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2" r:id="rId17"/>
    <p:sldId id="284" r:id="rId18"/>
    <p:sldId id="282" r:id="rId19"/>
    <p:sldId id="274" r:id="rId20"/>
    <p:sldId id="275" r:id="rId21"/>
    <p:sldId id="292" r:id="rId22"/>
    <p:sldId id="286" r:id="rId23"/>
    <p:sldId id="287" r:id="rId24"/>
    <p:sldId id="312" r:id="rId25"/>
    <p:sldId id="313" r:id="rId26"/>
    <p:sldId id="314" r:id="rId27"/>
    <p:sldId id="293" r:id="rId28"/>
    <p:sldId id="288" r:id="rId29"/>
    <p:sldId id="289" r:id="rId30"/>
    <p:sldId id="290" r:id="rId31"/>
    <p:sldId id="291" r:id="rId32"/>
    <p:sldId id="294" r:id="rId33"/>
    <p:sldId id="295" r:id="rId34"/>
    <p:sldId id="296" r:id="rId35"/>
    <p:sldId id="299" r:id="rId36"/>
    <p:sldId id="300" r:id="rId37"/>
    <p:sldId id="304" r:id="rId38"/>
    <p:sldId id="305" r:id="rId39"/>
    <p:sldId id="306" r:id="rId40"/>
    <p:sldId id="307" r:id="rId41"/>
    <p:sldId id="30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4660"/>
  </p:normalViewPr>
  <p:slideViewPr>
    <p:cSldViewPr>
      <p:cViewPr varScale="1">
        <p:scale>
          <a:sx n="69" d="100"/>
          <a:sy n="69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20A4-773A-4B3A-825E-BDCD07B01CD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9F6B-0F61-4241-86C9-D3097E2B47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79F6B-0F61-4241-86C9-D3097E2B47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6260-90DE-443F-B99D-3BF3C49CE4CC}" type="datetimeFigureOut">
              <a:rPr lang="en-US"/>
              <a:pPr>
                <a:defRPr/>
              </a:pPr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B1F7FC-335C-43CA-B628-558FD64E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9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1E284-412B-4EDB-87A0-DE4BB7045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D776-7174-4ECE-A69A-9A0C10AE2208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80E8-6EC6-48F4-9810-F4BDC2032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smtClean="0"/>
              <a:t>MANAJEMEN GIZI DAN AKTIVITAS OLAHRAGA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 eaLnBrk="1" hangingPunct="1">
              <a:buFont typeface="Arial" charset="0"/>
              <a:buNone/>
            </a:pPr>
            <a:r>
              <a:rPr lang="en-US" sz="2800" b="1" smtClean="0"/>
              <a:t>MATERI PERKULIAHAN TEORI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b="1" smtClean="0"/>
              <a:t>OLAHRAGA II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b="1" smtClean="0"/>
              <a:t>UPN “Veteran” Yogyakarta</a:t>
            </a:r>
          </a:p>
          <a:p>
            <a:pPr algn="ctr" eaLnBrk="1" hangingPunct="1">
              <a:buFont typeface="Arial" charset="0"/>
              <a:buNone/>
            </a:pPr>
            <a:endParaRPr lang="en-US" sz="2800" b="1" smtClean="0"/>
          </a:p>
          <a:p>
            <a:pPr algn="ctr" eaLnBrk="1" hangingPunct="1">
              <a:buFont typeface="Arial" charset="0"/>
              <a:buNone/>
            </a:pPr>
            <a:r>
              <a:rPr lang="en-US" sz="2800" b="1" smtClean="0"/>
              <a:t>TIM UNIVERSITAS</a:t>
            </a:r>
          </a:p>
          <a:p>
            <a:pPr algn="ctr" eaLnBrk="1" hangingPunct="1">
              <a:buFont typeface="Arial" charset="0"/>
              <a:buNone/>
            </a:pPr>
            <a:r>
              <a:rPr lang="en-US" sz="800" b="1" smtClean="0"/>
              <a:t>by-Prijoto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Mineral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pengatur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Mineral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anorganik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Mineral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esensial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otot</a:t>
            </a:r>
            <a:r>
              <a:rPr lang="en-US" dirty="0"/>
              <a:t>,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status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besi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kalsium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t-IT" dirty="0"/>
              <a:t>proporsi air dalam tubuh mencapai 60 %- 70 % dari BB. </a:t>
            </a:r>
            <a:endParaRPr lang="en-US" dirty="0"/>
          </a:p>
          <a:p>
            <a:pPr lvl="0"/>
            <a:r>
              <a:rPr lang="en-US" dirty="0"/>
              <a:t>Air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;</a:t>
            </a:r>
          </a:p>
          <a:p>
            <a:pPr lvl="0"/>
            <a:r>
              <a:rPr lang="en-US" dirty="0" err="1"/>
              <a:t>sebegai</a:t>
            </a:r>
            <a:r>
              <a:rPr lang="en-US" dirty="0"/>
              <a:t> media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zat-zat</a:t>
            </a:r>
            <a:r>
              <a:rPr lang="en-US" dirty="0"/>
              <a:t> </a:t>
            </a:r>
            <a:r>
              <a:rPr lang="en-US" dirty="0" err="1"/>
              <a:t>gizi</a:t>
            </a:r>
            <a:r>
              <a:rPr lang="en-US" dirty="0"/>
              <a:t>, </a:t>
            </a:r>
            <a:r>
              <a:rPr lang="en-US" dirty="0" err="1"/>
              <a:t>membuang</a:t>
            </a:r>
            <a:r>
              <a:rPr lang="en-US" dirty="0"/>
              <a:t> </a:t>
            </a:r>
            <a:r>
              <a:rPr lang="en-US" dirty="0" err="1"/>
              <a:t>sisa-sisa</a:t>
            </a:r>
            <a:r>
              <a:rPr lang="en-US" dirty="0"/>
              <a:t> </a:t>
            </a:r>
            <a:r>
              <a:rPr lang="en-US" dirty="0" err="1"/>
              <a:t>metabolisme</a:t>
            </a:r>
            <a:r>
              <a:rPr lang="en-US" dirty="0"/>
              <a:t>, </a:t>
            </a:r>
            <a:r>
              <a:rPr lang="en-US" dirty="0" err="1"/>
              <a:t>hormon</a:t>
            </a:r>
            <a:r>
              <a:rPr lang="en-US" dirty="0"/>
              <a:t>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lvl="0"/>
            <a:r>
              <a:rPr lang="fi-FI" dirty="0"/>
              <a:t>Mengatur suhu tubuh, terutama selama latihan.</a:t>
            </a:r>
            <a:endParaRPr lang="en-US" dirty="0"/>
          </a:p>
          <a:p>
            <a:pPr lvl="0"/>
            <a:r>
              <a:rPr lang="en-US" dirty="0" err="1"/>
              <a:t>Mempertahan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volume </a:t>
            </a:r>
            <a:r>
              <a:rPr lang="en-US" dirty="0" err="1"/>
              <a:t>darah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SERAT MAKANAN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karbohidrat</a:t>
            </a:r>
            <a:r>
              <a:rPr lang="en-US" dirty="0"/>
              <a:t> </a:t>
            </a:r>
            <a:r>
              <a:rPr lang="en-US" dirty="0" err="1"/>
              <a:t>komplek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dicerna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kenormalan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pencernakan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dianjurkan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diet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kegemukan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KEBUTUHAN ENERGI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metabolisme</a:t>
            </a:r>
            <a:r>
              <a:rPr lang="en-US" dirty="0"/>
              <a:t> basal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factor :</a:t>
            </a:r>
            <a:endParaRPr lang="en-US" sz="2400" dirty="0"/>
          </a:p>
          <a:p>
            <a:pPr lvl="1"/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metabolisme</a:t>
            </a:r>
            <a:r>
              <a:rPr lang="en-US" dirty="0"/>
              <a:t> basal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25 %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wanita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,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fi-FI" dirty="0"/>
              <a:t>Umur, makin muda usia seseorang makin tinggi kebutuhan energinya.</a:t>
            </a:r>
            <a:endParaRPr lang="en-US" sz="2000" dirty="0"/>
          </a:p>
          <a:p>
            <a:pPr lvl="1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cuaca</a:t>
            </a:r>
            <a:r>
              <a:rPr lang="en-US" dirty="0"/>
              <a:t>, </a:t>
            </a:r>
            <a:r>
              <a:rPr lang="en-US" dirty="0" err="1"/>
              <a:t>ekstrim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basal </a:t>
            </a:r>
            <a:r>
              <a:rPr lang="en-US" dirty="0" err="1"/>
              <a:t>meningkat</a:t>
            </a:r>
            <a:r>
              <a:rPr lang="en-US" dirty="0"/>
              <a:t>.</a:t>
            </a:r>
            <a:endParaRPr lang="en-US" sz="2000" dirty="0"/>
          </a:p>
          <a:p>
            <a:pPr>
              <a:buNone/>
            </a:pPr>
            <a:r>
              <a:rPr lang="en-US" dirty="0"/>
              <a:t> 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PERHITUNGAN BMR ( BASAL METABOLISME REST 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err="1"/>
              <a:t>Metabolisme</a:t>
            </a:r>
            <a:r>
              <a:rPr lang="en-US" dirty="0"/>
              <a:t> basal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metabolisme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istirahat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mental.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BMR  </a:t>
            </a:r>
          </a:p>
          <a:p>
            <a:r>
              <a:rPr lang="en-US" dirty="0"/>
              <a:t>a. Pa	: 66,5 + 13,8 B + 5 T – 6,8 </a:t>
            </a:r>
            <a:r>
              <a:rPr lang="en-US" dirty="0" smtClean="0"/>
              <a:t>U</a:t>
            </a:r>
            <a:endParaRPr lang="en-US" dirty="0"/>
          </a:p>
          <a:p>
            <a:r>
              <a:rPr lang="en-US" dirty="0"/>
              <a:t>b. Pi	: 655 + 9,6 B + 1,8 T – 4,6 </a:t>
            </a:r>
            <a:r>
              <a:rPr lang="en-US" dirty="0" smtClean="0"/>
              <a:t>U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Keterangan</a:t>
            </a:r>
            <a:r>
              <a:rPr lang="en-US" dirty="0"/>
              <a:t>  B	: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kg</a:t>
            </a:r>
          </a:p>
          <a:p>
            <a:pPr>
              <a:buNone/>
            </a:pPr>
            <a:r>
              <a:rPr lang="en-US" dirty="0"/>
              <a:t>	          </a:t>
            </a:r>
            <a:r>
              <a:rPr lang="en-US" dirty="0" smtClean="0"/>
              <a:t>            </a:t>
            </a:r>
            <a:r>
              <a:rPr lang="en-US" dirty="0"/>
              <a:t>T	: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cm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               U</a:t>
            </a:r>
            <a:r>
              <a:rPr lang="en-US" dirty="0"/>
              <a:t>	: </a:t>
            </a:r>
            <a:r>
              <a:rPr lang="en-US" dirty="0" err="1"/>
              <a:t>Umur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BMR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Pa </a:t>
            </a:r>
            <a:r>
              <a:rPr lang="en-US" dirty="0" err="1" smtClean="0"/>
              <a:t>Umur</a:t>
            </a:r>
            <a:r>
              <a:rPr lang="en-US" dirty="0" smtClean="0"/>
              <a:t> 20 </a:t>
            </a:r>
            <a:r>
              <a:rPr lang="en-US" dirty="0" err="1" smtClean="0"/>
              <a:t>th</a:t>
            </a:r>
            <a:r>
              <a:rPr lang="en-US" dirty="0" smtClean="0"/>
              <a:t>, BB 70 Kg, TB 170 cm</a:t>
            </a:r>
          </a:p>
          <a:p>
            <a:r>
              <a:rPr lang="en-US" dirty="0" smtClean="0"/>
              <a:t> Pa	: 66,5 + 13,8 B + 5 T – 6,8 U</a:t>
            </a:r>
          </a:p>
          <a:p>
            <a:pPr>
              <a:buNone/>
            </a:pPr>
            <a:r>
              <a:rPr lang="en-US" dirty="0" smtClean="0"/>
              <a:t>= 66,5 + 13,8 (70) + 5 (170) – 6,8 (20)</a:t>
            </a:r>
          </a:p>
          <a:p>
            <a:pPr>
              <a:buNone/>
            </a:pPr>
            <a:r>
              <a:rPr lang="en-US" dirty="0" smtClean="0"/>
              <a:t>= 66,5 + 966 + 850 – 136</a:t>
            </a:r>
          </a:p>
          <a:p>
            <a:pPr>
              <a:buNone/>
            </a:pPr>
            <a:r>
              <a:rPr lang="en-US" dirty="0" smtClean="0"/>
              <a:t>= 1882.5 – 136</a:t>
            </a:r>
          </a:p>
          <a:p>
            <a:pPr>
              <a:buNone/>
            </a:pPr>
            <a:r>
              <a:rPr lang="en-US" dirty="0" smtClean="0"/>
              <a:t>= 1746.5 </a:t>
            </a:r>
            <a:r>
              <a:rPr lang="en-US" dirty="0" err="1" smtClean="0"/>
              <a:t>kal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 err="1" smtClean="0"/>
              <a:t>Tabel</a:t>
            </a:r>
            <a:r>
              <a:rPr lang="en-US" sz="4600" dirty="0" smtClean="0"/>
              <a:t> </a:t>
            </a:r>
            <a:r>
              <a:rPr lang="en-US" sz="4600" dirty="0" err="1" smtClean="0"/>
              <a:t>Penggunaan</a:t>
            </a:r>
            <a:r>
              <a:rPr lang="en-US" sz="4600" dirty="0" smtClean="0"/>
              <a:t> </a:t>
            </a:r>
            <a:r>
              <a:rPr lang="en-US" sz="4600" dirty="0" err="1" smtClean="0"/>
              <a:t>Energi</a:t>
            </a:r>
            <a:r>
              <a:rPr lang="en-US" sz="4600" dirty="0" smtClean="0"/>
              <a:t> (</a:t>
            </a:r>
            <a:r>
              <a:rPr lang="en-US" sz="4600" dirty="0" err="1" smtClean="0"/>
              <a:t>kelipatan</a:t>
            </a:r>
            <a:r>
              <a:rPr lang="en-US" sz="4600" dirty="0" smtClean="0"/>
              <a:t> BMR)</a:t>
            </a:r>
          </a:p>
        </p:txBody>
      </p:sp>
      <p:graphicFrame>
        <p:nvGraphicFramePr>
          <p:cNvPr id="84027" name="Group 59"/>
          <p:cNvGraphicFramePr>
            <a:graphicFrameLocks noGrp="1"/>
          </p:cNvGraphicFramePr>
          <p:nvPr>
            <p:ph type="tbl" idx="1"/>
          </p:nvPr>
        </p:nvGraphicFramePr>
        <p:xfrm>
          <a:off x="457200" y="1935163"/>
          <a:ext cx="8229600" cy="4389441"/>
        </p:xfrm>
        <a:graphic>
          <a:graphicData uri="http://schemas.openxmlformats.org/drawingml/2006/table">
            <a:tbl>
              <a:tblPr/>
              <a:tblGrid>
                <a:gridCol w="685800"/>
                <a:gridCol w="3886200"/>
                <a:gridCol w="1905000"/>
                <a:gridCol w="17526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Aktifitas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Pria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Wanita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Constantia" pitchFamily="18" charset="0"/>
                        </a:rPr>
                        <a:t>Tidur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1,0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Constantia" pitchFamily="18" charset="0"/>
                        </a:rPr>
                        <a:t>Kegiatan Ringan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1,7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1,7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Constantia" pitchFamily="18" charset="0"/>
                        </a:rPr>
                        <a:t>Kegiatan Sedang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2,7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2,2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Constantia" pitchFamily="18" charset="0"/>
                        </a:rPr>
                        <a:t>Kegiatan Berat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3,8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2,8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onstantia" pitchFamily="18" charset="0"/>
                        </a:rPr>
                        <a:t>Olahraga Ringan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6,0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tantia" pitchFamily="18" charset="0"/>
                        </a:rPr>
                        <a:t>Olahraga Sedang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8,0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8,0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nstantia" pitchFamily="18" charset="0"/>
                        </a:rPr>
                        <a:t>Olahraga Berat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10,0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10,0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Constantia" pitchFamily="18" charset="0"/>
                        </a:rPr>
                        <a:t>Santai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tantia" pitchFamily="18" charset="0"/>
                        </a:rPr>
                        <a:t>1,4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</a:rPr>
                        <a:t>1,4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144000" cy="586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kalori</a:t>
            </a:r>
            <a:r>
              <a:rPr lang="en-US" dirty="0" smtClean="0"/>
              <a:t> </a:t>
            </a:r>
            <a:r>
              <a:rPr lang="en-US" dirty="0" err="1" smtClean="0"/>
              <a:t>perhari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Diketahui</a:t>
            </a:r>
            <a:r>
              <a:rPr lang="en-US" dirty="0" smtClean="0"/>
              <a:t> BMR                                       = 1746.5</a:t>
            </a:r>
          </a:p>
          <a:p>
            <a:pPr>
              <a:buNone/>
            </a:pPr>
            <a:r>
              <a:rPr lang="en-US" sz="2800" dirty="0" err="1" smtClean="0"/>
              <a:t>Tidur</a:t>
            </a:r>
            <a:r>
              <a:rPr lang="en-US" sz="2800" dirty="0" smtClean="0"/>
              <a:t> 8 jam            = 8/24 x 1.0 x 1746.5     =   582.166</a:t>
            </a:r>
          </a:p>
          <a:p>
            <a:pPr>
              <a:buNone/>
            </a:pPr>
            <a:r>
              <a:rPr lang="en-US" sz="2800" dirty="0" smtClean="0"/>
              <a:t>Or </a:t>
            </a:r>
            <a:r>
              <a:rPr lang="en-US" sz="2800" dirty="0" err="1" smtClean="0"/>
              <a:t>Ringan</a:t>
            </a:r>
            <a:r>
              <a:rPr lang="en-US" sz="2800" dirty="0" smtClean="0"/>
              <a:t> 3 jam    = 3/24 x 6.0 x 1746.5     = 1309.875</a:t>
            </a:r>
          </a:p>
          <a:p>
            <a:pPr>
              <a:buNone/>
            </a:pPr>
            <a:r>
              <a:rPr lang="en-US" sz="2800" dirty="0" smtClean="0"/>
              <a:t>Keg </a:t>
            </a:r>
            <a:r>
              <a:rPr lang="en-US" sz="2800" dirty="0" err="1" smtClean="0"/>
              <a:t>Berat</a:t>
            </a:r>
            <a:r>
              <a:rPr lang="en-US" sz="2800" dirty="0" smtClean="0"/>
              <a:t> 4  jam    = 4/24 x 3.8 x 1746.5    =  1106.116</a:t>
            </a:r>
          </a:p>
          <a:p>
            <a:pPr>
              <a:buNone/>
            </a:pPr>
            <a:r>
              <a:rPr lang="en-US" sz="2800" dirty="0" smtClean="0"/>
              <a:t>Keg </a:t>
            </a:r>
            <a:r>
              <a:rPr lang="en-US" sz="2800" dirty="0" err="1" smtClean="0"/>
              <a:t>Ringan</a:t>
            </a:r>
            <a:r>
              <a:rPr lang="en-US" sz="2800" dirty="0" smtClean="0"/>
              <a:t> 4 jam  = 4/24 x  1.7 x 1746.5    =    494.842</a:t>
            </a:r>
          </a:p>
          <a:p>
            <a:pPr>
              <a:buNone/>
            </a:pPr>
            <a:r>
              <a:rPr lang="en-US" sz="2800" dirty="0" err="1" smtClean="0"/>
              <a:t>Santai</a:t>
            </a:r>
            <a:r>
              <a:rPr lang="en-US" sz="2800" dirty="0" smtClean="0"/>
              <a:t>  5 jam          = 5/24 x  1.4 x 1746.5   =     509.396</a:t>
            </a:r>
          </a:p>
          <a:p>
            <a:pPr>
              <a:buNone/>
            </a:pPr>
            <a:r>
              <a:rPr lang="en-US" sz="2800" dirty="0" smtClean="0"/>
              <a:t>----------------------------------------------------------------------- +</a:t>
            </a:r>
          </a:p>
          <a:p>
            <a:pPr>
              <a:buNone/>
            </a:pP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kalori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</a:t>
            </a:r>
            <a:r>
              <a:rPr lang="en-US" sz="2800" dirty="0" err="1" smtClean="0"/>
              <a:t>sehari</a:t>
            </a:r>
            <a:r>
              <a:rPr lang="en-US" sz="2800" dirty="0" smtClean="0"/>
              <a:t> (24 jam)    = 5748.895 </a:t>
            </a:r>
            <a:r>
              <a:rPr lang="en-US" sz="2800" dirty="0" err="1" smtClean="0"/>
              <a:t>kal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Proporsi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err="1" smtClean="0"/>
              <a:t>Perbandingan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Hidrat</a:t>
            </a:r>
            <a:r>
              <a:rPr lang="en-US" sz="2800" dirty="0" smtClean="0"/>
              <a:t> </a:t>
            </a:r>
            <a:r>
              <a:rPr lang="en-US" sz="2800" dirty="0" err="1" smtClean="0"/>
              <a:t>Arang</a:t>
            </a:r>
            <a:r>
              <a:rPr lang="en-US" sz="2800" dirty="0" smtClean="0"/>
              <a:t>, </a:t>
            </a:r>
            <a:r>
              <a:rPr lang="en-US" sz="2800" dirty="0" err="1" smtClean="0"/>
              <a:t>Lemak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Protein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Perencanaan</a:t>
            </a:r>
            <a:r>
              <a:rPr lang="en-US" sz="2800" dirty="0" smtClean="0"/>
              <a:t> </a:t>
            </a:r>
            <a:r>
              <a:rPr lang="en-US" sz="2800" dirty="0" err="1" smtClean="0"/>
              <a:t>makanan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: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AutoNum type="arabicPeriod"/>
            </a:pPr>
            <a:r>
              <a:rPr lang="en-US" sz="2800" dirty="0" err="1" smtClean="0"/>
              <a:t>Hidrat</a:t>
            </a:r>
            <a:r>
              <a:rPr lang="en-US" sz="2800" dirty="0" smtClean="0"/>
              <a:t> </a:t>
            </a:r>
            <a:r>
              <a:rPr lang="en-US" sz="2800" dirty="0" err="1" smtClean="0"/>
              <a:t>Arang</a:t>
            </a:r>
            <a:r>
              <a:rPr lang="en-US" sz="2800" smtClean="0"/>
              <a:t>  : 55– 70 %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sz="2800" dirty="0" err="1" smtClean="0"/>
              <a:t>Lemak</a:t>
            </a:r>
            <a:r>
              <a:rPr lang="en-US" sz="2800" dirty="0" smtClean="0"/>
              <a:t>             : 20 – 25 %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sz="2800" dirty="0" smtClean="0"/>
              <a:t>Protein            : 10 – 15 %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95300" indent="-495300">
              <a:buNone/>
            </a:pP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</a:p>
          <a:p>
            <a:pPr marL="495300" indent="-495300"/>
            <a:r>
              <a:rPr lang="en-US" dirty="0" err="1" smtClean="0"/>
              <a:t>Kesehatan</a:t>
            </a:r>
            <a:r>
              <a:rPr lang="en-US" dirty="0" smtClean="0"/>
              <a:t> yang optimal</a:t>
            </a:r>
          </a:p>
          <a:p>
            <a:pPr marL="495300" indent="-495300"/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endParaRPr lang="en-US" dirty="0" smtClean="0"/>
          </a:p>
          <a:p>
            <a:pPr marL="495300" indent="-495300"/>
            <a:r>
              <a:rPr lang="en-US" dirty="0" err="1" smtClean="0"/>
              <a:t>Prestasi</a:t>
            </a:r>
            <a:r>
              <a:rPr lang="en-US" dirty="0" smtClean="0"/>
              <a:t> yang </a:t>
            </a:r>
            <a:r>
              <a:rPr lang="en-US" dirty="0" err="1" smtClean="0"/>
              <a:t>Maksimal</a:t>
            </a:r>
            <a:endParaRPr lang="en-US" dirty="0" smtClean="0"/>
          </a:p>
          <a:p>
            <a:pPr marL="495300" indent="-495300">
              <a:buNone/>
            </a:pPr>
            <a:endParaRPr lang="en-US" dirty="0" smtClean="0"/>
          </a:p>
          <a:p>
            <a:pPr marL="495300" indent="-495300">
              <a:buNone/>
            </a:pPr>
            <a:r>
              <a:rPr lang="en-US" b="1" dirty="0" smtClean="0"/>
              <a:t>               </a:t>
            </a:r>
            <a:r>
              <a:rPr lang="en-US" sz="3600" b="1" dirty="0" smtClean="0">
                <a:solidFill>
                  <a:schemeClr val="accent2"/>
                </a:solidFill>
              </a:rPr>
              <a:t>KELOMPOK ZAT-ZAT GIZI</a:t>
            </a:r>
          </a:p>
          <a:p>
            <a:pPr marL="495300" indent="-49530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               : </a:t>
            </a:r>
            <a:r>
              <a:rPr lang="en-US" dirty="0" err="1" smtClean="0"/>
              <a:t>H.Arang</a:t>
            </a:r>
            <a:r>
              <a:rPr lang="en-US" dirty="0" smtClean="0"/>
              <a:t>, </a:t>
            </a:r>
            <a:r>
              <a:rPr lang="en-US" dirty="0" err="1" smtClean="0"/>
              <a:t>Lemak</a:t>
            </a:r>
            <a:r>
              <a:rPr lang="en-US" dirty="0" smtClean="0"/>
              <a:t>, Protein</a:t>
            </a:r>
          </a:p>
          <a:p>
            <a:pPr marL="495300" indent="-495300">
              <a:buNone/>
            </a:pPr>
            <a:r>
              <a:rPr lang="en-US" dirty="0" smtClean="0"/>
              <a:t>2. Pembangunan </a:t>
            </a:r>
            <a:r>
              <a:rPr lang="en-US" dirty="0" err="1" smtClean="0"/>
              <a:t>Tubuh</a:t>
            </a:r>
            <a:r>
              <a:rPr lang="en-US" dirty="0" smtClean="0"/>
              <a:t>   : Protein, Air, Mineral</a:t>
            </a:r>
          </a:p>
          <a:p>
            <a:pPr marL="495300" indent="-49530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Zat</a:t>
            </a:r>
            <a:r>
              <a:rPr lang="en-US" dirty="0" smtClean="0"/>
              <a:t> </a:t>
            </a:r>
            <a:r>
              <a:rPr lang="en-US" dirty="0" err="1" smtClean="0"/>
              <a:t>Pengatur</a:t>
            </a:r>
            <a:r>
              <a:rPr lang="en-US" dirty="0" smtClean="0"/>
              <a:t>                  : Vitamin, Mineral, </a:t>
            </a:r>
            <a:r>
              <a:rPr lang="en-US" dirty="0" err="1" smtClean="0"/>
              <a:t>Serat</a:t>
            </a:r>
            <a:endParaRPr lang="en-US" b="1" dirty="0" smtClean="0"/>
          </a:p>
          <a:p>
            <a:pPr marL="495300" indent="-495300"/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468313" y="838200"/>
            <a:ext cx="86756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id-ID" sz="2400" b="1" dirty="0"/>
              <a:t>Seorang Atlet memerlukan </a:t>
            </a:r>
            <a:r>
              <a:rPr lang="en-US" sz="2400" b="1" dirty="0" smtClean="0"/>
              <a:t>5749</a:t>
            </a:r>
            <a:r>
              <a:rPr lang="id-ID" sz="2400" b="1" dirty="0" smtClean="0"/>
              <a:t> </a:t>
            </a:r>
            <a:r>
              <a:rPr lang="id-ID" sz="2400" b="1" dirty="0"/>
              <a:t>Kalori/hari, maka</a:t>
            </a:r>
          </a:p>
          <a:p>
            <a:r>
              <a:rPr lang="id-ID" sz="2400" b="1" dirty="0"/>
              <a:t>Pembagian didalam menu dapat dihitung :</a:t>
            </a:r>
          </a:p>
          <a:p>
            <a:r>
              <a:rPr lang="id-ID" sz="2400" b="1" dirty="0"/>
              <a:t>Hidrat Arang	: 65 % = 65/100 x </a:t>
            </a:r>
            <a:r>
              <a:rPr lang="en-US" sz="2400" b="1" dirty="0" smtClean="0"/>
              <a:t>5749</a:t>
            </a:r>
            <a:r>
              <a:rPr lang="id-ID" sz="2400" b="1" dirty="0" smtClean="0"/>
              <a:t> </a:t>
            </a:r>
            <a:r>
              <a:rPr lang="id-ID" sz="2400" b="1" dirty="0"/>
              <a:t>Kkal = </a:t>
            </a:r>
            <a:r>
              <a:rPr lang="en-US" sz="2400" b="1" dirty="0" smtClean="0"/>
              <a:t>3737</a:t>
            </a:r>
            <a:r>
              <a:rPr lang="id-ID" sz="2400" b="1" dirty="0" smtClean="0"/>
              <a:t> </a:t>
            </a:r>
            <a:r>
              <a:rPr lang="id-ID" sz="2400" b="1" dirty="0"/>
              <a:t>Kkal (:4) = </a:t>
            </a:r>
            <a:r>
              <a:rPr lang="en-US" sz="2400" b="1" dirty="0" smtClean="0"/>
              <a:t>934</a:t>
            </a:r>
            <a:r>
              <a:rPr lang="id-ID" sz="2400" b="1" dirty="0" smtClean="0"/>
              <a:t> </a:t>
            </a:r>
            <a:r>
              <a:rPr lang="id-ID" sz="2400" b="1" dirty="0"/>
              <a:t>g</a:t>
            </a:r>
          </a:p>
          <a:p>
            <a:r>
              <a:rPr lang="id-ID" sz="2400" b="1" dirty="0"/>
              <a:t>Lemak		: 25 % = 25/100 x </a:t>
            </a:r>
            <a:r>
              <a:rPr lang="en-US" sz="2400" b="1" dirty="0" smtClean="0"/>
              <a:t>5749</a:t>
            </a:r>
            <a:r>
              <a:rPr lang="id-ID" sz="2400" b="1" dirty="0" smtClean="0"/>
              <a:t> </a:t>
            </a:r>
            <a:r>
              <a:rPr lang="id-ID" sz="2400" b="1" dirty="0"/>
              <a:t>Kkal = </a:t>
            </a:r>
            <a:r>
              <a:rPr lang="en-US" sz="2400" b="1" dirty="0" smtClean="0"/>
              <a:t>1437</a:t>
            </a:r>
            <a:r>
              <a:rPr lang="id-ID" sz="2400" b="1" dirty="0" smtClean="0"/>
              <a:t> </a:t>
            </a:r>
            <a:r>
              <a:rPr lang="id-ID" sz="2400" b="1" dirty="0"/>
              <a:t>Kkal (:9) = </a:t>
            </a:r>
            <a:r>
              <a:rPr lang="id-ID" sz="2400" b="1" dirty="0" smtClean="0"/>
              <a:t>1</a:t>
            </a:r>
            <a:r>
              <a:rPr lang="en-US" sz="2400" b="1" dirty="0" smtClean="0"/>
              <a:t>60</a:t>
            </a:r>
            <a:r>
              <a:rPr lang="id-ID" sz="2400" b="1" dirty="0" smtClean="0"/>
              <a:t> </a:t>
            </a:r>
            <a:r>
              <a:rPr lang="id-ID" sz="2400" b="1" dirty="0"/>
              <a:t>g</a:t>
            </a:r>
          </a:p>
          <a:p>
            <a:r>
              <a:rPr lang="id-ID" sz="2400" b="1" dirty="0"/>
              <a:t>Protein	</a:t>
            </a:r>
            <a:r>
              <a:rPr lang="en-US" sz="2400" b="1" smtClean="0"/>
              <a:t>:</a:t>
            </a:r>
            <a:r>
              <a:rPr lang="id-ID" sz="2400" b="1" smtClean="0"/>
              <a:t>10 </a:t>
            </a:r>
            <a:r>
              <a:rPr lang="id-ID" sz="2400" b="1" dirty="0"/>
              <a:t>% = 10/100 x </a:t>
            </a:r>
            <a:r>
              <a:rPr lang="en-US" sz="2400" b="1" dirty="0" smtClean="0"/>
              <a:t>5749</a:t>
            </a:r>
            <a:r>
              <a:rPr lang="id-ID" sz="2400" b="1" dirty="0" smtClean="0"/>
              <a:t> </a:t>
            </a:r>
            <a:r>
              <a:rPr lang="id-ID" sz="2400" b="1" dirty="0"/>
              <a:t>Kkal = </a:t>
            </a:r>
            <a:r>
              <a:rPr lang="en-US" sz="2400" b="1" dirty="0" smtClean="0"/>
              <a:t>575</a:t>
            </a:r>
            <a:r>
              <a:rPr lang="id-ID" sz="2400" b="1" dirty="0" smtClean="0"/>
              <a:t> </a:t>
            </a:r>
            <a:r>
              <a:rPr lang="id-ID" sz="2400" b="1" dirty="0"/>
              <a:t>Kkal (:4)   </a:t>
            </a:r>
            <a:r>
              <a:rPr lang="id-ID" sz="2400" b="1" dirty="0" smtClean="0"/>
              <a:t>= 1</a:t>
            </a:r>
            <a:r>
              <a:rPr lang="en-US" sz="2400" b="1" dirty="0" smtClean="0"/>
              <a:t>44</a:t>
            </a:r>
            <a:r>
              <a:rPr lang="id-ID" sz="2400" b="1" dirty="0" smtClean="0"/>
              <a:t> g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id-ID" sz="2000" b="1" dirty="0"/>
          </a:p>
          <a:p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en-US" sz="5100" u="sng" dirty="0" smtClean="0">
                <a:solidFill>
                  <a:schemeClr val="accent6"/>
                </a:solidFill>
              </a:rPr>
              <a:t>CEDERA OLAHRAGA</a:t>
            </a:r>
          </a:p>
          <a:p>
            <a:pPr>
              <a:buNone/>
            </a:pPr>
            <a:endParaRPr lang="en-US" u="sng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u="sng" dirty="0" smtClean="0">
                <a:solidFill>
                  <a:schemeClr val="accent6"/>
                </a:solidFill>
              </a:rPr>
              <a:t>PRINSIP-PRINSIP PENCEGAHAN CEDERA OLAHRAGA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r>
              <a:rPr lang="en-US" sz="3800" dirty="0" smtClean="0"/>
              <a:t>1. </a:t>
            </a:r>
            <a:r>
              <a:rPr lang="en-US" sz="3800" dirty="0" err="1" smtClean="0"/>
              <a:t>Fasilitas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Peralatan</a:t>
            </a:r>
            <a:r>
              <a:rPr lang="en-US" sz="3800" dirty="0" smtClean="0"/>
              <a:t> 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Usahakan</a:t>
            </a:r>
            <a:r>
              <a:rPr lang="en-US" sz="3800" dirty="0" smtClean="0"/>
              <a:t> </a:t>
            </a:r>
            <a:r>
              <a:rPr lang="en-US" sz="3800" dirty="0" err="1" smtClean="0"/>
              <a:t>lingkungan</a:t>
            </a:r>
            <a:r>
              <a:rPr lang="en-US" sz="3800" dirty="0" smtClean="0"/>
              <a:t> </a:t>
            </a:r>
            <a:r>
              <a:rPr lang="en-US" sz="3800" dirty="0" err="1" smtClean="0"/>
              <a:t>olahraga</a:t>
            </a:r>
            <a:r>
              <a:rPr lang="en-US" sz="3800" dirty="0" smtClean="0"/>
              <a:t> yang </a:t>
            </a:r>
            <a:r>
              <a:rPr lang="en-US" sz="3800" dirty="0" err="1" smtClean="0"/>
              <a:t>aman</a:t>
            </a:r>
            <a:r>
              <a:rPr lang="en-US" sz="3800" dirty="0" smtClean="0"/>
              <a:t>, </a:t>
            </a:r>
            <a:r>
              <a:rPr lang="en-US" sz="3800" dirty="0" err="1" smtClean="0"/>
              <a:t>tempat</a:t>
            </a:r>
            <a:r>
              <a:rPr lang="en-US" sz="3800" dirty="0" smtClean="0"/>
              <a:t>/</a:t>
            </a:r>
            <a:r>
              <a:rPr lang="en-US" sz="3800" dirty="0" err="1" smtClean="0"/>
              <a:t>ruang</a:t>
            </a:r>
            <a:r>
              <a:rPr lang="en-US" sz="3800" dirty="0" smtClean="0"/>
              <a:t>/</a:t>
            </a:r>
            <a:r>
              <a:rPr lang="en-US" sz="3800" dirty="0" err="1" smtClean="0"/>
              <a:t>lapangan</a:t>
            </a:r>
            <a:r>
              <a:rPr lang="en-US" sz="3800" dirty="0" smtClean="0"/>
              <a:t> </a:t>
            </a:r>
            <a:r>
              <a:rPr lang="en-US" sz="3800" dirty="0" err="1" smtClean="0"/>
              <a:t>dapat</a:t>
            </a:r>
            <a:r>
              <a:rPr lang="en-US" sz="3800" dirty="0" smtClean="0"/>
              <a:t> </a:t>
            </a:r>
            <a:r>
              <a:rPr lang="en-US" sz="3800" dirty="0" err="1" smtClean="0"/>
              <a:t>memungkinkan</a:t>
            </a:r>
            <a:r>
              <a:rPr lang="en-US" sz="3800" dirty="0" smtClean="0"/>
              <a:t> </a:t>
            </a:r>
            <a:r>
              <a:rPr lang="en-US" sz="3800" dirty="0" err="1" smtClean="0"/>
              <a:t>gerak</a:t>
            </a:r>
            <a:r>
              <a:rPr lang="en-US" sz="3800" dirty="0" smtClean="0"/>
              <a:t> yang </a:t>
            </a:r>
            <a:r>
              <a:rPr lang="en-US" sz="3800" dirty="0" err="1" smtClean="0"/>
              <a:t>bebas</a:t>
            </a:r>
            <a:r>
              <a:rPr lang="en-US" sz="3800" dirty="0" smtClean="0"/>
              <a:t>, </a:t>
            </a:r>
            <a:r>
              <a:rPr lang="en-US" sz="3800" dirty="0" err="1" smtClean="0"/>
              <a:t>peralatan</a:t>
            </a:r>
            <a:r>
              <a:rPr lang="en-US" sz="3800" dirty="0" smtClean="0"/>
              <a:t> yang </a:t>
            </a:r>
            <a:r>
              <a:rPr lang="en-US" sz="3800" dirty="0" err="1" smtClean="0"/>
              <a:t>memadai</a:t>
            </a:r>
            <a:r>
              <a:rPr lang="en-US" sz="3800" dirty="0" smtClean="0"/>
              <a:t>. </a:t>
            </a:r>
          </a:p>
          <a:p>
            <a:pPr lvl="0">
              <a:buNone/>
            </a:pPr>
            <a:r>
              <a:rPr lang="en-US" sz="3800" dirty="0" smtClean="0"/>
              <a:t>2.   </a:t>
            </a:r>
            <a:r>
              <a:rPr lang="en-US" sz="3800" dirty="0" err="1" smtClean="0"/>
              <a:t>Sarana</a:t>
            </a:r>
            <a:r>
              <a:rPr lang="en-US" sz="3800" dirty="0" smtClean="0"/>
              <a:t> </a:t>
            </a:r>
            <a:r>
              <a:rPr lang="en-US" sz="3800" dirty="0" err="1" smtClean="0"/>
              <a:t>Pelindung</a:t>
            </a:r>
            <a:r>
              <a:rPr lang="en-US" sz="3800" dirty="0" smtClean="0"/>
              <a:t>.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Gunakan</a:t>
            </a:r>
            <a:r>
              <a:rPr lang="en-US" sz="3800" dirty="0" smtClean="0"/>
              <a:t> </a:t>
            </a:r>
            <a:r>
              <a:rPr lang="en-US" sz="3800" dirty="0" err="1" smtClean="0"/>
              <a:t>pelindung</a:t>
            </a:r>
            <a:r>
              <a:rPr lang="en-US" sz="3800" dirty="0" smtClean="0"/>
              <a:t> </a:t>
            </a:r>
            <a:r>
              <a:rPr lang="en-US" sz="3800" dirty="0" err="1" smtClean="0"/>
              <a:t>sesuai</a:t>
            </a:r>
            <a:r>
              <a:rPr lang="en-US" sz="3800" dirty="0" smtClean="0"/>
              <a:t> </a:t>
            </a:r>
            <a:r>
              <a:rPr lang="en-US" sz="3800" dirty="0" err="1" smtClean="0"/>
              <a:t>dengan</a:t>
            </a:r>
            <a:r>
              <a:rPr lang="en-US" sz="3800" dirty="0" smtClean="0"/>
              <a:t> </a:t>
            </a:r>
            <a:r>
              <a:rPr lang="en-US" sz="3800" dirty="0" err="1" smtClean="0"/>
              <a:t>cabang</a:t>
            </a:r>
            <a:r>
              <a:rPr lang="en-US" sz="3800" dirty="0" smtClean="0"/>
              <a:t>  </a:t>
            </a:r>
            <a:r>
              <a:rPr lang="en-US" sz="3800" dirty="0" err="1" smtClean="0"/>
              <a:t>olahraga</a:t>
            </a:r>
            <a:r>
              <a:rPr lang="en-US" sz="3800" dirty="0" smtClean="0"/>
              <a:t>.  </a:t>
            </a:r>
          </a:p>
          <a:p>
            <a:pPr lvl="0">
              <a:buNone/>
            </a:pPr>
            <a:r>
              <a:rPr lang="en-US" sz="3800" dirty="0" smtClean="0"/>
              <a:t>3. </a:t>
            </a:r>
            <a:r>
              <a:rPr lang="en-US" sz="3800" dirty="0" err="1" smtClean="0"/>
              <a:t>Kebugaran</a:t>
            </a:r>
            <a:r>
              <a:rPr lang="en-US" sz="3800" dirty="0" smtClean="0"/>
              <a:t> </a:t>
            </a:r>
            <a:r>
              <a:rPr lang="en-US" sz="3800" dirty="0" err="1" smtClean="0"/>
              <a:t>Jasmani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Mental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Orang</a:t>
            </a:r>
            <a:r>
              <a:rPr lang="en-US" sz="3800" dirty="0" smtClean="0"/>
              <a:t> yang </a:t>
            </a:r>
            <a:r>
              <a:rPr lang="en-US" sz="3800" dirty="0" err="1" smtClean="0"/>
              <a:t>mempunyai</a:t>
            </a:r>
            <a:r>
              <a:rPr lang="en-US" sz="3800" dirty="0" smtClean="0"/>
              <a:t> </a:t>
            </a:r>
            <a:r>
              <a:rPr lang="en-US" sz="3800" dirty="0" err="1" smtClean="0"/>
              <a:t>tingkat</a:t>
            </a:r>
            <a:r>
              <a:rPr lang="en-US" sz="3800" dirty="0" smtClean="0"/>
              <a:t> </a:t>
            </a:r>
            <a:r>
              <a:rPr lang="en-US" sz="3800" dirty="0" err="1" smtClean="0"/>
              <a:t>kebugaran</a:t>
            </a:r>
            <a:r>
              <a:rPr lang="en-US" sz="3800" dirty="0" smtClean="0"/>
              <a:t> </a:t>
            </a:r>
            <a:r>
              <a:rPr lang="en-US" sz="3800" dirty="0" err="1" smtClean="0"/>
              <a:t>jasmani</a:t>
            </a:r>
            <a:r>
              <a:rPr lang="en-US" sz="3800" dirty="0" smtClean="0"/>
              <a:t> </a:t>
            </a:r>
            <a:r>
              <a:rPr lang="en-US" sz="3800" dirty="0" err="1" smtClean="0"/>
              <a:t>lebih</a:t>
            </a:r>
            <a:r>
              <a:rPr lang="en-US" sz="3800" dirty="0" smtClean="0"/>
              <a:t> </a:t>
            </a:r>
            <a:r>
              <a:rPr lang="en-US" sz="3800" dirty="0" err="1" smtClean="0"/>
              <a:t>baik</a:t>
            </a:r>
            <a:r>
              <a:rPr lang="en-US" sz="3800" dirty="0" smtClean="0"/>
              <a:t> </a:t>
            </a:r>
            <a:r>
              <a:rPr lang="en-US" sz="3800" dirty="0" err="1" smtClean="0"/>
              <a:t>cenderung</a:t>
            </a:r>
            <a:r>
              <a:rPr lang="en-US" sz="3800" dirty="0" smtClean="0"/>
              <a:t> </a:t>
            </a:r>
            <a:r>
              <a:rPr lang="en-US" sz="3800" dirty="0" err="1" smtClean="0"/>
              <a:t>lebih</a:t>
            </a:r>
            <a:r>
              <a:rPr lang="en-US" sz="3800" dirty="0" smtClean="0"/>
              <a:t> </a:t>
            </a:r>
            <a:r>
              <a:rPr lang="en-US" sz="3800" dirty="0" err="1" smtClean="0"/>
              <a:t>percaya</a:t>
            </a:r>
            <a:r>
              <a:rPr lang="en-US" sz="3800" dirty="0" smtClean="0"/>
              <a:t> </a:t>
            </a:r>
            <a:r>
              <a:rPr lang="en-US" sz="3800" dirty="0" err="1" smtClean="0"/>
              <a:t>diri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mempunyai</a:t>
            </a:r>
            <a:r>
              <a:rPr lang="en-US" sz="3800" dirty="0" smtClean="0"/>
              <a:t> </a:t>
            </a:r>
            <a:r>
              <a:rPr lang="en-US" sz="3800" dirty="0" err="1" smtClean="0"/>
              <a:t>toleransi</a:t>
            </a:r>
            <a:r>
              <a:rPr lang="en-US" sz="3800" dirty="0" smtClean="0"/>
              <a:t> </a:t>
            </a:r>
            <a:r>
              <a:rPr lang="en-US" sz="3800" dirty="0" err="1" smtClean="0"/>
              <a:t>sres</a:t>
            </a:r>
            <a:r>
              <a:rPr lang="en-US" sz="3800" dirty="0" smtClean="0"/>
              <a:t> </a:t>
            </a:r>
            <a:r>
              <a:rPr lang="en-US" sz="3800" dirty="0" err="1" smtClean="0"/>
              <a:t>lebih</a:t>
            </a:r>
            <a:r>
              <a:rPr lang="en-US" sz="3800" dirty="0" smtClean="0"/>
              <a:t> </a:t>
            </a:r>
            <a:r>
              <a:rPr lang="en-US" sz="3800" dirty="0" err="1" smtClean="0"/>
              <a:t>baik</a:t>
            </a:r>
            <a:r>
              <a:rPr lang="en-US" sz="3800" dirty="0" smtClean="0"/>
              <a:t>. </a:t>
            </a:r>
          </a:p>
          <a:p>
            <a:pPr lvl="0">
              <a:buNone/>
            </a:pPr>
            <a:r>
              <a:rPr lang="en-US" sz="3800" dirty="0" smtClean="0"/>
              <a:t>4. </a:t>
            </a:r>
            <a:r>
              <a:rPr lang="en-US" sz="3800" dirty="0" err="1" smtClean="0"/>
              <a:t>Perilaku</a:t>
            </a:r>
            <a:r>
              <a:rPr lang="en-US" sz="3800" dirty="0" smtClean="0"/>
              <a:t> </a:t>
            </a:r>
            <a:r>
              <a:rPr lang="en-US" sz="3800" dirty="0" err="1" smtClean="0"/>
              <a:t>Olahraga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Perilaku</a:t>
            </a:r>
            <a:r>
              <a:rPr lang="en-US" sz="3800" dirty="0" smtClean="0"/>
              <a:t> yang </a:t>
            </a:r>
            <a:r>
              <a:rPr lang="en-US" sz="3800" dirty="0" err="1" smtClean="0"/>
              <a:t>sportif</a:t>
            </a:r>
            <a:r>
              <a:rPr lang="en-US" sz="3800" dirty="0" smtClean="0"/>
              <a:t> </a:t>
            </a:r>
            <a:r>
              <a:rPr lang="en-US" sz="3800" dirty="0" err="1" smtClean="0"/>
              <a:t>dibutuhkan</a:t>
            </a:r>
            <a:r>
              <a:rPr lang="en-US" sz="3800" dirty="0" smtClean="0"/>
              <a:t> </a:t>
            </a:r>
            <a:r>
              <a:rPr lang="en-US" sz="3800" dirty="0" err="1" smtClean="0"/>
              <a:t>dalam</a:t>
            </a:r>
            <a:r>
              <a:rPr lang="en-US" sz="3800" dirty="0" smtClean="0"/>
              <a:t> </a:t>
            </a:r>
            <a:r>
              <a:rPr lang="en-US" sz="3800" dirty="0" err="1" smtClean="0"/>
              <a:t>semua</a:t>
            </a:r>
            <a:r>
              <a:rPr lang="en-US" sz="3800" dirty="0" smtClean="0"/>
              <a:t> </a:t>
            </a:r>
            <a:r>
              <a:rPr lang="en-US" sz="3800" dirty="0" err="1" smtClean="0"/>
              <a:t>cabang</a:t>
            </a:r>
            <a:r>
              <a:rPr lang="en-US" sz="3800" dirty="0" smtClean="0"/>
              <a:t> </a:t>
            </a:r>
            <a:r>
              <a:rPr lang="en-US" sz="3800" dirty="0" err="1" smtClean="0"/>
              <a:t>olahraga</a:t>
            </a:r>
            <a:r>
              <a:rPr lang="en-US" sz="3800" dirty="0" smtClean="0"/>
              <a:t>, </a:t>
            </a:r>
            <a:r>
              <a:rPr lang="en-US" sz="3800" dirty="0" err="1" smtClean="0"/>
              <a:t>maka</a:t>
            </a:r>
            <a:r>
              <a:rPr lang="en-US" sz="3800" dirty="0" smtClean="0"/>
              <a:t> </a:t>
            </a:r>
            <a:r>
              <a:rPr lang="en-US" sz="3800" dirty="0" err="1" smtClean="0"/>
              <a:t>diharapkan</a:t>
            </a:r>
            <a:r>
              <a:rPr lang="en-US" sz="3800" dirty="0" smtClean="0"/>
              <a:t> </a:t>
            </a:r>
            <a:r>
              <a:rPr lang="en-US" sz="3800" dirty="0" err="1" smtClean="0"/>
              <a:t>pada</a:t>
            </a:r>
            <a:r>
              <a:rPr lang="en-US" sz="3800" dirty="0" smtClean="0"/>
              <a:t> </a:t>
            </a:r>
            <a:r>
              <a:rPr lang="en-US" sz="3800" dirty="0" err="1" smtClean="0"/>
              <a:t>waktu</a:t>
            </a:r>
            <a:r>
              <a:rPr lang="en-US" sz="3800" dirty="0" smtClean="0"/>
              <a:t> </a:t>
            </a:r>
            <a:r>
              <a:rPr lang="en-US" sz="3800" dirty="0" err="1" smtClean="0"/>
              <a:t>melakukan</a:t>
            </a:r>
            <a:r>
              <a:rPr lang="en-US" sz="3800" dirty="0" smtClean="0"/>
              <a:t> </a:t>
            </a:r>
            <a:r>
              <a:rPr lang="en-US" sz="3800" dirty="0" err="1" smtClean="0"/>
              <a:t>olahraga</a:t>
            </a:r>
            <a:r>
              <a:rPr lang="en-US" sz="3800" dirty="0" smtClean="0"/>
              <a:t> </a:t>
            </a:r>
            <a:r>
              <a:rPr lang="en-US" sz="3800" dirty="0" err="1" smtClean="0"/>
              <a:t>harus</a:t>
            </a:r>
            <a:r>
              <a:rPr lang="en-US" sz="3800" dirty="0" smtClean="0"/>
              <a:t> </a:t>
            </a:r>
            <a:r>
              <a:rPr lang="en-US" sz="3800" dirty="0" err="1" smtClean="0"/>
              <a:t>memahami</a:t>
            </a:r>
            <a:r>
              <a:rPr lang="en-US" sz="3800" dirty="0" smtClean="0"/>
              <a:t> </a:t>
            </a:r>
            <a:r>
              <a:rPr lang="en-US" sz="3800" dirty="0" err="1" smtClean="0"/>
              <a:t>aturan</a:t>
            </a:r>
            <a:r>
              <a:rPr lang="en-US" sz="3800" dirty="0" smtClean="0"/>
              <a:t> </a:t>
            </a:r>
            <a:r>
              <a:rPr lang="en-US" sz="3800" dirty="0" err="1" smtClean="0"/>
              <a:t>permainan</a:t>
            </a:r>
            <a:r>
              <a:rPr lang="en-US" sz="3800" dirty="0" smtClean="0"/>
              <a:t> agar </a:t>
            </a:r>
            <a:r>
              <a:rPr lang="en-US" sz="3800" dirty="0" err="1" smtClean="0"/>
              <a:t>tidak</a:t>
            </a:r>
            <a:r>
              <a:rPr lang="en-US" sz="3800" dirty="0" smtClean="0"/>
              <a:t> </a:t>
            </a:r>
            <a:r>
              <a:rPr lang="en-US" sz="3800" dirty="0" err="1" smtClean="0"/>
              <a:t>terjadi</a:t>
            </a:r>
            <a:r>
              <a:rPr lang="en-US" sz="3800" dirty="0" smtClean="0"/>
              <a:t> </a:t>
            </a:r>
            <a:r>
              <a:rPr lang="en-US" sz="3800" dirty="0" err="1" smtClean="0"/>
              <a:t>perilaku</a:t>
            </a:r>
            <a:r>
              <a:rPr lang="en-US" sz="3800" dirty="0" smtClean="0"/>
              <a:t> yang </a:t>
            </a:r>
            <a:r>
              <a:rPr lang="en-US" sz="3800" dirty="0" err="1" smtClean="0"/>
              <a:t>merugikan</a:t>
            </a:r>
            <a:r>
              <a:rPr lang="en-US" sz="3800" dirty="0" smtClean="0"/>
              <a:t> </a:t>
            </a:r>
            <a:r>
              <a:rPr lang="en-US" sz="3800" dirty="0" err="1" smtClean="0"/>
              <a:t>orang</a:t>
            </a:r>
            <a:r>
              <a:rPr lang="en-US" sz="3800" dirty="0" smtClean="0"/>
              <a:t> lain. </a:t>
            </a:r>
          </a:p>
          <a:p>
            <a:pPr lvl="0">
              <a:buNone/>
            </a:pPr>
            <a:r>
              <a:rPr lang="en-US" sz="3800" dirty="0" smtClean="0"/>
              <a:t>5. </a:t>
            </a:r>
            <a:r>
              <a:rPr lang="en-US" sz="3800" dirty="0" err="1" smtClean="0"/>
              <a:t>Latihan</a:t>
            </a:r>
            <a:r>
              <a:rPr lang="en-US" sz="3800" dirty="0" smtClean="0"/>
              <a:t> Yang </a:t>
            </a:r>
            <a:r>
              <a:rPr lang="en-US" sz="3800" dirty="0" err="1" smtClean="0"/>
              <a:t>Benar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Latihan</a:t>
            </a:r>
            <a:r>
              <a:rPr lang="en-US" sz="3800" dirty="0" smtClean="0"/>
              <a:t> </a:t>
            </a:r>
            <a:r>
              <a:rPr lang="en-US" sz="3800" dirty="0" err="1" smtClean="0"/>
              <a:t>harus</a:t>
            </a:r>
            <a:r>
              <a:rPr lang="en-US" sz="3800" dirty="0" smtClean="0"/>
              <a:t> </a:t>
            </a:r>
            <a:r>
              <a:rPr lang="en-US" sz="3800" dirty="0" err="1" smtClean="0"/>
              <a:t>didahului</a:t>
            </a:r>
            <a:r>
              <a:rPr lang="en-US" sz="3800" dirty="0" smtClean="0"/>
              <a:t> </a:t>
            </a:r>
            <a:r>
              <a:rPr lang="en-US" sz="3800" dirty="0" err="1" smtClean="0"/>
              <a:t>dengan</a:t>
            </a:r>
            <a:r>
              <a:rPr lang="en-US" sz="3800" dirty="0" smtClean="0"/>
              <a:t> </a:t>
            </a:r>
            <a:r>
              <a:rPr lang="en-US" sz="3800" dirty="0" err="1" smtClean="0"/>
              <a:t>pemanasan</a:t>
            </a:r>
            <a:r>
              <a:rPr lang="en-US" sz="3800" dirty="0" smtClean="0"/>
              <a:t>, </a:t>
            </a:r>
            <a:r>
              <a:rPr lang="en-US" sz="3800" dirty="0" err="1" smtClean="0"/>
              <a:t>latihan</a:t>
            </a:r>
            <a:r>
              <a:rPr lang="en-US" sz="3800" dirty="0" smtClean="0"/>
              <a:t> </a:t>
            </a:r>
            <a:r>
              <a:rPr lang="en-US" sz="3800" dirty="0" err="1" smtClean="0"/>
              <a:t>inti</a:t>
            </a:r>
            <a:r>
              <a:rPr lang="en-US" sz="3800" dirty="0" smtClean="0"/>
              <a:t> </a:t>
            </a:r>
            <a:r>
              <a:rPr lang="en-US" sz="3800" dirty="0" err="1" smtClean="0"/>
              <a:t>dan</a:t>
            </a:r>
            <a:r>
              <a:rPr lang="en-US" sz="3800" dirty="0" smtClean="0"/>
              <a:t> </a:t>
            </a:r>
            <a:r>
              <a:rPr lang="en-US" sz="3800" dirty="0" err="1" smtClean="0"/>
              <a:t>pendinginan</a:t>
            </a:r>
            <a:r>
              <a:rPr lang="en-US" sz="3800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u="sng" dirty="0" smtClean="0">
                <a:solidFill>
                  <a:schemeClr val="accent6"/>
                </a:solidFill>
              </a:rPr>
              <a:t>KLASIFIKASI CEDERA</a:t>
            </a: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robeknya</a:t>
            </a:r>
            <a:r>
              <a:rPr lang="en-US" dirty="0" smtClean="0"/>
              <a:t> </a:t>
            </a:r>
            <a:r>
              <a:rPr lang="en-US" dirty="0" err="1" smtClean="0"/>
              <a:t>serabut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mikroskop</a:t>
            </a:r>
            <a:r>
              <a:rPr lang="en-US" dirty="0" smtClean="0"/>
              <a:t>,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nyeri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mengganggu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atlet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Misalnya</a:t>
            </a:r>
            <a:r>
              <a:rPr lang="en-US" dirty="0" smtClean="0"/>
              <a:t> : </a:t>
            </a:r>
            <a:r>
              <a:rPr lang="en-US" dirty="0" err="1" smtClean="0"/>
              <a:t>lecet</a:t>
            </a:r>
            <a:r>
              <a:rPr lang="en-US" dirty="0" smtClean="0"/>
              <a:t>, </a:t>
            </a:r>
            <a:r>
              <a:rPr lang="en-US" dirty="0" err="1" smtClean="0"/>
              <a:t>memar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sprain </a:t>
            </a:r>
            <a:r>
              <a:rPr lang="en-US" dirty="0" err="1" smtClean="0"/>
              <a:t>ringan</a:t>
            </a:r>
            <a:r>
              <a:rPr lang="en-US" dirty="0" smtClean="0"/>
              <a:t>. </a:t>
            </a:r>
          </a:p>
          <a:p>
            <a:pPr lvl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nyata</a:t>
            </a:r>
            <a:r>
              <a:rPr lang="en-US" dirty="0" smtClean="0"/>
              <a:t>, </a:t>
            </a:r>
            <a:r>
              <a:rPr lang="en-US" dirty="0" err="1" smtClean="0"/>
              <a:t>nyeri</a:t>
            </a:r>
            <a:r>
              <a:rPr lang="en-US" dirty="0" smtClean="0"/>
              <a:t>, </a:t>
            </a:r>
            <a:r>
              <a:rPr lang="en-US" dirty="0" err="1" smtClean="0"/>
              <a:t>bengkak</a:t>
            </a:r>
            <a:r>
              <a:rPr lang="en-US" dirty="0" smtClean="0"/>
              <a:t>,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.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atlet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Seperti</a:t>
            </a:r>
            <a:r>
              <a:rPr lang="en-US" dirty="0" smtClean="0"/>
              <a:t> : </a:t>
            </a:r>
            <a:r>
              <a:rPr lang="en-US" dirty="0" err="1" smtClean="0"/>
              <a:t>lebam</a:t>
            </a:r>
            <a:r>
              <a:rPr lang="en-US" dirty="0" smtClean="0"/>
              <a:t>, </a:t>
            </a:r>
            <a:r>
              <a:rPr lang="en-US" dirty="0" err="1" smtClean="0"/>
              <a:t>perobekan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, </a:t>
            </a:r>
            <a:r>
              <a:rPr lang="en-US" dirty="0" err="1" smtClean="0"/>
              <a:t>perobekan</a:t>
            </a:r>
            <a:r>
              <a:rPr lang="en-US" dirty="0" smtClean="0"/>
              <a:t> ligament.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perobekan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, ligament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fraktur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istirahat</a:t>
            </a:r>
            <a:r>
              <a:rPr lang="en-US" dirty="0" smtClean="0"/>
              <a:t> total,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intensif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pembedahan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Olahraga</a:t>
            </a:r>
            <a:r>
              <a:rPr lang="en-US" dirty="0" smtClean="0"/>
              <a:t> </a:t>
            </a:r>
            <a:r>
              <a:rPr lang="en-US" dirty="0" err="1" smtClean="0"/>
              <a:t>Kronis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penggunakan</a:t>
            </a:r>
            <a:r>
              <a:rPr lang="en-US" dirty="0" smtClean="0"/>
              <a:t> </a:t>
            </a:r>
            <a:r>
              <a:rPr lang="en-US" dirty="0" err="1" smtClean="0"/>
              <a:t>kontraksi</a:t>
            </a:r>
            <a:r>
              <a:rPr lang="en-US" dirty="0" smtClean="0"/>
              <a:t> </a:t>
            </a:r>
            <a:r>
              <a:rPr lang="en-US" dirty="0" err="1" smtClean="0"/>
              <a:t>berlebihan</a:t>
            </a:r>
            <a:r>
              <a:rPr lang="en-US" dirty="0" smtClean="0"/>
              <a:t> yang </a:t>
            </a:r>
            <a:r>
              <a:rPr lang="en-US" dirty="0" err="1" smtClean="0"/>
              <a:t>berulang-ulang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keliru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Olahraga</a:t>
            </a:r>
            <a:r>
              <a:rPr lang="en-US" dirty="0" smtClean="0"/>
              <a:t> </a:t>
            </a:r>
            <a:r>
              <a:rPr lang="en-US" dirty="0" err="1" smtClean="0"/>
              <a:t>Akut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 </a:t>
            </a:r>
          </a:p>
          <a:p>
            <a:pPr lvl="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Olahraga</a:t>
            </a:r>
            <a:r>
              <a:rPr lang="en-US" dirty="0" smtClean="0"/>
              <a:t> </a:t>
            </a:r>
            <a:r>
              <a:rPr lang="en-US" dirty="0" err="1" smtClean="0"/>
              <a:t>Ekstrinsik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 </a:t>
            </a:r>
            <a:r>
              <a:rPr lang="en-US" dirty="0" err="1" smtClean="0"/>
              <a:t>benturan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    </a:t>
            </a:r>
            <a:r>
              <a:rPr lang="en-US" dirty="0" err="1" smtClean="0"/>
              <a:t>orang</a:t>
            </a:r>
            <a:r>
              <a:rPr lang="en-US" dirty="0" smtClean="0"/>
              <a:t>   lain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 smtClean="0"/>
              <a:t>benda</a:t>
            </a:r>
            <a:r>
              <a:rPr lang="en-US" dirty="0" smtClean="0"/>
              <a:t>      (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olahraga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u="sng" dirty="0" smtClean="0">
                <a:solidFill>
                  <a:schemeClr val="accent6"/>
                </a:solidFill>
              </a:rPr>
              <a:t>PRINSIP PENGOBATAN RICE</a:t>
            </a:r>
            <a:r>
              <a:rPr lang="en-US" sz="3600" b="1" dirty="0" smtClean="0">
                <a:solidFill>
                  <a:schemeClr val="accent6"/>
                </a:solidFill>
              </a:rPr>
              <a:t> </a:t>
            </a:r>
            <a:endParaRPr lang="en-US" sz="3600" dirty="0" smtClean="0">
              <a:solidFill>
                <a:schemeClr val="accent6"/>
              </a:solidFill>
            </a:endParaRPr>
          </a:p>
          <a:p>
            <a:pPr algn="ctr">
              <a:buNone/>
            </a:pPr>
            <a:endParaRPr lang="en-US" sz="3600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Pengobatan</a:t>
            </a:r>
            <a:r>
              <a:rPr lang="en-US" sz="3600" dirty="0" smtClean="0"/>
              <a:t>  “RICE”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dianjurkan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cedera</a:t>
            </a:r>
            <a:r>
              <a:rPr lang="en-US" sz="3600" dirty="0" smtClean="0"/>
              <a:t> </a:t>
            </a:r>
            <a:r>
              <a:rPr lang="en-US" sz="3600" dirty="0" err="1" smtClean="0"/>
              <a:t>olahraga</a:t>
            </a:r>
            <a:r>
              <a:rPr lang="en-US" sz="3600" dirty="0" smtClean="0"/>
              <a:t>, </a:t>
            </a:r>
            <a:r>
              <a:rPr lang="en-US" sz="3600" dirty="0" err="1" smtClean="0"/>
              <a:t>terutama</a:t>
            </a:r>
            <a:r>
              <a:rPr lang="en-US" sz="3600" dirty="0" smtClean="0"/>
              <a:t> </a:t>
            </a:r>
            <a:r>
              <a:rPr lang="en-US" sz="3600" dirty="0" err="1" smtClean="0"/>
              <a:t>segera</a:t>
            </a:r>
            <a:r>
              <a:rPr lang="en-US" sz="3600" dirty="0" smtClean="0"/>
              <a:t>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 smtClean="0"/>
              <a:t>sampai</a:t>
            </a:r>
            <a:r>
              <a:rPr lang="en-US" sz="3600" dirty="0" smtClean="0"/>
              <a:t> 24 jam </a:t>
            </a:r>
            <a:r>
              <a:rPr lang="en-US" sz="3600" dirty="0" err="1" smtClean="0"/>
              <a:t>pertama</a:t>
            </a:r>
            <a:r>
              <a:rPr lang="en-US" sz="3600" dirty="0" smtClean="0"/>
              <a:t>. 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dirty="0" smtClean="0"/>
              <a:t>REST ( </a:t>
            </a:r>
            <a:r>
              <a:rPr lang="en-US" dirty="0" err="1" smtClean="0"/>
              <a:t>Istirahat</a:t>
            </a:r>
            <a:r>
              <a:rPr lang="en-US" dirty="0" smtClean="0"/>
              <a:t> )</a:t>
            </a:r>
          </a:p>
          <a:p>
            <a:pPr lvl="0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istirahat</a:t>
            </a:r>
            <a:r>
              <a:rPr lang="en-US" dirty="0" smtClean="0"/>
              <a:t> agar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parahnya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peradangan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istirahat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pendarahan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penyembuhan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ICE PACK </a:t>
            </a:r>
            <a:r>
              <a:rPr lang="en-US" dirty="0" err="1" smtClean="0"/>
              <a:t>atau</a:t>
            </a:r>
            <a:r>
              <a:rPr lang="en-US" dirty="0" smtClean="0"/>
              <a:t> ICE COOLS </a:t>
            </a:r>
          </a:p>
          <a:p>
            <a:pPr lvl="0"/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15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30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diulangi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2 </a:t>
            </a:r>
            <a:r>
              <a:rPr lang="en-US" dirty="0" err="1" smtClean="0"/>
              <a:t>sampai</a:t>
            </a:r>
            <a:r>
              <a:rPr lang="en-US" dirty="0" smtClean="0"/>
              <a:t> 3 jam.</a:t>
            </a:r>
          </a:p>
          <a:p>
            <a:pPr lvl="0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pendarahan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luka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dirty="0" smtClean="0"/>
              <a:t>COMPRESS</a:t>
            </a:r>
          </a:p>
          <a:p>
            <a:pPr lvl="0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penekanan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bebat</a:t>
            </a:r>
            <a:r>
              <a:rPr lang="en-US" dirty="0" smtClean="0"/>
              <a:t> yang </a:t>
            </a:r>
            <a:r>
              <a:rPr lang="en-US" dirty="0" err="1" smtClean="0"/>
              <a:t>elastis</a:t>
            </a:r>
            <a:r>
              <a:rPr lang="en-US" dirty="0" smtClean="0"/>
              <a:t> (Crepe)</a:t>
            </a:r>
          </a:p>
          <a:p>
            <a:pPr lvl="0"/>
            <a:r>
              <a:rPr lang="en-US" dirty="0" err="1" smtClean="0"/>
              <a:t>Hindarkan</a:t>
            </a:r>
            <a:r>
              <a:rPr lang="en-US" dirty="0" smtClean="0"/>
              <a:t> </a:t>
            </a:r>
            <a:r>
              <a:rPr lang="en-US" dirty="0" err="1" smtClean="0"/>
              <a:t>pembebatan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sirkulasi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ELEVATE</a:t>
            </a:r>
          </a:p>
          <a:p>
            <a:pPr lvl="0"/>
            <a:r>
              <a:rPr lang="en-US" dirty="0" err="1" smtClean="0"/>
              <a:t>menaikkan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,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pendarahan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pembengkakan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penggumpalan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>
                <a:solidFill>
                  <a:schemeClr val="accent6"/>
                </a:solidFill>
              </a:rPr>
              <a:t>JENIS-JENIS CEDERA OLAHRAGA</a:t>
            </a:r>
            <a:endParaRPr lang="en-US" dirty="0" smtClean="0">
              <a:solidFill>
                <a:schemeClr val="accent6"/>
              </a:solidFill>
            </a:endParaRPr>
          </a:p>
          <a:p>
            <a:pPr lvl="0">
              <a:buNone/>
            </a:pPr>
            <a:r>
              <a:rPr lang="en-US" dirty="0" smtClean="0"/>
              <a:t>1. LUKA.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ketidaksinambungan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dibawahnya</a:t>
            </a:r>
            <a:r>
              <a:rPr lang="en-US" dirty="0" smtClean="0"/>
              <a:t> 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pendarahan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infeksi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fi-FI" dirty="0" smtClean="0"/>
              <a:t>	Jenis luka : lecet, lepuh, sayat, tusuk.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membersihkan</a:t>
            </a:r>
            <a:r>
              <a:rPr lang="en-US" dirty="0" smtClean="0"/>
              <a:t> </a:t>
            </a:r>
            <a:r>
              <a:rPr lang="en-US" dirty="0" err="1" smtClean="0"/>
              <a:t>luka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membebat</a:t>
            </a:r>
            <a:r>
              <a:rPr lang="en-US" dirty="0" smtClean="0"/>
              <a:t> </a:t>
            </a:r>
            <a:r>
              <a:rPr lang="en-US" dirty="0" err="1" smtClean="0"/>
              <a:t>luka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US" dirty="0" smtClean="0"/>
              <a:t>2. LEPUH.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terkumpulnya</a:t>
            </a:r>
            <a:r>
              <a:rPr lang="en-US" dirty="0" smtClean="0"/>
              <a:t> </a:t>
            </a:r>
            <a:r>
              <a:rPr lang="en-US" dirty="0" err="1" smtClean="0"/>
              <a:t>cairan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gesekan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lepuh</a:t>
            </a:r>
            <a:r>
              <a:rPr lang="en-US" dirty="0" smtClean="0"/>
              <a:t> </a:t>
            </a:r>
            <a:r>
              <a:rPr lang="en-US" dirty="0" err="1" smtClean="0"/>
              <a:t>tegang</a:t>
            </a:r>
            <a:r>
              <a:rPr lang="en-US" dirty="0" smtClean="0"/>
              <a:t>, </a:t>
            </a:r>
            <a:r>
              <a:rPr lang="en-US" dirty="0" err="1" smtClean="0"/>
              <a:t>nyeri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pecah</a:t>
            </a:r>
            <a:r>
              <a:rPr lang="en-US" dirty="0" smtClean="0"/>
              <a:t> </a:t>
            </a:r>
            <a:r>
              <a:rPr lang="en-US" dirty="0" err="1" smtClean="0"/>
              <a:t>bersihkan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tusuklah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jarum</a:t>
            </a:r>
            <a:r>
              <a:rPr lang="en-US" dirty="0" smtClean="0"/>
              <a:t> </a:t>
            </a:r>
            <a:r>
              <a:rPr lang="en-US" dirty="0" err="1" smtClean="0"/>
              <a:t>steril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tutuplah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bebat</a:t>
            </a:r>
            <a:r>
              <a:rPr lang="en-US" dirty="0" smtClean="0"/>
              <a:t> yang </a:t>
            </a:r>
            <a:r>
              <a:rPr lang="en-US" dirty="0" err="1" smtClean="0"/>
              <a:t>bersih</a:t>
            </a:r>
            <a:r>
              <a:rPr lang="en-US" dirty="0" smtClean="0"/>
              <a:t>. </a:t>
            </a:r>
          </a:p>
          <a:p>
            <a:pPr lvl="0">
              <a:buNone/>
            </a:pPr>
            <a:r>
              <a:rPr lang="en-US" dirty="0" smtClean="0"/>
              <a:t>3. KONTUSIO DAN HEMATOMA.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Kontusio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pukulan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lecet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kebiruan</a:t>
            </a:r>
            <a:r>
              <a:rPr lang="en-US" dirty="0" smtClean="0"/>
              <a:t>, </a:t>
            </a:r>
            <a:r>
              <a:rPr lang="en-US" dirty="0" err="1" smtClean="0"/>
              <a:t>kehitaman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dibawahnya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Kontusio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pendarahan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hematoma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terkumpulnya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pengobatan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terapi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RICE.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 smtClean="0"/>
              <a:t>4. KRAM.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kontraksi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yang </a:t>
            </a:r>
            <a:r>
              <a:rPr lang="en-US" dirty="0" err="1" smtClean="0"/>
              <a:t>berlangsung</a:t>
            </a:r>
            <a:r>
              <a:rPr lang="en-US" dirty="0" smtClean="0"/>
              <a:t> lama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kemauan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Pencegahan</a:t>
            </a:r>
            <a:r>
              <a:rPr lang="en-US" dirty="0" smtClean="0"/>
              <a:t> : </a:t>
            </a:r>
          </a:p>
          <a:p>
            <a:pPr lvl="0">
              <a:buFont typeface="Arial" charset="0"/>
              <a:buChar char="•"/>
            </a:pPr>
            <a:r>
              <a:rPr lang="en-US" dirty="0" err="1" smtClean="0"/>
              <a:t>melakuakan</a:t>
            </a:r>
            <a:r>
              <a:rPr lang="en-US" dirty="0" smtClean="0"/>
              <a:t> </a:t>
            </a:r>
            <a:r>
              <a:rPr lang="en-US" dirty="0" err="1" smtClean="0"/>
              <a:t>pemanasan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pPr lvl="0">
              <a:buFont typeface="Arial" charset="0"/>
              <a:buChar char="•"/>
            </a:pP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  </a:t>
            </a:r>
            <a:r>
              <a:rPr lang="en-US" dirty="0" err="1" smtClean="0"/>
              <a:t>terukur</a:t>
            </a:r>
            <a:endParaRPr lang="en-US" dirty="0" smtClean="0"/>
          </a:p>
          <a:p>
            <a:pPr lvl="0">
              <a:buFont typeface="Arial" charset="0"/>
              <a:buChar char="•"/>
            </a:pP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keringat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air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elektrolit</a:t>
            </a:r>
            <a:r>
              <a:rPr lang="en-US" dirty="0" smtClean="0"/>
              <a:t>              yang </a:t>
            </a:r>
            <a:r>
              <a:rPr lang="en-US" dirty="0" err="1" smtClean="0"/>
              <a:t>memadai</a:t>
            </a:r>
            <a:r>
              <a:rPr lang="en-US" dirty="0" smtClean="0"/>
              <a:t>.</a:t>
            </a:r>
          </a:p>
          <a:p>
            <a:pPr lvl="0">
              <a:buFont typeface="Arial" charset="0"/>
              <a:buChar char="•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pendinginan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Langkah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pertolongan</a:t>
            </a:r>
            <a:r>
              <a:rPr lang="en-US" dirty="0" smtClean="0">
                <a:solidFill>
                  <a:schemeClr val="accent6"/>
                </a:solidFill>
              </a:rPr>
              <a:t> : </a:t>
            </a:r>
            <a:endParaRPr lang="en-US" dirty="0" smtClean="0"/>
          </a:p>
          <a:p>
            <a:pPr lvl="0">
              <a:buFontTx/>
              <a:buChar char="-"/>
            </a:pPr>
            <a:r>
              <a:rPr lang="en-US" dirty="0" err="1" smtClean="0"/>
              <a:t>Kontraksikan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yang </a:t>
            </a:r>
            <a:r>
              <a:rPr lang="en-US" dirty="0" err="1" smtClean="0"/>
              <a:t>berlawanan</a:t>
            </a:r>
            <a:r>
              <a:rPr lang="en-US" dirty="0" smtClean="0"/>
              <a:t>.</a:t>
            </a:r>
          </a:p>
          <a:p>
            <a:pPr lvl="0">
              <a:buFontTx/>
              <a:buChar char="-"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peregangan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bertahap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kram</a:t>
            </a:r>
            <a:r>
              <a:rPr lang="en-US" dirty="0" smtClean="0"/>
              <a:t>.</a:t>
            </a:r>
          </a:p>
          <a:p>
            <a:pPr lvl="0">
              <a:buFontTx/>
              <a:buChar char="-"/>
            </a:pPr>
            <a:r>
              <a:rPr lang="en-US" dirty="0" err="1" smtClean="0"/>
              <a:t>Lakukan</a:t>
            </a:r>
            <a:r>
              <a:rPr lang="en-US" dirty="0" smtClean="0"/>
              <a:t> massage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perlahan-lahan</a:t>
            </a:r>
            <a:r>
              <a:rPr lang="en-US" dirty="0" smtClean="0"/>
              <a:t> </a:t>
            </a:r>
            <a:r>
              <a:rPr lang="en-US" dirty="0" err="1" smtClean="0"/>
              <a:t>kearah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kramtelah</a:t>
            </a:r>
            <a:r>
              <a:rPr lang="en-US" dirty="0" smtClean="0"/>
              <a:t> </a:t>
            </a:r>
            <a:r>
              <a:rPr lang="en-US" dirty="0" err="1" smtClean="0"/>
              <a:t>teratasi</a:t>
            </a:r>
            <a:r>
              <a:rPr lang="en-US" dirty="0" smtClean="0"/>
              <a:t>.</a:t>
            </a:r>
          </a:p>
          <a:p>
            <a:pPr lvl="0">
              <a:buFontTx/>
              <a:buChar char="-"/>
            </a:pPr>
            <a:r>
              <a:rPr lang="en-US" dirty="0" err="1" smtClean="0"/>
              <a:t>Lakukan</a:t>
            </a:r>
            <a:r>
              <a:rPr lang="en-US" dirty="0" smtClean="0"/>
              <a:t> “acupressure”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mencubit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</a:p>
          <a:p>
            <a:pPr lvl="0">
              <a:buFontTx/>
              <a:buChar char="-"/>
            </a:pPr>
            <a:r>
              <a:rPr lang="en-US" dirty="0" err="1" smtClean="0"/>
              <a:t>jari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</a:t>
            </a:r>
            <a:r>
              <a:rPr lang="en-US" dirty="0" smtClean="0"/>
              <a:t> </a:t>
            </a:r>
            <a:r>
              <a:rPr lang="en-US" dirty="0" err="1" smtClean="0"/>
              <a:t>telunjuk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9954" y="1647468"/>
            <a:ext cx="6644091" cy="44314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/>
          </a:bodyPr>
          <a:lstStyle/>
          <a:p>
            <a:pPr lvl="0">
              <a:buNone/>
            </a:pPr>
            <a:r>
              <a:rPr lang="en-US" dirty="0" smtClean="0"/>
              <a:t>5. STRAIN OTOT</a:t>
            </a:r>
          </a:p>
          <a:p>
            <a:pPr lvl="0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tendo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kontraksi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Pencegahan</a:t>
            </a:r>
            <a:r>
              <a:rPr lang="en-US" dirty="0" smtClean="0"/>
              <a:t> </a:t>
            </a:r>
            <a:r>
              <a:rPr lang="en-US" dirty="0" err="1" smtClean="0"/>
              <a:t>berlatih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terukur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kebugaran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pertolongan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terapi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“RICE”</a:t>
            </a:r>
          </a:p>
          <a:p>
            <a:pPr lvl="0">
              <a:buNone/>
            </a:pPr>
            <a:r>
              <a:rPr lang="en-US" dirty="0" smtClean="0"/>
              <a:t>6. SPRAIN SENDI</a:t>
            </a:r>
          </a:p>
          <a:p>
            <a:pPr lvl="0"/>
            <a:r>
              <a:rPr lang="en-US" dirty="0" err="1" smtClean="0"/>
              <a:t>Cedera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sendi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perobekan</a:t>
            </a:r>
            <a:r>
              <a:rPr lang="en-US" dirty="0" smtClean="0"/>
              <a:t> ligament,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sebagaian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menyeluruh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pertolongan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terapi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“RICE”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7. DISLOKASI</a:t>
            </a:r>
          </a:p>
          <a:p>
            <a:pPr lvl="0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perpindahan</a:t>
            </a:r>
            <a:r>
              <a:rPr lang="en-US" dirty="0" smtClean="0"/>
              <a:t>/</a:t>
            </a:r>
            <a:r>
              <a:rPr lang="en-US" dirty="0" err="1" smtClean="0"/>
              <a:t>pergeseran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yang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sendi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asalnya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8. FRAKTUR.</a:t>
            </a:r>
          </a:p>
          <a:p>
            <a:pPr lvl="0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terputusnya</a:t>
            </a:r>
            <a:r>
              <a:rPr lang="en-US" dirty="0" smtClean="0"/>
              <a:t> </a:t>
            </a:r>
            <a:r>
              <a:rPr lang="en-US" dirty="0" err="1" smtClean="0"/>
              <a:t>kontinuitas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NYERI ABDOMEN (SUDUKEN)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penyebabnya</a:t>
            </a:r>
            <a:r>
              <a:rPr lang="en-US" dirty="0" smtClean="0"/>
              <a:t> </a:t>
            </a:r>
            <a:r>
              <a:rPr lang="en-US" dirty="0" err="1" smtClean="0"/>
              <a:t>spasma</a:t>
            </a:r>
            <a:r>
              <a:rPr lang="en-US" dirty="0" smtClean="0"/>
              <a:t> </a:t>
            </a:r>
            <a:r>
              <a:rPr lang="en-US" dirty="0" err="1" smtClean="0"/>
              <a:t>diagprahma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defisiensi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, </a:t>
            </a:r>
            <a:r>
              <a:rPr lang="en-US" dirty="0" err="1" smtClean="0"/>
              <a:t>pernapasan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otot</a:t>
            </a:r>
            <a:r>
              <a:rPr lang="en-US" dirty="0" smtClean="0"/>
              <a:t> </a:t>
            </a:r>
            <a:r>
              <a:rPr lang="en-US" dirty="0" err="1" smtClean="0"/>
              <a:t>perut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minum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err="1" smtClean="0"/>
              <a:t>Pencegahan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Tingkatkan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otot</a:t>
            </a:r>
            <a:r>
              <a:rPr lang="en-US" dirty="0" smtClean="0"/>
              <a:t> </a:t>
            </a:r>
            <a:r>
              <a:rPr lang="en-US" dirty="0" err="1" smtClean="0"/>
              <a:t>perut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terukur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pemanasan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Pertolongan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Bernapas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perlahan-lahan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Tekanlah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perut</a:t>
            </a:r>
            <a:r>
              <a:rPr lang="en-US" dirty="0" smtClean="0"/>
              <a:t> yang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menundukkan</a:t>
            </a:r>
            <a:r>
              <a:rPr lang="en-US" dirty="0" smtClean="0"/>
              <a:t> </a:t>
            </a:r>
            <a:r>
              <a:rPr lang="en-US" dirty="0" err="1" smtClean="0"/>
              <a:t>kearah</a:t>
            </a:r>
            <a:r>
              <a:rPr lang="en-US" dirty="0" smtClean="0"/>
              <a:t> yang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PINGSAN</a:t>
            </a:r>
            <a:endParaRPr lang="en-US" sz="24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dirty="0" err="1" smtClean="0"/>
              <a:t>Pingsan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yang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,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  <a:endParaRPr lang="en-US" sz="2000" dirty="0" smtClean="0"/>
          </a:p>
          <a:p>
            <a:pPr lvl="1"/>
            <a:r>
              <a:rPr lang="en-US" dirty="0" err="1" smtClean="0"/>
              <a:t>Terkumpulnya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ditungkai</a:t>
            </a:r>
            <a:r>
              <a:rPr lang="en-US" dirty="0" smtClean="0"/>
              <a:t>.</a:t>
            </a:r>
            <a:endParaRPr lang="en-US" sz="1800" dirty="0" smtClean="0"/>
          </a:p>
          <a:p>
            <a:pPr lvl="1"/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yang </a:t>
            </a:r>
            <a:r>
              <a:rPr lang="en-US" dirty="0" err="1" smtClean="0"/>
              <a:t>berat</a:t>
            </a:r>
            <a:r>
              <a:rPr lang="en-US" dirty="0" smtClean="0"/>
              <a:t>.</a:t>
            </a:r>
            <a:endParaRPr lang="en-US" sz="1800" dirty="0" smtClean="0"/>
          </a:p>
          <a:p>
            <a:pPr lvl="1"/>
            <a:r>
              <a:rPr lang="en-US" dirty="0" err="1" smtClean="0"/>
              <a:t>Rangsangan</a:t>
            </a:r>
            <a:r>
              <a:rPr lang="en-US" dirty="0" smtClean="0"/>
              <a:t> </a:t>
            </a:r>
            <a:r>
              <a:rPr lang="en-US" dirty="0" err="1" smtClean="0"/>
              <a:t>emosional</a:t>
            </a:r>
            <a:r>
              <a:rPr lang="en-US" dirty="0" smtClean="0"/>
              <a:t> yang </a:t>
            </a:r>
            <a:r>
              <a:rPr lang="en-US" dirty="0" err="1" smtClean="0"/>
              <a:t>berlebihan</a:t>
            </a:r>
            <a:r>
              <a:rPr lang="en-US" dirty="0" smtClean="0"/>
              <a:t>.</a:t>
            </a:r>
            <a:endParaRPr lang="en-US" sz="1800" dirty="0" smtClean="0"/>
          </a:p>
          <a:p>
            <a:pPr lvl="1"/>
            <a:r>
              <a:rPr lang="en-US" dirty="0" err="1" smtClean="0"/>
              <a:t>Pendarahan</a:t>
            </a:r>
            <a:r>
              <a:rPr lang="en-US" dirty="0" smtClean="0"/>
              <a:t> </a:t>
            </a:r>
            <a:r>
              <a:rPr lang="en-US" dirty="0" err="1" smtClean="0"/>
              <a:t>hebat</a:t>
            </a:r>
            <a:r>
              <a:rPr lang="en-US" dirty="0" smtClean="0"/>
              <a:t>.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Pertolongan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tanda-tanda</a:t>
            </a:r>
            <a:r>
              <a:rPr lang="en-US" dirty="0" smtClean="0"/>
              <a:t> vital ( </a:t>
            </a:r>
            <a:r>
              <a:rPr lang="en-US" dirty="0" err="1" smtClean="0"/>
              <a:t>pernafasan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denyut</a:t>
            </a:r>
            <a:r>
              <a:rPr lang="en-US" dirty="0" smtClean="0"/>
              <a:t> </a:t>
            </a:r>
            <a:r>
              <a:rPr lang="en-US" dirty="0" err="1" smtClean="0"/>
              <a:t>nadi</a:t>
            </a:r>
            <a:r>
              <a:rPr lang="en-US" dirty="0" smtClean="0"/>
              <a:t> ).</a:t>
            </a:r>
          </a:p>
          <a:p>
            <a:pPr lvl="0"/>
            <a:r>
              <a:rPr lang="fi-FI" dirty="0" smtClean="0"/>
              <a:t>Terlentangkan korban, kaki agak dinaikkan 15-30 cm.</a:t>
            </a:r>
            <a:endParaRPr lang="en-US" dirty="0" smtClean="0"/>
          </a:p>
          <a:p>
            <a:pPr lvl="0"/>
            <a:r>
              <a:rPr lang="en-US" dirty="0" err="1" smtClean="0"/>
              <a:t>Usahakan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nafas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muntah</a:t>
            </a:r>
            <a:r>
              <a:rPr lang="en-US" dirty="0" smtClean="0"/>
              <a:t>, </a:t>
            </a:r>
            <a:r>
              <a:rPr lang="en-US" dirty="0" err="1" smtClean="0"/>
              <a:t>miringkan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mulut</a:t>
            </a:r>
            <a:r>
              <a:rPr lang="en-US" dirty="0" smtClean="0"/>
              <a:t>.</a:t>
            </a:r>
          </a:p>
          <a:p>
            <a:pPr lvl="0"/>
            <a:r>
              <a:rPr lang="fi-FI" dirty="0" smtClean="0"/>
              <a:t>Jangan berikan minum atau makan melalui mulut.</a:t>
            </a:r>
            <a:endParaRPr lang="en-US" dirty="0" smtClean="0"/>
          </a:p>
          <a:p>
            <a:pPr lvl="0"/>
            <a:r>
              <a:rPr lang="en-US" dirty="0" err="1" smtClean="0"/>
              <a:t>Kalau</a:t>
            </a:r>
            <a:r>
              <a:rPr lang="en-US" dirty="0" smtClean="0"/>
              <a:t> 3-5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kerumah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304800"/>
            <a:ext cx="8229600" cy="58594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 smtClean="0">
                <a:solidFill>
                  <a:schemeClr val="accent6"/>
                </a:solidFill>
              </a:rPr>
              <a:t>KATEGORI ORANG PINGSAN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1. ORANG PINGSAN JANTUNG ( + ), PARU-PARU ( + )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Penderita</a:t>
            </a:r>
            <a:r>
              <a:rPr lang="en-US" dirty="0" smtClean="0"/>
              <a:t> </a:t>
            </a:r>
            <a:r>
              <a:rPr lang="en-US" dirty="0" err="1" smtClean="0"/>
              <a:t>dibawa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teduh</a:t>
            </a:r>
            <a:r>
              <a:rPr lang="en-US" dirty="0" smtClean="0"/>
              <a:t>, </a:t>
            </a:r>
            <a:r>
              <a:rPr lang="en-US" dirty="0" err="1" smtClean="0"/>
              <a:t>pakaian</a:t>
            </a:r>
            <a:r>
              <a:rPr lang="en-US" dirty="0" smtClean="0"/>
              <a:t> </a:t>
            </a:r>
            <a:r>
              <a:rPr lang="en-US" dirty="0" err="1" smtClean="0"/>
              <a:t>dilonggarkan</a:t>
            </a:r>
            <a:r>
              <a:rPr lang="en-US" dirty="0" smtClean="0"/>
              <a:t>. </a:t>
            </a:r>
            <a:r>
              <a:rPr lang="en-US" dirty="0" err="1" smtClean="0"/>
              <a:t>Rangsang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bau-bauan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en-US" dirty="0" smtClean="0"/>
              <a:t>2. ORANG PINGSAN JANTUNG ( - ), PARU-PARU ( +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fi-FI" dirty="0" smtClean="0"/>
              <a:t> selain pertolongan secara umum diberikan penekanan pada        </a:t>
            </a:r>
            <a:r>
              <a:rPr lang="en-US" dirty="0" err="1" smtClean="0"/>
              <a:t>jantung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3. ORANG PINGSAN JANTUNG ( + ), PARU-PARU ( -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t-IT" dirty="0" smtClean="0"/>
              <a:t> selain diberikan pertolongan secara umum diberi  </a:t>
            </a:r>
            <a:r>
              <a:rPr lang="en-US" dirty="0" err="1" smtClean="0"/>
              <a:t>pertolongan</a:t>
            </a:r>
            <a:r>
              <a:rPr lang="en-US" dirty="0" smtClean="0"/>
              <a:t> </a:t>
            </a:r>
            <a:r>
              <a:rPr lang="en-US" dirty="0" err="1" smtClean="0"/>
              <a:t>nafas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4.ORANG PINGSAN JANTUNG ( - ), PARU-PARU ( - )</a:t>
            </a:r>
          </a:p>
          <a:p>
            <a:pPr>
              <a:buNone/>
            </a:pPr>
            <a:r>
              <a:rPr lang="fi-FI" dirty="0" smtClean="0"/>
              <a:t>	 selain pertolongan secara umum ditambahkan dilakukan penekanan pada jantung  5 X, kemudian 1 x pemberian </a:t>
            </a:r>
            <a:r>
              <a:rPr lang="en-US" dirty="0" err="1" smtClean="0"/>
              <a:t>nafas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napas2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8850" y="1261269"/>
            <a:ext cx="4686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napas1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1662" y="456406"/>
            <a:ext cx="540067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pr-rjp1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0424" y="1750473"/>
            <a:ext cx="3883152" cy="290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umber,manfaatGizi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837" y="2067719"/>
            <a:ext cx="7934325" cy="3590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External Cardiac Compresion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783" y="274638"/>
            <a:ext cx="7372433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PR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7512" y="1299369"/>
            <a:ext cx="32289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NUTRISI DAN OLAHRAGA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Nutrisi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kebugaran</a:t>
            </a:r>
            <a:r>
              <a:rPr lang="en-US" dirty="0"/>
              <a:t> </a:t>
            </a:r>
            <a:r>
              <a:rPr lang="en-US" dirty="0" err="1"/>
              <a:t>jasmani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optimal </a:t>
            </a:r>
            <a:r>
              <a:rPr lang="en-US" dirty="0" err="1"/>
              <a:t>mk</a:t>
            </a:r>
            <a:r>
              <a:rPr lang="en-US" dirty="0"/>
              <a:t> </a:t>
            </a:r>
            <a:r>
              <a:rPr lang="en-US" dirty="0" err="1"/>
              <a:t>Nutrisi</a:t>
            </a:r>
            <a:r>
              <a:rPr lang="en-US" dirty="0"/>
              <a:t> hrs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kwa</a:t>
            </a:r>
            <a:r>
              <a:rPr lang="fi-FI" dirty="0"/>
              <a:t>litatif maupun kwantitatif.</a:t>
            </a:r>
            <a:endParaRPr lang="en-US" dirty="0"/>
          </a:p>
          <a:p>
            <a:pPr lvl="0"/>
            <a:r>
              <a:rPr lang="fi-FI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KARBOHIDRAT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penggerak</a:t>
            </a:r>
            <a:r>
              <a:rPr lang="en-US" dirty="0"/>
              <a:t> </a:t>
            </a:r>
            <a:r>
              <a:rPr lang="en-US" dirty="0" err="1"/>
              <a:t>otot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hati,fungsi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lain.</a:t>
            </a:r>
          </a:p>
          <a:p>
            <a:pPr lvl="0"/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KH </a:t>
            </a:r>
            <a:r>
              <a:rPr lang="en-US" dirty="0" err="1"/>
              <a:t>Komplek</a:t>
            </a:r>
            <a:r>
              <a:rPr lang="en-US" dirty="0"/>
              <a:t> : </a:t>
            </a:r>
            <a:r>
              <a:rPr lang="en-US" dirty="0" err="1"/>
              <a:t>Roti</a:t>
            </a:r>
            <a:r>
              <a:rPr lang="en-US" dirty="0"/>
              <a:t>, </a:t>
            </a:r>
            <a:r>
              <a:rPr lang="en-US" dirty="0" err="1"/>
              <a:t>nasi</a:t>
            </a:r>
            <a:r>
              <a:rPr lang="en-US" dirty="0"/>
              <a:t>, </a:t>
            </a:r>
            <a:r>
              <a:rPr lang="en-US" dirty="0" err="1"/>
              <a:t>kentang</a:t>
            </a:r>
            <a:r>
              <a:rPr lang="en-US" dirty="0"/>
              <a:t>, </a:t>
            </a:r>
            <a:r>
              <a:rPr lang="en-US" dirty="0" err="1"/>
              <a:t>talas</a:t>
            </a:r>
            <a:r>
              <a:rPr lang="en-US" dirty="0"/>
              <a:t>, </a:t>
            </a:r>
            <a:r>
              <a:rPr lang="en-US" dirty="0" err="1"/>
              <a:t>ubi</a:t>
            </a:r>
            <a:r>
              <a:rPr lang="en-US" dirty="0"/>
              <a:t>, </a:t>
            </a:r>
            <a:r>
              <a:rPr lang="en-US" dirty="0" err="1"/>
              <a:t>sagu</a:t>
            </a:r>
            <a:r>
              <a:rPr lang="en-US" dirty="0"/>
              <a:t>, </a:t>
            </a:r>
            <a:r>
              <a:rPr lang="en-US" dirty="0" err="1"/>
              <a:t>jagung</a:t>
            </a:r>
            <a:r>
              <a:rPr lang="en-US" dirty="0"/>
              <a:t>, </a:t>
            </a:r>
            <a:r>
              <a:rPr lang="en-US" dirty="0" err="1"/>
              <a:t>kacang-kacangan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Kebutuhan</a:t>
            </a:r>
            <a:r>
              <a:rPr lang="en-US" dirty="0"/>
              <a:t> KH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9-10 g/kg BB/hr,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70 %. </a:t>
            </a:r>
            <a:r>
              <a:rPr lang="en-US" dirty="0" err="1"/>
              <a:t>Kebutuhan</a:t>
            </a:r>
            <a:r>
              <a:rPr lang="en-US" dirty="0"/>
              <a:t> KH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55%- 70 %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Setiap</a:t>
            </a:r>
            <a:r>
              <a:rPr lang="en-US" dirty="0"/>
              <a:t> 1 </a:t>
            </a:r>
            <a:r>
              <a:rPr lang="en-US" dirty="0" err="1"/>
              <a:t>gr</a:t>
            </a:r>
            <a:r>
              <a:rPr lang="en-US" dirty="0"/>
              <a:t> KH </a:t>
            </a:r>
            <a:r>
              <a:rPr lang="en-US" dirty="0" err="1"/>
              <a:t>mengandung</a:t>
            </a:r>
            <a:r>
              <a:rPr lang="en-US" dirty="0"/>
              <a:t> 4 </a:t>
            </a:r>
            <a:r>
              <a:rPr lang="en-US" dirty="0" err="1"/>
              <a:t>kalori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Protein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pembangun</a:t>
            </a:r>
            <a:r>
              <a:rPr lang="en-US" dirty="0"/>
              <a:t>,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penghasil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mencukupi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pembangun</a:t>
            </a:r>
            <a:r>
              <a:rPr lang="en-US" dirty="0"/>
              <a:t> 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,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/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,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enzim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hormon</a:t>
            </a:r>
            <a:r>
              <a:rPr lang="en-US" dirty="0"/>
              <a:t> yang </a:t>
            </a:r>
            <a:r>
              <a:rPr lang="en-US" dirty="0" err="1"/>
              <a:t>berperan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pencernaan</a:t>
            </a:r>
            <a:r>
              <a:rPr lang="en-US" dirty="0"/>
              <a:t>, </a:t>
            </a:r>
            <a:r>
              <a:rPr lang="en-US" dirty="0" err="1"/>
              <a:t>metabolisme</a:t>
            </a:r>
            <a:r>
              <a:rPr lang="en-US" dirty="0"/>
              <a:t>, </a:t>
            </a:r>
            <a:r>
              <a:rPr lang="en-US" dirty="0" err="1"/>
              <a:t>pembentukan</a:t>
            </a:r>
            <a:r>
              <a:rPr lang="en-US" dirty="0"/>
              <a:t> hemoglobin </a:t>
            </a:r>
            <a:r>
              <a:rPr lang="en-US" dirty="0" err="1"/>
              <a:t>dan</a:t>
            </a:r>
            <a:r>
              <a:rPr lang="en-US" dirty="0"/>
              <a:t> anti </a:t>
            </a:r>
            <a:r>
              <a:rPr lang="en-US" dirty="0" err="1"/>
              <a:t>bodi</a:t>
            </a:r>
            <a:r>
              <a:rPr lang="en-US" dirty="0"/>
              <a:t>.</a:t>
            </a:r>
          </a:p>
          <a:p>
            <a:pPr lvl="0"/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berasal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dirty="0" err="1"/>
              <a:t>sumber</a:t>
            </a:r>
            <a:r>
              <a:rPr lang="es-ES" dirty="0"/>
              <a:t> </a:t>
            </a:r>
            <a:r>
              <a:rPr lang="es-ES" dirty="0" err="1"/>
              <a:t>hewani</a:t>
            </a:r>
            <a:r>
              <a:rPr lang="es-ES" dirty="0"/>
              <a:t> dan </a:t>
            </a:r>
            <a:r>
              <a:rPr lang="es-ES" dirty="0" err="1"/>
              <a:t>nabati</a:t>
            </a:r>
            <a:r>
              <a:rPr lang="es-ES" dirty="0"/>
              <a:t>. </a:t>
            </a:r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hewani</a:t>
            </a:r>
            <a:r>
              <a:rPr lang="es-ES" dirty="0"/>
              <a:t> </a:t>
            </a:r>
            <a:r>
              <a:rPr lang="es-ES" dirty="0" err="1"/>
              <a:t>mempunyai</a:t>
            </a:r>
            <a:r>
              <a:rPr lang="es-ES" dirty="0"/>
              <a:t> </a:t>
            </a:r>
            <a:r>
              <a:rPr lang="es-ES" dirty="0" err="1"/>
              <a:t>nilai</a:t>
            </a:r>
            <a:r>
              <a:rPr lang="es-ES" dirty="0"/>
              <a:t> </a:t>
            </a:r>
            <a:r>
              <a:rPr lang="es-ES" dirty="0" err="1"/>
              <a:t>hayati</a:t>
            </a:r>
            <a:r>
              <a:rPr lang="es-ES" dirty="0"/>
              <a:t> (</a:t>
            </a:r>
            <a:r>
              <a:rPr lang="es-ES" dirty="0" err="1"/>
              <a:t>kwalitas</a:t>
            </a:r>
            <a:r>
              <a:rPr lang="es-ES" dirty="0"/>
              <a:t>) yang </a:t>
            </a:r>
            <a:r>
              <a:rPr lang="es-ES" dirty="0" err="1"/>
              <a:t>lebih</a:t>
            </a:r>
            <a:r>
              <a:rPr lang="es-ES" dirty="0"/>
              <a:t> </a:t>
            </a:r>
            <a:r>
              <a:rPr lang="es-ES" dirty="0" err="1"/>
              <a:t>baik</a:t>
            </a:r>
            <a:r>
              <a:rPr lang="es-ES" dirty="0"/>
              <a:t> </a:t>
            </a:r>
            <a:r>
              <a:rPr lang="es-ES" dirty="0" err="1"/>
              <a:t>daripada</a:t>
            </a:r>
            <a:r>
              <a:rPr lang="es-ES" dirty="0"/>
              <a:t> </a:t>
            </a:r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nabati</a:t>
            </a:r>
            <a:r>
              <a:rPr lang="es-ES" dirty="0"/>
              <a:t>.</a:t>
            </a:r>
            <a:endParaRPr lang="en-US" dirty="0"/>
          </a:p>
          <a:p>
            <a:pPr lvl="0"/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hewani</a:t>
            </a:r>
            <a:r>
              <a:rPr lang="es-ES" dirty="0"/>
              <a:t> </a:t>
            </a:r>
            <a:r>
              <a:rPr lang="es-ES" dirty="0" err="1"/>
              <a:t>mengandung</a:t>
            </a:r>
            <a:r>
              <a:rPr lang="es-ES" dirty="0"/>
              <a:t> </a:t>
            </a:r>
            <a:r>
              <a:rPr lang="es-ES" dirty="0" err="1"/>
              <a:t>asam</a:t>
            </a:r>
            <a:r>
              <a:rPr lang="es-ES" dirty="0"/>
              <a:t> amino </a:t>
            </a:r>
            <a:r>
              <a:rPr lang="es-ES" dirty="0" err="1"/>
              <a:t>esensial</a:t>
            </a:r>
            <a:r>
              <a:rPr lang="es-ES" dirty="0"/>
              <a:t> , </a:t>
            </a:r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hewani</a:t>
            </a:r>
            <a:r>
              <a:rPr lang="es-ES" dirty="0"/>
              <a:t> </a:t>
            </a:r>
            <a:r>
              <a:rPr lang="es-ES" dirty="0" err="1"/>
              <a:t>lebih</a:t>
            </a:r>
            <a:r>
              <a:rPr lang="es-ES" dirty="0"/>
              <a:t> </a:t>
            </a:r>
            <a:r>
              <a:rPr lang="es-ES" dirty="0" err="1"/>
              <a:t>mudah</a:t>
            </a:r>
            <a:r>
              <a:rPr lang="es-ES" dirty="0"/>
              <a:t> </a:t>
            </a:r>
            <a:r>
              <a:rPr lang="es-ES" dirty="0" err="1"/>
              <a:t>dicerna</a:t>
            </a:r>
            <a:r>
              <a:rPr lang="es-ES" dirty="0"/>
              <a:t> dan </a:t>
            </a:r>
            <a:r>
              <a:rPr lang="es-ES" dirty="0" err="1"/>
              <a:t>lebih</a:t>
            </a:r>
            <a:r>
              <a:rPr lang="es-ES" dirty="0"/>
              <a:t> </a:t>
            </a:r>
            <a:r>
              <a:rPr lang="es-ES" dirty="0" err="1"/>
              <a:t>cepat</a:t>
            </a:r>
            <a:r>
              <a:rPr lang="es-ES" dirty="0"/>
              <a:t> </a:t>
            </a:r>
            <a:r>
              <a:rPr lang="es-ES" dirty="0" err="1"/>
              <a:t>diserap</a:t>
            </a:r>
            <a:r>
              <a:rPr lang="es-ES" dirty="0"/>
              <a:t> </a:t>
            </a:r>
            <a:r>
              <a:rPr lang="es-ES" dirty="0" err="1"/>
              <a:t>daripada</a:t>
            </a:r>
            <a:r>
              <a:rPr lang="es-ES" dirty="0"/>
              <a:t> </a:t>
            </a:r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nabati</a:t>
            </a:r>
            <a:r>
              <a:rPr lang="es-ES" dirty="0"/>
              <a:t>.</a:t>
            </a:r>
            <a:endParaRPr lang="en-US" dirty="0"/>
          </a:p>
          <a:p>
            <a:pPr lvl="0"/>
            <a:r>
              <a:rPr lang="es-ES" dirty="0" err="1"/>
              <a:t>Kebutuhan</a:t>
            </a:r>
            <a:r>
              <a:rPr lang="es-ES" dirty="0"/>
              <a:t> </a:t>
            </a:r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orang</a:t>
            </a:r>
            <a:r>
              <a:rPr lang="es-ES" dirty="0"/>
              <a:t> yang </a:t>
            </a:r>
            <a:r>
              <a:rPr lang="es-ES" dirty="0" err="1"/>
              <a:t>terlatih</a:t>
            </a:r>
            <a:r>
              <a:rPr lang="es-ES" dirty="0"/>
              <a:t> </a:t>
            </a:r>
            <a:r>
              <a:rPr lang="es-ES" dirty="0" err="1"/>
              <a:t>kira-kira</a:t>
            </a:r>
            <a:r>
              <a:rPr lang="es-ES" dirty="0"/>
              <a:t> 1-1.5 gr/kg BB/</a:t>
            </a:r>
            <a:r>
              <a:rPr lang="es-ES" dirty="0" err="1"/>
              <a:t>hr</a:t>
            </a:r>
            <a:r>
              <a:rPr lang="es-ES" dirty="0"/>
              <a:t>. </a:t>
            </a:r>
            <a:r>
              <a:rPr lang="en-US" dirty="0" err="1"/>
              <a:t>Kebutuhan</a:t>
            </a:r>
            <a:r>
              <a:rPr lang="en-US" dirty="0"/>
              <a:t> protein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13 %- 15 %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Setiap</a:t>
            </a:r>
            <a:r>
              <a:rPr lang="en-US" dirty="0"/>
              <a:t> 1 </a:t>
            </a:r>
            <a:r>
              <a:rPr lang="en-US" dirty="0" err="1"/>
              <a:t>gr</a:t>
            </a:r>
            <a:r>
              <a:rPr lang="en-US" dirty="0"/>
              <a:t> protein </a:t>
            </a:r>
            <a:r>
              <a:rPr lang="en-US" dirty="0" err="1"/>
              <a:t>mengandung</a:t>
            </a:r>
            <a:r>
              <a:rPr lang="en-US" dirty="0"/>
              <a:t> 4 </a:t>
            </a:r>
            <a:r>
              <a:rPr lang="en-US" dirty="0" err="1"/>
              <a:t>kalori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LEMAK.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trigleserida</a:t>
            </a:r>
            <a:r>
              <a:rPr lang="en-US" dirty="0"/>
              <a:t> yang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gliserol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.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jenuh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hewani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asam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jenuh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nabati</a:t>
            </a:r>
            <a:r>
              <a:rPr lang="en-US" dirty="0"/>
              <a:t>.</a:t>
            </a:r>
          </a:p>
          <a:p>
            <a:pPr lvl="0"/>
            <a:r>
              <a:rPr lang="fi-FI" dirty="0"/>
              <a:t>Kebutuhan Lemak tiap harinya antara 20 % - 30 % dari kebutuhan energi seluruhnya.</a:t>
            </a:r>
            <a:endParaRPr lang="en-US" dirty="0"/>
          </a:p>
          <a:p>
            <a:pPr lvl="0"/>
            <a:r>
              <a:rPr lang="en-US" dirty="0" err="1"/>
              <a:t>Setiap</a:t>
            </a:r>
            <a:r>
              <a:rPr lang="en-US" dirty="0"/>
              <a:t> 1 </a:t>
            </a:r>
            <a:r>
              <a:rPr lang="en-US" dirty="0" err="1"/>
              <a:t>gr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9 </a:t>
            </a:r>
            <a:r>
              <a:rPr lang="en-US" dirty="0" err="1"/>
              <a:t>kalori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Vitamin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pengatur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Vitamion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vitamin yang </a:t>
            </a:r>
            <a:r>
              <a:rPr lang="en-US" dirty="0" err="1"/>
              <a:t>larut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lemak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A, D, E </a:t>
            </a:r>
            <a:r>
              <a:rPr lang="en-US" dirty="0" err="1"/>
              <a:t>dan</a:t>
            </a:r>
            <a:r>
              <a:rPr lang="en-US" dirty="0"/>
              <a:t> K. </a:t>
            </a:r>
            <a:r>
              <a:rPr lang="en-US" dirty="0" err="1"/>
              <a:t>sedangkan</a:t>
            </a:r>
            <a:r>
              <a:rPr lang="en-US" dirty="0"/>
              <a:t> vitamin yang </a:t>
            </a:r>
            <a:r>
              <a:rPr lang="en-US" dirty="0" err="1"/>
              <a:t>larut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air </a:t>
            </a:r>
            <a:r>
              <a:rPr lang="en-US" dirty="0" err="1"/>
              <a:t>yaitu</a:t>
            </a:r>
            <a:r>
              <a:rPr lang="en-US" dirty="0"/>
              <a:t> ; vitamin B </a:t>
            </a:r>
            <a:r>
              <a:rPr lang="en-US" dirty="0" err="1"/>
              <a:t>dan</a:t>
            </a:r>
            <a:r>
              <a:rPr lang="en-US" dirty="0"/>
              <a:t> C.</a:t>
            </a:r>
          </a:p>
          <a:p>
            <a:pPr lvl="0"/>
            <a:r>
              <a:rPr lang="en-US" dirty="0" err="1"/>
              <a:t>Setiap</a:t>
            </a:r>
            <a:r>
              <a:rPr lang="en-US" dirty="0"/>
              <a:t> vitamin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khusus,walaupun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vitamin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memacu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: </a:t>
            </a:r>
            <a:r>
              <a:rPr lang="en-US" dirty="0" err="1"/>
              <a:t>pertumbuhan,reproduksi</a:t>
            </a:r>
            <a:r>
              <a:rPr lang="en-US" dirty="0"/>
              <a:t>,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, </a:t>
            </a:r>
            <a:r>
              <a:rPr lang="en-US" dirty="0" err="1"/>
              <a:t>stabilitas</a:t>
            </a:r>
            <a:r>
              <a:rPr lang="en-US" dirty="0"/>
              <a:t> system </a:t>
            </a:r>
            <a:r>
              <a:rPr lang="en-US" dirty="0" err="1"/>
              <a:t>syaraf</a:t>
            </a:r>
            <a:r>
              <a:rPr lang="en-US" dirty="0"/>
              <a:t>, </a:t>
            </a:r>
            <a:r>
              <a:rPr lang="en-US" dirty="0" err="1"/>
              <a:t>selera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yang normal, </a:t>
            </a:r>
            <a:r>
              <a:rPr lang="en-US" dirty="0" err="1"/>
              <a:t>pencernakan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zat-zat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1243</Words>
  <Application>Microsoft Office PowerPoint</Application>
  <PresentationFormat>On-screen Show (4:3)</PresentationFormat>
  <Paragraphs>267</Paragraphs>
  <Slides>41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MANAJEMEN GIZI DAN AKTIVITAS OLAHRAGA</vt:lpstr>
      <vt:lpstr>GIZI</vt:lpstr>
      <vt:lpstr>PowerPoint Presentation</vt:lpstr>
      <vt:lpstr>PowerPoint Presentation</vt:lpstr>
      <vt:lpstr>NUTRISI DAN OLAHRAGA</vt:lpstr>
      <vt:lpstr> KARBOHIDRAT </vt:lpstr>
      <vt:lpstr>PROTEIN </vt:lpstr>
      <vt:lpstr>LEMAK. </vt:lpstr>
      <vt:lpstr>VITAMIN.</vt:lpstr>
      <vt:lpstr>MINERAL</vt:lpstr>
      <vt:lpstr>AIR</vt:lpstr>
      <vt:lpstr>SERAT MAKANAN </vt:lpstr>
      <vt:lpstr>KEBUTUHAN ENERGI </vt:lpstr>
      <vt:lpstr>PERHITUNGAN BMR ( BASAL METABOLISME REST ) </vt:lpstr>
      <vt:lpstr>Contoh mencari BMR</vt:lpstr>
      <vt:lpstr>Tabel Penggunaan Energi (kelipatan BMR)</vt:lpstr>
      <vt:lpstr>PowerPoint Presentation</vt:lpstr>
      <vt:lpstr>PowerPoint Presentation</vt:lpstr>
      <vt:lpstr>Proporsi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GIZI DAN AKTIVITAS OLAHRAGA</dc:title>
  <dc:creator>IK</dc:creator>
  <cp:lastModifiedBy>asus</cp:lastModifiedBy>
  <cp:revision>40</cp:revision>
  <dcterms:created xsi:type="dcterms:W3CDTF">2014-03-09T13:14:51Z</dcterms:created>
  <dcterms:modified xsi:type="dcterms:W3CDTF">2018-02-12T00:54:10Z</dcterms:modified>
</cp:coreProperties>
</file>