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4" r:id="rId9"/>
    <p:sldId id="263" r:id="rId10"/>
    <p:sldId id="266" r:id="rId11"/>
    <p:sldId id="267"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5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28D7F91-9AC1-456C-AB4C-E5CEBA94C547}" type="datetimeFigureOut">
              <a:rPr lang="en-ID" smtClean="0"/>
              <a:t>23/11/2019</a:t>
            </a:fld>
            <a:endParaRPr lang="en-ID"/>
          </a:p>
        </p:txBody>
      </p:sp>
      <p:sp>
        <p:nvSpPr>
          <p:cNvPr id="5" name="Footer Placeholder 4"/>
          <p:cNvSpPr>
            <a:spLocks noGrp="1"/>
          </p:cNvSpPr>
          <p:nvPr>
            <p:ph type="ftr" sz="quarter" idx="11"/>
          </p:nvPr>
        </p:nvSpPr>
        <p:spPr>
          <a:xfrm>
            <a:off x="1371600" y="4323845"/>
            <a:ext cx="6400800" cy="365125"/>
          </a:xfrm>
        </p:spPr>
        <p:txBody>
          <a:bodyPr/>
          <a:lstStyle/>
          <a:p>
            <a:endParaRPr lang="en-ID"/>
          </a:p>
        </p:txBody>
      </p:sp>
      <p:sp>
        <p:nvSpPr>
          <p:cNvPr id="6" name="Slide Number Placeholder 5"/>
          <p:cNvSpPr>
            <a:spLocks noGrp="1"/>
          </p:cNvSpPr>
          <p:nvPr>
            <p:ph type="sldNum" sz="quarter" idx="12"/>
          </p:nvPr>
        </p:nvSpPr>
        <p:spPr>
          <a:xfrm>
            <a:off x="8077200" y="1430866"/>
            <a:ext cx="2743200" cy="365125"/>
          </a:xfrm>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130530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D7F91-9AC1-456C-AB4C-E5CEBA94C547}" type="datetimeFigureOut">
              <a:rPr lang="en-ID" smtClean="0"/>
              <a:t>23/11/2019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221753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8D7F91-9AC1-456C-AB4C-E5CEBA94C547}" type="datetimeFigureOut">
              <a:rPr lang="en-ID" smtClean="0"/>
              <a:t>23/11/2019</a:t>
            </a:fld>
            <a:endParaRPr lang="en-ID"/>
          </a:p>
        </p:txBody>
      </p:sp>
      <p:sp>
        <p:nvSpPr>
          <p:cNvPr id="6" name="Footer Placeholder 5"/>
          <p:cNvSpPr>
            <a:spLocks noGrp="1"/>
          </p:cNvSpPr>
          <p:nvPr>
            <p:ph type="ftr" sz="quarter" idx="11"/>
          </p:nvPr>
        </p:nvSpPr>
        <p:spPr>
          <a:xfrm>
            <a:off x="685800" y="379941"/>
            <a:ext cx="6991492" cy="365125"/>
          </a:xfrm>
        </p:spPr>
        <p:txBody>
          <a:bodyPr/>
          <a:lstStyle/>
          <a:p>
            <a:endParaRPr lang="en-ID"/>
          </a:p>
        </p:txBody>
      </p:sp>
      <p:sp>
        <p:nvSpPr>
          <p:cNvPr id="7" name="Slide Number Placeholder 6"/>
          <p:cNvSpPr>
            <a:spLocks noGrp="1"/>
          </p:cNvSpPr>
          <p:nvPr>
            <p:ph type="sldNum" sz="quarter" idx="12"/>
          </p:nvPr>
        </p:nvSpPr>
        <p:spPr>
          <a:xfrm>
            <a:off x="10862452" y="381000"/>
            <a:ext cx="643748" cy="365125"/>
          </a:xfrm>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2102457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8D7F91-9AC1-456C-AB4C-E5CEBA94C547}" type="datetimeFigureOut">
              <a:rPr lang="en-ID" smtClean="0"/>
              <a:t>23/11/2019</a:t>
            </a:fld>
            <a:endParaRPr lang="en-ID"/>
          </a:p>
        </p:txBody>
      </p:sp>
      <p:sp>
        <p:nvSpPr>
          <p:cNvPr id="6" name="Footer Placeholder 5"/>
          <p:cNvSpPr>
            <a:spLocks noGrp="1"/>
          </p:cNvSpPr>
          <p:nvPr>
            <p:ph type="ftr" sz="quarter" idx="11"/>
          </p:nvPr>
        </p:nvSpPr>
        <p:spPr>
          <a:xfrm>
            <a:off x="685800" y="379941"/>
            <a:ext cx="6991492" cy="365125"/>
          </a:xfrm>
        </p:spPr>
        <p:txBody>
          <a:bodyPr/>
          <a:lstStyle/>
          <a:p>
            <a:endParaRPr lang="en-ID"/>
          </a:p>
        </p:txBody>
      </p:sp>
      <p:sp>
        <p:nvSpPr>
          <p:cNvPr id="7" name="Slide Number Placeholder 6"/>
          <p:cNvSpPr>
            <a:spLocks noGrp="1"/>
          </p:cNvSpPr>
          <p:nvPr>
            <p:ph type="sldNum" sz="quarter" idx="12"/>
          </p:nvPr>
        </p:nvSpPr>
        <p:spPr>
          <a:xfrm>
            <a:off x="10862452" y="381000"/>
            <a:ext cx="643748" cy="365125"/>
          </a:xfrm>
        </p:spPr>
        <p:txBody>
          <a:bodyPr/>
          <a:lstStyle/>
          <a:p>
            <a:fld id="{BEBB05EF-242E-4ED9-95EF-FD30789FBE7B}" type="slidenum">
              <a:rPr lang="en-ID" smtClean="0"/>
              <a:t>‹#›</a:t>
            </a:fld>
            <a:endParaRPr lang="en-ID"/>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3392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28D7F91-9AC1-456C-AB4C-E5CEBA94C547}" type="datetimeFigureOut">
              <a:rPr lang="en-ID" smtClean="0"/>
              <a:t>23/11/2019</a:t>
            </a:fld>
            <a:endParaRPr lang="en-ID"/>
          </a:p>
        </p:txBody>
      </p:sp>
      <p:sp>
        <p:nvSpPr>
          <p:cNvPr id="6" name="Footer Placeholder 5"/>
          <p:cNvSpPr>
            <a:spLocks noGrp="1"/>
          </p:cNvSpPr>
          <p:nvPr>
            <p:ph type="ftr" sz="quarter" idx="11"/>
          </p:nvPr>
        </p:nvSpPr>
        <p:spPr>
          <a:xfrm>
            <a:off x="685800" y="378883"/>
            <a:ext cx="6991492" cy="365125"/>
          </a:xfrm>
        </p:spPr>
        <p:txBody>
          <a:bodyPr/>
          <a:lstStyle/>
          <a:p>
            <a:endParaRPr lang="en-ID"/>
          </a:p>
        </p:txBody>
      </p:sp>
      <p:sp>
        <p:nvSpPr>
          <p:cNvPr id="7" name="Slide Number Placeholder 6"/>
          <p:cNvSpPr>
            <a:spLocks noGrp="1"/>
          </p:cNvSpPr>
          <p:nvPr>
            <p:ph type="sldNum" sz="quarter" idx="12"/>
          </p:nvPr>
        </p:nvSpPr>
        <p:spPr>
          <a:xfrm>
            <a:off x="10862452" y="381000"/>
            <a:ext cx="643748" cy="365125"/>
          </a:xfrm>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123356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8D7F91-9AC1-456C-AB4C-E5CEBA94C547}" type="datetimeFigureOut">
              <a:rPr lang="en-ID" smtClean="0"/>
              <a:t>23/11/2019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1348402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8D7F91-9AC1-456C-AB4C-E5CEBA94C547}" type="datetimeFigureOut">
              <a:rPr lang="en-ID" smtClean="0"/>
              <a:t>23/11/2019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305182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D7F91-9AC1-456C-AB4C-E5CEBA94C547}" type="datetimeFigureOut">
              <a:rPr lang="en-ID" smtClean="0"/>
              <a:t>23/11/2019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1353351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28D7F91-9AC1-456C-AB4C-E5CEBA94C547}" type="datetimeFigureOut">
              <a:rPr lang="en-ID" smtClean="0"/>
              <a:t>23/11/2019</a:t>
            </a:fld>
            <a:endParaRPr lang="en-ID"/>
          </a:p>
        </p:txBody>
      </p:sp>
      <p:sp>
        <p:nvSpPr>
          <p:cNvPr id="5" name="Footer Placeholder 4"/>
          <p:cNvSpPr>
            <a:spLocks noGrp="1"/>
          </p:cNvSpPr>
          <p:nvPr>
            <p:ph type="ftr" sz="quarter" idx="11"/>
          </p:nvPr>
        </p:nvSpPr>
        <p:spPr>
          <a:xfrm>
            <a:off x="685800" y="381000"/>
            <a:ext cx="6991492" cy="365125"/>
          </a:xfrm>
        </p:spPr>
        <p:txBody>
          <a:bodyPr/>
          <a:lstStyle/>
          <a:p>
            <a:endParaRPr lang="en-ID"/>
          </a:p>
        </p:txBody>
      </p:sp>
      <p:sp>
        <p:nvSpPr>
          <p:cNvPr id="6" name="Slide Number Placeholder 5"/>
          <p:cNvSpPr>
            <a:spLocks noGrp="1"/>
          </p:cNvSpPr>
          <p:nvPr>
            <p:ph type="sldNum" sz="quarter" idx="12"/>
          </p:nvPr>
        </p:nvSpPr>
        <p:spPr>
          <a:xfrm>
            <a:off x="10862452" y="381000"/>
            <a:ext cx="643748" cy="365125"/>
          </a:xfrm>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29281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D7F91-9AC1-456C-AB4C-E5CEBA94C547}" type="datetimeFigureOut">
              <a:rPr lang="en-ID" smtClean="0"/>
              <a:t>23/11/2019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99419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28D7F91-9AC1-456C-AB4C-E5CEBA94C547}" type="datetimeFigureOut">
              <a:rPr lang="en-ID" smtClean="0"/>
              <a:t>23/11/2019</a:t>
            </a:fld>
            <a:endParaRPr lang="en-ID"/>
          </a:p>
        </p:txBody>
      </p:sp>
      <p:sp>
        <p:nvSpPr>
          <p:cNvPr id="5" name="Footer Placeholder 4"/>
          <p:cNvSpPr>
            <a:spLocks noGrp="1"/>
          </p:cNvSpPr>
          <p:nvPr>
            <p:ph type="ftr" sz="quarter" idx="11"/>
          </p:nvPr>
        </p:nvSpPr>
        <p:spPr>
          <a:xfrm>
            <a:off x="685800" y="381001"/>
            <a:ext cx="6991492" cy="364065"/>
          </a:xfrm>
        </p:spPr>
        <p:txBody>
          <a:bodyPr/>
          <a:lstStyle/>
          <a:p>
            <a:endParaRPr lang="en-ID"/>
          </a:p>
        </p:txBody>
      </p:sp>
      <p:sp>
        <p:nvSpPr>
          <p:cNvPr id="6" name="Slide Number Placeholder 5"/>
          <p:cNvSpPr>
            <a:spLocks noGrp="1"/>
          </p:cNvSpPr>
          <p:nvPr>
            <p:ph type="sldNum" sz="quarter" idx="12"/>
          </p:nvPr>
        </p:nvSpPr>
        <p:spPr>
          <a:xfrm>
            <a:off x="10862452" y="381000"/>
            <a:ext cx="643748" cy="365125"/>
          </a:xfrm>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112984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D7F91-9AC1-456C-AB4C-E5CEBA94C547}" type="datetimeFigureOut">
              <a:rPr lang="en-ID" smtClean="0"/>
              <a:t>23/11/2019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380561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D7F91-9AC1-456C-AB4C-E5CEBA94C547}" type="datetimeFigureOut">
              <a:rPr lang="en-ID" smtClean="0"/>
              <a:t>23/11/2019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128857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D7F91-9AC1-456C-AB4C-E5CEBA94C547}" type="datetimeFigureOut">
              <a:rPr lang="en-ID" smtClean="0"/>
              <a:t>23/11/2019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368433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D7F91-9AC1-456C-AB4C-E5CEBA94C547}" type="datetimeFigureOut">
              <a:rPr lang="en-ID" smtClean="0"/>
              <a:t>23/11/2019</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258586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D7F91-9AC1-456C-AB4C-E5CEBA94C547}" type="datetimeFigureOut">
              <a:rPr lang="en-ID" smtClean="0"/>
              <a:t>23/11/2019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336859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D7F91-9AC1-456C-AB4C-E5CEBA94C547}" type="datetimeFigureOut">
              <a:rPr lang="en-ID" smtClean="0"/>
              <a:t>23/11/2019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EBB05EF-242E-4ED9-95EF-FD30789FBE7B}" type="slidenum">
              <a:rPr lang="en-ID" smtClean="0"/>
              <a:t>‹#›</a:t>
            </a:fld>
            <a:endParaRPr lang="en-ID"/>
          </a:p>
        </p:txBody>
      </p:sp>
    </p:spTree>
    <p:extLst>
      <p:ext uri="{BB962C8B-B14F-4D97-AF65-F5344CB8AC3E}">
        <p14:creationId xmlns:p14="http://schemas.microsoft.com/office/powerpoint/2010/main" val="383437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8D7F91-9AC1-456C-AB4C-E5CEBA94C547}" type="datetimeFigureOut">
              <a:rPr lang="en-ID" smtClean="0"/>
              <a:t>23/11/2019</a:t>
            </a:fld>
            <a:endParaRPr lang="en-ID"/>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BB05EF-242E-4ED9-95EF-FD30789FBE7B}" type="slidenum">
              <a:rPr lang="en-ID" smtClean="0"/>
              <a:t>‹#›</a:t>
            </a:fld>
            <a:endParaRPr lang="en-ID"/>
          </a:p>
        </p:txBody>
      </p:sp>
    </p:spTree>
    <p:extLst>
      <p:ext uri="{BB962C8B-B14F-4D97-AF65-F5344CB8AC3E}">
        <p14:creationId xmlns:p14="http://schemas.microsoft.com/office/powerpoint/2010/main" val="41522005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BB19-69C3-4C48-B6FF-73C91CFB4CDA}"/>
              </a:ext>
            </a:extLst>
          </p:cNvPr>
          <p:cNvSpPr>
            <a:spLocks noGrp="1"/>
          </p:cNvSpPr>
          <p:nvPr>
            <p:ph type="ctrTitle"/>
          </p:nvPr>
        </p:nvSpPr>
        <p:spPr/>
        <p:txBody>
          <a:bodyPr>
            <a:normAutofit/>
          </a:bodyPr>
          <a:lstStyle/>
          <a:p>
            <a:pPr algn="ctr"/>
            <a:r>
              <a:rPr lang="id-ID" b="1" dirty="0"/>
              <a:t>Tingkat</a:t>
            </a:r>
            <a:r>
              <a:rPr lang="en-US" b="1" dirty="0"/>
              <a:t> </a:t>
            </a:r>
            <a:br>
              <a:rPr lang="en-US" b="1" dirty="0"/>
            </a:br>
            <a:r>
              <a:rPr lang="id-ID" b="1" dirty="0"/>
              <a:t>Kedewasaan</a:t>
            </a:r>
            <a:r>
              <a:rPr lang="en-US" b="1" dirty="0"/>
              <a:t> </a:t>
            </a:r>
            <a:r>
              <a:rPr lang="id-ID" b="1" dirty="0"/>
              <a:t>HCI</a:t>
            </a:r>
            <a:endParaRPr lang="en-ID" dirty="0"/>
          </a:p>
        </p:txBody>
      </p:sp>
      <p:sp>
        <p:nvSpPr>
          <p:cNvPr id="3" name="Subtitle 2">
            <a:extLst>
              <a:ext uri="{FF2B5EF4-FFF2-40B4-BE49-F238E27FC236}">
                <a16:creationId xmlns:a16="http://schemas.microsoft.com/office/drawing/2014/main" id="{2E870C02-F8F3-4D6C-BAE1-7732AA02E426}"/>
              </a:ext>
            </a:extLst>
          </p:cNvPr>
          <p:cNvSpPr>
            <a:spLocks noGrp="1"/>
          </p:cNvSpPr>
          <p:nvPr>
            <p:ph type="subTitle" idx="1"/>
          </p:nvPr>
        </p:nvSpPr>
        <p:spPr>
          <a:xfrm>
            <a:off x="1524000" y="3602038"/>
            <a:ext cx="9144000" cy="2592700"/>
          </a:xfrm>
        </p:spPr>
        <p:txBody>
          <a:bodyPr>
            <a:normAutofit/>
          </a:bodyPr>
          <a:lstStyle/>
          <a:p>
            <a:pPr algn="ctr"/>
            <a:r>
              <a:rPr lang="en-US" dirty="0"/>
              <a:t>Oleh :</a:t>
            </a:r>
          </a:p>
          <a:p>
            <a:pPr marL="2601913" indent="-457200">
              <a:buFont typeface="+mj-lt"/>
              <a:buAutoNum type="arabicPeriod"/>
            </a:pPr>
            <a:r>
              <a:rPr lang="en-US" b="1" dirty="0"/>
              <a:t>Anita </a:t>
            </a:r>
            <a:r>
              <a:rPr lang="en-US" b="1" dirty="0" err="1" smtClean="0"/>
              <a:t>Ainandiyah</a:t>
            </a:r>
            <a:r>
              <a:rPr lang="en-US" b="1" dirty="0" smtClean="0"/>
              <a:t> </a:t>
            </a:r>
            <a:r>
              <a:rPr lang="en-US" b="1" dirty="0"/>
              <a:t>	[</a:t>
            </a:r>
            <a:r>
              <a:rPr lang="en-US" b="1" dirty="0" smtClean="0"/>
              <a:t>123180029]</a:t>
            </a:r>
            <a:endParaRPr lang="en-US" b="1" dirty="0"/>
          </a:p>
          <a:p>
            <a:pPr marL="2601913" indent="-457200">
              <a:buFont typeface="+mj-lt"/>
              <a:buAutoNum type="arabicPeriod"/>
            </a:pPr>
            <a:r>
              <a:rPr lang="en-ID" b="1" dirty="0" err="1"/>
              <a:t>Nurul</a:t>
            </a:r>
            <a:r>
              <a:rPr lang="en-ID" b="1" dirty="0"/>
              <a:t> </a:t>
            </a:r>
            <a:r>
              <a:rPr lang="en-ID" b="1" dirty="0" err="1" smtClean="0"/>
              <a:t>Ainia</a:t>
            </a:r>
            <a:r>
              <a:rPr lang="en-ID" b="1" dirty="0" smtClean="0"/>
              <a:t> </a:t>
            </a:r>
            <a:r>
              <a:rPr lang="en-ID" b="1" dirty="0" err="1"/>
              <a:t>S</a:t>
            </a:r>
            <a:r>
              <a:rPr lang="en-ID" b="1" dirty="0" err="1" smtClean="0"/>
              <a:t>eptiana</a:t>
            </a:r>
            <a:r>
              <a:rPr lang="en-ID" b="1" dirty="0"/>
              <a:t>	[</a:t>
            </a:r>
            <a:r>
              <a:rPr lang="en-ID" b="1" dirty="0" smtClean="0"/>
              <a:t>123180042]</a:t>
            </a:r>
            <a:endParaRPr lang="en-ID" b="1" dirty="0"/>
          </a:p>
          <a:p>
            <a:pPr marL="2601913" indent="-457200" algn="l">
              <a:buFont typeface="+mj-lt"/>
              <a:buAutoNum type="arabicPeriod"/>
            </a:pPr>
            <a:r>
              <a:rPr lang="en-ID" b="1" dirty="0" err="1" smtClean="0"/>
              <a:t>Naufal</a:t>
            </a:r>
            <a:r>
              <a:rPr lang="en-ID" b="1" dirty="0" smtClean="0"/>
              <a:t> </a:t>
            </a:r>
            <a:r>
              <a:rPr lang="en-ID" b="1" dirty="0" err="1" smtClean="0"/>
              <a:t>Rafif</a:t>
            </a:r>
            <a:r>
              <a:rPr lang="en-ID" b="1" dirty="0" smtClean="0"/>
              <a:t> </a:t>
            </a:r>
            <a:r>
              <a:rPr lang="en-ID" b="1" dirty="0" err="1" smtClean="0"/>
              <a:t>Danutirta</a:t>
            </a:r>
            <a:r>
              <a:rPr lang="en-ID" b="1" dirty="0" smtClean="0"/>
              <a:t> </a:t>
            </a:r>
            <a:r>
              <a:rPr lang="en-ID" b="1" dirty="0"/>
              <a:t>	[</a:t>
            </a:r>
            <a:r>
              <a:rPr lang="en-ID" b="1" dirty="0" smtClean="0"/>
              <a:t>123180114]</a:t>
            </a:r>
            <a:endParaRPr lang="en-ID" b="1" dirty="0"/>
          </a:p>
        </p:txBody>
      </p:sp>
    </p:spTree>
    <p:extLst>
      <p:ext uri="{BB962C8B-B14F-4D97-AF65-F5344CB8AC3E}">
        <p14:creationId xmlns:p14="http://schemas.microsoft.com/office/powerpoint/2010/main" val="314729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FE7F-5616-4FFD-B8B7-956C2B9DB338}"/>
              </a:ext>
            </a:extLst>
          </p:cNvPr>
          <p:cNvSpPr>
            <a:spLocks noGrp="1"/>
          </p:cNvSpPr>
          <p:nvPr>
            <p:ph type="title"/>
          </p:nvPr>
        </p:nvSpPr>
        <p:spPr/>
        <p:txBody>
          <a:bodyPr/>
          <a:lstStyle/>
          <a:p>
            <a:r>
              <a:rPr lang="id-ID" b="1" dirty="0"/>
              <a:t>Perubahan di Bidang </a:t>
            </a:r>
            <a:r>
              <a:rPr lang="en-US" b="1" dirty="0"/>
              <a:t/>
            </a:r>
            <a:br>
              <a:rPr lang="en-US" b="1" dirty="0"/>
            </a:br>
            <a:r>
              <a:rPr lang="id-ID" b="1" dirty="0"/>
              <a:t>Teknik/ Engineering</a:t>
            </a:r>
            <a:endParaRPr lang="en-ID" dirty="0"/>
          </a:p>
        </p:txBody>
      </p:sp>
      <p:sp>
        <p:nvSpPr>
          <p:cNvPr id="3" name="Content Placeholder 2">
            <a:extLst>
              <a:ext uri="{FF2B5EF4-FFF2-40B4-BE49-F238E27FC236}">
                <a16:creationId xmlns:a16="http://schemas.microsoft.com/office/drawing/2014/main" id="{CB006A42-C892-4592-979D-B846F351F177}"/>
              </a:ext>
            </a:extLst>
          </p:cNvPr>
          <p:cNvSpPr>
            <a:spLocks noGrp="1"/>
          </p:cNvSpPr>
          <p:nvPr>
            <p:ph idx="1"/>
          </p:nvPr>
        </p:nvSpPr>
        <p:spPr/>
        <p:txBody>
          <a:bodyPr/>
          <a:lstStyle/>
          <a:p>
            <a:pPr marL="360363" indent="-360363" algn="just">
              <a:buFont typeface="Wingdings" panose="05000000000000000000" pitchFamily="2" charset="2"/>
              <a:buChar char="v"/>
            </a:pPr>
            <a:r>
              <a:rPr lang="id-ID" dirty="0"/>
              <a:t>Disini proses engineering memainkan peran penting dalam desain dan pengembangan sistem komputer-manusia</a:t>
            </a:r>
            <a:endParaRPr lang="en-US" dirty="0"/>
          </a:p>
          <a:p>
            <a:pPr marL="360363" indent="-360363" algn="just">
              <a:buFont typeface="Wingdings" panose="05000000000000000000" pitchFamily="2" charset="2"/>
              <a:buChar char="v"/>
            </a:pPr>
            <a:r>
              <a:rPr lang="id-ID" dirty="0"/>
              <a:t>Engineering menjadi salah satu alat untuk mencapai lingkungan komputer yang ambisius, dimana desain HCI akan semakin luas untuk menjawab isu-isu desain interaks</a:t>
            </a:r>
            <a:endParaRPr lang="en-ID" dirty="0"/>
          </a:p>
        </p:txBody>
      </p:sp>
    </p:spTree>
    <p:extLst>
      <p:ext uri="{BB962C8B-B14F-4D97-AF65-F5344CB8AC3E}">
        <p14:creationId xmlns:p14="http://schemas.microsoft.com/office/powerpoint/2010/main" val="201463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CAFA-0D52-4C0E-BD4C-53E204BFE26B}"/>
              </a:ext>
            </a:extLst>
          </p:cNvPr>
          <p:cNvSpPr>
            <a:spLocks noGrp="1"/>
          </p:cNvSpPr>
          <p:nvPr>
            <p:ph type="title"/>
          </p:nvPr>
        </p:nvSpPr>
        <p:spPr/>
        <p:txBody>
          <a:bodyPr/>
          <a:lstStyle/>
          <a:p>
            <a:r>
              <a:rPr lang="id-ID" b="1" dirty="0"/>
              <a:t>Merangkai </a:t>
            </a:r>
            <a:r>
              <a:rPr lang="id-ID" b="1" i="1" dirty="0"/>
              <a:t>Human Interface</a:t>
            </a:r>
            <a:endParaRPr lang="en-ID" dirty="0"/>
          </a:p>
        </p:txBody>
      </p:sp>
      <p:sp>
        <p:nvSpPr>
          <p:cNvPr id="3" name="Content Placeholder 2">
            <a:extLst>
              <a:ext uri="{FF2B5EF4-FFF2-40B4-BE49-F238E27FC236}">
                <a16:creationId xmlns:a16="http://schemas.microsoft.com/office/drawing/2014/main" id="{8EC119BB-760B-46A8-ADC9-DAE330DDB057}"/>
              </a:ext>
            </a:extLst>
          </p:cNvPr>
          <p:cNvSpPr>
            <a:spLocks noGrp="1"/>
          </p:cNvSpPr>
          <p:nvPr>
            <p:ph idx="1"/>
          </p:nvPr>
        </p:nvSpPr>
        <p:spPr/>
        <p:txBody>
          <a:bodyPr>
            <a:normAutofit fontScale="92500" lnSpcReduction="10000"/>
          </a:bodyPr>
          <a:lstStyle/>
          <a:p>
            <a:pPr marL="360363" indent="-360363" algn="just">
              <a:buFont typeface="Wingdings" panose="05000000000000000000" pitchFamily="2" charset="2"/>
              <a:buChar char="v"/>
            </a:pPr>
            <a:r>
              <a:rPr lang="id-ID" dirty="0"/>
              <a:t>Dideskripsikan dengan bagaimana hubungan antara HCI dan berbagai jenis engineering dengan level kebutuhan user yang akan dituju</a:t>
            </a:r>
            <a:endParaRPr lang="en-US" dirty="0"/>
          </a:p>
          <a:p>
            <a:pPr marL="360363" indent="-360363" algn="just">
              <a:buFont typeface="Wingdings" panose="05000000000000000000" pitchFamily="2" charset="2"/>
              <a:buChar char="v"/>
            </a:pPr>
            <a:r>
              <a:rPr lang="id-ID" dirty="0"/>
              <a:t>Suatu HCI dapat dikatakan mencapai tahap kedewasaan jika terjadi pemisahan yang semakin besar antara desain interaksi dan engineering, dan sebuah pertumbuhan desain HCI akan dilakukan diluar engineering</a:t>
            </a:r>
            <a:endParaRPr lang="en-US" dirty="0"/>
          </a:p>
          <a:p>
            <a:pPr marL="360363" indent="-360363" algn="just">
              <a:buFont typeface="Wingdings" panose="05000000000000000000" pitchFamily="2" charset="2"/>
              <a:buChar char="v"/>
            </a:pPr>
            <a:r>
              <a:rPr lang="id-ID" dirty="0"/>
              <a:t>Merangkai </a:t>
            </a:r>
            <a:r>
              <a:rPr lang="id-ID" i="1" dirty="0"/>
              <a:t>human interface </a:t>
            </a:r>
            <a:r>
              <a:rPr lang="id-ID" dirty="0"/>
              <a:t>adalah terdapatnya 2 unit software yang dapat didesain dan implementasikan secara sendiri-sendiri, maksudnya:</a:t>
            </a:r>
            <a:endParaRPr lang="en-US" dirty="0"/>
          </a:p>
          <a:p>
            <a:pPr marL="971550" lvl="1" indent="-514350" algn="just">
              <a:buFont typeface="+mj-lt"/>
              <a:buAutoNum type="alphaLcParenR"/>
            </a:pPr>
            <a:r>
              <a:rPr lang="id-ID" dirty="0"/>
              <a:t>Setiap unit memiliki kode yang dapat dipisahkan dalam beberapa tingkatan</a:t>
            </a:r>
            <a:endParaRPr lang="en-US" dirty="0"/>
          </a:p>
          <a:p>
            <a:pPr marL="971550" lvl="1" indent="-514350" algn="just">
              <a:buFont typeface="+mj-lt"/>
              <a:buAutoNum type="alphaLcParenR"/>
            </a:pPr>
            <a:r>
              <a:rPr lang="id-ID" dirty="0"/>
              <a:t>Setiap unit tidak dapat dikembangkan secara bersama</a:t>
            </a:r>
            <a:endParaRPr lang="en-ID" dirty="0"/>
          </a:p>
          <a:p>
            <a:pPr marL="971550" lvl="1" indent="-514350" algn="just">
              <a:buFont typeface="+mj-lt"/>
              <a:buAutoNum type="alphaLcParenR"/>
            </a:pPr>
            <a:r>
              <a:rPr lang="id-ID" dirty="0"/>
              <a:t>Setiap unit tidak dapat didesain dan dikembangkan oleh individu atau tim yang sama</a:t>
            </a:r>
            <a:endParaRPr lang="en-US" dirty="0"/>
          </a:p>
          <a:p>
            <a:pPr marL="360363" indent="-360363" algn="just">
              <a:buFont typeface="Wingdings" panose="05000000000000000000" pitchFamily="2" charset="2"/>
              <a:buChar char="v"/>
            </a:pPr>
            <a:r>
              <a:rPr lang="id-ID" dirty="0"/>
              <a:t>Hal ini mencerminkan perbedaan manusia dari segi gaya interaksi, kapabilitas, dan keterbatasannya</a:t>
            </a:r>
            <a:endParaRPr lang="en-ID" dirty="0"/>
          </a:p>
        </p:txBody>
      </p:sp>
    </p:spTree>
    <p:extLst>
      <p:ext uri="{BB962C8B-B14F-4D97-AF65-F5344CB8AC3E}">
        <p14:creationId xmlns:p14="http://schemas.microsoft.com/office/powerpoint/2010/main" val="323353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4A80-F748-4821-8394-C49A38EB5CB8}"/>
              </a:ext>
            </a:extLst>
          </p:cNvPr>
          <p:cNvSpPr>
            <a:spLocks noGrp="1"/>
          </p:cNvSpPr>
          <p:nvPr>
            <p:ph type="title"/>
          </p:nvPr>
        </p:nvSpPr>
        <p:spPr>
          <a:xfrm>
            <a:off x="579549" y="790131"/>
            <a:ext cx="11390290" cy="1293028"/>
          </a:xfrm>
        </p:spPr>
        <p:txBody>
          <a:bodyPr/>
          <a:lstStyle/>
          <a:p>
            <a:r>
              <a:rPr lang="id-ID" b="1" dirty="0"/>
              <a:t>The Information-Interaction Counselor</a:t>
            </a:r>
            <a:endParaRPr lang="en-ID" b="1" dirty="0"/>
          </a:p>
        </p:txBody>
      </p:sp>
      <p:sp>
        <p:nvSpPr>
          <p:cNvPr id="3" name="Content Placeholder 2">
            <a:extLst>
              <a:ext uri="{FF2B5EF4-FFF2-40B4-BE49-F238E27FC236}">
                <a16:creationId xmlns:a16="http://schemas.microsoft.com/office/drawing/2014/main" id="{15C58E79-FF85-4863-B38B-7210DA544DD6}"/>
              </a:ext>
            </a:extLst>
          </p:cNvPr>
          <p:cNvSpPr>
            <a:spLocks noGrp="1"/>
          </p:cNvSpPr>
          <p:nvPr>
            <p:ph idx="1"/>
          </p:nvPr>
        </p:nvSpPr>
        <p:spPr/>
        <p:txBody>
          <a:bodyPr>
            <a:normAutofit/>
          </a:bodyPr>
          <a:lstStyle/>
          <a:p>
            <a:pPr marL="360363" indent="-360363" algn="just">
              <a:buFont typeface="Wingdings" panose="05000000000000000000" pitchFamily="2" charset="2"/>
              <a:buChar char="ü"/>
            </a:pPr>
            <a:r>
              <a:rPr lang="id-ID" dirty="0"/>
              <a:t>Dalam sebuah lingkungan komputer yang ambisius, terintegrasi, komunikasi, media, komersial, hiburan yang terhubung dengan teknologi, membuat orang tidak mudah untuk memilih gabungan teknologi mana yang memberikan kepuasan yang maksimal sesuai dengan kebutuhannya</a:t>
            </a:r>
            <a:endParaRPr lang="en-US" dirty="0"/>
          </a:p>
          <a:p>
            <a:pPr marL="360363" indent="-360363" algn="just">
              <a:buFont typeface="Wingdings" panose="05000000000000000000" pitchFamily="2" charset="2"/>
              <a:buChar char="ü"/>
            </a:pPr>
            <a:r>
              <a:rPr lang="id-ID" dirty="0"/>
              <a:t>Cara yang dapat membantu adalah penggunaan </a:t>
            </a:r>
            <a:r>
              <a:rPr lang="id-ID" i="1" dirty="0"/>
              <a:t>the information-interaction counselors </a:t>
            </a:r>
            <a:r>
              <a:rPr lang="id-ID" dirty="0"/>
              <a:t>(IICs)</a:t>
            </a:r>
            <a:endParaRPr lang="en-US" dirty="0"/>
          </a:p>
          <a:p>
            <a:pPr marL="360363" indent="-360363" algn="just">
              <a:buFont typeface="Wingdings" panose="05000000000000000000" pitchFamily="2" charset="2"/>
              <a:buChar char="ü"/>
            </a:pPr>
            <a:r>
              <a:rPr lang="id-ID" dirty="0"/>
              <a:t>IICs merupakan sebuah software yang bersama-sama dengan user akan memilih gabungan teknologi mana yang sebaiknya dipakai</a:t>
            </a:r>
            <a:endParaRPr lang="en-US" dirty="0"/>
          </a:p>
          <a:p>
            <a:pPr marL="360363" indent="-360363" algn="just">
              <a:buFont typeface="Wingdings" panose="05000000000000000000" pitchFamily="2" charset="2"/>
              <a:buChar char="ü"/>
            </a:pPr>
            <a:r>
              <a:rPr lang="id-ID" dirty="0"/>
              <a:t>Contoh yang sekarang telah ada adalah CAD (computer- aided design)</a:t>
            </a:r>
            <a:endParaRPr lang="en-ID" dirty="0"/>
          </a:p>
        </p:txBody>
      </p:sp>
    </p:spTree>
    <p:extLst>
      <p:ext uri="{BB962C8B-B14F-4D97-AF65-F5344CB8AC3E}">
        <p14:creationId xmlns:p14="http://schemas.microsoft.com/office/powerpoint/2010/main" val="327750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AC39-EEFA-4973-9DC8-FBC7115A69CB}"/>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2E898D83-BDCA-45DD-A91B-0C61F89FF119}"/>
              </a:ext>
            </a:extLst>
          </p:cNvPr>
          <p:cNvSpPr>
            <a:spLocks noGrp="1"/>
          </p:cNvSpPr>
          <p:nvPr>
            <p:ph idx="1"/>
          </p:nvPr>
        </p:nvSpPr>
        <p:spPr/>
        <p:txBody>
          <a:bodyPr/>
          <a:lstStyle/>
          <a:p>
            <a:pPr marL="0" indent="0" algn="ctr">
              <a:buNone/>
            </a:pPr>
            <a:r>
              <a:rPr lang="en-US" dirty="0"/>
              <a:t>	</a:t>
            </a:r>
            <a:r>
              <a:rPr lang="en-US" sz="4800" dirty="0" smtClean="0"/>
              <a:t>TERIMAKASIH</a:t>
            </a:r>
            <a:endParaRPr lang="en-ID" sz="4800" dirty="0"/>
          </a:p>
        </p:txBody>
      </p:sp>
    </p:spTree>
    <p:extLst>
      <p:ext uri="{BB962C8B-B14F-4D97-AF65-F5344CB8AC3E}">
        <p14:creationId xmlns:p14="http://schemas.microsoft.com/office/powerpoint/2010/main" val="344116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373B-8ADD-4B3A-BA72-AC81C34F8CA8}"/>
              </a:ext>
            </a:extLst>
          </p:cNvPr>
          <p:cNvSpPr>
            <a:spLocks noGrp="1"/>
          </p:cNvSpPr>
          <p:nvPr>
            <p:ph type="title"/>
          </p:nvPr>
        </p:nvSpPr>
        <p:spPr/>
        <p:txBody>
          <a:bodyPr/>
          <a:lstStyle/>
          <a:p>
            <a:r>
              <a:rPr lang="id-ID" b="1" dirty="0"/>
              <a:t>Pendahuluan</a:t>
            </a:r>
            <a:endParaRPr lang="en-ID" dirty="0"/>
          </a:p>
        </p:txBody>
      </p:sp>
      <p:sp>
        <p:nvSpPr>
          <p:cNvPr id="3" name="Content Placeholder 2">
            <a:extLst>
              <a:ext uri="{FF2B5EF4-FFF2-40B4-BE49-F238E27FC236}">
                <a16:creationId xmlns:a16="http://schemas.microsoft.com/office/drawing/2014/main" id="{3679ECD7-0795-4115-B1E0-FD973D3929F9}"/>
              </a:ext>
            </a:extLst>
          </p:cNvPr>
          <p:cNvSpPr>
            <a:spLocks noGrp="1"/>
          </p:cNvSpPr>
          <p:nvPr>
            <p:ph idx="1"/>
          </p:nvPr>
        </p:nvSpPr>
        <p:spPr/>
        <p:txBody>
          <a:bodyPr/>
          <a:lstStyle/>
          <a:p>
            <a:pPr algn="just">
              <a:buFont typeface="Wingdings" panose="05000000000000000000" pitchFamily="2" charset="2"/>
              <a:buChar char="§"/>
            </a:pPr>
            <a:r>
              <a:rPr lang="id-ID" dirty="0"/>
              <a:t>HCI</a:t>
            </a:r>
            <a:r>
              <a:rPr lang="en-US" dirty="0"/>
              <a:t> </a:t>
            </a:r>
            <a:r>
              <a:rPr lang="id-ID" dirty="0"/>
              <a:t>adalah sebuah disiplin yang dicurahkan untuk membantu manusia memenuhi kebutuhan dan tujuannya dengan menggunakan aksesibilitas, berarti, dan kepuasan terhadap teknologi komputer</a:t>
            </a:r>
            <a:endParaRPr lang="en-ID" dirty="0"/>
          </a:p>
          <a:p>
            <a:pPr algn="just">
              <a:buFont typeface="Wingdings" panose="05000000000000000000" pitchFamily="2" charset="2"/>
              <a:buChar char="§"/>
            </a:pPr>
            <a:r>
              <a:rPr lang="id-ID" dirty="0"/>
              <a:t>Paradigma HCI ini sedikit berubah pada awal abad milenium baru (</a:t>
            </a:r>
            <a:r>
              <a:rPr lang="id-ID" i="1" dirty="0"/>
              <a:t>tahun 2000</a:t>
            </a:r>
            <a:r>
              <a:rPr lang="id-ID" dirty="0"/>
              <a:t>) yaitu dibangun dengan sungguh-sungguh untuk melayani pengembangan kebutuhan manusia yang hidupnya lebih </a:t>
            </a:r>
            <a:r>
              <a:rPr lang="id-ID" i="1" dirty="0"/>
              <a:t>mobile </a:t>
            </a:r>
            <a:r>
              <a:rPr lang="id-ID" dirty="0"/>
              <a:t>dan gaya hidup saling terkoneksi dengan peningkatan harapan untuk mendukung gaya hidup mereka akibat dari munculnya teknologi komputer</a:t>
            </a:r>
            <a:endParaRPr lang="en-ID" dirty="0"/>
          </a:p>
          <a:p>
            <a:pPr algn="just">
              <a:buFont typeface="Wingdings" panose="05000000000000000000" pitchFamily="2" charset="2"/>
              <a:buChar char="§"/>
            </a:pPr>
            <a:r>
              <a:rPr lang="id-ID" dirty="0"/>
              <a:t>Dari kondisi inilah, maka HCI akan mencapai tingkat kedewasaannya</a:t>
            </a:r>
            <a:endParaRPr lang="en-ID" dirty="0"/>
          </a:p>
        </p:txBody>
      </p:sp>
    </p:spTree>
    <p:extLst>
      <p:ext uri="{BB962C8B-B14F-4D97-AF65-F5344CB8AC3E}">
        <p14:creationId xmlns:p14="http://schemas.microsoft.com/office/powerpoint/2010/main" val="195650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4BB7-7F29-4F5D-9A13-D2F84FC79FD4}"/>
              </a:ext>
            </a:extLst>
          </p:cNvPr>
          <p:cNvSpPr>
            <a:spLocks noGrp="1"/>
          </p:cNvSpPr>
          <p:nvPr>
            <p:ph type="title"/>
          </p:nvPr>
        </p:nvSpPr>
        <p:spPr/>
        <p:txBody>
          <a:bodyPr>
            <a:normAutofit/>
          </a:bodyPr>
          <a:lstStyle/>
          <a:p>
            <a:r>
              <a:rPr lang="id-ID" b="1" dirty="0"/>
              <a:t>Cara Mengukur Tingkat Kedewasaan HCI</a:t>
            </a:r>
            <a:endParaRPr lang="en-ID" dirty="0"/>
          </a:p>
        </p:txBody>
      </p:sp>
      <p:sp>
        <p:nvSpPr>
          <p:cNvPr id="3" name="Content Placeholder 2">
            <a:extLst>
              <a:ext uri="{FF2B5EF4-FFF2-40B4-BE49-F238E27FC236}">
                <a16:creationId xmlns:a16="http://schemas.microsoft.com/office/drawing/2014/main" id="{2DA6DC8D-773A-40E3-9832-9E6A8B97797A}"/>
              </a:ext>
            </a:extLst>
          </p:cNvPr>
          <p:cNvSpPr>
            <a:spLocks noGrp="1"/>
          </p:cNvSpPr>
          <p:nvPr>
            <p:ph idx="1"/>
          </p:nvPr>
        </p:nvSpPr>
        <p:spPr/>
        <p:txBody>
          <a:bodyPr/>
          <a:lstStyle/>
          <a:p>
            <a:pPr marL="0" indent="0" algn="just">
              <a:buNone/>
            </a:pPr>
            <a:r>
              <a:rPr lang="en-US" dirty="0"/>
              <a:t>	</a:t>
            </a:r>
            <a:r>
              <a:rPr lang="id-ID" dirty="0"/>
              <a:t>Terdapat beberapa cara pandang yang berbeda untuk mengukur tingkat kedewasaan HCI:</a:t>
            </a:r>
            <a:endParaRPr lang="en-ID" dirty="0"/>
          </a:p>
          <a:p>
            <a:pPr marL="360363" indent="-360363" algn="just">
              <a:buFont typeface="Wingdings" panose="05000000000000000000" pitchFamily="2" charset="2"/>
              <a:buChar char="Ø"/>
            </a:pPr>
            <a:r>
              <a:rPr lang="id-ID" i="1" dirty="0"/>
              <a:t>Technology-based perspective</a:t>
            </a:r>
            <a:r>
              <a:rPr lang="id-ID" dirty="0"/>
              <a:t>: dapat dinilai pada teknologi-teknologi interaksinya</a:t>
            </a:r>
            <a:endParaRPr lang="en-ID" dirty="0"/>
          </a:p>
          <a:p>
            <a:pPr marL="360363" indent="-360363" algn="just">
              <a:buFont typeface="Wingdings" panose="05000000000000000000" pitchFamily="2" charset="2"/>
              <a:buChar char="Ø"/>
            </a:pPr>
            <a:r>
              <a:rPr lang="id-ID" i="1" dirty="0"/>
              <a:t>Model-based perspective</a:t>
            </a:r>
            <a:r>
              <a:rPr lang="id-ID" dirty="0"/>
              <a:t>: dapat dinilai pada model- model interaksinya melalui kekuatan prediktifnya</a:t>
            </a:r>
            <a:endParaRPr lang="en-US" dirty="0"/>
          </a:p>
          <a:p>
            <a:pPr marL="360363" indent="-360363" algn="just">
              <a:buFont typeface="Wingdings" panose="05000000000000000000" pitchFamily="2" charset="2"/>
              <a:buChar char="Ø"/>
            </a:pPr>
            <a:r>
              <a:rPr lang="id-ID" i="1" dirty="0"/>
              <a:t>Process-based perspective</a:t>
            </a:r>
            <a:r>
              <a:rPr lang="id-ID" dirty="0"/>
              <a:t>: dapat dinilai pada kekuatannya menghasilkan efisiensi dan efektivitas. Salah satu yang cukup terkenal adalah CMM (</a:t>
            </a:r>
            <a:r>
              <a:rPr lang="id-ID" i="1" dirty="0"/>
              <a:t>capability maturity model</a:t>
            </a:r>
            <a:r>
              <a:rPr lang="id-ID" dirty="0"/>
              <a:t>) yang dikembangkan oleh SEI (</a:t>
            </a:r>
            <a:r>
              <a:rPr lang="id-ID" i="1" dirty="0"/>
              <a:t>the software engineering institute</a:t>
            </a:r>
            <a:r>
              <a:rPr lang="id-ID" dirty="0"/>
              <a:t>)</a:t>
            </a:r>
            <a:endParaRPr lang="en-ID" dirty="0"/>
          </a:p>
        </p:txBody>
      </p:sp>
    </p:spTree>
    <p:extLst>
      <p:ext uri="{BB962C8B-B14F-4D97-AF65-F5344CB8AC3E}">
        <p14:creationId xmlns:p14="http://schemas.microsoft.com/office/powerpoint/2010/main" val="412117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B8D9-BD27-472B-A03D-EAD40CDC0B4C}"/>
              </a:ext>
            </a:extLst>
          </p:cNvPr>
          <p:cNvSpPr>
            <a:spLocks noGrp="1"/>
          </p:cNvSpPr>
          <p:nvPr>
            <p:ph type="title"/>
          </p:nvPr>
        </p:nvSpPr>
        <p:spPr/>
        <p:txBody>
          <a:bodyPr/>
          <a:lstStyle/>
          <a:p>
            <a:r>
              <a:rPr lang="id-ID" b="1" dirty="0"/>
              <a:t>Present Levels of HCI Maturity</a:t>
            </a:r>
            <a:endParaRPr lang="en-ID" dirty="0"/>
          </a:p>
        </p:txBody>
      </p:sp>
      <p:sp>
        <p:nvSpPr>
          <p:cNvPr id="3" name="Content Placeholder 2">
            <a:extLst>
              <a:ext uri="{FF2B5EF4-FFF2-40B4-BE49-F238E27FC236}">
                <a16:creationId xmlns:a16="http://schemas.microsoft.com/office/drawing/2014/main" id="{C7948EBA-590E-4FF1-A3DB-BBB344B1B23F}"/>
              </a:ext>
            </a:extLst>
          </p:cNvPr>
          <p:cNvSpPr>
            <a:spLocks noGrp="1"/>
          </p:cNvSpPr>
          <p:nvPr>
            <p:ph idx="1"/>
          </p:nvPr>
        </p:nvSpPr>
        <p:spPr/>
        <p:txBody>
          <a:bodyPr/>
          <a:lstStyle/>
          <a:p>
            <a:pPr algn="just">
              <a:buFont typeface="Wingdings" panose="05000000000000000000" pitchFamily="2" charset="2"/>
              <a:buChar char="Ø"/>
            </a:pPr>
            <a:r>
              <a:rPr lang="en-US" dirty="0"/>
              <a:t> </a:t>
            </a:r>
            <a:r>
              <a:rPr lang="id-ID" dirty="0"/>
              <a:t>Level 1 HCI: basic usability</a:t>
            </a:r>
            <a:endParaRPr lang="en-ID" dirty="0"/>
          </a:p>
          <a:p>
            <a:pPr lvl="1" algn="just"/>
            <a:r>
              <a:rPr lang="id-ID" dirty="0"/>
              <a:t>Meliputi sebuah campuran dukungan untuk memenuhi kebutuhan seperti kemudahan penggunaan, kemudahan belajar, proteksi pada kesalahan, menemukan kesalahan, dan efisiensi kinerja user terhadap penggunaan teknologi komputer</a:t>
            </a:r>
            <a:endParaRPr lang="en-ID" dirty="0"/>
          </a:p>
          <a:p>
            <a:pPr lvl="1" algn="just"/>
            <a:r>
              <a:rPr lang="id-ID" dirty="0"/>
              <a:t>Contoh tahap ini: penggunaan graphical user interfaces (GUI), interaction metaphors, direct manipulation, point-and-click input devices, user interface management systems, GOMS (goals, operators, methods, and selection rules) model, dan standar desain</a:t>
            </a:r>
            <a:endParaRPr lang="en-ID" dirty="0"/>
          </a:p>
          <a:p>
            <a:pPr lvl="1" algn="just"/>
            <a:r>
              <a:rPr lang="id-ID" dirty="0"/>
              <a:t>HCI ditujukan pada level tertinggi kebutuhan dan tujuan penggunaannya</a:t>
            </a:r>
          </a:p>
        </p:txBody>
      </p:sp>
    </p:spTree>
    <p:extLst>
      <p:ext uri="{BB962C8B-B14F-4D97-AF65-F5344CB8AC3E}">
        <p14:creationId xmlns:p14="http://schemas.microsoft.com/office/powerpoint/2010/main" val="25651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AE93-85CF-477D-8451-8453D0DAF7DA}"/>
              </a:ext>
            </a:extLst>
          </p:cNvPr>
          <p:cNvSpPr>
            <a:spLocks noGrp="1"/>
          </p:cNvSpPr>
          <p:nvPr>
            <p:ph type="title"/>
          </p:nvPr>
        </p:nvSpPr>
        <p:spPr>
          <a:xfrm>
            <a:off x="1056069" y="764373"/>
            <a:ext cx="10450132" cy="1293028"/>
          </a:xfrm>
        </p:spPr>
        <p:txBody>
          <a:bodyPr/>
          <a:lstStyle/>
          <a:p>
            <a:r>
              <a:rPr lang="id-ID" b="1" dirty="0"/>
              <a:t>Present Levels of HCI Maturity (</a:t>
            </a:r>
            <a:r>
              <a:rPr lang="id-ID" b="1" i="1" dirty="0"/>
              <a:t>lanj.</a:t>
            </a:r>
            <a:r>
              <a:rPr lang="id-ID" b="1" dirty="0"/>
              <a:t>)</a:t>
            </a:r>
            <a:endParaRPr lang="en-ID" b="1" dirty="0"/>
          </a:p>
        </p:txBody>
      </p:sp>
      <p:sp>
        <p:nvSpPr>
          <p:cNvPr id="3" name="Content Placeholder 2">
            <a:extLst>
              <a:ext uri="{FF2B5EF4-FFF2-40B4-BE49-F238E27FC236}">
                <a16:creationId xmlns:a16="http://schemas.microsoft.com/office/drawing/2014/main" id="{BFC6E082-4F2C-4E95-84BF-F1C7FE1EEE35}"/>
              </a:ext>
            </a:extLst>
          </p:cNvPr>
          <p:cNvSpPr>
            <a:spLocks noGrp="1"/>
          </p:cNvSpPr>
          <p:nvPr>
            <p:ph idx="1"/>
          </p:nvPr>
        </p:nvSpPr>
        <p:spPr>
          <a:xfrm>
            <a:off x="838200" y="1825625"/>
            <a:ext cx="10611118" cy="4351338"/>
          </a:xfrm>
        </p:spPr>
        <p:txBody>
          <a:bodyPr/>
          <a:lstStyle/>
          <a:p>
            <a:pPr algn="just">
              <a:buFont typeface="Wingdings" panose="05000000000000000000" pitchFamily="2" charset="2"/>
              <a:buChar char="Ø"/>
            </a:pPr>
            <a:endParaRPr lang="en-US" dirty="0"/>
          </a:p>
          <a:p>
            <a:pPr algn="just">
              <a:buFont typeface="Wingdings" panose="05000000000000000000" pitchFamily="2" charset="2"/>
              <a:buChar char="Ø"/>
            </a:pPr>
            <a:r>
              <a:rPr lang="id-ID" dirty="0"/>
              <a:t>Level 2 HCI: collaborative, organizational, and role-based interaction</a:t>
            </a:r>
            <a:endParaRPr lang="en-ID" dirty="0"/>
          </a:p>
          <a:p>
            <a:pPr lvl="1" algn="just"/>
            <a:r>
              <a:rPr lang="id-ID" dirty="0"/>
              <a:t>Pada level ini, komputer tidak hanya digunakan untuk kerja semata, namun digunakan untuk melakukan koneksi antar user dan komputer. Sehingga pekerjaan dapat dilakukan dimana saja dan kapan saja</a:t>
            </a:r>
            <a:endParaRPr lang="en-ID" dirty="0"/>
          </a:p>
          <a:p>
            <a:pPr lvl="1" algn="just"/>
            <a:r>
              <a:rPr lang="id-ID" dirty="0"/>
              <a:t>Contoh level ini: internet, enterprise computing systems, decision support systems, dan penelitian di bidang computer-supported cooperative work (CSCW)</a:t>
            </a:r>
            <a:endParaRPr lang="en-ID" dirty="0"/>
          </a:p>
          <a:p>
            <a:pPr lvl="1" algn="just"/>
            <a:r>
              <a:rPr lang="id-ID" dirty="0"/>
              <a:t>Skope HCI diperluas pada isu-isu struktur organisasi, lingkungan kerja, definisi aturan dalam organisasi, </a:t>
            </a:r>
            <a:r>
              <a:rPr lang="id-ID" i="1" dirty="0"/>
              <a:t>customization of processes</a:t>
            </a:r>
            <a:r>
              <a:rPr lang="id-ID" dirty="0"/>
              <a:t>, dan tim kerja</a:t>
            </a:r>
            <a:endParaRPr lang="en-ID" dirty="0"/>
          </a:p>
        </p:txBody>
      </p:sp>
    </p:spTree>
    <p:extLst>
      <p:ext uri="{BB962C8B-B14F-4D97-AF65-F5344CB8AC3E}">
        <p14:creationId xmlns:p14="http://schemas.microsoft.com/office/powerpoint/2010/main" val="232991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0729-C6FB-4BB7-9DAF-65430068FE43}"/>
              </a:ext>
            </a:extLst>
          </p:cNvPr>
          <p:cNvSpPr>
            <a:spLocks noGrp="1"/>
          </p:cNvSpPr>
          <p:nvPr>
            <p:ph type="title"/>
          </p:nvPr>
        </p:nvSpPr>
        <p:spPr>
          <a:xfrm>
            <a:off x="888642" y="764373"/>
            <a:ext cx="10617558" cy="1293028"/>
          </a:xfrm>
        </p:spPr>
        <p:txBody>
          <a:bodyPr>
            <a:normAutofit fontScale="90000"/>
          </a:bodyPr>
          <a:lstStyle/>
          <a:p>
            <a:r>
              <a:rPr lang="id-ID" b="1" dirty="0"/>
              <a:t>Future HCI: Level 3: </a:t>
            </a:r>
            <a:r>
              <a:rPr lang="en-US" b="1" dirty="0"/>
              <a:t/>
            </a:r>
            <a:br>
              <a:rPr lang="en-US" b="1" dirty="0"/>
            </a:br>
            <a:r>
              <a:rPr lang="id-ID" b="1" dirty="0"/>
              <a:t>Individualized and</a:t>
            </a:r>
            <a:r>
              <a:rPr lang="en-US" b="1" dirty="0"/>
              <a:t> </a:t>
            </a:r>
            <a:r>
              <a:rPr lang="id-ID" b="1" dirty="0"/>
              <a:t>Holictic Interaction</a:t>
            </a:r>
            <a:endParaRPr lang="en-ID" b="1" dirty="0"/>
          </a:p>
        </p:txBody>
      </p:sp>
      <p:sp>
        <p:nvSpPr>
          <p:cNvPr id="3" name="Content Placeholder 2">
            <a:extLst>
              <a:ext uri="{FF2B5EF4-FFF2-40B4-BE49-F238E27FC236}">
                <a16:creationId xmlns:a16="http://schemas.microsoft.com/office/drawing/2014/main" id="{732587AB-63B3-4F7D-85FA-B06B1E3EF7BF}"/>
              </a:ext>
            </a:extLst>
          </p:cNvPr>
          <p:cNvSpPr>
            <a:spLocks noGrp="1"/>
          </p:cNvSpPr>
          <p:nvPr>
            <p:ph idx="1"/>
          </p:nvPr>
        </p:nvSpPr>
        <p:spPr/>
        <p:txBody>
          <a:bodyPr/>
          <a:lstStyle/>
          <a:p>
            <a:pPr algn="just"/>
            <a:r>
              <a:rPr lang="id-ID" dirty="0"/>
              <a:t>The future computer environment</a:t>
            </a:r>
            <a:endParaRPr lang="en-ID" dirty="0"/>
          </a:p>
          <a:p>
            <a:pPr algn="just"/>
            <a:r>
              <a:rPr lang="id-ID" dirty="0"/>
              <a:t>Individualized and holistic interaction design</a:t>
            </a:r>
            <a:endParaRPr lang="en-US" dirty="0"/>
          </a:p>
          <a:p>
            <a:pPr algn="just"/>
            <a:r>
              <a:rPr lang="id-ID" dirty="0"/>
              <a:t>Moving toward holistic interaction</a:t>
            </a:r>
            <a:endParaRPr lang="en-ID" dirty="0"/>
          </a:p>
        </p:txBody>
      </p:sp>
    </p:spTree>
    <p:extLst>
      <p:ext uri="{BB962C8B-B14F-4D97-AF65-F5344CB8AC3E}">
        <p14:creationId xmlns:p14="http://schemas.microsoft.com/office/powerpoint/2010/main" val="199381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A44E-8936-42BC-B14B-239BCFD33FA9}"/>
              </a:ext>
            </a:extLst>
          </p:cNvPr>
          <p:cNvSpPr>
            <a:spLocks noGrp="1"/>
          </p:cNvSpPr>
          <p:nvPr>
            <p:ph type="title"/>
          </p:nvPr>
        </p:nvSpPr>
        <p:spPr/>
        <p:txBody>
          <a:bodyPr/>
          <a:lstStyle/>
          <a:p>
            <a:r>
              <a:rPr lang="id-ID" b="1" dirty="0"/>
              <a:t>The Future Computer Environment</a:t>
            </a:r>
            <a:endParaRPr lang="en-ID" dirty="0"/>
          </a:p>
        </p:txBody>
      </p:sp>
      <p:sp>
        <p:nvSpPr>
          <p:cNvPr id="3" name="Content Placeholder 2">
            <a:extLst>
              <a:ext uri="{FF2B5EF4-FFF2-40B4-BE49-F238E27FC236}">
                <a16:creationId xmlns:a16="http://schemas.microsoft.com/office/drawing/2014/main" id="{A1CF01BC-8E94-47FF-B831-BDB7B36F4A60}"/>
              </a:ext>
            </a:extLst>
          </p:cNvPr>
          <p:cNvSpPr>
            <a:spLocks noGrp="1"/>
          </p:cNvSpPr>
          <p:nvPr>
            <p:ph idx="1"/>
          </p:nvPr>
        </p:nvSpPr>
        <p:spPr/>
        <p:txBody>
          <a:bodyPr>
            <a:normAutofit fontScale="92500" lnSpcReduction="20000"/>
          </a:bodyPr>
          <a:lstStyle/>
          <a:p>
            <a:pPr marL="514350" indent="-333375" algn="just">
              <a:buFont typeface="+mj-lt"/>
              <a:buAutoNum type="arabicPeriod"/>
            </a:pPr>
            <a:r>
              <a:rPr lang="id-ID" dirty="0"/>
              <a:t>Lingkungan komputer masa depan akan menjadi ambisius, tidak kelihatan, melekat, nyata, virtual, aktif, terintegrasi, interkoneksitas, interoperable, dan mobile</a:t>
            </a:r>
            <a:endParaRPr lang="en-US" dirty="0"/>
          </a:p>
          <a:p>
            <a:pPr marL="514350" indent="-333375" algn="just">
              <a:buFont typeface="+mj-lt"/>
              <a:buAutoNum type="arabicPeriod"/>
            </a:pPr>
            <a:r>
              <a:rPr lang="id-ID" dirty="0"/>
              <a:t>Karakteristik lingkungan ini adalah: selalu hidup, selalu di tangan, meresap, dan campuran</a:t>
            </a:r>
            <a:endParaRPr lang="en-US" dirty="0"/>
          </a:p>
          <a:p>
            <a:pPr marL="514350" indent="-333375" algn="just">
              <a:buFont typeface="+mj-lt"/>
              <a:buAutoNum type="arabicPeriod"/>
            </a:pPr>
            <a:r>
              <a:rPr lang="id-ID" dirty="0"/>
              <a:t>Pada lingkungan ini, tubuh manusia akan dicampur dengan peralatan melalui pemakaian atau pemasangan secara permanen, dan manusia akan berada pada populasi </a:t>
            </a:r>
            <a:r>
              <a:rPr lang="id-ID" i="1" dirty="0"/>
              <a:t>hybrid physical-virtual space</a:t>
            </a:r>
            <a:endParaRPr lang="en-US" i="1" dirty="0"/>
          </a:p>
          <a:p>
            <a:pPr marL="514350" indent="-333375" algn="just">
              <a:buFont typeface="+mj-lt"/>
              <a:buAutoNum type="arabicPeriod"/>
            </a:pPr>
            <a:r>
              <a:rPr lang="id-ID" dirty="0"/>
              <a:t>Teknologi komputer akan bergeser dari </a:t>
            </a:r>
            <a:r>
              <a:rPr lang="id-ID" i="1" dirty="0"/>
              <a:t>general-purposes machines </a:t>
            </a:r>
            <a:r>
              <a:rPr lang="id-ID" dirty="0"/>
              <a:t>ke </a:t>
            </a:r>
            <a:r>
              <a:rPr lang="id-ID" i="1" dirty="0"/>
              <a:t>special-purpose tools </a:t>
            </a:r>
            <a:r>
              <a:rPr lang="id-ID" dirty="0"/>
              <a:t>untuk mendukung suatu tugas yang khusus dan penyebaran informasi</a:t>
            </a:r>
            <a:endParaRPr lang="en-US" dirty="0"/>
          </a:p>
          <a:p>
            <a:pPr marL="514350" indent="-333375" algn="just">
              <a:buFont typeface="+mj-lt"/>
              <a:buAutoNum type="arabicPeriod"/>
            </a:pPr>
            <a:r>
              <a:rPr lang="id-ID" dirty="0"/>
              <a:t>Teknologi ini akan mendukung penggunaan </a:t>
            </a:r>
            <a:r>
              <a:rPr lang="id-ID" i="1" dirty="0"/>
              <a:t>smart cards, active whiteboards, home financial center, active badges, wearable devices, implanted health aids, sensory networks, integrated media,virtual environments, intelligent agents, </a:t>
            </a:r>
            <a:r>
              <a:rPr lang="id-ID" dirty="0"/>
              <a:t>dan </a:t>
            </a:r>
            <a:r>
              <a:rPr lang="id-ID" i="1" dirty="0"/>
              <a:t>highly mobile computing devices</a:t>
            </a:r>
            <a:endParaRPr lang="en-ID" dirty="0"/>
          </a:p>
          <a:p>
            <a:pPr marL="514350" indent="-333375" algn="just">
              <a:buFont typeface="+mj-lt"/>
              <a:buAutoNum type="arabicPeriod"/>
            </a:pPr>
            <a:endParaRPr lang="en-ID" dirty="0"/>
          </a:p>
        </p:txBody>
      </p:sp>
    </p:spTree>
    <p:extLst>
      <p:ext uri="{BB962C8B-B14F-4D97-AF65-F5344CB8AC3E}">
        <p14:creationId xmlns:p14="http://schemas.microsoft.com/office/powerpoint/2010/main" val="320155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305A-38BB-49E0-8203-1AF3A2BA3436}"/>
              </a:ext>
            </a:extLst>
          </p:cNvPr>
          <p:cNvSpPr>
            <a:spLocks noGrp="1"/>
          </p:cNvSpPr>
          <p:nvPr>
            <p:ph type="title"/>
          </p:nvPr>
        </p:nvSpPr>
        <p:spPr/>
        <p:txBody>
          <a:bodyPr/>
          <a:lstStyle/>
          <a:p>
            <a:r>
              <a:rPr lang="id-ID" b="1" dirty="0"/>
              <a:t>Individualized and </a:t>
            </a:r>
            <a:r>
              <a:rPr lang="en-US" b="1" dirty="0"/>
              <a:t/>
            </a:r>
            <a:br>
              <a:rPr lang="en-US" b="1" dirty="0"/>
            </a:br>
            <a:r>
              <a:rPr lang="id-ID" b="1" dirty="0"/>
              <a:t>Holistic Interaction Design</a:t>
            </a:r>
            <a:endParaRPr lang="en-ID" dirty="0"/>
          </a:p>
        </p:txBody>
      </p:sp>
      <p:sp>
        <p:nvSpPr>
          <p:cNvPr id="3" name="Content Placeholder 2">
            <a:extLst>
              <a:ext uri="{FF2B5EF4-FFF2-40B4-BE49-F238E27FC236}">
                <a16:creationId xmlns:a16="http://schemas.microsoft.com/office/drawing/2014/main" id="{AE4B3C13-F487-42B0-9AAB-8CAF57193CC6}"/>
              </a:ext>
            </a:extLst>
          </p:cNvPr>
          <p:cNvSpPr>
            <a:spLocks noGrp="1"/>
          </p:cNvSpPr>
          <p:nvPr>
            <p:ph idx="1"/>
          </p:nvPr>
        </p:nvSpPr>
        <p:spPr/>
        <p:txBody>
          <a:bodyPr>
            <a:normAutofit fontScale="85000" lnSpcReduction="10000"/>
          </a:bodyPr>
          <a:lstStyle/>
          <a:p>
            <a:pPr marL="360363" indent="-360363" algn="just">
              <a:buFont typeface="Wingdings" panose="05000000000000000000" pitchFamily="2" charset="2"/>
              <a:buChar char="ü"/>
            </a:pPr>
            <a:r>
              <a:rPr lang="id-ID" dirty="0"/>
              <a:t>Manusia akan semakin individual karena teknologi akan terintegrasi secara ketat dalam setiap interaksi dengan pengalaman yang ada disekitar kita, atau singkatnya, teknologi akan memberikan semua kebutuhan kita tanpa harus berinteraksi dengan individu lain</a:t>
            </a:r>
            <a:endParaRPr lang="en-US" dirty="0"/>
          </a:p>
          <a:p>
            <a:pPr marL="360363" indent="-360363" algn="just">
              <a:buFont typeface="Wingdings" panose="05000000000000000000" pitchFamily="2" charset="2"/>
              <a:buChar char="ü"/>
            </a:pPr>
            <a:r>
              <a:rPr lang="id-ID" dirty="0"/>
              <a:t>Interaksi holistik adalah sebuah konsep untuk sebuah pendekatan desain interaksi yang akan membantu pengembangan produktivitas, kinerja, keselamatan, kerjasama, kebiasaan efektif, dan pertumbuhan individual dengan menghormati kebutuhan pribadi seseorang, tujuan dan gaya hidupnya, atau singkatnya, holistik adalah mempertimbangkan semua hal yang ada disekitar manusia yaitu fisik dan batiniah</a:t>
            </a:r>
            <a:endParaRPr lang="en-US" dirty="0"/>
          </a:p>
          <a:p>
            <a:pPr marL="360363" indent="-360363" algn="just">
              <a:buFont typeface="Wingdings" panose="05000000000000000000" pitchFamily="2" charset="2"/>
              <a:buChar char="ü"/>
            </a:pPr>
            <a:r>
              <a:rPr lang="id-ID" dirty="0"/>
              <a:t>Desain interaksi holistik juga dapat diarahkan pada isu-isu yang berhubungan dengan emosi dan motivasi seorang individu</a:t>
            </a:r>
            <a:endParaRPr lang="en-US" dirty="0"/>
          </a:p>
          <a:p>
            <a:pPr marL="360363" indent="-360363" algn="just">
              <a:buFont typeface="Wingdings" panose="05000000000000000000" pitchFamily="2" charset="2"/>
              <a:buChar char="ü"/>
            </a:pPr>
            <a:r>
              <a:rPr lang="id-ID" dirty="0"/>
              <a:t>Bekerja pada lingkungan yang holistik akan meningkatkan </a:t>
            </a:r>
            <a:r>
              <a:rPr lang="id-ID" i="1" dirty="0"/>
              <a:t>overlapping </a:t>
            </a:r>
            <a:r>
              <a:rPr lang="id-ID" dirty="0"/>
              <a:t>antar bidang kerja, mis: desainer HCI, arsitek, desainer interior, desainer mode,spesialis organisasi dan proses bisnis, ahli terapi, dan sejenisnya akan bersama-sama bekerja untuk menciptakan pendekatan baru yang terintegrasi dan baru yang sifatnya holistik</a:t>
            </a:r>
            <a:endParaRPr lang="en-ID" dirty="0"/>
          </a:p>
        </p:txBody>
      </p:sp>
    </p:spTree>
    <p:extLst>
      <p:ext uri="{BB962C8B-B14F-4D97-AF65-F5344CB8AC3E}">
        <p14:creationId xmlns:p14="http://schemas.microsoft.com/office/powerpoint/2010/main" val="325838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0238-8BE2-492B-AA75-48B42D3504E3}"/>
              </a:ext>
            </a:extLst>
          </p:cNvPr>
          <p:cNvSpPr>
            <a:spLocks noGrp="1"/>
          </p:cNvSpPr>
          <p:nvPr>
            <p:ph type="title"/>
          </p:nvPr>
        </p:nvSpPr>
        <p:spPr>
          <a:xfrm>
            <a:off x="685800" y="764373"/>
            <a:ext cx="10820400" cy="1293028"/>
          </a:xfrm>
        </p:spPr>
        <p:txBody>
          <a:bodyPr/>
          <a:lstStyle/>
          <a:p>
            <a:r>
              <a:rPr lang="id-ID" b="1" dirty="0"/>
              <a:t>Moving Toward Holistic Interaction</a:t>
            </a:r>
            <a:endParaRPr lang="en-ID" b="1" dirty="0"/>
          </a:p>
        </p:txBody>
      </p:sp>
      <p:sp>
        <p:nvSpPr>
          <p:cNvPr id="3" name="Content Placeholder 2">
            <a:extLst>
              <a:ext uri="{FF2B5EF4-FFF2-40B4-BE49-F238E27FC236}">
                <a16:creationId xmlns:a16="http://schemas.microsoft.com/office/drawing/2014/main" id="{4334A6C1-1872-477E-B3DF-C9DBA972D666}"/>
              </a:ext>
            </a:extLst>
          </p:cNvPr>
          <p:cNvSpPr>
            <a:spLocks noGrp="1"/>
          </p:cNvSpPr>
          <p:nvPr>
            <p:ph idx="1"/>
          </p:nvPr>
        </p:nvSpPr>
        <p:spPr/>
        <p:txBody>
          <a:bodyPr/>
          <a:lstStyle/>
          <a:p>
            <a:pPr marL="0" indent="0" algn="just">
              <a:buNone/>
            </a:pPr>
            <a:r>
              <a:rPr lang="en-US" dirty="0"/>
              <a:t>	</a:t>
            </a:r>
            <a:r>
              <a:rPr lang="id-ID" dirty="0"/>
              <a:t>Untuk mencapai level interaksi yang holistik, tidak dapat dilakukan secara mendadak namun harus melalui beberapa perubahan yang mendahuluinya, yaitu:</a:t>
            </a:r>
            <a:endParaRPr lang="en-US" dirty="0"/>
          </a:p>
          <a:p>
            <a:pPr algn="just">
              <a:buFont typeface="Wingdings" panose="05000000000000000000" pitchFamily="2" charset="2"/>
              <a:buChar char="q"/>
            </a:pPr>
            <a:r>
              <a:rPr lang="id-ID" dirty="0"/>
              <a:t>Perubahan di bidang teknik/engineering</a:t>
            </a:r>
            <a:endParaRPr lang="en-ID" dirty="0"/>
          </a:p>
          <a:p>
            <a:pPr algn="just">
              <a:buFont typeface="Wingdings" panose="05000000000000000000" pitchFamily="2" charset="2"/>
              <a:buChar char="q"/>
            </a:pPr>
            <a:r>
              <a:rPr lang="id-ID" dirty="0"/>
              <a:t>Merangkai </a:t>
            </a:r>
            <a:r>
              <a:rPr lang="id-ID" i="1" dirty="0"/>
              <a:t>human interface</a:t>
            </a:r>
            <a:endParaRPr lang="en-ID" dirty="0"/>
          </a:p>
          <a:p>
            <a:pPr algn="just">
              <a:buFont typeface="Wingdings" panose="05000000000000000000" pitchFamily="2" charset="2"/>
              <a:buChar char="q"/>
            </a:pPr>
            <a:r>
              <a:rPr lang="id-ID" dirty="0"/>
              <a:t>The information-interaction counselor</a:t>
            </a:r>
            <a:endParaRPr lang="en-ID" dirty="0"/>
          </a:p>
          <a:p>
            <a:pPr algn="just">
              <a:buFont typeface="Wingdings" panose="05000000000000000000" pitchFamily="2" charset="2"/>
              <a:buChar char="q"/>
            </a:pPr>
            <a:endParaRPr lang="en-ID" dirty="0"/>
          </a:p>
        </p:txBody>
      </p:sp>
    </p:spTree>
    <p:extLst>
      <p:ext uri="{BB962C8B-B14F-4D97-AF65-F5344CB8AC3E}">
        <p14:creationId xmlns:p14="http://schemas.microsoft.com/office/powerpoint/2010/main" val="193305402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84</TotalTime>
  <Words>820</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vt:lpstr>
      <vt:lpstr>Vapor Trail</vt:lpstr>
      <vt:lpstr>Tingkat  Kedewasaan HCI</vt:lpstr>
      <vt:lpstr>Pendahuluan</vt:lpstr>
      <vt:lpstr>Cara Mengukur Tingkat Kedewasaan HCI</vt:lpstr>
      <vt:lpstr>Present Levels of HCI Maturity</vt:lpstr>
      <vt:lpstr>Present Levels of HCI Maturity (lanj.)</vt:lpstr>
      <vt:lpstr>Future HCI: Level 3:  Individualized and Holictic Interaction</vt:lpstr>
      <vt:lpstr>The Future Computer Environment</vt:lpstr>
      <vt:lpstr>Individualized and  Holistic Interaction Design</vt:lpstr>
      <vt:lpstr>Moving Toward Holistic Interaction</vt:lpstr>
      <vt:lpstr>Perubahan di Bidang  Teknik/ Engineering</vt:lpstr>
      <vt:lpstr>Merangkai Human Interface</vt:lpstr>
      <vt:lpstr>The Information-Interaction Counselor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Tingkat Kedewasaan  HCI</dc:title>
  <dc:creator>ASUS</dc:creator>
  <cp:lastModifiedBy>lenovo</cp:lastModifiedBy>
  <cp:revision>8</cp:revision>
  <dcterms:created xsi:type="dcterms:W3CDTF">2019-11-20T16:34:23Z</dcterms:created>
  <dcterms:modified xsi:type="dcterms:W3CDTF">2019-11-23T11:57:21Z</dcterms:modified>
</cp:coreProperties>
</file>