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6" r:id="rId3"/>
    <p:sldId id="275" r:id="rId4"/>
    <p:sldId id="277" r:id="rId5"/>
    <p:sldId id="297" r:id="rId6"/>
    <p:sldId id="316" r:id="rId7"/>
    <p:sldId id="317" r:id="rId8"/>
    <p:sldId id="319" r:id="rId9"/>
    <p:sldId id="320" r:id="rId10"/>
    <p:sldId id="321" r:id="rId11"/>
    <p:sldId id="322"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4135" type="screen16x9"/>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0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546" y="-108"/>
      </p:cViewPr>
      <p:guideLst>
        <p:guide orient="horz" pos="1645"/>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lvl="0" fontAlgn="base"/>
            <a:endParaRPr lang="en-US" strike="noStrike" noProof="1"/>
          </a:p>
        </p:txBody>
      </p:sp>
      <p:sp>
        <p:nvSpPr>
          <p:cNvPr id="5" name="Footer Placeholder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en-US" strike="noStrike" noProof="1"/>
          </a:p>
        </p:txBody>
      </p:sp>
      <p:sp>
        <p:nvSpPr>
          <p:cNvPr id="5" name="Footer Placeholder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en-US" strike="noStrike" noProof="1"/>
          </a:p>
        </p:txBody>
      </p:sp>
      <p:sp>
        <p:nvSpPr>
          <p:cNvPr id="5" name="Footer Placeholder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lvl="0" fontAlgn="base"/>
            <a:endParaRPr lang="en-US" strike="noStrike" noProof="1"/>
          </a:p>
        </p:txBody>
      </p:sp>
      <p:sp>
        <p:nvSpPr>
          <p:cNvPr id="5" name="Footer Placeholder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lvl="0" fontAlgn="base"/>
            <a:endParaRPr lang="en-US" strike="noStrike" noProof="1"/>
          </a:p>
        </p:txBody>
      </p:sp>
      <p:sp>
        <p:nvSpPr>
          <p:cNvPr id="5" name="Footer Placeholder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lvl="0" fontAlgn="base"/>
            <a:endParaRPr lang="en-US" strike="noStrike" noProof="1"/>
          </a:p>
        </p:txBody>
      </p:sp>
      <p:sp>
        <p:nvSpPr>
          <p:cNvPr id="6" name="Footer Placeholder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lvl="0" fontAlgn="base"/>
            <a:endParaRPr lang="en-US" strike="noStrike" noProof="1"/>
          </a:p>
        </p:txBody>
      </p:sp>
      <p:sp>
        <p:nvSpPr>
          <p:cNvPr id="8" name="Footer Placeholder 7"/>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lvl="0" fontAlgn="base"/>
            <a:endParaRPr lang="en-US" strike="noStrike" noProof="1"/>
          </a:p>
        </p:txBody>
      </p:sp>
      <p:sp>
        <p:nvSpPr>
          <p:cNvPr id="4" name="Footer Placeholder 3"/>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endParaRPr lang="en-US" strike="noStrike" noProof="1"/>
          </a:p>
        </p:txBody>
      </p:sp>
      <p:sp>
        <p:nvSpPr>
          <p:cNvPr id="3" name="Footer Placeholder 2"/>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en-US" strike="noStrike" noProof="1"/>
          </a:p>
        </p:txBody>
      </p:sp>
      <p:sp>
        <p:nvSpPr>
          <p:cNvPr id="6" name="Footer Placeholder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lvl="0" fontAlgn="base"/>
            <a:endParaRPr lang="en-US" strike="noStrike" noProof="1"/>
          </a:p>
        </p:txBody>
      </p:sp>
      <p:sp>
        <p:nvSpPr>
          <p:cNvPr id="6" name="Footer Placeholder 5"/>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p:sp>
        <p:nvSpPr>
          <p:cNvPr id="1026" name="Title 1025"/>
          <p:cNvSpPr/>
          <p:nvPr>
            <p:ph type="title"/>
          </p:nvPr>
        </p:nvSpPr>
        <p:spPr>
          <a:xfrm>
            <a:off x="457200" y="206015"/>
            <a:ext cx="8229600" cy="857400"/>
          </a:xfrm>
          <a:prstGeom prst="rect">
            <a:avLst/>
          </a:prstGeom>
          <a:noFill/>
          <a:ln w="9525">
            <a:noFill/>
          </a:ln>
        </p:spPr>
        <p:txBody>
          <a:bodyPr anchor="ctr"/>
          <a:p>
            <a:pPr lvl="0"/>
            <a:r>
              <a:rPr lang="en-US"/>
              <a:t>Click to edit Master title style</a:t>
            </a:r>
            <a:endParaRPr lang="en-US"/>
          </a:p>
        </p:txBody>
      </p:sp>
      <p:sp>
        <p:nvSpPr>
          <p:cNvPr id="1027" name="Text Placeholder 1026"/>
          <p:cNvSpPr/>
          <p:nvPr>
            <p:ph type="body"/>
          </p:nvPr>
        </p:nvSpPr>
        <p:spPr>
          <a:xfrm>
            <a:off x="457200" y="1200360"/>
            <a:ext cx="8229600" cy="3395066"/>
          </a:xfrm>
          <a:prstGeom prst="rect">
            <a:avLst/>
          </a:prstGeom>
          <a:noFill/>
          <a:ln w="9525">
            <a:noFill/>
          </a:ln>
        </p:spPr>
        <p:txBody>
          <a:bodyPr anchor="t"/>
          <a:p>
            <a:pPr lvl="0"/>
            <a:r>
              <a:rPr lang="en-US"/>
              <a:t>Click to edit Master text styles</a:t>
            </a:r>
            <a:endParaRPr lang="en-US"/>
          </a:p>
          <a:p>
            <a:pPr lvl="1" indent="-285750"/>
            <a:r>
              <a:rPr lang="en-US"/>
              <a:t>Second level</a:t>
            </a:r>
            <a:endParaRPr lang="en-US"/>
          </a:p>
          <a:p>
            <a:pPr lvl="2" indent="-228600"/>
            <a:r>
              <a:rPr lang="en-US"/>
              <a:t>Third level</a:t>
            </a:r>
            <a:endParaRPr lang="en-US"/>
          </a:p>
          <a:p>
            <a:pPr lvl="3" indent="-228600"/>
            <a:r>
              <a:rPr lang="en-US"/>
              <a:t>Fourth level</a:t>
            </a:r>
            <a:endParaRPr lang="en-US"/>
          </a:p>
          <a:p>
            <a:pPr lvl="4" indent="-228600"/>
            <a:r>
              <a:rPr lang="en-US"/>
              <a:t>Fifth level</a:t>
            </a:r>
            <a:endParaRPr lang="en-US"/>
          </a:p>
        </p:txBody>
      </p:sp>
      <p:sp>
        <p:nvSpPr>
          <p:cNvPr id="1028" name="Date Placeholder 1027"/>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en-US" strike="noStrike" noProof="1"/>
          </a:p>
        </p:txBody>
      </p:sp>
      <p:sp>
        <p:nvSpPr>
          <p:cNvPr id="1029" name="Footer Placeholder 1028"/>
          <p:cNvSpPr/>
          <p:nvPr>
            <p:ph type="ftr" sz="quarter" idx="3"/>
          </p:nvPr>
        </p:nvSpPr>
        <p:spPr>
          <a:xfrm>
            <a:off x="3124200" y="4684738"/>
            <a:ext cx="2895600" cy="357250"/>
          </a:xfrm>
          <a:prstGeom prst="rect">
            <a:avLst/>
          </a:prstGeom>
          <a:noFill/>
          <a:ln w="9525">
            <a:noFill/>
          </a:ln>
        </p:spPr>
        <p:txBody>
          <a:bodyPr/>
          <a:lstStyle>
            <a:lvl1pPr algn="ctr">
              <a:defRPr sz="105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1030" name="Slide Number Placeholder 1029"/>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en-US" strike="noStrike" noProof="1" dirty="0">
                <a:effectLst>
                  <a:outerShdw blurRad="38100" dist="38100" dir="2700000">
                    <a:srgbClr val="C0C0C0"/>
                  </a:outerShdw>
                </a:effectLst>
                <a:latin typeface="Arial" panose="020B0604020202020204" pitchFamily="34" charset="0"/>
                <a:ea typeface="+mn-ea"/>
                <a:cs typeface="+mn-cs"/>
              </a:rPr>
            </a:fld>
            <a:endParaRPr lang="en-US" strike="noStrike" noProof="1" dirty="0">
              <a:effectLst>
                <a:outerShdw blurRad="38100" dist="38100" dir="2700000">
                  <a:srgbClr val="C0C0C0"/>
                </a:outerShdw>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991532" y="4303291"/>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3" y="221676"/>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圆角矩形 7"/>
          <p:cNvSpPr/>
          <p:nvPr/>
        </p:nvSpPr>
        <p:spPr>
          <a:xfrm>
            <a:off x="302342" y="337819"/>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文本框 17"/>
          <p:cNvSpPr txBox="1"/>
          <p:nvPr/>
        </p:nvSpPr>
        <p:spPr>
          <a:xfrm>
            <a:off x="2035810" y="1176020"/>
            <a:ext cx="3349625" cy="645160"/>
          </a:xfrm>
          <a:prstGeom prst="rect">
            <a:avLst/>
          </a:prstGeom>
          <a:noFill/>
        </p:spPr>
        <p:txBody>
          <a:bodyPr wrap="square" rtlCol="0">
            <a:spAutoFit/>
          </a:bodyPr>
          <a:lstStyle/>
          <a:p>
            <a:pPr algn="dist"/>
            <a:r>
              <a:rPr lang="en-US" altLang="zh-CN" sz="3600" dirty="0">
                <a:latin typeface="Calibri" panose="020F0502020204030204" pitchFamily="34" charset="0"/>
                <a:ea typeface="Calibri" panose="020F0502020204030204" pitchFamily="34" charset="0"/>
              </a:rPr>
              <a:t>Kelompok 11</a:t>
            </a:r>
            <a:endParaRPr lang="en-US" altLang="zh-CN" sz="3600" dirty="0">
              <a:latin typeface="Calibri" panose="020F0502020204030204" pitchFamily="34" charset="0"/>
              <a:ea typeface="Calibri" panose="020F0502020204030204" pitchFamily="34" charset="0"/>
            </a:endParaRPr>
          </a:p>
        </p:txBody>
      </p:sp>
      <p:sp>
        <p:nvSpPr>
          <p:cNvPr id="21" name="文本框 20"/>
          <p:cNvSpPr txBox="1"/>
          <p:nvPr/>
        </p:nvSpPr>
        <p:spPr>
          <a:xfrm>
            <a:off x="2004584" y="2279351"/>
            <a:ext cx="2776384"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Totti Andra Ristiano</a:t>
            </a:r>
            <a:endParaRPr lang="en-US" sz="1800" dirty="0" smtClean="0">
              <a:latin typeface="Calibri" panose="020F0502020204030204" pitchFamily="34" charset="0"/>
              <a:ea typeface="Calibri" panose="020F0502020204030204" pitchFamily="34" charset="0"/>
            </a:endParaRPr>
          </a:p>
        </p:txBody>
      </p:sp>
      <p:sp>
        <p:nvSpPr>
          <p:cNvPr id="22" name="文本框 21"/>
          <p:cNvSpPr txBox="1"/>
          <p:nvPr/>
        </p:nvSpPr>
        <p:spPr>
          <a:xfrm>
            <a:off x="2059940" y="2604135"/>
            <a:ext cx="1091565" cy="252730"/>
          </a:xfrm>
          <a:prstGeom prst="rect">
            <a:avLst/>
          </a:prstGeom>
          <a:noFill/>
        </p:spPr>
        <p:txBody>
          <a:bodyPr wrap="square" rtlCol="0">
            <a:spAutoFit/>
          </a:bodyPr>
          <a:lstStyle/>
          <a:p>
            <a:pPr algn="dist"/>
            <a:r>
              <a:rPr lang="en-US" sz="1050" dirty="0" smtClean="0">
                <a:latin typeface="Calibri" panose="020F0502020204030204" pitchFamily="34" charset="0"/>
              </a:rPr>
              <a:t>123180094</a:t>
            </a:r>
            <a:endParaRPr lang="en-US" sz="1050" dirty="0">
              <a:latin typeface="Calibri" panose="020F0502020204030204" pitchFamily="34" charset="0"/>
            </a:endParaRPr>
          </a:p>
        </p:txBody>
      </p:sp>
      <p:sp>
        <p:nvSpPr>
          <p:cNvPr id="24" name="文本框 23"/>
          <p:cNvSpPr txBox="1"/>
          <p:nvPr/>
        </p:nvSpPr>
        <p:spPr>
          <a:xfrm>
            <a:off x="5444966" y="2279333"/>
            <a:ext cx="3514725"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M. Nadhif</a:t>
            </a:r>
            <a:endParaRPr lang="en-US" sz="1800" dirty="0" smtClean="0">
              <a:latin typeface="Calibri" panose="020F0502020204030204" pitchFamily="34" charset="0"/>
              <a:ea typeface="Calibri" panose="020F0502020204030204" pitchFamily="34" charset="0"/>
            </a:endParaRPr>
          </a:p>
        </p:txBody>
      </p:sp>
      <p:sp>
        <p:nvSpPr>
          <p:cNvPr id="27" name="文本框 26"/>
          <p:cNvSpPr txBox="1"/>
          <p:nvPr/>
        </p:nvSpPr>
        <p:spPr>
          <a:xfrm>
            <a:off x="2004584" y="3217120"/>
            <a:ext cx="2776384" cy="368300"/>
          </a:xfrm>
          <a:prstGeom prst="rect">
            <a:avLst/>
          </a:prstGeom>
          <a:noFill/>
        </p:spPr>
        <p:txBody>
          <a:bodyPr wrap="square" rtlCol="0">
            <a:spAutoFit/>
          </a:bodyPr>
          <a:lstStyle/>
          <a:p>
            <a:pPr algn="l"/>
            <a:r>
              <a:rPr lang="en-US" sz="1800" dirty="0" smtClean="0">
                <a:latin typeface="Calibri" panose="020F0502020204030204" pitchFamily="34" charset="0"/>
                <a:ea typeface="Calibri" panose="020F0502020204030204" pitchFamily="34" charset="0"/>
              </a:rPr>
              <a:t>Achmad Syahrul Hanafi</a:t>
            </a:r>
            <a:endParaRPr lang="en-US" sz="1800" dirty="0" smtClean="0">
              <a:latin typeface="Calibri" panose="020F0502020204030204" pitchFamily="34" charset="0"/>
              <a:ea typeface="Calibri" panose="020F0502020204030204" pitchFamily="34" charset="0"/>
            </a:endParaRPr>
          </a:p>
        </p:txBody>
      </p:sp>
      <p:sp>
        <p:nvSpPr>
          <p:cNvPr id="28" name="文本框 27"/>
          <p:cNvSpPr txBox="1"/>
          <p:nvPr/>
        </p:nvSpPr>
        <p:spPr>
          <a:xfrm>
            <a:off x="2059940" y="3536315"/>
            <a:ext cx="1091565" cy="252730"/>
          </a:xfrm>
          <a:prstGeom prst="rect">
            <a:avLst/>
          </a:prstGeom>
          <a:noFill/>
        </p:spPr>
        <p:txBody>
          <a:bodyPr wrap="square" rtlCol="0">
            <a:spAutoFit/>
          </a:bodyPr>
          <a:lstStyle/>
          <a:p>
            <a:pPr algn="dist"/>
            <a:r>
              <a:rPr lang="en-US" sz="1050" dirty="0" smtClean="0">
                <a:latin typeface="Calibri" panose="020F0502020204030204" pitchFamily="34" charset="0"/>
              </a:rPr>
              <a:t>123180112</a:t>
            </a:r>
            <a:endParaRPr lang="en-US" sz="1050" dirty="0">
              <a:latin typeface="Calibri" panose="020F0502020204030204" pitchFamily="34" charset="0"/>
            </a:endParaRPr>
          </a:p>
        </p:txBody>
      </p:sp>
      <p:sp>
        <p:nvSpPr>
          <p:cNvPr id="2" name="文本框 21"/>
          <p:cNvSpPr txBox="1"/>
          <p:nvPr/>
        </p:nvSpPr>
        <p:spPr>
          <a:xfrm>
            <a:off x="5445125" y="2604135"/>
            <a:ext cx="1091565" cy="252730"/>
          </a:xfrm>
          <a:prstGeom prst="rect">
            <a:avLst/>
          </a:prstGeom>
          <a:noFill/>
        </p:spPr>
        <p:txBody>
          <a:bodyPr wrap="square" rtlCol="0">
            <a:spAutoFit/>
          </a:bodyPr>
          <a:p>
            <a:pPr algn="dist"/>
            <a:r>
              <a:rPr lang="en-US" sz="1050" dirty="0" smtClean="0">
                <a:latin typeface="Calibri" panose="020F0502020204030204" pitchFamily="34" charset="0"/>
              </a:rPr>
              <a:t>123180xxx</a:t>
            </a:r>
            <a:endParaRPr lang="en-US" sz="1050" dirty="0">
              <a:latin typeface="Calibri" panose="020F0502020204030204" pitchFamily="34" charset="0"/>
            </a:endParaRPr>
          </a:p>
        </p:txBody>
      </p:sp>
      <p:grpSp>
        <p:nvGrpSpPr>
          <p:cNvPr id="13" name="组合 12"/>
          <p:cNvGrpSpPr/>
          <p:nvPr/>
        </p:nvGrpSpPr>
        <p:grpSpPr>
          <a:xfrm>
            <a:off x="1409135" y="1223785"/>
            <a:ext cx="652500" cy="562500"/>
            <a:chOff x="5229750" y="987750"/>
            <a:chExt cx="652500" cy="562500"/>
          </a:xfrm>
        </p:grpSpPr>
        <p:sp>
          <p:nvSpPr>
            <p:cNvPr id="145" name="任意多边形: 形状 95"/>
            <p:cNvSpPr/>
            <p:nvPr/>
          </p:nvSpPr>
          <p:spPr>
            <a:xfrm>
              <a:off x="5229750" y="1257750"/>
              <a:ext cx="517500" cy="292500"/>
            </a:xfrm>
            <a:custGeom>
              <a:avLst/>
              <a:gdLst>
                <a:gd name="connsiteX0" fmla="*/ 438750 w 517500"/>
                <a:gd name="connsiteY0" fmla="*/ 213750 h 292500"/>
                <a:gd name="connsiteX1" fmla="*/ 438750 w 517500"/>
                <a:gd name="connsiteY1" fmla="*/ 168750 h 292500"/>
                <a:gd name="connsiteX2" fmla="*/ 348750 w 517500"/>
                <a:gd name="connsiteY2" fmla="*/ 78750 h 292500"/>
                <a:gd name="connsiteX3" fmla="*/ 168750 w 517500"/>
                <a:gd name="connsiteY3" fmla="*/ 78750 h 292500"/>
                <a:gd name="connsiteX4" fmla="*/ 78750 w 517500"/>
                <a:gd name="connsiteY4" fmla="*/ 168750 h 292500"/>
                <a:gd name="connsiteX5" fmla="*/ 78750 w 517500"/>
                <a:gd name="connsiteY5" fmla="*/ 213750 h 2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500" h="292500">
                  <a:moveTo>
                    <a:pt x="438750" y="213750"/>
                  </a:moveTo>
                  <a:lnTo>
                    <a:pt x="438750" y="168750"/>
                  </a:lnTo>
                  <a:cubicBezTo>
                    <a:pt x="438750" y="119044"/>
                    <a:pt x="398456" y="78750"/>
                    <a:pt x="348750" y="78750"/>
                  </a:cubicBezTo>
                  <a:lnTo>
                    <a:pt x="168750" y="78750"/>
                  </a:lnTo>
                  <a:cubicBezTo>
                    <a:pt x="119044" y="78750"/>
                    <a:pt x="78750" y="119044"/>
                    <a:pt x="78750" y="168750"/>
                  </a:cubicBezTo>
                  <a:lnTo>
                    <a:pt x="78750" y="213750"/>
                  </a:ln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46" name="任意多边形: 形状 96"/>
            <p:cNvSpPr/>
            <p:nvPr/>
          </p:nvSpPr>
          <p:spPr>
            <a:xfrm>
              <a:off x="5319750" y="987750"/>
              <a:ext cx="337500" cy="337500"/>
            </a:xfrm>
            <a:custGeom>
              <a:avLst/>
              <a:gdLst>
                <a:gd name="connsiteX0" fmla="*/ 258750 w 337500"/>
                <a:gd name="connsiteY0" fmla="*/ 168750 h 337500"/>
                <a:gd name="connsiteX1" fmla="*/ 168750 w 337500"/>
                <a:gd name="connsiteY1" fmla="*/ 258750 h 337500"/>
                <a:gd name="connsiteX2" fmla="*/ 78750 w 337500"/>
                <a:gd name="connsiteY2" fmla="*/ 168750 h 337500"/>
                <a:gd name="connsiteX3" fmla="*/ 168750 w 337500"/>
                <a:gd name="connsiteY3" fmla="*/ 78750 h 337500"/>
                <a:gd name="connsiteX4" fmla="*/ 258750 w 337500"/>
                <a:gd name="connsiteY4" fmla="*/ 168750 h 33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00" h="337500">
                  <a:moveTo>
                    <a:pt x="258750" y="168750"/>
                  </a:moveTo>
                  <a:cubicBezTo>
                    <a:pt x="258750" y="218456"/>
                    <a:pt x="218456" y="258750"/>
                    <a:pt x="168750" y="258750"/>
                  </a:cubicBezTo>
                  <a:cubicBezTo>
                    <a:pt x="119044" y="258750"/>
                    <a:pt x="78750" y="218456"/>
                    <a:pt x="78750" y="168750"/>
                  </a:cubicBezTo>
                  <a:cubicBezTo>
                    <a:pt x="78750" y="119044"/>
                    <a:pt x="119044" y="78750"/>
                    <a:pt x="168750" y="78750"/>
                  </a:cubicBezTo>
                  <a:cubicBezTo>
                    <a:pt x="218456" y="78750"/>
                    <a:pt x="258750" y="119044"/>
                    <a:pt x="258750" y="168750"/>
                  </a:cubicBezTo>
                  <a:close/>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47" name="任意多边形: 形状 97"/>
            <p:cNvSpPr/>
            <p:nvPr/>
          </p:nvSpPr>
          <p:spPr>
            <a:xfrm>
              <a:off x="5657250" y="1260675"/>
              <a:ext cx="225000" cy="270000"/>
            </a:xfrm>
            <a:custGeom>
              <a:avLst/>
              <a:gdLst>
                <a:gd name="connsiteX0" fmla="*/ 146250 w 225000"/>
                <a:gd name="connsiteY0" fmla="*/ 210825 h 270000"/>
                <a:gd name="connsiteX1" fmla="*/ 146250 w 225000"/>
                <a:gd name="connsiteY1" fmla="*/ 165825 h 270000"/>
                <a:gd name="connsiteX2" fmla="*/ 78750 w 225000"/>
                <a:gd name="connsiteY2" fmla="*/ 78750 h 270000"/>
              </a:gdLst>
              <a:ahLst/>
              <a:cxnLst>
                <a:cxn ang="0">
                  <a:pos x="connsiteX0" y="connsiteY0"/>
                </a:cxn>
                <a:cxn ang="0">
                  <a:pos x="connsiteX1" y="connsiteY1"/>
                </a:cxn>
                <a:cxn ang="0">
                  <a:pos x="connsiteX2" y="connsiteY2"/>
                </a:cxn>
              </a:cxnLst>
              <a:rect l="l" t="t" r="r" b="b"/>
              <a:pathLst>
                <a:path w="225000" h="270000">
                  <a:moveTo>
                    <a:pt x="146250" y="210825"/>
                  </a:moveTo>
                  <a:lnTo>
                    <a:pt x="146250" y="165825"/>
                  </a:lnTo>
                  <a:cubicBezTo>
                    <a:pt x="146219" y="124810"/>
                    <a:pt x="118462" y="89004"/>
                    <a:pt x="78750" y="78750"/>
                  </a:cubicBez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48" name="任意多边形: 形状 98"/>
            <p:cNvSpPr/>
            <p:nvPr/>
          </p:nvSpPr>
          <p:spPr>
            <a:xfrm>
              <a:off x="5567250" y="990675"/>
              <a:ext cx="225000" cy="315000"/>
            </a:xfrm>
            <a:custGeom>
              <a:avLst/>
              <a:gdLst>
                <a:gd name="connsiteX0" fmla="*/ 78750 w 225000"/>
                <a:gd name="connsiteY0" fmla="*/ 78750 h 315000"/>
                <a:gd name="connsiteX1" fmla="*/ 143614 w 225000"/>
                <a:gd name="connsiteY1" fmla="*/ 188261 h 315000"/>
                <a:gd name="connsiteX2" fmla="*/ 78750 w 225000"/>
                <a:gd name="connsiteY2" fmla="*/ 253125 h 315000"/>
              </a:gdLst>
              <a:ahLst/>
              <a:cxnLst>
                <a:cxn ang="0">
                  <a:pos x="connsiteX0" y="connsiteY0"/>
                </a:cxn>
                <a:cxn ang="0">
                  <a:pos x="connsiteX1" y="connsiteY1"/>
                </a:cxn>
                <a:cxn ang="0">
                  <a:pos x="connsiteX2" y="connsiteY2"/>
                </a:cxn>
              </a:cxnLst>
              <a:rect l="l" t="t" r="r" b="b"/>
              <a:pathLst>
                <a:path w="225000" h="315000">
                  <a:moveTo>
                    <a:pt x="78750" y="78750"/>
                  </a:moveTo>
                  <a:cubicBezTo>
                    <a:pt x="126902" y="91079"/>
                    <a:pt x="155943" y="140109"/>
                    <a:pt x="143614" y="188261"/>
                  </a:cubicBezTo>
                  <a:cubicBezTo>
                    <a:pt x="135461" y="220105"/>
                    <a:pt x="110594" y="244972"/>
                    <a:pt x="78750" y="253125"/>
                  </a:cubicBez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grpSp>
        <p:nvGrpSpPr>
          <p:cNvPr id="33" name="组合 32"/>
          <p:cNvGrpSpPr/>
          <p:nvPr/>
        </p:nvGrpSpPr>
        <p:grpSpPr>
          <a:xfrm>
            <a:off x="1409865" y="2317120"/>
            <a:ext cx="517500" cy="562500"/>
            <a:chOff x="977250" y="2067750"/>
            <a:chExt cx="517500" cy="562500"/>
          </a:xfrm>
        </p:grpSpPr>
        <p:sp>
          <p:nvSpPr>
            <p:cNvPr id="141" name="任意多边形: 形状 119"/>
            <p:cNvSpPr/>
            <p:nvPr/>
          </p:nvSpPr>
          <p:spPr>
            <a:xfrm>
              <a:off x="977250" y="2337750"/>
              <a:ext cx="517500" cy="292500"/>
            </a:xfrm>
            <a:custGeom>
              <a:avLst/>
              <a:gdLst>
                <a:gd name="connsiteX0" fmla="*/ 438750 w 517500"/>
                <a:gd name="connsiteY0" fmla="*/ 213750 h 292500"/>
                <a:gd name="connsiteX1" fmla="*/ 438750 w 517500"/>
                <a:gd name="connsiteY1" fmla="*/ 168750 h 292500"/>
                <a:gd name="connsiteX2" fmla="*/ 348750 w 517500"/>
                <a:gd name="connsiteY2" fmla="*/ 78750 h 292500"/>
                <a:gd name="connsiteX3" fmla="*/ 168750 w 517500"/>
                <a:gd name="connsiteY3" fmla="*/ 78750 h 292500"/>
                <a:gd name="connsiteX4" fmla="*/ 78750 w 517500"/>
                <a:gd name="connsiteY4" fmla="*/ 168750 h 292500"/>
                <a:gd name="connsiteX5" fmla="*/ 78750 w 517500"/>
                <a:gd name="connsiteY5" fmla="*/ 213750 h 2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500" h="292500">
                  <a:moveTo>
                    <a:pt x="438750" y="213750"/>
                  </a:moveTo>
                  <a:lnTo>
                    <a:pt x="438750" y="168750"/>
                  </a:lnTo>
                  <a:cubicBezTo>
                    <a:pt x="438750" y="119044"/>
                    <a:pt x="398456" y="78750"/>
                    <a:pt x="348750" y="78750"/>
                  </a:cubicBezTo>
                  <a:lnTo>
                    <a:pt x="168750" y="78750"/>
                  </a:lnTo>
                  <a:cubicBezTo>
                    <a:pt x="119044" y="78750"/>
                    <a:pt x="78750" y="119044"/>
                    <a:pt x="78750" y="168750"/>
                  </a:cubicBezTo>
                  <a:lnTo>
                    <a:pt x="78750" y="213750"/>
                  </a:ln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42" name="任意多边形: 形状 120"/>
            <p:cNvSpPr/>
            <p:nvPr/>
          </p:nvSpPr>
          <p:spPr>
            <a:xfrm>
              <a:off x="1067250" y="2067750"/>
              <a:ext cx="337500" cy="337500"/>
            </a:xfrm>
            <a:custGeom>
              <a:avLst/>
              <a:gdLst>
                <a:gd name="connsiteX0" fmla="*/ 258750 w 337500"/>
                <a:gd name="connsiteY0" fmla="*/ 168750 h 337500"/>
                <a:gd name="connsiteX1" fmla="*/ 168750 w 337500"/>
                <a:gd name="connsiteY1" fmla="*/ 258750 h 337500"/>
                <a:gd name="connsiteX2" fmla="*/ 78750 w 337500"/>
                <a:gd name="connsiteY2" fmla="*/ 168750 h 337500"/>
                <a:gd name="connsiteX3" fmla="*/ 168750 w 337500"/>
                <a:gd name="connsiteY3" fmla="*/ 78750 h 337500"/>
                <a:gd name="connsiteX4" fmla="*/ 258750 w 337500"/>
                <a:gd name="connsiteY4" fmla="*/ 168750 h 33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00" h="337500">
                  <a:moveTo>
                    <a:pt x="258750" y="168750"/>
                  </a:moveTo>
                  <a:cubicBezTo>
                    <a:pt x="258750" y="218456"/>
                    <a:pt x="218456" y="258750"/>
                    <a:pt x="168750" y="258750"/>
                  </a:cubicBezTo>
                  <a:cubicBezTo>
                    <a:pt x="119044" y="258750"/>
                    <a:pt x="78750" y="218456"/>
                    <a:pt x="78750" y="168750"/>
                  </a:cubicBezTo>
                  <a:cubicBezTo>
                    <a:pt x="78750" y="119044"/>
                    <a:pt x="119044" y="78750"/>
                    <a:pt x="168750" y="78750"/>
                  </a:cubicBezTo>
                  <a:cubicBezTo>
                    <a:pt x="218456" y="78750"/>
                    <a:pt x="258750" y="119044"/>
                    <a:pt x="258750" y="168750"/>
                  </a:cubicBezTo>
                  <a:close/>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grpSp>
        <p:nvGrpSpPr>
          <p:cNvPr id="3" name="组合 32"/>
          <p:cNvGrpSpPr/>
          <p:nvPr/>
        </p:nvGrpSpPr>
        <p:grpSpPr>
          <a:xfrm>
            <a:off x="1409230" y="3249300"/>
            <a:ext cx="517500" cy="562500"/>
            <a:chOff x="977250" y="2067750"/>
            <a:chExt cx="517500" cy="562500"/>
          </a:xfrm>
        </p:grpSpPr>
        <p:sp>
          <p:nvSpPr>
            <p:cNvPr id="4" name="任意多边形: 形状 119"/>
            <p:cNvSpPr/>
            <p:nvPr/>
          </p:nvSpPr>
          <p:spPr>
            <a:xfrm>
              <a:off x="977250" y="2337750"/>
              <a:ext cx="517500" cy="292500"/>
            </a:xfrm>
            <a:custGeom>
              <a:avLst/>
              <a:gdLst>
                <a:gd name="connsiteX0" fmla="*/ 438750 w 517500"/>
                <a:gd name="connsiteY0" fmla="*/ 213750 h 292500"/>
                <a:gd name="connsiteX1" fmla="*/ 438750 w 517500"/>
                <a:gd name="connsiteY1" fmla="*/ 168750 h 292500"/>
                <a:gd name="connsiteX2" fmla="*/ 348750 w 517500"/>
                <a:gd name="connsiteY2" fmla="*/ 78750 h 292500"/>
                <a:gd name="connsiteX3" fmla="*/ 168750 w 517500"/>
                <a:gd name="connsiteY3" fmla="*/ 78750 h 292500"/>
                <a:gd name="connsiteX4" fmla="*/ 78750 w 517500"/>
                <a:gd name="connsiteY4" fmla="*/ 168750 h 292500"/>
                <a:gd name="connsiteX5" fmla="*/ 78750 w 517500"/>
                <a:gd name="connsiteY5" fmla="*/ 213750 h 2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500" h="292500">
                  <a:moveTo>
                    <a:pt x="438750" y="213750"/>
                  </a:moveTo>
                  <a:lnTo>
                    <a:pt x="438750" y="168750"/>
                  </a:lnTo>
                  <a:cubicBezTo>
                    <a:pt x="438750" y="119044"/>
                    <a:pt x="398456" y="78750"/>
                    <a:pt x="348750" y="78750"/>
                  </a:cubicBezTo>
                  <a:lnTo>
                    <a:pt x="168750" y="78750"/>
                  </a:lnTo>
                  <a:cubicBezTo>
                    <a:pt x="119044" y="78750"/>
                    <a:pt x="78750" y="119044"/>
                    <a:pt x="78750" y="168750"/>
                  </a:cubicBezTo>
                  <a:lnTo>
                    <a:pt x="78750" y="213750"/>
                  </a:ln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6" name="任意多边形: 形状 120"/>
            <p:cNvSpPr/>
            <p:nvPr/>
          </p:nvSpPr>
          <p:spPr>
            <a:xfrm>
              <a:off x="1067250" y="2067750"/>
              <a:ext cx="337500" cy="337500"/>
            </a:xfrm>
            <a:custGeom>
              <a:avLst/>
              <a:gdLst>
                <a:gd name="connsiteX0" fmla="*/ 258750 w 337500"/>
                <a:gd name="connsiteY0" fmla="*/ 168750 h 337500"/>
                <a:gd name="connsiteX1" fmla="*/ 168750 w 337500"/>
                <a:gd name="connsiteY1" fmla="*/ 258750 h 337500"/>
                <a:gd name="connsiteX2" fmla="*/ 78750 w 337500"/>
                <a:gd name="connsiteY2" fmla="*/ 168750 h 337500"/>
                <a:gd name="connsiteX3" fmla="*/ 168750 w 337500"/>
                <a:gd name="connsiteY3" fmla="*/ 78750 h 337500"/>
                <a:gd name="connsiteX4" fmla="*/ 258750 w 337500"/>
                <a:gd name="connsiteY4" fmla="*/ 168750 h 33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00" h="337500">
                  <a:moveTo>
                    <a:pt x="258750" y="168750"/>
                  </a:moveTo>
                  <a:cubicBezTo>
                    <a:pt x="258750" y="218456"/>
                    <a:pt x="218456" y="258750"/>
                    <a:pt x="168750" y="258750"/>
                  </a:cubicBezTo>
                  <a:cubicBezTo>
                    <a:pt x="119044" y="258750"/>
                    <a:pt x="78750" y="218456"/>
                    <a:pt x="78750" y="168750"/>
                  </a:cubicBezTo>
                  <a:cubicBezTo>
                    <a:pt x="78750" y="119044"/>
                    <a:pt x="119044" y="78750"/>
                    <a:pt x="168750" y="78750"/>
                  </a:cubicBezTo>
                  <a:cubicBezTo>
                    <a:pt x="218456" y="78750"/>
                    <a:pt x="258750" y="119044"/>
                    <a:pt x="258750" y="168750"/>
                  </a:cubicBezTo>
                  <a:close/>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grpSp>
        <p:nvGrpSpPr>
          <p:cNvPr id="16" name="组合 32"/>
          <p:cNvGrpSpPr/>
          <p:nvPr/>
        </p:nvGrpSpPr>
        <p:grpSpPr>
          <a:xfrm>
            <a:off x="4881410" y="2317120"/>
            <a:ext cx="517500" cy="562500"/>
            <a:chOff x="977250" y="2067750"/>
            <a:chExt cx="517500" cy="562500"/>
          </a:xfrm>
        </p:grpSpPr>
        <p:sp>
          <p:nvSpPr>
            <p:cNvPr id="17" name="任意多边形: 形状 119"/>
            <p:cNvSpPr/>
            <p:nvPr/>
          </p:nvSpPr>
          <p:spPr>
            <a:xfrm>
              <a:off x="977250" y="2337750"/>
              <a:ext cx="517500" cy="292500"/>
            </a:xfrm>
            <a:custGeom>
              <a:avLst/>
              <a:gdLst>
                <a:gd name="connsiteX0" fmla="*/ 438750 w 517500"/>
                <a:gd name="connsiteY0" fmla="*/ 213750 h 292500"/>
                <a:gd name="connsiteX1" fmla="*/ 438750 w 517500"/>
                <a:gd name="connsiteY1" fmla="*/ 168750 h 292500"/>
                <a:gd name="connsiteX2" fmla="*/ 348750 w 517500"/>
                <a:gd name="connsiteY2" fmla="*/ 78750 h 292500"/>
                <a:gd name="connsiteX3" fmla="*/ 168750 w 517500"/>
                <a:gd name="connsiteY3" fmla="*/ 78750 h 292500"/>
                <a:gd name="connsiteX4" fmla="*/ 78750 w 517500"/>
                <a:gd name="connsiteY4" fmla="*/ 168750 h 292500"/>
                <a:gd name="connsiteX5" fmla="*/ 78750 w 517500"/>
                <a:gd name="connsiteY5" fmla="*/ 213750 h 29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500" h="292500">
                  <a:moveTo>
                    <a:pt x="438750" y="213750"/>
                  </a:moveTo>
                  <a:lnTo>
                    <a:pt x="438750" y="168750"/>
                  </a:lnTo>
                  <a:cubicBezTo>
                    <a:pt x="438750" y="119044"/>
                    <a:pt x="398456" y="78750"/>
                    <a:pt x="348750" y="78750"/>
                  </a:cubicBezTo>
                  <a:lnTo>
                    <a:pt x="168750" y="78750"/>
                  </a:lnTo>
                  <a:cubicBezTo>
                    <a:pt x="119044" y="78750"/>
                    <a:pt x="78750" y="119044"/>
                    <a:pt x="78750" y="168750"/>
                  </a:cubicBezTo>
                  <a:lnTo>
                    <a:pt x="78750" y="213750"/>
                  </a:lnTo>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9" name="任意多边形: 形状 120"/>
            <p:cNvSpPr/>
            <p:nvPr/>
          </p:nvSpPr>
          <p:spPr>
            <a:xfrm>
              <a:off x="1067250" y="2067750"/>
              <a:ext cx="337500" cy="337500"/>
            </a:xfrm>
            <a:custGeom>
              <a:avLst/>
              <a:gdLst>
                <a:gd name="connsiteX0" fmla="*/ 258750 w 337500"/>
                <a:gd name="connsiteY0" fmla="*/ 168750 h 337500"/>
                <a:gd name="connsiteX1" fmla="*/ 168750 w 337500"/>
                <a:gd name="connsiteY1" fmla="*/ 258750 h 337500"/>
                <a:gd name="connsiteX2" fmla="*/ 78750 w 337500"/>
                <a:gd name="connsiteY2" fmla="*/ 168750 h 337500"/>
                <a:gd name="connsiteX3" fmla="*/ 168750 w 337500"/>
                <a:gd name="connsiteY3" fmla="*/ 78750 h 337500"/>
                <a:gd name="connsiteX4" fmla="*/ 258750 w 337500"/>
                <a:gd name="connsiteY4" fmla="*/ 168750 h 337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500" h="337500">
                  <a:moveTo>
                    <a:pt x="258750" y="168750"/>
                  </a:moveTo>
                  <a:cubicBezTo>
                    <a:pt x="258750" y="218456"/>
                    <a:pt x="218456" y="258750"/>
                    <a:pt x="168750" y="258750"/>
                  </a:cubicBezTo>
                  <a:cubicBezTo>
                    <a:pt x="119044" y="258750"/>
                    <a:pt x="78750" y="218456"/>
                    <a:pt x="78750" y="168750"/>
                  </a:cubicBezTo>
                  <a:cubicBezTo>
                    <a:pt x="78750" y="119044"/>
                    <a:pt x="119044" y="78750"/>
                    <a:pt x="168750" y="78750"/>
                  </a:cubicBezTo>
                  <a:cubicBezTo>
                    <a:pt x="218456" y="78750"/>
                    <a:pt x="258750" y="119044"/>
                    <a:pt x="258750" y="168750"/>
                  </a:cubicBezTo>
                  <a:close/>
                </a:path>
              </a:pathLst>
            </a:custGeom>
            <a:noFill/>
            <a:ln w="19050" cap="rnd">
              <a:solidFill>
                <a:srgbClr val="000000"/>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991532" y="4303159"/>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3" y="221544"/>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圆角矩形 7"/>
          <p:cNvSpPr/>
          <p:nvPr/>
        </p:nvSpPr>
        <p:spPr>
          <a:xfrm>
            <a:off x="302342" y="337686"/>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文本框 17"/>
          <p:cNvSpPr txBox="1"/>
          <p:nvPr/>
        </p:nvSpPr>
        <p:spPr>
          <a:xfrm>
            <a:off x="4764405" y="592455"/>
            <a:ext cx="3205480" cy="645160"/>
          </a:xfrm>
          <a:prstGeom prst="rect">
            <a:avLst/>
          </a:prstGeom>
          <a:noFill/>
        </p:spPr>
        <p:txBody>
          <a:bodyPr wrap="square" rtlCol="0">
            <a:spAutoFit/>
          </a:bodyPr>
          <a:lstStyle/>
          <a:p>
            <a:pPr algn="dist"/>
            <a:r>
              <a:rPr lang="en-US" altLang="zh-CN" sz="3600" dirty="0">
                <a:latin typeface="Calibri" panose="020F0502020204030204" pitchFamily="34" charset="0"/>
                <a:ea typeface="Calibri" panose="020F0502020204030204" pitchFamily="34" charset="0"/>
              </a:rPr>
              <a:t>Tahapan Genex</a:t>
            </a:r>
            <a:endParaRPr lang="en-US" altLang="zh-CN" sz="3600" dirty="0">
              <a:latin typeface="Calibri" panose="020F0502020204030204" pitchFamily="34" charset="0"/>
              <a:ea typeface="Calibri" panose="020F0502020204030204" pitchFamily="34" charset="0"/>
            </a:endParaRPr>
          </a:p>
        </p:txBody>
      </p:sp>
      <p:grpSp>
        <p:nvGrpSpPr>
          <p:cNvPr id="2" name="Group 1"/>
          <p:cNvGrpSpPr/>
          <p:nvPr/>
        </p:nvGrpSpPr>
        <p:grpSpPr>
          <a:xfrm>
            <a:off x="1676400" y="592455"/>
            <a:ext cx="1600200" cy="4038600"/>
            <a:chOff x="2640" y="1171"/>
            <a:chExt cx="2520" cy="6360"/>
          </a:xfrm>
        </p:grpSpPr>
        <p:sp>
          <p:nvSpPr>
            <p:cNvPr id="3" name="Rectangle 5"/>
            <p:cNvSpPr/>
            <p:nvPr/>
          </p:nvSpPr>
          <p:spPr>
            <a:xfrm>
              <a:off x="2640" y="1171"/>
              <a:ext cx="2520" cy="9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dirty="0">
                  <a:solidFill>
                    <a:schemeClr val="bg1"/>
                  </a:solidFill>
                  <a:latin typeface="Arial" panose="020B0604020202020204" pitchFamily="34" charset="0"/>
                </a:rPr>
                <a:t>Collect</a:t>
              </a:r>
              <a:endParaRPr lang="en-US" dirty="0">
                <a:solidFill>
                  <a:schemeClr val="bg1"/>
                </a:solidFill>
                <a:latin typeface="Arial" panose="020B0604020202020204" pitchFamily="34" charset="0"/>
              </a:endParaRPr>
            </a:p>
          </p:txBody>
        </p:sp>
        <p:sp>
          <p:nvSpPr>
            <p:cNvPr id="4" name="Rectangle 6"/>
            <p:cNvSpPr/>
            <p:nvPr/>
          </p:nvSpPr>
          <p:spPr>
            <a:xfrm>
              <a:off x="2640" y="2971"/>
              <a:ext cx="2520" cy="9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dirty="0">
                  <a:solidFill>
                    <a:schemeClr val="bg1"/>
                  </a:solidFill>
                  <a:latin typeface="Arial" panose="020B0604020202020204" pitchFamily="34" charset="0"/>
                </a:rPr>
                <a:t>Relate</a:t>
              </a:r>
              <a:endParaRPr lang="en-US" dirty="0">
                <a:solidFill>
                  <a:schemeClr val="bg1"/>
                </a:solidFill>
                <a:latin typeface="Arial" panose="020B0604020202020204" pitchFamily="34" charset="0"/>
              </a:endParaRPr>
            </a:p>
          </p:txBody>
        </p:sp>
        <p:sp>
          <p:nvSpPr>
            <p:cNvPr id="6" name="Rectangle 7"/>
            <p:cNvSpPr/>
            <p:nvPr/>
          </p:nvSpPr>
          <p:spPr>
            <a:xfrm>
              <a:off x="2640" y="4771"/>
              <a:ext cx="2520" cy="9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dirty="0">
                  <a:solidFill>
                    <a:schemeClr val="bg1"/>
                  </a:solidFill>
                  <a:latin typeface="Arial" panose="020B0604020202020204" pitchFamily="34" charset="0"/>
                </a:rPr>
                <a:t>Create</a:t>
              </a:r>
              <a:endParaRPr lang="en-US" dirty="0">
                <a:solidFill>
                  <a:schemeClr val="bg1"/>
                </a:solidFill>
                <a:latin typeface="Arial" panose="020B0604020202020204" pitchFamily="34" charset="0"/>
              </a:endParaRPr>
            </a:p>
          </p:txBody>
        </p:sp>
        <p:sp>
          <p:nvSpPr>
            <p:cNvPr id="7" name="Rectangle 8"/>
            <p:cNvSpPr/>
            <p:nvPr/>
          </p:nvSpPr>
          <p:spPr>
            <a:xfrm>
              <a:off x="2640" y="6571"/>
              <a:ext cx="2520" cy="96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dirty="0">
                  <a:solidFill>
                    <a:schemeClr val="bg1"/>
                  </a:solidFill>
                  <a:latin typeface="Arial" panose="020B0604020202020204" pitchFamily="34" charset="0"/>
                </a:rPr>
                <a:t>Donate</a:t>
              </a:r>
              <a:endParaRPr lang="en-US" dirty="0">
                <a:solidFill>
                  <a:schemeClr val="bg1"/>
                </a:solidFill>
                <a:latin typeface="Arial" panose="020B0604020202020204" pitchFamily="34" charset="0"/>
              </a:endParaRPr>
            </a:p>
          </p:txBody>
        </p:sp>
        <p:sp>
          <p:nvSpPr>
            <p:cNvPr id="9" name="Line 13"/>
            <p:cNvSpPr/>
            <p:nvPr/>
          </p:nvSpPr>
          <p:spPr>
            <a:xfrm>
              <a:off x="3840" y="2131"/>
              <a:ext cx="0" cy="840"/>
            </a:xfrm>
            <a:prstGeom prst="line">
              <a:avLst/>
            </a:prstGeom>
            <a:ln w="28575" cap="flat" cmpd="sng">
              <a:solidFill>
                <a:schemeClr val="tx1"/>
              </a:solidFill>
              <a:prstDash val="solid"/>
              <a:round/>
              <a:headEnd type="none" w="med" len="med"/>
              <a:tailEnd type="triangle" w="med" len="med"/>
            </a:ln>
          </p:spPr>
        </p:sp>
        <p:sp>
          <p:nvSpPr>
            <p:cNvPr id="10" name="Line 14"/>
            <p:cNvSpPr/>
            <p:nvPr/>
          </p:nvSpPr>
          <p:spPr>
            <a:xfrm>
              <a:off x="3840" y="3931"/>
              <a:ext cx="0" cy="840"/>
            </a:xfrm>
            <a:prstGeom prst="line">
              <a:avLst/>
            </a:prstGeom>
            <a:ln w="28575" cap="flat" cmpd="sng">
              <a:solidFill>
                <a:schemeClr val="tx1"/>
              </a:solidFill>
              <a:prstDash val="solid"/>
              <a:round/>
              <a:headEnd type="none" w="med" len="med"/>
              <a:tailEnd type="triangle" w="med" len="med"/>
            </a:ln>
          </p:spPr>
        </p:sp>
        <p:sp>
          <p:nvSpPr>
            <p:cNvPr id="11" name="Line 15"/>
            <p:cNvSpPr/>
            <p:nvPr/>
          </p:nvSpPr>
          <p:spPr>
            <a:xfrm>
              <a:off x="3840" y="5731"/>
              <a:ext cx="0" cy="840"/>
            </a:xfrm>
            <a:prstGeom prst="line">
              <a:avLst/>
            </a:prstGeom>
            <a:ln w="28575" cap="flat" cmpd="sng">
              <a:solidFill>
                <a:schemeClr val="tx1"/>
              </a:solidFill>
              <a:prstDash val="solid"/>
              <a:round/>
              <a:headEnd type="none" w="med" len="med"/>
              <a:tailEnd type="triangle" w="med" len="med"/>
            </a:ln>
          </p:spPr>
        </p:sp>
        <p:cxnSp>
          <p:nvCxnSpPr>
            <p:cNvPr id="12" name="AutoShape 16"/>
            <p:cNvCxnSpPr>
              <a:stCxn id="7" idx="1"/>
              <a:endCxn id="6" idx="1"/>
            </p:cNvCxnSpPr>
            <p:nvPr/>
          </p:nvCxnSpPr>
          <p:spPr>
            <a:xfrm rot="-10800000" flipH="1">
              <a:off x="2640" y="5251"/>
              <a:ext cx="3" cy="1800"/>
            </a:xfrm>
            <a:prstGeom prst="curvedConnector3">
              <a:avLst>
                <a:gd name="adj1" fmla="val -32400009"/>
              </a:avLst>
            </a:prstGeom>
            <a:ln w="28575" cap="flat" cmpd="sng">
              <a:solidFill>
                <a:schemeClr val="tx1"/>
              </a:solidFill>
              <a:prstDash val="dash"/>
              <a:round/>
              <a:headEnd type="none" w="med" len="med"/>
              <a:tailEnd type="triangle" w="med" len="med"/>
            </a:ln>
          </p:spPr>
        </p:cxnSp>
        <p:cxnSp>
          <p:nvCxnSpPr>
            <p:cNvPr id="13" name="AutoShape 17"/>
            <p:cNvCxnSpPr>
              <a:stCxn id="7" idx="1"/>
              <a:endCxn id="6" idx="1"/>
            </p:cNvCxnSpPr>
            <p:nvPr/>
          </p:nvCxnSpPr>
          <p:spPr>
            <a:xfrm rot="-10800000" flipH="1">
              <a:off x="2640" y="3451"/>
              <a:ext cx="3" cy="1800"/>
            </a:xfrm>
            <a:prstGeom prst="curvedConnector3">
              <a:avLst>
                <a:gd name="adj1" fmla="val -32400009"/>
              </a:avLst>
            </a:prstGeom>
            <a:ln w="28575" cap="flat" cmpd="sng">
              <a:solidFill>
                <a:schemeClr val="tx1"/>
              </a:solidFill>
              <a:prstDash val="dash"/>
              <a:round/>
              <a:headEnd type="none" w="med" len="med"/>
              <a:tailEnd type="triangle" w="med" len="med"/>
            </a:ln>
          </p:spPr>
        </p:cxnSp>
        <p:cxnSp>
          <p:nvCxnSpPr>
            <p:cNvPr id="14" name="AutoShape 18"/>
            <p:cNvCxnSpPr>
              <a:stCxn id="7" idx="1"/>
              <a:endCxn id="6" idx="1"/>
            </p:cNvCxnSpPr>
            <p:nvPr/>
          </p:nvCxnSpPr>
          <p:spPr>
            <a:xfrm rot="-10800000" flipH="1">
              <a:off x="2640" y="1651"/>
              <a:ext cx="3" cy="1800"/>
            </a:xfrm>
            <a:prstGeom prst="curvedConnector3">
              <a:avLst>
                <a:gd name="adj1" fmla="val -32400009"/>
              </a:avLst>
            </a:prstGeom>
            <a:ln w="28575" cap="flat" cmpd="sng">
              <a:solidFill>
                <a:schemeClr val="tx1"/>
              </a:solidFill>
              <a:prstDash val="dash"/>
              <a:round/>
              <a:headEnd type="none" w="med" len="med"/>
              <a:tailEnd type="triangle" w="med" len="med"/>
            </a:ln>
          </p:spPr>
        </p:cxnSp>
      </p:grpSp>
      <p:sp>
        <p:nvSpPr>
          <p:cNvPr id="17" name="Text Box 9"/>
          <p:cNvSpPr txBox="1"/>
          <p:nvPr/>
        </p:nvSpPr>
        <p:spPr>
          <a:xfrm>
            <a:off x="3962400" y="1347920"/>
            <a:ext cx="5181600" cy="645160"/>
          </a:xfrm>
          <a:prstGeom prst="rect">
            <a:avLst/>
          </a:prstGeom>
          <a:noFill/>
          <a:ln w="9525">
            <a:noFill/>
          </a:ln>
        </p:spPr>
        <p:txBody>
          <a:bodyPr anchor="t">
            <a:spAutoFit/>
          </a:bodyPr>
          <a:p>
            <a:pPr>
              <a:spcBef>
                <a:spcPct val="50000"/>
              </a:spcBef>
            </a:pPr>
            <a:r>
              <a:rPr lang="en-US" dirty="0">
                <a:latin typeface="Calibri" panose="020F0502020204030204" pitchFamily="34" charset="0"/>
                <a:cs typeface="Calibri" panose="020F0502020204030204" pitchFamily="34" charset="0"/>
              </a:rPr>
              <a:t>Searching and browsing digital libraries, visualizing data and process</a:t>
            </a:r>
            <a:endParaRPr lang="en-US" dirty="0">
              <a:latin typeface="Calibri" panose="020F0502020204030204" pitchFamily="34" charset="0"/>
              <a:cs typeface="Calibri" panose="020F0502020204030204" pitchFamily="34" charset="0"/>
            </a:endParaRPr>
          </a:p>
        </p:txBody>
      </p:sp>
      <p:sp>
        <p:nvSpPr>
          <p:cNvPr id="19" name="Text Box 10"/>
          <p:cNvSpPr txBox="1"/>
          <p:nvPr/>
        </p:nvSpPr>
        <p:spPr>
          <a:xfrm>
            <a:off x="3962400" y="2264860"/>
            <a:ext cx="5257800" cy="368300"/>
          </a:xfrm>
          <a:prstGeom prst="rect">
            <a:avLst/>
          </a:prstGeom>
          <a:noFill/>
          <a:ln w="9525">
            <a:noFill/>
          </a:ln>
        </p:spPr>
        <p:txBody>
          <a:bodyPr anchor="t">
            <a:spAutoFit/>
          </a:bodyPr>
          <a:p>
            <a:pPr>
              <a:spcBef>
                <a:spcPct val="50000"/>
              </a:spcBef>
            </a:pPr>
            <a:r>
              <a:rPr lang="en-US" dirty="0">
                <a:latin typeface="Calibri" panose="020F0502020204030204" pitchFamily="34" charset="0"/>
                <a:cs typeface="Calibri" panose="020F0502020204030204" pitchFamily="34" charset="0"/>
              </a:rPr>
              <a:t>Consulting with peers and mentors</a:t>
            </a:r>
            <a:endParaRPr lang="en-US" dirty="0">
              <a:latin typeface="Calibri" panose="020F0502020204030204" pitchFamily="34" charset="0"/>
              <a:cs typeface="Calibri" panose="020F0502020204030204" pitchFamily="34" charset="0"/>
            </a:endParaRPr>
          </a:p>
        </p:txBody>
      </p:sp>
      <p:sp>
        <p:nvSpPr>
          <p:cNvPr id="20" name="Text Box 11"/>
          <p:cNvSpPr txBox="1"/>
          <p:nvPr/>
        </p:nvSpPr>
        <p:spPr>
          <a:xfrm>
            <a:off x="3962400" y="2877000"/>
            <a:ext cx="4648200" cy="922020"/>
          </a:xfrm>
          <a:prstGeom prst="rect">
            <a:avLst/>
          </a:prstGeom>
          <a:noFill/>
          <a:ln w="9525">
            <a:noFill/>
          </a:ln>
        </p:spPr>
        <p:txBody>
          <a:bodyPr anchor="t">
            <a:spAutoFit/>
          </a:bodyPr>
          <a:p>
            <a:pPr>
              <a:spcBef>
                <a:spcPct val="50000"/>
              </a:spcBef>
            </a:pPr>
            <a:r>
              <a:rPr lang="en-US" dirty="0">
                <a:latin typeface="Calibri" panose="020F0502020204030204" pitchFamily="34" charset="0"/>
                <a:cs typeface="Calibri" panose="020F0502020204030204" pitchFamily="34" charset="0"/>
              </a:rPr>
              <a:t>Thinking by free associations, exploring solutions, composing artifacts and performance, reviewing and replaying session histories</a:t>
            </a:r>
            <a:endParaRPr lang="en-US" dirty="0">
              <a:latin typeface="Calibri" panose="020F0502020204030204" pitchFamily="34" charset="0"/>
              <a:cs typeface="Calibri" panose="020F0502020204030204" pitchFamily="34" charset="0"/>
            </a:endParaRPr>
          </a:p>
        </p:txBody>
      </p:sp>
      <p:sp>
        <p:nvSpPr>
          <p:cNvPr id="22" name="Text Box 12"/>
          <p:cNvSpPr txBox="1"/>
          <p:nvPr/>
        </p:nvSpPr>
        <p:spPr>
          <a:xfrm>
            <a:off x="3962400" y="4187958"/>
            <a:ext cx="5562600" cy="368300"/>
          </a:xfrm>
          <a:prstGeom prst="rect">
            <a:avLst/>
          </a:prstGeom>
          <a:noFill/>
          <a:ln w="9525">
            <a:noFill/>
          </a:ln>
        </p:spPr>
        <p:txBody>
          <a:bodyPr anchor="t">
            <a:spAutoFit/>
          </a:bodyPr>
          <a:p>
            <a:pPr>
              <a:spcBef>
                <a:spcPct val="50000"/>
              </a:spcBef>
            </a:pPr>
            <a:r>
              <a:rPr lang="en-US" dirty="0">
                <a:latin typeface="Calibri" panose="020F0502020204030204" pitchFamily="34" charset="0"/>
                <a:cs typeface="Calibri" panose="020F0502020204030204" pitchFamily="34" charset="0"/>
              </a:rPr>
              <a:t>Disseminating results</a:t>
            </a:r>
            <a:endParaRPr lang="en-US" dirty="0">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2"/>
          <p:cNvSpPr>
            <a:spLocks noGrp="1"/>
          </p:cNvSpPr>
          <p:nvPr>
            <p:ph type="title"/>
          </p:nvPr>
        </p:nvSpPr>
        <p:spPr>
          <a:xfrm>
            <a:off x="876300" y="269055"/>
            <a:ext cx="7391400" cy="563563"/>
          </a:xfrm>
        </p:spPr>
        <p:txBody>
          <a:bodyPr vert="horz" wrap="square" lIns="91440" tIns="45720" rIns="91440" bIns="45720" anchor="ctr"/>
          <a:p>
            <a:r>
              <a:rPr lang="en-US" sz="2400" dirty="0">
                <a:latin typeface="Calibri" panose="020F0502020204030204" pitchFamily="34" charset="0"/>
                <a:cs typeface="Calibri" panose="020F0502020204030204" pitchFamily="34" charset="0"/>
              </a:rPr>
              <a:t>Searching and Browsing Digital Libraries</a:t>
            </a:r>
            <a:endParaRPr lang="en-US" sz="2400" dirty="0">
              <a:latin typeface="Calibri" panose="020F0502020204030204" pitchFamily="34" charset="0"/>
              <a:cs typeface="Calibri" panose="020F0502020204030204" pitchFamily="34" charset="0"/>
            </a:endParaRPr>
          </a:p>
        </p:txBody>
      </p:sp>
      <p:sp>
        <p:nvSpPr>
          <p:cNvPr id="7171" name="Rectangle 3"/>
          <p:cNvSpPr>
            <a:spLocks noGrp="1"/>
          </p:cNvSpPr>
          <p:nvPr>
            <p:ph idx="1"/>
          </p:nvPr>
        </p:nvSpPr>
        <p:spPr>
          <a:xfrm>
            <a:off x="876300" y="1132655"/>
            <a:ext cx="7391400" cy="4724400"/>
          </a:xfrm>
        </p:spPr>
        <p:txBody>
          <a:bodyPr vert="horz" wrap="square" lIns="91440" tIns="45720" rIns="91440" bIns="45720" anchor="t"/>
          <a:p>
            <a:pPr>
              <a:lnSpc>
                <a:spcPct val="90000"/>
              </a:lnSpc>
            </a:pPr>
            <a:r>
              <a:rPr lang="en-US" sz="1800" dirty="0">
                <a:latin typeface="Calibri" panose="020F0502020204030204" pitchFamily="34" charset="0"/>
                <a:cs typeface="Calibri" panose="020F0502020204030204" pitchFamily="34" charset="0"/>
              </a:rPr>
              <a:t>Walaupun perpustakaan tradisional memiliki sumber informasi yang kaya, namun perpustakaan digital memberikan kemampuan lebih yaitu mendukung </a:t>
            </a:r>
            <a:r>
              <a:rPr lang="en-US" sz="1800" i="1" dirty="0">
                <a:latin typeface="Calibri" panose="020F0502020204030204" pitchFamily="34" charset="0"/>
                <a:cs typeface="Calibri" panose="020F0502020204030204" pitchFamily="34" charset="0"/>
              </a:rPr>
              <a:t>searching, browsing, </a:t>
            </a:r>
            <a:r>
              <a:rPr lang="en-US" sz="1800" dirty="0">
                <a:latin typeface="Calibri" panose="020F0502020204030204" pitchFamily="34" charset="0"/>
                <a:cs typeface="Calibri" panose="020F0502020204030204" pitchFamily="34" charset="0"/>
              </a:rPr>
              <a:t>dan </a:t>
            </a:r>
            <a:r>
              <a:rPr lang="en-US" sz="1800" i="1" dirty="0">
                <a:latin typeface="Calibri" panose="020F0502020204030204" pitchFamily="34" charset="0"/>
                <a:cs typeface="Calibri" panose="020F0502020204030204" pitchFamily="34" charset="0"/>
              </a:rPr>
              <a:t>filtering</a:t>
            </a:r>
            <a:r>
              <a:rPr lang="en-US" sz="1800" dirty="0">
                <a:latin typeface="Calibri" panose="020F0502020204030204" pitchFamily="34" charset="0"/>
                <a:cs typeface="Calibri" panose="020F0502020204030204" pitchFamily="34" charset="0"/>
              </a:rPr>
              <a:t> sehingga diharapkan kreativitas dapat dilakukan secara optimal</a:t>
            </a:r>
            <a:endParaRPr lang="en-US" sz="1800" dirty="0">
              <a:latin typeface="Calibri" panose="020F0502020204030204" pitchFamily="34" charset="0"/>
              <a:cs typeface="Calibri" panose="020F0502020204030204" pitchFamily="34" charset="0"/>
            </a:endParaRPr>
          </a:p>
          <a:p>
            <a:pPr>
              <a:lnSpc>
                <a:spcPct val="90000"/>
              </a:lnSpc>
            </a:pPr>
            <a:endParaRPr lang="en-US" sz="1800" dirty="0">
              <a:latin typeface="Calibri" panose="020F0502020204030204" pitchFamily="34" charset="0"/>
              <a:cs typeface="Calibri" panose="020F0502020204030204" pitchFamily="34" charset="0"/>
            </a:endParaRPr>
          </a:p>
          <a:p>
            <a:pPr>
              <a:lnSpc>
                <a:spcPct val="90000"/>
              </a:lnSpc>
            </a:pPr>
            <a:r>
              <a:rPr lang="en-US" sz="1800" dirty="0">
                <a:latin typeface="Calibri" panose="020F0502020204030204" pitchFamily="34" charset="0"/>
                <a:cs typeface="Calibri" panose="020F0502020204030204" pitchFamily="34" charset="0"/>
              </a:rPr>
              <a:t>Melalui perpustakaan digital, maka pencarian informasi dapat dilakukan dengan lebih luas, dan tidak dibatasi oleh sebuah ruang dan banyaknya buku atau literatur</a:t>
            </a:r>
            <a:endParaRPr lang="en-US" sz="1800" dirty="0">
              <a:latin typeface="Calibri" panose="020F0502020204030204" pitchFamily="34" charset="0"/>
              <a:cs typeface="Calibri" panose="020F0502020204030204" pitchFamily="34" charset="0"/>
            </a:endParaRPr>
          </a:p>
          <a:p>
            <a:pPr>
              <a:lnSpc>
                <a:spcPct val="90000"/>
              </a:lnSpc>
            </a:pPr>
            <a:endParaRPr lang="en-US" sz="1800" dirty="0">
              <a:latin typeface="Calibri" panose="020F0502020204030204" pitchFamily="34" charset="0"/>
              <a:cs typeface="Calibri" panose="020F0502020204030204" pitchFamily="34" charset="0"/>
            </a:endParaRPr>
          </a:p>
          <a:p>
            <a:pPr>
              <a:lnSpc>
                <a:spcPct val="90000"/>
              </a:lnSpc>
            </a:pPr>
            <a:r>
              <a:rPr lang="en-US" sz="1800" dirty="0">
                <a:latin typeface="Calibri" panose="020F0502020204030204" pitchFamily="34" charset="0"/>
                <a:cs typeface="Calibri" panose="020F0502020204030204" pitchFamily="34" charset="0"/>
              </a:rPr>
              <a:t>Informasi yang didapatkan juga dapat disimpan (baik melalui </a:t>
            </a:r>
            <a:r>
              <a:rPr lang="en-US" sz="1800" i="1" dirty="0">
                <a:latin typeface="Calibri" panose="020F0502020204030204" pitchFamily="34" charset="0"/>
                <a:cs typeface="Calibri" panose="020F0502020204030204" pitchFamily="34" charset="0"/>
              </a:rPr>
              <a:t>bookmark</a:t>
            </a:r>
            <a:r>
              <a:rPr lang="en-US" sz="1800" dirty="0">
                <a:latin typeface="Calibri" panose="020F0502020204030204" pitchFamily="34" charset="0"/>
                <a:cs typeface="Calibri" panose="020F0502020204030204" pitchFamily="34" charset="0"/>
              </a:rPr>
              <a:t> ataupun didisket atau sejenisnya) sehingga memudahkan untuk pencarian kembali</a:t>
            </a:r>
            <a:endParaRPr lang="en-US" sz="1800" dirty="0">
              <a:latin typeface="Calibri" panose="020F0502020204030204" pitchFamily="34" charset="0"/>
              <a:cs typeface="Calibri" panose="020F0502020204030204" pitchFamily="34"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p:cNvSpPr>
          <p:nvPr>
            <p:ph type="title"/>
          </p:nvPr>
        </p:nvSpPr>
        <p:spPr>
          <a:xfrm>
            <a:off x="457200" y="132848"/>
            <a:ext cx="8229600" cy="1143000"/>
          </a:xfrm>
        </p:spPr>
        <p:txBody>
          <a:bodyPr vert="horz" wrap="square" lIns="91440" tIns="45720" rIns="91440" bIns="45720" anchor="ctr"/>
          <a:p>
            <a:r>
              <a:rPr lang="en-US" sz="2800" dirty="0">
                <a:latin typeface="Calibri" panose="020F0502020204030204" pitchFamily="34" charset="0"/>
                <a:cs typeface="Calibri" panose="020F0502020204030204" pitchFamily="34" charset="0"/>
              </a:rPr>
              <a:t>Consulting with Peers and Mentors</a:t>
            </a:r>
            <a:endParaRPr lang="en-US" sz="2800" dirty="0">
              <a:latin typeface="Calibri" panose="020F0502020204030204" pitchFamily="34" charset="0"/>
              <a:cs typeface="Calibri" panose="020F0502020204030204" pitchFamily="34" charset="0"/>
            </a:endParaRPr>
          </a:p>
        </p:txBody>
      </p:sp>
      <p:sp>
        <p:nvSpPr>
          <p:cNvPr id="8195" name="Rectangle 3"/>
          <p:cNvSpPr>
            <a:spLocks noGrp="1"/>
          </p:cNvSpPr>
          <p:nvPr>
            <p:ph idx="1"/>
          </p:nvPr>
        </p:nvSpPr>
        <p:spPr>
          <a:xfrm>
            <a:off x="838200" y="1353953"/>
            <a:ext cx="7848600" cy="5443537"/>
          </a:xfrm>
        </p:spPr>
        <p:txBody>
          <a:bodyPr vert="horz" wrap="square" lIns="91440" tIns="45720" rIns="91440" bIns="45720" anchor="t"/>
          <a:p>
            <a:pPr>
              <a:lnSpc>
                <a:spcPct val="80000"/>
              </a:lnSpc>
            </a:pPr>
            <a:r>
              <a:rPr lang="en-US" sz="2400" dirty="0">
                <a:latin typeface="Calibri" panose="020F0502020204030204" pitchFamily="34" charset="0"/>
                <a:cs typeface="Calibri" panose="020F0502020204030204" pitchFamily="34" charset="0"/>
              </a:rPr>
              <a:t>Untuk mendapatkan ide yang kreatif, dapat dilakukan dengan bertukar pikiran atau konsultasi dengan teman atau pihak yang pakar di bidangnya, melalui tatap muka langsung, email, listservs, newsgroups, telepon, dan videoconferencing</a:t>
            </a:r>
            <a:endParaRPr lang="en-US" sz="2400" dirty="0">
              <a:latin typeface="Calibri" panose="020F0502020204030204" pitchFamily="34" charset="0"/>
              <a:cs typeface="Calibri" panose="020F0502020204030204" pitchFamily="34" charset="0"/>
            </a:endParaRP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pPr>
            <a:r>
              <a:rPr lang="en-US" sz="2400" dirty="0">
                <a:latin typeface="Calibri" panose="020F0502020204030204" pitchFamily="34" charset="0"/>
                <a:cs typeface="Calibri" panose="020F0502020204030204" pitchFamily="34" charset="0"/>
              </a:rPr>
              <a:t>Proses konsultasi ini dimulai dari:</a:t>
            </a:r>
            <a:endParaRPr lang="en-US" sz="2400" dirty="0">
              <a:latin typeface="Calibri" panose="020F0502020204030204" pitchFamily="34" charset="0"/>
              <a:cs typeface="Calibri" panose="020F0502020204030204" pitchFamily="34" charset="0"/>
            </a:endParaRPr>
          </a:p>
          <a:p>
            <a:pPr lvl="1">
              <a:lnSpc>
                <a:spcPct val="80000"/>
              </a:lnSpc>
            </a:pPr>
            <a:r>
              <a:rPr lang="en-US" sz="2000" dirty="0">
                <a:latin typeface="Calibri" panose="020F0502020204030204" pitchFamily="34" charset="0"/>
                <a:cs typeface="Calibri" panose="020F0502020204030204" pitchFamily="34" charset="0"/>
              </a:rPr>
              <a:t>Inovator mencari kelompok atau pihak yang dibutuhkan untuk memberikan masukan</a:t>
            </a:r>
            <a:endParaRPr lang="en-US" sz="2000" dirty="0">
              <a:latin typeface="Calibri" panose="020F0502020204030204" pitchFamily="34" charset="0"/>
              <a:cs typeface="Calibri" panose="020F0502020204030204" pitchFamily="34" charset="0"/>
            </a:endParaRPr>
          </a:p>
          <a:p>
            <a:pPr lvl="1">
              <a:lnSpc>
                <a:spcPct val="80000"/>
              </a:lnSpc>
            </a:pPr>
            <a:r>
              <a:rPr lang="en-US" sz="2000" dirty="0">
                <a:latin typeface="Calibri" panose="020F0502020204030204" pitchFamily="34" charset="0"/>
                <a:cs typeface="Calibri" panose="020F0502020204030204" pitchFamily="34" charset="0"/>
              </a:rPr>
              <a:t>Langkah selanjutnya, inovator memberikan pertanyaan dan bersama dengan pihak yang memberi jawaban mencari metode yang terbaik</a:t>
            </a:r>
            <a:endParaRPr lang="en-US" sz="2000" dirty="0">
              <a:latin typeface="Calibri" panose="020F0502020204030204" pitchFamily="34" charset="0"/>
              <a:cs typeface="Calibri" panose="020F0502020204030204" pitchFamily="34"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r>
              <a:rPr lang="en-US" dirty="0">
                <a:latin typeface="Calibri" panose="020F0502020204030204" pitchFamily="34" charset="0"/>
                <a:cs typeface="Calibri" panose="020F0502020204030204" pitchFamily="34" charset="0"/>
              </a:rPr>
              <a:t>Visualizing Data and Processes</a:t>
            </a:r>
            <a:endParaRPr lang="en-US" dirty="0">
              <a:latin typeface="Calibri" panose="020F0502020204030204" pitchFamily="34" charset="0"/>
              <a:cs typeface="Calibri" panose="020F0502020204030204" pitchFamily="34" charset="0"/>
            </a:endParaRPr>
          </a:p>
        </p:txBody>
      </p:sp>
      <p:sp>
        <p:nvSpPr>
          <p:cNvPr id="9219" name="Rectangle 3"/>
          <p:cNvSpPr>
            <a:spLocks noGrp="1"/>
          </p:cNvSpPr>
          <p:nvPr>
            <p:ph idx="1"/>
          </p:nvPr>
        </p:nvSpPr>
        <p:spPr/>
        <p:txBody>
          <a:bodyPr vert="horz" wrap="square" lIns="91440" tIns="45720" rIns="91440" bIns="45720" anchor="t"/>
          <a:p>
            <a:pPr>
              <a:lnSpc>
                <a:spcPct val="90000"/>
              </a:lnSpc>
            </a:pPr>
            <a:r>
              <a:rPr lang="en-US" sz="2000" dirty="0">
                <a:latin typeface="Calibri" panose="020F0502020204030204" pitchFamily="34" charset="0"/>
                <a:cs typeface="Calibri" panose="020F0502020204030204" pitchFamily="34" charset="0"/>
              </a:rPr>
              <a:t>Setelah proses konsultasi selesai, maka segera dibuat visualiasasi data yang dibutuhkan berikut prosesnya sehingga produk yang akan dibuat dapat diproduksi dengan baik</a:t>
            </a:r>
            <a:endParaRPr lang="en-US" sz="2000" dirty="0">
              <a:latin typeface="Calibri" panose="020F0502020204030204" pitchFamily="34" charset="0"/>
              <a:cs typeface="Calibri" panose="020F0502020204030204" pitchFamily="34" charset="0"/>
            </a:endParaRPr>
          </a:p>
          <a:p>
            <a:pPr>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Visualisasi data ibarat mencari komponen-komponen apa saja yang dibutuhkan untuk pembuatan produk tersebut</a:t>
            </a:r>
            <a:endParaRPr lang="en-US" sz="2000" dirty="0">
              <a:latin typeface="Calibri" panose="020F0502020204030204" pitchFamily="34" charset="0"/>
              <a:cs typeface="Calibri" panose="020F0502020204030204" pitchFamily="34" charset="0"/>
            </a:endParaRPr>
          </a:p>
          <a:p>
            <a:pPr>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Sedangkan proses adalah bagaimana urutan langkah-langkah yang harus ditempuh dalam pembuatan produk, mulai dari langkah A sampai dengan langkah Z</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p:cNvSpPr>
          <p:nvPr>
            <p:ph type="title"/>
          </p:nvPr>
        </p:nvSpPr>
        <p:spPr/>
        <p:txBody>
          <a:bodyPr vert="horz" wrap="square" lIns="91440" tIns="45720" rIns="91440" bIns="45720" anchor="ctr"/>
          <a:p>
            <a:r>
              <a:rPr lang="en-US" dirty="0">
                <a:latin typeface="Calibri" panose="020F0502020204030204" pitchFamily="34" charset="0"/>
                <a:cs typeface="Calibri" panose="020F0502020204030204" pitchFamily="34" charset="0"/>
              </a:rPr>
              <a:t>Thinking by Free Associations</a:t>
            </a:r>
            <a:endParaRPr lang="en-US" dirty="0">
              <a:latin typeface="Calibri" panose="020F0502020204030204" pitchFamily="34" charset="0"/>
              <a:cs typeface="Calibri" panose="020F0502020204030204" pitchFamily="34" charset="0"/>
            </a:endParaRPr>
          </a:p>
        </p:txBody>
      </p:sp>
      <p:sp>
        <p:nvSpPr>
          <p:cNvPr id="10243" name="Rectangle 3"/>
          <p:cNvSpPr>
            <a:spLocks noGrp="1"/>
          </p:cNvSpPr>
          <p:nvPr>
            <p:ph idx="1"/>
          </p:nvPr>
        </p:nvSpPr>
        <p:spPr/>
        <p:txBody>
          <a:bodyPr vert="horz" wrap="square" lIns="91440" tIns="45720" rIns="91440" bIns="45720" anchor="t"/>
          <a:p>
            <a:r>
              <a:rPr lang="en-US" sz="2400" dirty="0">
                <a:latin typeface="Calibri" panose="020F0502020204030204" pitchFamily="34" charset="0"/>
                <a:cs typeface="Calibri" panose="020F0502020204030204" pitchFamily="34" charset="0"/>
              </a:rPr>
              <a:t>Kreativitas membutuhkan sebuah pemikiran yang berasal dari gabungan berbagai konsep yang dilakukan secara bebas</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Kreator diharapkan tidak takut dalam membuat sesuatu yang lain, dimana hal tersebut merupakan gabungan sesuatu yang baru atau belum pernah dilakukan sebelumnya. Gabungan tersebut mungkin dianggap melawan arus atau tidak mengikuti kaidah baku yang ditetapkan</a:t>
            </a:r>
            <a:endParaRPr lang="en-US" sz="2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266" name="Rectangle 2"/>
          <p:cNvSpPr>
            <a:spLocks noGrp="1"/>
          </p:cNvSpPr>
          <p:nvPr>
            <p:ph type="title"/>
          </p:nvPr>
        </p:nvSpPr>
        <p:spPr/>
        <p:txBody>
          <a:bodyPr vert="horz" wrap="square" lIns="91440" tIns="45720" rIns="91440" bIns="45720" anchor="ctr"/>
          <a:p>
            <a:r>
              <a:rPr lang="en-US" dirty="0">
                <a:latin typeface="Calibri" panose="020F0502020204030204" pitchFamily="34" charset="0"/>
                <a:cs typeface="Calibri" panose="020F0502020204030204" pitchFamily="34" charset="0"/>
              </a:rPr>
              <a:t>Exploring Solutions</a:t>
            </a:r>
            <a:endParaRPr lang="en-US" dirty="0">
              <a:latin typeface="Calibri" panose="020F0502020204030204" pitchFamily="34" charset="0"/>
              <a:cs typeface="Calibri" panose="020F0502020204030204" pitchFamily="34" charset="0"/>
            </a:endParaRPr>
          </a:p>
        </p:txBody>
      </p:sp>
      <p:sp>
        <p:nvSpPr>
          <p:cNvPr id="11267" name="Rectangle 3"/>
          <p:cNvSpPr>
            <a:spLocks noGrp="1"/>
          </p:cNvSpPr>
          <p:nvPr>
            <p:ph idx="1"/>
          </p:nvPr>
        </p:nvSpPr>
        <p:spPr/>
        <p:txBody>
          <a:bodyPr vert="horz" wrap="square" lIns="91440" tIns="45720" rIns="91440" bIns="45720" anchor="t"/>
          <a:p>
            <a:pPr>
              <a:lnSpc>
                <a:spcPct val="90000"/>
              </a:lnSpc>
            </a:pPr>
            <a:r>
              <a:rPr lang="en-US" sz="2000" dirty="0">
                <a:latin typeface="Calibri" panose="020F0502020204030204" pitchFamily="34" charset="0"/>
                <a:cs typeface="Calibri" panose="020F0502020204030204" pitchFamily="34" charset="0"/>
              </a:rPr>
              <a:t>Ibarat kita memiliki sebuah kertas dan pensil, dengan menggunakan peralatan software yang ada (mis: bahasa pemrograman dan piranti-piranti interaktif lainnya), maka kita dapat melakukan eksplorasi berbagai solusi yang dapat diambil dengan cepat</a:t>
            </a:r>
            <a:endParaRPr lang="en-US" sz="2000" dirty="0">
              <a:latin typeface="Calibri" panose="020F0502020204030204" pitchFamily="34" charset="0"/>
              <a:cs typeface="Calibri" panose="020F0502020204030204" pitchFamily="34" charset="0"/>
            </a:endParaRPr>
          </a:p>
          <a:p>
            <a:pPr>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Misalkan dalam pembuatan iklan atau web site, maka kita dapat membuat berbagai macam versi dengan cepat dan jika ada perbaikan dapat dilakukan dengan segera sesuai dengan keinginan user</a:t>
            </a:r>
            <a:endParaRPr lang="en-US" sz="2000" dirty="0">
              <a:latin typeface="Calibri" panose="020F0502020204030204" pitchFamily="34" charset="0"/>
              <a:cs typeface="Calibri" panose="020F0502020204030204" pitchFamily="34" charset="0"/>
            </a:endParaRPr>
          </a:p>
          <a:p>
            <a:pPr>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Contoh software yang dapat digunakan untuk melakukan eksplorasi solusi diantaranya: SimCity yang digunakan untuk membuat perencanaan, dan berbagai macam software simulasi lainnya</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p:cNvSpPr>
          <p:nvPr>
            <p:ph type="title"/>
          </p:nvPr>
        </p:nvSpPr>
        <p:spPr>
          <a:xfrm>
            <a:off x="623888" y="262705"/>
            <a:ext cx="8277225" cy="563563"/>
          </a:xfrm>
        </p:spPr>
        <p:txBody>
          <a:bodyPr vert="horz" wrap="square" lIns="91440" tIns="45720" rIns="91440" bIns="45720" anchor="ctr"/>
          <a:p>
            <a:r>
              <a:rPr lang="en-US" sz="3200" dirty="0">
                <a:latin typeface="Calibri" panose="020F0502020204030204" pitchFamily="34" charset="0"/>
                <a:cs typeface="Calibri" panose="020F0502020204030204" pitchFamily="34" charset="0"/>
              </a:rPr>
              <a:t>Composing Artifacts and Performance</a:t>
            </a:r>
            <a:endParaRPr lang="en-US" sz="3200" dirty="0">
              <a:latin typeface="Calibri" panose="020F0502020204030204" pitchFamily="34" charset="0"/>
              <a:cs typeface="Calibri" panose="020F0502020204030204" pitchFamily="34" charset="0"/>
            </a:endParaRPr>
          </a:p>
        </p:txBody>
      </p:sp>
      <p:sp>
        <p:nvSpPr>
          <p:cNvPr id="12291" name="Rectangle 3"/>
          <p:cNvSpPr>
            <a:spLocks noGrp="1"/>
          </p:cNvSpPr>
          <p:nvPr>
            <p:ph idx="1"/>
          </p:nvPr>
        </p:nvSpPr>
        <p:spPr>
          <a:xfrm>
            <a:off x="838200" y="1312043"/>
            <a:ext cx="7848600" cy="5443537"/>
          </a:xfrm>
        </p:spPr>
        <p:txBody>
          <a:bodyPr vert="horz" wrap="square" lIns="91440" tIns="45720" rIns="91440" bIns="45720" anchor="t"/>
          <a:p>
            <a:pPr>
              <a:lnSpc>
                <a:spcPct val="80000"/>
              </a:lnSpc>
            </a:pPr>
            <a:r>
              <a:rPr lang="en-US" sz="2400" dirty="0">
                <a:latin typeface="Calibri" panose="020F0502020204030204" pitchFamily="34" charset="0"/>
                <a:cs typeface="Calibri" panose="020F0502020204030204" pitchFamily="34" charset="0"/>
              </a:rPr>
              <a:t>Software yang ada sekarang ini juga memungkinkan user untuk menciptakan sendiri produk yang diinginkan, bahkan tanpa bantuan seorang profesional di bidangnya, mis: pembuatan iklan yang dapat dilakukan sendiri tanpa bantuan dari profesional iklan</a:t>
            </a:r>
            <a:endParaRPr lang="en-US" sz="2400" dirty="0">
              <a:latin typeface="Calibri" panose="020F0502020204030204" pitchFamily="34" charset="0"/>
              <a:cs typeface="Calibri" panose="020F0502020204030204" pitchFamily="34" charset="0"/>
            </a:endParaRP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pPr>
            <a:r>
              <a:rPr lang="en-US" sz="2400" dirty="0">
                <a:latin typeface="Calibri" panose="020F0502020204030204" pitchFamily="34" charset="0"/>
                <a:cs typeface="Calibri" panose="020F0502020204030204" pitchFamily="34" charset="0"/>
              </a:rPr>
              <a:t>Contoh software yang dapat digunakan:</a:t>
            </a:r>
            <a:endParaRPr lang="en-US" sz="2400" dirty="0">
              <a:latin typeface="Calibri" panose="020F0502020204030204" pitchFamily="34" charset="0"/>
              <a:cs typeface="Calibri" panose="020F0502020204030204" pitchFamily="34" charset="0"/>
            </a:endParaRPr>
          </a:p>
          <a:p>
            <a:pPr lvl="1">
              <a:lnSpc>
                <a:spcPct val="80000"/>
              </a:lnSpc>
            </a:pPr>
            <a:r>
              <a:rPr lang="en-US" sz="2000" i="1" dirty="0">
                <a:latin typeface="Calibri" panose="020F0502020204030204" pitchFamily="34" charset="0"/>
                <a:cs typeface="Calibri" panose="020F0502020204030204" pitchFamily="34" charset="0"/>
              </a:rPr>
              <a:t>Word processor</a:t>
            </a:r>
            <a:r>
              <a:rPr lang="en-US" sz="2000" dirty="0">
                <a:latin typeface="Calibri" panose="020F0502020204030204" pitchFamily="34" charset="0"/>
                <a:cs typeface="Calibri" panose="020F0502020204030204" pitchFamily="34" charset="0"/>
              </a:rPr>
              <a:t>, untuk pembuatan iklan, laporan penjualan, dll</a:t>
            </a:r>
            <a:endParaRPr lang="en-US" sz="2000" dirty="0">
              <a:latin typeface="Calibri" panose="020F0502020204030204" pitchFamily="34" charset="0"/>
              <a:cs typeface="Calibri" panose="020F0502020204030204" pitchFamily="34" charset="0"/>
            </a:endParaRPr>
          </a:p>
          <a:p>
            <a:pPr lvl="1">
              <a:lnSpc>
                <a:spcPct val="80000"/>
              </a:lnSpc>
            </a:pPr>
            <a:r>
              <a:rPr lang="en-US" sz="2000" dirty="0">
                <a:latin typeface="Calibri" panose="020F0502020204030204" pitchFamily="34" charset="0"/>
                <a:cs typeface="Calibri" panose="020F0502020204030204" pitchFamily="34" charset="0"/>
              </a:rPr>
              <a:t>Adobe PhotoDeluxe, untuk edit gambar atau foto, bahkan dapat untuk meniru lukisan seperti aslinya saat di print di sebuah kanvas</a:t>
            </a:r>
            <a:endParaRPr lang="en-US" sz="2000" dirty="0">
              <a:latin typeface="Calibri" panose="020F0502020204030204" pitchFamily="34" charset="0"/>
              <a:cs typeface="Calibri" panose="020F0502020204030204" pitchFamily="34" charset="0"/>
            </a:endParaRPr>
          </a:p>
          <a:p>
            <a:pPr>
              <a:lnSpc>
                <a:spcPct val="80000"/>
              </a:lnSpc>
            </a:pPr>
            <a:endParaRPr lang="en-US" sz="2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Grp="1"/>
          </p:cNvSpPr>
          <p:nvPr>
            <p:ph type="title"/>
          </p:nvPr>
        </p:nvSpPr>
        <p:spPr>
          <a:xfrm>
            <a:off x="457200" y="210000"/>
            <a:ext cx="8277225" cy="773113"/>
          </a:xfrm>
        </p:spPr>
        <p:txBody>
          <a:bodyPr vert="horz" wrap="square" lIns="91440" tIns="45720" rIns="91440" bIns="45720" anchor="ctr"/>
          <a:p>
            <a:r>
              <a:rPr lang="en-US" sz="3200" dirty="0">
                <a:latin typeface="Calibri" panose="020F0502020204030204" pitchFamily="34" charset="0"/>
                <a:cs typeface="Calibri" panose="020F0502020204030204" pitchFamily="34" charset="0"/>
              </a:rPr>
              <a:t>Reviewing and Replaying Session Histories</a:t>
            </a:r>
            <a:endParaRPr lang="en-US" sz="3200" dirty="0">
              <a:latin typeface="Calibri" panose="020F0502020204030204" pitchFamily="34" charset="0"/>
              <a:cs typeface="Calibri" panose="020F0502020204030204" pitchFamily="34" charset="0"/>
            </a:endParaRPr>
          </a:p>
        </p:txBody>
      </p:sp>
      <p:sp>
        <p:nvSpPr>
          <p:cNvPr id="13315" name="Rectangle 3"/>
          <p:cNvSpPr>
            <a:spLocks noGrp="1"/>
          </p:cNvSpPr>
          <p:nvPr>
            <p:ph idx="1"/>
          </p:nvPr>
        </p:nvSpPr>
        <p:spPr/>
        <p:txBody>
          <a:bodyPr vert="horz" wrap="square" lIns="91440" tIns="45720" rIns="91440" bIns="45720" anchor="t"/>
          <a:p>
            <a:r>
              <a:rPr lang="en-US" sz="2400" dirty="0">
                <a:latin typeface="Calibri" panose="020F0502020204030204" pitchFamily="34" charset="0"/>
                <a:cs typeface="Calibri" panose="020F0502020204030204" pitchFamily="34" charset="0"/>
              </a:rPr>
              <a:t>Yaitu kemampuan sebuah software dalam melakukan kegiatan ulang atau memberikan suatu produk yang telah dibuat sebelumnya</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Mis: kemampuan software internet yang memberikan informasi tentang alamat web site apa saja yang telah kita buka sebelumnya, sehingga kita dapat membuka kembali web site tersebut dengan cepat</a:t>
            </a:r>
            <a:endParaRPr lang="en-US" sz="2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2"/>
          <p:cNvSpPr>
            <a:spLocks noGrp="1"/>
          </p:cNvSpPr>
          <p:nvPr>
            <p:ph type="title"/>
          </p:nvPr>
        </p:nvSpPr>
        <p:spPr>
          <a:xfrm>
            <a:off x="457200" y="96018"/>
            <a:ext cx="8229600" cy="1143000"/>
          </a:xfrm>
        </p:spPr>
        <p:txBody>
          <a:bodyPr vert="horz" wrap="square" lIns="91440" tIns="45720" rIns="91440" bIns="45720" anchor="ctr"/>
          <a:p>
            <a:r>
              <a:rPr lang="en-US" dirty="0">
                <a:latin typeface="Calibri" panose="020F0502020204030204" pitchFamily="34" charset="0"/>
                <a:cs typeface="Calibri" panose="020F0502020204030204" pitchFamily="34" charset="0"/>
              </a:rPr>
              <a:t>Disseminating Results</a:t>
            </a:r>
            <a:endParaRPr lang="en-US" dirty="0">
              <a:latin typeface="Calibri" panose="020F0502020204030204" pitchFamily="34" charset="0"/>
              <a:cs typeface="Calibri" panose="020F0502020204030204" pitchFamily="34" charset="0"/>
            </a:endParaRPr>
          </a:p>
        </p:txBody>
      </p:sp>
      <p:sp>
        <p:nvSpPr>
          <p:cNvPr id="14339" name="Rectangle 3"/>
          <p:cNvSpPr>
            <a:spLocks noGrp="1"/>
          </p:cNvSpPr>
          <p:nvPr>
            <p:ph idx="1"/>
          </p:nvPr>
        </p:nvSpPr>
        <p:spPr>
          <a:xfrm>
            <a:off x="838200" y="1235208"/>
            <a:ext cx="7848600" cy="5443537"/>
          </a:xfrm>
        </p:spPr>
        <p:txBody>
          <a:bodyPr vert="horz" wrap="square" lIns="91440" tIns="45720" rIns="91440" bIns="45720" anchor="t"/>
          <a:p>
            <a:r>
              <a:rPr lang="en-US" sz="2400" dirty="0">
                <a:latin typeface="Calibri" panose="020F0502020204030204" pitchFamily="34" charset="0"/>
                <a:cs typeface="Calibri" panose="020F0502020204030204" pitchFamily="34" charset="0"/>
              </a:rPr>
              <a:t>Penyebaran informasi dapat dilakukan melalui media internet, digital library, e-mail, newsgroup, jurnal online, galery digital, dll </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Melalui media ini, diharapkan sebuah informasi yang dihasilkan dapat diakses oleh sebanyak mungkin user dan bukan hanya sebagian kecil user saja</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15362" name="Title 2049"/>
          <p:cNvSpPr>
            <a:spLocks noGrp="1"/>
          </p:cNvSpPr>
          <p:nvPr>
            <p:ph type="ctrTitle"/>
          </p:nvPr>
        </p:nvSpPr>
        <p:spPr>
          <a:xfrm>
            <a:off x="685800" y="1581600"/>
            <a:ext cx="7772400" cy="1470025"/>
          </a:xfrm>
        </p:spPr>
        <p:txBody>
          <a:bodyPr anchor="ctr"/>
          <a:p>
            <a:pPr defTabSz="914400">
              <a:buClrTx/>
              <a:buSzTx/>
              <a:buFontTx/>
            </a:pPr>
            <a:r>
              <a:rPr lang="en-US" sz="4000" b="1" kern="1200" baseline="0">
                <a:solidFill>
                  <a:schemeClr val="bg1"/>
                </a:solidFill>
                <a:latin typeface="Roboto Th" charset="0"/>
                <a:ea typeface="+mj-ea"/>
                <a:cs typeface="+mj-cs"/>
              </a:rPr>
              <a:t>Technologies of Information: HCI and the Digital Library</a:t>
            </a:r>
            <a:endParaRPr lang="en-US" sz="4000" b="1" kern="1200" baseline="0">
              <a:solidFill>
                <a:schemeClr val="bg1"/>
              </a:solidFill>
              <a:latin typeface="Roboto Th" charset="0"/>
              <a:ea typeface="+mj-ea"/>
              <a:cs typeface="+mj-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488494" y="3650675"/>
            <a:ext cx="1471152" cy="12720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3" name="矩形 12"/>
          <p:cNvSpPr/>
          <p:nvPr/>
        </p:nvSpPr>
        <p:spPr>
          <a:xfrm>
            <a:off x="184354" y="221676"/>
            <a:ext cx="1471152" cy="12720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4" y="3650675"/>
            <a:ext cx="1471152" cy="12720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 name="矩形 5"/>
          <p:cNvSpPr/>
          <p:nvPr/>
        </p:nvSpPr>
        <p:spPr>
          <a:xfrm>
            <a:off x="7488494" y="221676"/>
            <a:ext cx="1471152" cy="12720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7" name="圆角矩形 6"/>
          <p:cNvSpPr/>
          <p:nvPr/>
        </p:nvSpPr>
        <p:spPr>
          <a:xfrm>
            <a:off x="302342" y="344486"/>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9" name="文本框 8"/>
          <p:cNvSpPr txBox="1"/>
          <p:nvPr/>
        </p:nvSpPr>
        <p:spPr>
          <a:xfrm>
            <a:off x="1217295" y="1418722"/>
            <a:ext cx="7118509" cy="645160"/>
          </a:xfrm>
          <a:prstGeom prst="rect">
            <a:avLst/>
          </a:prstGeom>
          <a:noFill/>
        </p:spPr>
        <p:txBody>
          <a:bodyPr wrap="square" rtlCol="0">
            <a:spAutoFit/>
          </a:bodyPr>
          <a:lstStyle/>
          <a:p>
            <a:pPr algn="ctr"/>
            <a:r>
              <a:rPr lang="en-US" altLang="zh-CN" sz="3600" dirty="0" smtClean="0">
                <a:latin typeface="Calibri" panose="020F0502020204030204" pitchFamily="34" charset="0"/>
                <a:ea typeface="Calibri" panose="020F0502020204030204" pitchFamily="34" charset="0"/>
              </a:rPr>
              <a:t>Creating Creativity</a:t>
            </a:r>
            <a:endParaRPr lang="en-US" altLang="zh-CN" sz="3600" dirty="0" smtClean="0">
              <a:latin typeface="Calibri" panose="020F0502020204030204" pitchFamily="34" charset="0"/>
              <a:ea typeface="Calibri" panose="020F0502020204030204" pitchFamily="34" charset="0"/>
            </a:endParaRPr>
          </a:p>
        </p:txBody>
      </p:sp>
      <p:cxnSp>
        <p:nvCxnSpPr>
          <p:cNvPr id="10" name="直接连接符 9"/>
          <p:cNvCxnSpPr/>
          <p:nvPr/>
        </p:nvCxnSpPr>
        <p:spPr>
          <a:xfrm>
            <a:off x="4082144" y="2305438"/>
            <a:ext cx="96882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696936" y="2629721"/>
            <a:ext cx="3750129" cy="275590"/>
          </a:xfrm>
          <a:prstGeom prst="rect">
            <a:avLst/>
          </a:prstGeom>
          <a:noFill/>
        </p:spPr>
        <p:txBody>
          <a:bodyPr wrap="square" rtlCol="0">
            <a:spAutoFit/>
          </a:bodyPr>
          <a:lstStyle/>
          <a:p>
            <a:pPr algn="ctr"/>
            <a:r>
              <a:rPr lang="en-US" sz="1200" dirty="0">
                <a:solidFill>
                  <a:schemeClr val="tx1">
                    <a:lumMod val="75000"/>
                    <a:lumOff val="25000"/>
                  </a:schemeClr>
                </a:solidFill>
                <a:latin typeface="Calibri" panose="020F0502020204030204" pitchFamily="34" charset="0"/>
                <a:ea typeface="Arial" panose="020B0604020202020204" pitchFamily="34" charset="0"/>
              </a:rPr>
              <a:t>User Interfaces for Supporting Innovation</a:t>
            </a:r>
            <a:endParaRPr lang="en-US" sz="1200" dirty="0">
              <a:solidFill>
                <a:schemeClr val="tx1">
                  <a:lumMod val="75000"/>
                  <a:lumOff val="25000"/>
                </a:schemeClr>
              </a:solidFill>
              <a:latin typeface="Calibri" panose="020F0502020204030204" pitchFamily="34" charset="0"/>
              <a:ea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16386" name="Title 3073"/>
          <p:cNvSpPr>
            <a:spLocks noGrp="1"/>
          </p:cNvSpPr>
          <p:nvPr>
            <p:ph type="title"/>
          </p:nvPr>
        </p:nvSpPr>
        <p:spPr>
          <a:xfrm>
            <a:off x="457200" y="-24315"/>
            <a:ext cx="8229600" cy="715963"/>
          </a:xfrm>
        </p:spPr>
        <p:txBody>
          <a:bodyPr anchor="ctr"/>
          <a:p>
            <a:r>
              <a:rPr lang="en-US" sz="3200" b="1" err="1">
                <a:solidFill>
                  <a:schemeClr val="bg1"/>
                </a:solidFill>
                <a:latin typeface="Calibri" panose="020F0502020204030204" pitchFamily="34" charset="0"/>
                <a:cs typeface="Calibri" panose="020F0502020204030204" pitchFamily="34" charset="0"/>
              </a:rPr>
              <a:t>Pendahuluan</a:t>
            </a:r>
            <a:endParaRPr lang="en-US" sz="3200" b="1" err="1">
              <a:solidFill>
                <a:schemeClr val="bg1"/>
              </a:solidFill>
              <a:latin typeface="Calibri" panose="020F0502020204030204" pitchFamily="34" charset="0"/>
              <a:cs typeface="Calibri" panose="020F0502020204030204" pitchFamily="34" charset="0"/>
            </a:endParaRPr>
          </a:p>
        </p:txBody>
      </p:sp>
      <p:sp>
        <p:nvSpPr>
          <p:cNvPr id="16387" name="Text Placeholder 3074"/>
          <p:cNvSpPr>
            <a:spLocks noGrp="1"/>
          </p:cNvSpPr>
          <p:nvPr>
            <p:ph idx="1"/>
          </p:nvPr>
        </p:nvSpPr>
        <p:spPr>
          <a:xfrm>
            <a:off x="457200" y="587190"/>
            <a:ext cx="8229600" cy="5715000"/>
          </a:xfrm>
        </p:spPr>
        <p:txBody>
          <a:bodyPr anchor="t"/>
          <a:p>
            <a:pPr>
              <a:lnSpc>
                <a:spcPct val="80000"/>
              </a:lnSpc>
            </a:pPr>
            <a:r>
              <a:rPr lang="en-US" sz="2000" err="1">
                <a:solidFill>
                  <a:schemeClr val="bg1"/>
                </a:solidFill>
                <a:latin typeface="Calibri" panose="020F0502020204030204" pitchFamily="34" charset="0"/>
                <a:cs typeface="Calibri" panose="020F0502020204030204" pitchFamily="34" charset="0"/>
              </a:rPr>
              <a:t>Digital library (DL) adalah koleksi informasi yang diorganisasi dan saling terhubung/terkoneksi, dimana informasi ini dapat disimpan, diakses, dimanipulasi dan ditampilkan secara elektronis</a:t>
            </a:r>
            <a:endParaRPr lang="en-US" sz="2000" err="1">
              <a:solidFill>
                <a:schemeClr val="bg1"/>
              </a:solidFill>
              <a:latin typeface="Calibri" panose="020F0502020204030204" pitchFamily="34" charset="0"/>
              <a:cs typeface="Calibri" panose="020F0502020204030204" pitchFamily="34" charset="0"/>
            </a:endParaRPr>
          </a:p>
          <a:p>
            <a:pPr marL="0" indent="0">
              <a:lnSpc>
                <a:spcPct val="80000"/>
              </a:lnSpc>
              <a:buNone/>
            </a:pPr>
            <a:endParaRPr lang="en-US" sz="2000">
              <a:solidFill>
                <a:schemeClr val="bg1"/>
              </a:solidFill>
              <a:latin typeface="Calibri" panose="020F0502020204030204" pitchFamily="34" charset="0"/>
              <a:cs typeface="Calibri" panose="020F0502020204030204" pitchFamily="34" charset="0"/>
            </a:endParaRPr>
          </a:p>
          <a:p>
            <a:pPr>
              <a:lnSpc>
                <a:spcPct val="80000"/>
              </a:lnSpc>
            </a:pPr>
            <a:r>
              <a:rPr lang="en-US" sz="2000" err="1">
                <a:solidFill>
                  <a:schemeClr val="bg1"/>
                </a:solidFill>
                <a:latin typeface="Calibri" panose="020F0502020204030204" pitchFamily="34" charset="0"/>
                <a:cs typeface="Calibri" panose="020F0502020204030204" pitchFamily="34" charset="0"/>
              </a:rPr>
              <a:t>Informasi yang disimpan dapat berupa teks, grafik, animasi, video, atau kombinasinya, dimana dapat diakses secara lokal (organisasi itu sendiri) atau melalui</a:t>
            </a:r>
            <a:r>
              <a:rPr lang="en-US" sz="2000">
                <a:solidFill>
                  <a:schemeClr val="bg1"/>
                </a:solidFill>
                <a:latin typeface="Calibri" panose="020F0502020204030204" pitchFamily="34" charset="0"/>
                <a:cs typeface="Calibri" panose="020F0502020204030204" pitchFamily="34" charset="0"/>
              </a:rPr>
              <a:t> internet</a:t>
            </a:r>
            <a:endParaRPr lang="en-US" sz="2000">
              <a:solidFill>
                <a:schemeClr val="bg1"/>
              </a:solidFill>
              <a:latin typeface="Calibri" panose="020F0502020204030204" pitchFamily="34" charset="0"/>
              <a:cs typeface="Calibri" panose="020F0502020204030204" pitchFamily="34" charset="0"/>
            </a:endParaRPr>
          </a:p>
          <a:p>
            <a:pPr marL="0" indent="0">
              <a:lnSpc>
                <a:spcPct val="80000"/>
              </a:lnSpc>
              <a:buNone/>
            </a:pPr>
            <a:endParaRPr lang="en-US" sz="2000">
              <a:solidFill>
                <a:schemeClr val="bg1"/>
              </a:solidFill>
              <a:latin typeface="Calibri" panose="020F0502020204030204" pitchFamily="34" charset="0"/>
              <a:cs typeface="Calibri" panose="020F0502020204030204" pitchFamily="34" charset="0"/>
            </a:endParaRPr>
          </a:p>
          <a:p>
            <a:pPr>
              <a:lnSpc>
                <a:spcPct val="80000"/>
              </a:lnSpc>
            </a:pPr>
            <a:r>
              <a:rPr lang="en-US" sz="2000" err="1">
                <a:solidFill>
                  <a:schemeClr val="bg1"/>
                </a:solidFill>
                <a:latin typeface="Calibri" panose="020F0502020204030204" pitchFamily="34" charset="0"/>
                <a:cs typeface="Calibri" panose="020F0502020204030204" pitchFamily="34" charset="0"/>
              </a:rPr>
              <a:t>Melalui DL, kita dapat mengakses buku, jurnal, gambar, dll diberbagai negara selama 24 jam sehari dan 7 hari seminggu secara elektronis untuk melakukan eksplorasi guna mencari informasi, melakukan analisis, atau merangkum informasi yang dibutuhkan</a:t>
            </a:r>
            <a:endParaRPr lang="en-US" sz="2000" err="1">
              <a:solidFill>
                <a:schemeClr val="bg1"/>
              </a:solidFill>
              <a:latin typeface="Calibri" panose="020F0502020204030204" pitchFamily="34" charset="0"/>
              <a:cs typeface="Calibri" panose="020F0502020204030204" pitchFamily="34" charset="0"/>
            </a:endParaRPr>
          </a:p>
          <a:p>
            <a:pPr marL="0" indent="0">
              <a:lnSpc>
                <a:spcPct val="80000"/>
              </a:lnSpc>
              <a:buNone/>
            </a:pPr>
            <a:endParaRPr lang="en-US" sz="2000">
              <a:solidFill>
                <a:schemeClr val="bg1"/>
              </a:solidFill>
              <a:latin typeface="Calibri" panose="020F0502020204030204" pitchFamily="34" charset="0"/>
              <a:cs typeface="Calibri" panose="020F0502020204030204" pitchFamily="34" charset="0"/>
            </a:endParaRPr>
          </a:p>
          <a:p>
            <a:pPr>
              <a:lnSpc>
                <a:spcPct val="80000"/>
              </a:lnSpc>
            </a:pPr>
            <a:r>
              <a:rPr lang="en-US" sz="2000" err="1">
                <a:solidFill>
                  <a:schemeClr val="bg1"/>
                </a:solidFill>
                <a:latin typeface="Calibri" panose="020F0502020204030204" pitchFamily="34" charset="0"/>
                <a:cs typeface="Calibri" panose="020F0502020204030204" pitchFamily="34" charset="0"/>
              </a:rPr>
              <a:t>Disini, peran IMK sangat penting karena user menginginkan adanya akses yang mudah, tampilan yang menarik dan memberikan informasi sebanyak mungkin yang dibutuhkannya dengan waktu yang relatif cepat dan biaya yang murah</a:t>
            </a:r>
            <a:endParaRPr lang="en-US" sz="2000">
              <a:solidFill>
                <a:schemeClr val="bg1"/>
              </a:solidFill>
              <a:latin typeface="Calibri" panose="020F0502020204030204" pitchFamily="34" charset="0"/>
              <a:cs typeface="Calibri" panose="020F0502020204030204" pitchFamily="34" charset="0"/>
            </a:endParaRPr>
          </a:p>
          <a:p>
            <a:pPr>
              <a:lnSpc>
                <a:spcPct val="80000"/>
              </a:lnSpc>
            </a:pPr>
            <a:endParaRPr lang="en-US" sz="2000">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17410" name="Title 4097"/>
          <p:cNvSpPr>
            <a:spLocks noGrp="1"/>
          </p:cNvSpPr>
          <p:nvPr>
            <p:ph type="title"/>
          </p:nvPr>
        </p:nvSpPr>
        <p:spPr>
          <a:xfrm>
            <a:off x="457200" y="-128772"/>
            <a:ext cx="8229600" cy="715962"/>
          </a:xfrm>
        </p:spPr>
        <p:txBody>
          <a:bodyPr anchor="ctr"/>
          <a:p>
            <a:r>
              <a:rPr lang="en-US" sz="2800" b="1" err="1">
                <a:solidFill>
                  <a:schemeClr val="bg1"/>
                </a:solidFill>
                <a:latin typeface="Calibri" panose="020F0502020204030204" pitchFamily="34" charset="0"/>
                <a:cs typeface="Calibri" panose="020F0502020204030204" pitchFamily="34" charset="0"/>
              </a:rPr>
              <a:t>Dasar Pemikiran Diadakannya</a:t>
            </a:r>
            <a:r>
              <a:rPr lang="en-US" sz="2800" b="1">
                <a:solidFill>
                  <a:schemeClr val="bg1"/>
                </a:solidFill>
                <a:latin typeface="Calibri" panose="020F0502020204030204" pitchFamily="34" charset="0"/>
                <a:cs typeface="Calibri" panose="020F0502020204030204" pitchFamily="34" charset="0"/>
              </a:rPr>
              <a:t> DL</a:t>
            </a:r>
            <a:endParaRPr lang="en-US" sz="2800" b="1">
              <a:solidFill>
                <a:schemeClr val="bg1"/>
              </a:solidFill>
              <a:latin typeface="Calibri" panose="020F0502020204030204" pitchFamily="34" charset="0"/>
              <a:cs typeface="Calibri" panose="020F0502020204030204" pitchFamily="34" charset="0"/>
            </a:endParaRPr>
          </a:p>
        </p:txBody>
      </p:sp>
      <p:sp>
        <p:nvSpPr>
          <p:cNvPr id="17411" name="Text Placeholder 4098"/>
          <p:cNvSpPr>
            <a:spLocks noGrp="1"/>
          </p:cNvSpPr>
          <p:nvPr>
            <p:ph idx="1"/>
          </p:nvPr>
        </p:nvSpPr>
        <p:spPr>
          <a:xfrm>
            <a:off x="457200" y="512895"/>
            <a:ext cx="8229600" cy="5334000"/>
          </a:xfrm>
        </p:spPr>
        <p:txBody>
          <a:bodyPr anchor="t"/>
          <a:p>
            <a:pPr>
              <a:lnSpc>
                <a:spcPct val="80000"/>
              </a:lnSpc>
            </a:pPr>
            <a:r>
              <a:rPr lang="en-US" sz="1800" err="1">
                <a:solidFill>
                  <a:schemeClr val="bg1"/>
                </a:solidFill>
                <a:latin typeface="Calibri" panose="020F0502020204030204" pitchFamily="34" charset="0"/>
                <a:cs typeface="Calibri" panose="020F0502020204030204" pitchFamily="34" charset="0"/>
              </a:rPr>
              <a:t>Ide DL pertama kali dimunculkan oleh Vannevar Bush (1945), yang menyatakan bahwa adanya peningkatan pekerjaan yang menuntut spesialisasi dari pengetahuan pekerja dan kebutuhan yang sama untuk mengakses informasi yang tumbuh dengan cepat dan semakin kompleks. Ide DL saat itu belum secara eksplisit dinyatakan karena adanya keterbatasan teknologi</a:t>
            </a:r>
            <a:endParaRPr lang="en-US" sz="1800" err="1">
              <a:solidFill>
                <a:schemeClr val="bg1"/>
              </a:solidFill>
              <a:latin typeface="Calibri" panose="020F0502020204030204" pitchFamily="34" charset="0"/>
              <a:cs typeface="Calibri" panose="020F0502020204030204" pitchFamily="34" charset="0"/>
            </a:endParaRPr>
          </a:p>
          <a:p>
            <a:pPr>
              <a:lnSpc>
                <a:spcPct val="80000"/>
              </a:lnSpc>
            </a:pP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1800" err="1">
                <a:solidFill>
                  <a:schemeClr val="bg1"/>
                </a:solidFill>
                <a:latin typeface="Calibri" panose="020F0502020204030204" pitchFamily="34" charset="0"/>
                <a:cs typeface="Calibri" panose="020F0502020204030204" pitchFamily="34" charset="0"/>
              </a:rPr>
              <a:t>Menampilkan dan mengakses informasi menjadi sesuatu yang esensial jika pengetahuan dapat diorganisasi dan dipelihara</a:t>
            </a:r>
            <a:endParaRPr lang="en-US" sz="1800" err="1">
              <a:solidFill>
                <a:schemeClr val="bg1"/>
              </a:solidFill>
              <a:latin typeface="Calibri" panose="020F0502020204030204" pitchFamily="34" charset="0"/>
              <a:cs typeface="Calibri" panose="020F0502020204030204" pitchFamily="34" charset="0"/>
            </a:endParaRPr>
          </a:p>
          <a:p>
            <a:pPr>
              <a:lnSpc>
                <a:spcPct val="80000"/>
              </a:lnSpc>
            </a:pP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1800" err="1">
                <a:solidFill>
                  <a:schemeClr val="bg1"/>
                </a:solidFill>
                <a:latin typeface="Calibri" panose="020F0502020204030204" pitchFamily="34" charset="0"/>
                <a:cs typeface="Calibri" panose="020F0502020204030204" pitchFamily="34" charset="0"/>
              </a:rPr>
              <a:t>Baru pada tahun 1988 oleh Ted Nelson dan Doug Engelbart, dimunculkan istilah</a:t>
            </a:r>
            <a:r>
              <a:rPr lang="en-US" sz="1800">
                <a:solidFill>
                  <a:schemeClr val="bg1"/>
                </a:solidFill>
                <a:latin typeface="Calibri" panose="020F0502020204030204" pitchFamily="34" charset="0"/>
                <a:cs typeface="Calibri" panose="020F0502020204030204" pitchFamily="34" charset="0"/>
              </a:rPr>
              <a:t> </a:t>
            </a:r>
            <a:r>
              <a:rPr lang="en-US" sz="1800" i="1">
                <a:solidFill>
                  <a:schemeClr val="bg1"/>
                </a:solidFill>
                <a:latin typeface="Calibri" panose="020F0502020204030204" pitchFamily="34" charset="0"/>
                <a:cs typeface="Calibri" panose="020F0502020204030204" pitchFamily="34" charset="0"/>
              </a:rPr>
              <a:t>“hypertext”</a:t>
            </a:r>
            <a:r>
              <a:rPr lang="en-US" sz="1800" err="1">
                <a:solidFill>
                  <a:schemeClr val="bg1"/>
                </a:solidFill>
                <a:latin typeface="Calibri" panose="020F0502020204030204" pitchFamily="34" charset="0"/>
                <a:cs typeface="Calibri" panose="020F0502020204030204" pitchFamily="34" charset="0"/>
              </a:rPr>
              <a:t> sebagai embrio DL, dimana sebuah dokumen dapat diakses oleh user dimanapun dan kapanpun melalui teknologi internet pada komputer pribadinya</a:t>
            </a:r>
            <a:endParaRPr lang="en-US" sz="1800" err="1">
              <a:solidFill>
                <a:schemeClr val="bg1"/>
              </a:solidFill>
              <a:latin typeface="Calibri" panose="020F0502020204030204" pitchFamily="34" charset="0"/>
              <a:cs typeface="Calibri" panose="020F0502020204030204" pitchFamily="34" charset="0"/>
            </a:endParaRPr>
          </a:p>
          <a:p>
            <a:pPr>
              <a:lnSpc>
                <a:spcPct val="80000"/>
              </a:lnSpc>
            </a:pP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1800" err="1">
                <a:solidFill>
                  <a:schemeClr val="bg1"/>
                </a:solidFill>
                <a:latin typeface="Calibri" panose="020F0502020204030204" pitchFamily="34" charset="0"/>
                <a:cs typeface="Calibri" panose="020F0502020204030204" pitchFamily="34" charset="0"/>
              </a:rPr>
              <a:t>Melalui DL, pengetahuan pekerja dapat bertambah dengan cepat karena secara online dapat mencari informasi yang dibutuhkannya</a:t>
            </a:r>
            <a:endParaRPr lang="en-US" sz="1800" err="1">
              <a:solidFill>
                <a:schemeClr val="bg1"/>
              </a:solidFill>
              <a:latin typeface="Calibri" panose="020F0502020204030204" pitchFamily="34" charset="0"/>
              <a:cs typeface="Calibri" panose="020F0502020204030204" pitchFamily="34" charset="0"/>
            </a:endParaRPr>
          </a:p>
          <a:p>
            <a:pPr>
              <a:lnSpc>
                <a:spcPct val="80000"/>
              </a:lnSpc>
            </a:pP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1800" err="1">
                <a:solidFill>
                  <a:schemeClr val="bg1"/>
                </a:solidFill>
                <a:latin typeface="Calibri" panose="020F0502020204030204" pitchFamily="34" charset="0"/>
                <a:cs typeface="Calibri" panose="020F0502020204030204" pitchFamily="34" charset="0"/>
              </a:rPr>
              <a:t>Peran IMK disini adalah memberikan akses secara langsung dan mengembangkan peralatan yang dibutuhkan dan disesuaikan dengan kemampuan user, baik secara fisik maupun kognitif</a:t>
            </a:r>
            <a:endParaRPr lang="en-US" sz="1800" err="1">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18434" name="Title 5121"/>
          <p:cNvSpPr>
            <a:spLocks noGrp="1"/>
          </p:cNvSpPr>
          <p:nvPr>
            <p:ph type="title"/>
          </p:nvPr>
        </p:nvSpPr>
        <p:spPr>
          <a:xfrm>
            <a:off x="457200" y="22358"/>
            <a:ext cx="8229600" cy="715962"/>
          </a:xfrm>
        </p:spPr>
        <p:txBody>
          <a:bodyPr anchor="ctr"/>
          <a:p>
            <a:r>
              <a:rPr lang="en-US" sz="3600" b="1" err="1">
                <a:solidFill>
                  <a:schemeClr val="bg1"/>
                </a:solidFill>
                <a:latin typeface="Calibri" panose="020F0502020204030204" pitchFamily="34" charset="0"/>
                <a:cs typeface="Calibri" panose="020F0502020204030204" pitchFamily="34" charset="0"/>
              </a:rPr>
              <a:t>Outcome dan Proses</a:t>
            </a:r>
            <a:r>
              <a:rPr lang="en-US" sz="3600" b="1">
                <a:solidFill>
                  <a:schemeClr val="bg1"/>
                </a:solidFill>
                <a:latin typeface="Calibri" panose="020F0502020204030204" pitchFamily="34" charset="0"/>
                <a:cs typeface="Calibri" panose="020F0502020204030204" pitchFamily="34" charset="0"/>
              </a:rPr>
              <a:t> DL</a:t>
            </a:r>
            <a:endParaRPr lang="en-US" sz="3600" b="1">
              <a:solidFill>
                <a:schemeClr val="bg1"/>
              </a:solidFill>
              <a:latin typeface="Calibri" panose="020F0502020204030204" pitchFamily="34" charset="0"/>
              <a:cs typeface="Calibri" panose="020F0502020204030204" pitchFamily="34" charset="0"/>
            </a:endParaRPr>
          </a:p>
        </p:txBody>
      </p:sp>
      <p:sp>
        <p:nvSpPr>
          <p:cNvPr id="18435" name="Text Placeholder 5122"/>
          <p:cNvSpPr>
            <a:spLocks noGrp="1"/>
          </p:cNvSpPr>
          <p:nvPr>
            <p:ph idx="1"/>
          </p:nvPr>
        </p:nvSpPr>
        <p:spPr>
          <a:xfrm>
            <a:off x="457200" y="738955"/>
            <a:ext cx="8229600" cy="5486400"/>
          </a:xfrm>
        </p:spPr>
        <p:txBody>
          <a:bodyPr anchor="t"/>
          <a:p>
            <a:pPr>
              <a:lnSpc>
                <a:spcPct val="80000"/>
              </a:lnSpc>
            </a:pPr>
            <a:r>
              <a:rPr lang="en-US" sz="2000" err="1">
                <a:solidFill>
                  <a:schemeClr val="bg1"/>
                </a:solidFill>
                <a:latin typeface="Calibri" panose="020F0502020204030204" pitchFamily="34" charset="0"/>
                <a:cs typeface="Calibri" panose="020F0502020204030204" pitchFamily="34" charset="0"/>
              </a:rPr>
              <a:t>Secara umum, outcome (keluaran) dasar DL yang dikatakan baik jika memenuhi unsur</a:t>
            </a:r>
            <a:r>
              <a:rPr lang="en-US" sz="2000">
                <a:solidFill>
                  <a:schemeClr val="bg1"/>
                </a:solidFill>
                <a:latin typeface="Calibri" panose="020F0502020204030204" pitchFamily="34" charset="0"/>
                <a:cs typeface="Calibri" panose="020F0502020204030204" pitchFamily="34" charset="0"/>
              </a:rPr>
              <a:t>:</a:t>
            </a:r>
            <a:endParaRPr lang="en-US" sz="20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Speed; kecepatan dalam mengakses</a:t>
            </a:r>
            <a:endParaRPr lang="en-US" sz="18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Accuracy; keakuratan informasi yang diberikan</a:t>
            </a:r>
            <a:endParaRPr lang="en-US" sz="18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Comprehension; kemampuan untuk memberikan informasi secara menyeluruh dan lengkap</a:t>
            </a:r>
            <a:endParaRPr lang="en-US" sz="18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Low fatigue; kemampuan untuk mengurangi keletihan</a:t>
            </a:r>
            <a:endParaRPr lang="en-US" sz="18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Preference; kemampuan untuk memberikan pilihan informasi yang dibutuhkan</a:t>
            </a: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2000" err="1">
                <a:solidFill>
                  <a:schemeClr val="bg1"/>
                </a:solidFill>
                <a:latin typeface="Calibri" panose="020F0502020204030204" pitchFamily="34" charset="0"/>
                <a:cs typeface="Calibri" panose="020F0502020204030204" pitchFamily="34" charset="0"/>
              </a:rPr>
              <a:t>Proses utama yang diberikan oleh</a:t>
            </a:r>
            <a:r>
              <a:rPr lang="en-US" sz="2000">
                <a:solidFill>
                  <a:schemeClr val="bg1"/>
                </a:solidFill>
                <a:latin typeface="Calibri" panose="020F0502020204030204" pitchFamily="34" charset="0"/>
                <a:cs typeface="Calibri" panose="020F0502020204030204" pitchFamily="34" charset="0"/>
              </a:rPr>
              <a:t> DL:</a:t>
            </a:r>
            <a:endParaRPr lang="en-US" sz="20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Navigation; kemampuan untuk mengarahkan informasi yang dibutuhkan jika user kebingungan dalam mencari informasi yang dibutuhkan</a:t>
            </a:r>
            <a:endParaRPr lang="en-US" sz="1800">
              <a:solidFill>
                <a:schemeClr val="bg1"/>
              </a:solidFill>
              <a:latin typeface="Calibri" panose="020F0502020204030204" pitchFamily="34" charset="0"/>
              <a:cs typeface="Calibri" panose="020F0502020204030204" pitchFamily="34" charset="0"/>
            </a:endParaRPr>
          </a:p>
          <a:p>
            <a:pPr lvl="1">
              <a:lnSpc>
                <a:spcPct val="80000"/>
              </a:lnSpc>
            </a:pPr>
            <a:r>
              <a:rPr lang="en-US" sz="1800" err="1">
                <a:solidFill>
                  <a:schemeClr val="bg1"/>
                </a:solidFill>
                <a:latin typeface="Calibri" panose="020F0502020204030204" pitchFamily="34" charset="0"/>
                <a:cs typeface="Calibri" panose="020F0502020204030204" pitchFamily="34" charset="0"/>
              </a:rPr>
              <a:t>Manipulation; kemampuan untuk memberikan kombinasi informasi atau modifikasi informasi yang dibutuhkan</a:t>
            </a:r>
            <a:endParaRPr lang="en-US" sz="1800">
              <a:solidFill>
                <a:schemeClr val="bg1"/>
              </a:solidFill>
              <a:latin typeface="Calibri" panose="020F0502020204030204" pitchFamily="34" charset="0"/>
              <a:cs typeface="Calibri" panose="020F0502020204030204" pitchFamily="34" charset="0"/>
            </a:endParaRPr>
          </a:p>
          <a:p>
            <a:pPr lvl="1">
              <a:lnSpc>
                <a:spcPct val="80000"/>
              </a:lnSpc>
              <a:buNone/>
            </a:pPr>
            <a:endParaRPr lang="en-US" sz="1800">
              <a:solidFill>
                <a:schemeClr val="bg1"/>
              </a:solidFill>
              <a:latin typeface="Calibri" panose="020F0502020204030204" pitchFamily="34" charset="0"/>
              <a:cs typeface="Calibri" panose="020F0502020204030204" pitchFamily="34" charset="0"/>
            </a:endParaRPr>
          </a:p>
          <a:p>
            <a:pPr>
              <a:lnSpc>
                <a:spcPct val="80000"/>
              </a:lnSpc>
            </a:pPr>
            <a:r>
              <a:rPr lang="en-US" sz="2000" err="1">
                <a:solidFill>
                  <a:schemeClr val="bg1"/>
                </a:solidFill>
                <a:latin typeface="Calibri" panose="020F0502020204030204" pitchFamily="34" charset="0"/>
                <a:cs typeface="Calibri" panose="020F0502020204030204" pitchFamily="34" charset="0"/>
              </a:rPr>
              <a:t>Peran IMK sangat dibutuhkan untuk mendukung tercapainya outcome dan proses tersebut</a:t>
            </a:r>
            <a:endParaRPr lang="en-US" sz="2000" err="1">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19458" name="Title 6145"/>
          <p:cNvSpPr>
            <a:spLocks noGrp="1"/>
          </p:cNvSpPr>
          <p:nvPr>
            <p:ph type="title"/>
          </p:nvPr>
        </p:nvSpPr>
        <p:spPr>
          <a:solidFill>
            <a:srgbClr val="0D0D0D"/>
          </a:solidFill>
        </p:spPr>
        <p:txBody>
          <a:bodyPr anchor="ctr"/>
          <a:p>
            <a:r>
              <a:rPr lang="en-US" sz="3200" b="1" err="1">
                <a:solidFill>
                  <a:schemeClr val="bg1"/>
                </a:solidFill>
                <a:latin typeface="Calibri" panose="020F0502020204030204" pitchFamily="34" charset="0"/>
                <a:cs typeface="Calibri" panose="020F0502020204030204" pitchFamily="34" charset="0"/>
              </a:rPr>
              <a:t>Masalah-masalah IMK dalam Desain</a:t>
            </a:r>
            <a:r>
              <a:rPr lang="en-US" sz="3200" b="1">
                <a:solidFill>
                  <a:schemeClr val="bg1"/>
                </a:solidFill>
                <a:latin typeface="Calibri" panose="020F0502020204030204" pitchFamily="34" charset="0"/>
                <a:cs typeface="Calibri" panose="020F0502020204030204" pitchFamily="34" charset="0"/>
              </a:rPr>
              <a:t> DL</a:t>
            </a:r>
            <a:endParaRPr lang="en-US" sz="3200" b="1">
              <a:solidFill>
                <a:schemeClr val="bg1"/>
              </a:solidFill>
              <a:latin typeface="Calibri" panose="020F0502020204030204" pitchFamily="34" charset="0"/>
              <a:cs typeface="Calibri" panose="020F0502020204030204" pitchFamily="34" charset="0"/>
            </a:endParaRPr>
          </a:p>
        </p:txBody>
      </p:sp>
      <p:sp>
        <p:nvSpPr>
          <p:cNvPr id="19459" name="Text Placeholder 6146"/>
          <p:cNvSpPr>
            <a:spLocks noGrp="1"/>
          </p:cNvSpPr>
          <p:nvPr>
            <p:ph idx="1"/>
          </p:nvPr>
        </p:nvSpPr>
        <p:spPr>
          <a:xfrm>
            <a:off x="457200" y="1351490"/>
            <a:ext cx="8229600" cy="3395066"/>
          </a:xfrm>
        </p:spPr>
        <p:txBody>
          <a:bodyPr anchor="t"/>
          <a:p>
            <a:pPr>
              <a:lnSpc>
                <a:spcPct val="90000"/>
              </a:lnSpc>
            </a:pPr>
            <a:r>
              <a:rPr lang="en-US" sz="2000" err="1">
                <a:solidFill>
                  <a:schemeClr val="bg1"/>
                </a:solidFill>
                <a:latin typeface="Calibri" panose="020F0502020204030204" pitchFamily="34" charset="0"/>
                <a:cs typeface="Calibri" panose="020F0502020204030204" pitchFamily="34" charset="0"/>
              </a:rPr>
              <a:t>Apakah kita benar-benar mengetahui atau mengenal user kita</a:t>
            </a:r>
            <a:endParaRPr lang="en-US" sz="20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Setiap produk yang akan dibuat harus disesuai dengan pangsa pasar yang akan disasar</a:t>
            </a:r>
            <a:endParaRPr lang="en-US" sz="1800">
              <a:solidFill>
                <a:schemeClr val="bg1"/>
              </a:solidFill>
              <a:latin typeface="Calibri" panose="020F0502020204030204" pitchFamily="34" charset="0"/>
              <a:cs typeface="Calibri" panose="020F0502020204030204" pitchFamily="34" charset="0"/>
            </a:endParaRPr>
          </a:p>
          <a:p>
            <a:pPr>
              <a:lnSpc>
                <a:spcPct val="90000"/>
              </a:lnSpc>
            </a:pPr>
            <a:r>
              <a:rPr lang="en-US" sz="2000" err="1">
                <a:solidFill>
                  <a:schemeClr val="bg1"/>
                </a:solidFill>
                <a:latin typeface="Calibri" panose="020F0502020204030204" pitchFamily="34" charset="0"/>
                <a:cs typeface="Calibri" panose="020F0502020204030204" pitchFamily="34" charset="0"/>
              </a:rPr>
              <a:t>Variabel-variabel dalam riset dan pengukuran IMK, yang terdiri atas</a:t>
            </a:r>
            <a:r>
              <a:rPr lang="en-US" sz="2000">
                <a:solidFill>
                  <a:schemeClr val="bg1"/>
                </a:solidFill>
                <a:latin typeface="Calibri" panose="020F0502020204030204" pitchFamily="34" charset="0"/>
                <a:cs typeface="Calibri" panose="020F0502020204030204" pitchFamily="34" charset="0"/>
              </a:rPr>
              <a:t>:</a:t>
            </a:r>
            <a:endParaRPr lang="en-US" sz="20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Efektivitas</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Efisiensi</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Kepuasan</a:t>
            </a:r>
            <a:endParaRPr lang="en-US" sz="1800">
              <a:solidFill>
                <a:schemeClr val="bg1"/>
              </a:solidFill>
              <a:latin typeface="Calibri" panose="020F0502020204030204" pitchFamily="34" charset="0"/>
              <a:cs typeface="Calibri" panose="020F0502020204030204" pitchFamily="34" charset="0"/>
            </a:endParaRPr>
          </a:p>
          <a:p>
            <a:pPr>
              <a:lnSpc>
                <a:spcPct val="90000"/>
              </a:lnSpc>
              <a:buNone/>
            </a:pPr>
            <a:r>
              <a:rPr lang="en-US" sz="2000" err="1">
                <a:solidFill>
                  <a:schemeClr val="bg1"/>
                </a:solidFill>
                <a:latin typeface="Calibri" panose="020F0502020204030204" pitchFamily="34" charset="0"/>
                <a:cs typeface="Calibri" panose="020F0502020204030204" pitchFamily="34" charset="0"/>
              </a:rPr>
              <a:t>	Pengukuran terhadap variabel di atas, tidak cukup hanya menggunakan kuesioner berskala likert saja, namun harus ditambah dengan interview terhadap sebagian user yang dapat dijangkau</a:t>
            </a:r>
            <a:endParaRPr lang="en-US" sz="2000" err="1">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
        <p:cNvGrpSpPr/>
        <p:nvPr/>
      </p:nvGrpSpPr>
      <p:grpSpPr/>
      <p:sp>
        <p:nvSpPr>
          <p:cNvPr id="20482" name="Title 7169"/>
          <p:cNvSpPr>
            <a:spLocks noGrp="1"/>
          </p:cNvSpPr>
          <p:nvPr>
            <p:ph type="title"/>
          </p:nvPr>
        </p:nvSpPr>
        <p:spPr>
          <a:xfrm>
            <a:off x="381000" y="-24315"/>
            <a:ext cx="8229600" cy="1143000"/>
          </a:xfrm>
        </p:spPr>
        <p:txBody>
          <a:bodyPr anchor="ctr"/>
          <a:p>
            <a:r>
              <a:rPr lang="en-US" sz="3600" b="1" err="1">
                <a:solidFill>
                  <a:schemeClr val="bg1"/>
                </a:solidFill>
                <a:latin typeface="Calibri" panose="020F0502020204030204" pitchFamily="34" charset="0"/>
                <a:cs typeface="Calibri" panose="020F0502020204030204" pitchFamily="34" charset="0"/>
              </a:rPr>
              <a:t>Memperluas Pengetahuan IMK melalui</a:t>
            </a:r>
            <a:r>
              <a:rPr lang="en-US" sz="3600" b="1">
                <a:solidFill>
                  <a:schemeClr val="bg1"/>
                </a:solidFill>
                <a:latin typeface="Calibri" panose="020F0502020204030204" pitchFamily="34" charset="0"/>
                <a:cs typeface="Calibri" panose="020F0502020204030204" pitchFamily="34" charset="0"/>
              </a:rPr>
              <a:t> DL</a:t>
            </a:r>
            <a:endParaRPr lang="en-US" sz="3600" b="1">
              <a:solidFill>
                <a:schemeClr val="bg1"/>
              </a:solidFill>
              <a:latin typeface="Calibri" panose="020F0502020204030204" pitchFamily="34" charset="0"/>
              <a:cs typeface="Calibri" panose="020F0502020204030204" pitchFamily="34" charset="0"/>
            </a:endParaRPr>
          </a:p>
        </p:txBody>
      </p:sp>
      <p:sp>
        <p:nvSpPr>
          <p:cNvPr id="20483" name="Text Placeholder 7170"/>
          <p:cNvSpPr>
            <a:spLocks noGrp="1"/>
          </p:cNvSpPr>
          <p:nvPr>
            <p:ph idx="1"/>
          </p:nvPr>
        </p:nvSpPr>
        <p:spPr>
          <a:xfrm>
            <a:off x="457200" y="1043755"/>
            <a:ext cx="8229600" cy="5181600"/>
          </a:xfrm>
        </p:spPr>
        <p:txBody>
          <a:bodyPr anchor="t"/>
          <a:p>
            <a:pPr>
              <a:lnSpc>
                <a:spcPct val="90000"/>
              </a:lnSpc>
            </a:pPr>
            <a:r>
              <a:rPr lang="en-US" sz="2000" err="1">
                <a:solidFill>
                  <a:schemeClr val="bg1"/>
                </a:solidFill>
                <a:latin typeface="Calibri" panose="020F0502020204030204" pitchFamily="34" charset="0"/>
                <a:cs typeface="Calibri" panose="020F0502020204030204" pitchFamily="34" charset="0"/>
              </a:rPr>
              <a:t>Disebabkan karena terjadi hubungan yang resiprokal (timbal balik), yaitu IMK mempengaruhi desain DL, demikian juga DL mempengaruhi perkembangan</a:t>
            </a:r>
            <a:r>
              <a:rPr lang="en-US" sz="2000">
                <a:solidFill>
                  <a:schemeClr val="bg1"/>
                </a:solidFill>
                <a:latin typeface="Calibri" panose="020F0502020204030204" pitchFamily="34" charset="0"/>
                <a:cs typeface="Calibri" panose="020F0502020204030204" pitchFamily="34" charset="0"/>
              </a:rPr>
              <a:t> IMK</a:t>
            </a:r>
            <a:endParaRPr lang="en-US" sz="2000">
              <a:solidFill>
                <a:schemeClr val="bg1"/>
              </a:solidFill>
              <a:latin typeface="Calibri" panose="020F0502020204030204" pitchFamily="34" charset="0"/>
              <a:cs typeface="Calibri" panose="020F0502020204030204" pitchFamily="34" charset="0"/>
            </a:endParaRPr>
          </a:p>
          <a:p>
            <a:pPr>
              <a:lnSpc>
                <a:spcPct val="90000"/>
              </a:lnSpc>
            </a:pPr>
            <a:r>
              <a:rPr lang="en-US" sz="2000" err="1">
                <a:solidFill>
                  <a:schemeClr val="bg1"/>
                </a:solidFill>
                <a:latin typeface="Calibri" panose="020F0502020204030204" pitchFamily="34" charset="0"/>
                <a:cs typeface="Calibri" panose="020F0502020204030204" pitchFamily="34" charset="0"/>
              </a:rPr>
              <a:t>Cara memperluas pengetahuan IMK melalui</a:t>
            </a:r>
            <a:r>
              <a:rPr lang="en-US" sz="2000">
                <a:solidFill>
                  <a:schemeClr val="bg1"/>
                </a:solidFill>
                <a:latin typeface="Calibri" panose="020F0502020204030204" pitchFamily="34" charset="0"/>
                <a:cs typeface="Calibri" panose="020F0502020204030204" pitchFamily="34" charset="0"/>
              </a:rPr>
              <a:t> DL:</a:t>
            </a:r>
            <a:endParaRPr lang="en-US" sz="20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Adanya gabungan dan penyesuaian peralatan multimedia (gambar, suara, teks) dalam tampilan</a:t>
            </a:r>
            <a:r>
              <a:rPr lang="en-US" sz="1800">
                <a:solidFill>
                  <a:schemeClr val="bg1"/>
                </a:solidFill>
                <a:latin typeface="Calibri" panose="020F0502020204030204" pitchFamily="34" charset="0"/>
                <a:cs typeface="Calibri" panose="020F0502020204030204" pitchFamily="34" charset="0"/>
              </a:rPr>
              <a:t> DL</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Gaya hidup digital dan kebutuhan untuk mendapatkan informasi seluas-luasnya</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Melalui DL, kita dapat belajar dan mendapatkan instruksi mengenai</a:t>
            </a:r>
            <a:r>
              <a:rPr lang="en-US" sz="1800">
                <a:solidFill>
                  <a:schemeClr val="bg1"/>
                </a:solidFill>
                <a:latin typeface="Calibri" panose="020F0502020204030204" pitchFamily="34" charset="0"/>
                <a:cs typeface="Calibri" panose="020F0502020204030204" pitchFamily="34" charset="0"/>
              </a:rPr>
              <a:t> IMK</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Kebutuhan DL untuk memberikan informasi yang lebih responsif sesuai dengan imajinasi</a:t>
            </a:r>
            <a:r>
              <a:rPr lang="en-US" sz="1800">
                <a:solidFill>
                  <a:schemeClr val="bg1"/>
                </a:solidFill>
                <a:latin typeface="Calibri" panose="020F0502020204030204" pitchFamily="34" charset="0"/>
                <a:cs typeface="Calibri" panose="020F0502020204030204" pitchFamily="34" charset="0"/>
              </a:rPr>
              <a:t> user</a:t>
            </a:r>
            <a:endParaRPr lang="en-US" sz="1800">
              <a:solidFill>
                <a:schemeClr val="bg1"/>
              </a:solidFill>
              <a:latin typeface="Calibri" panose="020F0502020204030204" pitchFamily="34" charset="0"/>
              <a:cs typeface="Calibri" panose="020F0502020204030204" pitchFamily="34" charset="0"/>
            </a:endParaRPr>
          </a:p>
          <a:p>
            <a:pPr lvl="1">
              <a:lnSpc>
                <a:spcPct val="90000"/>
              </a:lnSpc>
            </a:pPr>
            <a:r>
              <a:rPr lang="en-US" sz="1800" err="1">
                <a:solidFill>
                  <a:schemeClr val="bg1"/>
                </a:solidFill>
                <a:latin typeface="Calibri" panose="020F0502020204030204" pitchFamily="34" charset="0"/>
                <a:cs typeface="Calibri" panose="020F0502020204030204" pitchFamily="34" charset="0"/>
              </a:rPr>
              <a:t>Akses DL dapat dilakukan dimana saja, mis: desktop, laptop, PDA, dan HP. Peran IMK adalah bagaimana memberikan tampilan dan akses yang bagus sesuai dengan layar monitor masing-masing peralatan tersebut (kompatibel</a:t>
            </a:r>
            <a:r>
              <a:rPr lang="en-US" sz="1800">
                <a:solidFill>
                  <a:schemeClr val="bg1"/>
                </a:solidFill>
                <a:latin typeface="Calibri" panose="020F0502020204030204" pitchFamily="34" charset="0"/>
                <a:cs typeface="Calibri" panose="020F0502020204030204" pitchFamily="34" charset="0"/>
              </a:rPr>
              <a:t>)</a:t>
            </a:r>
            <a:endParaRPr lang="en-US" sz="1800">
              <a:solidFill>
                <a:schemeClr val="bg1"/>
              </a:solidFill>
              <a:latin typeface="Calibri" panose="020F0502020204030204" pitchFamily="34" charset="0"/>
              <a:cs typeface="Calibri" panose="020F050202020403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991532" y="4303159"/>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3" y="221544"/>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圆角矩形 7"/>
          <p:cNvSpPr/>
          <p:nvPr/>
        </p:nvSpPr>
        <p:spPr>
          <a:xfrm>
            <a:off x="302342" y="337686"/>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文本框 17"/>
          <p:cNvSpPr txBox="1"/>
          <p:nvPr/>
        </p:nvSpPr>
        <p:spPr>
          <a:xfrm>
            <a:off x="1431290" y="1149985"/>
            <a:ext cx="3136265" cy="645160"/>
          </a:xfrm>
          <a:prstGeom prst="rect">
            <a:avLst/>
          </a:prstGeom>
          <a:noFill/>
        </p:spPr>
        <p:txBody>
          <a:bodyPr wrap="square" rtlCol="0">
            <a:spAutoFit/>
          </a:bodyPr>
          <a:lstStyle/>
          <a:p>
            <a:pPr algn="dist"/>
            <a:r>
              <a:rPr lang="en-US" altLang="zh-CN" sz="3600" dirty="0">
                <a:latin typeface="Calibri" panose="020F0502020204030204" pitchFamily="34" charset="0"/>
                <a:ea typeface="Calibri" panose="020F0502020204030204" pitchFamily="34" charset="0"/>
              </a:rPr>
              <a:t>Penggunaan TI</a:t>
            </a:r>
            <a:endParaRPr lang="en-US" altLang="zh-CN" sz="3600" dirty="0">
              <a:latin typeface="Calibri" panose="020F0502020204030204" pitchFamily="34" charset="0"/>
              <a:ea typeface="Calibri" panose="020F0502020204030204" pitchFamily="34" charset="0"/>
            </a:endParaRPr>
          </a:p>
        </p:txBody>
      </p:sp>
      <p:sp>
        <p:nvSpPr>
          <p:cNvPr id="20" name="椭圆 19"/>
          <p:cNvSpPr/>
          <p:nvPr/>
        </p:nvSpPr>
        <p:spPr>
          <a:xfrm>
            <a:off x="1431212" y="2334702"/>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01</a:t>
            </a:r>
            <a:endParaRPr lang="en-US" altLang="zh-CN" sz="1200" b="1" dirty="0" smtClean="0">
              <a:solidFill>
                <a:schemeClr val="bg1"/>
              </a:solidFill>
              <a:latin typeface="Calibri" panose="020F0502020204030204" pitchFamily="34" charset="0"/>
            </a:endParaRPr>
          </a:p>
        </p:txBody>
      </p:sp>
      <p:sp>
        <p:nvSpPr>
          <p:cNvPr id="21" name="文本框 20"/>
          <p:cNvSpPr txBox="1"/>
          <p:nvPr/>
        </p:nvSpPr>
        <p:spPr>
          <a:xfrm>
            <a:off x="2003949" y="2391429"/>
            <a:ext cx="2776384"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Memelihara informasi</a:t>
            </a:r>
            <a:endParaRPr lang="en-US" sz="1800" dirty="0" smtClean="0">
              <a:latin typeface="Calibri" panose="020F0502020204030204" pitchFamily="34" charset="0"/>
              <a:ea typeface="Calibri" panose="020F0502020204030204" pitchFamily="34" charset="0"/>
            </a:endParaRPr>
          </a:p>
        </p:txBody>
      </p:sp>
      <p:sp>
        <p:nvSpPr>
          <p:cNvPr id="23" name="椭圆 22"/>
          <p:cNvSpPr/>
          <p:nvPr/>
        </p:nvSpPr>
        <p:spPr>
          <a:xfrm>
            <a:off x="4871510" y="2334702"/>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02</a:t>
            </a:r>
            <a:endParaRPr lang="en-US" altLang="zh-CN" sz="1000" b="1" dirty="0" smtClean="0">
              <a:solidFill>
                <a:schemeClr val="bg1"/>
              </a:solidFill>
              <a:latin typeface="Calibri" panose="020F0502020204030204" pitchFamily="34" charset="0"/>
            </a:endParaRPr>
          </a:p>
        </p:txBody>
      </p:sp>
      <p:sp>
        <p:nvSpPr>
          <p:cNvPr id="24" name="文本框 23"/>
          <p:cNvSpPr txBox="1"/>
          <p:nvPr/>
        </p:nvSpPr>
        <p:spPr>
          <a:xfrm>
            <a:off x="5444331" y="2391410"/>
            <a:ext cx="3514725"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Menyebarkan informasi</a:t>
            </a:r>
            <a:endParaRPr lang="en-US" sz="1800" dirty="0" smtClean="0">
              <a:latin typeface="Calibri" panose="020F0502020204030204" pitchFamily="34" charset="0"/>
              <a:ea typeface="Calibri" panose="020F0502020204030204" pitchFamily="34" charset="0"/>
            </a:endParaRPr>
          </a:p>
        </p:txBody>
      </p:sp>
      <p:sp>
        <p:nvSpPr>
          <p:cNvPr id="26" name="椭圆 25"/>
          <p:cNvSpPr/>
          <p:nvPr/>
        </p:nvSpPr>
        <p:spPr>
          <a:xfrm>
            <a:off x="1431212" y="3266755"/>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03</a:t>
            </a:r>
            <a:endParaRPr lang="en-US" altLang="zh-CN" sz="1200" b="1" dirty="0" smtClean="0">
              <a:solidFill>
                <a:schemeClr val="bg1"/>
              </a:solidFill>
              <a:latin typeface="Calibri" panose="020F0502020204030204" pitchFamily="34" charset="0"/>
            </a:endParaRPr>
          </a:p>
        </p:txBody>
      </p:sp>
      <p:sp>
        <p:nvSpPr>
          <p:cNvPr id="27" name="文本框 26"/>
          <p:cNvSpPr txBox="1"/>
          <p:nvPr/>
        </p:nvSpPr>
        <p:spPr>
          <a:xfrm>
            <a:off x="2003949" y="3329197"/>
            <a:ext cx="2776384" cy="368300"/>
          </a:xfrm>
          <a:prstGeom prst="rect">
            <a:avLst/>
          </a:prstGeom>
          <a:noFill/>
        </p:spPr>
        <p:txBody>
          <a:bodyPr wrap="square" rtlCol="0">
            <a:spAutoFit/>
          </a:bodyPr>
          <a:lstStyle/>
          <a:p>
            <a:pPr algn="l"/>
            <a:r>
              <a:rPr lang="en-US" sz="1800" dirty="0" smtClean="0">
                <a:latin typeface="Calibri" panose="020F0502020204030204" pitchFamily="34" charset="0"/>
                <a:ea typeface="Calibri" panose="020F0502020204030204" pitchFamily="34" charset="0"/>
              </a:rPr>
              <a:t>Alat Komunikasi</a:t>
            </a:r>
            <a:endParaRPr lang="en-US" sz="1800" dirty="0" smtClean="0">
              <a:latin typeface="Calibri" panose="020F0502020204030204" pitchFamily="34" charset="0"/>
              <a:ea typeface="Calibri" panose="020F0502020204030204" pitchFamily="34" charset="0"/>
            </a:endParaRPr>
          </a:p>
        </p:txBody>
      </p:sp>
      <p:sp>
        <p:nvSpPr>
          <p:cNvPr id="29" name="椭圆 28"/>
          <p:cNvSpPr/>
          <p:nvPr/>
        </p:nvSpPr>
        <p:spPr>
          <a:xfrm>
            <a:off x="4871510" y="3266755"/>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04</a:t>
            </a:r>
            <a:endParaRPr lang="en-US" altLang="zh-CN" sz="1200" b="1" dirty="0" smtClean="0">
              <a:solidFill>
                <a:schemeClr val="bg1"/>
              </a:solidFill>
              <a:latin typeface="Calibri" panose="020F0502020204030204" pitchFamily="34" charset="0"/>
            </a:endParaRPr>
          </a:p>
        </p:txBody>
      </p:sp>
      <p:sp>
        <p:nvSpPr>
          <p:cNvPr id="31" name="文本框 30"/>
          <p:cNvSpPr txBox="1"/>
          <p:nvPr/>
        </p:nvSpPr>
        <p:spPr>
          <a:xfrm>
            <a:off x="5444331" y="3323431"/>
            <a:ext cx="3397091" cy="368300"/>
          </a:xfrm>
          <a:prstGeom prst="rect">
            <a:avLst/>
          </a:prstGeom>
          <a:noFill/>
        </p:spPr>
        <p:txBody>
          <a:bodyPr wrap="square" rtlCol="0">
            <a:spAutoFit/>
          </a:bodyPr>
          <a:lstStyle/>
          <a:p>
            <a:pPr algn="l"/>
            <a:r>
              <a:rPr lang="en-US" sz="1800" dirty="0" smtClean="0">
                <a:latin typeface="Calibri" panose="020F0502020204030204" pitchFamily="34" charset="0"/>
                <a:ea typeface="Calibri" panose="020F0502020204030204" pitchFamily="34" charset="0"/>
              </a:rPr>
              <a:t>Mendukung kretivitas</a:t>
            </a:r>
            <a:endParaRPr lang="en-US" sz="1800" dirty="0" smtClean="0">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a:off x="0" y="3564627"/>
            <a:ext cx="1725930" cy="803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 name="矩形 2"/>
          <p:cNvSpPr/>
          <p:nvPr/>
        </p:nvSpPr>
        <p:spPr>
          <a:xfrm>
            <a:off x="7418070" y="1159560"/>
            <a:ext cx="1725930" cy="803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文本框 3"/>
          <p:cNvSpPr txBox="1"/>
          <p:nvPr/>
        </p:nvSpPr>
        <p:spPr>
          <a:xfrm>
            <a:off x="452755" y="307975"/>
            <a:ext cx="2955925" cy="414020"/>
          </a:xfrm>
          <a:prstGeom prst="rect">
            <a:avLst/>
          </a:prstGeom>
          <a:noFill/>
        </p:spPr>
        <p:txBody>
          <a:bodyPr wrap="square" rtlCol="0">
            <a:spAutoFit/>
          </a:bodyPr>
          <a:lstStyle/>
          <a:p>
            <a:pPr algn="ctr"/>
            <a:r>
              <a:rPr lang="en-US" altLang="zh-CN" sz="2100" dirty="0" smtClean="0">
                <a:solidFill>
                  <a:schemeClr val="tx1">
                    <a:lumMod val="75000"/>
                    <a:lumOff val="25000"/>
                  </a:schemeClr>
                </a:solidFill>
                <a:latin typeface="Calibri" panose="020F0502020204030204" pitchFamily="34" charset="0"/>
                <a:ea typeface="Calibri" panose="020F0502020204030204" pitchFamily="34" charset="0"/>
              </a:rPr>
              <a:t>Creating Creativity</a:t>
            </a:r>
            <a:endParaRPr lang="en-US" altLang="zh-CN" sz="2100" dirty="0">
              <a:solidFill>
                <a:schemeClr val="tx1">
                  <a:lumMod val="75000"/>
                  <a:lumOff val="25000"/>
                </a:schemeClr>
              </a:solidFill>
              <a:latin typeface="Calibri" panose="020F0502020204030204" pitchFamily="34" charset="0"/>
              <a:ea typeface="Calibri" panose="020F0502020204030204" pitchFamily="34" charset="0"/>
            </a:endParaRPr>
          </a:p>
        </p:txBody>
      </p:sp>
      <p:sp>
        <p:nvSpPr>
          <p:cNvPr id="5" name="文本框 4"/>
          <p:cNvSpPr txBox="1"/>
          <p:nvPr/>
        </p:nvSpPr>
        <p:spPr>
          <a:xfrm>
            <a:off x="678180" y="630555"/>
            <a:ext cx="2654300" cy="252730"/>
          </a:xfrm>
          <a:prstGeom prst="rect">
            <a:avLst/>
          </a:prstGeom>
          <a:noFill/>
        </p:spPr>
        <p:txBody>
          <a:bodyPr wrap="square" rtlCol="0">
            <a:spAutoFit/>
          </a:bodyPr>
          <a:lstStyle/>
          <a:p>
            <a:pPr algn="dist"/>
            <a:r>
              <a:rPr lang="en-US" sz="1050" dirty="0" smtClean="0">
                <a:solidFill>
                  <a:schemeClr val="tx1">
                    <a:lumMod val="75000"/>
                    <a:lumOff val="25000"/>
                  </a:schemeClr>
                </a:solidFill>
                <a:latin typeface="Calibri" panose="020F0502020204030204" pitchFamily="34" charset="0"/>
                <a:ea typeface="Arial" panose="020B0604020202020204" pitchFamily="34" charset="0"/>
              </a:rPr>
              <a:t>User Interfaces for supporting Innovation</a:t>
            </a:r>
            <a:endParaRPr lang="en-US" sz="1050" dirty="0">
              <a:solidFill>
                <a:schemeClr val="tx1">
                  <a:lumMod val="75000"/>
                  <a:lumOff val="25000"/>
                </a:schemeClr>
              </a:solidFill>
              <a:latin typeface="Calibri" panose="020F0502020204030204" pitchFamily="34" charset="0"/>
              <a:ea typeface="Arial" panose="020B0604020202020204" pitchFamily="34" charset="0"/>
            </a:endParaRPr>
          </a:p>
        </p:txBody>
      </p:sp>
      <p:cxnSp>
        <p:nvCxnSpPr>
          <p:cNvPr id="6" name="直接连接符 5"/>
          <p:cNvCxnSpPr/>
          <p:nvPr/>
        </p:nvCxnSpPr>
        <p:spPr>
          <a:xfrm>
            <a:off x="597310" y="343220"/>
            <a:ext cx="0" cy="47418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1" cstate="screen"/>
          <a:stretch>
            <a:fillRect/>
          </a:stretch>
        </p:blipFill>
        <p:spPr>
          <a:xfrm>
            <a:off x="0" y="1259501"/>
            <a:ext cx="4485879" cy="3002324"/>
          </a:xfrm>
          <a:prstGeom prst="rect">
            <a:avLst/>
          </a:prstGeom>
        </p:spPr>
      </p:pic>
      <p:sp>
        <p:nvSpPr>
          <p:cNvPr id="25" name="矩形 24"/>
          <p:cNvSpPr/>
          <p:nvPr/>
        </p:nvSpPr>
        <p:spPr>
          <a:xfrm>
            <a:off x="4720590" y="1259501"/>
            <a:ext cx="4423410" cy="29908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矩形 25"/>
          <p:cNvSpPr/>
          <p:nvPr/>
        </p:nvSpPr>
        <p:spPr>
          <a:xfrm>
            <a:off x="3408655" y="1259501"/>
            <a:ext cx="1311935" cy="29908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7" name="文本框 26"/>
          <p:cNvSpPr txBox="1"/>
          <p:nvPr/>
        </p:nvSpPr>
        <p:spPr>
          <a:xfrm>
            <a:off x="5104130" y="1781810"/>
            <a:ext cx="2647315" cy="368300"/>
          </a:xfrm>
          <a:prstGeom prst="rect">
            <a:avLst/>
          </a:prstGeom>
          <a:noFill/>
        </p:spPr>
        <p:txBody>
          <a:bodyPr wrap="square" rtlCol="0">
            <a:spAutoFit/>
          </a:bodyPr>
          <a:lstStyle/>
          <a:p>
            <a:r>
              <a:rPr lang="en-US" altLang="zh-CN" sz="1800" dirty="0" smtClean="0">
                <a:latin typeface="Calibri" panose="020F0502020204030204" pitchFamily="34" charset="0"/>
                <a:ea typeface="Calibri" panose="020F0502020204030204" pitchFamily="34" charset="0"/>
              </a:rPr>
              <a:t>TI Mendukung Kreativitas</a:t>
            </a:r>
            <a:endParaRPr lang="en-US" altLang="zh-CN" sz="1800" dirty="0">
              <a:latin typeface="Calibri" panose="020F0502020204030204" pitchFamily="34" charset="0"/>
              <a:ea typeface="Calibri" panose="020F0502020204030204" pitchFamily="34" charset="0"/>
            </a:endParaRPr>
          </a:p>
        </p:txBody>
      </p:sp>
      <p:cxnSp>
        <p:nvCxnSpPr>
          <p:cNvPr id="28" name="直接连接符 27"/>
          <p:cNvCxnSpPr/>
          <p:nvPr/>
        </p:nvCxnSpPr>
        <p:spPr>
          <a:xfrm>
            <a:off x="5184002" y="2218363"/>
            <a:ext cx="46223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114952" y="2364850"/>
            <a:ext cx="3366108" cy="1938020"/>
          </a:xfrm>
          <a:prstGeom prst="rect">
            <a:avLst/>
          </a:prstGeom>
          <a:noFill/>
        </p:spPr>
        <p:txBody>
          <a:bodyPr wrap="square" rtlCol="0">
            <a:spAutoFit/>
          </a:bodyPr>
          <a:lstStyle/>
          <a:p>
            <a:r>
              <a:rPr lang="en-US" altLang="zh-CN" sz="1050" spc="300" dirty="0" smtClean="0">
                <a:latin typeface="Calibri" panose="020F0502020204030204" pitchFamily="34" charset="0"/>
                <a:ea typeface="Calibri" panose="020F0502020204030204" pitchFamily="34" charset="0"/>
                <a:sym typeface="+mn-ea"/>
              </a:rPr>
              <a:t>Dengan menggunakan TI, maka kegiatan yang berhubungan dengan penambahan pengetahuan dan pembuatan seni dapat dilakukan dengan lebih kreatif dengan biaya minimal. Misal: penggunaan viewer untuk pengajaran, editing foto, dan produk-produk digital lainnya.</a:t>
            </a:r>
            <a:r>
              <a:rPr lang="zh-CN" altLang="en-US" sz="1050" spc="300" dirty="0" smtClean="0">
                <a:latin typeface="Calibri" panose="020F0502020204030204" pitchFamily="34" charset="0"/>
                <a:ea typeface="Calibri" panose="020F0502020204030204" pitchFamily="34" charset="0"/>
                <a:sym typeface="+mn-ea"/>
              </a:rPr>
              <a:t>
</a:t>
            </a:r>
            <a:endParaRPr lang="zh-CN" altLang="en-US" sz="1200" dirty="0">
              <a:latin typeface="Calibri" panose="020F0502020204030204" pitchFamily="34" charset="0"/>
              <a:ea typeface="Calibri" panose="020F0502020204030204" pitchFamily="34" charset="0"/>
            </a:endParaRPr>
          </a:p>
          <a:p>
            <a:endParaRPr lang="zh-CN" altLang="en-US" sz="1200" dirty="0">
              <a:latin typeface="Calibri" panose="020F0502020204030204" pitchFamily="34" charset="0"/>
              <a:ea typeface="Calibri" panose="020F0502020204030204" pitchFamily="34" charset="0"/>
            </a:endParaRPr>
          </a:p>
          <a:p>
            <a:endParaRPr lang="zh-CN" altLang="en-US" sz="1200" dirty="0">
              <a:latin typeface="Calibri" panose="020F0502020204030204" pitchFamily="34" charset="0"/>
              <a:ea typeface="Calibri" panose="020F0502020204030204" pitchFamily="34" charset="0"/>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1279" y="1550030"/>
            <a:ext cx="273125" cy="273125"/>
          </a:xfrm>
          <a:prstGeom prst="rect">
            <a:avLst/>
          </a:prstGeom>
        </p:spPr>
      </p:pic>
      <p:cxnSp>
        <p:nvCxnSpPr>
          <p:cNvPr id="33" name="直接连接符 32"/>
          <p:cNvCxnSpPr/>
          <p:nvPr/>
        </p:nvCxnSpPr>
        <p:spPr>
          <a:xfrm>
            <a:off x="3947874" y="3284313"/>
            <a:ext cx="2599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947874" y="2219166"/>
            <a:ext cx="259932"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3901440" y="2545715"/>
            <a:ext cx="325755" cy="325755"/>
            <a:chOff x="8307" y="8359"/>
            <a:chExt cx="886" cy="886"/>
          </a:xfrm>
        </p:grpSpPr>
        <p:sp>
          <p:nvSpPr>
            <p:cNvPr id="249" name="任意多边形: 形状 387"/>
            <p:cNvSpPr/>
            <p:nvPr/>
          </p:nvSpPr>
          <p:spPr>
            <a:xfrm>
              <a:off x="8307" y="8359"/>
              <a:ext cx="886" cy="886"/>
            </a:xfrm>
            <a:custGeom>
              <a:avLst/>
              <a:gdLst>
                <a:gd name="connsiteX0" fmla="*/ 438750 w 562500"/>
                <a:gd name="connsiteY0" fmla="*/ 78750 h 562500"/>
                <a:gd name="connsiteX1" fmla="*/ 483750 w 562500"/>
                <a:gd name="connsiteY1" fmla="*/ 123750 h 562500"/>
                <a:gd name="connsiteX2" fmla="*/ 483750 w 562500"/>
                <a:gd name="connsiteY2" fmla="*/ 438750 h 562500"/>
                <a:gd name="connsiteX3" fmla="*/ 438750 w 562500"/>
                <a:gd name="connsiteY3" fmla="*/ 483750 h 562500"/>
                <a:gd name="connsiteX4" fmla="*/ 123750 w 562500"/>
                <a:gd name="connsiteY4" fmla="*/ 483750 h 562500"/>
                <a:gd name="connsiteX5" fmla="*/ 78750 w 562500"/>
                <a:gd name="connsiteY5" fmla="*/ 438750 h 562500"/>
                <a:gd name="connsiteX6" fmla="*/ 78750 w 562500"/>
                <a:gd name="connsiteY6" fmla="*/ 123750 h 562500"/>
                <a:gd name="connsiteX7" fmla="*/ 123750 w 562500"/>
                <a:gd name="connsiteY7" fmla="*/ 78750 h 56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500" h="562500">
                  <a:moveTo>
                    <a:pt x="438750" y="78750"/>
                  </a:moveTo>
                  <a:cubicBezTo>
                    <a:pt x="463603" y="78750"/>
                    <a:pt x="483750" y="98897"/>
                    <a:pt x="483750" y="123750"/>
                  </a:cubicBezTo>
                  <a:lnTo>
                    <a:pt x="483750" y="438750"/>
                  </a:lnTo>
                  <a:cubicBezTo>
                    <a:pt x="483750" y="463603"/>
                    <a:pt x="463603" y="483750"/>
                    <a:pt x="438750" y="483750"/>
                  </a:cubicBezTo>
                  <a:lnTo>
                    <a:pt x="123750" y="483750"/>
                  </a:lnTo>
                  <a:cubicBezTo>
                    <a:pt x="98897" y="483750"/>
                    <a:pt x="78750" y="463603"/>
                    <a:pt x="78750" y="438750"/>
                  </a:cubicBezTo>
                  <a:lnTo>
                    <a:pt x="78750" y="123750"/>
                  </a:lnTo>
                  <a:cubicBezTo>
                    <a:pt x="78750" y="98897"/>
                    <a:pt x="98897" y="78750"/>
                    <a:pt x="123750" y="78750"/>
                  </a:cubicBezTo>
                  <a:close/>
                </a:path>
              </a:pathLst>
            </a:custGeom>
            <a:noFill/>
            <a:ln w="19050" cap="rnd">
              <a:solidFill>
                <a:schemeClr val="bg1"/>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250" name="任意多边形: 形状 388"/>
            <p:cNvSpPr/>
            <p:nvPr/>
          </p:nvSpPr>
          <p:spPr>
            <a:xfrm>
              <a:off x="8448" y="8501"/>
              <a:ext cx="354" cy="354"/>
            </a:xfrm>
            <a:custGeom>
              <a:avLst/>
              <a:gdLst>
                <a:gd name="connsiteX0" fmla="*/ 146250 w 225000"/>
                <a:gd name="connsiteY0" fmla="*/ 112500 h 225000"/>
                <a:gd name="connsiteX1" fmla="*/ 112500 w 225000"/>
                <a:gd name="connsiteY1" fmla="*/ 146250 h 225000"/>
                <a:gd name="connsiteX2" fmla="*/ 78750 w 225000"/>
                <a:gd name="connsiteY2" fmla="*/ 112500 h 225000"/>
                <a:gd name="connsiteX3" fmla="*/ 112500 w 225000"/>
                <a:gd name="connsiteY3" fmla="*/ 78750 h 225000"/>
                <a:gd name="connsiteX4" fmla="*/ 146250 w 225000"/>
                <a:gd name="connsiteY4" fmla="*/ 112500 h 22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000" h="225000">
                  <a:moveTo>
                    <a:pt x="146250" y="112500"/>
                  </a:moveTo>
                  <a:cubicBezTo>
                    <a:pt x="146250" y="131140"/>
                    <a:pt x="131140" y="146250"/>
                    <a:pt x="112500" y="146250"/>
                  </a:cubicBezTo>
                  <a:cubicBezTo>
                    <a:pt x="93860" y="146250"/>
                    <a:pt x="78750" y="131140"/>
                    <a:pt x="78750" y="112500"/>
                  </a:cubicBezTo>
                  <a:cubicBezTo>
                    <a:pt x="78750" y="93860"/>
                    <a:pt x="93860" y="78750"/>
                    <a:pt x="112500" y="78750"/>
                  </a:cubicBezTo>
                  <a:cubicBezTo>
                    <a:pt x="131140" y="78750"/>
                    <a:pt x="146250" y="93860"/>
                    <a:pt x="146250" y="112500"/>
                  </a:cubicBezTo>
                  <a:close/>
                </a:path>
              </a:pathLst>
            </a:custGeom>
            <a:noFill/>
            <a:ln w="19050" cap="rnd">
              <a:solidFill>
                <a:schemeClr val="bg1"/>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251" name="任意多边形: 形状 389"/>
            <p:cNvSpPr/>
            <p:nvPr/>
          </p:nvSpPr>
          <p:spPr>
            <a:xfrm>
              <a:off x="8378" y="8607"/>
              <a:ext cx="815" cy="638"/>
            </a:xfrm>
            <a:custGeom>
              <a:avLst/>
              <a:gdLst>
                <a:gd name="connsiteX0" fmla="*/ 438750 w 517500"/>
                <a:gd name="connsiteY0" fmla="*/ 191250 h 405000"/>
                <a:gd name="connsiteX1" fmla="*/ 326250 w 517500"/>
                <a:gd name="connsiteY1" fmla="*/ 78750 h 405000"/>
                <a:gd name="connsiteX2" fmla="*/ 78750 w 517500"/>
                <a:gd name="connsiteY2" fmla="*/ 326250 h 405000"/>
              </a:gdLst>
              <a:ahLst/>
              <a:cxnLst>
                <a:cxn ang="0">
                  <a:pos x="connsiteX0" y="connsiteY0"/>
                </a:cxn>
                <a:cxn ang="0">
                  <a:pos x="connsiteX1" y="connsiteY1"/>
                </a:cxn>
                <a:cxn ang="0">
                  <a:pos x="connsiteX2" y="connsiteY2"/>
                </a:cxn>
              </a:cxnLst>
              <a:rect l="l" t="t" r="r" b="b"/>
              <a:pathLst>
                <a:path w="517500" h="405000">
                  <a:moveTo>
                    <a:pt x="438750" y="191250"/>
                  </a:moveTo>
                  <a:lnTo>
                    <a:pt x="326250" y="78750"/>
                  </a:lnTo>
                  <a:lnTo>
                    <a:pt x="78750" y="326250"/>
                  </a:lnTo>
                </a:path>
              </a:pathLst>
            </a:custGeom>
            <a:noFill/>
            <a:ln w="19050" cap="rnd">
              <a:solidFill>
                <a:schemeClr val="bg1"/>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grpSp>
        <p:nvGrpSpPr>
          <p:cNvPr id="7" name="Group 6"/>
          <p:cNvGrpSpPr/>
          <p:nvPr/>
        </p:nvGrpSpPr>
        <p:grpSpPr>
          <a:xfrm>
            <a:off x="3934460" y="3690620"/>
            <a:ext cx="341630" cy="247650"/>
            <a:chOff x="4832" y="3328"/>
            <a:chExt cx="1027" cy="744"/>
          </a:xfrm>
        </p:grpSpPr>
        <p:sp>
          <p:nvSpPr>
            <p:cNvPr id="165" name="任意多边形: 形状 264"/>
            <p:cNvSpPr/>
            <p:nvPr/>
          </p:nvSpPr>
          <p:spPr>
            <a:xfrm>
              <a:off x="5363" y="3399"/>
              <a:ext cx="496" cy="602"/>
            </a:xfrm>
            <a:custGeom>
              <a:avLst/>
              <a:gdLst>
                <a:gd name="connsiteX0" fmla="*/ 236250 w 315000"/>
                <a:gd name="connsiteY0" fmla="*/ 78750 h 382500"/>
                <a:gd name="connsiteX1" fmla="*/ 78750 w 315000"/>
                <a:gd name="connsiteY1" fmla="*/ 191250 h 382500"/>
                <a:gd name="connsiteX2" fmla="*/ 236250 w 315000"/>
                <a:gd name="connsiteY2" fmla="*/ 303750 h 382500"/>
                <a:gd name="connsiteX3" fmla="*/ 236250 w 315000"/>
                <a:gd name="connsiteY3" fmla="*/ 78750 h 382500"/>
              </a:gdLst>
              <a:ahLst/>
              <a:cxnLst>
                <a:cxn ang="0">
                  <a:pos x="connsiteX0" y="connsiteY0"/>
                </a:cxn>
                <a:cxn ang="0">
                  <a:pos x="connsiteX1" y="connsiteY1"/>
                </a:cxn>
                <a:cxn ang="0">
                  <a:pos x="connsiteX2" y="connsiteY2"/>
                </a:cxn>
                <a:cxn ang="0">
                  <a:pos x="connsiteX3" y="connsiteY3"/>
                </a:cxn>
              </a:cxnLst>
              <a:rect l="l" t="t" r="r" b="b"/>
              <a:pathLst>
                <a:path w="315000" h="382500">
                  <a:moveTo>
                    <a:pt x="236250" y="78750"/>
                  </a:moveTo>
                  <a:lnTo>
                    <a:pt x="78750" y="191250"/>
                  </a:lnTo>
                  <a:lnTo>
                    <a:pt x="236250" y="303750"/>
                  </a:lnTo>
                  <a:lnTo>
                    <a:pt x="236250" y="78750"/>
                  </a:lnTo>
                  <a:close/>
                </a:path>
              </a:pathLst>
            </a:custGeom>
            <a:noFill/>
            <a:ln w="19050" cap="rnd">
              <a:solidFill>
                <a:schemeClr val="bg1"/>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sp>
          <p:nvSpPr>
            <p:cNvPr id="166" name="任意多边形: 形状 265"/>
            <p:cNvSpPr/>
            <p:nvPr/>
          </p:nvSpPr>
          <p:spPr>
            <a:xfrm>
              <a:off x="4832" y="3328"/>
              <a:ext cx="780" cy="744"/>
            </a:xfrm>
            <a:custGeom>
              <a:avLst/>
              <a:gdLst>
                <a:gd name="connsiteX0" fmla="*/ 371250 w 495000"/>
                <a:gd name="connsiteY0" fmla="*/ 78750 h 472500"/>
                <a:gd name="connsiteX1" fmla="*/ 416250 w 495000"/>
                <a:gd name="connsiteY1" fmla="*/ 123750 h 472500"/>
                <a:gd name="connsiteX2" fmla="*/ 416250 w 495000"/>
                <a:gd name="connsiteY2" fmla="*/ 348750 h 472500"/>
                <a:gd name="connsiteX3" fmla="*/ 371250 w 495000"/>
                <a:gd name="connsiteY3" fmla="*/ 393750 h 472500"/>
                <a:gd name="connsiteX4" fmla="*/ 123750 w 495000"/>
                <a:gd name="connsiteY4" fmla="*/ 393750 h 472500"/>
                <a:gd name="connsiteX5" fmla="*/ 78750 w 495000"/>
                <a:gd name="connsiteY5" fmla="*/ 348750 h 472500"/>
                <a:gd name="connsiteX6" fmla="*/ 78750 w 495000"/>
                <a:gd name="connsiteY6" fmla="*/ 123750 h 472500"/>
                <a:gd name="connsiteX7" fmla="*/ 123750 w 495000"/>
                <a:gd name="connsiteY7" fmla="*/ 78750 h 47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000" h="472500">
                  <a:moveTo>
                    <a:pt x="371250" y="78750"/>
                  </a:moveTo>
                  <a:cubicBezTo>
                    <a:pt x="396103" y="78750"/>
                    <a:pt x="416250" y="98897"/>
                    <a:pt x="416250" y="123750"/>
                  </a:cubicBezTo>
                  <a:lnTo>
                    <a:pt x="416250" y="348750"/>
                  </a:lnTo>
                  <a:cubicBezTo>
                    <a:pt x="416250" y="373603"/>
                    <a:pt x="396103" y="393750"/>
                    <a:pt x="371250" y="393750"/>
                  </a:cubicBezTo>
                  <a:lnTo>
                    <a:pt x="123750" y="393750"/>
                  </a:lnTo>
                  <a:cubicBezTo>
                    <a:pt x="98897" y="393750"/>
                    <a:pt x="78750" y="373603"/>
                    <a:pt x="78750" y="348750"/>
                  </a:cubicBezTo>
                  <a:lnTo>
                    <a:pt x="78750" y="123750"/>
                  </a:lnTo>
                  <a:cubicBezTo>
                    <a:pt x="78750" y="98897"/>
                    <a:pt x="98897" y="78750"/>
                    <a:pt x="123750" y="78750"/>
                  </a:cubicBezTo>
                  <a:close/>
                </a:path>
              </a:pathLst>
            </a:custGeom>
            <a:noFill/>
            <a:ln w="19050" cap="rnd">
              <a:solidFill>
                <a:schemeClr val="bg1"/>
              </a:solidFill>
              <a:prstDash val="solid"/>
              <a:round/>
            </a:ln>
          </p:spPr>
          <p:txBody>
            <a:bodyPr rtlCol="0" anchor="ctr"/>
            <a:lstStyle>
              <a:lvl1pPr marL="0" lvl="0" indent="0" algn="l" defTabSz="914400" eaLnBrk="0" fontAlgn="base" latinLnBrk="0" hangingPunct="0">
                <a:lnSpc>
                  <a:spcPct val="100000"/>
                </a:lnSpc>
                <a:spcBef>
                  <a:spcPct val="0"/>
                </a:spcBef>
                <a:spcAft>
                  <a:spcPct val="0"/>
                </a:spcAft>
                <a:buNone/>
                <a:defRPr sz="1735" b="0" i="0" u="none" kern="1200" baseline="0">
                  <a:solidFill>
                    <a:schemeClr val="tx1"/>
                  </a:solidFill>
                  <a:latin typeface="+mn-lt"/>
                  <a:ea typeface="+mn-ea"/>
                  <a:cs typeface="+mn-cs"/>
                </a:defRPr>
              </a:lvl1pPr>
              <a:lvl2pPr marL="457200" lvl="1" indent="1524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2pPr>
              <a:lvl3pPr marL="914400" lvl="2" indent="3048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3pPr>
              <a:lvl4pPr marL="1371600" lvl="3" indent="4572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4pPr>
              <a:lvl5pPr marL="1828800" lvl="4"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5pPr>
              <a:lvl6pPr marL="3048000" lvl="5"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6pPr>
              <a:lvl7pPr marL="3657600" lvl="6"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7pPr>
              <a:lvl8pPr marL="4267200" lvl="7"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8pPr>
              <a:lvl9pPr marL="4876800" lvl="8" indent="609600" algn="l" defTabSz="914400" eaLnBrk="0" fontAlgn="base" latinLnBrk="0" hangingPunct="0">
                <a:lnSpc>
                  <a:spcPct val="100000"/>
                </a:lnSpc>
                <a:spcBef>
                  <a:spcPct val="0"/>
                </a:spcBef>
                <a:spcAft>
                  <a:spcPct val="0"/>
                </a:spcAft>
                <a:buNone/>
                <a:defRPr sz="1735" b="0" i="0" u="none" kern="1200" baseline="0">
                  <a:solidFill>
                    <a:schemeClr val="tx1"/>
                  </a:solidFill>
                  <a:latin typeface="Arial" panose="020B0604020202020204" pitchFamily="34" charset="0"/>
                  <a:ea typeface="SimSun" panose="02010600030101010101" pitchFamily="2" charset="-122"/>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Microsoft YaHei" panose="020B050302020402020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991532" y="4303159"/>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3" y="221544"/>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圆角矩形 7"/>
          <p:cNvSpPr/>
          <p:nvPr/>
        </p:nvSpPr>
        <p:spPr>
          <a:xfrm>
            <a:off x="302342" y="337686"/>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文本框 17"/>
          <p:cNvSpPr txBox="1"/>
          <p:nvPr/>
        </p:nvSpPr>
        <p:spPr>
          <a:xfrm>
            <a:off x="1431290" y="1149985"/>
            <a:ext cx="5903595" cy="645160"/>
          </a:xfrm>
          <a:prstGeom prst="rect">
            <a:avLst/>
          </a:prstGeom>
          <a:noFill/>
        </p:spPr>
        <p:txBody>
          <a:bodyPr wrap="square" rtlCol="0">
            <a:spAutoFit/>
          </a:bodyPr>
          <a:lstStyle/>
          <a:p>
            <a:pPr algn="dist"/>
            <a:r>
              <a:rPr lang="en-US" altLang="zh-CN" sz="3600" dirty="0">
                <a:latin typeface="Calibri" panose="020F0502020204030204" pitchFamily="34" charset="0"/>
                <a:ea typeface="Calibri" panose="020F0502020204030204" pitchFamily="34" charset="0"/>
              </a:rPr>
              <a:t>3 Perspektif dalam kreatifitas</a:t>
            </a:r>
            <a:endParaRPr lang="en-US" altLang="zh-CN" sz="3600" dirty="0">
              <a:latin typeface="Calibri" panose="020F0502020204030204" pitchFamily="34" charset="0"/>
              <a:ea typeface="Calibri" panose="020F0502020204030204" pitchFamily="34" charset="0"/>
            </a:endParaRPr>
          </a:p>
        </p:txBody>
      </p:sp>
      <p:sp>
        <p:nvSpPr>
          <p:cNvPr id="20" name="椭圆 19"/>
          <p:cNvSpPr/>
          <p:nvPr/>
        </p:nvSpPr>
        <p:spPr>
          <a:xfrm>
            <a:off x="1431212" y="2334702"/>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01</a:t>
            </a:r>
            <a:endParaRPr lang="en-US" altLang="zh-CN" sz="1200" b="1" dirty="0" smtClean="0">
              <a:solidFill>
                <a:schemeClr val="bg1"/>
              </a:solidFill>
              <a:latin typeface="Calibri" panose="020F0502020204030204" pitchFamily="34" charset="0"/>
            </a:endParaRPr>
          </a:p>
        </p:txBody>
      </p:sp>
      <p:sp>
        <p:nvSpPr>
          <p:cNvPr id="21" name="文本框 20"/>
          <p:cNvSpPr txBox="1"/>
          <p:nvPr/>
        </p:nvSpPr>
        <p:spPr>
          <a:xfrm>
            <a:off x="2004584" y="2387619"/>
            <a:ext cx="2776384"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Inspirationalists</a:t>
            </a:r>
            <a:endParaRPr lang="en-US" sz="1800" dirty="0" smtClean="0">
              <a:latin typeface="Calibri" panose="020F0502020204030204" pitchFamily="34" charset="0"/>
              <a:ea typeface="Calibri" panose="020F0502020204030204" pitchFamily="34" charset="0"/>
            </a:endParaRPr>
          </a:p>
        </p:txBody>
      </p:sp>
      <p:sp>
        <p:nvSpPr>
          <p:cNvPr id="23" name="椭圆 22"/>
          <p:cNvSpPr/>
          <p:nvPr/>
        </p:nvSpPr>
        <p:spPr>
          <a:xfrm>
            <a:off x="4871510" y="2334702"/>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02</a:t>
            </a:r>
            <a:endParaRPr lang="en-US" altLang="zh-CN" sz="1200" b="1" dirty="0" smtClean="0">
              <a:solidFill>
                <a:schemeClr val="bg1"/>
              </a:solidFill>
              <a:latin typeface="Calibri" panose="020F0502020204030204" pitchFamily="34" charset="0"/>
            </a:endParaRPr>
          </a:p>
        </p:txBody>
      </p:sp>
      <p:sp>
        <p:nvSpPr>
          <p:cNvPr id="24" name="文本框 23"/>
          <p:cNvSpPr txBox="1"/>
          <p:nvPr/>
        </p:nvSpPr>
        <p:spPr>
          <a:xfrm>
            <a:off x="5444966" y="2392045"/>
            <a:ext cx="3514725" cy="368300"/>
          </a:xfrm>
          <a:prstGeom prst="rect">
            <a:avLst/>
          </a:prstGeom>
          <a:noFill/>
        </p:spPr>
        <p:txBody>
          <a:bodyPr wrap="square" rtlCol="0">
            <a:spAutoFit/>
          </a:bodyPr>
          <a:lstStyle/>
          <a:p>
            <a:pPr algn="just"/>
            <a:r>
              <a:rPr lang="en-US" sz="1800" dirty="0" smtClean="0">
                <a:latin typeface="Calibri" panose="020F0502020204030204" pitchFamily="34" charset="0"/>
                <a:ea typeface="Calibri" panose="020F0502020204030204" pitchFamily="34" charset="0"/>
              </a:rPr>
              <a:t>Structuralist</a:t>
            </a:r>
            <a:endParaRPr lang="en-US" sz="1800" dirty="0" smtClean="0">
              <a:latin typeface="Calibri" panose="020F0502020204030204" pitchFamily="34" charset="0"/>
              <a:ea typeface="Calibri" panose="020F0502020204030204" pitchFamily="34" charset="0"/>
            </a:endParaRPr>
          </a:p>
        </p:txBody>
      </p:sp>
      <p:sp>
        <p:nvSpPr>
          <p:cNvPr id="26" name="椭圆 25"/>
          <p:cNvSpPr/>
          <p:nvPr/>
        </p:nvSpPr>
        <p:spPr>
          <a:xfrm>
            <a:off x="1431212" y="3266755"/>
            <a:ext cx="482831" cy="4828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Calibri" panose="020F0502020204030204" pitchFamily="34" charset="0"/>
              </a:rPr>
              <a:t>03</a:t>
            </a:r>
            <a:endParaRPr lang="en-US" altLang="zh-CN" sz="1200" b="1" dirty="0" smtClean="0">
              <a:solidFill>
                <a:schemeClr val="bg1"/>
              </a:solidFill>
              <a:latin typeface="Calibri" panose="020F0502020204030204" pitchFamily="34" charset="0"/>
            </a:endParaRPr>
          </a:p>
        </p:txBody>
      </p:sp>
      <p:sp>
        <p:nvSpPr>
          <p:cNvPr id="27" name="文本框 26"/>
          <p:cNvSpPr txBox="1"/>
          <p:nvPr/>
        </p:nvSpPr>
        <p:spPr>
          <a:xfrm>
            <a:off x="2004584" y="3323482"/>
            <a:ext cx="2776384" cy="368300"/>
          </a:xfrm>
          <a:prstGeom prst="rect">
            <a:avLst/>
          </a:prstGeom>
          <a:noFill/>
        </p:spPr>
        <p:txBody>
          <a:bodyPr wrap="square" rtlCol="0">
            <a:spAutoFit/>
          </a:bodyPr>
          <a:lstStyle/>
          <a:p>
            <a:pPr algn="l"/>
            <a:r>
              <a:rPr lang="en-US" sz="1800" dirty="0" smtClean="0">
                <a:latin typeface="Calibri" panose="020F0502020204030204" pitchFamily="34" charset="0"/>
                <a:ea typeface="Calibri" panose="020F0502020204030204" pitchFamily="34" charset="0"/>
              </a:rPr>
              <a:t>Situationalists</a:t>
            </a:r>
            <a:endParaRPr lang="en-US" sz="1800" dirty="0" smtClean="0">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4686" y="441435"/>
            <a:ext cx="931985" cy="8513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圆角矩形 3"/>
          <p:cNvSpPr/>
          <p:nvPr/>
        </p:nvSpPr>
        <p:spPr>
          <a:xfrm>
            <a:off x="677007" y="539947"/>
            <a:ext cx="7789986" cy="4076624"/>
          </a:xfrm>
          <a:prstGeom prst="roundRect">
            <a:avLst>
              <a:gd name="adj" fmla="val 0"/>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9" name="直角三角形 8"/>
          <p:cNvSpPr/>
          <p:nvPr/>
        </p:nvSpPr>
        <p:spPr>
          <a:xfrm>
            <a:off x="4479680" y="4092994"/>
            <a:ext cx="470531" cy="47053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3" name="直角三角形 12"/>
          <p:cNvSpPr/>
          <p:nvPr/>
        </p:nvSpPr>
        <p:spPr>
          <a:xfrm rot="10800000">
            <a:off x="8233997" y="541042"/>
            <a:ext cx="237395" cy="23739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pic>
        <p:nvPicPr>
          <p:cNvPr id="2" name="图片 1" descr="C:\Users\ACER\Pictures\rsz_lightbulb-1875247_1280.jpgrsz_lightbulb-1875247_1280"/>
          <p:cNvPicPr>
            <a:picLocks noChangeAspect="1"/>
          </p:cNvPicPr>
          <p:nvPr/>
        </p:nvPicPr>
        <p:blipFill rotWithShape="1">
          <a:blip r:embed="rId1"/>
          <a:srcRect l="27939" r="27939"/>
          <a:stretch>
            <a:fillRect/>
          </a:stretch>
        </p:blipFill>
        <p:spPr>
          <a:xfrm>
            <a:off x="1050823" y="270680"/>
            <a:ext cx="3384761" cy="4602776"/>
          </a:xfrm>
          <a:prstGeom prst="rect">
            <a:avLst/>
          </a:prstGeom>
        </p:spPr>
      </p:pic>
      <p:sp>
        <p:nvSpPr>
          <p:cNvPr id="26" name="椭圆 25"/>
          <p:cNvSpPr/>
          <p:nvPr/>
        </p:nvSpPr>
        <p:spPr>
          <a:xfrm>
            <a:off x="4848464" y="1019226"/>
            <a:ext cx="1194134" cy="11941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smtClean="0">
                <a:solidFill>
                  <a:schemeClr val="bg1"/>
                </a:solidFill>
                <a:latin typeface="Calibri" panose="020F0502020204030204" pitchFamily="34" charset="0"/>
              </a:rPr>
              <a:t>1</a:t>
            </a:r>
            <a:endParaRPr lang="zh-CN" altLang="en-US" sz="10350" b="1" dirty="0">
              <a:solidFill>
                <a:schemeClr val="bg1"/>
              </a:solidFill>
              <a:latin typeface="Calibri" panose="020F0502020204030204" pitchFamily="34" charset="0"/>
            </a:endParaRPr>
          </a:p>
        </p:txBody>
      </p:sp>
      <p:sp>
        <p:nvSpPr>
          <p:cNvPr id="27" name="文本框 26"/>
          <p:cNvSpPr txBox="1"/>
          <p:nvPr/>
        </p:nvSpPr>
        <p:spPr>
          <a:xfrm>
            <a:off x="4814174" y="2492220"/>
            <a:ext cx="3427195" cy="553085"/>
          </a:xfrm>
          <a:prstGeom prst="rect">
            <a:avLst/>
          </a:prstGeom>
          <a:noFill/>
        </p:spPr>
        <p:txBody>
          <a:bodyPr wrap="square" rtlCol="0">
            <a:spAutoFit/>
          </a:bodyPr>
          <a:lstStyle/>
          <a:p>
            <a:r>
              <a:rPr lang="en-US" sz="3000" dirty="0">
                <a:latin typeface="Calibri" panose="020F0502020204030204" pitchFamily="34" charset="0"/>
                <a:ea typeface="Calibri" panose="020F0502020204030204" pitchFamily="34" charset="0"/>
              </a:rPr>
              <a:t>Inspirationalists</a:t>
            </a:r>
            <a:endParaRPr lang="en-US" sz="3000" dirty="0">
              <a:latin typeface="Calibri" panose="020F0502020204030204" pitchFamily="34" charset="0"/>
              <a:ea typeface="Calibri" panose="020F0502020204030204" pitchFamily="34" charset="0"/>
            </a:endParaRPr>
          </a:p>
        </p:txBody>
      </p:sp>
      <p:cxnSp>
        <p:nvCxnSpPr>
          <p:cNvPr id="28" name="直接连接符 27"/>
          <p:cNvCxnSpPr/>
          <p:nvPr/>
        </p:nvCxnSpPr>
        <p:spPr>
          <a:xfrm>
            <a:off x="4903770" y="3066087"/>
            <a:ext cx="674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48464" y="3213507"/>
            <a:ext cx="3507205" cy="1014730"/>
          </a:xfrm>
          <a:prstGeom prst="rect">
            <a:avLst/>
          </a:prstGeom>
          <a:noFill/>
        </p:spPr>
        <p:txBody>
          <a:bodyPr wrap="square" rtlCol="0">
            <a:spAutoFit/>
          </a:bodyPr>
          <a:lstStyle/>
          <a:p>
            <a:pPr marL="171450" indent="-171450">
              <a:buFont typeface="Arial" panose="020B0604020202020204" pitchFamily="34" charset="0"/>
              <a:buChar char="•"/>
            </a:pPr>
            <a:r>
              <a:rPr lang="en-US" altLang="zh-CN" sz="1200" dirty="0">
                <a:solidFill>
                  <a:schemeClr val="tx1">
                    <a:lumMod val="75000"/>
                    <a:lumOff val="25000"/>
                  </a:schemeClr>
                </a:solidFill>
                <a:latin typeface="Calibri" panose="020F0502020204030204" pitchFamily="34" charset="0"/>
                <a:ea typeface="Arial" panose="020B0604020202020204" pitchFamily="34" charset="0"/>
              </a:rPr>
              <a:t>Menciptakan kreativitas dimulai dari masalah diakhiri dengan evaluasi dan perbaikan</a:t>
            </a:r>
            <a:endParaRPr lang="en-US" altLang="zh-CN" sz="1200" dirty="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r>
              <a:rPr lang="en-US" altLang="zh-CN" sz="1200" dirty="0">
                <a:solidFill>
                  <a:schemeClr val="tx1">
                    <a:lumMod val="75000"/>
                    <a:lumOff val="25000"/>
                  </a:schemeClr>
                </a:solidFill>
                <a:latin typeface="Calibri" panose="020F0502020204030204" pitchFamily="34" charset="0"/>
                <a:ea typeface="Arial" panose="020B0604020202020204" pitchFamily="34" charset="0"/>
              </a:rPr>
              <a:t>Kreativitas didapatkan melalui brainstorming,  free association, lateral thinking, dan perbedaan pendapat</a:t>
            </a:r>
            <a:endParaRPr lang="en-US" altLang="zh-CN" sz="1200" dirty="0">
              <a:solidFill>
                <a:schemeClr val="tx1">
                  <a:lumMod val="75000"/>
                  <a:lumOff val="25000"/>
                </a:schemeClr>
              </a:solidFill>
              <a:latin typeface="Calibri" panose="020F0502020204030204" pitchFamily="34" charset="0"/>
              <a:ea typeface="Arial" panose="020B0604020202020204" pitchFamily="34" charset="0"/>
            </a:endParaRPr>
          </a:p>
        </p:txBody>
      </p:sp>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4686" y="441435"/>
            <a:ext cx="931985" cy="8513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圆角矩形 3"/>
          <p:cNvSpPr/>
          <p:nvPr/>
        </p:nvSpPr>
        <p:spPr>
          <a:xfrm>
            <a:off x="677007" y="533756"/>
            <a:ext cx="7789986" cy="4076624"/>
          </a:xfrm>
          <a:prstGeom prst="roundRect">
            <a:avLst>
              <a:gd name="adj" fmla="val 0"/>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9" name="直角三角形 8"/>
          <p:cNvSpPr/>
          <p:nvPr/>
        </p:nvSpPr>
        <p:spPr>
          <a:xfrm>
            <a:off x="4479680" y="4092994"/>
            <a:ext cx="470531" cy="47053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3" name="直角三角形 12"/>
          <p:cNvSpPr/>
          <p:nvPr/>
        </p:nvSpPr>
        <p:spPr>
          <a:xfrm rot="10800000">
            <a:off x="8233997" y="541042"/>
            <a:ext cx="237395" cy="23739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椭圆 25"/>
          <p:cNvSpPr/>
          <p:nvPr/>
        </p:nvSpPr>
        <p:spPr>
          <a:xfrm>
            <a:off x="4848464" y="1019226"/>
            <a:ext cx="1194134" cy="11941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smtClean="0">
                <a:solidFill>
                  <a:schemeClr val="bg1"/>
                </a:solidFill>
                <a:latin typeface="Calibri" panose="020F0502020204030204" pitchFamily="34" charset="0"/>
              </a:rPr>
              <a:t>2</a:t>
            </a:r>
            <a:endParaRPr lang="zh-CN" altLang="en-US" sz="10350" b="1" dirty="0">
              <a:solidFill>
                <a:schemeClr val="bg1"/>
              </a:solidFill>
              <a:latin typeface="Calibri" panose="020F0502020204030204" pitchFamily="34" charset="0"/>
            </a:endParaRPr>
          </a:p>
        </p:txBody>
      </p:sp>
      <p:sp>
        <p:nvSpPr>
          <p:cNvPr id="27" name="文本框 26"/>
          <p:cNvSpPr txBox="1"/>
          <p:nvPr/>
        </p:nvSpPr>
        <p:spPr>
          <a:xfrm>
            <a:off x="4814174" y="2492220"/>
            <a:ext cx="3427195" cy="553085"/>
          </a:xfrm>
          <a:prstGeom prst="rect">
            <a:avLst/>
          </a:prstGeom>
          <a:noFill/>
        </p:spPr>
        <p:txBody>
          <a:bodyPr wrap="square" rtlCol="0">
            <a:spAutoFit/>
          </a:bodyPr>
          <a:lstStyle/>
          <a:p>
            <a:r>
              <a:rPr lang="en-US" altLang="zh-CN" sz="3000" dirty="0" smtClean="0">
                <a:latin typeface="Calibri" panose="020F0502020204030204" pitchFamily="34" charset="0"/>
                <a:ea typeface="Calibri" panose="020F0502020204030204" pitchFamily="34" charset="0"/>
              </a:rPr>
              <a:t>Structuralists</a:t>
            </a:r>
            <a:endParaRPr lang="en-US" altLang="zh-CN" sz="3000" dirty="0">
              <a:latin typeface="Calibri" panose="020F0502020204030204" pitchFamily="34" charset="0"/>
              <a:ea typeface="Calibri" panose="020F0502020204030204" pitchFamily="34" charset="0"/>
            </a:endParaRPr>
          </a:p>
        </p:txBody>
      </p:sp>
      <p:cxnSp>
        <p:nvCxnSpPr>
          <p:cNvPr id="28" name="直接连接符 27"/>
          <p:cNvCxnSpPr/>
          <p:nvPr/>
        </p:nvCxnSpPr>
        <p:spPr>
          <a:xfrm>
            <a:off x="4903770" y="3066087"/>
            <a:ext cx="674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48464" y="3213507"/>
            <a:ext cx="3507205" cy="1198880"/>
          </a:xfrm>
          <a:prstGeom prst="rect">
            <a:avLst/>
          </a:prstGeom>
          <a:noFill/>
        </p:spPr>
        <p:txBody>
          <a:bodyPr wrap="square" rtlCol="0">
            <a:spAutoFit/>
          </a:bodyPr>
          <a:lstStyle/>
          <a:p>
            <a:r>
              <a:rPr lang="en-US" sz="1200" dirty="0" smtClean="0">
                <a:solidFill>
                  <a:schemeClr val="tx1">
                    <a:lumMod val="75000"/>
                    <a:lumOff val="25000"/>
                  </a:schemeClr>
                </a:solidFill>
                <a:latin typeface="Calibri" panose="020F0502020204030204" pitchFamily="34" charset="0"/>
                <a:ea typeface="Arial" panose="020B0604020202020204" pitchFamily="34" charset="0"/>
              </a:rPr>
              <a:t>Pemecahan masalah:</a:t>
            </a:r>
            <a:endParaRPr lang="en-US" sz="1200" dirty="0" smtClean="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Arial" panose="020B0604020202020204" pitchFamily="34" charset="0"/>
              </a:rPr>
              <a:t>memahami masalah</a:t>
            </a:r>
            <a:endParaRPr lang="en-US" sz="1200" dirty="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Arial" panose="020B0604020202020204" pitchFamily="34" charset="0"/>
              </a:rPr>
              <a:t>membuat suatu perencanaan</a:t>
            </a:r>
            <a:endParaRPr lang="en-US" sz="1200" dirty="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Arial" panose="020B0604020202020204" pitchFamily="34" charset="0"/>
              </a:rPr>
              <a:t>melaksanakan perencanaan</a:t>
            </a:r>
            <a:endParaRPr lang="en-US" sz="1200" dirty="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r>
              <a:rPr lang="en-US" sz="1200" dirty="0">
                <a:solidFill>
                  <a:schemeClr val="tx1">
                    <a:lumMod val="75000"/>
                    <a:lumOff val="25000"/>
                  </a:schemeClr>
                </a:solidFill>
                <a:latin typeface="Calibri" panose="020F0502020204030204" pitchFamily="34" charset="0"/>
                <a:ea typeface="Arial" panose="020B0604020202020204" pitchFamily="34" charset="0"/>
              </a:rPr>
              <a:t>melakukan feedback</a:t>
            </a:r>
            <a:endParaRPr lang="en-US" sz="1200" dirty="0">
              <a:solidFill>
                <a:schemeClr val="tx1">
                  <a:lumMod val="75000"/>
                  <a:lumOff val="25000"/>
                </a:schemeClr>
              </a:solidFill>
              <a:latin typeface="Calibri" panose="020F0502020204030204" pitchFamily="34" charset="0"/>
              <a:ea typeface="Arial" panose="020B0604020202020204" pitchFamily="34" charset="0"/>
            </a:endParaRPr>
          </a:p>
          <a:p>
            <a:pPr marL="171450" indent="-171450">
              <a:buFont typeface="Arial" panose="020B0604020202020204" pitchFamily="34" charset="0"/>
              <a:buChar char="•"/>
            </a:pPr>
            <a:endParaRPr lang="en-US" sz="1200" dirty="0">
              <a:solidFill>
                <a:schemeClr val="tx1">
                  <a:lumMod val="75000"/>
                  <a:lumOff val="25000"/>
                </a:schemeClr>
              </a:solidFill>
              <a:latin typeface="Calibri" panose="020F0502020204030204" pitchFamily="34" charset="0"/>
              <a:ea typeface="Arial" panose="020B0604020202020204" pitchFamily="34" charset="0"/>
            </a:endParaRPr>
          </a:p>
        </p:txBody>
      </p:sp>
      <p:pic>
        <p:nvPicPr>
          <p:cNvPr id="12" name="图片 11" descr="C:\Users\ACER\Pictures\coverstrukdat.PNGcoverstrukdat"/>
          <p:cNvPicPr>
            <a:picLocks noChangeAspect="1"/>
          </p:cNvPicPr>
          <p:nvPr/>
        </p:nvPicPr>
        <p:blipFill rotWithShape="1">
          <a:blip r:embed="rId1"/>
          <a:srcRect l="592" t="1549" b="1549"/>
          <a:stretch>
            <a:fillRect/>
          </a:stretch>
        </p:blipFill>
        <p:spPr>
          <a:xfrm>
            <a:off x="1070610" y="254635"/>
            <a:ext cx="3361373" cy="46348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84686" y="441435"/>
            <a:ext cx="931985" cy="85135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圆角矩形 3"/>
          <p:cNvSpPr/>
          <p:nvPr/>
        </p:nvSpPr>
        <p:spPr>
          <a:xfrm>
            <a:off x="677007" y="533756"/>
            <a:ext cx="7789986" cy="4076624"/>
          </a:xfrm>
          <a:prstGeom prst="roundRect">
            <a:avLst>
              <a:gd name="adj" fmla="val 0"/>
            </a:avLst>
          </a:prstGeom>
          <a:solidFill>
            <a:schemeClr val="bg1"/>
          </a:solidFill>
          <a:ln>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9" name="直角三角形 8"/>
          <p:cNvSpPr/>
          <p:nvPr/>
        </p:nvSpPr>
        <p:spPr>
          <a:xfrm>
            <a:off x="4479680" y="4092994"/>
            <a:ext cx="470531" cy="470531"/>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3" name="直角三角形 12"/>
          <p:cNvSpPr/>
          <p:nvPr/>
        </p:nvSpPr>
        <p:spPr>
          <a:xfrm rot="10800000">
            <a:off x="8233997" y="541042"/>
            <a:ext cx="237395" cy="237395"/>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椭圆 25"/>
          <p:cNvSpPr/>
          <p:nvPr/>
        </p:nvSpPr>
        <p:spPr>
          <a:xfrm>
            <a:off x="4848464" y="1019226"/>
            <a:ext cx="1194134" cy="119413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350" b="1" dirty="0" smtClean="0">
                <a:solidFill>
                  <a:schemeClr val="bg1"/>
                </a:solidFill>
                <a:latin typeface="Calibri" panose="020F0502020204030204" pitchFamily="34" charset="0"/>
              </a:rPr>
              <a:t>3</a:t>
            </a:r>
            <a:endParaRPr lang="zh-CN" altLang="en-US" sz="10350" b="1" dirty="0">
              <a:solidFill>
                <a:schemeClr val="bg1"/>
              </a:solidFill>
              <a:latin typeface="Calibri" panose="020F0502020204030204" pitchFamily="34" charset="0"/>
            </a:endParaRPr>
          </a:p>
        </p:txBody>
      </p:sp>
      <p:sp>
        <p:nvSpPr>
          <p:cNvPr id="27" name="文本框 26"/>
          <p:cNvSpPr txBox="1"/>
          <p:nvPr/>
        </p:nvSpPr>
        <p:spPr>
          <a:xfrm>
            <a:off x="4814174" y="2492220"/>
            <a:ext cx="3427195" cy="553085"/>
          </a:xfrm>
          <a:prstGeom prst="rect">
            <a:avLst/>
          </a:prstGeom>
          <a:noFill/>
        </p:spPr>
        <p:txBody>
          <a:bodyPr wrap="square" rtlCol="0">
            <a:spAutoFit/>
          </a:bodyPr>
          <a:lstStyle/>
          <a:p>
            <a:r>
              <a:rPr lang="en-US" altLang="zh-CN" sz="3000" dirty="0" smtClean="0">
                <a:latin typeface="Calibri" panose="020F0502020204030204" pitchFamily="34" charset="0"/>
                <a:ea typeface="Calibri" panose="020F0502020204030204" pitchFamily="34" charset="0"/>
              </a:rPr>
              <a:t>Situationalists</a:t>
            </a:r>
            <a:endParaRPr lang="en-US" altLang="zh-CN" sz="3000" dirty="0">
              <a:latin typeface="Calibri" panose="020F0502020204030204" pitchFamily="34" charset="0"/>
              <a:ea typeface="Calibri" panose="020F0502020204030204" pitchFamily="34" charset="0"/>
            </a:endParaRPr>
          </a:p>
        </p:txBody>
      </p:sp>
      <p:cxnSp>
        <p:nvCxnSpPr>
          <p:cNvPr id="28" name="直接连接符 27"/>
          <p:cNvCxnSpPr/>
          <p:nvPr/>
        </p:nvCxnSpPr>
        <p:spPr>
          <a:xfrm>
            <a:off x="4903770" y="3066087"/>
            <a:ext cx="674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848464" y="3213507"/>
            <a:ext cx="3507205" cy="1383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sym typeface="+mn-ea"/>
              </a:rPr>
              <a:t>Kreativitas sebagai sesuatu yang melekat dalam sebuah komunitas praktis dengan standar yang berbeda-beda karena dipengaruhi oleh keluarga, pengajar, dan teman.</a:t>
            </a:r>
            <a:endParaRPr lang="en-US" sz="1200" dirty="0">
              <a:latin typeface="Calibri" panose="020F0502020204030204" pitchFamily="34" charset="0"/>
              <a:cs typeface="Calibri" panose="020F0502020204030204" pitchFamily="34" charset="0"/>
              <a:sym typeface="+mn-ea"/>
            </a:endParaRPr>
          </a:p>
          <a:p>
            <a:r>
              <a:rPr lang="en-US" sz="1200" dirty="0">
                <a:latin typeface="Calibri" panose="020F0502020204030204" pitchFamily="34" charset="0"/>
                <a:cs typeface="Calibri" panose="020F0502020204030204" pitchFamily="34" charset="0"/>
                <a:sym typeface="+mn-ea"/>
              </a:rPr>
              <a:t>Di dapat melalui konsultasi dengan komunitasnya, kemudian menyebarkannya kepada orang lain yang membutuhkannya</a:t>
            </a:r>
            <a:endParaRPr lang="en-US" sz="1200" dirty="0">
              <a:solidFill>
                <a:schemeClr val="tx1">
                  <a:lumMod val="75000"/>
                  <a:lumOff val="25000"/>
                </a:schemeClr>
              </a:solidFill>
              <a:latin typeface="Calibri" panose="020F0502020204030204" pitchFamily="34" charset="0"/>
              <a:ea typeface="Arial" panose="020B0604020202020204" pitchFamily="34" charset="0"/>
              <a:cs typeface="Calibri" panose="020F0502020204030204" pitchFamily="34" charset="0"/>
            </a:endParaRPr>
          </a:p>
        </p:txBody>
      </p:sp>
      <p:pic>
        <p:nvPicPr>
          <p:cNvPr id="17" name="图片 16" descr="C:\Users\ACER\Pictures\3.jpeg3"/>
          <p:cNvPicPr>
            <a:picLocks noChangeAspect="1"/>
          </p:cNvPicPr>
          <p:nvPr/>
        </p:nvPicPr>
        <p:blipFill rotWithShape="1">
          <a:blip r:embed="rId1"/>
          <a:srcRect l="25556" r="25556"/>
          <a:stretch>
            <a:fillRect/>
          </a:stretch>
        </p:blipFill>
        <p:spPr>
          <a:xfrm>
            <a:off x="1050823" y="262716"/>
            <a:ext cx="3384755" cy="46193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991532" y="4303159"/>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 name="矩形 4"/>
          <p:cNvSpPr/>
          <p:nvPr/>
        </p:nvSpPr>
        <p:spPr>
          <a:xfrm>
            <a:off x="184353" y="221544"/>
            <a:ext cx="2968114" cy="61943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8" name="圆角矩形 7"/>
          <p:cNvSpPr/>
          <p:nvPr/>
        </p:nvSpPr>
        <p:spPr>
          <a:xfrm>
            <a:off x="302342" y="337686"/>
            <a:ext cx="8539316" cy="4468762"/>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8" name="文本框 17"/>
          <p:cNvSpPr txBox="1"/>
          <p:nvPr/>
        </p:nvSpPr>
        <p:spPr>
          <a:xfrm>
            <a:off x="1620520" y="923290"/>
            <a:ext cx="5903595" cy="645160"/>
          </a:xfrm>
          <a:prstGeom prst="rect">
            <a:avLst/>
          </a:prstGeom>
          <a:noFill/>
        </p:spPr>
        <p:txBody>
          <a:bodyPr wrap="square" rtlCol="0">
            <a:spAutoFit/>
          </a:bodyPr>
          <a:lstStyle/>
          <a:p>
            <a:pPr algn="dist"/>
            <a:r>
              <a:rPr lang="en-US" altLang="zh-CN" sz="3600" dirty="0">
                <a:latin typeface="Calibri" panose="020F0502020204030204" pitchFamily="34" charset="0"/>
                <a:ea typeface="Calibri" panose="020F0502020204030204" pitchFamily="34" charset="0"/>
              </a:rPr>
              <a:t>Genex (Generating Excellence)</a:t>
            </a:r>
            <a:endParaRPr lang="en-US" altLang="zh-CN" sz="3600" dirty="0">
              <a:latin typeface="Calibri" panose="020F0502020204030204" pitchFamily="34" charset="0"/>
              <a:ea typeface="Calibri" panose="020F0502020204030204" pitchFamily="34" charset="0"/>
            </a:endParaRPr>
          </a:p>
        </p:txBody>
      </p:sp>
      <p:sp>
        <p:nvSpPr>
          <p:cNvPr id="21" name="文本框 20"/>
          <p:cNvSpPr txBox="1"/>
          <p:nvPr/>
        </p:nvSpPr>
        <p:spPr>
          <a:xfrm>
            <a:off x="302260" y="1923415"/>
            <a:ext cx="8538845" cy="2524760"/>
          </a:xfrm>
          <a:prstGeom prst="rect">
            <a:avLst/>
          </a:prstGeom>
          <a:noFill/>
        </p:spPr>
        <p:txBody>
          <a:bodyPr wrap="square" rtlCol="0">
            <a:spAutoFit/>
          </a:bodyPr>
          <a:lstStyle/>
          <a:p>
            <a:pPr marL="285750" indent="-285750">
              <a:lnSpc>
                <a:spcPct val="80000"/>
              </a:lnSpc>
              <a:buFont typeface="Arial" panose="020B0604020202020204" pitchFamily="34" charset="0"/>
              <a:buChar char="•"/>
            </a:pPr>
            <a:r>
              <a:rPr lang="en-US" sz="1800" dirty="0">
                <a:latin typeface="Calibri" panose="020F0502020204030204" pitchFamily="34" charset="0"/>
                <a:cs typeface="Calibri" panose="020F0502020204030204" pitchFamily="34" charset="0"/>
                <a:sym typeface="+mn-ea"/>
              </a:rPr>
              <a:t>Diperkenalkan oleh Csikszentmihalyi’s tahun 1996</a:t>
            </a: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r>
              <a:rPr lang="en-US" sz="1800" dirty="0">
                <a:latin typeface="Calibri" panose="020F0502020204030204" pitchFamily="34" charset="0"/>
                <a:cs typeface="Calibri" panose="020F0502020204030204" pitchFamily="34" charset="0"/>
                <a:sym typeface="+mn-ea"/>
              </a:rPr>
              <a:t>Cara lain untuk menciptakan kreativitas</a:t>
            </a: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r>
              <a:rPr lang="en-US" sz="1800" dirty="0">
                <a:latin typeface="Calibri" panose="020F0502020204030204" pitchFamily="34" charset="0"/>
                <a:cs typeface="Calibri" panose="020F0502020204030204" pitchFamily="34" charset="0"/>
                <a:sym typeface="+mn-ea"/>
              </a:rPr>
              <a:t>Genex didasarkan pada pendekatan </a:t>
            </a:r>
            <a:r>
              <a:rPr lang="en-US" sz="1800" i="1" dirty="0">
                <a:latin typeface="Calibri" panose="020F0502020204030204" pitchFamily="34" charset="0"/>
                <a:cs typeface="Calibri" panose="020F0502020204030204" pitchFamily="34" charset="0"/>
                <a:sym typeface="+mn-ea"/>
              </a:rPr>
              <a:t>situationalists</a:t>
            </a:r>
            <a:r>
              <a:rPr lang="en-US" sz="1800" dirty="0">
                <a:latin typeface="Calibri" panose="020F0502020204030204" pitchFamily="34" charset="0"/>
                <a:cs typeface="Calibri" panose="020F0502020204030204" pitchFamily="34" charset="0"/>
                <a:sym typeface="+mn-ea"/>
              </a:rPr>
              <a:t> untuk mengembangkan internet dan software PC lainnya</a:t>
            </a: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r>
              <a:rPr lang="en-US" sz="1800" dirty="0">
                <a:latin typeface="Calibri" panose="020F0502020204030204" pitchFamily="34" charset="0"/>
                <a:cs typeface="Calibri" panose="020F0502020204030204" pitchFamily="34" charset="0"/>
                <a:sym typeface="+mn-ea"/>
              </a:rPr>
              <a:t>Terdiri atas 4 tahapan, yaitu: </a:t>
            </a:r>
            <a:r>
              <a:rPr lang="en-US" sz="1800" i="1" dirty="0">
                <a:latin typeface="Calibri" panose="020F0502020204030204" pitchFamily="34" charset="0"/>
                <a:cs typeface="Calibri" panose="020F0502020204030204" pitchFamily="34" charset="0"/>
                <a:sym typeface="+mn-ea"/>
              </a:rPr>
              <a:t>collect, relate, create, </a:t>
            </a:r>
            <a:r>
              <a:rPr lang="en-US" sz="1800" dirty="0">
                <a:latin typeface="Calibri" panose="020F0502020204030204" pitchFamily="34" charset="0"/>
                <a:cs typeface="Calibri" panose="020F0502020204030204" pitchFamily="34" charset="0"/>
                <a:sym typeface="+mn-ea"/>
              </a:rPr>
              <a:t>dan </a:t>
            </a:r>
            <a:r>
              <a:rPr lang="en-US" sz="1800" i="1" dirty="0">
                <a:latin typeface="Calibri" panose="020F0502020204030204" pitchFamily="34" charset="0"/>
                <a:cs typeface="Calibri" panose="020F0502020204030204" pitchFamily="34" charset="0"/>
                <a:sym typeface="+mn-ea"/>
              </a:rPr>
              <a:t>disseminate</a:t>
            </a: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lnSpc>
                <a:spcPct val="80000"/>
              </a:lnSpc>
              <a:buFont typeface="Arial" panose="020B0604020202020204" pitchFamily="34" charset="0"/>
              <a:buChar char="•"/>
            </a:pPr>
            <a:r>
              <a:rPr lang="en-US" sz="1800" dirty="0">
                <a:latin typeface="Calibri" panose="020F0502020204030204" pitchFamily="34" charset="0"/>
                <a:cs typeface="Calibri" panose="020F0502020204030204" pitchFamily="34" charset="0"/>
                <a:sym typeface="+mn-ea"/>
              </a:rPr>
              <a:t>Setiap tahapan ini tidak harus selalu diikuti, namun melihat kebutuhan di lapangan, misalkan langsung melakukan kreasi dan penyebaran produk/informasi</a:t>
            </a:r>
            <a:endParaRPr lang="en-US" sz="1800" dirty="0" smtClean="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cdb2004c017l</Template>
  <TotalTime>0</TotalTime>
  <Words>9563</Words>
  <Application>WPS Presentation</Application>
  <PresentationFormat>On-screen Show (4:3)</PresentationFormat>
  <Paragraphs>234</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Calibri</vt:lpstr>
      <vt:lpstr>Microsoft YaHei</vt:lpstr>
      <vt:lpstr>Roboto Bk</vt:lpstr>
      <vt:lpstr>Segoe Print</vt:lpstr>
      <vt:lpstr>Roboto Th</vt:lpstr>
      <vt:lpstr>Arial Unicode MS</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Searching and Browsing Digital Libraries</vt:lpstr>
      <vt:lpstr>Consulting with Peers and Mentors</vt:lpstr>
      <vt:lpstr>Visualizing Data and Processes</vt:lpstr>
      <vt:lpstr>Thinking by Free Associations</vt:lpstr>
      <vt:lpstr>Exploring Solutions</vt:lpstr>
      <vt:lpstr>Composing Artifacts and Performance</vt:lpstr>
      <vt:lpstr>Reviewing and Replaying Session Histories</vt:lpstr>
      <vt:lpstr>Disseminating Results</vt:lpstr>
      <vt:lpstr>Technologies of Information: HCI and the Digital Library</vt:lpstr>
      <vt:lpstr>Pendahuluan</vt:lpstr>
      <vt:lpstr>Dasar Pemikiran Diadakannya DL</vt:lpstr>
      <vt:lpstr>Outcome dan Proses DL</vt:lpstr>
      <vt:lpstr>Masalah-masalah IMK dalam Desain DL</vt:lpstr>
      <vt:lpstr>Memperluas Pengetahuan IMK melalui DL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Creativity: User Interfaces for Supporting Innovation</dc:title>
  <dc:creator>PSMW</dc:creator>
  <cp:lastModifiedBy>ACER</cp:lastModifiedBy>
  <cp:revision>29</cp:revision>
  <dcterms:created xsi:type="dcterms:W3CDTF">2005-05-17T05:35:00Z</dcterms:created>
  <dcterms:modified xsi:type="dcterms:W3CDTF">2019-11-24T12:44:15Z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