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sldIdLst>
    <p:sldId id="256" r:id="rId2"/>
    <p:sldId id="286" r:id="rId3"/>
    <p:sldId id="298" r:id="rId4"/>
    <p:sldId id="287" r:id="rId5"/>
    <p:sldId id="288" r:id="rId6"/>
    <p:sldId id="289" r:id="rId7"/>
    <p:sldId id="292" r:id="rId8"/>
    <p:sldId id="296" r:id="rId9"/>
    <p:sldId id="29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18T05:21:40.112" idx="1">
    <p:pos x="10" y="10"/>
    <p:text>Demo yang tidak formal terkadang dapat menghasilkan umpan balik yang berguna, akan tetapi review dari ahli lebih formal dan lebih efektif. Ahli yang berbeda dapat ditugaskan untuk mereview masalah yang berbeda, dan juga review dapat dijadwalkan kapanpun saat proses pengembangan desain.
Ahli berjumlah 3 sampai 5 orang dapat menjadi sangat produktif. Ahli harus mengerti domain dari tugas, mengerti komunitas user, dan juga mengerti kebiasaan dari user.</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410B08-5587-4979-8CC0-4FF1F62FCB5B}"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BF6F8-296E-4038-9CA9-B887522CC31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5408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10B08-5587-4979-8CC0-4FF1F62FCB5B}"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BF6F8-296E-4038-9CA9-B887522CC316}" type="slidenum">
              <a:rPr lang="en-US" smtClean="0"/>
              <a:t>‹#›</a:t>
            </a:fld>
            <a:endParaRPr lang="en-US"/>
          </a:p>
        </p:txBody>
      </p:sp>
    </p:spTree>
    <p:extLst>
      <p:ext uri="{BB962C8B-B14F-4D97-AF65-F5344CB8AC3E}">
        <p14:creationId xmlns:p14="http://schemas.microsoft.com/office/powerpoint/2010/main" val="37368568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10B08-5587-4979-8CC0-4FF1F62FCB5B}"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BF6F8-296E-4038-9CA9-B887522CC316}" type="slidenum">
              <a:rPr lang="en-US" smtClean="0"/>
              <a:t>‹#›</a:t>
            </a:fld>
            <a:endParaRPr lang="en-US"/>
          </a:p>
        </p:txBody>
      </p:sp>
    </p:spTree>
    <p:extLst>
      <p:ext uri="{BB962C8B-B14F-4D97-AF65-F5344CB8AC3E}">
        <p14:creationId xmlns:p14="http://schemas.microsoft.com/office/powerpoint/2010/main" val="9490593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10B08-5587-4979-8CC0-4FF1F62FCB5B}"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BF6F8-296E-4038-9CA9-B887522CC316}" type="slidenum">
              <a:rPr lang="en-US" smtClean="0"/>
              <a:t>‹#›</a:t>
            </a:fld>
            <a:endParaRPr lang="en-US"/>
          </a:p>
        </p:txBody>
      </p:sp>
    </p:spTree>
    <p:extLst>
      <p:ext uri="{BB962C8B-B14F-4D97-AF65-F5344CB8AC3E}">
        <p14:creationId xmlns:p14="http://schemas.microsoft.com/office/powerpoint/2010/main" val="4471260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10B08-5587-4979-8CC0-4FF1F62FCB5B}"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BF6F8-296E-4038-9CA9-B887522CC31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19607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410B08-5587-4979-8CC0-4FF1F62FCB5B}"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BF6F8-296E-4038-9CA9-B887522CC316}" type="slidenum">
              <a:rPr lang="en-US" smtClean="0"/>
              <a:t>‹#›</a:t>
            </a:fld>
            <a:endParaRPr lang="en-US"/>
          </a:p>
        </p:txBody>
      </p:sp>
    </p:spTree>
    <p:extLst>
      <p:ext uri="{BB962C8B-B14F-4D97-AF65-F5344CB8AC3E}">
        <p14:creationId xmlns:p14="http://schemas.microsoft.com/office/powerpoint/2010/main" val="3187935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410B08-5587-4979-8CC0-4FF1F62FCB5B}" type="datetimeFigureOut">
              <a:rPr lang="en-US" smtClean="0"/>
              <a:t>11/26/2019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3BF6F8-296E-4038-9CA9-B887522CC316}" type="slidenum">
              <a:rPr lang="en-US" smtClean="0"/>
              <a:t>‹#›</a:t>
            </a:fld>
            <a:endParaRPr lang="en-US"/>
          </a:p>
        </p:txBody>
      </p:sp>
    </p:spTree>
    <p:extLst>
      <p:ext uri="{BB962C8B-B14F-4D97-AF65-F5344CB8AC3E}">
        <p14:creationId xmlns:p14="http://schemas.microsoft.com/office/powerpoint/2010/main" val="7678874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410B08-5587-4979-8CC0-4FF1F62FCB5B}" type="datetimeFigureOut">
              <a:rPr lang="en-US" smtClean="0"/>
              <a:t>11/26/2019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3BF6F8-296E-4038-9CA9-B887522CC316}" type="slidenum">
              <a:rPr lang="en-US" smtClean="0"/>
              <a:t>‹#›</a:t>
            </a:fld>
            <a:endParaRPr lang="en-US"/>
          </a:p>
        </p:txBody>
      </p:sp>
    </p:spTree>
    <p:extLst>
      <p:ext uri="{BB962C8B-B14F-4D97-AF65-F5344CB8AC3E}">
        <p14:creationId xmlns:p14="http://schemas.microsoft.com/office/powerpoint/2010/main" val="25952319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E410B08-5587-4979-8CC0-4FF1F62FCB5B}" type="datetimeFigureOut">
              <a:rPr lang="en-US" smtClean="0"/>
              <a:t>11/26/2019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B3BF6F8-296E-4038-9CA9-B887522CC316}" type="slidenum">
              <a:rPr lang="en-US" smtClean="0"/>
              <a:t>‹#›</a:t>
            </a:fld>
            <a:endParaRPr lang="en-US"/>
          </a:p>
        </p:txBody>
      </p:sp>
    </p:spTree>
    <p:extLst>
      <p:ext uri="{BB962C8B-B14F-4D97-AF65-F5344CB8AC3E}">
        <p14:creationId xmlns:p14="http://schemas.microsoft.com/office/powerpoint/2010/main" val="5901575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E410B08-5587-4979-8CC0-4FF1F62FCB5B}" type="datetimeFigureOut">
              <a:rPr lang="en-US" smtClean="0"/>
              <a:t>11/26/2019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B3BF6F8-296E-4038-9CA9-B887522CC316}" type="slidenum">
              <a:rPr lang="en-US" smtClean="0"/>
              <a:t>‹#›</a:t>
            </a:fld>
            <a:endParaRPr lang="en-US"/>
          </a:p>
        </p:txBody>
      </p:sp>
    </p:spTree>
    <p:extLst>
      <p:ext uri="{BB962C8B-B14F-4D97-AF65-F5344CB8AC3E}">
        <p14:creationId xmlns:p14="http://schemas.microsoft.com/office/powerpoint/2010/main" val="3341919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410B08-5587-4979-8CC0-4FF1F62FCB5B}"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BF6F8-296E-4038-9CA9-B887522CC316}" type="slidenum">
              <a:rPr lang="en-US" smtClean="0"/>
              <a:t>‹#›</a:t>
            </a:fld>
            <a:endParaRPr lang="en-US"/>
          </a:p>
        </p:txBody>
      </p:sp>
    </p:spTree>
    <p:extLst>
      <p:ext uri="{BB962C8B-B14F-4D97-AF65-F5344CB8AC3E}">
        <p14:creationId xmlns:p14="http://schemas.microsoft.com/office/powerpoint/2010/main" val="12547732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E410B08-5587-4979-8CC0-4FF1F62FCB5B}" type="datetimeFigureOut">
              <a:rPr lang="en-US" smtClean="0"/>
              <a:t>11/26/2019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B3BF6F8-296E-4038-9CA9-B887522CC31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222636"/>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file:///E:\IMK\home.pptx#-1,1,PowerPoint Presenta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32FFB-34BE-4DE6-BCD9-9C6B39CFFB6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6136900-0B79-4908-9D50-4B3C10D1ECCF}"/>
              </a:ext>
            </a:extLst>
          </p:cNvPr>
          <p:cNvSpPr>
            <a:spLocks noGrp="1"/>
          </p:cNvSpPr>
          <p:nvPr>
            <p:ph type="subTitle" idx="1"/>
          </p:nvPr>
        </p:nvSpPr>
        <p:spPr/>
        <p:txBody>
          <a:bodyPr/>
          <a:lstStyle/>
          <a:p>
            <a:endParaRPr lang="en-US"/>
          </a:p>
        </p:txBody>
      </p:sp>
      <p:pic>
        <p:nvPicPr>
          <p:cNvPr id="4" name="Picture 2">
            <a:extLst>
              <a:ext uri="{FF2B5EF4-FFF2-40B4-BE49-F238E27FC236}">
                <a16:creationId xmlns:a16="http://schemas.microsoft.com/office/drawing/2014/main" id="{7A34857E-9884-4528-89D5-9735A9F613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264272" cy="68986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558070AE-CE19-4B33-907F-E10A327F75F6}"/>
              </a:ext>
            </a:extLst>
          </p:cNvPr>
          <p:cNvSpPr/>
          <p:nvPr/>
        </p:nvSpPr>
        <p:spPr>
          <a:xfrm>
            <a:off x="3146787" y="811195"/>
            <a:ext cx="5898425" cy="3304177"/>
          </a:xfrm>
          <a:prstGeom prst="roundRect">
            <a:avLst>
              <a:gd name="adj" fmla="val 4239"/>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9152E99B-A0A4-417B-ADB9-8F57300D76E7}"/>
              </a:ext>
            </a:extLst>
          </p:cNvPr>
          <p:cNvSpPr/>
          <p:nvPr/>
        </p:nvSpPr>
        <p:spPr>
          <a:xfrm>
            <a:off x="3278519" y="983735"/>
            <a:ext cx="5500226" cy="2460674"/>
          </a:xfrm>
          <a:prstGeom prst="rect">
            <a:avLst/>
          </a:prstGeom>
        </p:spPr>
        <p:txBody>
          <a:bodyPr wrap="square">
            <a:spAutoFit/>
          </a:bodyPr>
          <a:lstStyle/>
          <a:p>
            <a:pPr algn="ctr">
              <a:lnSpc>
                <a:spcPct val="150000"/>
              </a:lnSpc>
            </a:pPr>
            <a:r>
              <a:rPr lang="en-US" sz="3600" dirty="0">
                <a:effectLst>
                  <a:glow rad="101600">
                    <a:schemeClr val="accent1">
                      <a:satMod val="175000"/>
                      <a:alpha val="40000"/>
                    </a:schemeClr>
                  </a:glow>
                </a:effectLst>
                <a:latin typeface="Aquatico" panose="00000500000000000000" pitchFamily="50" charset="0"/>
              </a:rPr>
              <a:t>TEKNIS </a:t>
            </a:r>
          </a:p>
          <a:p>
            <a:pPr algn="ctr">
              <a:lnSpc>
                <a:spcPct val="150000"/>
              </a:lnSpc>
            </a:pPr>
            <a:r>
              <a:rPr lang="en-US" sz="3600" dirty="0">
                <a:effectLst>
                  <a:glow rad="101600">
                    <a:schemeClr val="accent1">
                      <a:satMod val="175000"/>
                      <a:alpha val="40000"/>
                    </a:schemeClr>
                  </a:glow>
                </a:effectLst>
                <a:latin typeface="Aquatico" panose="00000500000000000000" pitchFamily="50" charset="0"/>
              </a:rPr>
              <a:t>EVALUASI</a:t>
            </a:r>
          </a:p>
          <a:p>
            <a:pPr algn="ctr">
              <a:lnSpc>
                <a:spcPct val="150000"/>
              </a:lnSpc>
            </a:pPr>
            <a:r>
              <a:rPr lang="en-US" sz="3600" dirty="0">
                <a:effectLst>
                  <a:glow rad="101600">
                    <a:schemeClr val="accent1">
                      <a:satMod val="175000"/>
                      <a:alpha val="40000"/>
                    </a:schemeClr>
                  </a:glow>
                </a:effectLst>
                <a:latin typeface="Aquatico" panose="00000500000000000000" pitchFamily="50" charset="0"/>
              </a:rPr>
              <a:t>USER INTERFACE </a:t>
            </a:r>
          </a:p>
        </p:txBody>
      </p:sp>
      <p:sp>
        <p:nvSpPr>
          <p:cNvPr id="11" name="Arrow: Right 10">
            <a:hlinkClick r:id="rId3" action="ppaction://hlinkpres?slideindex=1&amp;slidetitle=PowerPoint Presentation"/>
            <a:extLst>
              <a:ext uri="{FF2B5EF4-FFF2-40B4-BE49-F238E27FC236}">
                <a16:creationId xmlns:a16="http://schemas.microsoft.com/office/drawing/2014/main" id="{3EFBAA4C-E754-47A6-B80F-17679C7DB0FD}"/>
              </a:ext>
            </a:extLst>
          </p:cNvPr>
          <p:cNvSpPr/>
          <p:nvPr/>
        </p:nvSpPr>
        <p:spPr>
          <a:xfrm rot="16200000">
            <a:off x="5858094" y="3519808"/>
            <a:ext cx="475811" cy="640270"/>
          </a:xfrm>
          <a:prstGeom prst="rightArrow">
            <a:avLst>
              <a:gd name="adj1" fmla="val 50000"/>
              <a:gd name="adj2" fmla="val 639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p>
        </p:txBody>
      </p:sp>
    </p:spTree>
    <p:extLst>
      <p:ext uri="{BB962C8B-B14F-4D97-AF65-F5344CB8AC3E}">
        <p14:creationId xmlns:p14="http://schemas.microsoft.com/office/powerpoint/2010/main" val="9198469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5319-D9D9-4272-A796-2FB154F56852}"/>
              </a:ext>
            </a:extLst>
          </p:cNvPr>
          <p:cNvSpPr>
            <a:spLocks noGrp="1"/>
          </p:cNvSpPr>
          <p:nvPr>
            <p:ph type="title"/>
          </p:nvPr>
        </p:nvSpPr>
        <p:spPr>
          <a:xfrm>
            <a:off x="810356" y="4893266"/>
            <a:ext cx="9720072" cy="1499616"/>
          </a:xfrm>
        </p:spPr>
        <p:txBody>
          <a:bodyPr/>
          <a:lstStyle/>
          <a:p>
            <a:r>
              <a:rPr lang="en-US" dirty="0"/>
              <a:t>Teknik </a:t>
            </a:r>
            <a:r>
              <a:rPr lang="en-US" dirty="0" err="1"/>
              <a:t>Evaluasi</a:t>
            </a:r>
            <a:r>
              <a:rPr lang="en-US" dirty="0"/>
              <a:t> UI</a:t>
            </a:r>
          </a:p>
        </p:txBody>
      </p:sp>
      <p:pic>
        <p:nvPicPr>
          <p:cNvPr id="6" name="Picture 2" descr="Hasil gambar untuk ui testing">
            <a:extLst>
              <a:ext uri="{FF2B5EF4-FFF2-40B4-BE49-F238E27FC236}">
                <a16:creationId xmlns:a16="http://schemas.microsoft.com/office/drawing/2014/main" id="{3D3A15EA-0687-4A72-9E18-352F9821DF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113" b="17258"/>
          <a:stretch/>
        </p:blipFill>
        <p:spPr bwMode="auto">
          <a:xfrm>
            <a:off x="920510" y="723506"/>
            <a:ext cx="10350980" cy="4169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0315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EEE8B-ED6C-4F8C-854E-222C085F56C4}"/>
              </a:ext>
            </a:extLst>
          </p:cNvPr>
          <p:cNvSpPr>
            <a:spLocks noGrp="1"/>
          </p:cNvSpPr>
          <p:nvPr>
            <p:ph type="title"/>
          </p:nvPr>
        </p:nvSpPr>
        <p:spPr>
          <a:xfrm>
            <a:off x="1024127" y="942680"/>
            <a:ext cx="9720072" cy="1159497"/>
          </a:xfrm>
        </p:spPr>
        <p:txBody>
          <a:bodyPr>
            <a:normAutofit fontScale="90000"/>
          </a:bodyPr>
          <a:lstStyle/>
          <a:p>
            <a:r>
              <a:rPr lang="en-US" b="1" dirty="0" err="1">
                <a:solidFill>
                  <a:srgbClr val="1CADE4"/>
                </a:solidFill>
              </a:rPr>
              <a:t>Faktor</a:t>
            </a:r>
            <a:r>
              <a:rPr lang="en-US" b="1" dirty="0"/>
              <a:t> </a:t>
            </a:r>
            <a:r>
              <a:rPr lang="en-US" dirty="0"/>
              <a:t>yang </a:t>
            </a:r>
            <a:r>
              <a:rPr lang="en-US" dirty="0" err="1"/>
              <a:t>mempengaruhi</a:t>
            </a:r>
            <a:r>
              <a:rPr lang="en-US" dirty="0"/>
              <a:t> </a:t>
            </a:r>
            <a:r>
              <a:rPr lang="en-US" dirty="0" err="1">
                <a:solidFill>
                  <a:schemeClr val="tx1"/>
                </a:solidFill>
              </a:rPr>
              <a:t>perencanaan</a:t>
            </a:r>
            <a:r>
              <a:rPr lang="en-US" dirty="0">
                <a:solidFill>
                  <a:schemeClr val="tx1"/>
                </a:solidFill>
              </a:rPr>
              <a:t> </a:t>
            </a:r>
            <a:r>
              <a:rPr lang="en-US" dirty="0" err="1">
                <a:solidFill>
                  <a:schemeClr val="tx1"/>
                </a:solidFill>
              </a:rPr>
              <a:t>evaluasi</a:t>
            </a:r>
            <a:r>
              <a:rPr lang="en-US" dirty="0">
                <a:solidFill>
                  <a:schemeClr val="tx1"/>
                </a:solidFill>
              </a:rPr>
              <a:t> </a:t>
            </a:r>
            <a:r>
              <a:rPr lang="en-US" dirty="0"/>
              <a:t>:</a:t>
            </a:r>
            <a:br>
              <a:rPr lang="en-US" dirty="0"/>
            </a:br>
            <a:endParaRPr lang="en-US" dirty="0"/>
          </a:p>
        </p:txBody>
      </p:sp>
      <p:sp>
        <p:nvSpPr>
          <p:cNvPr id="3" name="Content Placeholder 2">
            <a:extLst>
              <a:ext uri="{FF2B5EF4-FFF2-40B4-BE49-F238E27FC236}">
                <a16:creationId xmlns:a16="http://schemas.microsoft.com/office/drawing/2014/main" id="{B3861D39-D98C-4772-AAC9-899A6C41A800}"/>
              </a:ext>
            </a:extLst>
          </p:cNvPr>
          <p:cNvSpPr>
            <a:spLocks noGrp="1"/>
          </p:cNvSpPr>
          <p:nvPr>
            <p:ph idx="1"/>
          </p:nvPr>
        </p:nvSpPr>
        <p:spPr/>
        <p:txBody>
          <a:bodyPr>
            <a:normAutofit/>
          </a:bodyPr>
          <a:lstStyle/>
          <a:p>
            <a:pPr marL="457200" indent="-457200" fontAlgn="base">
              <a:buFont typeface="+mj-lt"/>
              <a:buAutoNum type="arabicPeriod"/>
            </a:pPr>
            <a:r>
              <a:rPr lang="en-US" dirty="0" err="1"/>
              <a:t>Tahapan</a:t>
            </a:r>
            <a:r>
              <a:rPr lang="en-US" dirty="0"/>
              <a:t> </a:t>
            </a:r>
            <a:r>
              <a:rPr lang="en-US" dirty="0" err="1"/>
              <a:t>desain</a:t>
            </a:r>
            <a:r>
              <a:rPr lang="en-US" dirty="0"/>
              <a:t> (</a:t>
            </a:r>
            <a:r>
              <a:rPr lang="en-US" dirty="0" err="1"/>
              <a:t>awal</a:t>
            </a:r>
            <a:r>
              <a:rPr lang="en-US" dirty="0"/>
              <a:t>, </a:t>
            </a:r>
            <a:r>
              <a:rPr lang="en-US" dirty="0" err="1"/>
              <a:t>pertengahan</a:t>
            </a:r>
            <a:r>
              <a:rPr lang="en-US" dirty="0"/>
              <a:t>, </a:t>
            </a:r>
            <a:r>
              <a:rPr lang="en-US" dirty="0" err="1"/>
              <a:t>akhir</a:t>
            </a:r>
            <a:r>
              <a:rPr lang="en-US" dirty="0"/>
              <a:t>)</a:t>
            </a:r>
          </a:p>
          <a:p>
            <a:pPr marL="457200" indent="-457200" fontAlgn="base">
              <a:buFont typeface="+mj-lt"/>
              <a:buAutoNum type="arabicPeriod"/>
            </a:pPr>
            <a:r>
              <a:rPr lang="en-US" dirty="0" err="1"/>
              <a:t>Pembaruan</a:t>
            </a:r>
            <a:r>
              <a:rPr lang="en-US" dirty="0"/>
              <a:t> </a:t>
            </a:r>
            <a:r>
              <a:rPr lang="en-US" dirty="0" err="1"/>
              <a:t>suatu</a:t>
            </a:r>
            <a:r>
              <a:rPr lang="en-US" dirty="0"/>
              <a:t> </a:t>
            </a:r>
            <a:r>
              <a:rPr lang="en-US" dirty="0" err="1"/>
              <a:t>proyek</a:t>
            </a:r>
            <a:r>
              <a:rPr lang="en-US" dirty="0"/>
              <a:t> (</a:t>
            </a:r>
            <a:r>
              <a:rPr lang="en-US" dirty="0" err="1"/>
              <a:t>didefinisikan</a:t>
            </a:r>
            <a:r>
              <a:rPr lang="en-US" dirty="0"/>
              <a:t> </a:t>
            </a:r>
            <a:r>
              <a:rPr lang="en-US" dirty="0" err="1"/>
              <a:t>dengan</a:t>
            </a:r>
            <a:r>
              <a:rPr lang="en-US" dirty="0"/>
              <a:t> </a:t>
            </a:r>
            <a:r>
              <a:rPr lang="en-US" dirty="0" err="1"/>
              <a:t>baik</a:t>
            </a:r>
            <a:r>
              <a:rPr lang="en-US" dirty="0"/>
              <a:t>, </a:t>
            </a:r>
            <a:r>
              <a:rPr lang="en-US" dirty="0" err="1"/>
              <a:t>atau</a:t>
            </a:r>
            <a:r>
              <a:rPr lang="en-US" dirty="0"/>
              <a:t> </a:t>
            </a:r>
            <a:r>
              <a:rPr lang="en-US" dirty="0" err="1"/>
              <a:t>harus</a:t>
            </a:r>
            <a:r>
              <a:rPr lang="en-US" dirty="0"/>
              <a:t> </a:t>
            </a:r>
            <a:r>
              <a:rPr lang="en-US" dirty="0" err="1"/>
              <a:t>diselidiki</a:t>
            </a:r>
            <a:r>
              <a:rPr lang="en-US" dirty="0"/>
              <a:t>)</a:t>
            </a:r>
          </a:p>
          <a:p>
            <a:pPr marL="457200" indent="-457200" fontAlgn="base">
              <a:buFont typeface="+mj-lt"/>
              <a:buAutoNum type="arabicPeriod"/>
            </a:pPr>
            <a:r>
              <a:rPr lang="en-US" dirty="0" err="1"/>
              <a:t>Jumlah</a:t>
            </a:r>
            <a:r>
              <a:rPr lang="en-US" dirty="0"/>
              <a:t> </a:t>
            </a:r>
            <a:r>
              <a:rPr lang="en-US" dirty="0" err="1"/>
              <a:t>pemakai</a:t>
            </a:r>
            <a:r>
              <a:rPr lang="en-US" dirty="0"/>
              <a:t> (user) yang </a:t>
            </a:r>
            <a:r>
              <a:rPr lang="en-US" dirty="0" err="1"/>
              <a:t>diperkirakan</a:t>
            </a:r>
            <a:endParaRPr lang="en-US" dirty="0"/>
          </a:p>
          <a:p>
            <a:pPr marL="457200" indent="-457200" fontAlgn="base">
              <a:buFont typeface="+mj-lt"/>
              <a:buAutoNum type="arabicPeriod"/>
            </a:pPr>
            <a:r>
              <a:rPr lang="en-US" dirty="0" err="1"/>
              <a:t>Seberapa</a:t>
            </a:r>
            <a:r>
              <a:rPr lang="en-US" dirty="0"/>
              <a:t> </a:t>
            </a:r>
            <a:r>
              <a:rPr lang="en-US" dirty="0" err="1"/>
              <a:t>kritis</a:t>
            </a:r>
            <a:r>
              <a:rPr lang="en-US" dirty="0"/>
              <a:t> </a:t>
            </a:r>
            <a:r>
              <a:rPr lang="en-US" dirty="0" err="1"/>
              <a:t>keperluan</a:t>
            </a:r>
            <a:r>
              <a:rPr lang="en-US" dirty="0"/>
              <a:t> interface </a:t>
            </a:r>
            <a:r>
              <a:rPr lang="en-US" dirty="0" err="1"/>
              <a:t>ini</a:t>
            </a:r>
            <a:r>
              <a:rPr lang="en-US" dirty="0"/>
              <a:t> (</a:t>
            </a:r>
            <a:r>
              <a:rPr lang="en-US" dirty="0" err="1"/>
              <a:t>sistem</a:t>
            </a:r>
            <a:r>
              <a:rPr lang="en-US" dirty="0"/>
              <a:t> </a:t>
            </a:r>
            <a:r>
              <a:rPr lang="en-US" dirty="0" err="1"/>
              <a:t>medis</a:t>
            </a:r>
            <a:r>
              <a:rPr lang="en-US" dirty="0"/>
              <a:t> yang life-critical </a:t>
            </a:r>
            <a:r>
              <a:rPr lang="en-US" dirty="0" err="1"/>
              <a:t>atau</a:t>
            </a:r>
            <a:r>
              <a:rPr lang="en-US" dirty="0"/>
              <a:t> </a:t>
            </a:r>
            <a:r>
              <a:rPr lang="en-US" dirty="0" err="1"/>
              <a:t>bantuan</a:t>
            </a:r>
            <a:r>
              <a:rPr lang="en-US" dirty="0"/>
              <a:t> </a:t>
            </a:r>
            <a:r>
              <a:rPr lang="en-US" dirty="0" err="1"/>
              <a:t>untuk</a:t>
            </a:r>
            <a:r>
              <a:rPr lang="en-US" dirty="0"/>
              <a:t> tur museum)</a:t>
            </a:r>
          </a:p>
          <a:p>
            <a:pPr marL="457200" indent="-457200" fontAlgn="base">
              <a:buFont typeface="+mj-lt"/>
              <a:buAutoNum type="arabicPeriod"/>
            </a:pPr>
            <a:r>
              <a:rPr lang="en-US" dirty="0" err="1"/>
              <a:t>Biaya</a:t>
            </a:r>
            <a:r>
              <a:rPr lang="en-US" dirty="0"/>
              <a:t> </a:t>
            </a:r>
            <a:r>
              <a:rPr lang="en-US" dirty="0" err="1"/>
              <a:t>produk</a:t>
            </a:r>
            <a:r>
              <a:rPr lang="en-US" dirty="0"/>
              <a:t> dan budget yang </a:t>
            </a:r>
            <a:r>
              <a:rPr lang="en-US" dirty="0" err="1"/>
              <a:t>dialokasikan</a:t>
            </a:r>
            <a:r>
              <a:rPr lang="en-US" dirty="0"/>
              <a:t> </a:t>
            </a:r>
            <a:r>
              <a:rPr lang="en-US" dirty="0" err="1"/>
              <a:t>untuk</a:t>
            </a:r>
            <a:r>
              <a:rPr lang="en-US" dirty="0"/>
              <a:t> </a:t>
            </a:r>
            <a:r>
              <a:rPr lang="en-US" dirty="0" err="1"/>
              <a:t>tes</a:t>
            </a:r>
            <a:endParaRPr lang="en-US" dirty="0"/>
          </a:p>
          <a:p>
            <a:pPr marL="457200" indent="-457200" fontAlgn="base">
              <a:buFont typeface="+mj-lt"/>
              <a:buAutoNum type="arabicPeriod"/>
            </a:pPr>
            <a:r>
              <a:rPr lang="en-US" dirty="0"/>
              <a:t>Waktu yang </a:t>
            </a:r>
            <a:r>
              <a:rPr lang="en-US" dirty="0" err="1"/>
              <a:t>tersedia</a:t>
            </a:r>
            <a:endParaRPr lang="en-US" dirty="0"/>
          </a:p>
          <a:p>
            <a:pPr marL="457200" indent="-457200" fontAlgn="base">
              <a:buFont typeface="+mj-lt"/>
              <a:buAutoNum type="arabicPeriod"/>
            </a:pPr>
            <a:r>
              <a:rPr lang="en-US" dirty="0" err="1"/>
              <a:t>Pengalaman</a:t>
            </a:r>
            <a:r>
              <a:rPr lang="en-US" dirty="0"/>
              <a:t> </a:t>
            </a:r>
            <a:r>
              <a:rPr lang="en-US" dirty="0" err="1"/>
              <a:t>dari</a:t>
            </a:r>
            <a:r>
              <a:rPr lang="en-US" dirty="0"/>
              <a:t> </a:t>
            </a:r>
            <a:r>
              <a:rPr lang="en-US" dirty="0" err="1"/>
              <a:t>tim</a:t>
            </a:r>
            <a:r>
              <a:rPr lang="en-US" dirty="0"/>
              <a:t> </a:t>
            </a:r>
            <a:r>
              <a:rPr lang="en-US" dirty="0" err="1"/>
              <a:t>evaluasi</a:t>
            </a:r>
            <a:r>
              <a:rPr lang="en-US" dirty="0"/>
              <a:t> dan </a:t>
            </a:r>
            <a:r>
              <a:rPr lang="en-US" dirty="0" err="1"/>
              <a:t>desain</a:t>
            </a:r>
            <a:endParaRPr lang="en-US" dirty="0"/>
          </a:p>
          <a:p>
            <a:endParaRPr lang="en-US" dirty="0"/>
          </a:p>
        </p:txBody>
      </p:sp>
    </p:spTree>
    <p:extLst>
      <p:ext uri="{BB962C8B-B14F-4D97-AF65-F5344CB8AC3E}">
        <p14:creationId xmlns:p14="http://schemas.microsoft.com/office/powerpoint/2010/main" val="31150476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8A6C5-D3F4-4BE9-B70A-21023D5FF61F}"/>
              </a:ext>
            </a:extLst>
          </p:cNvPr>
          <p:cNvSpPr>
            <a:spLocks noGrp="1"/>
          </p:cNvSpPr>
          <p:nvPr>
            <p:ph type="title"/>
          </p:nvPr>
        </p:nvSpPr>
        <p:spPr/>
        <p:txBody>
          <a:bodyPr/>
          <a:lstStyle/>
          <a:p>
            <a:r>
              <a:rPr lang="en-US" b="1" dirty="0" err="1">
                <a:solidFill>
                  <a:srgbClr val="00B0F0"/>
                </a:solidFill>
              </a:rPr>
              <a:t>Tujuan</a:t>
            </a:r>
            <a:r>
              <a:rPr lang="en-US" dirty="0"/>
              <a:t> </a:t>
            </a:r>
            <a:r>
              <a:rPr lang="en-US" dirty="0" err="1"/>
              <a:t>Evaluasi</a:t>
            </a:r>
            <a:endParaRPr lang="en-US" dirty="0"/>
          </a:p>
        </p:txBody>
      </p:sp>
      <p:sp>
        <p:nvSpPr>
          <p:cNvPr id="3" name="Content Placeholder 2">
            <a:extLst>
              <a:ext uri="{FF2B5EF4-FFF2-40B4-BE49-F238E27FC236}">
                <a16:creationId xmlns:a16="http://schemas.microsoft.com/office/drawing/2014/main" id="{52C2CD99-5713-4442-9F92-E7B2150DD44B}"/>
              </a:ext>
            </a:extLst>
          </p:cNvPr>
          <p:cNvSpPr>
            <a:spLocks noGrp="1"/>
          </p:cNvSpPr>
          <p:nvPr>
            <p:ph idx="1"/>
          </p:nvPr>
        </p:nvSpPr>
        <p:spPr>
          <a:xfrm>
            <a:off x="1097280" y="1845735"/>
            <a:ext cx="10058400" cy="4147562"/>
          </a:xfrm>
        </p:spPr>
        <p:txBody>
          <a:bodyPr>
            <a:normAutofit fontScale="62500" lnSpcReduction="20000"/>
          </a:bodyPr>
          <a:lstStyle/>
          <a:p>
            <a:pPr marL="0" indent="0">
              <a:lnSpc>
                <a:spcPct val="120000"/>
              </a:lnSpc>
              <a:buNone/>
            </a:pPr>
            <a:r>
              <a:rPr lang="en-US" sz="3100" b="1" dirty="0"/>
              <a:t>Pada </a:t>
            </a:r>
            <a:r>
              <a:rPr lang="en-US" sz="3100" b="1" dirty="0" err="1"/>
              <a:t>tahap</a:t>
            </a:r>
            <a:r>
              <a:rPr lang="en-US" sz="3100" b="1" dirty="0"/>
              <a:t> </a:t>
            </a:r>
            <a:r>
              <a:rPr lang="en-US" sz="3100" b="1" dirty="0" err="1"/>
              <a:t>awal</a:t>
            </a:r>
            <a:r>
              <a:rPr lang="en-US" sz="3100" b="1" dirty="0"/>
              <a:t> proses </a:t>
            </a:r>
            <a:r>
              <a:rPr lang="en-US" sz="3100" b="1" dirty="0" err="1"/>
              <a:t>desain</a:t>
            </a:r>
            <a:r>
              <a:rPr lang="en-US" sz="3100" b="1" dirty="0"/>
              <a:t>, </a:t>
            </a:r>
            <a:r>
              <a:rPr lang="en-US" sz="3100" b="1" dirty="0" err="1"/>
              <a:t>evaluasi</a:t>
            </a:r>
            <a:r>
              <a:rPr lang="en-US" sz="3100" b="1" dirty="0"/>
              <a:t> </a:t>
            </a:r>
            <a:r>
              <a:rPr lang="en-US" sz="3100" b="1" dirty="0" err="1"/>
              <a:t>dilakukan</a:t>
            </a:r>
            <a:r>
              <a:rPr lang="en-US" sz="3100" b="1" dirty="0"/>
              <a:t> </a:t>
            </a:r>
            <a:r>
              <a:rPr lang="en-US" sz="3100" b="1" dirty="0" err="1"/>
              <a:t>untuk</a:t>
            </a:r>
            <a:r>
              <a:rPr lang="en-US" sz="3100" b="1" dirty="0"/>
              <a:t>:</a:t>
            </a:r>
          </a:p>
          <a:p>
            <a:pPr marL="457200" indent="-457200">
              <a:lnSpc>
                <a:spcPct val="120000"/>
              </a:lnSpc>
              <a:buFont typeface="+mj-lt"/>
              <a:buAutoNum type="arabicPeriod"/>
            </a:pPr>
            <a:r>
              <a:rPr lang="en-US" sz="3100" dirty="0" err="1"/>
              <a:t>Memperkirakan</a:t>
            </a:r>
            <a:r>
              <a:rPr lang="en-US" sz="3100" dirty="0"/>
              <a:t> usability </a:t>
            </a:r>
            <a:r>
              <a:rPr lang="en-US" sz="3100" dirty="0" err="1"/>
              <a:t>dari</a:t>
            </a:r>
            <a:r>
              <a:rPr lang="en-US" sz="3100" dirty="0"/>
              <a:t> </a:t>
            </a:r>
            <a:r>
              <a:rPr lang="en-US" sz="3100" dirty="0" err="1"/>
              <a:t>produk</a:t>
            </a:r>
            <a:endParaRPr lang="en-US" sz="3100" dirty="0"/>
          </a:p>
          <a:p>
            <a:pPr marL="457200" indent="-457200">
              <a:lnSpc>
                <a:spcPct val="120000"/>
              </a:lnSpc>
              <a:buFont typeface="+mj-lt"/>
              <a:buAutoNum type="arabicPeriod"/>
            </a:pPr>
            <a:r>
              <a:rPr lang="en-US" sz="3100" dirty="0" err="1"/>
              <a:t>Mengetahui</a:t>
            </a:r>
            <a:r>
              <a:rPr lang="en-US" sz="3100" dirty="0"/>
              <a:t> </a:t>
            </a:r>
            <a:r>
              <a:rPr lang="en-US" sz="3100" dirty="0" err="1"/>
              <a:t>pengertian</a:t>
            </a:r>
            <a:r>
              <a:rPr lang="en-US" sz="3100" dirty="0"/>
              <a:t> team </a:t>
            </a:r>
            <a:r>
              <a:rPr lang="en-US" sz="3100" dirty="0" err="1"/>
              <a:t>desainer</a:t>
            </a:r>
            <a:r>
              <a:rPr lang="en-US" sz="3100" dirty="0"/>
              <a:t> </a:t>
            </a:r>
            <a:r>
              <a:rPr lang="en-US" sz="3100" dirty="0" err="1"/>
              <a:t>tentang</a:t>
            </a:r>
            <a:br>
              <a:rPr lang="en-US" sz="3100" dirty="0"/>
            </a:br>
            <a:r>
              <a:rPr lang="en-US" sz="3100" dirty="0" err="1"/>
              <a:t>kebutuhan</a:t>
            </a:r>
            <a:r>
              <a:rPr lang="en-US" sz="3100" dirty="0"/>
              <a:t> user</a:t>
            </a:r>
          </a:p>
          <a:p>
            <a:pPr marL="457200" indent="-457200">
              <a:lnSpc>
                <a:spcPct val="120000"/>
              </a:lnSpc>
              <a:buFont typeface="+mj-lt"/>
              <a:buAutoNum type="arabicPeriod"/>
            </a:pPr>
            <a:r>
              <a:rPr lang="en-US" sz="3100" dirty="0" err="1"/>
              <a:t>Mencoba</a:t>
            </a:r>
            <a:r>
              <a:rPr lang="en-US" sz="3100" dirty="0"/>
              <a:t> ide-ide </a:t>
            </a:r>
            <a:r>
              <a:rPr lang="en-US" sz="3100" dirty="0" err="1"/>
              <a:t>secara</a:t>
            </a:r>
            <a:r>
              <a:rPr lang="en-US" sz="3100" dirty="0"/>
              <a:t> </a:t>
            </a:r>
            <a:r>
              <a:rPr lang="en-US" sz="3100" dirty="0" err="1"/>
              <a:t>cepat</a:t>
            </a:r>
            <a:r>
              <a:rPr lang="en-US" sz="3100" dirty="0"/>
              <a:t> dan informal</a:t>
            </a:r>
          </a:p>
          <a:p>
            <a:pPr marL="457200" indent="-457200">
              <a:lnSpc>
                <a:spcPct val="120000"/>
              </a:lnSpc>
              <a:buFont typeface="+mj-lt"/>
              <a:buAutoNum type="arabicPeriod"/>
            </a:pPr>
            <a:endParaRPr lang="en-US" sz="3100" dirty="0"/>
          </a:p>
          <a:p>
            <a:pPr fontAlgn="base">
              <a:lnSpc>
                <a:spcPct val="120000"/>
              </a:lnSpc>
            </a:pPr>
            <a:r>
              <a:rPr lang="en-US" sz="3400" b="1" dirty="0"/>
              <a:t>Pada </a:t>
            </a:r>
            <a:r>
              <a:rPr lang="en-US" sz="3400" b="1" dirty="0" err="1"/>
              <a:t>tahap</a:t>
            </a:r>
            <a:r>
              <a:rPr lang="en-US" sz="3400" b="1" dirty="0"/>
              <a:t> </a:t>
            </a:r>
            <a:r>
              <a:rPr lang="en-US" sz="3400" b="1" dirty="0" err="1"/>
              <a:t>akhir</a:t>
            </a:r>
            <a:r>
              <a:rPr lang="en-US" sz="3400" b="1" dirty="0"/>
              <a:t> proses </a:t>
            </a:r>
            <a:r>
              <a:rPr lang="en-US" sz="3400" b="1" dirty="0" err="1"/>
              <a:t>desain</a:t>
            </a:r>
            <a:r>
              <a:rPr lang="en-US" sz="3400" b="1" dirty="0"/>
              <a:t>, </a:t>
            </a:r>
            <a:r>
              <a:rPr lang="en-US" sz="3400" b="1" dirty="0" err="1"/>
              <a:t>evaluasi</a:t>
            </a:r>
            <a:r>
              <a:rPr lang="en-US" sz="3400" b="1" dirty="0"/>
              <a:t> </a:t>
            </a:r>
            <a:r>
              <a:rPr lang="en-US" sz="3400" b="1" dirty="0" err="1"/>
              <a:t>dilakukan</a:t>
            </a:r>
            <a:r>
              <a:rPr lang="en-US" sz="3400" b="1" dirty="0"/>
              <a:t> </a:t>
            </a:r>
            <a:r>
              <a:rPr lang="en-US" sz="3400" b="1" dirty="0" err="1"/>
              <a:t>untuk</a:t>
            </a:r>
            <a:r>
              <a:rPr lang="en-US" sz="3400" b="1" dirty="0"/>
              <a:t> :</a:t>
            </a:r>
            <a:endParaRPr lang="en-US" sz="3400" dirty="0"/>
          </a:p>
          <a:p>
            <a:pPr marL="514350" indent="-514350" fontAlgn="base">
              <a:lnSpc>
                <a:spcPct val="120000"/>
              </a:lnSpc>
              <a:buFont typeface="+mj-lt"/>
              <a:buAutoNum type="arabicPeriod"/>
            </a:pPr>
            <a:r>
              <a:rPr lang="en-US" sz="3400" dirty="0" err="1"/>
              <a:t>Mengetahui</a:t>
            </a:r>
            <a:r>
              <a:rPr lang="en-US" sz="3400" dirty="0"/>
              <a:t> </a:t>
            </a:r>
            <a:r>
              <a:rPr lang="en-US" sz="3400" dirty="0" err="1"/>
              <a:t>kesulitan</a:t>
            </a:r>
            <a:r>
              <a:rPr lang="en-US" sz="3400" dirty="0"/>
              <a:t> user</a:t>
            </a:r>
          </a:p>
          <a:p>
            <a:pPr marL="514350" indent="-514350" fontAlgn="base">
              <a:lnSpc>
                <a:spcPct val="120000"/>
              </a:lnSpc>
              <a:buFont typeface="+mj-lt"/>
              <a:buAutoNum type="arabicPeriod"/>
            </a:pPr>
            <a:r>
              <a:rPr lang="en-US" sz="3400" dirty="0" err="1"/>
              <a:t>Meningkatkan</a:t>
            </a:r>
            <a:r>
              <a:rPr lang="en-US" sz="3400" dirty="0"/>
              <a:t> </a:t>
            </a:r>
            <a:r>
              <a:rPr lang="en-US" sz="3400" dirty="0" err="1"/>
              <a:t>kualitas</a:t>
            </a:r>
            <a:r>
              <a:rPr lang="en-US" sz="3400" dirty="0"/>
              <a:t> </a:t>
            </a:r>
            <a:r>
              <a:rPr lang="en-US" sz="3400" dirty="0" err="1"/>
              <a:t>dari</a:t>
            </a:r>
            <a:r>
              <a:rPr lang="en-US" sz="3400" dirty="0"/>
              <a:t> </a:t>
            </a:r>
            <a:r>
              <a:rPr lang="en-US" sz="3400" dirty="0" err="1"/>
              <a:t>produk</a:t>
            </a:r>
            <a:endParaRPr lang="en-US" sz="3400" dirty="0"/>
          </a:p>
          <a:p>
            <a:pPr marL="0" indent="0">
              <a:lnSpc>
                <a:spcPct val="120000"/>
              </a:lnSpc>
              <a:buNone/>
            </a:pPr>
            <a:endParaRPr lang="en-US" sz="1600" dirty="0"/>
          </a:p>
        </p:txBody>
      </p:sp>
    </p:spTree>
    <p:extLst>
      <p:ext uri="{BB962C8B-B14F-4D97-AF65-F5344CB8AC3E}">
        <p14:creationId xmlns:p14="http://schemas.microsoft.com/office/powerpoint/2010/main" val="37349316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AE61E-98E7-40EF-924F-86E35A9936A6}"/>
              </a:ext>
            </a:extLst>
          </p:cNvPr>
          <p:cNvSpPr>
            <a:spLocks noGrp="1"/>
          </p:cNvSpPr>
          <p:nvPr>
            <p:ph type="title"/>
          </p:nvPr>
        </p:nvSpPr>
        <p:spPr/>
        <p:txBody>
          <a:bodyPr/>
          <a:lstStyle/>
          <a:p>
            <a:r>
              <a:rPr lang="en-US" b="1" dirty="0"/>
              <a:t>Expert Reviews</a:t>
            </a:r>
            <a:endParaRPr lang="en-US" dirty="0"/>
          </a:p>
        </p:txBody>
      </p:sp>
      <p:sp>
        <p:nvSpPr>
          <p:cNvPr id="3" name="Content Placeholder 2">
            <a:extLst>
              <a:ext uri="{FF2B5EF4-FFF2-40B4-BE49-F238E27FC236}">
                <a16:creationId xmlns:a16="http://schemas.microsoft.com/office/drawing/2014/main" id="{C947F701-46CA-45C8-A06A-14B408B78822}"/>
              </a:ext>
            </a:extLst>
          </p:cNvPr>
          <p:cNvSpPr>
            <a:spLocks noGrp="1"/>
          </p:cNvSpPr>
          <p:nvPr>
            <p:ph idx="1"/>
          </p:nvPr>
        </p:nvSpPr>
        <p:spPr/>
        <p:txBody>
          <a:bodyPr>
            <a:normAutofit/>
          </a:bodyPr>
          <a:lstStyle/>
          <a:p>
            <a:pPr fontAlgn="base"/>
            <a:br>
              <a:rPr lang="en-US" dirty="0"/>
            </a:br>
            <a:r>
              <a:rPr lang="en-US" dirty="0" err="1"/>
              <a:t>Metode</a:t>
            </a:r>
            <a:r>
              <a:rPr lang="en-US" dirty="0"/>
              <a:t> review </a:t>
            </a:r>
            <a:r>
              <a:rPr lang="en-US" dirty="0" err="1"/>
              <a:t>ahli</a:t>
            </a:r>
            <a:r>
              <a:rPr lang="en-US" dirty="0"/>
              <a:t> </a:t>
            </a:r>
            <a:r>
              <a:rPr lang="en-US" dirty="0" err="1"/>
              <a:t>dapat</a:t>
            </a:r>
            <a:r>
              <a:rPr lang="en-US" dirty="0"/>
              <a:t> </a:t>
            </a:r>
            <a:r>
              <a:rPr lang="en-US" dirty="0" err="1"/>
              <a:t>memilih</a:t>
            </a:r>
            <a:r>
              <a:rPr lang="en-US" dirty="0"/>
              <a:t>:</a:t>
            </a:r>
          </a:p>
          <a:p>
            <a:pPr marL="457200" lvl="0" indent="-457200" fontAlgn="base">
              <a:buFont typeface="+mj-lt"/>
              <a:buAutoNum type="arabicPeriod"/>
            </a:pPr>
            <a:r>
              <a:rPr lang="en-US" dirty="0" err="1"/>
              <a:t>Evaluasi</a:t>
            </a:r>
            <a:r>
              <a:rPr lang="en-US" dirty="0"/>
              <a:t> </a:t>
            </a:r>
            <a:r>
              <a:rPr lang="en-US" dirty="0" err="1"/>
              <a:t>secara</a:t>
            </a:r>
            <a:r>
              <a:rPr lang="en-US" dirty="0"/>
              <a:t> </a:t>
            </a:r>
            <a:r>
              <a:rPr lang="en-US" dirty="0" err="1"/>
              <a:t>heuristik</a:t>
            </a:r>
            <a:endParaRPr lang="en-US" dirty="0"/>
          </a:p>
          <a:p>
            <a:pPr marL="457200" lvl="0" indent="-457200" fontAlgn="base">
              <a:buFont typeface="+mj-lt"/>
              <a:buAutoNum type="arabicPeriod"/>
            </a:pPr>
            <a:r>
              <a:rPr lang="en-US" dirty="0"/>
              <a:t>Review </a:t>
            </a:r>
            <a:r>
              <a:rPr lang="en-US" dirty="0" err="1"/>
              <a:t>panduan</a:t>
            </a:r>
            <a:endParaRPr lang="en-US" dirty="0"/>
          </a:p>
          <a:p>
            <a:pPr marL="457200" lvl="0" indent="-457200" fontAlgn="base">
              <a:buFont typeface="+mj-lt"/>
              <a:buAutoNum type="arabicPeriod"/>
            </a:pPr>
            <a:r>
              <a:rPr lang="en-US" dirty="0" err="1"/>
              <a:t>Inspeksi</a:t>
            </a:r>
            <a:r>
              <a:rPr lang="en-US" dirty="0"/>
              <a:t> </a:t>
            </a:r>
            <a:r>
              <a:rPr lang="en-US" dirty="0" err="1"/>
              <a:t>konsistensi</a:t>
            </a:r>
            <a:endParaRPr lang="en-US" dirty="0"/>
          </a:p>
          <a:p>
            <a:pPr marL="457200" lvl="0" indent="-457200" fontAlgn="base">
              <a:buFont typeface="+mj-lt"/>
              <a:buAutoNum type="arabicPeriod"/>
            </a:pPr>
            <a:r>
              <a:rPr lang="en-US" dirty="0"/>
              <a:t>Panduan </a:t>
            </a:r>
            <a:r>
              <a:rPr lang="en-US" dirty="0" err="1"/>
              <a:t>kognitif</a:t>
            </a:r>
            <a:endParaRPr lang="en-US" dirty="0"/>
          </a:p>
          <a:p>
            <a:pPr marL="457200" lvl="0" indent="-457200" fontAlgn="base">
              <a:buFont typeface="+mj-lt"/>
              <a:buAutoNum type="arabicPeriod"/>
            </a:pPr>
            <a:r>
              <a:rPr lang="en-US" dirty="0" err="1"/>
              <a:t>Metafora</a:t>
            </a:r>
            <a:r>
              <a:rPr lang="en-US" dirty="0"/>
              <a:t> </a:t>
            </a:r>
            <a:r>
              <a:rPr lang="en-US" dirty="0" err="1"/>
              <a:t>dari</a:t>
            </a:r>
            <a:r>
              <a:rPr lang="en-US" dirty="0"/>
              <a:t> </a:t>
            </a:r>
            <a:r>
              <a:rPr lang="en-US" dirty="0" err="1"/>
              <a:t>pemikiran</a:t>
            </a:r>
            <a:r>
              <a:rPr lang="en-US" dirty="0"/>
              <a:t> </a:t>
            </a:r>
            <a:r>
              <a:rPr lang="en-US" dirty="0" err="1"/>
              <a:t>manusia</a:t>
            </a:r>
            <a:endParaRPr lang="en-US" dirty="0"/>
          </a:p>
          <a:p>
            <a:pPr marL="457200" lvl="0" indent="-457200" fontAlgn="base">
              <a:buFont typeface="+mj-lt"/>
              <a:buAutoNum type="arabicPeriod"/>
            </a:pPr>
            <a:r>
              <a:rPr lang="en-US" dirty="0" err="1"/>
              <a:t>Inspeksi</a:t>
            </a:r>
            <a:r>
              <a:rPr lang="en-US" dirty="0"/>
              <a:t> usability </a:t>
            </a:r>
            <a:r>
              <a:rPr lang="en-US" dirty="0" err="1"/>
              <a:t>secara</a:t>
            </a:r>
            <a:r>
              <a:rPr lang="en-US" dirty="0"/>
              <a:t> formal</a:t>
            </a:r>
          </a:p>
          <a:p>
            <a:endParaRPr lang="en-US" dirty="0"/>
          </a:p>
        </p:txBody>
      </p:sp>
    </p:spTree>
    <p:extLst>
      <p:ext uri="{BB962C8B-B14F-4D97-AF65-F5344CB8AC3E}">
        <p14:creationId xmlns:p14="http://schemas.microsoft.com/office/powerpoint/2010/main" val="39027884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07AEE-6316-45B1-885B-8E0EC0BC41B8}"/>
              </a:ext>
            </a:extLst>
          </p:cNvPr>
          <p:cNvSpPr>
            <a:spLocks noGrp="1"/>
          </p:cNvSpPr>
          <p:nvPr>
            <p:ph type="title"/>
          </p:nvPr>
        </p:nvSpPr>
        <p:spPr>
          <a:xfrm>
            <a:off x="1066800" y="743803"/>
            <a:ext cx="10058400" cy="1450757"/>
          </a:xfrm>
        </p:spPr>
        <p:txBody>
          <a:bodyPr/>
          <a:lstStyle/>
          <a:p>
            <a:r>
              <a:rPr lang="en-US" b="1" dirty="0"/>
              <a:t>Usability Testing and Laboratories</a:t>
            </a:r>
            <a:br>
              <a:rPr lang="en-US" dirty="0"/>
            </a:br>
            <a:endParaRPr lang="en-US" dirty="0"/>
          </a:p>
        </p:txBody>
      </p:sp>
      <p:sp>
        <p:nvSpPr>
          <p:cNvPr id="3" name="Content Placeholder 2">
            <a:extLst>
              <a:ext uri="{FF2B5EF4-FFF2-40B4-BE49-F238E27FC236}">
                <a16:creationId xmlns:a16="http://schemas.microsoft.com/office/drawing/2014/main" id="{4767A55F-9E04-4329-B3C7-C16B9D330BB3}"/>
              </a:ext>
            </a:extLst>
          </p:cNvPr>
          <p:cNvSpPr>
            <a:spLocks noGrp="1"/>
          </p:cNvSpPr>
          <p:nvPr>
            <p:ph idx="1"/>
          </p:nvPr>
        </p:nvSpPr>
        <p:spPr>
          <a:xfrm>
            <a:off x="1024128" y="2286000"/>
            <a:ext cx="9720073" cy="2625365"/>
          </a:xfrm>
        </p:spPr>
        <p:txBody>
          <a:bodyPr>
            <a:normAutofit/>
          </a:bodyPr>
          <a:lstStyle/>
          <a:p>
            <a:pPr fontAlgn="base">
              <a:lnSpc>
                <a:spcPct val="150000"/>
              </a:lnSpc>
            </a:pPr>
            <a:r>
              <a:rPr lang="en-US" dirty="0" err="1"/>
              <a:t>Evaluasi</a:t>
            </a:r>
            <a:r>
              <a:rPr lang="en-US" dirty="0"/>
              <a:t> </a:t>
            </a:r>
            <a:r>
              <a:rPr lang="en-US" dirty="0" err="1"/>
              <a:t>adalah</a:t>
            </a:r>
            <a:r>
              <a:rPr lang="en-US" dirty="0"/>
              <a:t> </a:t>
            </a:r>
            <a:r>
              <a:rPr lang="en-US" dirty="0" err="1"/>
              <a:t>bagian</a:t>
            </a:r>
            <a:r>
              <a:rPr lang="en-US" dirty="0"/>
              <a:t> </a:t>
            </a:r>
            <a:r>
              <a:rPr lang="en-US" dirty="0" err="1"/>
              <a:t>utama</a:t>
            </a:r>
            <a:r>
              <a:rPr lang="en-US" dirty="0"/>
              <a:t> </a:t>
            </a:r>
            <a:r>
              <a:rPr lang="en-US" dirty="0" err="1"/>
              <a:t>dari</a:t>
            </a:r>
            <a:r>
              <a:rPr lang="en-US" dirty="0"/>
              <a:t> ‘user-</a:t>
            </a:r>
            <a:r>
              <a:rPr lang="en-US" dirty="0" err="1"/>
              <a:t>centred</a:t>
            </a:r>
            <a:r>
              <a:rPr lang="en-US" dirty="0"/>
              <a:t> system design’. </a:t>
            </a:r>
            <a:r>
              <a:rPr lang="en-US" dirty="0" err="1"/>
              <a:t>Tanpa</a:t>
            </a:r>
            <a:r>
              <a:rPr lang="en-US" dirty="0"/>
              <a:t> </a:t>
            </a:r>
            <a:r>
              <a:rPr lang="en-US" dirty="0" err="1"/>
              <a:t>evaluasi</a:t>
            </a:r>
            <a:r>
              <a:rPr lang="en-US" dirty="0"/>
              <a:t>, </a:t>
            </a:r>
            <a:r>
              <a:rPr lang="en-US" dirty="0" err="1"/>
              <a:t>tidak</a:t>
            </a:r>
            <a:r>
              <a:rPr lang="en-US" dirty="0"/>
              <a:t> </a:t>
            </a:r>
            <a:r>
              <a:rPr lang="en-US" dirty="0" err="1"/>
              <a:t>mungkin</a:t>
            </a:r>
            <a:r>
              <a:rPr lang="en-US" dirty="0"/>
              <a:t> </a:t>
            </a:r>
            <a:r>
              <a:rPr lang="en-US" dirty="0" err="1"/>
              <a:t>diketahui</a:t>
            </a:r>
            <a:r>
              <a:rPr lang="en-US" dirty="0"/>
              <a:t> </a:t>
            </a:r>
            <a:r>
              <a:rPr lang="en-US" dirty="0" err="1"/>
              <a:t>apakah</a:t>
            </a:r>
            <a:r>
              <a:rPr lang="en-US" dirty="0"/>
              <a:t> </a:t>
            </a:r>
            <a:r>
              <a:rPr lang="en-US" dirty="0" err="1"/>
              <a:t>desain</a:t>
            </a:r>
            <a:r>
              <a:rPr lang="en-US" dirty="0"/>
              <a:t> </a:t>
            </a:r>
            <a:r>
              <a:rPr lang="en-US" dirty="0" err="1"/>
              <a:t>dari</a:t>
            </a:r>
            <a:r>
              <a:rPr lang="en-US" dirty="0"/>
              <a:t> </a:t>
            </a:r>
            <a:r>
              <a:rPr lang="en-US" dirty="0" err="1"/>
              <a:t>sistem</a:t>
            </a:r>
            <a:r>
              <a:rPr lang="en-US" dirty="0"/>
              <a:t> </a:t>
            </a:r>
            <a:r>
              <a:rPr lang="en-US" dirty="0" err="1"/>
              <a:t>sudah</a:t>
            </a:r>
            <a:r>
              <a:rPr lang="en-US" dirty="0"/>
              <a:t> </a:t>
            </a:r>
            <a:r>
              <a:rPr lang="en-US" dirty="0" err="1"/>
              <a:t>diketahui</a:t>
            </a:r>
            <a:r>
              <a:rPr lang="en-US" dirty="0"/>
              <a:t> </a:t>
            </a:r>
            <a:r>
              <a:rPr lang="en-US" dirty="0" err="1"/>
              <a:t>apakah</a:t>
            </a:r>
            <a:r>
              <a:rPr lang="en-US" dirty="0"/>
              <a:t> </a:t>
            </a:r>
            <a:r>
              <a:rPr lang="en-US" dirty="0" err="1"/>
              <a:t>desain</a:t>
            </a:r>
            <a:r>
              <a:rPr lang="en-US" dirty="0"/>
              <a:t> </a:t>
            </a:r>
            <a:r>
              <a:rPr lang="en-US" dirty="0" err="1"/>
              <a:t>dari</a:t>
            </a:r>
            <a:r>
              <a:rPr lang="en-US" dirty="0"/>
              <a:t> </a:t>
            </a:r>
            <a:r>
              <a:rPr lang="en-US" dirty="0" err="1"/>
              <a:t>sistem</a:t>
            </a:r>
            <a:r>
              <a:rPr lang="en-US" dirty="0"/>
              <a:t> </a:t>
            </a:r>
            <a:r>
              <a:rPr lang="en-US" dirty="0" err="1"/>
              <a:t>sudah</a:t>
            </a:r>
            <a:r>
              <a:rPr lang="en-US" dirty="0"/>
              <a:t> </a:t>
            </a:r>
            <a:r>
              <a:rPr lang="en-US" dirty="0" err="1"/>
              <a:t>memenuhi</a:t>
            </a:r>
            <a:r>
              <a:rPr lang="en-US" dirty="0"/>
              <a:t> </a:t>
            </a:r>
            <a:r>
              <a:rPr lang="en-US" dirty="0" err="1"/>
              <a:t>keinginan</a:t>
            </a:r>
            <a:r>
              <a:rPr lang="en-US" dirty="0"/>
              <a:t> user </a:t>
            </a:r>
            <a:r>
              <a:rPr lang="en-US" dirty="0" err="1"/>
              <a:t>atau</a:t>
            </a:r>
            <a:r>
              <a:rPr lang="en-US" dirty="0"/>
              <a:t> </a:t>
            </a:r>
            <a:r>
              <a:rPr lang="en-US" dirty="0" err="1"/>
              <a:t>organisasi</a:t>
            </a:r>
            <a:r>
              <a:rPr lang="en-US" dirty="0"/>
              <a:t> yang </a:t>
            </a:r>
            <a:r>
              <a:rPr lang="en-US" dirty="0" err="1"/>
              <a:t>akan</a:t>
            </a:r>
            <a:r>
              <a:rPr lang="en-US" dirty="0"/>
              <a:t> </a:t>
            </a:r>
            <a:r>
              <a:rPr lang="en-US" dirty="0" err="1"/>
              <a:t>memakainya</a:t>
            </a:r>
            <a:r>
              <a:rPr lang="en-US" dirty="0"/>
              <a:t>.</a:t>
            </a:r>
          </a:p>
          <a:p>
            <a:pPr>
              <a:lnSpc>
                <a:spcPct val="150000"/>
              </a:lnSpc>
            </a:pPr>
            <a:endParaRPr lang="en-US" dirty="0"/>
          </a:p>
        </p:txBody>
      </p:sp>
    </p:spTree>
    <p:extLst>
      <p:ext uri="{BB962C8B-B14F-4D97-AF65-F5344CB8AC3E}">
        <p14:creationId xmlns:p14="http://schemas.microsoft.com/office/powerpoint/2010/main" val="35790352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572CE-39F7-48A0-BBC1-53040580A879}"/>
              </a:ext>
            </a:extLst>
          </p:cNvPr>
          <p:cNvSpPr>
            <a:spLocks noGrp="1"/>
          </p:cNvSpPr>
          <p:nvPr>
            <p:ph type="title"/>
          </p:nvPr>
        </p:nvSpPr>
        <p:spPr/>
        <p:txBody>
          <a:bodyPr/>
          <a:lstStyle/>
          <a:p>
            <a:r>
              <a:rPr lang="en-US" dirty="0" err="1"/>
              <a:t>Tempat</a:t>
            </a:r>
            <a:r>
              <a:rPr lang="en-US" dirty="0"/>
              <a:t> </a:t>
            </a:r>
            <a:r>
              <a:rPr lang="en-US" dirty="0" err="1"/>
              <a:t>melakukan</a:t>
            </a:r>
            <a:r>
              <a:rPr lang="en-US" dirty="0"/>
              <a:t> </a:t>
            </a:r>
            <a:r>
              <a:rPr lang="en-US" dirty="0" err="1"/>
              <a:t>evaluasi</a:t>
            </a:r>
            <a:endParaRPr lang="en-US" dirty="0"/>
          </a:p>
        </p:txBody>
      </p:sp>
      <p:sp>
        <p:nvSpPr>
          <p:cNvPr id="3" name="Content Placeholder 2">
            <a:extLst>
              <a:ext uri="{FF2B5EF4-FFF2-40B4-BE49-F238E27FC236}">
                <a16:creationId xmlns:a16="http://schemas.microsoft.com/office/drawing/2014/main" id="{9B276D8E-60D3-48AD-BAA3-849C88D5D8DB}"/>
              </a:ext>
            </a:extLst>
          </p:cNvPr>
          <p:cNvSpPr>
            <a:spLocks noGrp="1"/>
          </p:cNvSpPr>
          <p:nvPr>
            <p:ph idx="1"/>
          </p:nvPr>
        </p:nvSpPr>
        <p:spPr/>
        <p:txBody>
          <a:bodyPr>
            <a:normAutofit/>
          </a:bodyPr>
          <a:lstStyle/>
          <a:p>
            <a:pPr fontAlgn="base"/>
            <a:r>
              <a:rPr lang="en-US" sz="2400" dirty="0" err="1"/>
              <a:t>Evaluasi</a:t>
            </a:r>
            <a:r>
              <a:rPr lang="en-US" sz="2400" dirty="0"/>
              <a:t> </a:t>
            </a:r>
            <a:r>
              <a:rPr lang="en-US" sz="2400" dirty="0" err="1"/>
              <a:t>dapat</a:t>
            </a:r>
            <a:r>
              <a:rPr lang="en-US" sz="2400" dirty="0"/>
              <a:t> </a:t>
            </a:r>
            <a:r>
              <a:rPr lang="en-US" sz="2400" dirty="0" err="1"/>
              <a:t>dilakukan</a:t>
            </a:r>
            <a:r>
              <a:rPr lang="en-US" sz="2400" dirty="0"/>
              <a:t> di:</a:t>
            </a:r>
          </a:p>
          <a:p>
            <a:pPr marL="457200" indent="-457200" fontAlgn="base">
              <a:buFont typeface="+mj-lt"/>
              <a:buAutoNum type="arabicPeriod"/>
            </a:pPr>
            <a:r>
              <a:rPr lang="en-US" sz="2400" dirty="0" err="1"/>
              <a:t>Laboratorium</a:t>
            </a:r>
            <a:endParaRPr lang="en-US" sz="2400" dirty="0"/>
          </a:p>
          <a:p>
            <a:pPr marL="457200" indent="-457200" fontAlgn="base">
              <a:buFont typeface="+mj-lt"/>
              <a:buAutoNum type="arabicPeriod"/>
            </a:pPr>
            <a:r>
              <a:rPr lang="en-US" sz="2400" dirty="0" err="1"/>
              <a:t>Lapangan</a:t>
            </a:r>
            <a:r>
              <a:rPr lang="en-US" sz="2400" dirty="0"/>
              <a:t> (</a:t>
            </a:r>
            <a:r>
              <a:rPr lang="en-US" sz="2400" dirty="0" err="1"/>
              <a:t>lokasi</a:t>
            </a:r>
            <a:r>
              <a:rPr lang="en-US" sz="2400" dirty="0"/>
              <a:t> </a:t>
            </a:r>
            <a:r>
              <a:rPr lang="en-US" sz="2400" dirty="0" err="1"/>
              <a:t>pemakaian</a:t>
            </a:r>
            <a:r>
              <a:rPr lang="en-US" sz="2400" dirty="0"/>
              <a:t> </a:t>
            </a:r>
            <a:r>
              <a:rPr lang="en-US" sz="2400" dirty="0" err="1"/>
              <a:t>sesungguhnya</a:t>
            </a:r>
            <a:r>
              <a:rPr lang="en-US" sz="2400" dirty="0"/>
              <a:t>)</a:t>
            </a:r>
          </a:p>
          <a:p>
            <a:pPr marL="457200" indent="-457200">
              <a:buFont typeface="+mj-lt"/>
              <a:buAutoNum type="arabicPeriod"/>
            </a:pPr>
            <a:r>
              <a:rPr lang="en-US" sz="2400" dirty="0" err="1"/>
              <a:t>Bekerja-sama</a:t>
            </a:r>
            <a:r>
              <a:rPr lang="en-US" sz="2400" dirty="0"/>
              <a:t> </a:t>
            </a:r>
            <a:r>
              <a:rPr lang="en-US" sz="2400" dirty="0" err="1"/>
              <a:t>dengan</a:t>
            </a:r>
            <a:r>
              <a:rPr lang="en-US" sz="2400" dirty="0"/>
              <a:t> user</a:t>
            </a:r>
          </a:p>
        </p:txBody>
      </p:sp>
    </p:spTree>
    <p:extLst>
      <p:ext uri="{BB962C8B-B14F-4D97-AF65-F5344CB8AC3E}">
        <p14:creationId xmlns:p14="http://schemas.microsoft.com/office/powerpoint/2010/main" val="35918857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EFBF1-40BF-4093-8BA8-BE05C08E9E85}"/>
              </a:ext>
            </a:extLst>
          </p:cNvPr>
          <p:cNvSpPr>
            <a:spLocks noGrp="1"/>
          </p:cNvSpPr>
          <p:nvPr>
            <p:ph type="title"/>
          </p:nvPr>
        </p:nvSpPr>
        <p:spPr/>
        <p:txBody>
          <a:bodyPr/>
          <a:lstStyle/>
          <a:p>
            <a:r>
              <a:rPr lang="en-US" b="1" dirty="0" err="1">
                <a:solidFill>
                  <a:srgbClr val="00B0F0"/>
                </a:solidFill>
              </a:rPr>
              <a:t>Pedonman</a:t>
            </a:r>
            <a:r>
              <a:rPr lang="en-US" dirty="0"/>
              <a:t> </a:t>
            </a:r>
            <a:r>
              <a:rPr lang="en-US" dirty="0" err="1"/>
              <a:t>evaluasi</a:t>
            </a:r>
            <a:endParaRPr lang="en-US" dirty="0"/>
          </a:p>
        </p:txBody>
      </p:sp>
      <p:sp>
        <p:nvSpPr>
          <p:cNvPr id="3" name="Content Placeholder 2">
            <a:extLst>
              <a:ext uri="{FF2B5EF4-FFF2-40B4-BE49-F238E27FC236}">
                <a16:creationId xmlns:a16="http://schemas.microsoft.com/office/drawing/2014/main" id="{0D3C126E-31FD-4E9D-A6A9-ED0FB949B574}"/>
              </a:ext>
            </a:extLst>
          </p:cNvPr>
          <p:cNvSpPr>
            <a:spLocks noGrp="1"/>
          </p:cNvSpPr>
          <p:nvPr>
            <p:ph idx="1"/>
          </p:nvPr>
        </p:nvSpPr>
        <p:spPr/>
        <p:txBody>
          <a:bodyPr>
            <a:normAutofit/>
          </a:bodyPr>
          <a:lstStyle/>
          <a:p>
            <a:pPr fontAlgn="base"/>
            <a:r>
              <a:rPr lang="en-US" b="1" dirty="0" err="1"/>
              <a:t>Pedoman</a:t>
            </a:r>
            <a:r>
              <a:rPr lang="en-US" b="1" dirty="0"/>
              <a:t> </a:t>
            </a:r>
            <a:r>
              <a:rPr lang="en-US" b="1" dirty="0" err="1"/>
              <a:t>Evaluasi</a:t>
            </a:r>
            <a:endParaRPr lang="en-US" dirty="0"/>
          </a:p>
          <a:p>
            <a:pPr marL="457200" indent="-457200" fontAlgn="base">
              <a:buFont typeface="+mj-lt"/>
              <a:buAutoNum type="arabicPeriod"/>
            </a:pPr>
            <a:r>
              <a:rPr lang="en-US" dirty="0" err="1"/>
              <a:t>Pandanglah</a:t>
            </a:r>
            <a:r>
              <a:rPr lang="en-US" dirty="0"/>
              <a:t> </a:t>
            </a:r>
            <a:r>
              <a:rPr lang="en-US" dirty="0" err="1"/>
              <a:t>sistem</a:t>
            </a:r>
            <a:r>
              <a:rPr lang="en-US" dirty="0"/>
              <a:t> </a:t>
            </a:r>
            <a:r>
              <a:rPr lang="en-US" dirty="0" err="1"/>
              <a:t>dari</a:t>
            </a:r>
            <a:r>
              <a:rPr lang="en-US" dirty="0"/>
              <a:t> </a:t>
            </a:r>
            <a:r>
              <a:rPr lang="en-US" dirty="0" err="1"/>
              <a:t>jarak</a:t>
            </a:r>
            <a:r>
              <a:rPr lang="en-US" dirty="0"/>
              <a:t> </a:t>
            </a:r>
            <a:r>
              <a:rPr lang="en-US" dirty="0" err="1"/>
              <a:t>jauh</a:t>
            </a:r>
            <a:r>
              <a:rPr lang="en-US" dirty="0"/>
              <a:t> </a:t>
            </a:r>
            <a:r>
              <a:rPr lang="en-US" dirty="0" err="1"/>
              <a:t>untuk</a:t>
            </a:r>
            <a:r>
              <a:rPr lang="en-US" dirty="0"/>
              <a:t> </a:t>
            </a:r>
            <a:r>
              <a:rPr lang="en-US" dirty="0" err="1"/>
              <a:t>bisa</a:t>
            </a:r>
            <a:r>
              <a:rPr lang="en-US" dirty="0"/>
              <a:t> </a:t>
            </a:r>
            <a:r>
              <a:rPr lang="en-US" dirty="0" err="1"/>
              <a:t>melihat</a:t>
            </a:r>
            <a:r>
              <a:rPr lang="en-US" dirty="0"/>
              <a:t> </a:t>
            </a:r>
            <a:r>
              <a:rPr lang="en-US" dirty="0" err="1"/>
              <a:t>sistem</a:t>
            </a:r>
            <a:r>
              <a:rPr lang="en-US" dirty="0"/>
              <a:t> </a:t>
            </a:r>
            <a:r>
              <a:rPr lang="en-US" dirty="0" err="1"/>
              <a:t>secara</a:t>
            </a:r>
            <a:r>
              <a:rPr lang="en-US" dirty="0"/>
              <a:t> </a:t>
            </a:r>
            <a:r>
              <a:rPr lang="en-US" dirty="0" err="1"/>
              <a:t>keseluruhan</a:t>
            </a:r>
            <a:r>
              <a:rPr lang="en-US" dirty="0"/>
              <a:t> </a:t>
            </a:r>
            <a:r>
              <a:rPr lang="en-US" dirty="0" err="1"/>
              <a:t>dengan</a:t>
            </a:r>
            <a:r>
              <a:rPr lang="en-US" dirty="0"/>
              <a:t> </a:t>
            </a:r>
            <a:r>
              <a:rPr lang="en-US" dirty="0" err="1"/>
              <a:t>aturan</a:t>
            </a:r>
            <a:r>
              <a:rPr lang="en-US" dirty="0"/>
              <a:t> yang  </a:t>
            </a:r>
            <a:r>
              <a:rPr lang="en-US" dirty="0" err="1"/>
              <a:t>ditetapkan</a:t>
            </a:r>
            <a:endParaRPr lang="en-US" dirty="0"/>
          </a:p>
          <a:p>
            <a:pPr marL="457200" indent="-457200" fontAlgn="base">
              <a:buFont typeface="+mj-lt"/>
              <a:buAutoNum type="arabicPeriod"/>
            </a:pPr>
            <a:r>
              <a:rPr lang="en-US" dirty="0" err="1"/>
              <a:t>Pandanglah</a:t>
            </a:r>
            <a:r>
              <a:rPr lang="en-US" dirty="0"/>
              <a:t> </a:t>
            </a:r>
            <a:r>
              <a:rPr lang="en-US" dirty="0" err="1"/>
              <a:t>sistem</a:t>
            </a:r>
            <a:r>
              <a:rPr lang="en-US" dirty="0"/>
              <a:t> </a:t>
            </a:r>
            <a:r>
              <a:rPr lang="en-US" dirty="0" err="1"/>
              <a:t>dari</a:t>
            </a:r>
            <a:r>
              <a:rPr lang="en-US" dirty="0"/>
              <a:t> </a:t>
            </a:r>
            <a:r>
              <a:rPr lang="en-US" dirty="0" err="1"/>
              <a:t>jarak</a:t>
            </a:r>
            <a:r>
              <a:rPr lang="en-US" dirty="0"/>
              <a:t> </a:t>
            </a:r>
            <a:r>
              <a:rPr lang="en-US" dirty="0" err="1"/>
              <a:t>dekat</a:t>
            </a:r>
            <a:r>
              <a:rPr lang="en-US" dirty="0"/>
              <a:t> </a:t>
            </a:r>
            <a:r>
              <a:rPr lang="en-US" dirty="0" err="1"/>
              <a:t>sehingga</a:t>
            </a:r>
            <a:r>
              <a:rPr lang="en-US" dirty="0"/>
              <a:t> </a:t>
            </a:r>
            <a:r>
              <a:rPr lang="en-US" dirty="0" err="1"/>
              <a:t>bisa</a:t>
            </a:r>
            <a:r>
              <a:rPr lang="en-US" dirty="0"/>
              <a:t> </a:t>
            </a:r>
            <a:r>
              <a:rPr lang="en-US" dirty="0" err="1"/>
              <a:t>mendapatkan</a:t>
            </a:r>
            <a:r>
              <a:rPr lang="en-US" dirty="0"/>
              <a:t> data yang  </a:t>
            </a:r>
            <a:r>
              <a:rPr lang="en-US" dirty="0" err="1"/>
              <a:t>berguna</a:t>
            </a:r>
            <a:endParaRPr lang="en-US" dirty="0"/>
          </a:p>
          <a:p>
            <a:pPr marL="457200" indent="-457200" fontAlgn="base">
              <a:buFont typeface="+mj-lt"/>
              <a:buAutoNum type="arabicPeriod"/>
            </a:pPr>
            <a:r>
              <a:rPr lang="en-US" dirty="0" err="1"/>
              <a:t>Biarlah</a:t>
            </a:r>
            <a:r>
              <a:rPr lang="en-US" dirty="0"/>
              <a:t> </a:t>
            </a:r>
            <a:r>
              <a:rPr lang="en-US" dirty="0" err="1"/>
              <a:t>subjek</a:t>
            </a:r>
            <a:r>
              <a:rPr lang="en-US" dirty="0"/>
              <a:t> yang  </a:t>
            </a:r>
            <a:r>
              <a:rPr lang="en-US" dirty="0" err="1"/>
              <a:t>memberi</a:t>
            </a:r>
            <a:r>
              <a:rPr lang="en-US" dirty="0"/>
              <a:t> </a:t>
            </a:r>
            <a:r>
              <a:rPr lang="en-US" dirty="0" err="1"/>
              <a:t>informasi</a:t>
            </a:r>
            <a:r>
              <a:rPr lang="en-US" dirty="0"/>
              <a:t> </a:t>
            </a:r>
            <a:r>
              <a:rPr lang="en-US" dirty="0" err="1"/>
              <a:t>kepada</a:t>
            </a:r>
            <a:r>
              <a:rPr lang="en-US" dirty="0"/>
              <a:t> </a:t>
            </a:r>
            <a:r>
              <a:rPr lang="en-US" dirty="0" err="1"/>
              <a:t>anda</a:t>
            </a:r>
            <a:r>
              <a:rPr lang="en-US" dirty="0"/>
              <a:t>, </a:t>
            </a:r>
            <a:r>
              <a:rPr lang="en-US" dirty="0" err="1"/>
              <a:t>bukan</a:t>
            </a:r>
            <a:r>
              <a:rPr lang="en-US" dirty="0"/>
              <a:t> </a:t>
            </a:r>
            <a:r>
              <a:rPr lang="en-US" dirty="0" err="1"/>
              <a:t>sebaliknya</a:t>
            </a:r>
            <a:endParaRPr lang="en-US" dirty="0"/>
          </a:p>
          <a:p>
            <a:pPr marL="457200" indent="-457200" fontAlgn="base">
              <a:buFont typeface="+mj-lt"/>
              <a:buAutoNum type="arabicPeriod"/>
            </a:pPr>
            <a:r>
              <a:rPr lang="en-US" dirty="0" err="1"/>
              <a:t>Yakinkan</a:t>
            </a:r>
            <a:r>
              <a:rPr lang="en-US" dirty="0"/>
              <a:t> </a:t>
            </a:r>
            <a:r>
              <a:rPr lang="en-US" dirty="0" err="1"/>
              <a:t>bahwa</a:t>
            </a:r>
            <a:r>
              <a:rPr lang="en-US" dirty="0"/>
              <a:t> </a:t>
            </a:r>
            <a:r>
              <a:rPr lang="en-US" dirty="0" err="1"/>
              <a:t>subjek</a:t>
            </a:r>
            <a:r>
              <a:rPr lang="en-US" dirty="0"/>
              <a:t> </a:t>
            </a:r>
            <a:r>
              <a:rPr lang="en-US" dirty="0" err="1"/>
              <a:t>memakai</a:t>
            </a:r>
            <a:r>
              <a:rPr lang="en-US" dirty="0"/>
              <a:t> </a:t>
            </a:r>
            <a:r>
              <a:rPr lang="en-US" dirty="0" err="1"/>
              <a:t>sistem</a:t>
            </a:r>
            <a:r>
              <a:rPr lang="en-US" dirty="0"/>
              <a:t> </a:t>
            </a:r>
            <a:r>
              <a:rPr lang="en-US" dirty="0" err="1"/>
              <a:t>sesuai</a:t>
            </a:r>
            <a:r>
              <a:rPr lang="en-US" dirty="0"/>
              <a:t> </a:t>
            </a:r>
            <a:r>
              <a:rPr lang="en-US" dirty="0" err="1"/>
              <a:t>observasi</a:t>
            </a:r>
            <a:r>
              <a:rPr lang="en-US" dirty="0"/>
              <a:t>, </a:t>
            </a:r>
            <a:r>
              <a:rPr lang="en-US" dirty="0" err="1"/>
              <a:t>jangan</a:t>
            </a:r>
            <a:r>
              <a:rPr lang="en-US" dirty="0"/>
              <a:t> </a:t>
            </a:r>
            <a:r>
              <a:rPr lang="en-US" dirty="0" err="1"/>
              <a:t>mengganggu</a:t>
            </a:r>
            <a:r>
              <a:rPr lang="en-US" dirty="0"/>
              <a:t> </a:t>
            </a:r>
            <a:r>
              <a:rPr lang="en-US" dirty="0" err="1"/>
              <a:t>subjek</a:t>
            </a:r>
            <a:endParaRPr lang="en-US" dirty="0"/>
          </a:p>
          <a:p>
            <a:pPr marL="457200" indent="-457200" fontAlgn="base">
              <a:buFont typeface="+mj-lt"/>
              <a:buAutoNum type="arabicPeriod"/>
            </a:pPr>
            <a:r>
              <a:rPr lang="en-US" dirty="0" err="1"/>
              <a:t>Perhatikan</a:t>
            </a:r>
            <a:r>
              <a:rPr lang="en-US" dirty="0"/>
              <a:t> data</a:t>
            </a:r>
          </a:p>
          <a:p>
            <a:pPr marL="457200" indent="-457200" fontAlgn="base">
              <a:buFont typeface="+mj-lt"/>
              <a:buAutoNum type="arabicPeriod"/>
            </a:pPr>
            <a:r>
              <a:rPr lang="en-US" dirty="0" err="1"/>
              <a:t>Selesaikan</a:t>
            </a:r>
            <a:r>
              <a:rPr lang="en-US" dirty="0"/>
              <a:t> </a:t>
            </a:r>
            <a:r>
              <a:rPr lang="en-US" dirty="0" err="1"/>
              <a:t>masalah</a:t>
            </a:r>
            <a:r>
              <a:rPr lang="en-US" dirty="0"/>
              <a:t> yang </a:t>
            </a:r>
            <a:r>
              <a:rPr lang="en-US" dirty="0" err="1"/>
              <a:t>besar</a:t>
            </a:r>
            <a:r>
              <a:rPr lang="en-US" dirty="0"/>
              <a:t> </a:t>
            </a:r>
            <a:r>
              <a:rPr lang="en-US" dirty="0" err="1"/>
              <a:t>dahulu</a:t>
            </a:r>
            <a:endParaRPr lang="en-US" dirty="0"/>
          </a:p>
          <a:p>
            <a:endParaRPr lang="en-US" dirty="0"/>
          </a:p>
        </p:txBody>
      </p:sp>
    </p:spTree>
    <p:extLst>
      <p:ext uri="{BB962C8B-B14F-4D97-AF65-F5344CB8AC3E}">
        <p14:creationId xmlns:p14="http://schemas.microsoft.com/office/powerpoint/2010/main" val="32792088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EEC-9449-4C6C-83F7-5A3F14D38C29}"/>
              </a:ext>
            </a:extLst>
          </p:cNvPr>
          <p:cNvSpPr>
            <a:spLocks noGrp="1"/>
          </p:cNvSpPr>
          <p:nvPr>
            <p:ph type="title"/>
          </p:nvPr>
        </p:nvSpPr>
        <p:spPr>
          <a:xfrm>
            <a:off x="1066800" y="803438"/>
            <a:ext cx="10058400" cy="1450757"/>
          </a:xfrm>
        </p:spPr>
        <p:txBody>
          <a:bodyPr/>
          <a:lstStyle/>
          <a:p>
            <a:r>
              <a:rPr lang="en-US" b="1" dirty="0" err="1">
                <a:solidFill>
                  <a:srgbClr val="00B0F0"/>
                </a:solidFill>
              </a:rPr>
              <a:t>Latar</a:t>
            </a:r>
            <a:r>
              <a:rPr lang="en-US" b="1" dirty="0">
                <a:solidFill>
                  <a:srgbClr val="00B0F0"/>
                </a:solidFill>
              </a:rPr>
              <a:t> </a:t>
            </a:r>
            <a:r>
              <a:rPr lang="en-US" b="1" dirty="0" err="1">
                <a:solidFill>
                  <a:srgbClr val="00B0F0"/>
                </a:solidFill>
              </a:rPr>
              <a:t>Belakang</a:t>
            </a:r>
            <a:r>
              <a:rPr lang="en-US" b="1" dirty="0">
                <a:solidFill>
                  <a:srgbClr val="00B0F0"/>
                </a:solidFill>
              </a:rPr>
              <a:t> </a:t>
            </a:r>
            <a:r>
              <a:rPr lang="en-US" b="1" dirty="0" err="1"/>
              <a:t>Evaluasi</a:t>
            </a:r>
            <a:br>
              <a:rPr lang="en-US" dirty="0"/>
            </a:br>
            <a:endParaRPr lang="en-US" dirty="0"/>
          </a:p>
        </p:txBody>
      </p:sp>
      <p:sp>
        <p:nvSpPr>
          <p:cNvPr id="3" name="Content Placeholder 2">
            <a:extLst>
              <a:ext uri="{FF2B5EF4-FFF2-40B4-BE49-F238E27FC236}">
                <a16:creationId xmlns:a16="http://schemas.microsoft.com/office/drawing/2014/main" id="{75F139A6-AA95-4A22-B7F2-D8A0D603A2BD}"/>
              </a:ext>
            </a:extLst>
          </p:cNvPr>
          <p:cNvSpPr>
            <a:spLocks noGrp="1"/>
          </p:cNvSpPr>
          <p:nvPr>
            <p:ph idx="1"/>
          </p:nvPr>
        </p:nvSpPr>
        <p:spPr/>
        <p:txBody>
          <a:bodyPr/>
          <a:lstStyle/>
          <a:p>
            <a:pPr fontAlgn="base"/>
            <a:r>
              <a:rPr lang="en-US" dirty="0"/>
              <a:t>• Understanding the real world</a:t>
            </a:r>
          </a:p>
          <a:p>
            <a:pPr fontAlgn="base"/>
            <a:r>
              <a:rPr lang="en-US" dirty="0"/>
              <a:t>• Comparing design</a:t>
            </a:r>
          </a:p>
          <a:p>
            <a:pPr fontAlgn="base"/>
            <a:r>
              <a:rPr lang="en-US" dirty="0"/>
              <a:t>• Engineering towards a target</a:t>
            </a:r>
          </a:p>
          <a:p>
            <a:pPr fontAlgn="base"/>
            <a:r>
              <a:rPr lang="en-US" dirty="0"/>
              <a:t>• Checking conformance to a standard</a:t>
            </a:r>
          </a:p>
          <a:p>
            <a:endParaRPr lang="en-US" dirty="0"/>
          </a:p>
        </p:txBody>
      </p:sp>
    </p:spTree>
    <p:extLst>
      <p:ext uri="{BB962C8B-B14F-4D97-AF65-F5344CB8AC3E}">
        <p14:creationId xmlns:p14="http://schemas.microsoft.com/office/powerpoint/2010/main" val="8905916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151</TotalTime>
  <Words>288</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Aquatico</vt:lpstr>
      <vt:lpstr>Calibri</vt:lpstr>
      <vt:lpstr>Calibri Light</vt:lpstr>
      <vt:lpstr>Retrospect</vt:lpstr>
      <vt:lpstr>PowerPoint Presentation</vt:lpstr>
      <vt:lpstr>Teknik Evaluasi UI</vt:lpstr>
      <vt:lpstr>Faktor yang mempengaruhi perencanaan evaluasi : </vt:lpstr>
      <vt:lpstr>Tujuan Evaluasi</vt:lpstr>
      <vt:lpstr>Expert Reviews</vt:lpstr>
      <vt:lpstr>Usability Testing and Laboratories </vt:lpstr>
      <vt:lpstr>Tempat melakukan evaluasi</vt:lpstr>
      <vt:lpstr>Pedonman evaluasi</vt:lpstr>
      <vt:lpstr>Latar Belakang Evaluasi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8</cp:revision>
  <dcterms:created xsi:type="dcterms:W3CDTF">2019-11-17T11:23:16Z</dcterms:created>
  <dcterms:modified xsi:type="dcterms:W3CDTF">2019-11-25T23:20:44Z</dcterms:modified>
</cp:coreProperties>
</file>