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4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73" r:id="rId11"/>
    <p:sldId id="271" r:id="rId12"/>
    <p:sldId id="274" r:id="rId13"/>
    <p:sldId id="275" r:id="rId14"/>
    <p:sldId id="276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</p:sldIdLst>
  <p:sldSz cx="9144000" cy="6858000" type="screen4x3"/>
  <p:notesSz cx="6858000" cy="952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76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76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FC9FC-ED73-4B52-8832-DD821DB957A5}" type="datetimeFigureOut">
              <a:rPr lang="id-ID" smtClean="0"/>
              <a:pPr/>
              <a:t>27/11/2019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047097"/>
            <a:ext cx="2971800" cy="476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047097"/>
            <a:ext cx="2971800" cy="476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6E911-2C7B-42B1-A84B-30D32703217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6290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5A7CD5-6B38-4086-B2CD-45C6B5D69037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3B2EC0-99AA-49F8-B5C1-C7AD15993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5A7CD5-6B38-4086-B2CD-45C6B5D69037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3B2EC0-99AA-49F8-B5C1-C7AD15993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5A7CD5-6B38-4086-B2CD-45C6B5D69037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3B2EC0-99AA-49F8-B5C1-C7AD15993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5A7CD5-6B38-4086-B2CD-45C6B5D69037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3B2EC0-99AA-49F8-B5C1-C7AD15993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5A7CD5-6B38-4086-B2CD-45C6B5D69037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3B2EC0-99AA-49F8-B5C1-C7AD15993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5A7CD5-6B38-4086-B2CD-45C6B5D69037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3B2EC0-99AA-49F8-B5C1-C7AD15993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5A7CD5-6B38-4086-B2CD-45C6B5D69037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3B2EC0-99AA-49F8-B5C1-C7AD15993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5A7CD5-6B38-4086-B2CD-45C6B5D69037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3B2EC0-99AA-49F8-B5C1-C7AD15993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5A7CD5-6B38-4086-B2CD-45C6B5D69037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3B2EC0-99AA-49F8-B5C1-C7AD15993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F5A7CD5-6B38-4086-B2CD-45C6B5D69037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3B2EC0-99AA-49F8-B5C1-C7AD15993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5A7CD5-6B38-4086-B2CD-45C6B5D69037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3B2EC0-99AA-49F8-B5C1-C7AD15993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F5A7CD5-6B38-4086-B2CD-45C6B5D69037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83B2EC0-99AA-49F8-B5C1-C7AD15993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3527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id-ID" sz="4400" b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cs typeface="Arial" pitchFamily="34" charset="0"/>
              </a:rPr>
              <a:t>(</a:t>
            </a:r>
            <a:r>
              <a:rPr lang="id-ID" sz="4400" b="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cs typeface="Arial" pitchFamily="34" charset="0"/>
              </a:rPr>
              <a:t>CONTOH KASUS) </a:t>
            </a:r>
            <a:br>
              <a:rPr lang="id-ID" sz="4400" b="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cs typeface="Arial" pitchFamily="34" charset="0"/>
              </a:rPr>
            </a:br>
            <a:r>
              <a:rPr lang="en-US" sz="4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4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4400" b="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cs typeface="Arial" pitchFamily="34" charset="0"/>
              </a:rPr>
              <a:t>ANALISIS SISTEM INFORMASI </a:t>
            </a:r>
            <a:br>
              <a:rPr lang="en-US" sz="4400" b="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cs typeface="Arial" pitchFamily="34" charset="0"/>
              </a:rPr>
            </a:br>
            <a:r>
              <a:rPr lang="en-US" sz="4400" b="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cs typeface="Arial" pitchFamily="34" charset="0"/>
              </a:rPr>
              <a:t>(PENGENDALIAN PEMASARAN DAN PENJUALAN) </a:t>
            </a:r>
            <a:endParaRPr lang="en-US" sz="4400" b="0" dirty="0">
              <a:solidFill>
                <a:schemeClr val="accent2">
                  <a:lumMod val="75000"/>
                </a:schemeClr>
              </a:solidFill>
              <a:latin typeface="Britannic Bold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id-ID" dirty="0" smtClean="0"/>
              <a:t> 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1676400"/>
            <a:ext cx="8305800" cy="3352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481328"/>
            <a:ext cx="7848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b="1" i="1" dirty="0" smtClean="0"/>
          </a:p>
          <a:p>
            <a:pPr marL="514350" indent="-514350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Proses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pembuatan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laporan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Bag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Ak</a:t>
            </a:r>
            <a:r>
              <a:rPr lang="id-ID" dirty="0" smtClean="0">
                <a:latin typeface="Arial" pitchFamily="34" charset="0"/>
                <a:cs typeface="Arial" pitchFamily="34" charset="0"/>
              </a:rPr>
              <a:t>untansi. Titik keputusan ini dapat mengakibatkan laporan tidak tepat waktunya bila proses pembuatan laporan lama, laporan tidak tepat nilainya bila pengendalian output tidak ada atau lemah 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id-ID" dirty="0" smtClean="0"/>
              <a:t>Penelitian ini dimaksudkan untuk mengumpul kan fakta atau data. Teknik pengumpulan fakta bisa menggunakan wawancara, pengamatan </a:t>
            </a:r>
            <a:r>
              <a:rPr lang="id-ID" i="1" dirty="0" smtClean="0"/>
              <a:t>(observasi),</a:t>
            </a:r>
            <a:r>
              <a:rPr lang="id-ID" dirty="0" smtClean="0"/>
              <a:t> dan pengambilan sampel (</a:t>
            </a:r>
            <a:r>
              <a:rPr lang="id-ID" i="1" dirty="0" smtClean="0"/>
              <a:t>sampling) 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id-ID" dirty="0" smtClean="0"/>
              <a:t>Penelitian yang dilakukan adalah 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PENELITIAN YG DILAKUKAN </a:t>
            </a:r>
            <a:endParaRPr lang="en-US" sz="3600" b="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88720"/>
          <a:ext cx="8153400" cy="452445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3184"/>
                <a:gridCol w="1845816"/>
                <a:gridCol w="1600200"/>
                <a:gridCol w="1600200"/>
                <a:gridCol w="1524000"/>
              </a:tblGrid>
              <a:tr h="877824">
                <a:tc>
                  <a:txBody>
                    <a:bodyPr/>
                    <a:lstStyle/>
                    <a:p>
                      <a:r>
                        <a:rPr lang="id-ID" dirty="0" smtClean="0"/>
                        <a:t>Tanggal  Pelaksanaan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Kegiatan</a:t>
                      </a:r>
                      <a:r>
                        <a:rPr lang="id-ID" baseline="0" dirty="0" smtClean="0"/>
                        <a:t>  Penelitian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Lokasi /Tempat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Peneliti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Yg Diwawan-carai</a:t>
                      </a:r>
                      <a:endParaRPr lang="en-US" dirty="0"/>
                    </a:p>
                  </a:txBody>
                  <a:tcPr/>
                </a:tc>
              </a:tr>
              <a:tr h="877824">
                <a:tc>
                  <a:txBody>
                    <a:bodyPr/>
                    <a:lstStyle/>
                    <a:p>
                      <a:r>
                        <a:rPr lang="id-ID" dirty="0" smtClean="0"/>
                        <a:t>11-4-201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Wawancara</a:t>
                      </a:r>
                      <a:r>
                        <a:rPr lang="id-ID" baseline="0" dirty="0" smtClean="0"/>
                        <a:t> penanganan order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Order Penjualan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Dr. Budiman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Bpk Reza</a:t>
                      </a:r>
                      <a:r>
                        <a:rPr lang="id-ID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1141171">
                <a:tc>
                  <a:txBody>
                    <a:bodyPr/>
                    <a:lstStyle/>
                    <a:p>
                      <a:r>
                        <a:rPr lang="id-ID" dirty="0" smtClean="0"/>
                        <a:t>15-4-201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Wawancara proses evaluasi kredit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Bagian Kredit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Dr. </a:t>
                      </a:r>
                      <a:r>
                        <a:rPr lang="en-US" dirty="0" err="1" smtClean="0"/>
                        <a:t>Hary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Ibu</a:t>
                      </a:r>
                      <a:r>
                        <a:rPr lang="id-ID" baseline="0" dirty="0" smtClean="0"/>
                        <a:t> Ri</a:t>
                      </a:r>
                      <a:r>
                        <a:rPr lang="en-US" baseline="0" dirty="0" smtClean="0"/>
                        <a:t>ka </a:t>
                      </a:r>
                      <a:r>
                        <a:rPr lang="id-ID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511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41171">
                <a:tc>
                  <a:txBody>
                    <a:bodyPr/>
                    <a:lstStyle/>
                    <a:p>
                      <a:r>
                        <a:rPr lang="id-ID" dirty="0" smtClean="0"/>
                        <a:t>20-4-201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Wawancara proses pembuatan faktur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Bagian Billing</a:t>
                      </a:r>
                      <a:r>
                        <a:rPr lang="id-ID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Ir. Trisna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Bpk Budi</a:t>
                      </a:r>
                      <a:r>
                        <a:rPr lang="id-ID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id-ID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Contoh Kegiatan Penelitian : </a:t>
            </a:r>
            <a:endParaRPr lang="en-US" sz="36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id-ID" dirty="0" smtClean="0"/>
              <a:t>Analisis Distribusi Pekerjaan </a:t>
            </a:r>
          </a:p>
          <a:p>
            <a:pPr marL="624078" indent="-514350">
              <a:buFont typeface="+mj-lt"/>
              <a:buAutoNum type="arabicPeriod"/>
            </a:pPr>
            <a:r>
              <a:rPr lang="id-ID" dirty="0" smtClean="0"/>
              <a:t>Analisis Pengukuran Pekerjaan </a:t>
            </a:r>
          </a:p>
          <a:p>
            <a:pPr marL="624078" indent="-514350">
              <a:buFont typeface="+mj-lt"/>
              <a:buAutoNum type="arabicPeriod"/>
            </a:pPr>
            <a:r>
              <a:rPr lang="id-ID" dirty="0" smtClean="0"/>
              <a:t>Analisis Keandalan </a:t>
            </a:r>
          </a:p>
          <a:p>
            <a:pPr marL="624078" indent="-514350">
              <a:buFont typeface="+mj-lt"/>
              <a:buAutoNum type="arabicPeriod"/>
            </a:pPr>
            <a:r>
              <a:rPr lang="id-ID" dirty="0" smtClean="0"/>
              <a:t>Analisis Dokumen </a:t>
            </a:r>
          </a:p>
          <a:p>
            <a:pPr marL="624078" indent="-514350">
              <a:buFont typeface="+mj-lt"/>
              <a:buAutoNum type="arabicPeriod"/>
            </a:pPr>
            <a:r>
              <a:rPr lang="id-ID" dirty="0" smtClean="0"/>
              <a:t>Analisis Laporan dan Kebutuhan Informasi </a:t>
            </a:r>
          </a:p>
          <a:p>
            <a:pPr marL="624078" indent="-514350">
              <a:buFont typeface="+mj-lt"/>
              <a:buAutoNum type="arabicPeriod"/>
            </a:pPr>
            <a:r>
              <a:rPr lang="id-ID" dirty="0" smtClean="0"/>
              <a:t>Analisis Teknologi </a:t>
            </a:r>
          </a:p>
          <a:p>
            <a:pPr marL="624078" indent="-51435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C00000"/>
                </a:solidFill>
              </a:rPr>
              <a:t>Hasil Analisis 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just">
              <a:spcBef>
                <a:spcPts val="0"/>
              </a:spcBef>
              <a:buNone/>
            </a:pPr>
            <a:r>
              <a:rPr lang="id-ID" dirty="0" smtClean="0">
                <a:latin typeface="Arial" pitchFamily="34" charset="0"/>
                <a:cs typeface="Arial" pitchFamily="34" charset="0"/>
              </a:rPr>
              <a:t>Dari beberapa analisis terpisah untuk masing-masing kelompok analisis, dapat dirangkai menjadi satu kesimpulan yakni :</a:t>
            </a:r>
          </a:p>
          <a:p>
            <a:pPr>
              <a:buNone/>
            </a:pPr>
            <a:endParaRPr lang="id-ID" dirty="0" smtClean="0">
              <a:latin typeface="Arial" pitchFamily="34" charset="0"/>
              <a:cs typeface="Arial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id-ID" dirty="0" smtClean="0">
                <a:latin typeface="Arial" pitchFamily="34" charset="0"/>
                <a:cs typeface="Arial" pitchFamily="34" charset="0"/>
              </a:rPr>
              <a:t>Pelayanan yang kurang baik kepada langganan</a:t>
            </a:r>
          </a:p>
          <a:p>
            <a:pPr marL="624078" indent="-514350">
              <a:buFont typeface="+mj-lt"/>
              <a:buAutoNum type="arabicPeriod"/>
            </a:pPr>
            <a:r>
              <a:rPr lang="id-ID" dirty="0" smtClean="0">
                <a:latin typeface="Arial" pitchFamily="34" charset="0"/>
                <a:cs typeface="Arial" pitchFamily="34" charset="0"/>
              </a:rPr>
              <a:t>Barang yang Dikirim sering tidak sesuai </a:t>
            </a:r>
          </a:p>
          <a:p>
            <a:pPr marL="624078" indent="-514350">
              <a:buFont typeface="+mj-lt"/>
              <a:buAutoNum type="arabicPeriod"/>
            </a:pPr>
            <a:r>
              <a:rPr lang="id-ID" dirty="0" smtClean="0">
                <a:latin typeface="Arial" pitchFamily="34" charset="0"/>
                <a:cs typeface="Arial" pitchFamily="34" charset="0"/>
              </a:rPr>
              <a:t>Evaluasi pemberian kredit yang kurang benar </a:t>
            </a:r>
          </a:p>
          <a:p>
            <a:pPr marL="624078" indent="-514350">
              <a:buFont typeface="+mj-lt"/>
              <a:buAutoNum type="arabicPeriod"/>
            </a:pPr>
            <a:r>
              <a:rPr lang="id-ID" dirty="0" smtClean="0">
                <a:latin typeface="Arial" pitchFamily="34" charset="0"/>
                <a:cs typeface="Arial" pitchFamily="34" charset="0"/>
              </a:rPr>
              <a:t>Kurang tersedianya laporan yg berkualitas 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KESIMPULAN ANALISIS </a:t>
            </a:r>
            <a:endParaRPr lang="en-US" sz="3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id-ID" sz="3600" dirty="0" smtClean="0">
              <a:solidFill>
                <a:srgbClr val="FF0000"/>
              </a:solidFill>
              <a:latin typeface="Bauhaus 93" pitchFamily="82" charset="0"/>
            </a:endParaRPr>
          </a:p>
          <a:p>
            <a:pPr algn="ctr">
              <a:buNone/>
            </a:pPr>
            <a:endParaRPr lang="id-ID" sz="3600" dirty="0" smtClean="0">
              <a:solidFill>
                <a:srgbClr val="FF0000"/>
              </a:solidFill>
              <a:latin typeface="Bauhaus 93" pitchFamily="82" charset="0"/>
            </a:endParaRPr>
          </a:p>
          <a:p>
            <a:pPr algn="ctr">
              <a:buNone/>
            </a:pPr>
            <a:r>
              <a:rPr lang="id-ID" sz="3600" dirty="0" smtClean="0">
                <a:solidFill>
                  <a:srgbClr val="FF0000"/>
                </a:solidFill>
                <a:latin typeface="Bauhaus 93" pitchFamily="82" charset="0"/>
              </a:rPr>
              <a:t>Terima Kasih  </a:t>
            </a:r>
            <a:endParaRPr lang="en-US" sz="3600" dirty="0">
              <a:solidFill>
                <a:srgbClr val="FF0000"/>
              </a:solidFill>
              <a:latin typeface="Bauhaus 93" pitchFamily="8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514600"/>
            <a:ext cx="6399213" cy="1143000"/>
          </a:xfrm>
        </p:spPr>
        <p:txBody>
          <a:bodyPr>
            <a:noAutofit/>
          </a:bodyPr>
          <a:lstStyle/>
          <a:p>
            <a:pPr algn="l"/>
            <a:r>
              <a:rPr lang="id-ID" sz="4000" dirty="0" smtClean="0">
                <a:solidFill>
                  <a:srgbClr val="A40000"/>
                </a:solidFill>
                <a:latin typeface="Berlin Sans FB Demi" pitchFamily="34" charset="0"/>
              </a:rPr>
              <a:t>Tambahan Materi ...</a:t>
            </a:r>
            <a:br>
              <a:rPr lang="id-ID" sz="4000" dirty="0" smtClean="0">
                <a:solidFill>
                  <a:srgbClr val="A40000"/>
                </a:solidFill>
                <a:latin typeface="Berlin Sans FB Demi" pitchFamily="34" charset="0"/>
              </a:rPr>
            </a:br>
            <a:r>
              <a:rPr lang="en-US" sz="4000" dirty="0" smtClean="0">
                <a:solidFill>
                  <a:srgbClr val="A40000"/>
                </a:solidFill>
                <a:latin typeface="Berlin Sans FB Demi" pitchFamily="34" charset="0"/>
              </a:rPr>
              <a:t>ANALISIS </a:t>
            </a:r>
            <a:r>
              <a:rPr lang="en-US" sz="4000" dirty="0">
                <a:solidFill>
                  <a:srgbClr val="A40000"/>
                </a:solidFill>
                <a:latin typeface="Berlin Sans FB Demi" pitchFamily="34" charset="0"/>
              </a:rPr>
              <a:t>SISTEM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F7DE1A4-269E-4D29-8BDB-056E5D49AD96}" type="slidenum">
              <a:rPr lang="en-US" altLang="en-US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Tahap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Perencanaan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(Systems Planning 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Tahap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Analisis</a:t>
            </a:r>
            <a:r>
              <a:rPr lang="en-US" sz="2800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sz="2800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(Systems Analysis) 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Tahap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Desain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Sistem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(Systems Design) </a:t>
            </a:r>
          </a:p>
          <a:p>
            <a:pPr marL="624078" indent="-514350">
              <a:buFont typeface="+mj-lt"/>
              <a:buAutoNum type="arabicPeriod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624078" indent="-51435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Tahap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Analisis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Sistem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Tahap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kritis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dan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sangat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penting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FA39-1EEC-4B55-8A44-47B50342D4AC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bg2">
                    <a:lumMod val="50000"/>
                  </a:schemeClr>
                </a:solidFill>
              </a:rPr>
              <a:t>Tahap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2">
                    <a:lumMod val="50000"/>
                  </a:schemeClr>
                </a:solidFill>
              </a:rPr>
              <a:t>Pengembangan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2">
                    <a:lumMod val="50000"/>
                  </a:schemeClr>
                </a:solidFill>
              </a:rPr>
              <a:t>Sistem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1481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/>
              <a:t>1. </a:t>
            </a:r>
            <a:r>
              <a:rPr lang="en-US" sz="2800" dirty="0" err="1"/>
              <a:t>Pendahuluan</a:t>
            </a:r>
            <a:endParaRPr lang="en-US" sz="2800" dirty="0"/>
          </a:p>
          <a:p>
            <a:pPr>
              <a:buFont typeface="Wingdings" pitchFamily="2" charset="2"/>
              <a:buNone/>
            </a:pPr>
            <a:r>
              <a:rPr lang="en-US" sz="2800" dirty="0"/>
              <a:t>2. </a:t>
            </a:r>
            <a:r>
              <a:rPr lang="en-US" sz="2800" dirty="0" err="1"/>
              <a:t>Langkah-langkah</a:t>
            </a:r>
            <a:r>
              <a:rPr lang="en-US" sz="2800" dirty="0"/>
              <a:t> </a:t>
            </a:r>
            <a:r>
              <a:rPr lang="en-US" sz="2800" dirty="0" err="1"/>
              <a:t>Analisis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endParaRPr lang="en-US" sz="2800" dirty="0"/>
          </a:p>
          <a:p>
            <a:pPr>
              <a:buFont typeface="Wingdings" pitchFamily="2" charset="2"/>
              <a:buNone/>
            </a:pPr>
            <a:r>
              <a:rPr lang="en-US" sz="2800" dirty="0"/>
              <a:t>3. </a:t>
            </a:r>
            <a:r>
              <a:rPr lang="en-US" sz="2800" dirty="0" err="1"/>
              <a:t>Identifikasi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endParaRPr lang="en-US" sz="2800" dirty="0"/>
          </a:p>
          <a:p>
            <a:pPr>
              <a:buFont typeface="Wingdings" pitchFamily="2" charset="2"/>
              <a:buNone/>
            </a:pPr>
            <a:r>
              <a:rPr lang="en-US" sz="2800" dirty="0"/>
              <a:t>4. </a:t>
            </a:r>
            <a:r>
              <a:rPr lang="en-US" sz="2800" dirty="0" err="1"/>
              <a:t>Memahami</a:t>
            </a:r>
            <a:r>
              <a:rPr lang="en-US" sz="2800" dirty="0"/>
              <a:t> </a:t>
            </a:r>
            <a:r>
              <a:rPr lang="en-US" sz="2800" dirty="0" err="1"/>
              <a:t>Kerja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endParaRPr lang="en-US" sz="2800" dirty="0"/>
          </a:p>
          <a:p>
            <a:pPr>
              <a:buFont typeface="Wingdings" pitchFamily="2" charset="2"/>
              <a:buNone/>
            </a:pPr>
            <a:r>
              <a:rPr lang="en-US" sz="2800" dirty="0"/>
              <a:t>5. </a:t>
            </a:r>
            <a:r>
              <a:rPr lang="en-US" sz="2800" dirty="0" err="1"/>
              <a:t>Analisis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Penelitian</a:t>
            </a:r>
            <a:endParaRPr lang="en-US" sz="2800" dirty="0"/>
          </a:p>
          <a:p>
            <a:pPr>
              <a:buFont typeface="Wingdings" pitchFamily="2" charset="2"/>
              <a:buNone/>
            </a:pPr>
            <a:r>
              <a:rPr lang="en-US" sz="2800" dirty="0"/>
              <a:t>6. </a:t>
            </a:r>
            <a:r>
              <a:rPr lang="en-US" sz="2800" dirty="0" err="1"/>
              <a:t>Pelaporan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Analisis</a:t>
            </a:r>
            <a:endParaRPr lang="en-US" sz="2800" dirty="0"/>
          </a:p>
          <a:p>
            <a:pPr>
              <a:buFont typeface="Wingdings" pitchFamily="2" charset="2"/>
              <a:buNone/>
            </a:pPr>
            <a:endParaRPr lang="en-US" sz="2800" dirty="0"/>
          </a:p>
          <a:p>
            <a:pPr>
              <a:buFont typeface="Wingdings" pitchFamily="2" charset="2"/>
              <a:buNone/>
            </a:pPr>
            <a:endParaRPr lang="en-US" sz="2800" dirty="0"/>
          </a:p>
          <a:p>
            <a:pPr>
              <a:buFont typeface="Wingdings" pitchFamily="2" charset="2"/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7783-A26A-4D4D-B691-C2FD4871862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RUANG LINGKUP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66863"/>
            <a:ext cx="8229600" cy="4376737"/>
          </a:xfrm>
        </p:spPr>
        <p:txBody>
          <a:bodyPr>
            <a:normAutofit fontScale="62500" lnSpcReduction="20000"/>
          </a:bodyPr>
          <a:lstStyle/>
          <a:p>
            <a:pPr marL="177800" indent="-1778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5100" b="1" i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Analisis</a:t>
            </a:r>
            <a:r>
              <a:rPr lang="en-US" sz="5100" b="1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100" b="1" i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sz="5100" b="1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Penguraian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suatu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sistem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informasi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utuh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ke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bagian-bagian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komponennya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maksud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mengidentifikasikan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5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mengevaluasi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permasalahan</a:t>
            </a:r>
            <a:r>
              <a:rPr lang="en-US" sz="51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5100" dirty="0" err="1">
                <a:latin typeface="Arial" pitchFamily="34" charset="0"/>
                <a:cs typeface="Arial" pitchFamily="34" charset="0"/>
              </a:rPr>
              <a:t>kesempatan</a:t>
            </a:r>
            <a:r>
              <a:rPr lang="en-US" sz="51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5100" dirty="0" err="1">
                <a:latin typeface="Arial" pitchFamily="34" charset="0"/>
                <a:cs typeface="Arial" pitchFamily="34" charset="0"/>
              </a:rPr>
              <a:t>hambatan</a:t>
            </a:r>
            <a:r>
              <a:rPr lang="en-US" sz="5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>
                <a:latin typeface="Arial" pitchFamily="34" charset="0"/>
                <a:cs typeface="Arial" pitchFamily="34" charset="0"/>
              </a:rPr>
              <a:t>yg</a:t>
            </a:r>
            <a:r>
              <a:rPr lang="en-US" sz="5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51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51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5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>
                <a:latin typeface="Arial" pitchFamily="34" charset="0"/>
                <a:cs typeface="Arial" pitchFamily="34" charset="0"/>
              </a:rPr>
              <a:t>kebutuhan-kebutuhan</a:t>
            </a:r>
            <a:r>
              <a:rPr lang="en-US" sz="5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>
                <a:latin typeface="Arial" pitchFamily="34" charset="0"/>
                <a:cs typeface="Arial" pitchFamily="34" charset="0"/>
              </a:rPr>
              <a:t>yg</a:t>
            </a:r>
            <a:r>
              <a:rPr lang="en-US" sz="5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>
                <a:latin typeface="Arial" pitchFamily="34" charset="0"/>
                <a:cs typeface="Arial" pitchFamily="34" charset="0"/>
              </a:rPr>
              <a:t>diharapkan</a:t>
            </a:r>
            <a:r>
              <a:rPr lang="en-US" sz="51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5100" dirty="0" err="1">
                <a:latin typeface="Arial" pitchFamily="34" charset="0"/>
                <a:cs typeface="Arial" pitchFamily="34" charset="0"/>
              </a:rPr>
              <a:t>shg</a:t>
            </a:r>
            <a:r>
              <a:rPr lang="en-US" sz="5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>
                <a:latin typeface="Arial" pitchFamily="34" charset="0"/>
                <a:cs typeface="Arial" pitchFamily="34" charset="0"/>
              </a:rPr>
              <a:t>dpt</a:t>
            </a:r>
            <a:r>
              <a:rPr lang="en-US" sz="5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>
                <a:latin typeface="Arial" pitchFamily="34" charset="0"/>
                <a:cs typeface="Arial" pitchFamily="34" charset="0"/>
              </a:rPr>
              <a:t>diusulkan</a:t>
            </a:r>
            <a:r>
              <a:rPr lang="en-US" sz="5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perbaikan-perbaikannya</a:t>
            </a:r>
            <a:r>
              <a:rPr lang="en-US" sz="51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177800" indent="-177800" algn="just">
              <a:lnSpc>
                <a:spcPct val="90000"/>
              </a:lnSpc>
              <a:buFont typeface="Wingdings" pitchFamily="2" charset="2"/>
              <a:buNone/>
            </a:pPr>
            <a:endParaRPr lang="en-US" sz="5100" dirty="0">
              <a:latin typeface="Arial" pitchFamily="34" charset="0"/>
              <a:cs typeface="Arial" pitchFamily="34" charset="0"/>
            </a:endParaRPr>
          </a:p>
          <a:p>
            <a:pPr marL="177800" indent="-177800">
              <a:lnSpc>
                <a:spcPct val="90000"/>
              </a:lnSpc>
              <a:buFont typeface="Wingdings" pitchFamily="2" charset="2"/>
              <a:buNone/>
            </a:pPr>
            <a:endParaRPr lang="en-US" sz="2700" dirty="0"/>
          </a:p>
          <a:p>
            <a:pPr marL="177800" indent="-177800">
              <a:lnSpc>
                <a:spcPct val="90000"/>
              </a:lnSpc>
              <a:buFont typeface="Wingdings" pitchFamily="2" charset="2"/>
              <a:buNone/>
            </a:pPr>
            <a:endParaRPr lang="en-US" sz="2700" dirty="0"/>
          </a:p>
          <a:p>
            <a:pPr marL="177800" indent="-177800">
              <a:lnSpc>
                <a:spcPct val="90000"/>
              </a:lnSpc>
            </a:pPr>
            <a:endParaRPr lang="en-US" sz="27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F0D0-2915-4F30-95D5-C0B09E738E9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239000" cy="685800"/>
          </a:xfrm>
        </p:spPr>
        <p:txBody>
          <a:bodyPr>
            <a:normAutofit fontScale="90000"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/>
            </a:r>
            <a:br>
              <a:rPr lang="en-US" sz="3300" dirty="0">
                <a:solidFill>
                  <a:schemeClr val="tx1"/>
                </a:solidFill>
              </a:rPr>
            </a:br>
            <a:r>
              <a:rPr lang="en-US" sz="3300" dirty="0" smtClean="0">
                <a:solidFill>
                  <a:schemeClr val="tx1"/>
                </a:solidFill>
              </a:rPr>
              <a:t>  </a:t>
            </a:r>
            <a:r>
              <a:rPr lang="en-US" sz="3300" b="0" dirty="0" smtClean="0">
                <a:solidFill>
                  <a:schemeClr val="bg2">
                    <a:lumMod val="50000"/>
                  </a:schemeClr>
                </a:solidFill>
              </a:rPr>
              <a:t>PENDAHULUAN</a:t>
            </a:r>
            <a:r>
              <a:rPr lang="en-US" sz="33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300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sz="33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AutoNum type="arabicPeriod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ALASAN MELAKUKAN ANALISIS SISTEM </a:t>
            </a:r>
          </a:p>
          <a:p>
            <a:pPr marL="624078" indent="-514350">
              <a:buAutoNum type="arabicPeriod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PERMASALAHAN-PERMASALAHAN </a:t>
            </a:r>
          </a:p>
          <a:p>
            <a:pPr marL="624078" indent="-514350">
              <a:buAutoNum type="arabicPeriod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IDENTIFIKASI PENYEBAB MASALAH </a:t>
            </a:r>
          </a:p>
          <a:p>
            <a:pPr marL="624078" indent="-514350">
              <a:buAutoNum type="arabicPeriod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IDENTIFIKASI TITIK KEPUTUSAN </a:t>
            </a:r>
          </a:p>
          <a:p>
            <a:pPr marL="624078" indent="-514350">
              <a:buAutoNum type="arabicPeriod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PENELITIAN YANG DILAKUKAN </a:t>
            </a:r>
          </a:p>
          <a:p>
            <a:pPr marL="624078" indent="-514350">
              <a:buAutoNum type="arabicPeriod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HASIL ANALISIS </a:t>
            </a:r>
          </a:p>
          <a:p>
            <a:pPr marL="624078" indent="-514350">
              <a:buAutoNum type="arabicPeriod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KESIMPULAN ANALISIS </a:t>
            </a:r>
          </a:p>
          <a:p>
            <a:pPr marL="624078" indent="-514350">
              <a:buAutoNum type="arabicPeriod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REKOMENDASI UMUM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TAHAP ANALISIS SISTEM 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648200"/>
          </a:xfrm>
        </p:spPr>
        <p:txBody>
          <a:bodyPr/>
          <a:lstStyle/>
          <a:p>
            <a:pPr marL="266700" indent="-266700">
              <a:spcBef>
                <a:spcPts val="0"/>
              </a:spcBef>
              <a:buFontTx/>
              <a:buNone/>
            </a:pPr>
            <a:endParaRPr lang="en-US" sz="2800" dirty="0"/>
          </a:p>
          <a:p>
            <a:pPr marL="266700" indent="-266700">
              <a:spcBef>
                <a:spcPts val="0"/>
              </a:spcBef>
              <a:buFontTx/>
              <a:buNone/>
            </a:pPr>
            <a:r>
              <a:rPr lang="en-US" sz="2800" dirty="0"/>
              <a:t>	1. </a:t>
            </a:r>
            <a:r>
              <a:rPr lang="en-US" sz="2800" dirty="0">
                <a:solidFill>
                  <a:srgbClr val="FF0000"/>
                </a:solidFill>
              </a:rPr>
              <a:t>Identify,</a:t>
            </a:r>
            <a:r>
              <a:rPr lang="en-US" sz="2800" dirty="0"/>
              <a:t>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mengidentifikasi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</a:p>
          <a:p>
            <a:pPr marL="266700" indent="-266700">
              <a:spcBef>
                <a:spcPts val="0"/>
              </a:spcBef>
              <a:buFontTx/>
              <a:buNone/>
            </a:pPr>
            <a:r>
              <a:rPr lang="en-US" sz="2800" dirty="0"/>
              <a:t>	2. </a:t>
            </a:r>
            <a:r>
              <a:rPr lang="en-US" sz="2800" dirty="0">
                <a:solidFill>
                  <a:srgbClr val="FF0000"/>
                </a:solidFill>
              </a:rPr>
              <a:t>Understand,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memahami</a:t>
            </a:r>
            <a:r>
              <a:rPr lang="en-US" sz="2800" dirty="0"/>
              <a:t> </a:t>
            </a:r>
            <a:r>
              <a:rPr lang="en-US" sz="2800" dirty="0" err="1"/>
              <a:t>kerja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</a:p>
          <a:p>
            <a:pPr marL="266700" indent="-266700">
              <a:spcBef>
                <a:spcPts val="0"/>
              </a:spcBef>
              <a:buFontTx/>
              <a:buNone/>
            </a:pPr>
            <a:r>
              <a:rPr lang="en-US" sz="2800" dirty="0" smtClean="0"/>
              <a:t>	   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/>
              <a:t>ada</a:t>
            </a:r>
            <a:r>
              <a:rPr lang="en-US" sz="2800" dirty="0"/>
              <a:t>. </a:t>
            </a:r>
          </a:p>
          <a:p>
            <a:pPr marL="266700" indent="-266700">
              <a:spcBef>
                <a:spcPts val="0"/>
              </a:spcBef>
              <a:buFontTx/>
              <a:buNone/>
            </a:pPr>
            <a:r>
              <a:rPr lang="en-US" sz="2800" dirty="0"/>
              <a:t>	3. </a:t>
            </a:r>
            <a:r>
              <a:rPr lang="en-US" sz="2800" dirty="0">
                <a:solidFill>
                  <a:srgbClr val="FF0000"/>
                </a:solidFill>
              </a:rPr>
              <a:t>Analyze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menganalisis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.</a:t>
            </a:r>
          </a:p>
          <a:p>
            <a:pPr marL="266700" indent="-266700">
              <a:spcBef>
                <a:spcPts val="0"/>
              </a:spcBef>
              <a:buFontTx/>
              <a:buNone/>
            </a:pPr>
            <a:r>
              <a:rPr lang="en-US" sz="2800" dirty="0"/>
              <a:t>	4. </a:t>
            </a:r>
            <a:r>
              <a:rPr lang="en-US" sz="2800" dirty="0">
                <a:solidFill>
                  <a:srgbClr val="FF0000"/>
                </a:solidFill>
              </a:rPr>
              <a:t>Report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laporan</a:t>
            </a:r>
            <a:r>
              <a:rPr lang="en-US" sz="2800" dirty="0"/>
              <a:t> </a:t>
            </a:r>
            <a:r>
              <a:rPr lang="en-US" sz="2800" dirty="0" err="1"/>
              <a:t>analisis</a:t>
            </a:r>
            <a:r>
              <a:rPr lang="en-US" sz="2800" dirty="0"/>
              <a:t> </a:t>
            </a:r>
            <a:endParaRPr lang="en-US" sz="2800" dirty="0" smtClean="0"/>
          </a:p>
          <a:p>
            <a:pPr marL="266700" indent="-266700">
              <a:spcBef>
                <a:spcPts val="0"/>
              </a:spcBef>
              <a:buFontTx/>
              <a:buNone/>
            </a:pPr>
            <a:r>
              <a:rPr lang="en-US" sz="2800" dirty="0" smtClean="0"/>
              <a:t>	    </a:t>
            </a:r>
            <a:r>
              <a:rPr lang="en-US" sz="2800" dirty="0" err="1" smtClean="0"/>
              <a:t>sistem</a:t>
            </a:r>
            <a:endParaRPr lang="en-US" sz="2800" dirty="0"/>
          </a:p>
          <a:p>
            <a:pPr marL="266700" indent="-266700">
              <a:buFontTx/>
              <a:buNone/>
            </a:pPr>
            <a:r>
              <a:rPr lang="en-US" sz="2800" dirty="0"/>
              <a:t>	</a:t>
            </a:r>
          </a:p>
          <a:p>
            <a:pPr marL="266700" indent="-266700">
              <a:buFont typeface="Wingdings" pitchFamily="2" charset="2"/>
              <a:buNone/>
            </a:pPr>
            <a:endParaRPr lang="en-US" sz="2800" dirty="0"/>
          </a:p>
          <a:p>
            <a:pPr marL="266700" indent="-266700">
              <a:buFont typeface="Wingdings" pitchFamily="2" charset="2"/>
              <a:buNone/>
            </a:pPr>
            <a:endParaRPr lang="en-US" sz="2800" dirty="0"/>
          </a:p>
          <a:p>
            <a:pPr marL="266700" indent="-266700"/>
            <a:endParaRPr lang="en-US" sz="28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B924-DE74-499B-BAF0-247CC85EAE7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543800" cy="685800"/>
          </a:xfrm>
        </p:spPr>
        <p:txBody>
          <a:bodyPr>
            <a:normAutofit fontScale="90000"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/>
            </a:r>
            <a:br>
              <a:rPr lang="en-US" sz="3300" dirty="0">
                <a:solidFill>
                  <a:schemeClr val="tx1"/>
                </a:solidFill>
              </a:rPr>
            </a:br>
            <a:r>
              <a:rPr lang="en-US" sz="3100" dirty="0" smtClean="0">
                <a:solidFill>
                  <a:schemeClr val="bg2">
                    <a:lumMod val="50000"/>
                  </a:schemeClr>
                </a:solidFill>
              </a:rPr>
              <a:t>LANGKAH-LANGKAH ANALISIS SISTEM</a:t>
            </a:r>
            <a:r>
              <a:rPr lang="en-US" sz="3100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sz="31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33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>
            <a:noAutofit/>
          </a:bodyPr>
          <a:lstStyle/>
          <a:p>
            <a:pPr marL="177800" indent="-177800" algn="just">
              <a:spcBef>
                <a:spcPts val="0"/>
              </a:spcBef>
              <a:buFontTx/>
              <a:buChar char="-"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Masalah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pertanyaan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yg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ingin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dipecahkan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Masalah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inilah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yg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menyebabkan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sasaran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dicapai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itu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langkah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pertama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yg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analisis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mengidentifikasi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masa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lah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yg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77800" indent="-177800" algn="just">
              <a:spcBef>
                <a:spcPts val="0"/>
              </a:spcBef>
              <a:buFontTx/>
              <a:buChar char="-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177800" indent="-177800" algn="just">
              <a:spcBef>
                <a:spcPts val="0"/>
              </a:spcBef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Identifikasi</a:t>
            </a:r>
            <a:r>
              <a:rPr lang="en-US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masalah</a:t>
            </a:r>
            <a:r>
              <a:rPr lang="en-U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meliputi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</a:t>
            </a:r>
          </a:p>
          <a:p>
            <a:pPr marL="177800" indent="-177800" algn="just">
              <a:spcBef>
                <a:spcPts val="0"/>
              </a:spcBef>
              <a:buFontTx/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		-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Identifikasi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penyebab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masalah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177800" indent="-177800" algn="just">
              <a:spcBef>
                <a:spcPts val="0"/>
              </a:spcBef>
              <a:buFontTx/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		-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Identifikasi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titik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keputusan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177800" indent="-177800" algn="just">
              <a:spcBef>
                <a:spcPts val="0"/>
              </a:spcBef>
              <a:buFontTx/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		-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Identifikasi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personil-personil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kunci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F5AC-F094-45B2-B8C8-152AAAF4BA1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543800" cy="685800"/>
          </a:xfrm>
        </p:spPr>
        <p:txBody>
          <a:bodyPr>
            <a:normAutofit fontScale="90000"/>
          </a:bodyPr>
          <a:lstStyle/>
          <a:p>
            <a:r>
              <a:rPr lang="en-US" sz="3300" dirty="0" smtClean="0">
                <a:solidFill>
                  <a:schemeClr val="tx1"/>
                </a:solidFill>
              </a:rPr>
              <a:t/>
            </a:r>
            <a:br>
              <a:rPr lang="en-US" sz="3300" dirty="0" smtClean="0">
                <a:solidFill>
                  <a:schemeClr val="tx1"/>
                </a:solidFill>
              </a:rPr>
            </a:br>
            <a:r>
              <a:rPr lang="en-US" sz="3300" dirty="0" smtClean="0">
                <a:solidFill>
                  <a:schemeClr val="bg2">
                    <a:lumMod val="50000"/>
                  </a:schemeClr>
                </a:solidFill>
              </a:rPr>
              <a:t>MENGIDENTIFIKASI MASALAH </a:t>
            </a:r>
            <a:br>
              <a:rPr lang="en-US" sz="3300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en-US" sz="3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Autofit/>
          </a:bodyPr>
          <a:lstStyle/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IDENTIFIKASI PENYEBAB MASALAH 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lnSpc>
                <a:spcPct val="80000"/>
              </a:lnSpc>
              <a:buFontTx/>
              <a:buChar char="-"/>
            </a:pPr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Analis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hrs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mempunyai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pengetahuan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ttg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yg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sedang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dianalisisnya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571500" indent="-571500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Dimulai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dg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mengkaji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ulang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terlebih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dahulu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subyek-subyek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permasalahan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yg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ditemukan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analis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tahap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perencanaan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71500" indent="-571500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Dari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permasalahan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yg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diidentifikasi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penyebab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terjadinya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masalah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571500" indent="-571500" algn="just">
              <a:lnSpc>
                <a:spcPct val="80000"/>
              </a:lnSpc>
              <a:buFontTx/>
              <a:buChar char="-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lnSpc>
                <a:spcPct val="80000"/>
              </a:lnSpc>
              <a:buFontTx/>
              <a:buChar char="-"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Contoh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571500" indent="-571500">
              <a:lnSpc>
                <a:spcPct val="80000"/>
              </a:lnSpc>
              <a:buFontTx/>
              <a:buChar char="-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lnSpc>
                <a:spcPct val="80000"/>
              </a:lnSpc>
              <a:buFontTx/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10A9-FFCC-4634-A055-2EEA061EB8D8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Autofit/>
          </a:bodyPr>
          <a:lstStyle/>
          <a:p>
            <a:pPr marL="571500" indent="-5715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800" u="sng" dirty="0" err="1" smtClean="0">
                <a:latin typeface="Arial" pitchFamily="34" charset="0"/>
                <a:cs typeface="Arial" pitchFamily="34" charset="0"/>
              </a:rPr>
              <a:t>Masalah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			</a:t>
            </a:r>
            <a:r>
              <a:rPr lang="en-US" sz="1800" u="sng" dirty="0" err="1" smtClean="0">
                <a:latin typeface="Arial" pitchFamily="34" charset="0"/>
                <a:cs typeface="Arial" pitchFamily="34" charset="0"/>
              </a:rPr>
              <a:t>Penyebab</a:t>
            </a:r>
            <a:endParaRPr lang="en-US" sz="1800" u="sng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Biaya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persediaan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meningkat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- Over stock</a:t>
            </a: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			-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Pembelian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brg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tdk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ekonomis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Pelanggan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mengeluh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	-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Pelayanan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yg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krg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baik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			-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Brg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yg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dikirim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srg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tdk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sesuai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Banyak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piutang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tdk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tertagih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-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Evaluasi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pemberian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kredit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yg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krg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benar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			-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Penagihan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piutang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yg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tdk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efektif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					   </a:t>
            </a: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Pengendalian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manajemen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-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Kurang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tersedianylaporan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yg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kurang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efektif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	  	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berkualitas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FA39-1EEC-4B55-8A44-47B50342D4AC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Contoh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Kasus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191000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Identifikasi</a:t>
            </a:r>
            <a:r>
              <a:rPr lang="en-US" sz="3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Titik</a:t>
            </a:r>
            <a:r>
              <a:rPr lang="en-US" sz="3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Keputusan</a:t>
            </a:r>
            <a:endParaRPr lang="en-US" sz="30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 err="1">
                <a:latin typeface="+mj-lt"/>
                <a:cs typeface="Arial" pitchFamily="34" charset="0"/>
              </a:rPr>
              <a:t>Menunjukkan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suatu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kondisi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yg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menyebabkan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sesuatu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terjadi</a:t>
            </a:r>
            <a:r>
              <a:rPr lang="en-US" sz="2800" dirty="0" smtClean="0">
                <a:latin typeface="+mj-lt"/>
                <a:cs typeface="Arial" pitchFamily="34" charset="0"/>
              </a:rPr>
              <a:t>.</a:t>
            </a:r>
          </a:p>
          <a:p>
            <a:pPr marL="571500" indent="-571500" algn="just">
              <a:lnSpc>
                <a:spcPct val="90000"/>
              </a:lnSpc>
              <a:buNone/>
            </a:pPr>
            <a:endParaRPr lang="en-US" sz="2800" dirty="0">
              <a:latin typeface="+mj-lt"/>
              <a:cs typeface="Arial" pitchFamily="34" charset="0"/>
            </a:endParaRPr>
          </a:p>
          <a:p>
            <a:pPr marL="571500" indent="-571500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 err="1">
                <a:latin typeface="+mj-lt"/>
                <a:cs typeface="Arial" pitchFamily="34" charset="0"/>
              </a:rPr>
              <a:t>Bila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telah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dpt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mengidentifikasi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titik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keputusan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penyebab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masalah</a:t>
            </a:r>
            <a:r>
              <a:rPr lang="en-US" sz="2800" dirty="0">
                <a:latin typeface="+mj-lt"/>
                <a:cs typeface="Arial" pitchFamily="34" charset="0"/>
              </a:rPr>
              <a:t>, </a:t>
            </a:r>
            <a:r>
              <a:rPr lang="en-US" sz="2800" dirty="0" err="1" smtClean="0">
                <a:latin typeface="+mj-lt"/>
                <a:cs typeface="Arial" pitchFamily="34" charset="0"/>
              </a:rPr>
              <a:t>maka</a:t>
            </a:r>
            <a:r>
              <a:rPr lang="en-US" sz="2800" dirty="0" smtClean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penelitian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dimulai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dari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titik-titik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keputusan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tsb</a:t>
            </a:r>
            <a:r>
              <a:rPr lang="en-US" sz="2800" dirty="0">
                <a:latin typeface="+mj-lt"/>
                <a:cs typeface="Arial" pitchFamily="34" charset="0"/>
              </a:rPr>
              <a:t>. </a:t>
            </a:r>
            <a:endParaRPr lang="en-US" sz="2800" dirty="0" smtClean="0">
              <a:latin typeface="+mj-lt"/>
              <a:cs typeface="Arial" pitchFamily="34" charset="0"/>
            </a:endParaRPr>
          </a:p>
          <a:p>
            <a:pPr marL="571500" indent="-571500" algn="just">
              <a:lnSpc>
                <a:spcPct val="90000"/>
              </a:lnSpc>
              <a:buNone/>
            </a:pPr>
            <a:endParaRPr lang="en-US" sz="2800" dirty="0">
              <a:latin typeface="+mj-lt"/>
              <a:cs typeface="Arial" pitchFamily="34" charset="0"/>
            </a:endParaRPr>
          </a:p>
          <a:p>
            <a:pPr marL="571500" indent="-571500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 err="1" smtClean="0">
                <a:latin typeface="+mj-lt"/>
                <a:cs typeface="Arial" pitchFamily="34" charset="0"/>
              </a:rPr>
              <a:t>Sebagai</a:t>
            </a:r>
            <a:r>
              <a:rPr lang="en-US" sz="2800" dirty="0" smtClean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dasar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identitifikasi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titik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keputusan</a:t>
            </a:r>
            <a:r>
              <a:rPr lang="en-US" sz="2800" dirty="0">
                <a:latin typeface="+mj-lt"/>
                <a:cs typeface="Arial" pitchFamily="34" charset="0"/>
              </a:rPr>
              <a:t>, </a:t>
            </a:r>
            <a:r>
              <a:rPr lang="en-US" sz="2800" dirty="0" err="1">
                <a:latin typeface="+mj-lt"/>
                <a:cs typeface="Arial" pitchFamily="34" charset="0"/>
              </a:rPr>
              <a:t>dpt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digunakan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dokumen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sistem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bagan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alir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formulir</a:t>
            </a:r>
            <a:r>
              <a:rPr lang="en-US" sz="2800" dirty="0">
                <a:latin typeface="+mj-lt"/>
                <a:cs typeface="Arial" pitchFamily="34" charset="0"/>
              </a:rPr>
              <a:t>.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latin typeface="+mj-lt"/>
              <a:cs typeface="Arial" pitchFamily="34" charset="0"/>
            </a:endParaRPr>
          </a:p>
          <a:p>
            <a:pPr marL="571500" indent="-571500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0A04-A945-408F-90E1-3170596B7B0B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09663"/>
            <a:ext cx="8229600" cy="3919537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None/>
            </a:pPr>
            <a:r>
              <a:rPr lang="en-US" sz="2800" b="1" dirty="0" err="1" smtClean="0">
                <a:solidFill>
                  <a:srgbClr val="C00000"/>
                </a:solidFill>
              </a:rPr>
              <a:t>Identifikasi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Personil-Personil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Kunci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US" sz="2700" dirty="0" smtClean="0"/>
          </a:p>
          <a:p>
            <a:pPr marL="571500" indent="-571500">
              <a:buFont typeface="Wingdings" pitchFamily="2" charset="2"/>
              <a:buChar char="§"/>
            </a:pPr>
            <a:r>
              <a:rPr lang="en-US" sz="2700" dirty="0" err="1" smtClean="0"/>
              <a:t>Personil</a:t>
            </a:r>
            <a:r>
              <a:rPr lang="en-US" sz="2700" dirty="0" smtClean="0"/>
              <a:t> </a:t>
            </a:r>
            <a:r>
              <a:rPr lang="en-US" sz="2700" dirty="0" err="1"/>
              <a:t>kunci</a:t>
            </a:r>
            <a:r>
              <a:rPr lang="en-US" sz="2700" dirty="0"/>
              <a:t> </a:t>
            </a:r>
            <a:r>
              <a:rPr lang="en-US" sz="2700" dirty="0" err="1" smtClean="0"/>
              <a:t>dilihat</a:t>
            </a:r>
            <a:r>
              <a:rPr lang="en-US" sz="2700" dirty="0" smtClean="0"/>
              <a:t> </a:t>
            </a:r>
            <a:r>
              <a:rPr lang="en-US" sz="2700" dirty="0" err="1" smtClean="0"/>
              <a:t>baik</a:t>
            </a:r>
            <a:r>
              <a:rPr lang="en-US" sz="2700" dirty="0" smtClean="0"/>
              <a:t> </a:t>
            </a:r>
            <a:r>
              <a:rPr lang="en-US" sz="2700" dirty="0" err="1"/>
              <a:t>yg</a:t>
            </a:r>
            <a:r>
              <a:rPr lang="en-US" sz="2700" dirty="0"/>
              <a:t> </a:t>
            </a:r>
            <a:r>
              <a:rPr lang="en-US" sz="2700" dirty="0" err="1"/>
              <a:t>langsung</a:t>
            </a:r>
            <a:r>
              <a:rPr lang="en-US" sz="2700" dirty="0"/>
              <a:t> </a:t>
            </a:r>
            <a:r>
              <a:rPr lang="en-US" sz="2700" dirty="0" err="1"/>
              <a:t>maupun</a:t>
            </a:r>
            <a:r>
              <a:rPr lang="en-US" sz="2700" dirty="0"/>
              <a:t> </a:t>
            </a:r>
            <a:r>
              <a:rPr lang="en-US" sz="2700" dirty="0" err="1"/>
              <a:t>tdk</a:t>
            </a:r>
            <a:r>
              <a:rPr lang="en-US" sz="2700" dirty="0"/>
              <a:t> </a:t>
            </a:r>
            <a:r>
              <a:rPr lang="en-US" sz="2700" dirty="0" err="1"/>
              <a:t>langsung</a:t>
            </a:r>
            <a:r>
              <a:rPr lang="en-US" sz="2700" dirty="0"/>
              <a:t> </a:t>
            </a:r>
            <a:r>
              <a:rPr lang="en-US" sz="2700" dirty="0" err="1"/>
              <a:t>menyebabkan</a:t>
            </a:r>
            <a:r>
              <a:rPr lang="en-US" sz="2700" dirty="0"/>
              <a:t> </a:t>
            </a:r>
            <a:r>
              <a:rPr lang="en-US" sz="2700" dirty="0" err="1"/>
              <a:t>terjadinya</a:t>
            </a:r>
            <a:r>
              <a:rPr lang="en-US" sz="2700" dirty="0"/>
              <a:t> </a:t>
            </a:r>
            <a:r>
              <a:rPr lang="en-US" sz="2700" dirty="0" err="1" smtClean="0"/>
              <a:t>masalah</a:t>
            </a:r>
            <a:r>
              <a:rPr lang="en-US" dirty="0"/>
              <a:t> </a:t>
            </a:r>
            <a:r>
              <a:rPr lang="en-US" dirty="0" smtClean="0"/>
              <a:t>(problem) </a:t>
            </a:r>
          </a:p>
          <a:p>
            <a:pPr marL="571500" indent="-571500">
              <a:buNone/>
            </a:pPr>
            <a:endParaRPr lang="en-US" sz="2700" dirty="0"/>
          </a:p>
          <a:p>
            <a:pPr marL="571500" indent="-571500">
              <a:buFont typeface="Wingdings" pitchFamily="2" charset="2"/>
              <a:buChar char="§"/>
            </a:pPr>
            <a:r>
              <a:rPr lang="en-US" sz="2700" dirty="0" err="1"/>
              <a:t>Dilakukan</a:t>
            </a:r>
            <a:r>
              <a:rPr lang="en-US" sz="2700" dirty="0"/>
              <a:t> dg </a:t>
            </a:r>
            <a:r>
              <a:rPr lang="en-US" sz="2700" dirty="0" err="1"/>
              <a:t>mengacu</a:t>
            </a:r>
            <a:r>
              <a:rPr lang="en-US" sz="2700" dirty="0"/>
              <a:t> pd </a:t>
            </a:r>
            <a:r>
              <a:rPr lang="en-US" sz="2700" dirty="0" err="1"/>
              <a:t>bagan</a:t>
            </a:r>
            <a:r>
              <a:rPr lang="en-US" sz="2700" dirty="0"/>
              <a:t> </a:t>
            </a:r>
            <a:r>
              <a:rPr lang="en-US" sz="2700" dirty="0" err="1"/>
              <a:t>alir</a:t>
            </a:r>
            <a:r>
              <a:rPr lang="en-US" sz="2700" dirty="0"/>
              <a:t> </a:t>
            </a:r>
            <a:r>
              <a:rPr lang="en-US" sz="2700" dirty="0" err="1"/>
              <a:t>dokumen</a:t>
            </a:r>
            <a:r>
              <a:rPr lang="en-US" sz="2700" dirty="0"/>
              <a:t> </a:t>
            </a:r>
            <a:r>
              <a:rPr lang="en-US" sz="2700" dirty="0" err="1"/>
              <a:t>serta</a:t>
            </a:r>
            <a:r>
              <a:rPr lang="en-US" sz="2700" dirty="0"/>
              <a:t> </a:t>
            </a:r>
            <a:r>
              <a:rPr lang="en-US" sz="2700" dirty="0" err="1"/>
              <a:t>dokumen</a:t>
            </a:r>
            <a:r>
              <a:rPr lang="en-US" sz="2700" dirty="0"/>
              <a:t> </a:t>
            </a:r>
            <a:r>
              <a:rPr lang="en-US" sz="2700" dirty="0" err="1"/>
              <a:t>deskripsi</a:t>
            </a:r>
            <a:r>
              <a:rPr lang="en-US" sz="2700" dirty="0"/>
              <a:t> </a:t>
            </a:r>
            <a:r>
              <a:rPr lang="en-US" sz="2700" dirty="0" err="1"/>
              <a:t>jabatan</a:t>
            </a:r>
            <a:r>
              <a:rPr lang="en-US" sz="2700" dirty="0"/>
              <a:t>. </a:t>
            </a:r>
          </a:p>
          <a:p>
            <a:pPr marL="571500" indent="-571500">
              <a:buFont typeface="Wingdings" pitchFamily="2" charset="2"/>
              <a:buNone/>
            </a:pPr>
            <a:endParaRPr lang="en-US" sz="2700" dirty="0"/>
          </a:p>
          <a:p>
            <a:pPr marL="571500" indent="-571500"/>
            <a:endParaRPr lang="en-US" sz="27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1965-C481-42F8-9A9A-00D2D553FF66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Autofit/>
          </a:bodyPr>
          <a:lstStyle/>
          <a:p>
            <a:pPr marL="571500" indent="-571500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Melalui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penelitian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terinci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detailed survey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571500" indent="-571500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teknik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pengumpulan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spt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wawancara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observasi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daftar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pertanyaan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pengambilan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sampel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571500" indent="-571500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571500" indent="-5715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Meliputi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langkah-langkah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sebagai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berikut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: </a:t>
            </a:r>
          </a:p>
          <a:p>
            <a:pPr marL="571500" indent="-5715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	1.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jenis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penelitian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571500" indent="-5715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	2.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Merencanakah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jadwal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penelitian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571500" indent="-5715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		-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Mengatur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jadwal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wawancara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571500" indent="-5715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		-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Mengatur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jadwal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observasi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571500" indent="-5715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		-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Mengatur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jadwal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pengambilan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sampel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571500" indent="-5715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	3.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Membuat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penugasan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penelitian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571500" indent="-5715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	4.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Membuat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agenda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wawancara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571500" indent="-5715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	5.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Mengumpulkan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penelitian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09C4-2BC9-4B4F-B67C-4A649F47B34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543800" cy="762000"/>
          </a:xfrm>
        </p:spPr>
        <p:txBody>
          <a:bodyPr>
            <a:normAutofit fontScale="90000"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/>
            </a:r>
            <a:br>
              <a:rPr lang="en-US" sz="3300" dirty="0">
                <a:solidFill>
                  <a:schemeClr val="tx1"/>
                </a:solidFill>
              </a:rPr>
            </a:br>
            <a:r>
              <a:rPr lang="en-US" sz="36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Memahami</a:t>
            </a:r>
            <a: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Kerja</a:t>
            </a:r>
            <a: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US" sz="33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diuraikan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menjadi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beberapa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Analisis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i="1" dirty="0" err="1" smtClean="0">
                <a:latin typeface="Arial" pitchFamily="34" charset="0"/>
                <a:cs typeface="Arial" pitchFamily="34" charset="0"/>
              </a:rPr>
              <a:t>Yakni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 :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marL="571500" indent="-5715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Analisis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Kelemahan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Sistem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marL="571500" indent="-571500">
              <a:lnSpc>
                <a:spcPct val="90000"/>
              </a:lnSpc>
              <a:buFont typeface="+mj-lt"/>
              <a:buAutoNum type="alphaUcPeriod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Analisis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Distribusi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Pekerjaan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571500" indent="-571500">
              <a:lnSpc>
                <a:spcPct val="90000"/>
              </a:lnSpc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Analisis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Keandalan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571500" indent="-571500">
              <a:lnSpc>
                <a:spcPct val="90000"/>
              </a:lnSpc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Analisis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Dokumen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571500" indent="-571500">
              <a:lnSpc>
                <a:spcPct val="90000"/>
              </a:lnSpc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Analisis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Laporan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571500" indent="-571500">
              <a:lnSpc>
                <a:spcPct val="90000"/>
              </a:lnSpc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Analisis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571500" indent="-571500">
              <a:lnSpc>
                <a:spcPct val="90000"/>
              </a:lnSpc>
              <a:buFont typeface="+mj-lt"/>
              <a:buAutoNum type="alphaUcPeriod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996F-F225-48F9-A0FD-9F5F19D3EB64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543800" cy="685800"/>
          </a:xfrm>
        </p:spPr>
        <p:txBody>
          <a:bodyPr>
            <a:normAutofit fontScale="90000"/>
          </a:bodyPr>
          <a:lstStyle/>
          <a:p>
            <a:r>
              <a:rPr lang="en-US" sz="3700" dirty="0">
                <a:solidFill>
                  <a:schemeClr val="tx1"/>
                </a:solidFill>
              </a:rPr>
              <a:t/>
            </a:r>
            <a:br>
              <a:rPr lang="en-US" sz="3700" dirty="0">
                <a:solidFill>
                  <a:schemeClr val="tx1"/>
                </a:solidFill>
              </a:rPr>
            </a:br>
            <a:r>
              <a:rPr lang="en-US" sz="4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Analisis</a:t>
            </a:r>
            <a:r>
              <a:rPr lang="en-US" sz="4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Hasil</a:t>
            </a:r>
            <a:r>
              <a:rPr lang="en-US" sz="4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Penelitian</a:t>
            </a:r>
            <a:endParaRPr lang="en-US" sz="4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1.  </a:t>
            </a:r>
            <a:r>
              <a:rPr lang="en-US" sz="2800" dirty="0" err="1" smtClean="0"/>
              <a:t>Analisis</a:t>
            </a:r>
            <a:r>
              <a:rPr lang="en-US" sz="2800" dirty="0" smtClean="0"/>
              <a:t> </a:t>
            </a:r>
            <a:r>
              <a:rPr lang="en-US" sz="2800" dirty="0" err="1" smtClean="0"/>
              <a:t>Kelemahan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endParaRPr lang="en-US" sz="2800" dirty="0" smtClean="0"/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	- </a:t>
            </a:r>
            <a:r>
              <a:rPr lang="en-US" sz="2800" dirty="0" err="1" smtClean="0"/>
              <a:t>Analisis</a:t>
            </a:r>
            <a:r>
              <a:rPr lang="en-US" sz="2800" dirty="0" smtClean="0"/>
              <a:t> </a:t>
            </a:r>
            <a:r>
              <a:rPr lang="en-US" sz="2800" dirty="0" err="1" smtClean="0"/>
              <a:t>masalah</a:t>
            </a:r>
            <a:r>
              <a:rPr lang="en-US" sz="2800" dirty="0" smtClean="0"/>
              <a:t>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 smtClean="0"/>
              <a:t>terjadi</a:t>
            </a:r>
            <a:r>
              <a:rPr lang="en-US" sz="2800" dirty="0" smtClean="0"/>
              <a:t> </a:t>
            </a:r>
            <a:r>
              <a:rPr lang="en-US" sz="2800" dirty="0" err="1" smtClean="0"/>
              <a:t>utk</a:t>
            </a:r>
            <a:r>
              <a:rPr lang="en-US" sz="2800" dirty="0" smtClean="0"/>
              <a:t> </a:t>
            </a:r>
            <a:r>
              <a:rPr lang="en-US" sz="2800" dirty="0" err="1" smtClean="0"/>
              <a:t>dpt</a:t>
            </a:r>
            <a:r>
              <a:rPr lang="en-US" sz="2800" dirty="0" smtClean="0"/>
              <a:t> </a:t>
            </a:r>
            <a:r>
              <a:rPr lang="en-US" sz="2800" dirty="0" err="1" smtClean="0"/>
              <a:t>menemukan</a:t>
            </a:r>
            <a:r>
              <a:rPr lang="en-US" sz="2800" dirty="0" smtClean="0"/>
              <a:t> </a:t>
            </a:r>
            <a:r>
              <a:rPr lang="en-US" sz="2800" dirty="0" err="1" smtClean="0"/>
              <a:t>jawaban</a:t>
            </a:r>
            <a:r>
              <a:rPr lang="en-US" sz="2800" dirty="0" smtClean="0"/>
              <a:t> </a:t>
            </a:r>
            <a:r>
              <a:rPr lang="en-US" sz="2800" dirty="0" err="1" smtClean="0"/>
              <a:t>apa</a:t>
            </a:r>
            <a:r>
              <a:rPr lang="en-US" sz="2800" dirty="0" smtClean="0"/>
              <a:t> </a:t>
            </a:r>
            <a:r>
              <a:rPr lang="en-US" sz="2800" dirty="0" err="1" smtClean="0"/>
              <a:t>penyebab</a:t>
            </a:r>
            <a:r>
              <a:rPr lang="en-US" sz="2800" dirty="0" smtClean="0"/>
              <a:t> </a:t>
            </a:r>
            <a:r>
              <a:rPr lang="en-US" sz="2800" dirty="0" err="1" smtClean="0"/>
              <a:t>sebenarnya</a:t>
            </a:r>
            <a:r>
              <a:rPr lang="en-US" sz="2800" dirty="0" smtClean="0"/>
              <a:t> </a:t>
            </a:r>
            <a:r>
              <a:rPr lang="en-US" sz="2800" dirty="0" err="1" smtClean="0"/>
              <a:t>masalah</a:t>
            </a:r>
            <a:r>
              <a:rPr lang="en-US" sz="2800" dirty="0" smtClean="0"/>
              <a:t>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 smtClean="0"/>
              <a:t>timbul</a:t>
            </a:r>
            <a:r>
              <a:rPr lang="en-US" sz="2800" dirty="0" smtClean="0"/>
              <a:t>.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 marL="571500" indent="-5715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a. </a:t>
            </a:r>
            <a:r>
              <a:rPr lang="en-US" sz="2800" dirty="0" err="1" smtClean="0"/>
              <a:t>Analisis</a:t>
            </a:r>
            <a:r>
              <a:rPr lang="en-US" sz="2800" dirty="0" smtClean="0"/>
              <a:t> </a:t>
            </a:r>
            <a:r>
              <a:rPr lang="en-US" sz="2800" dirty="0" err="1" smtClean="0"/>
              <a:t>Distribusi</a:t>
            </a:r>
            <a:r>
              <a:rPr lang="en-US" sz="2800" dirty="0" smtClean="0"/>
              <a:t> </a:t>
            </a:r>
            <a:r>
              <a:rPr lang="en-US" sz="2800" dirty="0" err="1" smtClean="0"/>
              <a:t>Pekerjaan</a:t>
            </a:r>
            <a:endParaRPr lang="en-US" sz="2800" dirty="0" smtClean="0"/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	- </a:t>
            </a:r>
            <a:r>
              <a:rPr lang="en-US" sz="2800" dirty="0" err="1" smtClean="0"/>
              <a:t>Distribusi</a:t>
            </a:r>
            <a:r>
              <a:rPr lang="en-US" sz="2800" dirty="0" smtClean="0"/>
              <a:t> </a:t>
            </a:r>
            <a:r>
              <a:rPr lang="en-US" sz="2800" dirty="0" err="1" smtClean="0"/>
              <a:t>pekerjaan</a:t>
            </a:r>
            <a:r>
              <a:rPr lang="en-US" sz="2800" dirty="0" smtClean="0"/>
              <a:t> </a:t>
            </a:r>
            <a:r>
              <a:rPr lang="en-US" sz="2800" dirty="0" err="1" smtClean="0"/>
              <a:t>menunjukkan</a:t>
            </a:r>
            <a:r>
              <a:rPr lang="en-US" sz="2800" dirty="0" smtClean="0"/>
              <a:t> </a:t>
            </a:r>
            <a:r>
              <a:rPr lang="en-US" sz="2800" dirty="0" err="1" smtClean="0"/>
              <a:t>beban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masing-masing</a:t>
            </a:r>
            <a:r>
              <a:rPr lang="en-US" sz="2800" dirty="0" smtClean="0"/>
              <a:t> </a:t>
            </a:r>
            <a:r>
              <a:rPr lang="en-US" sz="2800" dirty="0" err="1" smtClean="0"/>
              <a:t>personil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unit </a:t>
            </a:r>
            <a:r>
              <a:rPr lang="en-US" sz="2800" dirty="0" err="1" smtClean="0"/>
              <a:t>organisasi</a:t>
            </a:r>
            <a:r>
              <a:rPr lang="en-US" sz="2800" dirty="0" smtClean="0"/>
              <a:t> </a:t>
            </a:r>
            <a:r>
              <a:rPr lang="en-US" sz="2800" dirty="0" err="1" smtClean="0"/>
              <a:t>menangani</a:t>
            </a:r>
            <a:r>
              <a:rPr lang="en-US" sz="2800" dirty="0" smtClean="0"/>
              <a:t> </a:t>
            </a:r>
            <a:r>
              <a:rPr lang="en-US" sz="2800" dirty="0" err="1" smtClean="0"/>
              <a:t>kegiatan</a:t>
            </a:r>
            <a:r>
              <a:rPr lang="en-US" sz="2800" dirty="0" smtClean="0"/>
              <a:t>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 smtClean="0"/>
              <a:t>sama</a:t>
            </a:r>
            <a:r>
              <a:rPr lang="en-US" sz="2800" dirty="0" smtClean="0"/>
              <a:t>.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	- Dg </a:t>
            </a:r>
            <a:r>
              <a:rPr lang="en-US" sz="2800" dirty="0" err="1" smtClean="0"/>
              <a:t>mengetahui</a:t>
            </a:r>
            <a:r>
              <a:rPr lang="en-US" sz="2800" dirty="0" smtClean="0"/>
              <a:t> </a:t>
            </a:r>
            <a:r>
              <a:rPr lang="en-US" sz="2800" dirty="0" err="1" smtClean="0"/>
              <a:t>beban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masing-masing</a:t>
            </a:r>
            <a:r>
              <a:rPr lang="en-US" sz="2800" dirty="0" smtClean="0"/>
              <a:t> </a:t>
            </a:r>
            <a:r>
              <a:rPr lang="en-US" sz="2800" dirty="0" err="1" smtClean="0"/>
              <a:t>personil</a:t>
            </a:r>
            <a:r>
              <a:rPr lang="en-US" sz="2800" dirty="0" smtClean="0"/>
              <a:t>, </a:t>
            </a:r>
            <a:r>
              <a:rPr lang="en-US" sz="2800" dirty="0" err="1" smtClean="0"/>
              <a:t>dpt</a:t>
            </a:r>
            <a:r>
              <a:rPr lang="en-US" sz="2800" dirty="0" smtClean="0"/>
              <a:t> </a:t>
            </a:r>
            <a:r>
              <a:rPr lang="en-US" sz="2800" dirty="0" err="1" smtClean="0"/>
              <a:t>ditentukan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personil</a:t>
            </a:r>
            <a:r>
              <a:rPr lang="en-US" sz="2800" dirty="0" smtClean="0"/>
              <a:t> </a:t>
            </a:r>
            <a:r>
              <a:rPr lang="en-US" sz="2800" dirty="0" err="1" smtClean="0"/>
              <a:t>mana</a:t>
            </a:r>
            <a:r>
              <a:rPr lang="en-US" sz="2800" dirty="0" smtClean="0"/>
              <a:t>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 smtClean="0"/>
              <a:t>masih</a:t>
            </a:r>
            <a:r>
              <a:rPr lang="en-US" sz="2800" dirty="0" smtClean="0"/>
              <a:t> </a:t>
            </a:r>
            <a:r>
              <a:rPr lang="en-US" sz="2800" dirty="0" err="1" smtClean="0"/>
              <a:t>dpt</a:t>
            </a:r>
            <a:r>
              <a:rPr lang="en-US" sz="2800" dirty="0" smtClean="0"/>
              <a:t> </a:t>
            </a:r>
            <a:r>
              <a:rPr lang="en-US" sz="2800" dirty="0" err="1" smtClean="0"/>
              <a:t>diberi</a:t>
            </a:r>
            <a:r>
              <a:rPr lang="en-US" sz="2800" dirty="0" smtClean="0"/>
              <a:t> </a:t>
            </a:r>
            <a:r>
              <a:rPr lang="en-US" sz="2800" dirty="0" err="1" smtClean="0"/>
              <a:t>tambahan</a:t>
            </a:r>
            <a:r>
              <a:rPr lang="en-US" sz="2800" dirty="0" smtClean="0"/>
              <a:t> </a:t>
            </a:r>
            <a:r>
              <a:rPr lang="en-US" sz="2800" dirty="0" err="1" smtClean="0"/>
              <a:t>beban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personil</a:t>
            </a:r>
            <a:r>
              <a:rPr lang="en-US" sz="2800" dirty="0" smtClean="0"/>
              <a:t> </a:t>
            </a:r>
            <a:r>
              <a:rPr lang="en-US" sz="2800" dirty="0" err="1" smtClean="0"/>
              <a:t>mana</a:t>
            </a:r>
            <a:r>
              <a:rPr lang="en-US" sz="2800" dirty="0" smtClean="0"/>
              <a:t> </a:t>
            </a:r>
            <a:r>
              <a:rPr lang="en-US" sz="2800" dirty="0" err="1" smtClean="0"/>
              <a:t>yg</a:t>
            </a:r>
            <a:r>
              <a:rPr lang="en-US" sz="2800" dirty="0" smtClean="0"/>
              <a:t> hrs </a:t>
            </a:r>
            <a:r>
              <a:rPr lang="en-US" sz="2800" dirty="0" err="1" smtClean="0"/>
              <a:t>dikurangi</a:t>
            </a:r>
            <a:r>
              <a:rPr lang="en-US" sz="2800" dirty="0" smtClean="0"/>
              <a:t> </a:t>
            </a:r>
            <a:r>
              <a:rPr lang="en-US" sz="2800" dirty="0" err="1" smtClean="0"/>
              <a:t>bebannya</a:t>
            </a:r>
            <a:r>
              <a:rPr lang="en-US" sz="2800" dirty="0" smtClean="0"/>
              <a:t>. 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b.  </a:t>
            </a:r>
            <a:r>
              <a:rPr lang="en-US" sz="2800" dirty="0" err="1" smtClean="0"/>
              <a:t>Analisis</a:t>
            </a:r>
            <a:r>
              <a:rPr lang="en-US" sz="2800" dirty="0" smtClean="0"/>
              <a:t> </a:t>
            </a:r>
            <a:r>
              <a:rPr lang="en-US" sz="2800" dirty="0" err="1" smtClean="0"/>
              <a:t>Keandalan</a:t>
            </a:r>
            <a:endParaRPr lang="en-US" sz="2800" dirty="0" smtClean="0"/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	- </a:t>
            </a:r>
            <a:r>
              <a:rPr lang="en-US" sz="2800" dirty="0" err="1" smtClean="0"/>
              <a:t>Keandalan</a:t>
            </a:r>
            <a:r>
              <a:rPr lang="en-US" sz="2800" dirty="0" smtClean="0"/>
              <a:t> </a:t>
            </a:r>
            <a:r>
              <a:rPr lang="en-US" sz="2800" dirty="0" err="1" smtClean="0"/>
              <a:t>menunjukkan</a:t>
            </a:r>
            <a:r>
              <a:rPr lang="en-US" sz="2800" dirty="0" smtClean="0"/>
              <a:t> </a:t>
            </a:r>
            <a:r>
              <a:rPr lang="en-US" sz="2800" dirty="0" err="1" smtClean="0"/>
              <a:t>banyaknya</a:t>
            </a:r>
            <a:r>
              <a:rPr lang="en-US" sz="2800" dirty="0" smtClean="0"/>
              <a:t> </a:t>
            </a:r>
            <a:r>
              <a:rPr lang="en-US" sz="2800" dirty="0" err="1" smtClean="0"/>
              <a:t>kesalahan</a:t>
            </a:r>
            <a:r>
              <a:rPr lang="en-US" sz="2800" dirty="0" smtClean="0"/>
              <a:t>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dlm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kegiatan</a:t>
            </a:r>
            <a:r>
              <a:rPr lang="en-US" sz="2800" dirty="0" smtClean="0"/>
              <a:t>. </a:t>
            </a:r>
            <a:r>
              <a:rPr lang="en-US" sz="2800" dirty="0" err="1" smtClean="0"/>
              <a:t>Semakin</a:t>
            </a:r>
            <a:r>
              <a:rPr lang="en-US" sz="2800" dirty="0" smtClean="0"/>
              <a:t> </a:t>
            </a:r>
            <a:r>
              <a:rPr lang="en-US" sz="2800" dirty="0" err="1" smtClean="0"/>
              <a:t>andal</a:t>
            </a:r>
            <a:r>
              <a:rPr lang="en-US" sz="2800" dirty="0" smtClean="0"/>
              <a:t> </a:t>
            </a:r>
            <a:r>
              <a:rPr lang="en-US" sz="2800" dirty="0" err="1" smtClean="0"/>
              <a:t>berarti</a:t>
            </a:r>
            <a:r>
              <a:rPr lang="en-US" sz="2800" dirty="0" smtClean="0"/>
              <a:t> </a:t>
            </a:r>
            <a:r>
              <a:rPr lang="en-US" sz="2800" dirty="0" err="1" smtClean="0"/>
              <a:t>semakin</a:t>
            </a:r>
            <a:r>
              <a:rPr lang="en-US" sz="2800" dirty="0" smtClean="0"/>
              <a:t> </a:t>
            </a:r>
            <a:r>
              <a:rPr lang="en-US" sz="2800" dirty="0" err="1" smtClean="0"/>
              <a:t>sedikit</a:t>
            </a:r>
            <a:r>
              <a:rPr lang="en-US" sz="2800" dirty="0" smtClean="0"/>
              <a:t> </a:t>
            </a:r>
            <a:r>
              <a:rPr lang="en-US" sz="2800" dirty="0" err="1" smtClean="0"/>
              <a:t>kesalahan</a:t>
            </a:r>
            <a:r>
              <a:rPr lang="en-US" sz="2800" dirty="0" smtClean="0"/>
              <a:t>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. 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c. ..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FA39-1EEC-4B55-8A44-47B50342D4AC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Penjelasan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: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09663"/>
            <a:ext cx="8229600" cy="4452937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c. 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Analisis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Dokumen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	-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Utk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mengetahui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menganalisis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yg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digunakan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dlm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yg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lama. 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d. 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Analisis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Laporan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	-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Utk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menganalisis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laporan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yg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dihasilkan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yg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lama.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e. 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Analisis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Teknologi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	-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Utk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menganalisis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yg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digunakan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dlm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yg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lama. 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 err="1" smtClean="0">
                <a:latin typeface="Arial" pitchFamily="34" charset="0"/>
                <a:cs typeface="Arial" pitchFamily="34" charset="0"/>
              </a:rPr>
              <a:t>Analisis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 smtClean="0">
                <a:latin typeface="Arial" pitchFamily="34" charset="0"/>
                <a:cs typeface="Arial" pitchFamily="34" charset="0"/>
              </a:rPr>
              <a:t>Pemakai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	- Agar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bisa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menyediakan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dg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yg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dibutuhkan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pemakai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.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  <a:p>
            <a:pPr marL="571500" indent="-571500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0A80-BB66-4FE5-BDF4-B17E5DD390E0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24078" indent="-514350" algn="just"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Tingkat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pertumbuhan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penjualan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cenderung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menurun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tahun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tahun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Penjualan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3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tahun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terakhir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2010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s.d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2013 rata-rata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turun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10%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Penurunan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diperkirakan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terjadi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lagi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tahun-tahun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mendatang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109728" indent="0" algn="just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Alasan</a:t>
            </a:r>
            <a: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Melakukan</a:t>
            </a:r>
            <a: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Analisis</a:t>
            </a:r>
            <a: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id-ID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(Kasus PT Sukar Maju)</a:t>
            </a:r>
            <a: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36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376737"/>
          </a:xfrm>
        </p:spPr>
        <p:txBody>
          <a:bodyPr/>
          <a:lstStyle/>
          <a:p>
            <a:pPr marL="495300" indent="-495300">
              <a:lnSpc>
                <a:spcPct val="80000"/>
              </a:lnSpc>
              <a:buFontTx/>
              <a:buChar char="-"/>
              <a:tabLst>
                <a:tab pos="266700" algn="l"/>
              </a:tabLst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Setelah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proses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analisis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selesai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tugas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berikutnya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analis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adl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membuat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laporan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analisis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95300" indent="-495300">
              <a:lnSpc>
                <a:spcPct val="80000"/>
              </a:lnSpc>
              <a:buFontTx/>
              <a:buChar char="-"/>
              <a:tabLst>
                <a:tab pos="266700" algn="l"/>
              </a:tabLst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495300" indent="-495300">
              <a:lnSpc>
                <a:spcPct val="80000"/>
              </a:lnSpc>
              <a:buFontTx/>
              <a:buChar char="-"/>
              <a:tabLst>
                <a:tab pos="266700" algn="l"/>
              </a:tabLst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Laporan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diserahkan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kpd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steering committee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yg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nantinya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diteruskan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kpd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95300" indent="-495300">
              <a:lnSpc>
                <a:spcPct val="80000"/>
              </a:lnSpc>
              <a:buFontTx/>
              <a:buChar char="-"/>
              <a:tabLst>
                <a:tab pos="266700" algn="l"/>
              </a:tabLst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495300" indent="-495300">
              <a:lnSpc>
                <a:spcPct val="80000"/>
              </a:lnSpc>
              <a:buFontTx/>
              <a:buChar char="-"/>
              <a:tabLst>
                <a:tab pos="266700" algn="l"/>
              </a:tabLst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bersama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steering committee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pemakai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mempelajari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temuan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analisis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yg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analis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yg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disajikan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dlm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laporan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95300" indent="-495300">
              <a:lnSpc>
                <a:spcPct val="80000"/>
              </a:lnSpc>
              <a:buFont typeface="Wingdings" pitchFamily="2" charset="2"/>
              <a:buNone/>
              <a:tabLst>
                <a:tab pos="266700" algn="l"/>
              </a:tabLst>
            </a:pPr>
            <a:endParaRPr lang="en-US" sz="20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90DE-E90A-474C-B211-80B6C2C6695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5438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Pelaporan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Hasil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Analisis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95300" indent="-495300">
              <a:lnSpc>
                <a:spcPct val="80000"/>
              </a:lnSpc>
              <a:buFontTx/>
              <a:buChar char="-"/>
              <a:tabLst>
                <a:tab pos="266700" algn="l"/>
              </a:tabLst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Tujuan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pelaporan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ini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adl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495300" indent="-495300">
              <a:lnSpc>
                <a:spcPct val="80000"/>
              </a:lnSpc>
              <a:buFontTx/>
              <a:buChar char="-"/>
              <a:tabLst>
                <a:tab pos="266700" algn="l"/>
              </a:tabLst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1208088" lvl="1" indent="-495300" algn="just">
              <a:lnSpc>
                <a:spcPct val="80000"/>
              </a:lnSpc>
              <a:buFontTx/>
              <a:buAutoNum type="alphaLcPeriod"/>
              <a:tabLst>
                <a:tab pos="266700" algn="l"/>
              </a:tabLst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Pelaporan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bahwa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analisis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telah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selesai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208088" lvl="1" indent="-495300" algn="just">
              <a:lnSpc>
                <a:spcPct val="80000"/>
              </a:lnSpc>
              <a:buFontTx/>
              <a:buAutoNum type="alphaLcPeriod"/>
              <a:tabLst>
                <a:tab pos="266700" algn="l"/>
              </a:tabLst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Meluruskan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kesalah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pengertian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temuan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analis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ttp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sesuai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menurut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208088" lvl="1" indent="-495300" algn="just">
              <a:lnSpc>
                <a:spcPct val="80000"/>
              </a:lnSpc>
              <a:buFontTx/>
              <a:buAutoNum type="alphaLcPeriod"/>
              <a:tabLst>
                <a:tab pos="266700" algn="l"/>
              </a:tabLst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Meminta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pendapat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saran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mana-jemen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208088" lvl="1" indent="-495300" algn="just">
              <a:lnSpc>
                <a:spcPct val="80000"/>
              </a:lnSpc>
              <a:buFontTx/>
              <a:buAutoNum type="alphaLcPeriod"/>
              <a:tabLst>
                <a:tab pos="266700" algn="l"/>
              </a:tabLst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Meminta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persetujuan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utk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tindakan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selanjutnya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dpt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berupa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meneruskan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tahap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desain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sistem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menghentikan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proyek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bila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dipandang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tdk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layak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FA39-1EEC-4B55-8A44-47B50342D4AC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Tujuan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Pelaporan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: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 algn="just"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Saudara</a:t>
            </a:r>
            <a:r>
              <a:rPr lang="en-US" dirty="0" smtClean="0"/>
              <a:t> </a:t>
            </a:r>
            <a:r>
              <a:rPr lang="en-US" dirty="0" err="1" smtClean="0"/>
              <a:t>ketahui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penger-tian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</a:p>
          <a:p>
            <a:pPr marL="624078" indent="-514350" algn="just">
              <a:buAutoNum type="arabicPeriod"/>
            </a:pPr>
            <a:r>
              <a:rPr lang="en-US" dirty="0" err="1" smtClean="0"/>
              <a:t>Sebutkan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penyebabnya</a:t>
            </a:r>
            <a:r>
              <a:rPr lang="en-US" dirty="0" smtClean="0"/>
              <a:t> !</a:t>
            </a:r>
          </a:p>
          <a:p>
            <a:pPr marL="624078" indent="-514350" algn="just">
              <a:buAutoNum type="arabicPeriod"/>
            </a:pP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Analis</a:t>
            </a:r>
            <a:r>
              <a:rPr lang="en-US" dirty="0" smtClean="0"/>
              <a:t> </a:t>
            </a:r>
            <a:r>
              <a:rPr lang="en-US" dirty="0" err="1" smtClean="0"/>
              <a:t>Keandalan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. </a:t>
            </a:r>
          </a:p>
          <a:p>
            <a:pPr marL="624078" indent="-514350" algn="just">
              <a:buAutoNum type="arabicPeriod"/>
            </a:pPr>
            <a:endParaRPr lang="en-US" dirty="0" smtClean="0"/>
          </a:p>
          <a:p>
            <a:pPr marL="624078" indent="-514350">
              <a:buAutoNum type="arabicPeriod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FA39-1EEC-4B55-8A44-47B50342D4AC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just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Permasalahan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ada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Sukar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Maju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sebagai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berikut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:</a:t>
            </a:r>
          </a:p>
          <a:p>
            <a:pPr marL="0" algn="just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Langganan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mengeluh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karena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pelayanan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kurang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baik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barang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sesuai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dipesan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Banyak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piutang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tertagih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Pengendalian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manajemen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kurang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efektif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58318" indent="-514350" algn="just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Permasalahan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: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pad PT </a:t>
            </a:r>
            <a:r>
              <a:rPr lang="en-US" dirty="0" err="1" smtClean="0"/>
              <a:t>Sukar</a:t>
            </a:r>
            <a:r>
              <a:rPr lang="en-US" dirty="0" smtClean="0"/>
              <a:t> </a:t>
            </a:r>
            <a:r>
              <a:rPr lang="en-US" dirty="0" err="1" smtClean="0"/>
              <a:t>Maju</a:t>
            </a:r>
            <a:r>
              <a:rPr lang="en-US" dirty="0" smtClean="0"/>
              <a:t>,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, </a:t>
            </a:r>
            <a:r>
              <a:rPr lang="en-US" dirty="0" err="1" smtClean="0"/>
              <a:t>ternyata</a:t>
            </a:r>
            <a:r>
              <a:rPr lang="en-US" dirty="0" smtClean="0"/>
              <a:t> </a:t>
            </a:r>
            <a:r>
              <a:rPr lang="en-US" dirty="0" err="1" smtClean="0"/>
              <a:t>disebabkan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:</a:t>
            </a:r>
            <a:endParaRPr lang="id-ID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Pelayanan</a:t>
            </a:r>
            <a:r>
              <a:rPr lang="en-US" dirty="0" smtClean="0"/>
              <a:t> yang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langganan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dipesan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pemberian</a:t>
            </a:r>
            <a:r>
              <a:rPr lang="en-US" dirty="0" smtClean="0"/>
              <a:t> </a:t>
            </a:r>
            <a:r>
              <a:rPr lang="en-US" dirty="0" err="1" smtClean="0"/>
              <a:t>kredit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tersedianya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yang </a:t>
            </a:r>
            <a:r>
              <a:rPr lang="en-US" dirty="0" err="1" smtClean="0"/>
              <a:t>berkualitas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Identifikasi</a:t>
            </a:r>
            <a: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Penyebab</a:t>
            </a:r>
            <a: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Masalah</a:t>
            </a:r>
            <a: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36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Titik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keputusan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menunjukkan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suatu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kondisi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menyebabkan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sesuatu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terjadi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Adapun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penyebabnya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:</a:t>
            </a:r>
          </a:p>
          <a:p>
            <a:pPr marL="0" indent="0" algn="just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Penanganan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order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langganan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bagian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order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penjualan</a:t>
            </a:r>
            <a:r>
              <a:rPr lang="id-ID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Proses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pembuatan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order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penjualan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bagian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order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penjualan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bbrp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tembusan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Proses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evaluasi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kredit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bagian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kre</a:t>
            </a:r>
            <a:r>
              <a:rPr lang="id-ID" dirty="0" smtClean="0">
                <a:latin typeface="Arial" pitchFamily="34" charset="0"/>
                <a:cs typeface="Arial" pitchFamily="34" charset="0"/>
              </a:rPr>
              <a:t>dit.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Identifikasi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Titik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Keputusan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Proses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pengambilan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barang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gudang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lama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Proses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pembuatan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dokumen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pengiriman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packing slip)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laporan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pengiriman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shipping notice)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bagian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pengiriman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Proses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membuat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faktur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Bagian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billing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memakan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waktu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lama.</a:t>
            </a:r>
            <a:endParaRPr lang="id-ID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 typeface="+mj-lt"/>
              <a:buAutoNum type="arabicPeriod" startAt="4"/>
            </a:pPr>
            <a:r>
              <a:rPr lang="id-ID" dirty="0" smtClean="0">
                <a:latin typeface="Arial" pitchFamily="34" charset="0"/>
                <a:cs typeface="Arial" pitchFamily="34" charset="0"/>
              </a:rPr>
              <a:t>Kebenaran data di faktur di bagian </a:t>
            </a:r>
            <a:r>
              <a:rPr lang="id-ID" i="1" dirty="0" smtClean="0">
                <a:latin typeface="Arial" pitchFamily="34" charset="0"/>
                <a:cs typeface="Arial" pitchFamily="34" charset="0"/>
              </a:rPr>
              <a:t>billing </a:t>
            </a:r>
          </a:p>
          <a:p>
            <a:pPr marL="514350" indent="-514350" algn="just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8"/>
            </a:pPr>
            <a:r>
              <a:rPr lang="id-ID" dirty="0" smtClean="0">
                <a:latin typeface="Arial" pitchFamily="34" charset="0"/>
                <a:cs typeface="Arial" pitchFamily="34" charset="0"/>
              </a:rPr>
              <a:t>Kelengkapan faktur yang didukung dengan laporan pengiriman di bagian </a:t>
            </a:r>
            <a:r>
              <a:rPr lang="id-ID" i="1" dirty="0" smtClean="0">
                <a:latin typeface="Arial" pitchFamily="34" charset="0"/>
                <a:cs typeface="Arial" pitchFamily="34" charset="0"/>
              </a:rPr>
              <a:t>billing </a:t>
            </a:r>
          </a:p>
          <a:p>
            <a:pPr marL="514350" indent="-514350" algn="just">
              <a:buFont typeface="+mj-lt"/>
              <a:buAutoNum type="arabicPeriod" startAt="8"/>
            </a:pPr>
            <a:r>
              <a:rPr lang="id-ID" dirty="0" smtClean="0">
                <a:latin typeface="Arial" pitchFamily="34" charset="0"/>
                <a:cs typeface="Arial" pitchFamily="34" charset="0"/>
              </a:rPr>
              <a:t>Dukungan informasi untuk pemberian kredit di bagian kredit.</a:t>
            </a:r>
          </a:p>
          <a:p>
            <a:pPr marL="514350" indent="-514350" algn="just">
              <a:buFont typeface="+mj-lt"/>
              <a:buAutoNum type="arabicPeriod" startAt="8"/>
            </a:pPr>
            <a:r>
              <a:rPr lang="id-ID" dirty="0" smtClean="0">
                <a:latin typeface="Arial" pitchFamily="34" charset="0"/>
                <a:cs typeface="Arial" pitchFamily="34" charset="0"/>
              </a:rPr>
              <a:t>Proses pembuatan laporan di bagian akuntansi </a:t>
            </a:r>
          </a:p>
          <a:p>
            <a:pPr marL="624078" indent="-51435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1143000"/>
            <a:ext cx="8229600" cy="4800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8"/>
            <a:ext cx="7924800" cy="4525963"/>
          </a:xfrm>
        </p:spPr>
        <p:txBody>
          <a:bodyPr/>
          <a:lstStyle/>
          <a:p>
            <a:pPr marL="504000" indent="-514350" algn="just">
              <a:buFont typeface="Wingdings" pitchFamily="2" charset="2"/>
              <a:buChar char="§"/>
            </a:pPr>
            <a:r>
              <a:rPr lang="id-ID" dirty="0" smtClean="0">
                <a:latin typeface="Arial" pitchFamily="34" charset="0"/>
                <a:cs typeface="Arial" pitchFamily="34" charset="0"/>
              </a:rPr>
              <a:t>Penanganan Order langganan di bagian order penjualan. Titik Keputusan ini dapat mengakibatkan pelayanan kepada langganan kurang baik, </a:t>
            </a:r>
            <a:r>
              <a:rPr lang="id-ID" b="1" i="1" dirty="0" smtClean="0">
                <a:latin typeface="Arial" pitchFamily="34" charset="0"/>
                <a:cs typeface="Arial" pitchFamily="34" charset="0"/>
              </a:rPr>
              <a:t>bila waktu penanganan order penjualan lama. </a:t>
            </a:r>
          </a:p>
          <a:p>
            <a:pPr marL="504000" indent="-514350" algn="just">
              <a:buFont typeface="Wingdings" pitchFamily="2" charset="2"/>
              <a:buChar char="§"/>
            </a:pPr>
            <a:endParaRPr lang="id-ID" dirty="0" smtClean="0">
              <a:latin typeface="Arial" pitchFamily="34" charset="0"/>
              <a:cs typeface="Arial" pitchFamily="34" charset="0"/>
            </a:endParaRPr>
          </a:p>
          <a:p>
            <a:pPr marL="504000" indent="-514350" algn="just">
              <a:buFont typeface="Wingdings" pitchFamily="2" charset="2"/>
              <a:buChar char="§"/>
            </a:pPr>
            <a:r>
              <a:rPr lang="id-ID" dirty="0" smtClean="0">
                <a:latin typeface="Arial" pitchFamily="34" charset="0"/>
                <a:cs typeface="Arial" pitchFamily="34" charset="0"/>
              </a:rPr>
              <a:t>Proses evaluasi kredit di bagian kredit. Titik keputusan ini dapat mengakibatkan pelayanan kepada pelanggan kurang baik bila </a:t>
            </a:r>
            <a:r>
              <a:rPr lang="id-ID" b="1" i="1" dirty="0" smtClean="0">
                <a:latin typeface="Arial" pitchFamily="34" charset="0"/>
                <a:cs typeface="Arial" pitchFamily="34" charset="0"/>
              </a:rPr>
              <a:t>proses evaluasi kredit lama dan berbelit-belit.</a:t>
            </a:r>
            <a:endParaRPr lang="en-US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Keterangan :</a:t>
            </a:r>
            <a:br>
              <a:rPr lang="id-ID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549</TotalTime>
  <Words>958</Words>
  <Application>Microsoft Office PowerPoint</Application>
  <PresentationFormat>On-screen Show (4:3)</PresentationFormat>
  <Paragraphs>251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Concourse</vt:lpstr>
      <vt:lpstr>  (CONTOH KASUS)   ANALISIS SISTEM INFORMASI  (PENGENDALIAN PEMASARAN DAN PENJUALAN) </vt:lpstr>
      <vt:lpstr>TAHAP ANALISIS SISTEM </vt:lpstr>
      <vt:lpstr>Alasan Melakukan Analisis Sistem (Kasus PT Sukar Maju) </vt:lpstr>
      <vt:lpstr>Permasalahan :</vt:lpstr>
      <vt:lpstr>Identifikasi Penyebab Masalah </vt:lpstr>
      <vt:lpstr>Identifikasi Titik Keputusan </vt:lpstr>
      <vt:lpstr>PowerPoint Presentation</vt:lpstr>
      <vt:lpstr>  </vt:lpstr>
      <vt:lpstr>Keterangan : </vt:lpstr>
      <vt:lpstr>PowerPoint Presentation</vt:lpstr>
      <vt:lpstr>PENELITIAN YG DILAKUKAN </vt:lpstr>
      <vt:lpstr>Contoh Kegiatan Penelitian : </vt:lpstr>
      <vt:lpstr>Hasil Analisis </vt:lpstr>
      <vt:lpstr>KESIMPULAN ANALISIS </vt:lpstr>
      <vt:lpstr>PowerPoint Presentation</vt:lpstr>
      <vt:lpstr>Tambahan Materi ... ANALISIS SISTEM</vt:lpstr>
      <vt:lpstr>Tahap Pengembangan Sistem </vt:lpstr>
      <vt:lpstr>RUANG LINGKUP</vt:lpstr>
      <vt:lpstr>   PENDAHULUAN  </vt:lpstr>
      <vt:lpstr> LANGKAH-LANGKAH ANALISIS SISTEM </vt:lpstr>
      <vt:lpstr> MENGIDENTIFIKASI MASALAH  </vt:lpstr>
      <vt:lpstr>PowerPoint Presentation</vt:lpstr>
      <vt:lpstr>Contoh Kasus </vt:lpstr>
      <vt:lpstr>PowerPoint Presentation</vt:lpstr>
      <vt:lpstr>PowerPoint Presentation</vt:lpstr>
      <vt:lpstr> Memahami Kerja Sistem  </vt:lpstr>
      <vt:lpstr> Analisis Hasil Penelitian</vt:lpstr>
      <vt:lpstr>Penjelasan :</vt:lpstr>
      <vt:lpstr>PowerPoint Presentation</vt:lpstr>
      <vt:lpstr> Pelaporan Hasil Analisis</vt:lpstr>
      <vt:lpstr>Tujuan Pelaporan :</vt:lpstr>
      <vt:lpstr>TUGAS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Contoh Kasus  Analisis Sistem Informasi  (Pengendalian Pemasaran dan Penjualan) </dc:title>
  <dc:creator>COMPAQ_CQ20</dc:creator>
  <cp:lastModifiedBy>dell</cp:lastModifiedBy>
  <cp:revision>40</cp:revision>
  <dcterms:created xsi:type="dcterms:W3CDTF">2012-03-05T16:13:03Z</dcterms:created>
  <dcterms:modified xsi:type="dcterms:W3CDTF">2019-11-27T05:05:31Z</dcterms:modified>
</cp:coreProperties>
</file>