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7"/>
  </p:notesMasterIdLst>
  <p:sldIdLst>
    <p:sldId id="256" r:id="rId2"/>
    <p:sldId id="259" r:id="rId3"/>
    <p:sldId id="260" r:id="rId4"/>
    <p:sldId id="261" r:id="rId5"/>
    <p:sldId id="258" r:id="rId6"/>
    <p:sldId id="264" r:id="rId7"/>
    <p:sldId id="283" r:id="rId8"/>
    <p:sldId id="284" r:id="rId9"/>
    <p:sldId id="262" r:id="rId10"/>
    <p:sldId id="285" r:id="rId11"/>
    <p:sldId id="286" r:id="rId12"/>
    <p:sldId id="287" r:id="rId13"/>
    <p:sldId id="263" r:id="rId14"/>
    <p:sldId id="288" r:id="rId15"/>
    <p:sldId id="289" r:id="rId16"/>
    <p:sldId id="290" r:id="rId17"/>
    <p:sldId id="291" r:id="rId18"/>
    <p:sldId id="294" r:id="rId19"/>
    <p:sldId id="292" r:id="rId20"/>
    <p:sldId id="295" r:id="rId21"/>
    <p:sldId id="296" r:id="rId22"/>
    <p:sldId id="297" r:id="rId23"/>
    <p:sldId id="299" r:id="rId24"/>
    <p:sldId id="300" r:id="rId25"/>
    <p:sldId id="301" r:id="rId26"/>
  </p:sldIdLst>
  <p:sldSz cx="9144000" cy="5143500" type="screen16x9"/>
  <p:notesSz cx="6858000" cy="9144000"/>
  <p:embeddedFontLst>
    <p:embeddedFont>
      <p:font typeface="Patrick Hand SC" charset="0"/>
      <p:regular r:id="rId28"/>
    </p:embeddedFont>
    <p:embeddedFont>
      <p:font typeface="Patrick Hand"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D860D19-0984-4D08-A90D-79EC35BF98DA}">
  <a:tblStyle styleId="{9D860D19-0984-4D08-A90D-79EC35BF98D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50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431525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540425" y="1991825"/>
            <a:ext cx="4063200" cy="11598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457500" y="1583350"/>
            <a:ext cx="4229100" cy="1159800"/>
          </a:xfrm>
          <a:prstGeom prst="rect">
            <a:avLst/>
          </a:prstGeom>
        </p:spPr>
        <p:txBody>
          <a:bodyPr spcFirstLastPara="1" wrap="square" lIns="0" tIns="0" rIns="0" bIns="0"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3" name="Google Shape;13;p3"/>
          <p:cNvSpPr txBox="1">
            <a:spLocks noGrp="1"/>
          </p:cNvSpPr>
          <p:nvPr>
            <p:ph type="subTitle" idx="1"/>
          </p:nvPr>
        </p:nvSpPr>
        <p:spPr>
          <a:xfrm>
            <a:off x="2457500" y="2840054"/>
            <a:ext cx="42291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400"/>
              <a:buNone/>
              <a:defRPr>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4"/>
          <p:cNvSpPr txBox="1">
            <a:spLocks noGrp="1"/>
          </p:cNvSpPr>
          <p:nvPr>
            <p:ph type="body" idx="1"/>
          </p:nvPr>
        </p:nvSpPr>
        <p:spPr>
          <a:xfrm>
            <a:off x="3135950" y="922850"/>
            <a:ext cx="2872200" cy="3588300"/>
          </a:xfrm>
          <a:prstGeom prst="rect">
            <a:avLst/>
          </a:prstGeom>
        </p:spPr>
        <p:txBody>
          <a:bodyPr spcFirstLastPara="1" wrap="square" lIns="0" tIns="0" rIns="0" bIns="0" anchor="ctr" anchorCtr="0">
            <a:noAutofit/>
          </a:bodyPr>
          <a:lstStyle>
            <a:lvl1pPr marL="457200" lvl="0" indent="-381000" algn="ctr" rtl="0">
              <a:spcBef>
                <a:spcPts val="600"/>
              </a:spcBef>
              <a:spcAft>
                <a:spcPts val="0"/>
              </a:spcAft>
              <a:buSzPts val="2400"/>
              <a:buChar char="&gt;"/>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a:spcBef>
                <a:spcPts val="0"/>
              </a:spcBef>
              <a:spcAft>
                <a:spcPts val="0"/>
              </a:spcAft>
              <a:buSzPts val="2400"/>
              <a:buChar char="-"/>
              <a:defRPr/>
            </a:lvl9pPr>
          </a:lstStyle>
          <a:p>
            <a:endParaRPr/>
          </a:p>
        </p:txBody>
      </p:sp>
      <p:sp>
        <p:nvSpPr>
          <p:cNvPr id="16" name="Google Shape;16;p4"/>
          <p:cNvSpPr txBox="1">
            <a:spLocks noGrp="1"/>
          </p:cNvSpPr>
          <p:nvPr>
            <p:ph type="sldNum" idx="12"/>
          </p:nvPr>
        </p:nvSpPr>
        <p:spPr>
          <a:xfrm>
            <a:off x="4297650" y="4726525"/>
            <a:ext cx="548700" cy="416700"/>
          </a:xfrm>
          <a:prstGeom prst="rect">
            <a:avLst/>
          </a:prstGeom>
        </p:spPr>
        <p:txBody>
          <a:bodyPr spcFirstLastPara="1" wrap="square" lIns="0" tIns="0" rIns="0" bIns="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5"/>
          <p:cNvSpPr/>
          <p:nvPr/>
        </p:nvSpPr>
        <p:spPr>
          <a:xfrm rot="254369">
            <a:off x="3871013" y="1231044"/>
            <a:ext cx="1406078" cy="118636"/>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5"/>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0" name="Google Shape;20;p5"/>
          <p:cNvSpPr txBox="1">
            <a:spLocks noGrp="1"/>
          </p:cNvSpPr>
          <p:nvPr>
            <p:ph type="body" idx="1"/>
          </p:nvPr>
        </p:nvSpPr>
        <p:spPr>
          <a:xfrm>
            <a:off x="1628275" y="1428825"/>
            <a:ext cx="5887500" cy="290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gt;"/>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1" name="Google Shape;21;p5"/>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p:nvPr/>
        </p:nvSpPr>
        <p:spPr>
          <a:xfrm rot="254369">
            <a:off x="3871013" y="1231044"/>
            <a:ext cx="1406078" cy="118636"/>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7"/>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9" name="Google Shape;29;p7"/>
          <p:cNvSpPr txBox="1">
            <a:spLocks noGrp="1"/>
          </p:cNvSpPr>
          <p:nvPr>
            <p:ph type="body" idx="1"/>
          </p:nvPr>
        </p:nvSpPr>
        <p:spPr>
          <a:xfrm>
            <a:off x="1628225" y="1428825"/>
            <a:ext cx="2721300" cy="29088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gt;"/>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7"/>
          <p:cNvSpPr txBox="1">
            <a:spLocks noGrp="1"/>
          </p:cNvSpPr>
          <p:nvPr>
            <p:ph type="body" idx="2"/>
          </p:nvPr>
        </p:nvSpPr>
        <p:spPr>
          <a:xfrm>
            <a:off x="4794549" y="1428825"/>
            <a:ext cx="2721300" cy="29088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gt;"/>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7"/>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8"/>
          <p:cNvSpPr/>
          <p:nvPr/>
        </p:nvSpPr>
        <p:spPr>
          <a:xfrm rot="254369">
            <a:off x="3871013" y="1231044"/>
            <a:ext cx="1406078" cy="118636"/>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8"/>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5" name="Google Shape;35;p8"/>
          <p:cNvSpPr txBox="1">
            <a:spLocks noGrp="1"/>
          </p:cNvSpPr>
          <p:nvPr>
            <p:ph type="body" idx="1"/>
          </p:nvPr>
        </p:nvSpPr>
        <p:spPr>
          <a:xfrm>
            <a:off x="1628275" y="1428825"/>
            <a:ext cx="1786500" cy="29316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gt;"/>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8"/>
          <p:cNvSpPr txBox="1">
            <a:spLocks noGrp="1"/>
          </p:cNvSpPr>
          <p:nvPr>
            <p:ph type="body" idx="2"/>
          </p:nvPr>
        </p:nvSpPr>
        <p:spPr>
          <a:xfrm>
            <a:off x="3646725" y="1428825"/>
            <a:ext cx="1786500" cy="29316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gt;"/>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8"/>
          <p:cNvSpPr txBox="1">
            <a:spLocks noGrp="1"/>
          </p:cNvSpPr>
          <p:nvPr>
            <p:ph type="body" idx="3"/>
          </p:nvPr>
        </p:nvSpPr>
        <p:spPr>
          <a:xfrm>
            <a:off x="5665175" y="1428825"/>
            <a:ext cx="1786500" cy="29316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gt;"/>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8"/>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1" type="blank">
  <p:cSld name="BLANK">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1"/>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28275" y="810800"/>
            <a:ext cx="5887500" cy="445500"/>
          </a:xfrm>
          <a:prstGeom prst="rect">
            <a:avLst/>
          </a:prstGeom>
          <a:noFill/>
          <a:ln>
            <a:noFill/>
          </a:ln>
        </p:spPr>
        <p:txBody>
          <a:bodyPr spcFirstLastPara="1" wrap="square" lIns="0" tIns="0" rIns="0" bIns="0" anchor="b" anchorCtr="0">
            <a:noAutofit/>
          </a:bodyPr>
          <a:lstStyle>
            <a:lvl1pPr lvl="0"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1pPr>
            <a:lvl2pPr lvl="1"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2pPr>
            <a:lvl3pPr lvl="2"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3pPr>
            <a:lvl4pPr lvl="3"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4pPr>
            <a:lvl5pPr lvl="4"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5pPr>
            <a:lvl6pPr lvl="5"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6pPr>
            <a:lvl7pPr lvl="6"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7pPr>
            <a:lvl8pPr lvl="7"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8pPr>
            <a:lvl9pPr lvl="8" algn="ctr">
              <a:spcBef>
                <a:spcPts val="0"/>
              </a:spcBef>
              <a:spcAft>
                <a:spcPts val="0"/>
              </a:spcAft>
              <a:buClr>
                <a:schemeClr val="dk1"/>
              </a:buClr>
              <a:buSzPts val="2400"/>
              <a:buFont typeface="Patrick Hand SC"/>
              <a:buNone/>
              <a:defRPr sz="2400">
                <a:solidFill>
                  <a:schemeClr val="dk1"/>
                </a:solidFill>
                <a:latin typeface="Patrick Hand SC"/>
                <a:ea typeface="Patrick Hand SC"/>
                <a:cs typeface="Patrick Hand SC"/>
                <a:sym typeface="Patrick Hand SC"/>
              </a:defRPr>
            </a:lvl9pPr>
          </a:lstStyle>
          <a:p>
            <a:endParaRPr/>
          </a:p>
        </p:txBody>
      </p:sp>
      <p:sp>
        <p:nvSpPr>
          <p:cNvPr id="7" name="Google Shape;7;p1"/>
          <p:cNvSpPr txBox="1">
            <a:spLocks noGrp="1"/>
          </p:cNvSpPr>
          <p:nvPr>
            <p:ph type="body" idx="1"/>
          </p:nvPr>
        </p:nvSpPr>
        <p:spPr>
          <a:xfrm>
            <a:off x="1628275" y="1428825"/>
            <a:ext cx="5887500" cy="290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chemeClr val="dk2"/>
              </a:buClr>
              <a:buSzPts val="2400"/>
              <a:buFont typeface="Patrick Hand"/>
              <a:buChar char="&gt;"/>
              <a:defRPr sz="2400">
                <a:solidFill>
                  <a:schemeClr val="dk1"/>
                </a:solidFill>
                <a:latin typeface="Patrick Hand"/>
                <a:ea typeface="Patrick Hand"/>
                <a:cs typeface="Patrick Hand"/>
                <a:sym typeface="Patrick Hand"/>
              </a:defRPr>
            </a:lvl1pPr>
            <a:lvl2pPr marL="914400" lvl="1"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2pPr>
            <a:lvl3pPr marL="1371600" lvl="2"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3pPr>
            <a:lvl4pPr marL="1828800" lvl="3"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4pPr>
            <a:lvl5pPr marL="2286000" lvl="4"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5pPr>
            <a:lvl6pPr marL="2743200" lvl="5"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6pPr>
            <a:lvl7pPr marL="3200400" lvl="6"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7pPr>
            <a:lvl8pPr marL="3657600" lvl="7"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8pPr>
            <a:lvl9pPr marL="4114800" lvl="8" indent="-381000">
              <a:spcBef>
                <a:spcPts val="0"/>
              </a:spcBef>
              <a:spcAft>
                <a:spcPts val="0"/>
              </a:spcAft>
              <a:buClr>
                <a:schemeClr val="dk2"/>
              </a:buClr>
              <a:buSzPts val="2400"/>
              <a:buFont typeface="Patrick Hand"/>
              <a:buChar char="-"/>
              <a:defRPr sz="2400">
                <a:solidFill>
                  <a:schemeClr val="dk1"/>
                </a:solidFill>
                <a:latin typeface="Patrick Hand"/>
                <a:ea typeface="Patrick Hand"/>
                <a:cs typeface="Patrick Hand"/>
                <a:sym typeface="Patrick Hand"/>
              </a:defRPr>
            </a:lvl9pPr>
          </a:lstStyle>
          <a:p>
            <a:endParaRPr/>
          </a:p>
        </p:txBody>
      </p:sp>
      <p:sp>
        <p:nvSpPr>
          <p:cNvPr id="8" name="Google Shape;8;p1"/>
          <p:cNvSpPr txBox="1">
            <a:spLocks noGrp="1"/>
          </p:cNvSpPr>
          <p:nvPr>
            <p:ph type="sldNum" idx="12"/>
          </p:nvPr>
        </p:nvSpPr>
        <p:spPr>
          <a:xfrm>
            <a:off x="4297650" y="4646800"/>
            <a:ext cx="548700" cy="496500"/>
          </a:xfrm>
          <a:prstGeom prst="rect">
            <a:avLst/>
          </a:prstGeom>
          <a:noFill/>
          <a:ln>
            <a:noFill/>
          </a:ln>
        </p:spPr>
        <p:txBody>
          <a:bodyPr spcFirstLastPara="1" wrap="square" lIns="0" tIns="0" rIns="0" bIns="0" anchor="ctr" anchorCtr="0">
            <a:noAutofit/>
          </a:bodyPr>
          <a:lstStyle>
            <a:lvl1pPr lvl="0" algn="ctr">
              <a:buNone/>
              <a:defRPr sz="1300">
                <a:solidFill>
                  <a:schemeClr val="lt1"/>
                </a:solidFill>
                <a:latin typeface="Patrick Hand"/>
                <a:ea typeface="Patrick Hand"/>
                <a:cs typeface="Patrick Hand"/>
                <a:sym typeface="Patrick Hand"/>
              </a:defRPr>
            </a:lvl1pPr>
            <a:lvl2pPr lvl="1" algn="ctr">
              <a:buNone/>
              <a:defRPr sz="1300">
                <a:solidFill>
                  <a:schemeClr val="lt1"/>
                </a:solidFill>
                <a:latin typeface="Patrick Hand"/>
                <a:ea typeface="Patrick Hand"/>
                <a:cs typeface="Patrick Hand"/>
                <a:sym typeface="Patrick Hand"/>
              </a:defRPr>
            </a:lvl2pPr>
            <a:lvl3pPr lvl="2" algn="ctr">
              <a:buNone/>
              <a:defRPr sz="1300">
                <a:solidFill>
                  <a:schemeClr val="lt1"/>
                </a:solidFill>
                <a:latin typeface="Patrick Hand"/>
                <a:ea typeface="Patrick Hand"/>
                <a:cs typeface="Patrick Hand"/>
                <a:sym typeface="Patrick Hand"/>
              </a:defRPr>
            </a:lvl3pPr>
            <a:lvl4pPr lvl="3" algn="ctr">
              <a:buNone/>
              <a:defRPr sz="1300">
                <a:solidFill>
                  <a:schemeClr val="lt1"/>
                </a:solidFill>
                <a:latin typeface="Patrick Hand"/>
                <a:ea typeface="Patrick Hand"/>
                <a:cs typeface="Patrick Hand"/>
                <a:sym typeface="Patrick Hand"/>
              </a:defRPr>
            </a:lvl4pPr>
            <a:lvl5pPr lvl="4" algn="ctr">
              <a:buNone/>
              <a:defRPr sz="1300">
                <a:solidFill>
                  <a:schemeClr val="lt1"/>
                </a:solidFill>
                <a:latin typeface="Patrick Hand"/>
                <a:ea typeface="Patrick Hand"/>
                <a:cs typeface="Patrick Hand"/>
                <a:sym typeface="Patrick Hand"/>
              </a:defRPr>
            </a:lvl5pPr>
            <a:lvl6pPr lvl="5" algn="ctr">
              <a:buNone/>
              <a:defRPr sz="1300">
                <a:solidFill>
                  <a:schemeClr val="lt1"/>
                </a:solidFill>
                <a:latin typeface="Patrick Hand"/>
                <a:ea typeface="Patrick Hand"/>
                <a:cs typeface="Patrick Hand"/>
                <a:sym typeface="Patrick Hand"/>
              </a:defRPr>
            </a:lvl6pPr>
            <a:lvl7pPr lvl="6" algn="ctr">
              <a:buNone/>
              <a:defRPr sz="1300">
                <a:solidFill>
                  <a:schemeClr val="lt1"/>
                </a:solidFill>
                <a:latin typeface="Patrick Hand"/>
                <a:ea typeface="Patrick Hand"/>
                <a:cs typeface="Patrick Hand"/>
                <a:sym typeface="Patrick Hand"/>
              </a:defRPr>
            </a:lvl7pPr>
            <a:lvl8pPr lvl="7" algn="ctr">
              <a:buNone/>
              <a:defRPr sz="1300">
                <a:solidFill>
                  <a:schemeClr val="lt1"/>
                </a:solidFill>
                <a:latin typeface="Patrick Hand"/>
                <a:ea typeface="Patrick Hand"/>
                <a:cs typeface="Patrick Hand"/>
                <a:sym typeface="Patrick Hand"/>
              </a:defRPr>
            </a:lvl8pPr>
            <a:lvl9pPr lvl="8" algn="ctr">
              <a:buNone/>
              <a:defRPr sz="1300">
                <a:solidFill>
                  <a:schemeClr val="lt1"/>
                </a:solidFill>
                <a:latin typeface="Patrick Hand"/>
                <a:ea typeface="Patrick Hand"/>
                <a:cs typeface="Patrick Hand"/>
                <a:sym typeface="Patrick Han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2627784" y="915566"/>
            <a:ext cx="4229100" cy="1159800"/>
          </a:xfrm>
          <a:prstGeom prst="rect">
            <a:avLst/>
          </a:prstGeom>
        </p:spPr>
        <p:txBody>
          <a:bodyPr spcFirstLastPara="1" wrap="square" lIns="0" tIns="0" rIns="0" bIns="0" anchor="ctr" anchorCtr="0">
            <a:noAutofit/>
          </a:bodyPr>
          <a:lstStyle/>
          <a:p>
            <a:r>
              <a:rPr lang="en-US" dirty="0" err="1"/>
              <a:t>Kualitas</a:t>
            </a:r>
            <a:r>
              <a:rPr lang="en-US" dirty="0"/>
              <a:t> </a:t>
            </a:r>
            <a:r>
              <a:rPr lang="en-US" dirty="0" err="1"/>
              <a:t>dan</a:t>
            </a:r>
            <a:r>
              <a:rPr lang="en-US" dirty="0"/>
              <a:t> </a:t>
            </a:r>
            <a:r>
              <a:rPr lang="en-US" dirty="0" err="1"/>
              <a:t>Nilai</a:t>
            </a:r>
            <a:r>
              <a:rPr lang="en-US" dirty="0"/>
              <a:t> </a:t>
            </a:r>
            <a:r>
              <a:rPr lang="en-US" dirty="0" err="1"/>
              <a:t>Informasi</a:t>
            </a:r>
            <a:endParaRPr lang="ko-KR" altLang="en-US" dirty="0">
              <a:cs typeface="Arial" pitchFamily="34" charset="0"/>
            </a:endParaRPr>
          </a:p>
        </p:txBody>
      </p:sp>
      <p:sp>
        <p:nvSpPr>
          <p:cNvPr id="2" name="Subtitle 1"/>
          <p:cNvSpPr>
            <a:spLocks noGrp="1"/>
          </p:cNvSpPr>
          <p:nvPr>
            <p:ph type="subTitle" idx="1"/>
          </p:nvPr>
        </p:nvSpPr>
        <p:spPr>
          <a:xfrm>
            <a:off x="2123728" y="2283718"/>
            <a:ext cx="5112568" cy="2160240"/>
          </a:xfrm>
        </p:spPr>
        <p:txBody>
          <a:bodyPr/>
          <a:lstStyle/>
          <a:p>
            <a:pPr>
              <a:defRPr/>
            </a:pPr>
            <a:r>
              <a:rPr lang="en-US" altLang="ko-KR" sz="1400" b="1" dirty="0" err="1">
                <a:solidFill>
                  <a:schemeClr val="tx1"/>
                </a:solidFill>
              </a:rPr>
              <a:t>Oleh</a:t>
            </a:r>
            <a:endParaRPr lang="en-US" altLang="ko-KR" sz="1400" b="1" dirty="0">
              <a:solidFill>
                <a:schemeClr val="tx1"/>
              </a:solidFill>
            </a:endParaRPr>
          </a:p>
          <a:p>
            <a:pPr>
              <a:defRPr/>
            </a:pPr>
            <a:r>
              <a:rPr lang="en-US" altLang="ko-KR" sz="1400" b="1" dirty="0" err="1">
                <a:solidFill>
                  <a:schemeClr val="tx1"/>
                </a:solidFill>
              </a:rPr>
              <a:t>Kelompok</a:t>
            </a:r>
            <a:r>
              <a:rPr lang="en-US" altLang="ko-KR" sz="1400" b="1" dirty="0">
                <a:solidFill>
                  <a:schemeClr val="tx1"/>
                </a:solidFill>
              </a:rPr>
              <a:t> 4</a:t>
            </a:r>
          </a:p>
          <a:p>
            <a:pPr marL="228600" indent="-228600" algn="l">
              <a:buAutoNum type="arabicPeriod"/>
              <a:defRPr/>
            </a:pPr>
            <a:r>
              <a:rPr lang="en-ID" altLang="ko-KR" sz="1400" b="1" dirty="0" err="1">
                <a:solidFill>
                  <a:schemeClr val="tx1"/>
                </a:solidFill>
              </a:rPr>
              <a:t>Satya</a:t>
            </a:r>
            <a:r>
              <a:rPr lang="en-ID" altLang="ko-KR" sz="1400" b="1" dirty="0">
                <a:solidFill>
                  <a:schemeClr val="tx1"/>
                </a:solidFill>
              </a:rPr>
              <a:t> </a:t>
            </a:r>
            <a:r>
              <a:rPr lang="en-ID" altLang="ko-KR" sz="1400" b="1" dirty="0" err="1">
                <a:solidFill>
                  <a:schemeClr val="tx1"/>
                </a:solidFill>
              </a:rPr>
              <a:t>Ghifari</a:t>
            </a:r>
            <a:r>
              <a:rPr lang="en-ID" altLang="ko-KR" sz="1400" b="1" dirty="0">
                <a:solidFill>
                  <a:schemeClr val="tx1"/>
                </a:solidFill>
              </a:rPr>
              <a:t> A. 		</a:t>
            </a:r>
            <a:r>
              <a:rPr lang="en-ID" altLang="ko-KR" sz="1400" b="1" dirty="0" smtClean="0">
                <a:solidFill>
                  <a:schemeClr val="tx1"/>
                </a:solidFill>
              </a:rPr>
              <a:t>	(</a:t>
            </a:r>
            <a:r>
              <a:rPr lang="en-ID" altLang="ko-KR" sz="1400" b="1" dirty="0">
                <a:solidFill>
                  <a:schemeClr val="tx1"/>
                </a:solidFill>
              </a:rPr>
              <a:t>123180051)</a:t>
            </a:r>
          </a:p>
          <a:p>
            <a:pPr marL="228600" indent="-228600" algn="l">
              <a:buAutoNum type="arabicPeriod"/>
              <a:defRPr/>
            </a:pPr>
            <a:r>
              <a:rPr lang="en-ID" altLang="ko-KR" sz="1400" b="1" dirty="0">
                <a:solidFill>
                  <a:schemeClr val="tx1"/>
                </a:solidFill>
              </a:rPr>
              <a:t>Rama Tri </a:t>
            </a:r>
            <a:r>
              <a:rPr lang="en-ID" altLang="ko-KR" sz="1400" b="1" dirty="0" err="1">
                <a:solidFill>
                  <a:schemeClr val="tx1"/>
                </a:solidFill>
              </a:rPr>
              <a:t>Agung</a:t>
            </a:r>
            <a:r>
              <a:rPr lang="en-ID" altLang="ko-KR" sz="1400" b="1" dirty="0">
                <a:solidFill>
                  <a:schemeClr val="tx1"/>
                </a:solidFill>
              </a:rPr>
              <a:t>		</a:t>
            </a:r>
            <a:r>
              <a:rPr lang="en-ID" altLang="ko-KR" sz="1400" b="1" dirty="0" smtClean="0">
                <a:solidFill>
                  <a:schemeClr val="tx1"/>
                </a:solidFill>
              </a:rPr>
              <a:t>	(</a:t>
            </a:r>
            <a:r>
              <a:rPr lang="en-ID" altLang="ko-KR" sz="1400" b="1" dirty="0">
                <a:solidFill>
                  <a:schemeClr val="tx1"/>
                </a:solidFill>
              </a:rPr>
              <a:t>123180053)</a:t>
            </a:r>
          </a:p>
          <a:p>
            <a:pPr marL="228600" indent="-228600" algn="l">
              <a:buAutoNum type="arabicPeriod"/>
              <a:defRPr/>
            </a:pPr>
            <a:r>
              <a:rPr lang="en-ID" altLang="ko-KR" sz="1400" b="1" dirty="0" err="1" smtClean="0">
                <a:solidFill>
                  <a:schemeClr val="tx1"/>
                </a:solidFill>
              </a:rPr>
              <a:t>Liek</a:t>
            </a:r>
            <a:r>
              <a:rPr lang="en-ID" altLang="ko-KR" sz="1400" b="1" dirty="0" smtClean="0">
                <a:solidFill>
                  <a:schemeClr val="tx1"/>
                </a:solidFill>
              </a:rPr>
              <a:t> </a:t>
            </a:r>
            <a:r>
              <a:rPr lang="en-ID" altLang="ko-KR" sz="1400" b="1" dirty="0" err="1">
                <a:solidFill>
                  <a:schemeClr val="tx1"/>
                </a:solidFill>
              </a:rPr>
              <a:t>Allyandaru</a:t>
            </a:r>
            <a:r>
              <a:rPr lang="en-ID" altLang="ko-KR" sz="1400" b="1" dirty="0">
                <a:solidFill>
                  <a:schemeClr val="tx1"/>
                </a:solidFill>
              </a:rPr>
              <a:t>		</a:t>
            </a:r>
            <a:r>
              <a:rPr lang="en-ID" altLang="ko-KR" sz="1400" b="1" dirty="0" smtClean="0">
                <a:solidFill>
                  <a:schemeClr val="tx1"/>
                </a:solidFill>
              </a:rPr>
              <a:t>	(</a:t>
            </a:r>
            <a:r>
              <a:rPr lang="en-ID" altLang="ko-KR" sz="1400" b="1" dirty="0">
                <a:solidFill>
                  <a:schemeClr val="tx1"/>
                </a:solidFill>
              </a:rPr>
              <a:t>123180054)</a:t>
            </a:r>
          </a:p>
          <a:p>
            <a:pPr marL="228600" indent="-228600" algn="l">
              <a:buAutoNum type="arabicPeriod"/>
              <a:defRPr/>
            </a:pPr>
            <a:r>
              <a:rPr lang="en-ID" altLang="ko-KR" sz="1400" b="1" dirty="0" err="1" smtClean="0">
                <a:solidFill>
                  <a:schemeClr val="tx1"/>
                </a:solidFill>
              </a:rPr>
              <a:t>Muh</a:t>
            </a:r>
            <a:r>
              <a:rPr lang="en-ID" altLang="ko-KR" sz="1400" b="1" dirty="0" smtClean="0">
                <a:solidFill>
                  <a:schemeClr val="tx1"/>
                </a:solidFill>
              </a:rPr>
              <a:t>. </a:t>
            </a:r>
            <a:r>
              <a:rPr lang="en-ID" altLang="ko-KR" sz="1400" b="1" dirty="0" err="1" smtClean="0">
                <a:solidFill>
                  <a:schemeClr val="tx1"/>
                </a:solidFill>
              </a:rPr>
              <a:t>Anjar</a:t>
            </a:r>
            <a:r>
              <a:rPr lang="en-ID" altLang="ko-KR" sz="1400" b="1" dirty="0" smtClean="0">
                <a:solidFill>
                  <a:schemeClr val="tx1"/>
                </a:solidFill>
              </a:rPr>
              <a:t> </a:t>
            </a:r>
            <a:r>
              <a:rPr lang="en-ID" altLang="ko-KR" sz="1400" b="1" dirty="0" err="1" smtClean="0">
                <a:solidFill>
                  <a:schemeClr val="tx1"/>
                </a:solidFill>
              </a:rPr>
              <a:t>Harimurti</a:t>
            </a:r>
            <a:r>
              <a:rPr lang="en-ID" altLang="ko-KR" sz="1400" b="1" dirty="0" smtClean="0">
                <a:solidFill>
                  <a:schemeClr val="tx1"/>
                </a:solidFill>
              </a:rPr>
              <a:t> R.</a:t>
            </a:r>
            <a:r>
              <a:rPr lang="en-ID" altLang="ko-KR" sz="1400" b="1" dirty="0">
                <a:solidFill>
                  <a:schemeClr val="tx1"/>
                </a:solidFill>
              </a:rPr>
              <a:t>			</a:t>
            </a:r>
            <a:r>
              <a:rPr lang="en-ID" altLang="ko-KR" sz="1400" b="1" dirty="0" smtClean="0">
                <a:solidFill>
                  <a:schemeClr val="tx1"/>
                </a:solidFill>
              </a:rPr>
              <a:t>(</a:t>
            </a:r>
            <a:r>
              <a:rPr lang="en-ID" altLang="ko-KR" sz="1400" b="1" dirty="0">
                <a:solidFill>
                  <a:schemeClr val="tx1"/>
                </a:solidFill>
              </a:rPr>
              <a:t>123180056)</a:t>
            </a:r>
          </a:p>
          <a:p>
            <a:pPr marL="228600" indent="-228600" algn="l">
              <a:buAutoNum type="arabicPeriod"/>
              <a:defRPr/>
            </a:pPr>
            <a:r>
              <a:rPr lang="en-ID" altLang="ko-KR" sz="1400" b="1" dirty="0" err="1">
                <a:solidFill>
                  <a:schemeClr val="tx1"/>
                </a:solidFill>
              </a:rPr>
              <a:t>Rifka</a:t>
            </a:r>
            <a:r>
              <a:rPr lang="en-ID" altLang="ko-KR" sz="1400" b="1" dirty="0">
                <a:solidFill>
                  <a:schemeClr val="tx1"/>
                </a:solidFill>
              </a:rPr>
              <a:t> </a:t>
            </a:r>
            <a:r>
              <a:rPr lang="en-ID" altLang="ko-KR" sz="1400" b="1" dirty="0" err="1">
                <a:solidFill>
                  <a:schemeClr val="tx1"/>
                </a:solidFill>
              </a:rPr>
              <a:t>Canalisa</a:t>
            </a:r>
            <a:r>
              <a:rPr lang="en-ID" altLang="ko-KR" sz="1400" b="1" dirty="0">
                <a:solidFill>
                  <a:schemeClr val="tx1"/>
                </a:solidFill>
              </a:rPr>
              <a:t> R.		</a:t>
            </a:r>
            <a:r>
              <a:rPr lang="en-ID" altLang="ko-KR" sz="1400" b="1" dirty="0" smtClean="0">
                <a:solidFill>
                  <a:schemeClr val="tx1"/>
                </a:solidFill>
              </a:rPr>
              <a:t>	(</a:t>
            </a:r>
            <a:r>
              <a:rPr lang="en-ID" altLang="ko-KR" sz="1400" b="1" dirty="0">
                <a:solidFill>
                  <a:schemeClr val="tx1"/>
                </a:solidFill>
              </a:rPr>
              <a:t>123180062)</a:t>
            </a:r>
          </a:p>
          <a:p>
            <a:pPr marL="228600" indent="-228600" algn="l">
              <a:buAutoNum type="arabicPeriod"/>
              <a:defRPr/>
            </a:pPr>
            <a:r>
              <a:rPr lang="en-ID" altLang="ko-KR" sz="1400" b="1" dirty="0" err="1" smtClean="0">
                <a:solidFill>
                  <a:schemeClr val="tx1"/>
                </a:solidFill>
              </a:rPr>
              <a:t>Pramana</a:t>
            </a:r>
            <a:r>
              <a:rPr lang="en-ID" altLang="ko-KR" sz="1400" b="1" dirty="0" smtClean="0">
                <a:solidFill>
                  <a:schemeClr val="tx1"/>
                </a:solidFill>
              </a:rPr>
              <a:t> </a:t>
            </a:r>
            <a:r>
              <a:rPr lang="en-ID" altLang="ko-KR" sz="1400" b="1" dirty="0" err="1" smtClean="0">
                <a:solidFill>
                  <a:schemeClr val="tx1"/>
                </a:solidFill>
              </a:rPr>
              <a:t>Abhyasa</a:t>
            </a:r>
            <a:r>
              <a:rPr lang="en-ID" altLang="ko-KR" sz="1400" b="1" dirty="0" smtClean="0">
                <a:solidFill>
                  <a:schemeClr val="tx1"/>
                </a:solidFill>
              </a:rPr>
              <a:t> W. 			</a:t>
            </a:r>
            <a:r>
              <a:rPr lang="en-ID" altLang="ko-KR" sz="1400" b="1" smtClean="0">
                <a:solidFill>
                  <a:schemeClr val="tx1"/>
                </a:solidFill>
              </a:rPr>
              <a:t>(123180135)</a:t>
            </a:r>
            <a:endParaRPr lang="en-ID" altLang="ko-KR" sz="1400" b="1" dirty="0">
              <a:solidFill>
                <a:schemeClr val="tx1"/>
              </a:solidFill>
            </a:endParaRPr>
          </a:p>
          <a:p>
            <a:pPr marL="228600" indent="-228600" algn="l">
              <a:buAutoNum type="arabicPeriod"/>
              <a:defRPr/>
            </a:pPr>
            <a:r>
              <a:rPr lang="en-ID" altLang="ko-KR" sz="1400" b="1" dirty="0" err="1">
                <a:solidFill>
                  <a:schemeClr val="tx1"/>
                </a:solidFill>
              </a:rPr>
              <a:t>Bisma</a:t>
            </a:r>
            <a:endParaRPr lang="en-US" altLang="ko-KR" sz="14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35950" y="922850"/>
            <a:ext cx="2872200" cy="3588300"/>
          </a:xfrm>
          <a:prstGeom prst="rect">
            <a:avLst/>
          </a:prstGeom>
        </p:spPr>
        <p:txBody>
          <a:bodyPr spcFirstLastPara="1" wrap="square" lIns="0" tIns="0" rIns="0" bIns="0" anchor="ctr" anchorCtr="0">
            <a:noAutofit/>
          </a:bodyPr>
          <a:lstStyle/>
          <a:p>
            <a:pPr marL="0" lvl="0" indent="0">
              <a:buNone/>
            </a:pPr>
            <a:r>
              <a:rPr lang="en-US" sz="2600" b="1" dirty="0" err="1" smtClean="0"/>
              <a:t>Efisien</a:t>
            </a:r>
            <a:endParaRPr lang="en-US" sz="2600" dirty="0"/>
          </a:p>
          <a:p>
            <a:pPr marL="0" lvl="0" indent="0">
              <a:buNone/>
            </a:pPr>
            <a:r>
              <a:rPr lang="en-US" sz="2600" dirty="0" err="1"/>
              <a:t>Informasi</a:t>
            </a:r>
            <a:r>
              <a:rPr lang="en-US" sz="2600" dirty="0"/>
              <a:t> </a:t>
            </a:r>
            <a:r>
              <a:rPr lang="en-US" sz="2600" dirty="0" err="1"/>
              <a:t>mudah</a:t>
            </a:r>
            <a:r>
              <a:rPr lang="en-US" sz="2600" dirty="0"/>
              <a:t> </a:t>
            </a:r>
            <a:r>
              <a:rPr lang="en-US" sz="2600" dirty="0" err="1"/>
              <a:t>dipahami</a:t>
            </a:r>
            <a:r>
              <a:rPr lang="en-US" sz="2600" dirty="0"/>
              <a:t> </a:t>
            </a:r>
            <a:r>
              <a:rPr lang="en-US" sz="2600" dirty="0" err="1"/>
              <a:t>dan</a:t>
            </a:r>
            <a:r>
              <a:rPr lang="en-US" sz="2600" dirty="0"/>
              <a:t> </a:t>
            </a:r>
            <a:r>
              <a:rPr lang="en-US" sz="2600" dirty="0" err="1"/>
              <a:t>mudah</a:t>
            </a:r>
            <a:r>
              <a:rPr lang="en-US" sz="2600" dirty="0"/>
              <a:t> </a:t>
            </a:r>
            <a:r>
              <a:rPr lang="en-US" sz="2600" dirty="0" err="1"/>
              <a:t>diperoleh</a:t>
            </a:r>
            <a:r>
              <a:rPr lang="en-US" sz="2600" dirty="0"/>
              <a:t> </a:t>
            </a:r>
            <a:r>
              <a:rPr lang="en-US" sz="2600" dirty="0" err="1"/>
              <a:t>sehingga</a:t>
            </a:r>
            <a:r>
              <a:rPr lang="en-US" sz="2600" dirty="0"/>
              <a:t> </a:t>
            </a:r>
            <a:r>
              <a:rPr lang="en-US" sz="2600" dirty="0" err="1"/>
              <a:t>dapat</a:t>
            </a:r>
            <a:r>
              <a:rPr lang="en-US" sz="2600" dirty="0"/>
              <a:t> </a:t>
            </a:r>
            <a:r>
              <a:rPr lang="en-US" sz="2600" dirty="0" err="1"/>
              <a:t>digunakan</a:t>
            </a:r>
            <a:r>
              <a:rPr lang="en-US" sz="2600" dirty="0"/>
              <a:t> </a:t>
            </a:r>
            <a:r>
              <a:rPr lang="en-US" sz="2600" dirty="0" err="1"/>
              <a:t>untuk</a:t>
            </a:r>
            <a:r>
              <a:rPr lang="en-US" sz="2600" dirty="0"/>
              <a:t> </a:t>
            </a:r>
            <a:r>
              <a:rPr lang="en-US" sz="2600" dirty="0" err="1"/>
              <a:t>pengambilan</a:t>
            </a:r>
            <a:r>
              <a:rPr lang="en-US" sz="2600" dirty="0"/>
              <a:t> </a:t>
            </a:r>
            <a:r>
              <a:rPr lang="en-US" sz="2600" dirty="0" err="1"/>
              <a:t>keputusan</a:t>
            </a:r>
            <a:r>
              <a:rPr lang="en-US" sz="2600" dirty="0"/>
              <a:t> </a:t>
            </a:r>
            <a:r>
              <a:rPr lang="en-US" sz="2600" dirty="0" err="1"/>
              <a:t>serta</a:t>
            </a:r>
            <a:r>
              <a:rPr lang="en-US" sz="2600" dirty="0"/>
              <a:t> </a:t>
            </a:r>
            <a:r>
              <a:rPr lang="en-US" sz="2600" dirty="0" err="1"/>
              <a:t>berkaitan</a:t>
            </a:r>
            <a:r>
              <a:rPr lang="en-US" sz="2600" dirty="0"/>
              <a:t> </a:t>
            </a:r>
            <a:r>
              <a:rPr lang="en-US" sz="2600" dirty="0" err="1"/>
              <a:t>dengan</a:t>
            </a:r>
            <a:r>
              <a:rPr lang="en-US" sz="2600" dirty="0"/>
              <a:t> </a:t>
            </a:r>
            <a:r>
              <a:rPr lang="en-US" sz="2600" dirty="0" err="1"/>
              <a:t>nilai</a:t>
            </a:r>
            <a:r>
              <a:rPr lang="en-US" sz="2600" dirty="0"/>
              <a:t> </a:t>
            </a:r>
            <a:r>
              <a:rPr lang="en-US" sz="2600" dirty="0" err="1"/>
              <a:t>efisien</a:t>
            </a:r>
            <a:r>
              <a:rPr lang="en-US" sz="2600" dirty="0"/>
              <a:t> yang </a:t>
            </a:r>
            <a:r>
              <a:rPr lang="en-US" sz="2600" dirty="0" err="1"/>
              <a:t>terdapat</a:t>
            </a:r>
            <a:r>
              <a:rPr lang="en-US" sz="2600" dirty="0"/>
              <a:t> di </a:t>
            </a:r>
            <a:r>
              <a:rPr lang="en-US" sz="2600" dirty="0" err="1" smtClean="0"/>
              <a:t>dalamnya</a:t>
            </a:r>
            <a:r>
              <a:rPr lang="en-US" sz="2600" dirty="0" smtClean="0"/>
              <a:t>.</a:t>
            </a:r>
            <a:endParaRPr sz="2600" dirty="0"/>
          </a:p>
        </p:txBody>
      </p:sp>
      <p:sp>
        <p:nvSpPr>
          <p:cNvPr id="85" name="Google Shape;85;p18"/>
          <p:cNvSpPr txBox="1">
            <a:spLocks noGrp="1"/>
          </p:cNvSpPr>
          <p:nvPr>
            <p:ph type="sldNum" idx="12"/>
          </p:nvPr>
        </p:nvSpPr>
        <p:spPr>
          <a:xfrm>
            <a:off x="4297650" y="4726525"/>
            <a:ext cx="548700" cy="416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02174522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ctrTitle" idx="4294967295"/>
          </p:nvPr>
        </p:nvSpPr>
        <p:spPr>
          <a:xfrm>
            <a:off x="1907704" y="555526"/>
            <a:ext cx="5306700" cy="68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smtClean="0">
                <a:solidFill>
                  <a:schemeClr val="accent6"/>
                </a:solidFill>
              </a:rPr>
              <a:t>Dapat Dipercaya</a:t>
            </a:r>
            <a:endParaRPr sz="6000" dirty="0">
              <a:solidFill>
                <a:schemeClr val="accent6"/>
              </a:solidFill>
            </a:endParaRPr>
          </a:p>
        </p:txBody>
      </p:sp>
      <p:sp>
        <p:nvSpPr>
          <p:cNvPr id="72" name="Google Shape;72;p16"/>
          <p:cNvSpPr txBox="1">
            <a:spLocks noGrp="1"/>
          </p:cNvSpPr>
          <p:nvPr>
            <p:ph type="subTitle" idx="4294967295"/>
          </p:nvPr>
        </p:nvSpPr>
        <p:spPr>
          <a:xfrm>
            <a:off x="1907704" y="1203598"/>
            <a:ext cx="5306700" cy="1857300"/>
          </a:xfrm>
          <a:prstGeom prst="rect">
            <a:avLst/>
          </a:prstGeom>
        </p:spPr>
        <p:txBody>
          <a:bodyPr spcFirstLastPara="1" wrap="square" lIns="0" tIns="0" rIns="0" bIns="0" anchor="t" anchorCtr="0">
            <a:noAutofit/>
          </a:bodyPr>
          <a:lstStyle/>
          <a:p>
            <a:pPr marL="76200" indent="0" algn="ctr">
              <a:buNone/>
            </a:pPr>
            <a:r>
              <a:rPr lang="en-US" sz="3200" dirty="0" err="1">
                <a:solidFill>
                  <a:schemeClr val="bg1"/>
                </a:solidFill>
              </a:rPr>
              <a:t>Informasi</a:t>
            </a:r>
            <a:r>
              <a:rPr lang="en-US" sz="3200" dirty="0">
                <a:solidFill>
                  <a:schemeClr val="bg1"/>
                </a:solidFill>
              </a:rPr>
              <a:t> yang </a:t>
            </a:r>
            <a:r>
              <a:rPr lang="en-US" sz="3200" dirty="0" err="1">
                <a:solidFill>
                  <a:schemeClr val="bg1"/>
                </a:solidFill>
              </a:rPr>
              <a:t>didapatkan</a:t>
            </a:r>
            <a:r>
              <a:rPr lang="en-US" sz="3200" dirty="0">
                <a:solidFill>
                  <a:schemeClr val="bg1"/>
                </a:solidFill>
              </a:rPr>
              <a:t> </a:t>
            </a:r>
            <a:r>
              <a:rPr lang="en-US" sz="3200" dirty="0" err="1">
                <a:solidFill>
                  <a:schemeClr val="bg1"/>
                </a:solidFill>
              </a:rPr>
              <a:t>oleh</a:t>
            </a:r>
            <a:r>
              <a:rPr lang="en-US" sz="3200" dirty="0">
                <a:solidFill>
                  <a:schemeClr val="bg1"/>
                </a:solidFill>
              </a:rPr>
              <a:t> </a:t>
            </a:r>
            <a:r>
              <a:rPr lang="en-US" sz="3200" dirty="0" err="1">
                <a:solidFill>
                  <a:schemeClr val="bg1"/>
                </a:solidFill>
              </a:rPr>
              <a:t>pemakai</a:t>
            </a:r>
            <a:r>
              <a:rPr lang="en-US" sz="3200" dirty="0">
                <a:solidFill>
                  <a:schemeClr val="bg1"/>
                </a:solidFill>
              </a:rPr>
              <a:t> </a:t>
            </a:r>
            <a:r>
              <a:rPr lang="en-US" sz="3200" dirty="0" err="1">
                <a:solidFill>
                  <a:schemeClr val="bg1"/>
                </a:solidFill>
              </a:rPr>
              <a:t>harus</a:t>
            </a:r>
            <a:r>
              <a:rPr lang="en-US" sz="3200" dirty="0">
                <a:solidFill>
                  <a:schemeClr val="bg1"/>
                </a:solidFill>
              </a:rPr>
              <a:t> </a:t>
            </a:r>
            <a:r>
              <a:rPr lang="en-US" sz="3200" dirty="0" err="1">
                <a:solidFill>
                  <a:schemeClr val="bg1"/>
                </a:solidFill>
              </a:rPr>
              <a:t>dapat</a:t>
            </a:r>
            <a:r>
              <a:rPr lang="en-US" sz="3200" dirty="0">
                <a:solidFill>
                  <a:schemeClr val="bg1"/>
                </a:solidFill>
              </a:rPr>
              <a:t> </a:t>
            </a:r>
            <a:r>
              <a:rPr lang="en-US" sz="3200" dirty="0" err="1">
                <a:solidFill>
                  <a:schemeClr val="bg1"/>
                </a:solidFill>
              </a:rPr>
              <a:t>dipercaya</a:t>
            </a:r>
            <a:r>
              <a:rPr lang="en-US" sz="3200" dirty="0">
                <a:solidFill>
                  <a:schemeClr val="bg1"/>
                </a:solidFill>
              </a:rPr>
              <a:t>, </a:t>
            </a:r>
            <a:r>
              <a:rPr lang="en-US" sz="3200" dirty="0" err="1">
                <a:solidFill>
                  <a:schemeClr val="bg1"/>
                </a:solidFill>
              </a:rPr>
              <a:t>untuk</a:t>
            </a:r>
            <a:r>
              <a:rPr lang="en-US" sz="3200" dirty="0">
                <a:solidFill>
                  <a:schemeClr val="bg1"/>
                </a:solidFill>
              </a:rPr>
              <a:t> </a:t>
            </a:r>
            <a:r>
              <a:rPr lang="en-US" sz="3200" dirty="0" err="1">
                <a:solidFill>
                  <a:schemeClr val="bg1"/>
                </a:solidFill>
              </a:rPr>
              <a:t>menentukan</a:t>
            </a:r>
            <a:r>
              <a:rPr lang="en-US" sz="3200" dirty="0">
                <a:solidFill>
                  <a:schemeClr val="bg1"/>
                </a:solidFill>
              </a:rPr>
              <a:t> </a:t>
            </a:r>
            <a:r>
              <a:rPr lang="en-US" sz="3200" dirty="0" err="1">
                <a:solidFill>
                  <a:schemeClr val="bg1"/>
                </a:solidFill>
              </a:rPr>
              <a:t>terhadap</a:t>
            </a:r>
            <a:r>
              <a:rPr lang="en-US" sz="3200" dirty="0">
                <a:solidFill>
                  <a:schemeClr val="bg1"/>
                </a:solidFill>
              </a:rPr>
              <a:t> </a:t>
            </a:r>
            <a:r>
              <a:rPr lang="en-US" sz="3200" dirty="0" err="1">
                <a:solidFill>
                  <a:schemeClr val="bg1"/>
                </a:solidFill>
              </a:rPr>
              <a:t>kualitas</a:t>
            </a:r>
            <a:r>
              <a:rPr lang="en-US" sz="3200" dirty="0">
                <a:solidFill>
                  <a:schemeClr val="bg1"/>
                </a:solidFill>
              </a:rPr>
              <a:t> </a:t>
            </a:r>
            <a:r>
              <a:rPr lang="en-US" sz="3200" dirty="0" err="1">
                <a:solidFill>
                  <a:schemeClr val="bg1"/>
                </a:solidFill>
              </a:rPr>
              <a:t>informasi</a:t>
            </a:r>
            <a:r>
              <a:rPr lang="en-US" sz="3200" dirty="0">
                <a:solidFill>
                  <a:schemeClr val="bg1"/>
                </a:solidFill>
              </a:rPr>
              <a:t> </a:t>
            </a:r>
            <a:r>
              <a:rPr lang="en-US" sz="3200" dirty="0" err="1">
                <a:solidFill>
                  <a:schemeClr val="bg1"/>
                </a:solidFill>
              </a:rPr>
              <a:t>serta</a:t>
            </a:r>
            <a:r>
              <a:rPr lang="en-US" sz="3200" dirty="0">
                <a:solidFill>
                  <a:schemeClr val="bg1"/>
                </a:solidFill>
              </a:rPr>
              <a:t> </a:t>
            </a:r>
            <a:r>
              <a:rPr lang="en-US" sz="3200" dirty="0" err="1">
                <a:solidFill>
                  <a:schemeClr val="bg1"/>
                </a:solidFill>
              </a:rPr>
              <a:t>dalam</a:t>
            </a:r>
            <a:r>
              <a:rPr lang="en-US" sz="3200" dirty="0">
                <a:solidFill>
                  <a:schemeClr val="bg1"/>
                </a:solidFill>
              </a:rPr>
              <a:t> </a:t>
            </a:r>
            <a:r>
              <a:rPr lang="en-US" sz="3200" dirty="0" err="1">
                <a:solidFill>
                  <a:schemeClr val="bg1"/>
                </a:solidFill>
              </a:rPr>
              <a:t>hal</a:t>
            </a:r>
            <a:r>
              <a:rPr lang="en-US" sz="3200" dirty="0">
                <a:solidFill>
                  <a:schemeClr val="bg1"/>
                </a:solidFill>
              </a:rPr>
              <a:t> </a:t>
            </a:r>
            <a:r>
              <a:rPr lang="en-US" sz="3200" dirty="0" err="1">
                <a:solidFill>
                  <a:schemeClr val="bg1"/>
                </a:solidFill>
              </a:rPr>
              <a:t>pengambilan</a:t>
            </a:r>
            <a:r>
              <a:rPr lang="en-US" sz="3200" dirty="0">
                <a:solidFill>
                  <a:schemeClr val="bg1"/>
                </a:solidFill>
              </a:rPr>
              <a:t> </a:t>
            </a:r>
            <a:r>
              <a:rPr lang="en-US" sz="3200" dirty="0" err="1">
                <a:solidFill>
                  <a:schemeClr val="bg1"/>
                </a:solidFill>
              </a:rPr>
              <a:t>keputusan</a:t>
            </a:r>
            <a:r>
              <a:rPr lang="en-US" sz="3200" dirty="0">
                <a:solidFill>
                  <a:schemeClr val="bg1"/>
                </a:solidFill>
              </a:rPr>
              <a:t> </a:t>
            </a:r>
            <a:r>
              <a:rPr lang="en-US" sz="3200" dirty="0" err="1">
                <a:solidFill>
                  <a:schemeClr val="bg1"/>
                </a:solidFill>
              </a:rPr>
              <a:t>setiap</a:t>
            </a:r>
            <a:r>
              <a:rPr lang="en-US" sz="3200" dirty="0">
                <a:solidFill>
                  <a:schemeClr val="bg1"/>
                </a:solidFill>
              </a:rPr>
              <a:t> </a:t>
            </a:r>
            <a:r>
              <a:rPr lang="en-US" sz="3200" dirty="0" err="1">
                <a:solidFill>
                  <a:schemeClr val="bg1"/>
                </a:solidFill>
              </a:rPr>
              <a:t>tingkatan</a:t>
            </a:r>
            <a:r>
              <a:rPr lang="en-US" sz="3200" dirty="0">
                <a:solidFill>
                  <a:schemeClr val="bg1"/>
                </a:solidFill>
              </a:rPr>
              <a:t> </a:t>
            </a:r>
            <a:r>
              <a:rPr lang="en-US" sz="3200" dirty="0" err="1">
                <a:solidFill>
                  <a:schemeClr val="bg1"/>
                </a:solidFill>
              </a:rPr>
              <a:t>manajemen</a:t>
            </a:r>
            <a:r>
              <a:rPr lang="en-US" sz="3200" dirty="0">
                <a:solidFill>
                  <a:schemeClr val="bg1"/>
                </a:solidFill>
              </a:rPr>
              <a:t>.</a:t>
            </a:r>
          </a:p>
        </p:txBody>
      </p:sp>
      <p:sp>
        <p:nvSpPr>
          <p:cNvPr id="73" name="Google Shape;73;p16"/>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90685328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ctrTitle" idx="4294967295"/>
          </p:nvPr>
        </p:nvSpPr>
        <p:spPr>
          <a:xfrm>
            <a:off x="1918700" y="1485548"/>
            <a:ext cx="5306700" cy="68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smtClean="0">
                <a:solidFill>
                  <a:schemeClr val="accent6"/>
                </a:solidFill>
              </a:rPr>
              <a:t>Bentuk Informasi</a:t>
            </a:r>
            <a:endParaRPr sz="6000" dirty="0">
              <a:solidFill>
                <a:schemeClr val="accent6"/>
              </a:solidFill>
            </a:endParaRPr>
          </a:p>
        </p:txBody>
      </p:sp>
      <p:sp>
        <p:nvSpPr>
          <p:cNvPr id="72" name="Google Shape;72;p16"/>
          <p:cNvSpPr txBox="1">
            <a:spLocks noGrp="1"/>
          </p:cNvSpPr>
          <p:nvPr>
            <p:ph type="subTitle" idx="4294967295"/>
          </p:nvPr>
        </p:nvSpPr>
        <p:spPr>
          <a:xfrm>
            <a:off x="1918700" y="2192769"/>
            <a:ext cx="5306700" cy="1857300"/>
          </a:xfrm>
          <a:prstGeom prst="rect">
            <a:avLst/>
          </a:prstGeom>
        </p:spPr>
        <p:txBody>
          <a:bodyPr spcFirstLastPara="1" wrap="square" lIns="0" tIns="0" rIns="0" bIns="0" anchor="t" anchorCtr="0">
            <a:noAutofit/>
          </a:bodyPr>
          <a:lstStyle/>
          <a:p>
            <a:pPr marL="0" lvl="0" indent="0" algn="ctr">
              <a:buNone/>
            </a:pPr>
            <a:endParaRPr sz="3600" b="1" dirty="0">
              <a:solidFill>
                <a:schemeClr val="bg1"/>
              </a:solidFill>
            </a:endParaRPr>
          </a:p>
        </p:txBody>
      </p:sp>
      <p:sp>
        <p:nvSpPr>
          <p:cNvPr id="73" name="Google Shape;73;p16"/>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39052345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body" idx="1"/>
          </p:nvPr>
        </p:nvSpPr>
        <p:spPr>
          <a:xfrm>
            <a:off x="1628225" y="1428825"/>
            <a:ext cx="2721300" cy="2908800"/>
          </a:xfrm>
          <a:prstGeom prst="rect">
            <a:avLst/>
          </a:prstGeom>
        </p:spPr>
        <p:txBody>
          <a:bodyPr spcFirstLastPara="1" wrap="square" lIns="0" tIns="0" rIns="0" bIns="0" anchor="t" anchorCtr="0">
            <a:noAutofit/>
          </a:bodyPr>
          <a:lstStyle/>
          <a:p>
            <a:pPr marL="101600" indent="0">
              <a:buNone/>
            </a:pPr>
            <a:r>
              <a:rPr lang="id-ID" b="1" dirty="0" smtClean="0"/>
              <a:t>Kejelasan  </a:t>
            </a:r>
            <a:r>
              <a:rPr lang="id-ID" b="1" dirty="0"/>
              <a:t>(</a:t>
            </a:r>
            <a:r>
              <a:rPr lang="id-ID" b="1" dirty="0" smtClean="0"/>
              <a:t>clarity)</a:t>
            </a:r>
            <a:endParaRPr lang="en-ID" b="1" dirty="0" smtClean="0"/>
          </a:p>
          <a:p>
            <a:pPr marL="101600" indent="0">
              <a:buNone/>
            </a:pPr>
            <a:r>
              <a:rPr lang="id-ID" dirty="0" smtClean="0"/>
              <a:t>dari  </a:t>
            </a:r>
            <a:r>
              <a:rPr lang="id-ID" dirty="0"/>
              <a:t>informasi  harus  disajikan  secara  jelas,    dengan  </a:t>
            </a:r>
            <a:r>
              <a:rPr lang="id-ID" dirty="0" smtClean="0"/>
              <a:t>cara</a:t>
            </a:r>
            <a:r>
              <a:rPr lang="en-US" dirty="0"/>
              <a:t> </a:t>
            </a:r>
            <a:r>
              <a:rPr lang="id-ID" dirty="0" smtClean="0"/>
              <a:t>meminta </a:t>
            </a:r>
            <a:r>
              <a:rPr lang="id-ID" dirty="0"/>
              <a:t>tanggapan  atau  umpan balik  terhadap  informasi  </a:t>
            </a:r>
            <a:r>
              <a:rPr lang="id-ID" dirty="0" smtClean="0"/>
              <a:t>tersebut</a:t>
            </a:r>
            <a:r>
              <a:rPr lang="en-ID" dirty="0" smtClean="0"/>
              <a:t>.</a:t>
            </a:r>
            <a:endParaRPr dirty="0"/>
          </a:p>
        </p:txBody>
      </p:sp>
      <p:sp>
        <p:nvSpPr>
          <p:cNvPr id="109" name="Google Shape;109;p21"/>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D" dirty="0" err="1" smtClean="0"/>
              <a:t>Bentuk</a:t>
            </a:r>
            <a:r>
              <a:rPr lang="en-ID" dirty="0" smtClean="0"/>
              <a:t> </a:t>
            </a:r>
            <a:r>
              <a:rPr lang="en-ID" dirty="0" err="1" smtClean="0"/>
              <a:t>Informasi</a:t>
            </a:r>
            <a:endParaRPr dirty="0"/>
          </a:p>
        </p:txBody>
      </p:sp>
      <p:sp>
        <p:nvSpPr>
          <p:cNvPr id="110" name="Google Shape;110;p21"/>
          <p:cNvSpPr txBox="1">
            <a:spLocks noGrp="1"/>
          </p:cNvSpPr>
          <p:nvPr>
            <p:ph type="body" idx="2"/>
          </p:nvPr>
        </p:nvSpPr>
        <p:spPr>
          <a:xfrm>
            <a:off x="4794549" y="1428825"/>
            <a:ext cx="2721300" cy="2908800"/>
          </a:xfrm>
          <a:prstGeom prst="rect">
            <a:avLst/>
          </a:prstGeom>
        </p:spPr>
        <p:txBody>
          <a:bodyPr spcFirstLastPara="1" wrap="square" lIns="0" tIns="0" rIns="0" bIns="0" anchor="t" anchorCtr="0">
            <a:noAutofit/>
          </a:bodyPr>
          <a:lstStyle/>
          <a:p>
            <a:pPr marL="0" lvl="0" indent="0">
              <a:buNone/>
            </a:pPr>
            <a:r>
              <a:rPr lang="id-ID" b="1" dirty="0"/>
              <a:t>Rincian (</a:t>
            </a:r>
            <a:r>
              <a:rPr lang="id-ID" b="1" dirty="0" smtClean="0"/>
              <a:t>detail)</a:t>
            </a:r>
            <a:endParaRPr lang="en-ID" b="1" dirty="0" smtClean="0"/>
          </a:p>
          <a:p>
            <a:pPr marL="0" lvl="0" indent="0">
              <a:buNone/>
            </a:pPr>
            <a:r>
              <a:rPr lang="id-ID" dirty="0" smtClean="0"/>
              <a:t>laporan </a:t>
            </a:r>
            <a:r>
              <a:rPr lang="id-ID" dirty="0"/>
              <a:t>harus dapat ditampilkan dan dapat disediakan bila diperlukan oleh pembacanya</a:t>
            </a:r>
            <a:r>
              <a:rPr lang="id-ID" dirty="0" smtClean="0"/>
              <a:t>.</a:t>
            </a:r>
            <a:r>
              <a:rPr lang="id-ID" dirty="0"/>
              <a:t> Biasanya, manajemen hanya memerlukan informasi secara garis besar saja.</a:t>
            </a:r>
            <a:endParaRPr dirty="0"/>
          </a:p>
        </p:txBody>
      </p:sp>
      <p:sp>
        <p:nvSpPr>
          <p:cNvPr id="111" name="Google Shape;111;p21"/>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body" idx="1"/>
          </p:nvPr>
        </p:nvSpPr>
        <p:spPr>
          <a:xfrm>
            <a:off x="1628225" y="1428825"/>
            <a:ext cx="2721300" cy="2908800"/>
          </a:xfrm>
          <a:prstGeom prst="rect">
            <a:avLst/>
          </a:prstGeom>
        </p:spPr>
        <p:txBody>
          <a:bodyPr spcFirstLastPara="1" wrap="square" lIns="0" tIns="0" rIns="0" bIns="0" anchor="t" anchorCtr="0">
            <a:noAutofit/>
          </a:bodyPr>
          <a:lstStyle/>
          <a:p>
            <a:pPr marL="101600" indent="0">
              <a:buNone/>
            </a:pPr>
            <a:r>
              <a:rPr lang="id-ID" b="1" dirty="0"/>
              <a:t>Cara penyajian </a:t>
            </a:r>
            <a:endParaRPr lang="en-ID" b="1" dirty="0" smtClean="0"/>
          </a:p>
          <a:p>
            <a:pPr marL="101600" indent="0">
              <a:buNone/>
            </a:pPr>
            <a:r>
              <a:rPr lang="id-ID" dirty="0" smtClean="0"/>
              <a:t>bisa </a:t>
            </a:r>
            <a:r>
              <a:rPr lang="id-ID" dirty="0"/>
              <a:t>dilakukan dengan grafik, dengan warna, dengan kata-kata, dengan perbandingan, dengan garis runtutan, dan lain sebagainya. Informasi yang berbeda memerlukan cara penyajian yang berbeda pula</a:t>
            </a:r>
            <a:endParaRPr dirty="0"/>
          </a:p>
        </p:txBody>
      </p:sp>
      <p:sp>
        <p:nvSpPr>
          <p:cNvPr id="109" name="Google Shape;109;p21"/>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D" dirty="0" err="1" smtClean="0"/>
              <a:t>Bentuk</a:t>
            </a:r>
            <a:r>
              <a:rPr lang="en-ID" dirty="0" smtClean="0"/>
              <a:t> </a:t>
            </a:r>
            <a:r>
              <a:rPr lang="en-ID" dirty="0" err="1" smtClean="0"/>
              <a:t>Informasi</a:t>
            </a:r>
            <a:endParaRPr dirty="0"/>
          </a:p>
        </p:txBody>
      </p:sp>
      <p:sp>
        <p:nvSpPr>
          <p:cNvPr id="110" name="Google Shape;110;p21"/>
          <p:cNvSpPr txBox="1">
            <a:spLocks noGrp="1"/>
          </p:cNvSpPr>
          <p:nvPr>
            <p:ph type="body" idx="2"/>
          </p:nvPr>
        </p:nvSpPr>
        <p:spPr>
          <a:xfrm>
            <a:off x="4794549" y="1428825"/>
            <a:ext cx="2721300" cy="2908800"/>
          </a:xfrm>
          <a:prstGeom prst="rect">
            <a:avLst/>
          </a:prstGeom>
        </p:spPr>
        <p:txBody>
          <a:bodyPr spcFirstLastPara="1" wrap="square" lIns="0" tIns="0" rIns="0" bIns="0" anchor="t" anchorCtr="0">
            <a:noAutofit/>
          </a:bodyPr>
          <a:lstStyle/>
          <a:p>
            <a:pPr marL="0" lvl="0" indent="0">
              <a:buNone/>
            </a:pPr>
            <a:r>
              <a:rPr lang="id-ID" b="1" dirty="0"/>
              <a:t>Sarana (media) pelaporan </a:t>
            </a:r>
            <a:r>
              <a:rPr lang="id-ID" sz="1500" dirty="0"/>
              <a:t>informasi dapat dilaporkan melalui berbagai media, misalnya e-mail, laporan tercetak/ buku, tampilan dilayar, laporan melalui pesan singkat  ditelepon  seluler,  informasi  berbentuk  film  di  disk,  atau  tampilan  di internet informasi yang sederhana dapat disampaikan melalui media yang sederhana, media yang rumit harus disampaikan melalui media tercetak agar bisa dibaca berulangkali dengan mudah</a:t>
            </a:r>
            <a:endParaRPr sz="1500" dirty="0"/>
          </a:p>
        </p:txBody>
      </p:sp>
      <p:sp>
        <p:nvSpPr>
          <p:cNvPr id="111" name="Google Shape;111;p21"/>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87411382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2457500" y="1583350"/>
            <a:ext cx="4229100" cy="1159800"/>
          </a:xfrm>
          <a:prstGeom prst="rect">
            <a:avLst/>
          </a:prstGeom>
        </p:spPr>
        <p:txBody>
          <a:bodyPr spcFirstLastPara="1" wrap="square" lIns="0" tIns="0" rIns="0" bIns="0" anchor="b" anchorCtr="0">
            <a:noAutofit/>
          </a:bodyPr>
          <a:lstStyle/>
          <a:p>
            <a:pPr>
              <a:lnSpc>
                <a:spcPts val="5400"/>
              </a:lnSpc>
            </a:pPr>
            <a:r>
              <a:rPr lang="en-US" altLang="ko-KR" dirty="0" err="1" smtClean="0">
                <a:solidFill>
                  <a:schemeClr val="tx1"/>
                </a:solidFill>
                <a:cs typeface="Arial" pitchFamily="34" charset="0"/>
              </a:rPr>
              <a:t>Nilai</a:t>
            </a:r>
            <a:r>
              <a:rPr lang="en-US" altLang="ko-KR" dirty="0" smtClean="0">
                <a:solidFill>
                  <a:schemeClr val="tx1"/>
                </a:solidFill>
                <a:cs typeface="Arial" pitchFamily="34" charset="0"/>
              </a:rPr>
              <a:t> </a:t>
            </a:r>
            <a:r>
              <a:rPr lang="en-US" altLang="ko-KR" dirty="0" err="1" smtClean="0">
                <a:solidFill>
                  <a:schemeClr val="tx1"/>
                </a:solidFill>
                <a:cs typeface="Arial" pitchFamily="34" charset="0"/>
              </a:rPr>
              <a:t>Informasi</a:t>
            </a:r>
            <a:endParaRPr lang="ko-KR" altLang="en-US" dirty="0">
              <a:solidFill>
                <a:schemeClr val="tx1"/>
              </a:solidFill>
              <a:cs typeface="Arial" pitchFamily="34" charset="0"/>
            </a:endParaRPr>
          </a:p>
        </p:txBody>
      </p:sp>
      <p:sp>
        <p:nvSpPr>
          <p:cNvPr id="79" name="Google Shape;79;p17"/>
          <p:cNvSpPr txBox="1">
            <a:spLocks noGrp="1"/>
          </p:cNvSpPr>
          <p:nvPr>
            <p:ph type="subTitle" idx="1"/>
          </p:nvPr>
        </p:nvSpPr>
        <p:spPr>
          <a:xfrm>
            <a:off x="2457500" y="2840054"/>
            <a:ext cx="4229100" cy="784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endParaRPr dirty="0"/>
          </a:p>
        </p:txBody>
      </p:sp>
    </p:spTree>
    <p:extLst>
      <p:ext uri="{BB962C8B-B14F-4D97-AF65-F5344CB8AC3E}">
        <p14:creationId xmlns:p14="http://schemas.microsoft.com/office/powerpoint/2010/main" val="325327769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35950" y="922850"/>
            <a:ext cx="2872200" cy="3588300"/>
          </a:xfrm>
          <a:prstGeom prst="rect">
            <a:avLst/>
          </a:prstGeom>
        </p:spPr>
        <p:txBody>
          <a:bodyPr spcFirstLastPara="1" wrap="square" lIns="0" tIns="0" rIns="0" bIns="0" anchor="ctr" anchorCtr="0">
            <a:noAutofit/>
          </a:bodyPr>
          <a:lstStyle/>
          <a:p>
            <a:pPr marL="0" lvl="0" indent="0">
              <a:buNone/>
            </a:pPr>
            <a:r>
              <a:rPr lang="en-US" b="1" dirty="0" err="1" smtClean="0"/>
              <a:t>Nilai</a:t>
            </a:r>
            <a:endParaRPr lang="en-US" dirty="0"/>
          </a:p>
          <a:p>
            <a:pPr marL="0" lvl="0" indent="0">
              <a:buNone/>
            </a:pPr>
            <a:r>
              <a:rPr lang="en-US" dirty="0" err="1" smtClean="0"/>
              <a:t>adalah</a:t>
            </a:r>
            <a:r>
              <a:rPr lang="en-US" dirty="0" smtClean="0"/>
              <a:t> </a:t>
            </a:r>
            <a:r>
              <a:rPr lang="en-US" dirty="0" err="1"/>
              <a:t>sesuatu</a:t>
            </a:r>
            <a:r>
              <a:rPr lang="en-US" dirty="0"/>
              <a:t> yang </a:t>
            </a:r>
            <a:r>
              <a:rPr lang="en-US" dirty="0" err="1"/>
              <a:t>berharga</a:t>
            </a:r>
            <a:r>
              <a:rPr lang="en-US" dirty="0"/>
              <a:t>, </a:t>
            </a:r>
            <a:r>
              <a:rPr lang="en-US" dirty="0" err="1"/>
              <a:t>bermutu</a:t>
            </a:r>
            <a:r>
              <a:rPr lang="en-US" dirty="0"/>
              <a:t>, </a:t>
            </a:r>
            <a:r>
              <a:rPr lang="en-US" dirty="0" err="1"/>
              <a:t>menunjukkan</a:t>
            </a:r>
            <a:r>
              <a:rPr lang="en-US" dirty="0"/>
              <a:t> </a:t>
            </a:r>
            <a:r>
              <a:rPr lang="en-US" dirty="0" err="1"/>
              <a:t>kualitas</a:t>
            </a:r>
            <a:r>
              <a:rPr lang="en-US" dirty="0"/>
              <a:t>, </a:t>
            </a:r>
            <a:r>
              <a:rPr lang="en-US" dirty="0" err="1"/>
              <a:t>dan</a:t>
            </a:r>
            <a:r>
              <a:rPr lang="en-US" dirty="0"/>
              <a:t> </a:t>
            </a:r>
            <a:r>
              <a:rPr lang="en-US" dirty="0" err="1"/>
              <a:t>berguna</a:t>
            </a:r>
            <a:r>
              <a:rPr lang="en-US" dirty="0"/>
              <a:t> </a:t>
            </a:r>
            <a:r>
              <a:rPr lang="en-US" dirty="0" err="1"/>
              <a:t>bagi</a:t>
            </a:r>
            <a:r>
              <a:rPr lang="en-US" dirty="0"/>
              <a:t> </a:t>
            </a:r>
            <a:r>
              <a:rPr lang="en-US" dirty="0" err="1"/>
              <a:t>manusia</a:t>
            </a:r>
            <a:r>
              <a:rPr lang="en-US" dirty="0"/>
              <a:t>. </a:t>
            </a:r>
            <a:r>
              <a:rPr lang="en-US" dirty="0" err="1"/>
              <a:t>Sesuatu</a:t>
            </a:r>
            <a:r>
              <a:rPr lang="en-US" dirty="0"/>
              <a:t> </a:t>
            </a:r>
            <a:r>
              <a:rPr lang="en-US" dirty="0" err="1"/>
              <a:t>itu</a:t>
            </a:r>
            <a:r>
              <a:rPr lang="en-US" dirty="0"/>
              <a:t> </a:t>
            </a:r>
            <a:r>
              <a:rPr lang="en-US" dirty="0" err="1"/>
              <a:t>bernilai</a:t>
            </a:r>
            <a:r>
              <a:rPr lang="en-US" dirty="0"/>
              <a:t> </a:t>
            </a:r>
            <a:r>
              <a:rPr lang="en-US" dirty="0" err="1"/>
              <a:t>berarti</a:t>
            </a:r>
            <a:r>
              <a:rPr lang="en-US" dirty="0"/>
              <a:t> </a:t>
            </a:r>
            <a:r>
              <a:rPr lang="en-US" dirty="0" err="1"/>
              <a:t>sesuatu</a:t>
            </a:r>
            <a:r>
              <a:rPr lang="en-US" dirty="0"/>
              <a:t> </a:t>
            </a:r>
            <a:r>
              <a:rPr lang="en-US" dirty="0" err="1"/>
              <a:t>itu</a:t>
            </a:r>
            <a:r>
              <a:rPr lang="en-US" dirty="0"/>
              <a:t> </a:t>
            </a:r>
            <a:r>
              <a:rPr lang="en-US" dirty="0" err="1"/>
              <a:t>berharga</a:t>
            </a:r>
            <a:r>
              <a:rPr lang="en-US" dirty="0"/>
              <a:t> </a:t>
            </a:r>
            <a:r>
              <a:rPr lang="en-US" dirty="0" err="1"/>
              <a:t>atau</a:t>
            </a:r>
            <a:r>
              <a:rPr lang="en-US" dirty="0"/>
              <a:t> </a:t>
            </a:r>
            <a:r>
              <a:rPr lang="en-US" dirty="0" err="1"/>
              <a:t>berguna</a:t>
            </a:r>
            <a:r>
              <a:rPr lang="en-US" dirty="0"/>
              <a:t> </a:t>
            </a:r>
            <a:r>
              <a:rPr lang="en-US" dirty="0" err="1"/>
              <a:t>bagi</a:t>
            </a:r>
            <a:r>
              <a:rPr lang="en-US" dirty="0"/>
              <a:t> </a:t>
            </a:r>
            <a:r>
              <a:rPr lang="en-US" dirty="0" err="1"/>
              <a:t>kehidupan</a:t>
            </a:r>
            <a:r>
              <a:rPr lang="en-US" dirty="0"/>
              <a:t> </a:t>
            </a:r>
            <a:r>
              <a:rPr lang="en-US" dirty="0" err="1"/>
              <a:t>manusia</a:t>
            </a:r>
            <a:r>
              <a:rPr lang="en-US" dirty="0"/>
              <a:t>.</a:t>
            </a:r>
            <a:endParaRPr dirty="0"/>
          </a:p>
        </p:txBody>
      </p:sp>
      <p:sp>
        <p:nvSpPr>
          <p:cNvPr id="85" name="Google Shape;85;p18"/>
          <p:cNvSpPr txBox="1">
            <a:spLocks noGrp="1"/>
          </p:cNvSpPr>
          <p:nvPr>
            <p:ph type="sldNum" idx="12"/>
          </p:nvPr>
        </p:nvSpPr>
        <p:spPr>
          <a:xfrm>
            <a:off x="4297650" y="4726525"/>
            <a:ext cx="548700" cy="416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23891671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ctrTitle" idx="4294967295"/>
          </p:nvPr>
        </p:nvSpPr>
        <p:spPr>
          <a:xfrm>
            <a:off x="1907704" y="555526"/>
            <a:ext cx="5306700" cy="68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400" dirty="0" smtClean="0">
                <a:solidFill>
                  <a:schemeClr val="accent6"/>
                </a:solidFill>
              </a:rPr>
              <a:t>Pengertian Nilai Informasi</a:t>
            </a:r>
            <a:endParaRPr sz="4400" dirty="0">
              <a:solidFill>
                <a:schemeClr val="accent6"/>
              </a:solidFill>
            </a:endParaRPr>
          </a:p>
        </p:txBody>
      </p:sp>
      <p:sp>
        <p:nvSpPr>
          <p:cNvPr id="72" name="Google Shape;72;p16"/>
          <p:cNvSpPr txBox="1">
            <a:spLocks noGrp="1"/>
          </p:cNvSpPr>
          <p:nvPr>
            <p:ph type="subTitle" idx="4294967295"/>
          </p:nvPr>
        </p:nvSpPr>
        <p:spPr>
          <a:xfrm>
            <a:off x="1619672" y="1203598"/>
            <a:ext cx="5760640" cy="1857300"/>
          </a:xfrm>
          <a:prstGeom prst="rect">
            <a:avLst/>
          </a:prstGeom>
        </p:spPr>
        <p:txBody>
          <a:bodyPr spcFirstLastPara="1" wrap="square" lIns="0" tIns="0" rIns="0" bIns="0" anchor="t" anchorCtr="0">
            <a:noAutofit/>
          </a:bodyPr>
          <a:lstStyle/>
          <a:p>
            <a:pPr marL="76200" indent="0" algn="ctr">
              <a:buNone/>
            </a:pPr>
            <a:r>
              <a:rPr lang="en-US" sz="2300" dirty="0" err="1">
                <a:solidFill>
                  <a:schemeClr val="bg1"/>
                </a:solidFill>
              </a:rPr>
              <a:t>M</a:t>
            </a:r>
            <a:r>
              <a:rPr lang="en-US" sz="2300" dirty="0" err="1" smtClean="0">
                <a:solidFill>
                  <a:schemeClr val="bg1"/>
                </a:solidFill>
              </a:rPr>
              <a:t>enurut</a:t>
            </a:r>
            <a:r>
              <a:rPr lang="en-US" sz="2300" dirty="0" smtClean="0">
                <a:solidFill>
                  <a:schemeClr val="bg1"/>
                </a:solidFill>
              </a:rPr>
              <a:t> </a:t>
            </a:r>
            <a:r>
              <a:rPr lang="en-US" sz="2300" dirty="0" err="1">
                <a:solidFill>
                  <a:schemeClr val="bg1"/>
                </a:solidFill>
              </a:rPr>
              <a:t>Priyanto</a:t>
            </a:r>
            <a:r>
              <a:rPr lang="en-US" sz="2300" dirty="0">
                <a:solidFill>
                  <a:schemeClr val="bg1"/>
                </a:solidFill>
              </a:rPr>
              <a:t> (2013:1</a:t>
            </a:r>
            <a:r>
              <a:rPr lang="en-US" sz="2300" dirty="0" smtClean="0">
                <a:solidFill>
                  <a:schemeClr val="bg1"/>
                </a:solidFill>
              </a:rPr>
              <a:t>), </a:t>
            </a:r>
            <a:r>
              <a:rPr lang="en-US" sz="2300" dirty="0" err="1" smtClean="0">
                <a:solidFill>
                  <a:schemeClr val="bg1"/>
                </a:solidFill>
              </a:rPr>
              <a:t>nilai</a:t>
            </a:r>
            <a:r>
              <a:rPr lang="en-US" sz="2300" dirty="0" smtClean="0">
                <a:solidFill>
                  <a:schemeClr val="bg1"/>
                </a:solidFill>
              </a:rPr>
              <a:t> </a:t>
            </a:r>
            <a:r>
              <a:rPr lang="en-US" sz="2300" dirty="0" err="1" smtClean="0">
                <a:solidFill>
                  <a:schemeClr val="bg1"/>
                </a:solidFill>
              </a:rPr>
              <a:t>informasi</a:t>
            </a:r>
            <a:r>
              <a:rPr lang="en-US" sz="2300" dirty="0" smtClean="0">
                <a:solidFill>
                  <a:schemeClr val="bg1"/>
                </a:solidFill>
              </a:rPr>
              <a:t> </a:t>
            </a:r>
            <a:r>
              <a:rPr lang="en-US" sz="2300" dirty="0">
                <a:solidFill>
                  <a:schemeClr val="bg1"/>
                </a:solidFill>
              </a:rPr>
              <a:t> </a:t>
            </a:r>
            <a:r>
              <a:rPr lang="en-US" sz="2300" dirty="0" err="1" smtClean="0">
                <a:solidFill>
                  <a:schemeClr val="bg1"/>
                </a:solidFill>
              </a:rPr>
              <a:t>diartikan</a:t>
            </a:r>
            <a:r>
              <a:rPr lang="en-US" sz="2300" dirty="0" smtClean="0">
                <a:solidFill>
                  <a:schemeClr val="bg1"/>
                </a:solidFill>
              </a:rPr>
              <a:t> </a:t>
            </a:r>
            <a:r>
              <a:rPr lang="en-US" sz="2300" dirty="0" err="1">
                <a:solidFill>
                  <a:schemeClr val="bg1"/>
                </a:solidFill>
              </a:rPr>
              <a:t>sebagai</a:t>
            </a:r>
            <a:r>
              <a:rPr lang="en-US" sz="2300" dirty="0">
                <a:solidFill>
                  <a:schemeClr val="bg1"/>
                </a:solidFill>
              </a:rPr>
              <a:t> data </a:t>
            </a:r>
            <a:r>
              <a:rPr lang="en-US" sz="2300" dirty="0" err="1">
                <a:solidFill>
                  <a:schemeClr val="bg1"/>
                </a:solidFill>
              </a:rPr>
              <a:t>dengan</a:t>
            </a:r>
            <a:r>
              <a:rPr lang="en-US" sz="2300" dirty="0">
                <a:solidFill>
                  <a:schemeClr val="bg1"/>
                </a:solidFill>
              </a:rPr>
              <a:t> </a:t>
            </a:r>
            <a:r>
              <a:rPr lang="en-US" sz="2300" dirty="0" err="1">
                <a:solidFill>
                  <a:schemeClr val="bg1"/>
                </a:solidFill>
              </a:rPr>
              <a:t>arti</a:t>
            </a:r>
            <a:r>
              <a:rPr lang="en-US" sz="2300" dirty="0">
                <a:solidFill>
                  <a:schemeClr val="bg1"/>
                </a:solidFill>
              </a:rPr>
              <a:t> </a:t>
            </a:r>
            <a:r>
              <a:rPr lang="en-US" sz="2300" dirty="0" err="1">
                <a:solidFill>
                  <a:schemeClr val="bg1"/>
                </a:solidFill>
              </a:rPr>
              <a:t>atau</a:t>
            </a:r>
            <a:r>
              <a:rPr lang="en-US" sz="2300" dirty="0">
                <a:solidFill>
                  <a:schemeClr val="bg1"/>
                </a:solidFill>
              </a:rPr>
              <a:t> </a:t>
            </a:r>
            <a:r>
              <a:rPr lang="en-US" sz="2300" dirty="0" err="1">
                <a:solidFill>
                  <a:schemeClr val="bg1"/>
                </a:solidFill>
              </a:rPr>
              <a:t>makna</a:t>
            </a:r>
            <a:r>
              <a:rPr lang="en-US" sz="2300" dirty="0">
                <a:solidFill>
                  <a:schemeClr val="bg1"/>
                </a:solidFill>
              </a:rPr>
              <a:t> </a:t>
            </a:r>
            <a:r>
              <a:rPr lang="en-US" sz="2300" dirty="0" err="1">
                <a:solidFill>
                  <a:schemeClr val="bg1"/>
                </a:solidFill>
              </a:rPr>
              <a:t>atau</a:t>
            </a:r>
            <a:r>
              <a:rPr lang="en-US" sz="2300" dirty="0">
                <a:solidFill>
                  <a:schemeClr val="bg1"/>
                </a:solidFill>
              </a:rPr>
              <a:t> </a:t>
            </a:r>
            <a:r>
              <a:rPr lang="en-US" sz="2300" dirty="0" err="1">
                <a:solidFill>
                  <a:schemeClr val="bg1"/>
                </a:solidFill>
              </a:rPr>
              <a:t>informasi</a:t>
            </a:r>
            <a:r>
              <a:rPr lang="en-US" sz="2300" dirty="0">
                <a:solidFill>
                  <a:schemeClr val="bg1"/>
                </a:solidFill>
              </a:rPr>
              <a:t> yang </a:t>
            </a:r>
            <a:r>
              <a:rPr lang="en-US" sz="2300" dirty="0" err="1">
                <a:solidFill>
                  <a:schemeClr val="bg1"/>
                </a:solidFill>
              </a:rPr>
              <a:t>memiliki</a:t>
            </a:r>
            <a:r>
              <a:rPr lang="en-US" sz="2300" dirty="0">
                <a:solidFill>
                  <a:schemeClr val="bg1"/>
                </a:solidFill>
              </a:rPr>
              <a:t> </a:t>
            </a:r>
            <a:r>
              <a:rPr lang="en-US" sz="2300" dirty="0" err="1">
                <a:solidFill>
                  <a:schemeClr val="bg1"/>
                </a:solidFill>
              </a:rPr>
              <a:t>arti</a:t>
            </a:r>
            <a:r>
              <a:rPr lang="en-US" sz="2300" dirty="0">
                <a:solidFill>
                  <a:schemeClr val="bg1"/>
                </a:solidFill>
              </a:rPr>
              <a:t> </a:t>
            </a:r>
            <a:r>
              <a:rPr lang="en-US" sz="2300" dirty="0" err="1">
                <a:solidFill>
                  <a:schemeClr val="bg1"/>
                </a:solidFill>
              </a:rPr>
              <a:t>penting</a:t>
            </a:r>
            <a:r>
              <a:rPr lang="en-US" sz="2300" dirty="0">
                <a:solidFill>
                  <a:schemeClr val="bg1"/>
                </a:solidFill>
              </a:rPr>
              <a:t> </a:t>
            </a:r>
            <a:r>
              <a:rPr lang="en-US" sz="2300" dirty="0" err="1">
                <a:solidFill>
                  <a:schemeClr val="bg1"/>
                </a:solidFill>
              </a:rPr>
              <a:t>dan</a:t>
            </a:r>
            <a:r>
              <a:rPr lang="en-US" sz="2300" dirty="0">
                <a:solidFill>
                  <a:schemeClr val="bg1"/>
                </a:solidFill>
              </a:rPr>
              <a:t> </a:t>
            </a:r>
            <a:r>
              <a:rPr lang="en-US" sz="2300" dirty="0" err="1">
                <a:solidFill>
                  <a:schemeClr val="bg1"/>
                </a:solidFill>
              </a:rPr>
              <a:t>manfaat</a:t>
            </a:r>
            <a:r>
              <a:rPr lang="en-US" sz="2300" dirty="0">
                <a:solidFill>
                  <a:schemeClr val="bg1"/>
                </a:solidFill>
              </a:rPr>
              <a:t> yang </a:t>
            </a:r>
            <a:r>
              <a:rPr lang="en-US" sz="2300" dirty="0" err="1">
                <a:solidFill>
                  <a:schemeClr val="bg1"/>
                </a:solidFill>
              </a:rPr>
              <a:t>relatif</a:t>
            </a:r>
            <a:r>
              <a:rPr lang="en-US" sz="2300" dirty="0">
                <a:solidFill>
                  <a:schemeClr val="bg1"/>
                </a:solidFill>
              </a:rPr>
              <a:t> </a:t>
            </a:r>
            <a:r>
              <a:rPr lang="en-US" sz="2300" dirty="0" err="1">
                <a:solidFill>
                  <a:schemeClr val="bg1"/>
                </a:solidFill>
              </a:rPr>
              <a:t>untuk</a:t>
            </a:r>
            <a:r>
              <a:rPr lang="en-US" sz="2300" dirty="0">
                <a:solidFill>
                  <a:schemeClr val="bg1"/>
                </a:solidFill>
              </a:rPr>
              <a:t> </a:t>
            </a:r>
            <a:r>
              <a:rPr lang="en-US" sz="2300" dirty="0" err="1">
                <a:solidFill>
                  <a:schemeClr val="bg1"/>
                </a:solidFill>
              </a:rPr>
              <a:t>membuat</a:t>
            </a:r>
            <a:r>
              <a:rPr lang="en-US" sz="2300" dirty="0">
                <a:solidFill>
                  <a:schemeClr val="bg1"/>
                </a:solidFill>
              </a:rPr>
              <a:t> </a:t>
            </a:r>
            <a:r>
              <a:rPr lang="en-US" sz="2300" dirty="0" err="1">
                <a:solidFill>
                  <a:schemeClr val="bg1"/>
                </a:solidFill>
              </a:rPr>
              <a:t>suatu</a:t>
            </a:r>
            <a:r>
              <a:rPr lang="en-US" sz="2300" dirty="0">
                <a:solidFill>
                  <a:schemeClr val="bg1"/>
                </a:solidFill>
              </a:rPr>
              <a:t> </a:t>
            </a:r>
            <a:r>
              <a:rPr lang="en-US" sz="2300" dirty="0" err="1">
                <a:solidFill>
                  <a:schemeClr val="bg1"/>
                </a:solidFill>
              </a:rPr>
              <a:t>keputusan</a:t>
            </a:r>
            <a:r>
              <a:rPr lang="en-US" sz="2300" dirty="0">
                <a:solidFill>
                  <a:schemeClr val="bg1"/>
                </a:solidFill>
              </a:rPr>
              <a:t> </a:t>
            </a:r>
            <a:r>
              <a:rPr lang="en-US" sz="2300" dirty="0" err="1">
                <a:solidFill>
                  <a:schemeClr val="bg1"/>
                </a:solidFill>
              </a:rPr>
              <a:t>untuk</a:t>
            </a:r>
            <a:r>
              <a:rPr lang="en-US" sz="2300" dirty="0">
                <a:solidFill>
                  <a:schemeClr val="bg1"/>
                </a:solidFill>
              </a:rPr>
              <a:t> </a:t>
            </a:r>
            <a:r>
              <a:rPr lang="en-US" sz="2300" dirty="0" err="1">
                <a:solidFill>
                  <a:schemeClr val="bg1"/>
                </a:solidFill>
              </a:rPr>
              <a:t>melakukan</a:t>
            </a:r>
            <a:r>
              <a:rPr lang="en-US" sz="2300" dirty="0">
                <a:solidFill>
                  <a:schemeClr val="bg1"/>
                </a:solidFill>
              </a:rPr>
              <a:t> </a:t>
            </a:r>
            <a:r>
              <a:rPr lang="en-US" sz="2300" dirty="0" err="1">
                <a:solidFill>
                  <a:schemeClr val="bg1"/>
                </a:solidFill>
              </a:rPr>
              <a:t>tindakan</a:t>
            </a:r>
            <a:r>
              <a:rPr lang="en-US" sz="2300" dirty="0">
                <a:solidFill>
                  <a:schemeClr val="bg1"/>
                </a:solidFill>
              </a:rPr>
              <a:t> </a:t>
            </a:r>
            <a:r>
              <a:rPr lang="en-US" sz="2300" dirty="0" err="1">
                <a:solidFill>
                  <a:schemeClr val="bg1"/>
                </a:solidFill>
              </a:rPr>
              <a:t>selanjutnya</a:t>
            </a:r>
            <a:r>
              <a:rPr lang="en-US" sz="2300" dirty="0">
                <a:solidFill>
                  <a:schemeClr val="bg1"/>
                </a:solidFill>
              </a:rPr>
              <a:t>. </a:t>
            </a:r>
            <a:r>
              <a:rPr lang="en-US" sz="2300" dirty="0" err="1">
                <a:solidFill>
                  <a:schemeClr val="bg1"/>
                </a:solidFill>
              </a:rPr>
              <a:t>Bagian</a:t>
            </a:r>
            <a:r>
              <a:rPr lang="en-US" sz="2300" dirty="0">
                <a:solidFill>
                  <a:schemeClr val="bg1"/>
                </a:solidFill>
              </a:rPr>
              <a:t> </a:t>
            </a:r>
            <a:r>
              <a:rPr lang="en-US" sz="2300" dirty="0" err="1" smtClean="0">
                <a:solidFill>
                  <a:schemeClr val="bg1"/>
                </a:solidFill>
              </a:rPr>
              <a:t>terpentingnya</a:t>
            </a:r>
            <a:r>
              <a:rPr lang="en-US" sz="2300" dirty="0" smtClean="0">
                <a:solidFill>
                  <a:schemeClr val="bg1"/>
                </a:solidFill>
              </a:rPr>
              <a:t> </a:t>
            </a:r>
            <a:r>
              <a:rPr lang="en-US" sz="2300" dirty="0" err="1" smtClean="0">
                <a:solidFill>
                  <a:schemeClr val="bg1"/>
                </a:solidFill>
              </a:rPr>
              <a:t>adalah</a:t>
            </a:r>
            <a:r>
              <a:rPr lang="en-US" sz="2300" dirty="0" smtClean="0">
                <a:solidFill>
                  <a:schemeClr val="bg1"/>
                </a:solidFill>
              </a:rPr>
              <a:t> </a:t>
            </a:r>
            <a:r>
              <a:rPr lang="en-US" sz="2300" dirty="0" err="1">
                <a:solidFill>
                  <a:schemeClr val="bg1"/>
                </a:solidFill>
              </a:rPr>
              <a:t>saat</a:t>
            </a:r>
            <a:r>
              <a:rPr lang="en-US" sz="2300" dirty="0">
                <a:solidFill>
                  <a:schemeClr val="bg1"/>
                </a:solidFill>
              </a:rPr>
              <a:t> </a:t>
            </a:r>
            <a:r>
              <a:rPr lang="en-US" sz="2300" dirty="0" err="1">
                <a:solidFill>
                  <a:schemeClr val="bg1"/>
                </a:solidFill>
              </a:rPr>
              <a:t>seseorang</a:t>
            </a:r>
            <a:r>
              <a:rPr lang="en-US" sz="2300" dirty="0">
                <a:solidFill>
                  <a:schemeClr val="bg1"/>
                </a:solidFill>
              </a:rPr>
              <a:t> </a:t>
            </a:r>
            <a:r>
              <a:rPr lang="en-US" sz="2300" dirty="0" err="1">
                <a:solidFill>
                  <a:schemeClr val="bg1"/>
                </a:solidFill>
              </a:rPr>
              <a:t>menerima</a:t>
            </a:r>
            <a:r>
              <a:rPr lang="en-US" sz="2300" dirty="0">
                <a:solidFill>
                  <a:schemeClr val="bg1"/>
                </a:solidFill>
              </a:rPr>
              <a:t> </a:t>
            </a:r>
            <a:r>
              <a:rPr lang="en-US" sz="2300" dirty="0" err="1">
                <a:solidFill>
                  <a:schemeClr val="bg1"/>
                </a:solidFill>
              </a:rPr>
              <a:t>informasi</a:t>
            </a:r>
            <a:r>
              <a:rPr lang="en-US" sz="2300" dirty="0">
                <a:solidFill>
                  <a:schemeClr val="bg1"/>
                </a:solidFill>
              </a:rPr>
              <a:t>, </a:t>
            </a:r>
            <a:r>
              <a:rPr lang="en-US" sz="2300" dirty="0" err="1">
                <a:solidFill>
                  <a:schemeClr val="bg1"/>
                </a:solidFill>
              </a:rPr>
              <a:t>dia</a:t>
            </a:r>
            <a:r>
              <a:rPr lang="en-US" sz="2300" dirty="0">
                <a:solidFill>
                  <a:schemeClr val="bg1"/>
                </a:solidFill>
              </a:rPr>
              <a:t> </a:t>
            </a:r>
            <a:r>
              <a:rPr lang="en-US" sz="2300" dirty="0" err="1">
                <a:solidFill>
                  <a:schemeClr val="bg1"/>
                </a:solidFill>
              </a:rPr>
              <a:t>dapat</a:t>
            </a:r>
            <a:r>
              <a:rPr lang="en-US" sz="2300" dirty="0">
                <a:solidFill>
                  <a:schemeClr val="bg1"/>
                </a:solidFill>
              </a:rPr>
              <a:t> </a:t>
            </a:r>
            <a:r>
              <a:rPr lang="en-US" sz="2300" dirty="0" err="1">
                <a:solidFill>
                  <a:schemeClr val="bg1"/>
                </a:solidFill>
              </a:rPr>
              <a:t>membuat</a:t>
            </a:r>
            <a:r>
              <a:rPr lang="en-US" sz="2300" dirty="0">
                <a:solidFill>
                  <a:schemeClr val="bg1"/>
                </a:solidFill>
              </a:rPr>
              <a:t> </a:t>
            </a:r>
            <a:r>
              <a:rPr lang="en-US" sz="2300" dirty="0" err="1">
                <a:solidFill>
                  <a:schemeClr val="bg1"/>
                </a:solidFill>
              </a:rPr>
              <a:t>keputusan</a:t>
            </a:r>
            <a:r>
              <a:rPr lang="en-US" sz="2300" dirty="0">
                <a:solidFill>
                  <a:schemeClr val="bg1"/>
                </a:solidFill>
              </a:rPr>
              <a:t>  </a:t>
            </a:r>
            <a:r>
              <a:rPr lang="en-US" sz="2300" dirty="0" err="1">
                <a:solidFill>
                  <a:schemeClr val="bg1"/>
                </a:solidFill>
              </a:rPr>
              <a:t>dari</a:t>
            </a:r>
            <a:r>
              <a:rPr lang="en-US" sz="2300" dirty="0">
                <a:solidFill>
                  <a:schemeClr val="bg1"/>
                </a:solidFill>
              </a:rPr>
              <a:t> </a:t>
            </a:r>
            <a:r>
              <a:rPr lang="en-US" sz="2300" dirty="0" err="1">
                <a:solidFill>
                  <a:schemeClr val="bg1"/>
                </a:solidFill>
              </a:rPr>
              <a:t>informasi</a:t>
            </a:r>
            <a:r>
              <a:rPr lang="en-US" sz="2300" dirty="0">
                <a:solidFill>
                  <a:schemeClr val="bg1"/>
                </a:solidFill>
              </a:rPr>
              <a:t> yang </a:t>
            </a:r>
            <a:r>
              <a:rPr lang="en-US" sz="2300" dirty="0" err="1">
                <a:solidFill>
                  <a:schemeClr val="bg1"/>
                </a:solidFill>
              </a:rPr>
              <a:t>diterima</a:t>
            </a:r>
            <a:r>
              <a:rPr lang="en-US" sz="2300" dirty="0">
                <a:solidFill>
                  <a:schemeClr val="bg1"/>
                </a:solidFill>
              </a:rPr>
              <a:t>. </a:t>
            </a:r>
            <a:r>
              <a:rPr lang="en-US" sz="2300" dirty="0" err="1">
                <a:solidFill>
                  <a:schemeClr val="bg1"/>
                </a:solidFill>
              </a:rPr>
              <a:t>Apabila</a:t>
            </a:r>
            <a:r>
              <a:rPr lang="en-US" sz="2300" dirty="0">
                <a:solidFill>
                  <a:schemeClr val="bg1"/>
                </a:solidFill>
              </a:rPr>
              <a:t> </a:t>
            </a:r>
            <a:r>
              <a:rPr lang="en-US" sz="2300" dirty="0" err="1">
                <a:solidFill>
                  <a:schemeClr val="bg1"/>
                </a:solidFill>
              </a:rPr>
              <a:t>dia</a:t>
            </a:r>
            <a:r>
              <a:rPr lang="en-US" sz="2300" dirty="0">
                <a:solidFill>
                  <a:schemeClr val="bg1"/>
                </a:solidFill>
              </a:rPr>
              <a:t> </a:t>
            </a:r>
            <a:r>
              <a:rPr lang="en-US" sz="2300" dirty="0" err="1">
                <a:solidFill>
                  <a:schemeClr val="bg1"/>
                </a:solidFill>
              </a:rPr>
              <a:t>tidak</a:t>
            </a:r>
            <a:r>
              <a:rPr lang="en-US" sz="2300" dirty="0">
                <a:solidFill>
                  <a:schemeClr val="bg1"/>
                </a:solidFill>
              </a:rPr>
              <a:t> </a:t>
            </a:r>
            <a:r>
              <a:rPr lang="en-US" sz="2300" dirty="0" err="1">
                <a:solidFill>
                  <a:schemeClr val="bg1"/>
                </a:solidFill>
              </a:rPr>
              <a:t>membuat</a:t>
            </a:r>
            <a:r>
              <a:rPr lang="en-US" sz="2300" dirty="0">
                <a:solidFill>
                  <a:schemeClr val="bg1"/>
                </a:solidFill>
              </a:rPr>
              <a:t> </a:t>
            </a:r>
            <a:r>
              <a:rPr lang="en-US" sz="2300" dirty="0" err="1" smtClean="0">
                <a:solidFill>
                  <a:schemeClr val="bg1"/>
                </a:solidFill>
              </a:rPr>
              <a:t>keputusan</a:t>
            </a:r>
            <a:r>
              <a:rPr lang="en-US" sz="2300" dirty="0">
                <a:solidFill>
                  <a:schemeClr val="bg1"/>
                </a:solidFill>
              </a:rPr>
              <a:t>, </a:t>
            </a:r>
            <a:r>
              <a:rPr lang="en-US" sz="2300" dirty="0" err="1">
                <a:solidFill>
                  <a:schemeClr val="bg1"/>
                </a:solidFill>
              </a:rPr>
              <a:t>maka</a:t>
            </a:r>
            <a:r>
              <a:rPr lang="en-US" sz="2300" dirty="0">
                <a:solidFill>
                  <a:schemeClr val="bg1"/>
                </a:solidFill>
              </a:rPr>
              <a:t> </a:t>
            </a:r>
            <a:r>
              <a:rPr lang="en-US" sz="2300" dirty="0" err="1">
                <a:solidFill>
                  <a:schemeClr val="bg1"/>
                </a:solidFill>
              </a:rPr>
              <a:t>informasi</a:t>
            </a:r>
            <a:r>
              <a:rPr lang="en-US" sz="2300" dirty="0">
                <a:solidFill>
                  <a:schemeClr val="bg1"/>
                </a:solidFill>
              </a:rPr>
              <a:t> </a:t>
            </a:r>
            <a:r>
              <a:rPr lang="en-US" sz="2300" dirty="0" err="1">
                <a:solidFill>
                  <a:schemeClr val="bg1"/>
                </a:solidFill>
              </a:rPr>
              <a:t>tersebut</a:t>
            </a:r>
            <a:r>
              <a:rPr lang="en-US" sz="2300" dirty="0">
                <a:solidFill>
                  <a:schemeClr val="bg1"/>
                </a:solidFill>
              </a:rPr>
              <a:t> </a:t>
            </a:r>
            <a:r>
              <a:rPr lang="en-US" sz="2300" dirty="0" err="1">
                <a:solidFill>
                  <a:schemeClr val="bg1"/>
                </a:solidFill>
              </a:rPr>
              <a:t>tidak</a:t>
            </a:r>
            <a:r>
              <a:rPr lang="en-US" sz="2300" dirty="0">
                <a:solidFill>
                  <a:schemeClr val="bg1"/>
                </a:solidFill>
              </a:rPr>
              <a:t> </a:t>
            </a:r>
            <a:r>
              <a:rPr lang="en-US" sz="2300" dirty="0" err="1" smtClean="0">
                <a:solidFill>
                  <a:schemeClr val="bg1"/>
                </a:solidFill>
              </a:rPr>
              <a:t>relevan</a:t>
            </a:r>
            <a:r>
              <a:rPr lang="en-US" sz="2300" dirty="0" smtClean="0">
                <a:solidFill>
                  <a:schemeClr val="bg1"/>
                </a:solidFill>
              </a:rPr>
              <a:t>.</a:t>
            </a:r>
            <a:endParaRPr lang="en-US" sz="2300" dirty="0">
              <a:solidFill>
                <a:schemeClr val="bg1"/>
              </a:solidFill>
            </a:endParaRPr>
          </a:p>
        </p:txBody>
      </p:sp>
      <p:sp>
        <p:nvSpPr>
          <p:cNvPr id="73" name="Google Shape;73;p16"/>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64363270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p>
            <a:pPr lvl="0"/>
            <a:r>
              <a:rPr lang="id-ID" dirty="0">
                <a:solidFill>
                  <a:schemeClr val="tx1"/>
                </a:solidFill>
              </a:rPr>
              <a:t>cost effectiveness atau cost benefit</a:t>
            </a:r>
            <a:r>
              <a:rPr lang="en-ID" dirty="0">
                <a:solidFill>
                  <a:schemeClr val="tx1"/>
                </a:solidFill>
              </a:rPr>
              <a:t> information</a:t>
            </a:r>
            <a:endParaRPr dirty="0">
              <a:solidFill>
                <a:schemeClr val="tx1"/>
              </a:solidFill>
            </a:endParaRPr>
          </a:p>
        </p:txBody>
      </p:sp>
      <p:sp>
        <p:nvSpPr>
          <p:cNvPr id="91" name="Google Shape;91;p19"/>
          <p:cNvSpPr txBox="1">
            <a:spLocks noGrp="1"/>
          </p:cNvSpPr>
          <p:nvPr>
            <p:ph type="body" idx="1"/>
          </p:nvPr>
        </p:nvSpPr>
        <p:spPr>
          <a:xfrm>
            <a:off x="1628275" y="1428825"/>
            <a:ext cx="5887500" cy="2908800"/>
          </a:xfrm>
          <a:prstGeom prst="rect">
            <a:avLst/>
          </a:prstGeom>
        </p:spPr>
        <p:txBody>
          <a:bodyPr spcFirstLastPara="1" wrap="square" lIns="0" tIns="0" rIns="0" bIns="0" anchor="t" anchorCtr="0">
            <a:noAutofit/>
          </a:bodyPr>
          <a:lstStyle/>
          <a:p>
            <a:pPr marL="76200" lvl="0" indent="0" algn="l" rtl="0">
              <a:spcBef>
                <a:spcPts val="0"/>
              </a:spcBef>
              <a:spcAft>
                <a:spcPts val="0"/>
              </a:spcAft>
              <a:buSzPts val="2400"/>
              <a:buNone/>
            </a:pPr>
            <a:r>
              <a:rPr lang="en-ID" b="1" dirty="0" err="1" smtClean="0"/>
              <a:t>Didasarkan</a:t>
            </a:r>
            <a:r>
              <a:rPr lang="en-ID" b="1" dirty="0" smtClean="0"/>
              <a:t> </a:t>
            </a:r>
            <a:r>
              <a:rPr lang="en-ID" b="1" dirty="0" err="1" smtClean="0"/>
              <a:t>oleh</a:t>
            </a:r>
            <a:r>
              <a:rPr lang="en-ID" b="1" dirty="0" smtClean="0"/>
              <a:t> 10 </a:t>
            </a:r>
            <a:r>
              <a:rPr lang="en-ID" b="1" dirty="0" err="1" smtClean="0"/>
              <a:t>sifat</a:t>
            </a:r>
            <a:r>
              <a:rPr lang="en-ID" b="1" dirty="0" smtClean="0"/>
              <a:t> </a:t>
            </a:r>
            <a:r>
              <a:rPr lang="en-ID" b="1" dirty="0" err="1" smtClean="0"/>
              <a:t>nilai</a:t>
            </a:r>
            <a:r>
              <a:rPr lang="en-ID" b="1" dirty="0" smtClean="0"/>
              <a:t> </a:t>
            </a:r>
            <a:r>
              <a:rPr lang="en-ID" b="1" dirty="0" err="1" smtClean="0"/>
              <a:t>informasi</a:t>
            </a:r>
            <a:r>
              <a:rPr lang="en-ID" b="1" dirty="0" smtClean="0"/>
              <a:t> :</a:t>
            </a:r>
          </a:p>
          <a:p>
            <a:pPr>
              <a:spcBef>
                <a:spcPts val="0"/>
              </a:spcBef>
            </a:pPr>
            <a:r>
              <a:rPr lang="id-ID" sz="1800" dirty="0"/>
              <a:t>Mudah diperoleh</a:t>
            </a:r>
            <a:endParaRPr lang="en-US" sz="1800" dirty="0"/>
          </a:p>
          <a:p>
            <a:pPr lvl="0">
              <a:spcBef>
                <a:spcPts val="0"/>
              </a:spcBef>
            </a:pPr>
            <a:r>
              <a:rPr lang="id-ID" sz="1800" dirty="0"/>
              <a:t>Luas dan lengkap</a:t>
            </a:r>
            <a:endParaRPr lang="en-ID" sz="1800" dirty="0" smtClean="0"/>
          </a:p>
          <a:p>
            <a:pPr lvl="0">
              <a:spcBef>
                <a:spcPts val="0"/>
              </a:spcBef>
            </a:pPr>
            <a:r>
              <a:rPr lang="id-ID" sz="1800" dirty="0" smtClean="0"/>
              <a:t>Ketelitian</a:t>
            </a:r>
            <a:endParaRPr lang="en-ID" sz="1800" dirty="0" smtClean="0"/>
          </a:p>
          <a:p>
            <a:pPr lvl="0">
              <a:spcBef>
                <a:spcPts val="0"/>
              </a:spcBef>
            </a:pPr>
            <a:r>
              <a:rPr lang="id-ID" sz="1800" dirty="0" smtClean="0"/>
              <a:t>Kecocokan</a:t>
            </a:r>
            <a:endParaRPr lang="en-ID" sz="1800" dirty="0" smtClean="0"/>
          </a:p>
          <a:p>
            <a:pPr lvl="0">
              <a:spcBef>
                <a:spcPts val="0"/>
              </a:spcBef>
            </a:pPr>
            <a:r>
              <a:rPr lang="id-ID" sz="1800" dirty="0"/>
              <a:t>Ketepatan </a:t>
            </a:r>
            <a:r>
              <a:rPr lang="id-ID" sz="1800" dirty="0" smtClean="0"/>
              <a:t>waktu</a:t>
            </a:r>
            <a:endParaRPr lang="en-ID" sz="1800" dirty="0" smtClean="0"/>
          </a:p>
          <a:p>
            <a:pPr lvl="0">
              <a:spcBef>
                <a:spcPts val="0"/>
              </a:spcBef>
            </a:pPr>
            <a:r>
              <a:rPr lang="id-ID" sz="1800" dirty="0" smtClean="0"/>
              <a:t>Kejelasan</a:t>
            </a:r>
            <a:endParaRPr lang="en-ID" sz="1800" dirty="0" smtClean="0"/>
          </a:p>
          <a:p>
            <a:pPr lvl="0">
              <a:spcBef>
                <a:spcPts val="0"/>
              </a:spcBef>
            </a:pPr>
            <a:r>
              <a:rPr lang="id-ID" sz="1800" dirty="0"/>
              <a:t>Keluwesan</a:t>
            </a:r>
            <a:endParaRPr lang="en-ID" sz="1800" dirty="0" smtClean="0"/>
          </a:p>
          <a:p>
            <a:pPr lvl="0">
              <a:spcBef>
                <a:spcPts val="0"/>
              </a:spcBef>
            </a:pPr>
            <a:r>
              <a:rPr lang="id-ID" sz="1800" dirty="0"/>
              <a:t>Dapat dibuktikan</a:t>
            </a:r>
            <a:endParaRPr lang="en-ID" sz="1800" dirty="0" smtClean="0"/>
          </a:p>
          <a:p>
            <a:pPr lvl="0">
              <a:spcBef>
                <a:spcPts val="0"/>
              </a:spcBef>
            </a:pPr>
            <a:r>
              <a:rPr lang="id-ID" sz="1800" dirty="0"/>
              <a:t>Tidak ada prasangka</a:t>
            </a:r>
            <a:endParaRPr lang="en-ID" sz="1800" dirty="0" smtClean="0"/>
          </a:p>
          <a:p>
            <a:pPr lvl="0">
              <a:spcBef>
                <a:spcPts val="0"/>
              </a:spcBef>
            </a:pPr>
            <a:r>
              <a:rPr lang="id-ID" sz="1800" dirty="0"/>
              <a:t>Dapat </a:t>
            </a:r>
            <a:r>
              <a:rPr lang="id-ID" sz="1800" dirty="0" smtClean="0"/>
              <a:t>diukur</a:t>
            </a:r>
            <a:endParaRPr lang="en-ID" sz="1800" dirty="0" smtClean="0"/>
          </a:p>
        </p:txBody>
      </p:sp>
      <p:sp>
        <p:nvSpPr>
          <p:cNvPr id="92" name="Google Shape;92;p19"/>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309582216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p>
            <a:pPr lvl="0"/>
            <a:r>
              <a:rPr lang="en-ID" dirty="0" smtClean="0"/>
              <a:t>10 </a:t>
            </a:r>
            <a:r>
              <a:rPr lang="en-ID" dirty="0" err="1" smtClean="0"/>
              <a:t>Sifat</a:t>
            </a:r>
            <a:r>
              <a:rPr lang="en-ID" dirty="0" smtClean="0"/>
              <a:t> </a:t>
            </a:r>
            <a:r>
              <a:rPr lang="en-ID" dirty="0" err="1" smtClean="0"/>
              <a:t>Nilai</a:t>
            </a:r>
            <a:r>
              <a:rPr lang="en-ID" dirty="0" smtClean="0"/>
              <a:t> </a:t>
            </a:r>
            <a:r>
              <a:rPr lang="en-ID" dirty="0" err="1" smtClean="0"/>
              <a:t>Informasi</a:t>
            </a:r>
            <a:endParaRPr dirty="0"/>
          </a:p>
        </p:txBody>
      </p:sp>
      <p:sp>
        <p:nvSpPr>
          <p:cNvPr id="117" name="Google Shape;117;p22"/>
          <p:cNvSpPr txBox="1">
            <a:spLocks noGrp="1"/>
          </p:cNvSpPr>
          <p:nvPr>
            <p:ph type="body" idx="1"/>
          </p:nvPr>
        </p:nvSpPr>
        <p:spPr>
          <a:xfrm>
            <a:off x="1628275" y="1428825"/>
            <a:ext cx="1786500" cy="2931600"/>
          </a:xfrm>
          <a:prstGeom prst="rect">
            <a:avLst/>
          </a:prstGeom>
        </p:spPr>
        <p:txBody>
          <a:bodyPr spcFirstLastPara="1" wrap="square" lIns="0" tIns="0" rIns="0" bIns="0" anchor="t" anchorCtr="0">
            <a:noAutofit/>
          </a:bodyPr>
          <a:lstStyle/>
          <a:p>
            <a:pPr marL="127000" indent="0" fontAlgn="base">
              <a:buNone/>
            </a:pPr>
            <a:r>
              <a:rPr lang="id-ID" b="1" dirty="0"/>
              <a:t>Mudah diperoleh</a:t>
            </a:r>
            <a:endParaRPr lang="en-US" b="1" dirty="0"/>
          </a:p>
          <a:p>
            <a:pPr marL="127000" indent="0" fontAlgn="base">
              <a:buNone/>
            </a:pPr>
            <a:r>
              <a:rPr lang="id-ID" dirty="0" smtClean="0"/>
              <a:t>Sifat </a:t>
            </a:r>
            <a:r>
              <a:rPr lang="id-ID" dirty="0"/>
              <a:t>ini menunjukkan mudahnya dan cepatnya informasi dapat diperoleh. Kecepatan memperoleh dapat </a:t>
            </a:r>
            <a:r>
              <a:rPr lang="id-ID" dirty="0" smtClean="0"/>
              <a:t>diukur. </a:t>
            </a:r>
            <a:r>
              <a:rPr lang="id-ID" dirty="0"/>
              <a:t>Akan tetapi, beberapa nilainya bagi pemakai informasi sulit mengukurnya.</a:t>
            </a:r>
            <a:endParaRPr lang="en-US" dirty="0"/>
          </a:p>
        </p:txBody>
      </p:sp>
      <p:sp>
        <p:nvSpPr>
          <p:cNvPr id="118" name="Google Shape;118;p22"/>
          <p:cNvSpPr txBox="1">
            <a:spLocks noGrp="1"/>
          </p:cNvSpPr>
          <p:nvPr>
            <p:ph type="body" idx="2"/>
          </p:nvPr>
        </p:nvSpPr>
        <p:spPr>
          <a:xfrm>
            <a:off x="3646725" y="1428825"/>
            <a:ext cx="1786500" cy="2931600"/>
          </a:xfrm>
          <a:prstGeom prst="rect">
            <a:avLst/>
          </a:prstGeom>
        </p:spPr>
        <p:txBody>
          <a:bodyPr spcFirstLastPara="1" wrap="square" lIns="0" tIns="0" rIns="0" bIns="0" anchor="t" anchorCtr="0">
            <a:noAutofit/>
          </a:bodyPr>
          <a:lstStyle/>
          <a:p>
            <a:pPr marL="127000" indent="0" fontAlgn="base">
              <a:buNone/>
            </a:pPr>
            <a:r>
              <a:rPr lang="id-ID" b="1" dirty="0"/>
              <a:t>Luas dan </a:t>
            </a:r>
            <a:r>
              <a:rPr lang="id-ID" b="1" dirty="0" smtClean="0"/>
              <a:t>lengkap</a:t>
            </a:r>
            <a:endParaRPr lang="en-US" b="1" dirty="0"/>
          </a:p>
          <a:p>
            <a:pPr marL="127000" indent="0" fontAlgn="base">
              <a:buNone/>
            </a:pPr>
            <a:r>
              <a:rPr lang="id-ID" dirty="0" smtClean="0"/>
              <a:t>Sifat </a:t>
            </a:r>
            <a:r>
              <a:rPr lang="id-ID" dirty="0"/>
              <a:t>ini menunjukkan lengkapnya isi informasi. Hal ini tidak berarti hanya mengenai volumenya, tetapi juga mengenai keluaran informasinya. Sifat ini sangat kabur dan karena itu sulit mengukurnya</a:t>
            </a:r>
            <a:endParaRPr lang="en-US" dirty="0"/>
          </a:p>
          <a:p>
            <a:pPr marL="0" lvl="0" indent="0">
              <a:buNone/>
            </a:pPr>
            <a:r>
              <a:rPr lang="id-ID" dirty="0" smtClean="0"/>
              <a:t>.</a:t>
            </a:r>
            <a:endParaRPr dirty="0"/>
          </a:p>
        </p:txBody>
      </p:sp>
      <p:sp>
        <p:nvSpPr>
          <p:cNvPr id="119" name="Google Shape;119;p22"/>
          <p:cNvSpPr txBox="1">
            <a:spLocks noGrp="1"/>
          </p:cNvSpPr>
          <p:nvPr>
            <p:ph type="body" idx="3"/>
          </p:nvPr>
        </p:nvSpPr>
        <p:spPr>
          <a:xfrm>
            <a:off x="5665175" y="1428825"/>
            <a:ext cx="1786500" cy="2931600"/>
          </a:xfrm>
          <a:prstGeom prst="rect">
            <a:avLst/>
          </a:prstGeom>
        </p:spPr>
        <p:txBody>
          <a:bodyPr spcFirstLastPara="1" wrap="square" lIns="0" tIns="0" rIns="0" bIns="0" anchor="t" anchorCtr="0">
            <a:noAutofit/>
          </a:bodyPr>
          <a:lstStyle/>
          <a:p>
            <a:pPr marL="127000" indent="0" fontAlgn="base">
              <a:buNone/>
            </a:pPr>
            <a:r>
              <a:rPr lang="id-ID" b="1" dirty="0"/>
              <a:t>Ketelitian</a:t>
            </a:r>
            <a:endParaRPr lang="en-US" b="1" dirty="0"/>
          </a:p>
          <a:p>
            <a:pPr marL="127000" indent="0">
              <a:buNone/>
            </a:pPr>
            <a:r>
              <a:rPr lang="id-ID" sz="1500" dirty="0" smtClean="0"/>
              <a:t>Sifat </a:t>
            </a:r>
            <a:r>
              <a:rPr lang="id-ID" sz="1500" dirty="0"/>
              <a:t>ini berhubungan dengan tingkat kebebasan dari kesalahan keluaran informasi. Dalam hubungannya dengan volume data yang besar biasanya terjadi duaa jenis kesalahan, yakni kesalahan pencatatan dan kesalahan </a:t>
            </a:r>
            <a:r>
              <a:rPr lang="id-ID" sz="1500" dirty="0" smtClean="0"/>
              <a:t>perhitungan</a:t>
            </a:r>
            <a:r>
              <a:rPr lang="en-ID" sz="1500" dirty="0" smtClean="0"/>
              <a:t>.</a:t>
            </a:r>
            <a:endParaRPr lang="en-US" sz="1500" dirty="0"/>
          </a:p>
        </p:txBody>
      </p:sp>
      <p:sp>
        <p:nvSpPr>
          <p:cNvPr id="120" name="Google Shape;120;p22"/>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dirty="0"/>
          </a:p>
        </p:txBody>
      </p:sp>
    </p:spTree>
    <p:extLst>
      <p:ext uri="{BB962C8B-B14F-4D97-AF65-F5344CB8AC3E}">
        <p14:creationId xmlns:p14="http://schemas.microsoft.com/office/powerpoint/2010/main" val="319063798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2457500" y="1583350"/>
            <a:ext cx="4229100" cy="1159800"/>
          </a:xfrm>
          <a:prstGeom prst="rect">
            <a:avLst/>
          </a:prstGeom>
        </p:spPr>
        <p:txBody>
          <a:bodyPr spcFirstLastPara="1" wrap="square" lIns="0" tIns="0" rIns="0" bIns="0" anchor="b" anchorCtr="0">
            <a:noAutofit/>
          </a:bodyPr>
          <a:lstStyle/>
          <a:p>
            <a:pPr>
              <a:lnSpc>
                <a:spcPts val="5400"/>
              </a:lnSpc>
            </a:pPr>
            <a:r>
              <a:rPr lang="en-US" altLang="ko-KR" dirty="0" err="1">
                <a:solidFill>
                  <a:schemeClr val="tx1"/>
                </a:solidFill>
                <a:cs typeface="Arial" pitchFamily="34" charset="0"/>
              </a:rPr>
              <a:t>Kualitas</a:t>
            </a:r>
            <a:r>
              <a:rPr lang="en-US" altLang="ko-KR" dirty="0">
                <a:solidFill>
                  <a:schemeClr val="tx1"/>
                </a:solidFill>
                <a:cs typeface="Arial" pitchFamily="34" charset="0"/>
              </a:rPr>
              <a:t> </a:t>
            </a:r>
            <a:r>
              <a:rPr lang="en-US" altLang="ko-KR" dirty="0" err="1">
                <a:solidFill>
                  <a:schemeClr val="tx1"/>
                </a:solidFill>
                <a:cs typeface="Arial" pitchFamily="34" charset="0"/>
              </a:rPr>
              <a:t>Informasi</a:t>
            </a:r>
            <a:endParaRPr lang="ko-KR" altLang="en-US" dirty="0">
              <a:solidFill>
                <a:schemeClr val="tx1"/>
              </a:solidFill>
              <a:cs typeface="Arial" pitchFamily="34" charset="0"/>
            </a:endParaRPr>
          </a:p>
        </p:txBody>
      </p:sp>
      <p:sp>
        <p:nvSpPr>
          <p:cNvPr id="79" name="Google Shape;79;p17"/>
          <p:cNvSpPr txBox="1">
            <a:spLocks noGrp="1"/>
          </p:cNvSpPr>
          <p:nvPr>
            <p:ph type="subTitle" idx="1"/>
          </p:nvPr>
        </p:nvSpPr>
        <p:spPr>
          <a:xfrm>
            <a:off x="2457500" y="2840054"/>
            <a:ext cx="4229100" cy="784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endParaRPr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p>
            <a:pPr lvl="0"/>
            <a:r>
              <a:rPr lang="en-ID" dirty="0" smtClean="0"/>
              <a:t>10 </a:t>
            </a:r>
            <a:r>
              <a:rPr lang="en-ID" dirty="0" err="1" smtClean="0"/>
              <a:t>Sifat</a:t>
            </a:r>
            <a:r>
              <a:rPr lang="en-ID" dirty="0" smtClean="0"/>
              <a:t> </a:t>
            </a:r>
            <a:r>
              <a:rPr lang="en-ID" dirty="0" err="1" smtClean="0"/>
              <a:t>Nilai</a:t>
            </a:r>
            <a:r>
              <a:rPr lang="en-ID" dirty="0" smtClean="0"/>
              <a:t> </a:t>
            </a:r>
            <a:r>
              <a:rPr lang="en-ID" dirty="0" err="1" smtClean="0"/>
              <a:t>Informasi</a:t>
            </a:r>
            <a:endParaRPr dirty="0"/>
          </a:p>
        </p:txBody>
      </p:sp>
      <p:sp>
        <p:nvSpPr>
          <p:cNvPr id="117" name="Google Shape;117;p22"/>
          <p:cNvSpPr txBox="1">
            <a:spLocks noGrp="1"/>
          </p:cNvSpPr>
          <p:nvPr>
            <p:ph type="body" idx="1"/>
          </p:nvPr>
        </p:nvSpPr>
        <p:spPr>
          <a:xfrm>
            <a:off x="1628275" y="1428825"/>
            <a:ext cx="1786500" cy="2931600"/>
          </a:xfrm>
          <a:prstGeom prst="rect">
            <a:avLst/>
          </a:prstGeom>
        </p:spPr>
        <p:txBody>
          <a:bodyPr spcFirstLastPara="1" wrap="square" lIns="0" tIns="0" rIns="0" bIns="0" anchor="t" anchorCtr="0">
            <a:noAutofit/>
          </a:bodyPr>
          <a:lstStyle/>
          <a:p>
            <a:pPr marL="127000" indent="0" fontAlgn="base">
              <a:buNone/>
            </a:pPr>
            <a:r>
              <a:rPr lang="id-ID" b="1" dirty="0"/>
              <a:t>Dapat dibuktikan</a:t>
            </a:r>
            <a:endParaRPr lang="en-US" b="1" dirty="0"/>
          </a:p>
          <a:p>
            <a:pPr marL="127000" indent="0" fontAlgn="base">
              <a:buNone/>
            </a:pPr>
            <a:r>
              <a:rPr lang="id-ID" dirty="0" smtClean="0"/>
              <a:t>Sifat </a:t>
            </a:r>
            <a:r>
              <a:rPr lang="id-ID" dirty="0"/>
              <a:t>ini menunjukkan kemampuan beberapa pemakai informasi untuk menguji keluaran informasi dan sampai pada kesimpulan yang sama</a:t>
            </a:r>
            <a:endParaRPr lang="en-US" dirty="0"/>
          </a:p>
        </p:txBody>
      </p:sp>
      <p:sp>
        <p:nvSpPr>
          <p:cNvPr id="118" name="Google Shape;118;p22"/>
          <p:cNvSpPr txBox="1">
            <a:spLocks noGrp="1"/>
          </p:cNvSpPr>
          <p:nvPr>
            <p:ph type="body" idx="2"/>
          </p:nvPr>
        </p:nvSpPr>
        <p:spPr>
          <a:xfrm>
            <a:off x="3646725" y="1428825"/>
            <a:ext cx="1786500" cy="2931600"/>
          </a:xfrm>
          <a:prstGeom prst="rect">
            <a:avLst/>
          </a:prstGeom>
        </p:spPr>
        <p:txBody>
          <a:bodyPr spcFirstLastPara="1" wrap="square" lIns="0" tIns="0" rIns="0" bIns="0" anchor="t" anchorCtr="0">
            <a:noAutofit/>
          </a:bodyPr>
          <a:lstStyle/>
          <a:p>
            <a:pPr marL="127000" indent="0" fontAlgn="base">
              <a:buNone/>
            </a:pPr>
            <a:r>
              <a:rPr lang="id-ID" b="1" dirty="0"/>
              <a:t>Dapat diukur</a:t>
            </a:r>
            <a:endParaRPr lang="en-US" b="1" dirty="0"/>
          </a:p>
          <a:p>
            <a:pPr marL="127000" indent="0">
              <a:buNone/>
            </a:pPr>
            <a:r>
              <a:rPr lang="id-ID" dirty="0" smtClean="0"/>
              <a:t>Sifat </a:t>
            </a:r>
            <a:r>
              <a:rPr lang="id-ID" dirty="0"/>
              <a:t>ini menunjukkan hakekat informasi yang dihasilkan dari sistem informasi formal.</a:t>
            </a:r>
            <a:endParaRPr dirty="0"/>
          </a:p>
        </p:txBody>
      </p:sp>
      <p:sp>
        <p:nvSpPr>
          <p:cNvPr id="119" name="Google Shape;119;p22"/>
          <p:cNvSpPr txBox="1">
            <a:spLocks noGrp="1"/>
          </p:cNvSpPr>
          <p:nvPr>
            <p:ph type="body" idx="3"/>
          </p:nvPr>
        </p:nvSpPr>
        <p:spPr>
          <a:xfrm>
            <a:off x="5665175" y="1428825"/>
            <a:ext cx="1786500" cy="2931600"/>
          </a:xfrm>
          <a:prstGeom prst="rect">
            <a:avLst/>
          </a:prstGeom>
        </p:spPr>
        <p:txBody>
          <a:bodyPr spcFirstLastPara="1" wrap="square" lIns="0" tIns="0" rIns="0" bIns="0" anchor="t" anchorCtr="0">
            <a:noAutofit/>
          </a:bodyPr>
          <a:lstStyle/>
          <a:p>
            <a:pPr marL="127000" indent="0" fontAlgn="base">
              <a:buNone/>
            </a:pPr>
            <a:r>
              <a:rPr lang="id-ID" b="1" dirty="0"/>
              <a:t>Kejelasan</a:t>
            </a:r>
            <a:endParaRPr lang="en-US" b="1" dirty="0"/>
          </a:p>
          <a:p>
            <a:pPr marL="127000" indent="0" fontAlgn="base">
              <a:buNone/>
            </a:pPr>
            <a:r>
              <a:rPr lang="id-ID" dirty="0" smtClean="0"/>
              <a:t>Sifat </a:t>
            </a:r>
            <a:r>
              <a:rPr lang="id-ID" dirty="0"/>
              <a:t>ini menunjukkan tingkat keluaran informasi yang bebas dari istilah-istilah yang tidak jelas. Membetulkan laporan dapat memakan biaya yang besar.</a:t>
            </a:r>
            <a:endParaRPr lang="en-US" dirty="0"/>
          </a:p>
          <a:p>
            <a:pPr marL="127000" indent="0">
              <a:buNone/>
            </a:pPr>
            <a:endParaRPr lang="en-US" sz="1500" dirty="0"/>
          </a:p>
        </p:txBody>
      </p:sp>
      <p:sp>
        <p:nvSpPr>
          <p:cNvPr id="120" name="Google Shape;120;p22"/>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dirty="0"/>
          </a:p>
        </p:txBody>
      </p:sp>
    </p:spTree>
    <p:extLst>
      <p:ext uri="{BB962C8B-B14F-4D97-AF65-F5344CB8AC3E}">
        <p14:creationId xmlns:p14="http://schemas.microsoft.com/office/powerpoint/2010/main" val="428700545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body" idx="1"/>
          </p:nvPr>
        </p:nvSpPr>
        <p:spPr>
          <a:xfrm>
            <a:off x="1628225" y="1428825"/>
            <a:ext cx="2721300" cy="2908800"/>
          </a:xfrm>
          <a:prstGeom prst="rect">
            <a:avLst/>
          </a:prstGeom>
        </p:spPr>
        <p:txBody>
          <a:bodyPr spcFirstLastPara="1" wrap="square" lIns="0" tIns="0" rIns="0" bIns="0" anchor="t" anchorCtr="0">
            <a:noAutofit/>
          </a:bodyPr>
          <a:lstStyle/>
          <a:p>
            <a:pPr marL="101600" indent="0" fontAlgn="base">
              <a:buNone/>
            </a:pPr>
            <a:r>
              <a:rPr lang="id-ID" b="1" dirty="0"/>
              <a:t>Keluwesan</a:t>
            </a:r>
            <a:endParaRPr lang="en-US" b="1" dirty="0"/>
          </a:p>
          <a:p>
            <a:pPr marL="101600" indent="0" fontAlgn="base">
              <a:buNone/>
            </a:pPr>
            <a:r>
              <a:rPr lang="id-ID" sz="1700" dirty="0" smtClean="0"/>
              <a:t>Sifat </a:t>
            </a:r>
            <a:r>
              <a:rPr lang="id-ID" sz="1700" dirty="0"/>
              <a:t>ini berhubungan dengan dapat disesuaikannya keluaran informasi tidak hanya dengan lebih dari satu keputusan, tetapi juga dengan lebih dari seorang pengambil keputusan, sifat ini sulit diukur tetapi dalam banyak hal dapat memberikan nilai yang dapat diukur</a:t>
            </a:r>
            <a:endParaRPr lang="en-US" sz="1700" dirty="0"/>
          </a:p>
        </p:txBody>
      </p:sp>
      <p:sp>
        <p:nvSpPr>
          <p:cNvPr id="109" name="Google Shape;109;p21"/>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p>
            <a:pPr lvl="0"/>
            <a:r>
              <a:rPr lang="en-ID" dirty="0"/>
              <a:t>10 </a:t>
            </a:r>
            <a:r>
              <a:rPr lang="en-ID" dirty="0" err="1"/>
              <a:t>Sifat</a:t>
            </a:r>
            <a:r>
              <a:rPr lang="en-ID" dirty="0"/>
              <a:t> </a:t>
            </a:r>
            <a:r>
              <a:rPr lang="en-ID" dirty="0" err="1"/>
              <a:t>Nilai</a:t>
            </a:r>
            <a:r>
              <a:rPr lang="en-ID" dirty="0"/>
              <a:t> </a:t>
            </a:r>
            <a:r>
              <a:rPr lang="en-ID" dirty="0" err="1"/>
              <a:t>Informasi</a:t>
            </a:r>
            <a:endParaRPr dirty="0"/>
          </a:p>
        </p:txBody>
      </p:sp>
      <p:sp>
        <p:nvSpPr>
          <p:cNvPr id="110" name="Google Shape;110;p21"/>
          <p:cNvSpPr txBox="1">
            <a:spLocks noGrp="1"/>
          </p:cNvSpPr>
          <p:nvPr>
            <p:ph type="body" idx="2"/>
          </p:nvPr>
        </p:nvSpPr>
        <p:spPr>
          <a:xfrm>
            <a:off x="4794549" y="1428825"/>
            <a:ext cx="2721300" cy="2908800"/>
          </a:xfrm>
          <a:prstGeom prst="rect">
            <a:avLst/>
          </a:prstGeom>
        </p:spPr>
        <p:txBody>
          <a:bodyPr spcFirstLastPara="1" wrap="square" lIns="0" tIns="0" rIns="0" bIns="0" anchor="t" anchorCtr="0">
            <a:noAutofit/>
          </a:bodyPr>
          <a:lstStyle/>
          <a:p>
            <a:pPr marL="127000" indent="0" fontAlgn="base">
              <a:buNone/>
            </a:pPr>
            <a:r>
              <a:rPr lang="id-ID" b="1" dirty="0"/>
              <a:t>Kecocokan</a:t>
            </a:r>
            <a:endParaRPr lang="en-US" b="1" dirty="0"/>
          </a:p>
          <a:p>
            <a:pPr marL="127000" indent="0" fontAlgn="base">
              <a:buNone/>
            </a:pPr>
            <a:r>
              <a:rPr lang="id-ID" sz="1700" dirty="0"/>
              <a:t>Sifat ini menunjukkan betapa baik keluaran informasi dalam hubungannya dengan permintaan para pemakai. Isi informasi harus ada hubungannya dengan masalah yang sedang dihadapi. Semua keluaran lainnya tidak berguna, tetapi mahal mempersiapkannya. Sifat ini sulit mengukurnya</a:t>
            </a:r>
            <a:endParaRPr lang="en-US" sz="1700" dirty="0"/>
          </a:p>
        </p:txBody>
      </p:sp>
      <p:sp>
        <p:nvSpPr>
          <p:cNvPr id="111" name="Google Shape;111;p21"/>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351494993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body" idx="1"/>
          </p:nvPr>
        </p:nvSpPr>
        <p:spPr>
          <a:xfrm>
            <a:off x="1628225" y="1428825"/>
            <a:ext cx="2721300" cy="2908800"/>
          </a:xfrm>
          <a:prstGeom prst="rect">
            <a:avLst/>
          </a:prstGeom>
        </p:spPr>
        <p:txBody>
          <a:bodyPr spcFirstLastPara="1" wrap="square" lIns="0" tIns="0" rIns="0" bIns="0" anchor="t" anchorCtr="0">
            <a:noAutofit/>
          </a:bodyPr>
          <a:lstStyle/>
          <a:p>
            <a:pPr marL="127000" indent="0" fontAlgn="base">
              <a:buNone/>
            </a:pPr>
            <a:r>
              <a:rPr lang="id-ID" b="1" dirty="0"/>
              <a:t>Ketepatan waktu</a:t>
            </a:r>
          </a:p>
          <a:p>
            <a:pPr marL="127000" indent="0">
              <a:buNone/>
            </a:pPr>
            <a:r>
              <a:rPr lang="id-ID" sz="1800" dirty="0"/>
              <a:t>Sifat ini berhubungan dengan waktu yang dilalui yang lebih pendek dari pada siklus untuk mendapatkan informasi. Masukan, pengolahan, dan pelaporan keluaran kepada para pemakai biasanya tepat waktu. Dalam beberapa hal ketepatan waktu dapat diukur.</a:t>
            </a:r>
            <a:endParaRPr lang="id-ID" sz="1800" dirty="0"/>
          </a:p>
        </p:txBody>
      </p:sp>
      <p:sp>
        <p:nvSpPr>
          <p:cNvPr id="109" name="Google Shape;109;p21"/>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p>
            <a:pPr lvl="0"/>
            <a:r>
              <a:rPr lang="en-ID" dirty="0"/>
              <a:t>10 </a:t>
            </a:r>
            <a:r>
              <a:rPr lang="en-ID" dirty="0" err="1"/>
              <a:t>Sifat</a:t>
            </a:r>
            <a:r>
              <a:rPr lang="en-ID" dirty="0"/>
              <a:t> </a:t>
            </a:r>
            <a:r>
              <a:rPr lang="en-ID" dirty="0" err="1"/>
              <a:t>Nilai</a:t>
            </a:r>
            <a:r>
              <a:rPr lang="en-ID" dirty="0"/>
              <a:t> </a:t>
            </a:r>
            <a:r>
              <a:rPr lang="en-ID" dirty="0" err="1"/>
              <a:t>Informasi</a:t>
            </a:r>
            <a:endParaRPr dirty="0"/>
          </a:p>
        </p:txBody>
      </p:sp>
      <p:sp>
        <p:nvSpPr>
          <p:cNvPr id="110" name="Google Shape;110;p21"/>
          <p:cNvSpPr txBox="1">
            <a:spLocks noGrp="1"/>
          </p:cNvSpPr>
          <p:nvPr>
            <p:ph type="body" idx="2"/>
          </p:nvPr>
        </p:nvSpPr>
        <p:spPr>
          <a:xfrm>
            <a:off x="4794549" y="1428825"/>
            <a:ext cx="2721300" cy="2908800"/>
          </a:xfrm>
          <a:prstGeom prst="rect">
            <a:avLst/>
          </a:prstGeom>
        </p:spPr>
        <p:txBody>
          <a:bodyPr spcFirstLastPara="1" wrap="square" lIns="0" tIns="0" rIns="0" bIns="0" anchor="t" anchorCtr="0">
            <a:noAutofit/>
          </a:bodyPr>
          <a:lstStyle/>
          <a:p>
            <a:pPr marL="101600" indent="0" fontAlgn="base">
              <a:buNone/>
            </a:pPr>
            <a:r>
              <a:rPr lang="id-ID" b="1" dirty="0"/>
              <a:t>Tidak ada prasangka</a:t>
            </a:r>
            <a:endParaRPr lang="en-US" b="1" dirty="0"/>
          </a:p>
          <a:p>
            <a:pPr marL="101600" indent="0" fontAlgn="base">
              <a:buNone/>
            </a:pPr>
            <a:r>
              <a:rPr lang="id-ID" dirty="0" smtClean="0"/>
              <a:t>Sifat </a:t>
            </a:r>
            <a:r>
              <a:rPr lang="id-ID" dirty="0"/>
              <a:t>ini berhubungan dengan tidak adanya keinginan untuk mengubah informasi guna mendapatkan kesimpulan yang telah dipertimbangkan sebelumnya</a:t>
            </a:r>
            <a:endParaRPr lang="en-US" dirty="0"/>
          </a:p>
        </p:txBody>
      </p:sp>
      <p:sp>
        <p:nvSpPr>
          <p:cNvPr id="111" name="Google Shape;111;p21"/>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287701194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p>
            <a:pPr lvl="0"/>
            <a:r>
              <a:rPr lang="en-ID" dirty="0" err="1" smtClean="0">
                <a:solidFill>
                  <a:schemeClr val="tx1"/>
                </a:solidFill>
              </a:rPr>
              <a:t>Nilai</a:t>
            </a:r>
            <a:r>
              <a:rPr lang="en-ID" dirty="0" smtClean="0">
                <a:solidFill>
                  <a:schemeClr val="tx1"/>
                </a:solidFill>
              </a:rPr>
              <a:t> </a:t>
            </a:r>
            <a:r>
              <a:rPr lang="en-ID" dirty="0" err="1" smtClean="0">
                <a:solidFill>
                  <a:schemeClr val="tx1"/>
                </a:solidFill>
              </a:rPr>
              <a:t>Informasi</a:t>
            </a:r>
            <a:endParaRPr dirty="0">
              <a:solidFill>
                <a:schemeClr val="tx1"/>
              </a:solidFill>
            </a:endParaRPr>
          </a:p>
        </p:txBody>
      </p:sp>
      <p:sp>
        <p:nvSpPr>
          <p:cNvPr id="91" name="Google Shape;91;p19"/>
          <p:cNvSpPr txBox="1">
            <a:spLocks noGrp="1"/>
          </p:cNvSpPr>
          <p:nvPr>
            <p:ph type="body" idx="1"/>
          </p:nvPr>
        </p:nvSpPr>
        <p:spPr>
          <a:xfrm>
            <a:off x="1628275" y="1428825"/>
            <a:ext cx="5887500" cy="2908800"/>
          </a:xfrm>
          <a:prstGeom prst="rect">
            <a:avLst/>
          </a:prstGeom>
        </p:spPr>
        <p:txBody>
          <a:bodyPr spcFirstLastPara="1" wrap="square" lIns="0" tIns="0" rIns="0" bIns="0" anchor="t" anchorCtr="0">
            <a:noAutofit/>
          </a:bodyPr>
          <a:lstStyle/>
          <a:p>
            <a:pPr marL="76200" indent="0">
              <a:buNone/>
            </a:pPr>
            <a:r>
              <a:rPr lang="id-ID" dirty="0"/>
              <a:t>Nilai informasi ditentukan oleh dua hal yaitu :</a:t>
            </a:r>
            <a:endParaRPr lang="en-US" dirty="0"/>
          </a:p>
          <a:p>
            <a:r>
              <a:rPr lang="id-ID" dirty="0" smtClean="0"/>
              <a:t>Manfaat </a:t>
            </a:r>
            <a:r>
              <a:rPr lang="id-ID" dirty="0"/>
              <a:t>dari informasi tersebut</a:t>
            </a:r>
            <a:endParaRPr lang="en-US" dirty="0"/>
          </a:p>
          <a:p>
            <a:r>
              <a:rPr lang="id-ID" dirty="0" smtClean="0"/>
              <a:t>Biaya</a:t>
            </a:r>
            <a:r>
              <a:rPr lang="id-ID" dirty="0"/>
              <a:t>  untuk mendapatkan informasi tersebut</a:t>
            </a:r>
            <a:endParaRPr lang="en-US" dirty="0"/>
          </a:p>
          <a:p>
            <a:pPr marL="76200" indent="0">
              <a:buNone/>
            </a:pPr>
            <a:r>
              <a:rPr lang="id-ID" dirty="0"/>
              <a:t>Suatu informasi dikatakan bernilai bila manfaatnya lebih efektif dibandingkan dengan biaya mendapatkannya.</a:t>
            </a:r>
            <a:endParaRPr lang="en-US" dirty="0"/>
          </a:p>
        </p:txBody>
      </p:sp>
      <p:sp>
        <p:nvSpPr>
          <p:cNvPr id="92" name="Google Shape;92;p19"/>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21936704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16"/>
          <p:cNvSpPr txBox="1">
            <a:spLocks noGrp="1"/>
          </p:cNvSpPr>
          <p:nvPr>
            <p:ph type="subTitle" idx="4294967295"/>
          </p:nvPr>
        </p:nvSpPr>
        <p:spPr>
          <a:xfrm>
            <a:off x="1619672" y="555526"/>
            <a:ext cx="5760640" cy="3888432"/>
          </a:xfrm>
          <a:prstGeom prst="rect">
            <a:avLst/>
          </a:prstGeom>
        </p:spPr>
        <p:txBody>
          <a:bodyPr spcFirstLastPara="1" wrap="square" lIns="0" tIns="0" rIns="0" bIns="0" anchor="t" anchorCtr="0">
            <a:noAutofit/>
          </a:bodyPr>
          <a:lstStyle/>
          <a:p>
            <a:pPr marL="76200" indent="0" algn="ctr">
              <a:buNone/>
            </a:pPr>
            <a:r>
              <a:rPr lang="en-US" sz="2600" dirty="0" err="1">
                <a:solidFill>
                  <a:schemeClr val="bg1"/>
                </a:solidFill>
              </a:rPr>
              <a:t>Dapat</a:t>
            </a:r>
            <a:r>
              <a:rPr lang="en-US" sz="2600" dirty="0">
                <a:solidFill>
                  <a:schemeClr val="bg1"/>
                </a:solidFill>
              </a:rPr>
              <a:t> </a:t>
            </a:r>
            <a:r>
              <a:rPr lang="en-US" sz="2600" dirty="0" err="1">
                <a:solidFill>
                  <a:schemeClr val="bg1"/>
                </a:solidFill>
              </a:rPr>
              <a:t>diambil</a:t>
            </a:r>
            <a:r>
              <a:rPr lang="en-US" sz="2600" dirty="0">
                <a:solidFill>
                  <a:schemeClr val="bg1"/>
                </a:solidFill>
              </a:rPr>
              <a:t> </a:t>
            </a:r>
            <a:r>
              <a:rPr lang="en-US" sz="2600" dirty="0" err="1">
                <a:solidFill>
                  <a:schemeClr val="bg1"/>
                </a:solidFill>
              </a:rPr>
              <a:t>kesimpulan</a:t>
            </a:r>
            <a:r>
              <a:rPr lang="en-US" sz="2600" dirty="0">
                <a:solidFill>
                  <a:schemeClr val="bg1"/>
                </a:solidFill>
              </a:rPr>
              <a:t> </a:t>
            </a:r>
            <a:r>
              <a:rPr lang="en-US" sz="2600" dirty="0" err="1">
                <a:solidFill>
                  <a:schemeClr val="bg1"/>
                </a:solidFill>
              </a:rPr>
              <a:t>bahwa</a:t>
            </a:r>
            <a:r>
              <a:rPr lang="en-US" sz="2600" dirty="0">
                <a:solidFill>
                  <a:schemeClr val="bg1"/>
                </a:solidFill>
              </a:rPr>
              <a:t> </a:t>
            </a:r>
            <a:r>
              <a:rPr lang="en-US" sz="2600" b="1" dirty="0" err="1">
                <a:solidFill>
                  <a:schemeClr val="bg1"/>
                </a:solidFill>
              </a:rPr>
              <a:t>nilai</a:t>
            </a:r>
            <a:r>
              <a:rPr lang="en-US" sz="2600" b="1" dirty="0">
                <a:solidFill>
                  <a:schemeClr val="bg1"/>
                </a:solidFill>
              </a:rPr>
              <a:t> </a:t>
            </a:r>
            <a:r>
              <a:rPr lang="en-US" sz="2600" b="1" dirty="0" err="1">
                <a:solidFill>
                  <a:schemeClr val="bg1"/>
                </a:solidFill>
              </a:rPr>
              <a:t>informasi</a:t>
            </a:r>
            <a:r>
              <a:rPr lang="en-US" sz="2600" b="1" dirty="0">
                <a:solidFill>
                  <a:schemeClr val="bg1"/>
                </a:solidFill>
              </a:rPr>
              <a:t> </a:t>
            </a:r>
            <a:r>
              <a:rPr lang="en-US" sz="2600" dirty="0" err="1">
                <a:solidFill>
                  <a:schemeClr val="bg1"/>
                </a:solidFill>
              </a:rPr>
              <a:t>adalah</a:t>
            </a:r>
            <a:r>
              <a:rPr lang="en-US" sz="2600" dirty="0">
                <a:solidFill>
                  <a:schemeClr val="bg1"/>
                </a:solidFill>
              </a:rPr>
              <a:t> data yang </a:t>
            </a:r>
            <a:r>
              <a:rPr lang="en-US" sz="2600" dirty="0" err="1">
                <a:solidFill>
                  <a:schemeClr val="bg1"/>
                </a:solidFill>
              </a:rPr>
              <a:t>berguna</a:t>
            </a:r>
            <a:r>
              <a:rPr lang="en-US" sz="2600" dirty="0">
                <a:solidFill>
                  <a:schemeClr val="bg1"/>
                </a:solidFill>
              </a:rPr>
              <a:t> </a:t>
            </a:r>
            <a:r>
              <a:rPr lang="en-US" sz="2600" dirty="0" err="1">
                <a:solidFill>
                  <a:schemeClr val="bg1"/>
                </a:solidFill>
              </a:rPr>
              <a:t>bagi</a:t>
            </a:r>
            <a:r>
              <a:rPr lang="en-US" sz="2600" dirty="0">
                <a:solidFill>
                  <a:schemeClr val="bg1"/>
                </a:solidFill>
              </a:rPr>
              <a:t> </a:t>
            </a:r>
            <a:r>
              <a:rPr lang="en-US" sz="2600" dirty="0" err="1">
                <a:solidFill>
                  <a:schemeClr val="bg1"/>
                </a:solidFill>
              </a:rPr>
              <a:t>penerimanya</a:t>
            </a:r>
            <a:r>
              <a:rPr lang="en-US" sz="2600" dirty="0">
                <a:solidFill>
                  <a:schemeClr val="bg1"/>
                </a:solidFill>
              </a:rPr>
              <a:t> </a:t>
            </a:r>
            <a:r>
              <a:rPr lang="en-US" sz="2600" dirty="0" err="1">
                <a:solidFill>
                  <a:schemeClr val="bg1"/>
                </a:solidFill>
              </a:rPr>
              <a:t>sehingga</a:t>
            </a:r>
            <a:r>
              <a:rPr lang="en-US" sz="2600" dirty="0">
                <a:solidFill>
                  <a:schemeClr val="bg1"/>
                </a:solidFill>
              </a:rPr>
              <a:t> </a:t>
            </a:r>
            <a:r>
              <a:rPr lang="en-US" sz="2600" dirty="0" err="1">
                <a:solidFill>
                  <a:schemeClr val="bg1"/>
                </a:solidFill>
              </a:rPr>
              <a:t>bermanfaat</a:t>
            </a:r>
            <a:r>
              <a:rPr lang="en-US" sz="2600" dirty="0">
                <a:solidFill>
                  <a:schemeClr val="bg1"/>
                </a:solidFill>
              </a:rPr>
              <a:t> </a:t>
            </a:r>
            <a:r>
              <a:rPr lang="en-US" sz="2600" dirty="0" err="1">
                <a:solidFill>
                  <a:schemeClr val="bg1"/>
                </a:solidFill>
              </a:rPr>
              <a:t>untuk</a:t>
            </a:r>
            <a:r>
              <a:rPr lang="en-US" sz="2600" dirty="0">
                <a:solidFill>
                  <a:schemeClr val="bg1"/>
                </a:solidFill>
              </a:rPr>
              <a:t> </a:t>
            </a:r>
            <a:r>
              <a:rPr lang="en-US" sz="2600" dirty="0" err="1">
                <a:solidFill>
                  <a:schemeClr val="bg1"/>
                </a:solidFill>
              </a:rPr>
              <a:t>membuat</a:t>
            </a:r>
            <a:r>
              <a:rPr lang="en-US" sz="2600" dirty="0">
                <a:solidFill>
                  <a:schemeClr val="bg1"/>
                </a:solidFill>
              </a:rPr>
              <a:t> </a:t>
            </a:r>
            <a:r>
              <a:rPr lang="en-US" sz="2600" dirty="0" err="1">
                <a:solidFill>
                  <a:schemeClr val="bg1"/>
                </a:solidFill>
              </a:rPr>
              <a:t>keputusan</a:t>
            </a:r>
            <a:r>
              <a:rPr lang="en-US" sz="2600" dirty="0">
                <a:solidFill>
                  <a:schemeClr val="bg1"/>
                </a:solidFill>
              </a:rPr>
              <a:t> </a:t>
            </a:r>
            <a:r>
              <a:rPr lang="en-US" sz="2600" dirty="0" err="1">
                <a:solidFill>
                  <a:schemeClr val="bg1"/>
                </a:solidFill>
              </a:rPr>
              <a:t>dalam</a:t>
            </a:r>
            <a:r>
              <a:rPr lang="en-US" sz="2600" dirty="0">
                <a:solidFill>
                  <a:schemeClr val="bg1"/>
                </a:solidFill>
              </a:rPr>
              <a:t> </a:t>
            </a:r>
            <a:r>
              <a:rPr lang="en-US" sz="2600" dirty="0" err="1">
                <a:solidFill>
                  <a:schemeClr val="bg1"/>
                </a:solidFill>
              </a:rPr>
              <a:t>melakukan</a:t>
            </a:r>
            <a:r>
              <a:rPr lang="en-US" sz="2600" dirty="0">
                <a:solidFill>
                  <a:schemeClr val="bg1"/>
                </a:solidFill>
              </a:rPr>
              <a:t> </a:t>
            </a:r>
            <a:r>
              <a:rPr lang="en-US" sz="2600" dirty="0" err="1">
                <a:solidFill>
                  <a:schemeClr val="bg1"/>
                </a:solidFill>
              </a:rPr>
              <a:t>tidakan</a:t>
            </a:r>
            <a:r>
              <a:rPr lang="en-US" sz="2600" dirty="0">
                <a:solidFill>
                  <a:schemeClr val="bg1"/>
                </a:solidFill>
              </a:rPr>
              <a:t> </a:t>
            </a:r>
            <a:r>
              <a:rPr lang="en-US" sz="2600" dirty="0" err="1">
                <a:solidFill>
                  <a:schemeClr val="bg1"/>
                </a:solidFill>
              </a:rPr>
              <a:t>untuk</a:t>
            </a:r>
            <a:r>
              <a:rPr lang="en-US" sz="2600" dirty="0">
                <a:solidFill>
                  <a:schemeClr val="bg1"/>
                </a:solidFill>
              </a:rPr>
              <a:t> </a:t>
            </a:r>
            <a:r>
              <a:rPr lang="en-US" sz="2600" dirty="0" err="1">
                <a:solidFill>
                  <a:schemeClr val="bg1"/>
                </a:solidFill>
              </a:rPr>
              <a:t>menyelesaikan</a:t>
            </a:r>
            <a:r>
              <a:rPr lang="en-US" sz="2600" dirty="0">
                <a:solidFill>
                  <a:schemeClr val="bg1"/>
                </a:solidFill>
              </a:rPr>
              <a:t> </a:t>
            </a:r>
            <a:r>
              <a:rPr lang="en-US" sz="2600" dirty="0" err="1">
                <a:solidFill>
                  <a:schemeClr val="bg1"/>
                </a:solidFill>
              </a:rPr>
              <a:t>masalah</a:t>
            </a:r>
            <a:r>
              <a:rPr lang="en-US" sz="2600" dirty="0">
                <a:solidFill>
                  <a:schemeClr val="bg1"/>
                </a:solidFill>
              </a:rPr>
              <a:t>. </a:t>
            </a:r>
            <a:r>
              <a:rPr lang="en-US" sz="2600" dirty="0" err="1">
                <a:solidFill>
                  <a:schemeClr val="bg1"/>
                </a:solidFill>
              </a:rPr>
              <a:t>Nilai</a:t>
            </a:r>
            <a:r>
              <a:rPr lang="en-US" sz="2600" dirty="0">
                <a:solidFill>
                  <a:schemeClr val="bg1"/>
                </a:solidFill>
              </a:rPr>
              <a:t> </a:t>
            </a:r>
            <a:r>
              <a:rPr lang="en-US" sz="2600" dirty="0" err="1">
                <a:solidFill>
                  <a:schemeClr val="bg1"/>
                </a:solidFill>
              </a:rPr>
              <a:t>sebuah</a:t>
            </a:r>
            <a:r>
              <a:rPr lang="en-US" sz="2600" dirty="0">
                <a:solidFill>
                  <a:schemeClr val="bg1"/>
                </a:solidFill>
              </a:rPr>
              <a:t> </a:t>
            </a:r>
            <a:r>
              <a:rPr lang="en-US" sz="2600" dirty="0" err="1">
                <a:solidFill>
                  <a:schemeClr val="bg1"/>
                </a:solidFill>
              </a:rPr>
              <a:t>informasi</a:t>
            </a:r>
            <a:r>
              <a:rPr lang="en-US" sz="2600" dirty="0">
                <a:solidFill>
                  <a:schemeClr val="bg1"/>
                </a:solidFill>
              </a:rPr>
              <a:t> </a:t>
            </a:r>
            <a:r>
              <a:rPr lang="en-US" sz="2600" dirty="0" err="1">
                <a:solidFill>
                  <a:schemeClr val="bg1"/>
                </a:solidFill>
              </a:rPr>
              <a:t>dapat</a:t>
            </a:r>
            <a:r>
              <a:rPr lang="en-US" sz="2600" dirty="0">
                <a:solidFill>
                  <a:schemeClr val="bg1"/>
                </a:solidFill>
              </a:rPr>
              <a:t>  </a:t>
            </a:r>
            <a:r>
              <a:rPr lang="en-US" sz="2600" dirty="0" err="1">
                <a:solidFill>
                  <a:schemeClr val="bg1"/>
                </a:solidFill>
              </a:rPr>
              <a:t>dilihat</a:t>
            </a:r>
            <a:r>
              <a:rPr lang="en-US" sz="2600" dirty="0">
                <a:solidFill>
                  <a:schemeClr val="bg1"/>
                </a:solidFill>
              </a:rPr>
              <a:t> </a:t>
            </a:r>
            <a:r>
              <a:rPr lang="en-US" sz="2600" dirty="0" err="1">
                <a:solidFill>
                  <a:schemeClr val="bg1"/>
                </a:solidFill>
              </a:rPr>
              <a:t>dari</a:t>
            </a:r>
            <a:r>
              <a:rPr lang="en-US" sz="2600" dirty="0">
                <a:solidFill>
                  <a:schemeClr val="bg1"/>
                </a:solidFill>
              </a:rPr>
              <a:t> </a:t>
            </a:r>
            <a:r>
              <a:rPr lang="en-US" sz="2600" dirty="0" err="1">
                <a:solidFill>
                  <a:schemeClr val="bg1"/>
                </a:solidFill>
              </a:rPr>
              <a:t>bergunanya</a:t>
            </a:r>
            <a:r>
              <a:rPr lang="en-US" sz="2600" dirty="0">
                <a:solidFill>
                  <a:schemeClr val="bg1"/>
                </a:solidFill>
              </a:rPr>
              <a:t> </a:t>
            </a:r>
            <a:r>
              <a:rPr lang="en-US" sz="2600" dirty="0" err="1">
                <a:solidFill>
                  <a:schemeClr val="bg1"/>
                </a:solidFill>
              </a:rPr>
              <a:t>sebuah</a:t>
            </a:r>
            <a:r>
              <a:rPr lang="en-US" sz="2600" dirty="0">
                <a:solidFill>
                  <a:schemeClr val="bg1"/>
                </a:solidFill>
              </a:rPr>
              <a:t> </a:t>
            </a:r>
            <a:r>
              <a:rPr lang="en-US" sz="2600" dirty="0" err="1">
                <a:solidFill>
                  <a:schemeClr val="bg1"/>
                </a:solidFill>
              </a:rPr>
              <a:t>informasi</a:t>
            </a:r>
            <a:r>
              <a:rPr lang="en-US" sz="2600" dirty="0">
                <a:solidFill>
                  <a:schemeClr val="bg1"/>
                </a:solidFill>
              </a:rPr>
              <a:t>  </a:t>
            </a:r>
            <a:r>
              <a:rPr lang="en-US" sz="2600" dirty="0" err="1">
                <a:solidFill>
                  <a:schemeClr val="bg1"/>
                </a:solidFill>
              </a:rPr>
              <a:t>untuk</a:t>
            </a:r>
            <a:r>
              <a:rPr lang="en-US" sz="2600" dirty="0">
                <a:solidFill>
                  <a:schemeClr val="bg1"/>
                </a:solidFill>
              </a:rPr>
              <a:t> </a:t>
            </a:r>
            <a:r>
              <a:rPr lang="en-US" sz="2600" dirty="0" err="1">
                <a:solidFill>
                  <a:schemeClr val="bg1"/>
                </a:solidFill>
              </a:rPr>
              <a:t>membuat</a:t>
            </a:r>
            <a:r>
              <a:rPr lang="en-US" sz="2600" dirty="0">
                <a:solidFill>
                  <a:schemeClr val="bg1"/>
                </a:solidFill>
              </a:rPr>
              <a:t> </a:t>
            </a:r>
            <a:r>
              <a:rPr lang="en-US" sz="2600" dirty="0" err="1">
                <a:solidFill>
                  <a:schemeClr val="bg1"/>
                </a:solidFill>
              </a:rPr>
              <a:t>keputusan</a:t>
            </a:r>
            <a:r>
              <a:rPr lang="en-US" sz="2600" dirty="0">
                <a:solidFill>
                  <a:schemeClr val="bg1"/>
                </a:solidFill>
              </a:rPr>
              <a:t> </a:t>
            </a:r>
            <a:r>
              <a:rPr lang="en-US" sz="2600" dirty="0" err="1">
                <a:solidFill>
                  <a:schemeClr val="bg1"/>
                </a:solidFill>
              </a:rPr>
              <a:t>setelah</a:t>
            </a:r>
            <a:r>
              <a:rPr lang="en-US" sz="2600" dirty="0">
                <a:solidFill>
                  <a:schemeClr val="bg1"/>
                </a:solidFill>
              </a:rPr>
              <a:t> </a:t>
            </a:r>
            <a:r>
              <a:rPr lang="en-US" sz="2600" dirty="0" err="1">
                <a:solidFill>
                  <a:schemeClr val="bg1"/>
                </a:solidFill>
              </a:rPr>
              <a:t>pembuat</a:t>
            </a:r>
            <a:r>
              <a:rPr lang="en-US" sz="2600" dirty="0">
                <a:solidFill>
                  <a:schemeClr val="bg1"/>
                </a:solidFill>
              </a:rPr>
              <a:t> </a:t>
            </a:r>
            <a:r>
              <a:rPr lang="en-US" sz="2600" dirty="0" err="1">
                <a:solidFill>
                  <a:schemeClr val="bg1"/>
                </a:solidFill>
              </a:rPr>
              <a:t>keputusan</a:t>
            </a:r>
            <a:r>
              <a:rPr lang="en-US" sz="2600" dirty="0">
                <a:solidFill>
                  <a:schemeClr val="bg1"/>
                </a:solidFill>
              </a:rPr>
              <a:t> </a:t>
            </a:r>
            <a:r>
              <a:rPr lang="en-US" sz="2600" dirty="0" err="1">
                <a:solidFill>
                  <a:schemeClr val="bg1"/>
                </a:solidFill>
              </a:rPr>
              <a:t>menerima</a:t>
            </a:r>
            <a:r>
              <a:rPr lang="en-US" sz="2600" dirty="0">
                <a:solidFill>
                  <a:schemeClr val="bg1"/>
                </a:solidFill>
              </a:rPr>
              <a:t> </a:t>
            </a:r>
            <a:r>
              <a:rPr lang="en-US" sz="2600" dirty="0" err="1">
                <a:solidFill>
                  <a:schemeClr val="bg1"/>
                </a:solidFill>
              </a:rPr>
              <a:t>informasi</a:t>
            </a:r>
            <a:r>
              <a:rPr lang="en-US" sz="2600" dirty="0">
                <a:solidFill>
                  <a:schemeClr val="bg1"/>
                </a:solidFill>
              </a:rPr>
              <a:t> </a:t>
            </a:r>
            <a:r>
              <a:rPr lang="en-US" sz="2600" dirty="0" err="1">
                <a:solidFill>
                  <a:schemeClr val="bg1"/>
                </a:solidFill>
              </a:rPr>
              <a:t>tersebut</a:t>
            </a:r>
            <a:r>
              <a:rPr lang="en-US" sz="2600" dirty="0">
                <a:solidFill>
                  <a:schemeClr val="bg1"/>
                </a:solidFill>
              </a:rPr>
              <a:t>. </a:t>
            </a:r>
            <a:r>
              <a:rPr lang="en-US" sz="2600" dirty="0" err="1">
                <a:solidFill>
                  <a:schemeClr val="bg1"/>
                </a:solidFill>
              </a:rPr>
              <a:t>Karakteristik</a:t>
            </a:r>
            <a:r>
              <a:rPr lang="en-US" sz="2600" dirty="0">
                <a:solidFill>
                  <a:schemeClr val="bg1"/>
                </a:solidFill>
              </a:rPr>
              <a:t> </a:t>
            </a:r>
            <a:r>
              <a:rPr lang="en-US" sz="2600" dirty="0" err="1">
                <a:solidFill>
                  <a:schemeClr val="bg1"/>
                </a:solidFill>
              </a:rPr>
              <a:t>dari</a:t>
            </a:r>
            <a:r>
              <a:rPr lang="en-US" sz="2600" dirty="0">
                <a:solidFill>
                  <a:schemeClr val="bg1"/>
                </a:solidFill>
              </a:rPr>
              <a:t> </a:t>
            </a:r>
            <a:r>
              <a:rPr lang="en-US" sz="2600" dirty="0" err="1">
                <a:solidFill>
                  <a:schemeClr val="bg1"/>
                </a:solidFill>
              </a:rPr>
              <a:t>nilai</a:t>
            </a:r>
            <a:r>
              <a:rPr lang="en-US" sz="2600" dirty="0">
                <a:solidFill>
                  <a:schemeClr val="bg1"/>
                </a:solidFill>
              </a:rPr>
              <a:t> </a:t>
            </a:r>
            <a:r>
              <a:rPr lang="en-US" sz="2600" dirty="0" err="1">
                <a:solidFill>
                  <a:schemeClr val="bg1"/>
                </a:solidFill>
              </a:rPr>
              <a:t>informasi</a:t>
            </a:r>
            <a:r>
              <a:rPr lang="en-US" sz="2600" dirty="0">
                <a:solidFill>
                  <a:schemeClr val="bg1"/>
                </a:solidFill>
              </a:rPr>
              <a:t> </a:t>
            </a:r>
            <a:r>
              <a:rPr lang="en-US" sz="2600" dirty="0" err="1">
                <a:solidFill>
                  <a:schemeClr val="bg1"/>
                </a:solidFill>
              </a:rPr>
              <a:t>yaitu</a:t>
            </a:r>
            <a:r>
              <a:rPr lang="en-US" sz="2600" dirty="0">
                <a:solidFill>
                  <a:schemeClr val="bg1"/>
                </a:solidFill>
              </a:rPr>
              <a:t> </a:t>
            </a:r>
            <a:r>
              <a:rPr lang="en-US" sz="2600" dirty="0" err="1">
                <a:solidFill>
                  <a:schemeClr val="bg1"/>
                </a:solidFill>
              </a:rPr>
              <a:t>relevansi</a:t>
            </a:r>
            <a:r>
              <a:rPr lang="en-US" sz="2600" dirty="0">
                <a:solidFill>
                  <a:schemeClr val="bg1"/>
                </a:solidFill>
              </a:rPr>
              <a:t>, </a:t>
            </a:r>
            <a:r>
              <a:rPr lang="en-US" sz="2600" dirty="0" err="1">
                <a:solidFill>
                  <a:schemeClr val="bg1"/>
                </a:solidFill>
              </a:rPr>
              <a:t>waktu</a:t>
            </a:r>
            <a:r>
              <a:rPr lang="en-US" sz="2600" dirty="0">
                <a:solidFill>
                  <a:schemeClr val="bg1"/>
                </a:solidFill>
              </a:rPr>
              <a:t>, </a:t>
            </a:r>
            <a:r>
              <a:rPr lang="en-US" sz="2600" dirty="0" err="1">
                <a:solidFill>
                  <a:schemeClr val="bg1"/>
                </a:solidFill>
              </a:rPr>
              <a:t>dan</a:t>
            </a:r>
            <a:r>
              <a:rPr lang="en-US" sz="2600" dirty="0">
                <a:solidFill>
                  <a:schemeClr val="bg1"/>
                </a:solidFill>
              </a:rPr>
              <a:t> </a:t>
            </a:r>
            <a:r>
              <a:rPr lang="en-US" sz="2600" dirty="0" err="1">
                <a:solidFill>
                  <a:schemeClr val="bg1"/>
                </a:solidFill>
              </a:rPr>
              <a:t>keakuratan</a:t>
            </a:r>
            <a:r>
              <a:rPr lang="en-US" sz="2600" dirty="0">
                <a:solidFill>
                  <a:schemeClr val="bg1"/>
                </a:solidFill>
              </a:rPr>
              <a:t>.</a:t>
            </a:r>
            <a:endParaRPr lang="en-US" sz="2600" dirty="0">
              <a:solidFill>
                <a:schemeClr val="bg1"/>
              </a:solidFill>
            </a:endParaRPr>
          </a:p>
        </p:txBody>
      </p:sp>
      <p:sp>
        <p:nvSpPr>
          <p:cNvPr id="73" name="Google Shape;73;p16"/>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216011353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246" name="Google Shape;246;p35"/>
          <p:cNvSpPr txBox="1">
            <a:spLocks noGrp="1"/>
          </p:cNvSpPr>
          <p:nvPr>
            <p:ph type="ctrTitle" idx="4294967295"/>
          </p:nvPr>
        </p:nvSpPr>
        <p:spPr>
          <a:xfrm>
            <a:off x="1918700" y="1485548"/>
            <a:ext cx="5306700" cy="68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a:solidFill>
                  <a:schemeClr val="accent6"/>
                </a:solidFill>
              </a:rPr>
              <a:t>Thanks!</a:t>
            </a:r>
            <a:endParaRPr sz="6000">
              <a:solidFill>
                <a:schemeClr val="accent6"/>
              </a:solidFill>
            </a:endParaRPr>
          </a:p>
        </p:txBody>
      </p:sp>
      <p:sp>
        <p:nvSpPr>
          <p:cNvPr id="247" name="Google Shape;247;p35"/>
          <p:cNvSpPr txBox="1">
            <a:spLocks noGrp="1"/>
          </p:cNvSpPr>
          <p:nvPr>
            <p:ph type="subTitle" idx="4294967295"/>
          </p:nvPr>
        </p:nvSpPr>
        <p:spPr>
          <a:xfrm>
            <a:off x="1918700" y="2192769"/>
            <a:ext cx="5306700" cy="18573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3600" b="1" dirty="0" smtClean="0">
                <a:solidFill>
                  <a:schemeClr val="lt1"/>
                </a:solidFill>
              </a:rPr>
              <a:t>Ada Pertanyaan?</a:t>
            </a:r>
            <a:endParaRPr sz="3600" b="1" dirty="0">
              <a:solidFill>
                <a:schemeClr val="lt1"/>
              </a:solidFill>
            </a:endParaRPr>
          </a:p>
        </p:txBody>
      </p:sp>
    </p:spTree>
    <p:extLst>
      <p:ext uri="{BB962C8B-B14F-4D97-AF65-F5344CB8AC3E}">
        <p14:creationId xmlns:p14="http://schemas.microsoft.com/office/powerpoint/2010/main" val="2128442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35950" y="922850"/>
            <a:ext cx="2872200" cy="3588300"/>
          </a:xfrm>
          <a:prstGeom prst="rect">
            <a:avLst/>
          </a:prstGeom>
        </p:spPr>
        <p:txBody>
          <a:bodyPr spcFirstLastPara="1" wrap="square" lIns="0" tIns="0" rIns="0" bIns="0" anchor="ctr" anchorCtr="0">
            <a:noAutofit/>
          </a:bodyPr>
          <a:lstStyle/>
          <a:p>
            <a:pPr marL="0" lvl="0" indent="0">
              <a:buNone/>
            </a:pPr>
            <a:r>
              <a:rPr lang="id-ID" sz="1800" b="1" dirty="0"/>
              <a:t>Kualitas informasi</a:t>
            </a:r>
            <a:r>
              <a:rPr lang="id-ID" sz="1800" dirty="0"/>
              <a:t> adalah sejauh mana informasi secara konsisten dapat memenuhi persyaratan dan harapan semua orang yang membutuhkan informasi tersebut untuk melakukan proses mereka. </a:t>
            </a:r>
            <a:r>
              <a:rPr lang="en-US" sz="1800" dirty="0" err="1"/>
              <a:t>Konsep</a:t>
            </a:r>
            <a:r>
              <a:rPr lang="en-US" sz="1800" dirty="0"/>
              <a:t> </a:t>
            </a:r>
            <a:r>
              <a:rPr lang="en-US" sz="1800" dirty="0" err="1"/>
              <a:t>ini</a:t>
            </a:r>
            <a:r>
              <a:rPr lang="en-US" sz="1800" dirty="0"/>
              <a:t> </a:t>
            </a:r>
            <a:r>
              <a:rPr lang="en-US" sz="1800" dirty="0" err="1"/>
              <a:t>dikaitkan</a:t>
            </a:r>
            <a:r>
              <a:rPr lang="en-US" sz="1800" dirty="0"/>
              <a:t> </a:t>
            </a:r>
            <a:r>
              <a:rPr lang="en-US" sz="1800" dirty="0" err="1"/>
              <a:t>dengan</a:t>
            </a:r>
            <a:r>
              <a:rPr lang="en-US" sz="1800" dirty="0"/>
              <a:t> </a:t>
            </a:r>
            <a:r>
              <a:rPr lang="en-US" sz="1800" dirty="0" err="1"/>
              <a:t>konsep</a:t>
            </a:r>
            <a:r>
              <a:rPr lang="en-US" sz="1800" dirty="0"/>
              <a:t> </a:t>
            </a:r>
            <a:r>
              <a:rPr lang="en-US" sz="1800" dirty="0" err="1"/>
              <a:t>produk</a:t>
            </a:r>
            <a:r>
              <a:rPr lang="en-US" sz="1800" dirty="0"/>
              <a:t> </a:t>
            </a:r>
            <a:r>
              <a:rPr lang="en-US" sz="1800" dirty="0" err="1"/>
              <a:t>informasi</a:t>
            </a:r>
            <a:r>
              <a:rPr lang="en-US" sz="1800" dirty="0"/>
              <a:t> yang </a:t>
            </a:r>
            <a:r>
              <a:rPr lang="en-US" sz="1800" dirty="0" err="1"/>
              <a:t>menggunakan</a:t>
            </a:r>
            <a:r>
              <a:rPr lang="en-US" sz="1800" dirty="0"/>
              <a:t> data </a:t>
            </a:r>
            <a:r>
              <a:rPr lang="en-US" sz="1800" dirty="0" err="1"/>
              <a:t>sebagai</a:t>
            </a:r>
            <a:r>
              <a:rPr lang="en-US" sz="1800" dirty="0"/>
              <a:t> </a:t>
            </a:r>
            <a:r>
              <a:rPr lang="en-US" sz="1800" dirty="0" err="1"/>
              <a:t>masukan</a:t>
            </a:r>
            <a:r>
              <a:rPr lang="en-US" sz="1800" dirty="0"/>
              <a:t> </a:t>
            </a:r>
            <a:r>
              <a:rPr lang="en-US" sz="1800" dirty="0" err="1"/>
              <a:t>dan</a:t>
            </a:r>
            <a:r>
              <a:rPr lang="en-US" sz="1800" dirty="0"/>
              <a:t> </a:t>
            </a:r>
            <a:r>
              <a:rPr lang="en-US" sz="1800" dirty="0" err="1"/>
              <a:t>informasi</a:t>
            </a:r>
            <a:r>
              <a:rPr lang="en-US" sz="1800" dirty="0"/>
              <a:t> </a:t>
            </a:r>
            <a:r>
              <a:rPr lang="en-US" sz="1800" dirty="0" err="1"/>
              <a:t>didefinisikan</a:t>
            </a:r>
            <a:r>
              <a:rPr lang="en-US" sz="1800" dirty="0"/>
              <a:t> </a:t>
            </a:r>
            <a:r>
              <a:rPr lang="en-US" sz="1800" dirty="0" err="1"/>
              <a:t>sebagai</a:t>
            </a:r>
            <a:r>
              <a:rPr lang="en-US" sz="1800" dirty="0"/>
              <a:t> data yang </a:t>
            </a:r>
            <a:r>
              <a:rPr lang="en-US" sz="1800" dirty="0" err="1"/>
              <a:t>telah</a:t>
            </a:r>
            <a:r>
              <a:rPr lang="en-US" sz="1800" dirty="0"/>
              <a:t> </a:t>
            </a:r>
            <a:r>
              <a:rPr lang="en-US" sz="1800" dirty="0" err="1"/>
              <a:t>diolah</a:t>
            </a:r>
            <a:r>
              <a:rPr lang="en-US" sz="1800" dirty="0"/>
              <a:t> </a:t>
            </a:r>
            <a:r>
              <a:rPr lang="en-US" sz="1800" dirty="0" err="1"/>
              <a:t>sehingga</a:t>
            </a:r>
            <a:r>
              <a:rPr lang="en-US" sz="1800" dirty="0"/>
              <a:t> </a:t>
            </a:r>
            <a:r>
              <a:rPr lang="en-US" sz="1800" dirty="0" err="1"/>
              <a:t>memberikan</a:t>
            </a:r>
            <a:r>
              <a:rPr lang="en-US" sz="1800" dirty="0"/>
              <a:t> </a:t>
            </a:r>
            <a:r>
              <a:rPr lang="en-US" sz="1800" dirty="0" err="1"/>
              <a:t>makna</a:t>
            </a:r>
            <a:r>
              <a:rPr lang="en-US" sz="1800" dirty="0"/>
              <a:t> </a:t>
            </a:r>
            <a:r>
              <a:rPr lang="en-US" sz="1800" dirty="0" err="1"/>
              <a:t>bagi</a:t>
            </a:r>
            <a:r>
              <a:rPr lang="en-US" sz="1800" dirty="0"/>
              <a:t> </a:t>
            </a:r>
            <a:r>
              <a:rPr lang="en-US" sz="1800" dirty="0" err="1"/>
              <a:t>penerima</a:t>
            </a:r>
            <a:r>
              <a:rPr lang="en-US" sz="1800" dirty="0"/>
              <a:t> </a:t>
            </a:r>
            <a:r>
              <a:rPr lang="en-US" sz="1800" dirty="0" err="1"/>
              <a:t>informasi</a:t>
            </a:r>
            <a:r>
              <a:rPr lang="en-US" sz="1800" dirty="0"/>
              <a:t>. </a:t>
            </a:r>
            <a:endParaRPr sz="1800" dirty="0"/>
          </a:p>
        </p:txBody>
      </p:sp>
      <p:sp>
        <p:nvSpPr>
          <p:cNvPr id="85" name="Google Shape;85;p18"/>
          <p:cNvSpPr txBox="1">
            <a:spLocks noGrp="1"/>
          </p:cNvSpPr>
          <p:nvPr>
            <p:ph type="sldNum" idx="12"/>
          </p:nvPr>
        </p:nvSpPr>
        <p:spPr>
          <a:xfrm>
            <a:off x="4297650" y="4726525"/>
            <a:ext cx="548700" cy="416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D" dirty="0" err="1" smtClean="0"/>
              <a:t>Syarat</a:t>
            </a:r>
            <a:r>
              <a:rPr lang="en-ID" dirty="0" smtClean="0"/>
              <a:t> </a:t>
            </a:r>
            <a:r>
              <a:rPr lang="en-ID" dirty="0" err="1" smtClean="0"/>
              <a:t>Informasi</a:t>
            </a:r>
            <a:r>
              <a:rPr lang="en-ID" dirty="0" smtClean="0"/>
              <a:t> </a:t>
            </a:r>
            <a:r>
              <a:rPr lang="en-ID" dirty="0" err="1" smtClean="0"/>
              <a:t>Berkualitas</a:t>
            </a:r>
            <a:endParaRPr dirty="0"/>
          </a:p>
        </p:txBody>
      </p:sp>
      <p:sp>
        <p:nvSpPr>
          <p:cNvPr id="91" name="Google Shape;91;p19"/>
          <p:cNvSpPr txBox="1">
            <a:spLocks noGrp="1"/>
          </p:cNvSpPr>
          <p:nvPr>
            <p:ph type="body" idx="1"/>
          </p:nvPr>
        </p:nvSpPr>
        <p:spPr>
          <a:xfrm>
            <a:off x="1628275" y="1428825"/>
            <a:ext cx="5887500" cy="29088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gt;"/>
            </a:pPr>
            <a:r>
              <a:rPr lang="en" dirty="0" smtClean="0"/>
              <a:t>Akurat</a:t>
            </a:r>
            <a:endParaRPr lang="en" dirty="0" smtClean="0"/>
          </a:p>
          <a:p>
            <a:pPr marL="457200" lvl="0" indent="-381000" algn="l" rtl="0">
              <a:spcBef>
                <a:spcPts val="0"/>
              </a:spcBef>
              <a:spcAft>
                <a:spcPts val="0"/>
              </a:spcAft>
              <a:buSzPts val="2400"/>
              <a:buChar char="&gt;"/>
            </a:pPr>
            <a:r>
              <a:rPr lang="en-ID" dirty="0" err="1" smtClean="0"/>
              <a:t>Tepat</a:t>
            </a:r>
            <a:r>
              <a:rPr lang="en-ID" dirty="0" smtClean="0"/>
              <a:t> </a:t>
            </a:r>
            <a:r>
              <a:rPr lang="en-ID" dirty="0" err="1" smtClean="0"/>
              <a:t>waktu</a:t>
            </a:r>
            <a:endParaRPr lang="en-ID" dirty="0" smtClean="0"/>
          </a:p>
          <a:p>
            <a:pPr marL="457200" lvl="0" indent="-381000" algn="l" rtl="0">
              <a:spcBef>
                <a:spcPts val="0"/>
              </a:spcBef>
              <a:spcAft>
                <a:spcPts val="0"/>
              </a:spcAft>
              <a:buSzPts val="2400"/>
              <a:buChar char="&gt;"/>
            </a:pPr>
            <a:r>
              <a:rPr lang="en-ID" dirty="0" err="1" smtClean="0"/>
              <a:t>Relevan</a:t>
            </a:r>
            <a:endParaRPr lang="en-ID" dirty="0" smtClean="0"/>
          </a:p>
          <a:p>
            <a:pPr marL="457200" lvl="0" indent="-381000" algn="l" rtl="0">
              <a:spcBef>
                <a:spcPts val="0"/>
              </a:spcBef>
              <a:spcAft>
                <a:spcPts val="0"/>
              </a:spcAft>
              <a:buSzPts val="2400"/>
              <a:buChar char="&gt;"/>
            </a:pPr>
            <a:r>
              <a:rPr lang="en-ID" dirty="0" err="1" smtClean="0"/>
              <a:t>Ekonomis</a:t>
            </a:r>
            <a:endParaRPr lang="en-ID" dirty="0" smtClean="0"/>
          </a:p>
          <a:p>
            <a:pPr marL="457200" lvl="0" indent="-381000" algn="l" rtl="0">
              <a:spcBef>
                <a:spcPts val="0"/>
              </a:spcBef>
              <a:spcAft>
                <a:spcPts val="0"/>
              </a:spcAft>
              <a:buSzPts val="2400"/>
              <a:buChar char="&gt;"/>
            </a:pPr>
            <a:r>
              <a:rPr lang="en-ID" dirty="0" err="1" smtClean="0"/>
              <a:t>Efisien</a:t>
            </a:r>
            <a:endParaRPr lang="en-ID" dirty="0" smtClean="0"/>
          </a:p>
          <a:p>
            <a:pPr marL="457200" lvl="0" indent="-381000" algn="l" rtl="0">
              <a:spcBef>
                <a:spcPts val="0"/>
              </a:spcBef>
              <a:spcAft>
                <a:spcPts val="0"/>
              </a:spcAft>
              <a:buSzPts val="2400"/>
              <a:buChar char="&gt;"/>
            </a:pPr>
            <a:r>
              <a:rPr lang="en-ID" dirty="0" err="1" smtClean="0"/>
              <a:t>Dapat</a:t>
            </a:r>
            <a:r>
              <a:rPr lang="en-ID" dirty="0" smtClean="0"/>
              <a:t> </a:t>
            </a:r>
            <a:r>
              <a:rPr lang="en-ID" dirty="0" err="1" smtClean="0"/>
              <a:t>d</a:t>
            </a:r>
            <a:r>
              <a:rPr lang="en-ID" dirty="0" err="1" smtClean="0"/>
              <a:t>ipercaya</a:t>
            </a:r>
            <a:endParaRPr dirty="0"/>
          </a:p>
        </p:txBody>
      </p:sp>
      <p:sp>
        <p:nvSpPr>
          <p:cNvPr id="92" name="Google Shape;92;p19"/>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ctrTitle" idx="4294967295"/>
          </p:nvPr>
        </p:nvSpPr>
        <p:spPr>
          <a:xfrm>
            <a:off x="1918700" y="1485548"/>
            <a:ext cx="5306700" cy="68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smtClean="0">
                <a:solidFill>
                  <a:schemeClr val="accent6"/>
                </a:solidFill>
              </a:rPr>
              <a:t>Akurat</a:t>
            </a:r>
            <a:endParaRPr sz="6000" dirty="0">
              <a:solidFill>
                <a:schemeClr val="accent6"/>
              </a:solidFill>
            </a:endParaRPr>
          </a:p>
        </p:txBody>
      </p:sp>
      <p:sp>
        <p:nvSpPr>
          <p:cNvPr id="72" name="Google Shape;72;p16"/>
          <p:cNvSpPr txBox="1">
            <a:spLocks noGrp="1"/>
          </p:cNvSpPr>
          <p:nvPr>
            <p:ph type="subTitle" idx="4294967295"/>
          </p:nvPr>
        </p:nvSpPr>
        <p:spPr>
          <a:xfrm>
            <a:off x="1918700" y="2192769"/>
            <a:ext cx="5306700" cy="1857300"/>
          </a:xfrm>
          <a:prstGeom prst="rect">
            <a:avLst/>
          </a:prstGeom>
        </p:spPr>
        <p:txBody>
          <a:bodyPr spcFirstLastPara="1" wrap="square" lIns="0" tIns="0" rIns="0" bIns="0" anchor="t" anchorCtr="0">
            <a:noAutofit/>
          </a:bodyPr>
          <a:lstStyle/>
          <a:p>
            <a:pPr marL="0" lvl="0" indent="0" algn="ctr">
              <a:buNone/>
            </a:pPr>
            <a:r>
              <a:rPr lang="en-US" sz="3600" dirty="0" err="1">
                <a:solidFill>
                  <a:schemeClr val="bg1"/>
                </a:solidFill>
              </a:rPr>
              <a:t>Informasi</a:t>
            </a:r>
            <a:r>
              <a:rPr lang="en-US" sz="3600" dirty="0">
                <a:solidFill>
                  <a:schemeClr val="bg1"/>
                </a:solidFill>
              </a:rPr>
              <a:t> </a:t>
            </a:r>
            <a:r>
              <a:rPr lang="en-US" sz="3600" dirty="0" err="1">
                <a:solidFill>
                  <a:schemeClr val="bg1"/>
                </a:solidFill>
              </a:rPr>
              <a:t>akurat</a:t>
            </a:r>
            <a:r>
              <a:rPr lang="en-US" sz="3600" dirty="0">
                <a:solidFill>
                  <a:schemeClr val="bg1"/>
                </a:solidFill>
              </a:rPr>
              <a:t> </a:t>
            </a:r>
            <a:r>
              <a:rPr lang="en-US" sz="3600" dirty="0" err="1">
                <a:solidFill>
                  <a:schemeClr val="bg1"/>
                </a:solidFill>
              </a:rPr>
              <a:t>harus</a:t>
            </a:r>
            <a:r>
              <a:rPr lang="en-US" sz="3600" dirty="0">
                <a:solidFill>
                  <a:schemeClr val="bg1"/>
                </a:solidFill>
              </a:rPr>
              <a:t> </a:t>
            </a:r>
            <a:r>
              <a:rPr lang="en-US" sz="3600" dirty="0" err="1">
                <a:solidFill>
                  <a:schemeClr val="bg1"/>
                </a:solidFill>
              </a:rPr>
              <a:t>tepat</a:t>
            </a:r>
            <a:r>
              <a:rPr lang="en-US" sz="3600" dirty="0">
                <a:solidFill>
                  <a:schemeClr val="bg1"/>
                </a:solidFill>
              </a:rPr>
              <a:t>. </a:t>
            </a:r>
            <a:r>
              <a:rPr lang="en-US" sz="3600" dirty="0" err="1">
                <a:solidFill>
                  <a:schemeClr val="bg1"/>
                </a:solidFill>
              </a:rPr>
              <a:t>Tidak</a:t>
            </a:r>
            <a:r>
              <a:rPr lang="en-US" sz="3600" dirty="0">
                <a:solidFill>
                  <a:schemeClr val="bg1"/>
                </a:solidFill>
              </a:rPr>
              <a:t> </a:t>
            </a:r>
            <a:r>
              <a:rPr lang="en-US" sz="3600" dirty="0" err="1">
                <a:solidFill>
                  <a:schemeClr val="bg1"/>
                </a:solidFill>
              </a:rPr>
              <a:t>ada</a:t>
            </a:r>
            <a:r>
              <a:rPr lang="en-US" sz="3600" dirty="0">
                <a:solidFill>
                  <a:schemeClr val="bg1"/>
                </a:solidFill>
              </a:rPr>
              <a:t> </a:t>
            </a:r>
            <a:r>
              <a:rPr lang="en-US" sz="3600" dirty="0" err="1" smtClean="0">
                <a:solidFill>
                  <a:schemeClr val="bg1"/>
                </a:solidFill>
              </a:rPr>
              <a:t>perkiraan</a:t>
            </a:r>
            <a:r>
              <a:rPr lang="en-US" sz="3600" dirty="0" smtClean="0">
                <a:solidFill>
                  <a:schemeClr val="bg1"/>
                </a:solidFill>
              </a:rPr>
              <a:t> </a:t>
            </a:r>
            <a:r>
              <a:rPr lang="en-US" sz="3600" dirty="0" err="1" smtClean="0">
                <a:solidFill>
                  <a:schemeClr val="bg1"/>
                </a:solidFill>
              </a:rPr>
              <a:t>serta</a:t>
            </a:r>
            <a:r>
              <a:rPr lang="en-US" sz="3600" dirty="0" smtClean="0">
                <a:solidFill>
                  <a:schemeClr val="bg1"/>
                </a:solidFill>
              </a:rPr>
              <a:t> </a:t>
            </a:r>
            <a:r>
              <a:rPr lang="en-US" sz="3600" dirty="0" err="1" smtClean="0">
                <a:solidFill>
                  <a:schemeClr val="bg1"/>
                </a:solidFill>
              </a:rPr>
              <a:t>berdasarkan</a:t>
            </a:r>
            <a:r>
              <a:rPr lang="en-US" sz="3600" dirty="0" smtClean="0">
                <a:solidFill>
                  <a:schemeClr val="bg1"/>
                </a:solidFill>
              </a:rPr>
              <a:t> </a:t>
            </a:r>
            <a:r>
              <a:rPr lang="en-US" sz="3600" dirty="0" err="1">
                <a:solidFill>
                  <a:schemeClr val="bg1"/>
                </a:solidFill>
              </a:rPr>
              <a:t>pada</a:t>
            </a:r>
            <a:r>
              <a:rPr lang="en-US" sz="3600" dirty="0">
                <a:solidFill>
                  <a:schemeClr val="bg1"/>
                </a:solidFill>
              </a:rPr>
              <a:t> </a:t>
            </a:r>
            <a:r>
              <a:rPr lang="en-US" sz="3600" dirty="0" err="1">
                <a:solidFill>
                  <a:schemeClr val="bg1"/>
                </a:solidFill>
              </a:rPr>
              <a:t>sumber</a:t>
            </a:r>
            <a:r>
              <a:rPr lang="en-US" sz="3600" dirty="0">
                <a:solidFill>
                  <a:schemeClr val="bg1"/>
                </a:solidFill>
              </a:rPr>
              <a:t> </a:t>
            </a:r>
            <a:r>
              <a:rPr lang="en-US" sz="3600" dirty="0" err="1">
                <a:solidFill>
                  <a:schemeClr val="bg1"/>
                </a:solidFill>
              </a:rPr>
              <a:t>terpercaya</a:t>
            </a:r>
            <a:endParaRPr sz="3600" b="1" dirty="0">
              <a:solidFill>
                <a:schemeClr val="bg1"/>
              </a:solidFill>
            </a:endParaRPr>
          </a:p>
        </p:txBody>
      </p:sp>
      <p:sp>
        <p:nvSpPr>
          <p:cNvPr id="73" name="Google Shape;73;p16"/>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Komponen Akurat</a:t>
            </a:r>
            <a:endParaRPr dirty="0"/>
          </a:p>
        </p:txBody>
      </p:sp>
      <p:sp>
        <p:nvSpPr>
          <p:cNvPr id="117" name="Google Shape;117;p22"/>
          <p:cNvSpPr txBox="1">
            <a:spLocks noGrp="1"/>
          </p:cNvSpPr>
          <p:nvPr>
            <p:ph type="body" idx="1"/>
          </p:nvPr>
        </p:nvSpPr>
        <p:spPr>
          <a:xfrm>
            <a:off x="1628275" y="1428825"/>
            <a:ext cx="1786500" cy="2931600"/>
          </a:xfrm>
          <a:prstGeom prst="rect">
            <a:avLst/>
          </a:prstGeom>
        </p:spPr>
        <p:txBody>
          <a:bodyPr spcFirstLastPara="1" wrap="square" lIns="0" tIns="0" rIns="0" bIns="0" anchor="t" anchorCtr="0">
            <a:noAutofit/>
          </a:bodyPr>
          <a:lstStyle/>
          <a:p>
            <a:pPr marL="0" lvl="0" indent="0">
              <a:buNone/>
            </a:pPr>
            <a:r>
              <a:rPr lang="id-ID" b="1" dirty="0" smtClean="0"/>
              <a:t>Completeness</a:t>
            </a:r>
            <a:endParaRPr lang="en-ID" b="1" dirty="0" smtClean="0"/>
          </a:p>
          <a:p>
            <a:pPr marL="0" lvl="0" indent="0">
              <a:buNone/>
            </a:pPr>
            <a:r>
              <a:rPr lang="id-ID" dirty="0" smtClean="0"/>
              <a:t>berarti </a:t>
            </a:r>
            <a:r>
              <a:rPr lang="id-ID" dirty="0"/>
              <a:t>informasi yang dihasilkan atau dibutuhkan harus memiliki kelengkapan  yang  baik,  karena  bila  informasi  tidak lengkap  akan  mempengaruhi dalam pengambilan </a:t>
            </a:r>
            <a:r>
              <a:rPr lang="id-ID" dirty="0" smtClean="0"/>
              <a:t>keputusan</a:t>
            </a:r>
            <a:r>
              <a:rPr lang="en-ID" dirty="0" smtClean="0"/>
              <a:t>. </a:t>
            </a:r>
            <a:endParaRPr dirty="0"/>
          </a:p>
        </p:txBody>
      </p:sp>
      <p:sp>
        <p:nvSpPr>
          <p:cNvPr id="118" name="Google Shape;118;p22"/>
          <p:cNvSpPr txBox="1">
            <a:spLocks noGrp="1"/>
          </p:cNvSpPr>
          <p:nvPr>
            <p:ph type="body" idx="2"/>
          </p:nvPr>
        </p:nvSpPr>
        <p:spPr>
          <a:xfrm>
            <a:off x="3646725" y="1428825"/>
            <a:ext cx="1786500" cy="2931600"/>
          </a:xfrm>
          <a:prstGeom prst="rect">
            <a:avLst/>
          </a:prstGeom>
        </p:spPr>
        <p:txBody>
          <a:bodyPr spcFirstLastPara="1" wrap="square" lIns="0" tIns="0" rIns="0" bIns="0" anchor="t" anchorCtr="0">
            <a:noAutofit/>
          </a:bodyPr>
          <a:lstStyle/>
          <a:p>
            <a:pPr marL="0" lvl="0" indent="0">
              <a:buNone/>
            </a:pPr>
            <a:r>
              <a:rPr lang="id-ID" b="1" dirty="0" smtClean="0"/>
              <a:t>Correctness</a:t>
            </a:r>
            <a:endParaRPr lang="en-ID" b="1" dirty="0" smtClean="0"/>
          </a:p>
          <a:p>
            <a:pPr marL="0" lvl="0" indent="0">
              <a:buNone/>
            </a:pPr>
            <a:r>
              <a:rPr lang="id-ID" dirty="0" smtClean="0"/>
              <a:t>berarti  </a:t>
            </a:r>
            <a:r>
              <a:rPr lang="id-ID" dirty="0"/>
              <a:t>informasi  yang  dihasilkan  atau  dibutuhkanharus  memiliki kebenaran.</a:t>
            </a:r>
            <a:endParaRPr dirty="0"/>
          </a:p>
        </p:txBody>
      </p:sp>
      <p:sp>
        <p:nvSpPr>
          <p:cNvPr id="119" name="Google Shape;119;p22"/>
          <p:cNvSpPr txBox="1">
            <a:spLocks noGrp="1"/>
          </p:cNvSpPr>
          <p:nvPr>
            <p:ph type="body" idx="3"/>
          </p:nvPr>
        </p:nvSpPr>
        <p:spPr>
          <a:xfrm>
            <a:off x="5665175" y="1428825"/>
            <a:ext cx="1786500" cy="2931600"/>
          </a:xfrm>
          <a:prstGeom prst="rect">
            <a:avLst/>
          </a:prstGeom>
        </p:spPr>
        <p:txBody>
          <a:bodyPr spcFirstLastPara="1" wrap="square" lIns="0" tIns="0" rIns="0" bIns="0" anchor="t" anchorCtr="0">
            <a:noAutofit/>
          </a:bodyPr>
          <a:lstStyle/>
          <a:p>
            <a:pPr marL="127000" lvl="0" indent="0">
              <a:buNone/>
            </a:pPr>
            <a:r>
              <a:rPr lang="id-ID" b="1" dirty="0" smtClean="0"/>
              <a:t>Security</a:t>
            </a:r>
            <a:endParaRPr lang="en-ID" b="1" dirty="0" smtClean="0"/>
          </a:p>
          <a:p>
            <a:pPr marL="127000" lvl="0" indent="0">
              <a:buNone/>
            </a:pPr>
            <a:r>
              <a:rPr lang="id-ID" dirty="0" smtClean="0"/>
              <a:t>berarti  </a:t>
            </a:r>
            <a:r>
              <a:rPr lang="id-ID" dirty="0"/>
              <a:t>informasi  yang  dihasilkan  atau  dibutuhkan harus  memiliki keamanan</a:t>
            </a:r>
            <a:r>
              <a:rPr lang="en-US" dirty="0"/>
              <a:t>.</a:t>
            </a:r>
          </a:p>
        </p:txBody>
      </p:sp>
      <p:sp>
        <p:nvSpPr>
          <p:cNvPr id="120" name="Google Shape;120;p22"/>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ctrTitle" idx="4294967295"/>
          </p:nvPr>
        </p:nvSpPr>
        <p:spPr>
          <a:xfrm>
            <a:off x="1907704" y="555526"/>
            <a:ext cx="5306700" cy="683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smtClean="0">
                <a:solidFill>
                  <a:schemeClr val="accent6"/>
                </a:solidFill>
              </a:rPr>
              <a:t>Tepat Waktu</a:t>
            </a:r>
            <a:endParaRPr sz="6000" dirty="0">
              <a:solidFill>
                <a:schemeClr val="accent6"/>
              </a:solidFill>
            </a:endParaRPr>
          </a:p>
        </p:txBody>
      </p:sp>
      <p:sp>
        <p:nvSpPr>
          <p:cNvPr id="72" name="Google Shape;72;p16"/>
          <p:cNvSpPr txBox="1">
            <a:spLocks noGrp="1"/>
          </p:cNvSpPr>
          <p:nvPr>
            <p:ph type="subTitle" idx="4294967295"/>
          </p:nvPr>
        </p:nvSpPr>
        <p:spPr>
          <a:xfrm>
            <a:off x="1907704" y="1203598"/>
            <a:ext cx="5306700" cy="1857300"/>
          </a:xfrm>
          <a:prstGeom prst="rect">
            <a:avLst/>
          </a:prstGeom>
        </p:spPr>
        <p:txBody>
          <a:bodyPr spcFirstLastPara="1" wrap="square" lIns="0" tIns="0" rIns="0" bIns="0" anchor="t" anchorCtr="0">
            <a:noAutofit/>
          </a:bodyPr>
          <a:lstStyle/>
          <a:p>
            <a:pPr marL="0" lvl="0" indent="0" algn="ctr">
              <a:buNone/>
            </a:pPr>
            <a:r>
              <a:rPr lang="en-US" sz="3200" dirty="0" err="1">
                <a:solidFill>
                  <a:schemeClr val="bg1"/>
                </a:solidFill>
              </a:rPr>
              <a:t>I</a:t>
            </a:r>
            <a:r>
              <a:rPr lang="en-US" sz="3200" dirty="0" err="1" smtClean="0">
                <a:solidFill>
                  <a:schemeClr val="bg1"/>
                </a:solidFill>
              </a:rPr>
              <a:t>nformasi</a:t>
            </a:r>
            <a:r>
              <a:rPr lang="en-US" sz="3200" dirty="0" smtClean="0">
                <a:solidFill>
                  <a:schemeClr val="bg1"/>
                </a:solidFill>
              </a:rPr>
              <a:t> </a:t>
            </a:r>
            <a:r>
              <a:rPr lang="en-US" sz="3200" dirty="0">
                <a:solidFill>
                  <a:schemeClr val="bg1"/>
                </a:solidFill>
              </a:rPr>
              <a:t>yang </a:t>
            </a:r>
            <a:r>
              <a:rPr lang="en-US" sz="3200" dirty="0" err="1">
                <a:solidFill>
                  <a:schemeClr val="bg1"/>
                </a:solidFill>
              </a:rPr>
              <a:t>diterima</a:t>
            </a:r>
            <a:r>
              <a:rPr lang="en-US" sz="3200" dirty="0">
                <a:solidFill>
                  <a:schemeClr val="bg1"/>
                </a:solidFill>
              </a:rPr>
              <a:t> </a:t>
            </a:r>
            <a:r>
              <a:rPr lang="en-US" sz="3200" dirty="0" err="1">
                <a:solidFill>
                  <a:schemeClr val="bg1"/>
                </a:solidFill>
              </a:rPr>
              <a:t>harus</a:t>
            </a:r>
            <a:r>
              <a:rPr lang="en-US" sz="3200" dirty="0">
                <a:solidFill>
                  <a:schemeClr val="bg1"/>
                </a:solidFill>
              </a:rPr>
              <a:t> </a:t>
            </a:r>
            <a:r>
              <a:rPr lang="en-US" sz="3200" dirty="0" err="1">
                <a:solidFill>
                  <a:schemeClr val="bg1"/>
                </a:solidFill>
              </a:rPr>
              <a:t>tepat</a:t>
            </a:r>
            <a:r>
              <a:rPr lang="en-US" sz="3200" dirty="0">
                <a:solidFill>
                  <a:schemeClr val="bg1"/>
                </a:solidFill>
              </a:rPr>
              <a:t> </a:t>
            </a:r>
            <a:r>
              <a:rPr lang="en-US" sz="3200" dirty="0" err="1">
                <a:solidFill>
                  <a:schemeClr val="bg1"/>
                </a:solidFill>
              </a:rPr>
              <a:t>pada</a:t>
            </a:r>
            <a:r>
              <a:rPr lang="en-US" sz="3200" dirty="0">
                <a:solidFill>
                  <a:schemeClr val="bg1"/>
                </a:solidFill>
              </a:rPr>
              <a:t> </a:t>
            </a:r>
            <a:r>
              <a:rPr lang="en-US" sz="3200" dirty="0" err="1">
                <a:solidFill>
                  <a:schemeClr val="bg1"/>
                </a:solidFill>
              </a:rPr>
              <a:t>waktunya</a:t>
            </a:r>
            <a:r>
              <a:rPr lang="en-US" sz="3200" dirty="0">
                <a:solidFill>
                  <a:schemeClr val="bg1"/>
                </a:solidFill>
              </a:rPr>
              <a:t>, </a:t>
            </a:r>
            <a:r>
              <a:rPr lang="en-US" sz="3200" dirty="0" err="1">
                <a:solidFill>
                  <a:schemeClr val="bg1"/>
                </a:solidFill>
              </a:rPr>
              <a:t>sebab</a:t>
            </a:r>
            <a:r>
              <a:rPr lang="en-US" sz="3200" dirty="0">
                <a:solidFill>
                  <a:schemeClr val="bg1"/>
                </a:solidFill>
              </a:rPr>
              <a:t> </a:t>
            </a:r>
            <a:r>
              <a:rPr lang="en-US" sz="3200" dirty="0" err="1">
                <a:solidFill>
                  <a:schemeClr val="bg1"/>
                </a:solidFill>
              </a:rPr>
              <a:t>informasi</a:t>
            </a:r>
            <a:r>
              <a:rPr lang="en-US" sz="3200" dirty="0">
                <a:solidFill>
                  <a:schemeClr val="bg1"/>
                </a:solidFill>
              </a:rPr>
              <a:t> yang </a:t>
            </a:r>
            <a:r>
              <a:rPr lang="en-US" sz="3200" dirty="0" err="1">
                <a:solidFill>
                  <a:schemeClr val="bg1"/>
                </a:solidFill>
              </a:rPr>
              <a:t>usang</a:t>
            </a:r>
            <a:r>
              <a:rPr lang="en-US" sz="3200" dirty="0">
                <a:solidFill>
                  <a:schemeClr val="bg1"/>
                </a:solidFill>
              </a:rPr>
              <a:t> (</a:t>
            </a:r>
            <a:r>
              <a:rPr lang="en-US" sz="3200" dirty="0" err="1">
                <a:solidFill>
                  <a:schemeClr val="bg1"/>
                </a:solidFill>
              </a:rPr>
              <a:t>terlambat</a:t>
            </a:r>
            <a:r>
              <a:rPr lang="en-US" sz="3200" dirty="0">
                <a:solidFill>
                  <a:schemeClr val="bg1"/>
                </a:solidFill>
              </a:rPr>
              <a:t>) </a:t>
            </a:r>
            <a:r>
              <a:rPr lang="en-US" sz="3200" dirty="0" err="1">
                <a:solidFill>
                  <a:schemeClr val="bg1"/>
                </a:solidFill>
              </a:rPr>
              <a:t>tidak</a:t>
            </a:r>
            <a:r>
              <a:rPr lang="en-US" sz="3200" dirty="0">
                <a:solidFill>
                  <a:schemeClr val="bg1"/>
                </a:solidFill>
              </a:rPr>
              <a:t> </a:t>
            </a:r>
            <a:r>
              <a:rPr lang="en-US" sz="3200" dirty="0" err="1">
                <a:solidFill>
                  <a:schemeClr val="bg1"/>
                </a:solidFill>
              </a:rPr>
              <a:t>mempunyai</a:t>
            </a:r>
            <a:r>
              <a:rPr lang="en-US" sz="3200" dirty="0">
                <a:solidFill>
                  <a:schemeClr val="bg1"/>
                </a:solidFill>
              </a:rPr>
              <a:t> </a:t>
            </a:r>
            <a:r>
              <a:rPr lang="en-US" sz="3200" dirty="0" err="1">
                <a:solidFill>
                  <a:schemeClr val="bg1"/>
                </a:solidFill>
              </a:rPr>
              <a:t>nilai</a:t>
            </a:r>
            <a:r>
              <a:rPr lang="en-US" sz="3200" dirty="0">
                <a:solidFill>
                  <a:schemeClr val="bg1"/>
                </a:solidFill>
              </a:rPr>
              <a:t> yang </a:t>
            </a:r>
            <a:r>
              <a:rPr lang="en-US" sz="3200" dirty="0" err="1">
                <a:solidFill>
                  <a:schemeClr val="bg1"/>
                </a:solidFill>
              </a:rPr>
              <a:t>baik</a:t>
            </a:r>
            <a:r>
              <a:rPr lang="en-US" sz="3200" dirty="0">
                <a:solidFill>
                  <a:schemeClr val="bg1"/>
                </a:solidFill>
              </a:rPr>
              <a:t>, </a:t>
            </a:r>
            <a:r>
              <a:rPr lang="en-US" sz="3200" dirty="0" err="1">
                <a:solidFill>
                  <a:schemeClr val="bg1"/>
                </a:solidFill>
              </a:rPr>
              <a:t>sehingga</a:t>
            </a:r>
            <a:r>
              <a:rPr lang="en-US" sz="3200" dirty="0">
                <a:solidFill>
                  <a:schemeClr val="bg1"/>
                </a:solidFill>
              </a:rPr>
              <a:t> </a:t>
            </a:r>
            <a:r>
              <a:rPr lang="en-US" sz="3200" dirty="0" err="1">
                <a:solidFill>
                  <a:schemeClr val="bg1"/>
                </a:solidFill>
              </a:rPr>
              <a:t>bila</a:t>
            </a:r>
            <a:r>
              <a:rPr lang="en-US" sz="3200" dirty="0">
                <a:solidFill>
                  <a:schemeClr val="bg1"/>
                </a:solidFill>
              </a:rPr>
              <a:t> </a:t>
            </a:r>
            <a:r>
              <a:rPr lang="en-US" sz="3200" dirty="0" err="1">
                <a:solidFill>
                  <a:schemeClr val="bg1"/>
                </a:solidFill>
              </a:rPr>
              <a:t>digunakan</a:t>
            </a:r>
            <a:r>
              <a:rPr lang="en-US" sz="3200" dirty="0">
                <a:solidFill>
                  <a:schemeClr val="bg1"/>
                </a:solidFill>
              </a:rPr>
              <a:t> </a:t>
            </a:r>
            <a:r>
              <a:rPr lang="en-US" sz="3200" dirty="0" err="1">
                <a:solidFill>
                  <a:schemeClr val="bg1"/>
                </a:solidFill>
              </a:rPr>
              <a:t>sebagai</a:t>
            </a:r>
            <a:r>
              <a:rPr lang="en-US" sz="3200" dirty="0">
                <a:solidFill>
                  <a:schemeClr val="bg1"/>
                </a:solidFill>
              </a:rPr>
              <a:t> </a:t>
            </a:r>
            <a:r>
              <a:rPr lang="en-US" sz="3200" dirty="0" err="1">
                <a:solidFill>
                  <a:schemeClr val="bg1"/>
                </a:solidFill>
              </a:rPr>
              <a:t>dasar</a:t>
            </a:r>
            <a:r>
              <a:rPr lang="en-US" sz="3200" dirty="0">
                <a:solidFill>
                  <a:schemeClr val="bg1"/>
                </a:solidFill>
              </a:rPr>
              <a:t> </a:t>
            </a:r>
            <a:r>
              <a:rPr lang="en-US" sz="3200" dirty="0" err="1">
                <a:solidFill>
                  <a:schemeClr val="bg1"/>
                </a:solidFill>
              </a:rPr>
              <a:t>dalam</a:t>
            </a:r>
            <a:r>
              <a:rPr lang="en-US" sz="3200" dirty="0">
                <a:solidFill>
                  <a:schemeClr val="bg1"/>
                </a:solidFill>
              </a:rPr>
              <a:t> </a:t>
            </a:r>
            <a:r>
              <a:rPr lang="en-US" sz="3200" dirty="0" err="1">
                <a:solidFill>
                  <a:schemeClr val="bg1"/>
                </a:solidFill>
              </a:rPr>
              <a:t>pengambilan</a:t>
            </a:r>
            <a:r>
              <a:rPr lang="en-US" sz="3200" dirty="0">
                <a:solidFill>
                  <a:schemeClr val="bg1"/>
                </a:solidFill>
              </a:rPr>
              <a:t> </a:t>
            </a:r>
            <a:r>
              <a:rPr lang="en-US" sz="3200" dirty="0" err="1">
                <a:solidFill>
                  <a:schemeClr val="bg1"/>
                </a:solidFill>
              </a:rPr>
              <a:t>keputusan</a:t>
            </a:r>
            <a:r>
              <a:rPr lang="en-US" sz="3200" dirty="0">
                <a:solidFill>
                  <a:schemeClr val="bg1"/>
                </a:solidFill>
              </a:rPr>
              <a:t> </a:t>
            </a:r>
            <a:r>
              <a:rPr lang="en-US" sz="3200" dirty="0" err="1">
                <a:solidFill>
                  <a:schemeClr val="bg1"/>
                </a:solidFill>
              </a:rPr>
              <a:t>akan</a:t>
            </a:r>
            <a:r>
              <a:rPr lang="en-US" sz="3200" dirty="0">
                <a:solidFill>
                  <a:schemeClr val="bg1"/>
                </a:solidFill>
              </a:rPr>
              <a:t> </a:t>
            </a:r>
            <a:r>
              <a:rPr lang="en-US" sz="3200" dirty="0" err="1">
                <a:solidFill>
                  <a:schemeClr val="bg1"/>
                </a:solidFill>
              </a:rPr>
              <a:t>dapat</a:t>
            </a:r>
            <a:r>
              <a:rPr lang="en-US" sz="3200" dirty="0">
                <a:solidFill>
                  <a:schemeClr val="bg1"/>
                </a:solidFill>
              </a:rPr>
              <a:t> </a:t>
            </a:r>
            <a:r>
              <a:rPr lang="en-US" sz="3200" dirty="0" err="1">
                <a:solidFill>
                  <a:schemeClr val="bg1"/>
                </a:solidFill>
              </a:rPr>
              <a:t>berakibat</a:t>
            </a:r>
            <a:r>
              <a:rPr lang="en-US" sz="3200" dirty="0">
                <a:solidFill>
                  <a:schemeClr val="bg1"/>
                </a:solidFill>
              </a:rPr>
              <a:t> fatal. </a:t>
            </a:r>
            <a:endParaRPr sz="3200" b="1" dirty="0">
              <a:solidFill>
                <a:schemeClr val="bg1"/>
              </a:solidFill>
            </a:endParaRPr>
          </a:p>
        </p:txBody>
      </p:sp>
      <p:sp>
        <p:nvSpPr>
          <p:cNvPr id="73" name="Google Shape;73;p16"/>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220160095"/>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35950" y="922850"/>
            <a:ext cx="2872200" cy="3588300"/>
          </a:xfrm>
          <a:prstGeom prst="rect">
            <a:avLst/>
          </a:prstGeom>
        </p:spPr>
        <p:txBody>
          <a:bodyPr spcFirstLastPara="1" wrap="square" lIns="0" tIns="0" rIns="0" bIns="0" anchor="ctr" anchorCtr="0">
            <a:noAutofit/>
          </a:bodyPr>
          <a:lstStyle/>
          <a:p>
            <a:pPr marL="0" lvl="0" indent="0">
              <a:buNone/>
            </a:pPr>
            <a:r>
              <a:rPr lang="en-US" sz="2200" b="1" dirty="0" err="1" smtClean="0"/>
              <a:t>Relevan</a:t>
            </a:r>
            <a:endParaRPr lang="en-US" sz="2200" dirty="0"/>
          </a:p>
          <a:p>
            <a:pPr marL="0" lvl="0" indent="0">
              <a:buNone/>
            </a:pPr>
            <a:r>
              <a:rPr lang="en-US" sz="2200" dirty="0" err="1" smtClean="0"/>
              <a:t>adalah</a:t>
            </a:r>
            <a:r>
              <a:rPr lang="en-US" sz="2200" dirty="0" smtClean="0"/>
              <a:t> </a:t>
            </a:r>
            <a:r>
              <a:rPr lang="en-US" sz="2200" dirty="0" err="1"/>
              <a:t>sesuai</a:t>
            </a:r>
            <a:r>
              <a:rPr lang="en-US" sz="2200" dirty="0"/>
              <a:t> </a:t>
            </a:r>
            <a:r>
              <a:rPr lang="en-US" sz="2200" dirty="0" err="1"/>
              <a:t>dengan</a:t>
            </a:r>
            <a:r>
              <a:rPr lang="en-US" sz="2200" dirty="0"/>
              <a:t> </a:t>
            </a:r>
            <a:r>
              <a:rPr lang="en-US" sz="2200" dirty="0" err="1"/>
              <a:t>apa</a:t>
            </a:r>
            <a:r>
              <a:rPr lang="en-US" sz="2200" dirty="0"/>
              <a:t> yang </a:t>
            </a:r>
            <a:r>
              <a:rPr lang="en-US" sz="2200" dirty="0" err="1"/>
              <a:t>dicari</a:t>
            </a:r>
            <a:r>
              <a:rPr lang="en-US" sz="2200" dirty="0"/>
              <a:t>. </a:t>
            </a:r>
            <a:r>
              <a:rPr lang="en-US" sz="2200" dirty="0" err="1"/>
              <a:t>Dalam</a:t>
            </a:r>
            <a:r>
              <a:rPr lang="en-US" sz="2200" dirty="0"/>
              <a:t> KBBI, </a:t>
            </a:r>
            <a:r>
              <a:rPr lang="en-US" sz="2200" dirty="0" err="1"/>
              <a:t>istilah</a:t>
            </a:r>
            <a:r>
              <a:rPr lang="en-US" sz="2200" dirty="0"/>
              <a:t> </a:t>
            </a:r>
            <a:r>
              <a:rPr lang="en-US" sz="2200" dirty="0" err="1" smtClean="0"/>
              <a:t>relevan</a:t>
            </a:r>
            <a:r>
              <a:rPr lang="en-US" sz="2200" dirty="0" smtClean="0"/>
              <a:t> </a:t>
            </a:r>
            <a:r>
              <a:rPr lang="en-US" sz="2200" dirty="0" err="1"/>
              <a:t>mengandung</a:t>
            </a:r>
            <a:r>
              <a:rPr lang="en-US" sz="2200" dirty="0"/>
              <a:t> </a:t>
            </a:r>
            <a:r>
              <a:rPr lang="en-US" sz="2200" dirty="0" err="1"/>
              <a:t>arti</a:t>
            </a:r>
            <a:r>
              <a:rPr lang="en-US" sz="2200" dirty="0"/>
              <a:t> </a:t>
            </a:r>
            <a:r>
              <a:rPr lang="en-US" sz="2200" dirty="0" err="1"/>
              <a:t>kait-mengait</a:t>
            </a:r>
            <a:r>
              <a:rPr lang="en-US" sz="2200" dirty="0"/>
              <a:t>; </a:t>
            </a:r>
            <a:r>
              <a:rPr lang="en-US" sz="2200" dirty="0" err="1"/>
              <a:t>bersangkut-paut</a:t>
            </a:r>
            <a:r>
              <a:rPr lang="en-US" sz="2200" dirty="0"/>
              <a:t>; </a:t>
            </a:r>
            <a:r>
              <a:rPr lang="en-US" sz="2200" dirty="0" err="1"/>
              <a:t>berguna</a:t>
            </a:r>
            <a:r>
              <a:rPr lang="en-US" sz="2200" dirty="0"/>
              <a:t> </a:t>
            </a:r>
            <a:r>
              <a:rPr lang="en-US" sz="2200" dirty="0" err="1"/>
              <a:t>secara</a:t>
            </a:r>
            <a:r>
              <a:rPr lang="en-US" sz="2200" dirty="0"/>
              <a:t> </a:t>
            </a:r>
            <a:r>
              <a:rPr lang="en-US" sz="2200" dirty="0" err="1"/>
              <a:t>langsung</a:t>
            </a:r>
            <a:r>
              <a:rPr lang="en-US" sz="2200" dirty="0"/>
              <a:t>. </a:t>
            </a:r>
            <a:r>
              <a:rPr lang="en-US" sz="2200" dirty="0" err="1"/>
              <a:t>Informasi</a:t>
            </a:r>
            <a:r>
              <a:rPr lang="en-US" sz="2200" dirty="0"/>
              <a:t> yang </a:t>
            </a:r>
            <a:r>
              <a:rPr lang="en-US" sz="2200" dirty="0" err="1"/>
              <a:t>relevan</a:t>
            </a:r>
            <a:r>
              <a:rPr lang="en-US" sz="2200" dirty="0"/>
              <a:t> </a:t>
            </a:r>
            <a:r>
              <a:rPr lang="en-US" sz="2200" dirty="0" err="1"/>
              <a:t>harus</a:t>
            </a:r>
            <a:r>
              <a:rPr lang="en-US" sz="2200" dirty="0"/>
              <a:t> </a:t>
            </a:r>
            <a:r>
              <a:rPr lang="en-US" sz="2200" dirty="0" err="1"/>
              <a:t>tepat</a:t>
            </a:r>
            <a:r>
              <a:rPr lang="en-US" sz="2200" dirty="0"/>
              <a:t> </a:t>
            </a:r>
            <a:r>
              <a:rPr lang="en-US" sz="2200" dirty="0" err="1"/>
              <a:t>sasaran</a:t>
            </a:r>
            <a:r>
              <a:rPr lang="en-US" sz="2200" dirty="0"/>
              <a:t> </a:t>
            </a:r>
            <a:r>
              <a:rPr lang="en-US" sz="2200" dirty="0" err="1"/>
              <a:t>terhadap</a:t>
            </a:r>
            <a:r>
              <a:rPr lang="en-US" sz="2200" dirty="0"/>
              <a:t> </a:t>
            </a:r>
            <a:r>
              <a:rPr lang="en-US" sz="2200" dirty="0" err="1"/>
              <a:t>si</a:t>
            </a:r>
            <a:r>
              <a:rPr lang="en-US" sz="2200" dirty="0"/>
              <a:t> </a:t>
            </a:r>
            <a:r>
              <a:rPr lang="en-US" sz="2200" dirty="0" err="1"/>
              <a:t>pencari</a:t>
            </a:r>
            <a:r>
              <a:rPr lang="en-US" sz="2200" dirty="0"/>
              <a:t> </a:t>
            </a:r>
            <a:r>
              <a:rPr lang="en-US" sz="2200" dirty="0" err="1"/>
              <a:t>informasi</a:t>
            </a:r>
            <a:r>
              <a:rPr lang="en-US" sz="2200" dirty="0"/>
              <a:t> </a:t>
            </a:r>
            <a:r>
              <a:rPr lang="en-US" sz="2200" dirty="0" err="1"/>
              <a:t>tersebut</a:t>
            </a:r>
            <a:r>
              <a:rPr lang="en-US" sz="2200" dirty="0"/>
              <a:t>. </a:t>
            </a:r>
            <a:endParaRPr sz="2200" dirty="0"/>
          </a:p>
        </p:txBody>
      </p:sp>
      <p:sp>
        <p:nvSpPr>
          <p:cNvPr id="85" name="Google Shape;85;p18"/>
          <p:cNvSpPr txBox="1">
            <a:spLocks noGrp="1"/>
          </p:cNvSpPr>
          <p:nvPr>
            <p:ph type="sldNum" idx="12"/>
          </p:nvPr>
        </p:nvSpPr>
        <p:spPr>
          <a:xfrm>
            <a:off x="4297650" y="4726525"/>
            <a:ext cx="548700" cy="416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22304257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ctrTitle" idx="4294967295"/>
          </p:nvPr>
        </p:nvSpPr>
        <p:spPr>
          <a:xfrm>
            <a:off x="2130425" y="521260"/>
            <a:ext cx="47163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smtClean="0">
                <a:solidFill>
                  <a:schemeClr val="accent6"/>
                </a:solidFill>
              </a:rPr>
              <a:t>Ekonomis</a:t>
            </a:r>
            <a:endParaRPr sz="6000" dirty="0">
              <a:solidFill>
                <a:schemeClr val="accent6"/>
              </a:solidFill>
            </a:endParaRPr>
          </a:p>
        </p:txBody>
      </p:sp>
      <p:sp>
        <p:nvSpPr>
          <p:cNvPr id="98" name="Google Shape;98;p20"/>
          <p:cNvSpPr txBox="1">
            <a:spLocks noGrp="1"/>
          </p:cNvSpPr>
          <p:nvPr>
            <p:ph type="subTitle" idx="4294967295"/>
          </p:nvPr>
        </p:nvSpPr>
        <p:spPr>
          <a:xfrm>
            <a:off x="1763688" y="1560906"/>
            <a:ext cx="4716300" cy="784800"/>
          </a:xfrm>
          <a:prstGeom prst="rect">
            <a:avLst/>
          </a:prstGeom>
        </p:spPr>
        <p:txBody>
          <a:bodyPr spcFirstLastPara="1" wrap="square" lIns="0" tIns="0" rIns="0" bIns="0" anchor="t" anchorCtr="0">
            <a:noAutofit/>
          </a:bodyPr>
          <a:lstStyle/>
          <a:p>
            <a:pPr marL="76200" indent="0">
              <a:buNone/>
            </a:pPr>
            <a:r>
              <a:rPr lang="en-US" dirty="0" err="1">
                <a:solidFill>
                  <a:schemeClr val="bg1"/>
                </a:solidFill>
              </a:rPr>
              <a:t>I</a:t>
            </a:r>
            <a:r>
              <a:rPr lang="en-US" dirty="0" err="1" smtClean="0">
                <a:solidFill>
                  <a:schemeClr val="bg1"/>
                </a:solidFill>
              </a:rPr>
              <a:t>nformasi</a:t>
            </a:r>
            <a:r>
              <a:rPr lang="en-US" dirty="0" smtClean="0">
                <a:solidFill>
                  <a:schemeClr val="bg1"/>
                </a:solidFill>
              </a:rPr>
              <a:t> </a:t>
            </a:r>
            <a:r>
              <a:rPr lang="en-US" dirty="0">
                <a:solidFill>
                  <a:schemeClr val="bg1"/>
                </a:solidFill>
              </a:rPr>
              <a:t>yang </a:t>
            </a:r>
            <a:r>
              <a:rPr lang="en-US" dirty="0" err="1">
                <a:solidFill>
                  <a:schemeClr val="bg1"/>
                </a:solidFill>
              </a:rPr>
              <a:t>dihasilkan</a:t>
            </a:r>
            <a:r>
              <a:rPr lang="en-US" dirty="0">
                <a:solidFill>
                  <a:schemeClr val="bg1"/>
                </a:solidFill>
              </a:rPr>
              <a:t> </a:t>
            </a:r>
            <a:r>
              <a:rPr lang="en-US" dirty="0" err="1">
                <a:solidFill>
                  <a:schemeClr val="bg1"/>
                </a:solidFill>
              </a:rPr>
              <a:t>mempunyai</a:t>
            </a:r>
            <a:r>
              <a:rPr lang="en-US" dirty="0">
                <a:solidFill>
                  <a:schemeClr val="bg1"/>
                </a:solidFill>
              </a:rPr>
              <a:t> </a:t>
            </a:r>
            <a:r>
              <a:rPr lang="en-US" dirty="0" err="1">
                <a:solidFill>
                  <a:schemeClr val="bg1"/>
                </a:solidFill>
              </a:rPr>
              <a:t>manfaat</a:t>
            </a:r>
            <a:r>
              <a:rPr lang="en-US" dirty="0">
                <a:solidFill>
                  <a:schemeClr val="bg1"/>
                </a:solidFill>
              </a:rPr>
              <a:t> yang </a:t>
            </a:r>
            <a:r>
              <a:rPr lang="en-US" dirty="0" err="1">
                <a:solidFill>
                  <a:schemeClr val="bg1"/>
                </a:solidFill>
              </a:rPr>
              <a:t>lebih</a:t>
            </a:r>
            <a:r>
              <a:rPr lang="en-US" dirty="0">
                <a:solidFill>
                  <a:schemeClr val="bg1"/>
                </a:solidFill>
              </a:rPr>
              <a:t> </a:t>
            </a:r>
            <a:r>
              <a:rPr lang="en-US" dirty="0" err="1">
                <a:solidFill>
                  <a:schemeClr val="bg1"/>
                </a:solidFill>
              </a:rPr>
              <a:t>besar</a:t>
            </a:r>
            <a:r>
              <a:rPr lang="en-US" dirty="0">
                <a:solidFill>
                  <a:schemeClr val="bg1"/>
                </a:solidFill>
              </a:rPr>
              <a:t> </a:t>
            </a:r>
            <a:r>
              <a:rPr lang="en-US" dirty="0" err="1">
                <a:solidFill>
                  <a:schemeClr val="bg1"/>
                </a:solidFill>
              </a:rPr>
              <a:t>dibandingkan</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biaya</a:t>
            </a:r>
            <a:r>
              <a:rPr lang="en-US" dirty="0">
                <a:solidFill>
                  <a:schemeClr val="bg1"/>
                </a:solidFill>
              </a:rPr>
              <a:t> </a:t>
            </a:r>
            <a:r>
              <a:rPr lang="en-US" dirty="0" err="1">
                <a:solidFill>
                  <a:schemeClr val="bg1"/>
                </a:solidFill>
              </a:rPr>
              <a:t>mendapatkannya</a:t>
            </a:r>
            <a:r>
              <a:rPr lang="en-US" dirty="0">
                <a:solidFill>
                  <a:schemeClr val="bg1"/>
                </a:solidFill>
              </a:rPr>
              <a:t> </a:t>
            </a:r>
            <a:r>
              <a:rPr lang="en-US" dirty="0" err="1">
                <a:solidFill>
                  <a:schemeClr val="bg1"/>
                </a:solidFill>
              </a:rPr>
              <a:t>dan</a:t>
            </a:r>
            <a:r>
              <a:rPr lang="en-US" dirty="0">
                <a:solidFill>
                  <a:schemeClr val="bg1"/>
                </a:solidFill>
              </a:rPr>
              <a:t> </a:t>
            </a:r>
            <a:r>
              <a:rPr lang="en-US" dirty="0" err="1">
                <a:solidFill>
                  <a:schemeClr val="bg1"/>
                </a:solidFill>
              </a:rPr>
              <a:t>sebagian</a:t>
            </a:r>
            <a:r>
              <a:rPr lang="en-US" dirty="0">
                <a:solidFill>
                  <a:schemeClr val="bg1"/>
                </a:solidFill>
              </a:rPr>
              <a:t> </a:t>
            </a:r>
            <a:r>
              <a:rPr lang="en-US" dirty="0" err="1">
                <a:solidFill>
                  <a:schemeClr val="bg1"/>
                </a:solidFill>
              </a:rPr>
              <a:t>besar</a:t>
            </a:r>
            <a:r>
              <a:rPr lang="en-US" dirty="0">
                <a:solidFill>
                  <a:schemeClr val="bg1"/>
                </a:solidFill>
              </a:rPr>
              <a:t> </a:t>
            </a:r>
            <a:r>
              <a:rPr lang="en-US" dirty="0" err="1">
                <a:solidFill>
                  <a:schemeClr val="bg1"/>
                </a:solidFill>
              </a:rPr>
              <a:t>informasi</a:t>
            </a:r>
            <a:r>
              <a:rPr lang="en-US" dirty="0">
                <a:solidFill>
                  <a:schemeClr val="bg1"/>
                </a:solidFill>
              </a:rPr>
              <a:t> </a:t>
            </a:r>
            <a:r>
              <a:rPr lang="en-US" dirty="0" err="1">
                <a:solidFill>
                  <a:schemeClr val="bg1"/>
                </a:solidFill>
              </a:rPr>
              <a:t>tidak</a:t>
            </a:r>
            <a:r>
              <a:rPr lang="en-US" dirty="0">
                <a:solidFill>
                  <a:schemeClr val="bg1"/>
                </a:solidFill>
              </a:rPr>
              <a:t> </a:t>
            </a:r>
            <a:r>
              <a:rPr lang="en-US" dirty="0" err="1">
                <a:solidFill>
                  <a:schemeClr val="bg1"/>
                </a:solidFill>
              </a:rPr>
              <a:t>dapat</a:t>
            </a:r>
            <a:r>
              <a:rPr lang="en-US" dirty="0">
                <a:solidFill>
                  <a:schemeClr val="bg1"/>
                </a:solidFill>
              </a:rPr>
              <a:t> </a:t>
            </a:r>
            <a:r>
              <a:rPr lang="en-US" dirty="0" err="1">
                <a:solidFill>
                  <a:schemeClr val="bg1"/>
                </a:solidFill>
              </a:rPr>
              <a:t>tepat</a:t>
            </a:r>
            <a:r>
              <a:rPr lang="en-US" dirty="0">
                <a:solidFill>
                  <a:schemeClr val="bg1"/>
                </a:solidFill>
              </a:rPr>
              <a:t> </a:t>
            </a:r>
            <a:r>
              <a:rPr lang="en-US" dirty="0" err="1">
                <a:solidFill>
                  <a:schemeClr val="bg1"/>
                </a:solidFill>
              </a:rPr>
              <a:t>ditaksir</a:t>
            </a:r>
            <a:r>
              <a:rPr lang="en-US" dirty="0">
                <a:solidFill>
                  <a:schemeClr val="bg1"/>
                </a:solidFill>
              </a:rPr>
              <a:t> </a:t>
            </a:r>
            <a:r>
              <a:rPr lang="en-US" dirty="0" err="1">
                <a:solidFill>
                  <a:schemeClr val="bg1"/>
                </a:solidFill>
              </a:rPr>
              <a:t>keuntungannya</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satuan</a:t>
            </a:r>
            <a:r>
              <a:rPr lang="en-US" dirty="0">
                <a:solidFill>
                  <a:schemeClr val="bg1"/>
                </a:solidFill>
              </a:rPr>
              <a:t> </a:t>
            </a:r>
            <a:r>
              <a:rPr lang="en-US" dirty="0" err="1">
                <a:solidFill>
                  <a:schemeClr val="bg1"/>
                </a:solidFill>
              </a:rPr>
              <a:t>nilai</a:t>
            </a:r>
            <a:r>
              <a:rPr lang="en-US" dirty="0">
                <a:solidFill>
                  <a:schemeClr val="bg1"/>
                </a:solidFill>
              </a:rPr>
              <a:t> </a:t>
            </a:r>
            <a:r>
              <a:rPr lang="en-US" dirty="0" err="1">
                <a:solidFill>
                  <a:schemeClr val="bg1"/>
                </a:solidFill>
              </a:rPr>
              <a:t>uang</a:t>
            </a:r>
            <a:r>
              <a:rPr lang="en-US" dirty="0">
                <a:solidFill>
                  <a:schemeClr val="bg1"/>
                </a:solidFill>
              </a:rPr>
              <a:t> </a:t>
            </a:r>
            <a:r>
              <a:rPr lang="en-US" dirty="0" err="1">
                <a:solidFill>
                  <a:schemeClr val="bg1"/>
                </a:solidFill>
              </a:rPr>
              <a:t>tetapi</a:t>
            </a:r>
            <a:r>
              <a:rPr lang="en-US" dirty="0">
                <a:solidFill>
                  <a:schemeClr val="bg1"/>
                </a:solidFill>
              </a:rPr>
              <a:t> </a:t>
            </a:r>
            <a:r>
              <a:rPr lang="en-US" dirty="0" err="1">
                <a:solidFill>
                  <a:schemeClr val="bg1"/>
                </a:solidFill>
              </a:rPr>
              <a:t>dapat</a:t>
            </a:r>
            <a:r>
              <a:rPr lang="en-US" dirty="0">
                <a:solidFill>
                  <a:schemeClr val="bg1"/>
                </a:solidFill>
              </a:rPr>
              <a:t> </a:t>
            </a:r>
            <a:r>
              <a:rPr lang="en-US" dirty="0" err="1">
                <a:solidFill>
                  <a:schemeClr val="bg1"/>
                </a:solidFill>
              </a:rPr>
              <a:t>ditaksir</a:t>
            </a:r>
            <a:r>
              <a:rPr lang="en-US" dirty="0">
                <a:solidFill>
                  <a:schemeClr val="bg1"/>
                </a:solidFill>
              </a:rPr>
              <a:t> </a:t>
            </a:r>
            <a:r>
              <a:rPr lang="en-US" dirty="0" err="1">
                <a:solidFill>
                  <a:schemeClr val="bg1"/>
                </a:solidFill>
              </a:rPr>
              <a:t>nilai</a:t>
            </a:r>
            <a:r>
              <a:rPr lang="en-US" dirty="0">
                <a:solidFill>
                  <a:schemeClr val="bg1"/>
                </a:solidFill>
              </a:rPr>
              <a:t> </a:t>
            </a:r>
            <a:r>
              <a:rPr lang="en-US" dirty="0" err="1">
                <a:solidFill>
                  <a:schemeClr val="bg1"/>
                </a:solidFill>
              </a:rPr>
              <a:t>efektivitasnya</a:t>
            </a:r>
            <a:endParaRPr lang="en-US" dirty="0">
              <a:solidFill>
                <a:schemeClr val="bg1"/>
              </a:solidFill>
            </a:endParaRPr>
          </a:p>
        </p:txBody>
      </p:sp>
      <p:sp>
        <p:nvSpPr>
          <p:cNvPr id="99" name="Google Shape;99;p20"/>
          <p:cNvSpPr/>
          <p:nvPr/>
        </p:nvSpPr>
        <p:spPr>
          <a:xfrm>
            <a:off x="7380312" y="1681060"/>
            <a:ext cx="1277594" cy="1294604"/>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0" name="Google Shape;100;p20"/>
          <p:cNvSpPr/>
          <p:nvPr/>
        </p:nvSpPr>
        <p:spPr>
          <a:xfrm rot="1473078">
            <a:off x="6218674" y="2327467"/>
            <a:ext cx="746986" cy="727631"/>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1" name="Google Shape;101;p20"/>
          <p:cNvSpPr/>
          <p:nvPr/>
        </p:nvSpPr>
        <p:spPr>
          <a:xfrm>
            <a:off x="7133212" y="1557340"/>
            <a:ext cx="327032" cy="31779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2" name="Google Shape;102;p20"/>
          <p:cNvSpPr/>
          <p:nvPr/>
        </p:nvSpPr>
        <p:spPr>
          <a:xfrm rot="2487314">
            <a:off x="6922891" y="2999298"/>
            <a:ext cx="232678" cy="22610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3" name="Google Shape;103;p20"/>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albot template">
  <a:themeElements>
    <a:clrScheme name="Custom 347">
      <a:dk1>
        <a:srgbClr val="393B44"/>
      </a:dk1>
      <a:lt1>
        <a:srgbClr val="FFFFFF"/>
      </a:lt1>
      <a:dk2>
        <a:srgbClr val="98ADBE"/>
      </a:dk2>
      <a:lt2>
        <a:srgbClr val="F5F5F5"/>
      </a:lt2>
      <a:accent1>
        <a:srgbClr val="2768CF"/>
      </a:accent1>
      <a:accent2>
        <a:srgbClr val="39B5D8"/>
      </a:accent2>
      <a:accent3>
        <a:srgbClr val="F16A39"/>
      </a:accent3>
      <a:accent4>
        <a:srgbClr val="DA2323"/>
      </a:accent4>
      <a:accent5>
        <a:srgbClr val="FFE599"/>
      </a:accent5>
      <a:accent6>
        <a:srgbClr val="FFD966"/>
      </a:accent6>
      <a:hlink>
        <a:srgbClr val="0B8FB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887</Words>
  <Application>Microsoft Office PowerPoint</Application>
  <PresentationFormat>On-screen Show (16:9)</PresentationFormat>
  <Paragraphs>120</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Patrick Hand SC</vt:lpstr>
      <vt:lpstr>Patrick Hand</vt:lpstr>
      <vt:lpstr>Talbot template</vt:lpstr>
      <vt:lpstr>Kualitas dan Nilai Informasi</vt:lpstr>
      <vt:lpstr>Kualitas Informasi</vt:lpstr>
      <vt:lpstr>PowerPoint Presentation</vt:lpstr>
      <vt:lpstr>Syarat Informasi Berkualitas</vt:lpstr>
      <vt:lpstr>Akurat</vt:lpstr>
      <vt:lpstr>Komponen Akurat</vt:lpstr>
      <vt:lpstr>Tepat Waktu</vt:lpstr>
      <vt:lpstr>PowerPoint Presentation</vt:lpstr>
      <vt:lpstr>Ekonomis</vt:lpstr>
      <vt:lpstr>PowerPoint Presentation</vt:lpstr>
      <vt:lpstr>Dapat Dipercaya</vt:lpstr>
      <vt:lpstr>Bentuk Informasi</vt:lpstr>
      <vt:lpstr>Bentuk Informasi</vt:lpstr>
      <vt:lpstr>Bentuk Informasi</vt:lpstr>
      <vt:lpstr>Nilai Informasi</vt:lpstr>
      <vt:lpstr>PowerPoint Presentation</vt:lpstr>
      <vt:lpstr>Pengertian Nilai Informasi</vt:lpstr>
      <vt:lpstr>cost effectiveness atau cost benefit information</vt:lpstr>
      <vt:lpstr>10 Sifat Nilai Informasi</vt:lpstr>
      <vt:lpstr>10 Sifat Nilai Informasi</vt:lpstr>
      <vt:lpstr>10 Sifat Nilai Informasi</vt:lpstr>
      <vt:lpstr>10 Sifat Nilai Informasi</vt:lpstr>
      <vt:lpstr>Nilai Informasi</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Kualitas dan Nilai Informasi</dc:title>
  <dc:creator>lenovo</dc:creator>
  <cp:lastModifiedBy>lenovo</cp:lastModifiedBy>
  <cp:revision>25</cp:revision>
  <dcterms:modified xsi:type="dcterms:W3CDTF">2019-09-17T15:02:43Z</dcterms:modified>
</cp:coreProperties>
</file>