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02" r:id="rId14"/>
    <p:sldId id="290" r:id="rId15"/>
    <p:sldId id="291" r:id="rId16"/>
    <p:sldId id="292" r:id="rId17"/>
    <p:sldId id="293" r:id="rId18"/>
  </p:sldIdLst>
  <p:sldSz cx="9144000" cy="6858000" type="screen4x3"/>
  <p:notesSz cx="6853238" cy="9236075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4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0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8772525"/>
            <a:ext cx="2970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D5EE77-4ECE-413E-A759-DCF52598F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70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18037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1638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 smtClean="0"/>
              <a:t>Click to edit Master text styles</a:t>
            </a:r>
          </a:p>
          <a:p>
            <a:pPr lvl="1"/>
            <a:r>
              <a:rPr lang="id-ID" noProof="0" smtClean="0"/>
              <a:t>Second level</a:t>
            </a:r>
          </a:p>
          <a:p>
            <a:pPr lvl="2"/>
            <a:r>
              <a:rPr lang="id-ID" noProof="0" smtClean="0"/>
              <a:t>Third level</a:t>
            </a:r>
          </a:p>
          <a:p>
            <a:pPr lvl="3"/>
            <a:r>
              <a:rPr lang="id-ID" noProof="0" smtClean="0"/>
              <a:t>Fourth level</a:t>
            </a:r>
          </a:p>
          <a:p>
            <a:pPr lvl="4"/>
            <a:r>
              <a:rPr lang="id-ID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72525"/>
            <a:ext cx="2970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051E67-592A-4884-8CBF-753634E5DBD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id-ID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id-ID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B6390-99F5-47D5-9633-93D96A825A6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372D1-2664-4644-A555-F3AD23986E1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D9B3-1651-4C42-97C2-A823BFA2555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9240C-6B0D-446B-A766-05299A3C2B3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AD3AA-35E6-4AB7-BC89-1EB8C97980C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FA1D4-B925-41A0-A1A1-FAADAD6B957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68D1B-A304-4BBE-9F11-391A35AEAF5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A5791-ADD0-41B8-BE1A-AD1EC5082BC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15072-4CE5-400D-8964-1886CEE5243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918B1-4113-42E0-869F-85D88A1F445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D0691-EB81-4783-A4E8-1B68CCA61C6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38AB6-9340-42A1-BBD6-1DFD772CA2E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id-ID"/>
              <a:t>Minggu 6/AK/Sistem Informatika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F34038DB-72EC-498E-A4D7-5D64098B6FB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d-ID" smtClean="0"/>
              <a:t>Click to edit Master title style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smtClean="0"/>
              <a:t>Click to edit Master text styles</a:t>
            </a:r>
          </a:p>
          <a:p>
            <a:pPr lvl="1"/>
            <a:r>
              <a:rPr lang="id-ID" smtClean="0"/>
              <a:t>Second level</a:t>
            </a:r>
          </a:p>
          <a:p>
            <a:pPr lvl="2"/>
            <a:r>
              <a:rPr lang="id-ID" smtClean="0"/>
              <a:t>Third level</a:t>
            </a:r>
          </a:p>
          <a:p>
            <a:pPr lvl="3"/>
            <a:r>
              <a:rPr lang="id-ID" smtClean="0"/>
              <a:t>Fourth level</a:t>
            </a:r>
          </a:p>
          <a:p>
            <a:pPr lvl="4"/>
            <a:r>
              <a:rPr lang="id-ID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3B0D1-5A48-42C6-BEED-30F1007126B3}" type="slidenum">
              <a:rPr lang="id-ID" smtClean="0"/>
              <a:pPr/>
              <a:t>1</a:t>
            </a:fld>
            <a:endParaRPr lang="id-ID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Pengadaan Sistem Informasi</a:t>
            </a:r>
            <a:endParaRPr 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2470C3-F9F2-421F-A146-1A9B72EEC1EF}" type="slidenum">
              <a:rPr lang="id-ID" smtClean="0"/>
              <a:pPr/>
              <a:t>10</a:t>
            </a:fld>
            <a:endParaRPr lang="id-ID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Kelebihan Outsourcing</a:t>
            </a:r>
            <a:endParaRPr lang="id-ID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Perusahaan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mengonsentrasikan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ditangani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kas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aset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tak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aset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kepakaran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maju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menghemat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.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, American Standard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setahun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menghemat</a:t>
            </a:r>
            <a:r>
              <a:rPr lang="en-US" sz="2400" dirty="0" smtClean="0"/>
              <a:t> $2 </a:t>
            </a:r>
            <a:r>
              <a:rPr lang="en-US" sz="2400" dirty="0" err="1" smtClean="0"/>
              <a:t>juta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i="1" dirty="0" smtClean="0"/>
              <a:t>outsourcing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penggajian</a:t>
            </a:r>
            <a:r>
              <a:rPr lang="en-US" sz="2400" dirty="0" smtClean="0"/>
              <a:t> (</a:t>
            </a:r>
            <a:r>
              <a:rPr lang="en-US" sz="2400" dirty="0" err="1" smtClean="0"/>
              <a:t>Laudon</a:t>
            </a:r>
            <a:r>
              <a:rPr lang="en-US" sz="2400" dirty="0" smtClean="0"/>
              <a:t> &amp; </a:t>
            </a:r>
            <a:r>
              <a:rPr lang="en-US" sz="2400" dirty="0" err="1" smtClean="0"/>
              <a:t>Laudon</a:t>
            </a:r>
            <a:r>
              <a:rPr lang="en-US" sz="2400" dirty="0" smtClean="0"/>
              <a:t>, 1998)</a:t>
            </a:r>
            <a:endParaRPr lang="id-ID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790393-DE66-4109-A6A9-9C2D74BA321A}" type="slidenum">
              <a:rPr lang="id-ID" smtClean="0"/>
              <a:pPr/>
              <a:t>11</a:t>
            </a:fld>
            <a:endParaRPr lang="id-ID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Kelebihan Outsourcing</a:t>
            </a:r>
            <a:endParaRPr lang="id-ID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Menyingkat waktu pengembangan</a:t>
            </a:r>
          </a:p>
          <a:p>
            <a:pPr eaLnBrk="1" hangingPunct="1"/>
            <a:r>
              <a:rPr lang="en-US" sz="2800" smtClean="0"/>
              <a:t>Menghilangkan penyediaan sarana saat beban puncak terjadi (yakni ketika terjadi masa-masa pembeli membanjir) dan cukup melakukan pengeluaran biaya sesuai dengan tambahan layanan yang diberikan oleh pihak luar</a:t>
            </a:r>
          </a:p>
          <a:p>
            <a:pPr eaLnBrk="1" hangingPunct="1"/>
            <a:r>
              <a:rPr lang="en-US" sz="2800" smtClean="0"/>
              <a:t>Memfasilitasi </a:t>
            </a:r>
            <a:r>
              <a:rPr lang="en-US" sz="2800" i="1" smtClean="0"/>
              <a:t>downsizing</a:t>
            </a:r>
            <a:r>
              <a:rPr lang="en-US" sz="2800" smtClean="0"/>
              <a:t>, sehingga perusahaan tak perlu memikirkan pengurangan pegawai</a:t>
            </a:r>
            <a:endParaRPr lang="id-ID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C0C38B-2756-4302-849F-1E648CC62364}" type="slidenum">
              <a:rPr lang="id-ID" smtClean="0"/>
              <a:pPr/>
              <a:t>12</a:t>
            </a:fld>
            <a:endParaRPr lang="id-ID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Kelemahan Outsourcing</a:t>
            </a:r>
            <a:endParaRPr lang="id-ID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Kehilangan kendali terhadap sistem dan data karena bisa saja pihak </a:t>
            </a:r>
            <a:r>
              <a:rPr lang="en-US" sz="2400" i="1" smtClean="0"/>
              <a:t>outsourcer</a:t>
            </a:r>
            <a:r>
              <a:rPr lang="en-US" sz="2400" smtClean="0"/>
              <a:t> menjual data ke pesaing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Mengurangi keunggulan kompetitif karena pihak </a:t>
            </a:r>
            <a:r>
              <a:rPr lang="en-US" sz="2400" i="1" smtClean="0"/>
              <a:t>outsourcer</a:t>
            </a:r>
            <a:r>
              <a:rPr lang="en-US" sz="2400" smtClean="0"/>
              <a:t> tidak dapat diharapkan untuk menyediakannya karena juga harus memikirkan klien lain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Menjadi sangat bergantung pada pihak luar</a:t>
            </a:r>
            <a:r>
              <a:rPr lang="en-US" sz="2400" i="1" smtClean="0"/>
              <a:t> </a:t>
            </a:r>
            <a:r>
              <a:rPr lang="en-US" sz="2400" smtClean="0"/>
              <a:t>sehingga sangat sulit bagi perusahaan untuk mengambil alih kembali sistem yang sedang berjalan</a:t>
            </a:r>
            <a:endParaRPr lang="id-ID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690EA6-81DB-4C39-BC07-DFA53DECF0C4}" type="slidenum">
              <a:rPr lang="id-ID" smtClean="0"/>
              <a:pPr/>
              <a:t>13</a:t>
            </a:fld>
            <a:endParaRPr lang="id-ID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Tool</a:t>
            </a:r>
            <a:endParaRPr lang="id-ID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 err="1" smtClean="0"/>
              <a:t>Kepanjangannya</a:t>
            </a:r>
            <a:r>
              <a:rPr lang="en-US" sz="2400" i="1" dirty="0" smtClean="0"/>
              <a:t> Computer-Aided Software Engineering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i="1" dirty="0" smtClean="0"/>
              <a:t>Computer-Assisted Software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merencanakan</a:t>
            </a:r>
            <a:r>
              <a:rPr lang="en-US" sz="2400" dirty="0" smtClean="0"/>
              <a:t>, </a:t>
            </a:r>
            <a:r>
              <a:rPr lang="en-US" sz="2400" dirty="0" err="1" smtClean="0"/>
              <a:t>menganalisa</a:t>
            </a:r>
            <a:r>
              <a:rPr lang="en-US" sz="2400" dirty="0" smtClean="0"/>
              <a:t>,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,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memelihara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CASE </a:t>
            </a:r>
            <a:r>
              <a:rPr lang="en-US" sz="2400" dirty="0" err="1" smtClean="0"/>
              <a:t>dibentuk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mengalihkan</a:t>
            </a:r>
            <a:r>
              <a:rPr lang="en-US" sz="2400" dirty="0" smtClean="0"/>
              <a:t> </a:t>
            </a:r>
            <a:r>
              <a:rPr lang="en-US" sz="2400" dirty="0" err="1" smtClean="0"/>
              <a:t>sejumlah</a:t>
            </a:r>
            <a:r>
              <a:rPr lang="en-US" sz="2400" dirty="0" smtClean="0"/>
              <a:t> </a:t>
            </a:r>
            <a:r>
              <a:rPr lang="en-US" sz="2400" dirty="0" err="1" smtClean="0"/>
              <a:t>beban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dipikul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id-ID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51EAB1-EB10-4152-9EA6-BC83B6EC7971}" type="slidenum">
              <a:rPr lang="id-ID" smtClean="0"/>
              <a:pPr/>
              <a:t>14</a:t>
            </a:fld>
            <a:endParaRPr lang="id-ID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Tool (Lanjutan…)</a:t>
            </a:r>
            <a:endParaRPr lang="id-ID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Perangkat CASE menggabungkan beberapa teknologi: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Metodologi pengembangan sistem, misalnya pengembangan sistem terstruktur,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Bahasa generasi keempat (4GL), yang menggunakan pendekatan nonprosedural, dan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Antarmuka grafis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Perangkat CASE yang lengkap mengandung perangkat </a:t>
            </a:r>
            <a:r>
              <a:rPr lang="en-US" sz="2800" i="1" smtClean="0"/>
              <a:t>front-end</a:t>
            </a:r>
            <a:r>
              <a:rPr lang="en-US" sz="2800" smtClean="0"/>
              <a:t> dan </a:t>
            </a:r>
            <a:r>
              <a:rPr lang="en-US" sz="2800" i="1" smtClean="0"/>
              <a:t>back-end</a:t>
            </a:r>
            <a:endParaRPr lang="id-ID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19250" y="1052736"/>
          <a:ext cx="6985000" cy="5305425"/>
        </p:xfrm>
        <a:graphic>
          <a:graphicData uri="http://schemas.openxmlformats.org/presentationml/2006/ole">
            <p:oleObj spid="_x0000_s1026" name="Picture" r:id="rId3" imgW="6324550" imgH="4800854" progId="Word.Picture.8">
              <p:embed/>
            </p:oleObj>
          </a:graphicData>
        </a:graphic>
      </p:graphicFrame>
      <p:sp>
        <p:nvSpPr>
          <p:cNvPr id="1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3B6D73-EB98-4060-9A61-A0B1528B24CF}" type="slidenum">
              <a:rPr lang="id-ID" smtClean="0"/>
              <a:pPr/>
              <a:t>15</a:t>
            </a:fld>
            <a:endParaRPr lang="id-ID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Tool (Lanjutan…)</a:t>
            </a:r>
            <a:endParaRPr lang="id-ID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847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2160" y="3429000"/>
            <a:ext cx="720080" cy="2160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6136" y="33477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B5B8C2-3DCD-48C8-8263-A0995DD14D23}" type="slidenum">
              <a:rPr lang="id-ID" smtClean="0"/>
              <a:pPr/>
              <a:t>16</a:t>
            </a:fld>
            <a:endParaRPr lang="id-ID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Tool : Front-end</a:t>
            </a:r>
            <a:endParaRPr lang="id-ID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392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Perangkat </a:t>
            </a:r>
            <a:r>
              <a:rPr lang="en-US" sz="2400" i="1" smtClean="0"/>
              <a:t>front-end</a:t>
            </a:r>
            <a:r>
              <a:rPr lang="en-US" sz="2400" smtClean="0"/>
              <a:t> merupakan perangkat CASE yang mendukung tahapan analisis dan desain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Perangkat ini terkadang disebut sebagai </a:t>
            </a:r>
            <a:r>
              <a:rPr lang="en-US" sz="2400" b="1" smtClean="0"/>
              <a:t>Upper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Dukungan yang tersedia berupa: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Perangkat pembuat diagram (</a:t>
            </a:r>
            <a:r>
              <a:rPr lang="en-US" sz="2000" i="1" smtClean="0"/>
              <a:t>diagramming tool</a:t>
            </a:r>
            <a:r>
              <a:rPr lang="en-US" sz="2000" smtClean="0"/>
              <a:t>). Perangkat ini berguna untuk membuat DFD (</a:t>
            </a:r>
            <a:r>
              <a:rPr lang="en-US" sz="2000" i="1" smtClean="0"/>
              <a:t>Data Flow Diagram</a:t>
            </a:r>
            <a:r>
              <a:rPr lang="en-US" sz="2000" smtClean="0"/>
              <a:t>), Flowchart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Pembangkit layar dan laporan (</a:t>
            </a:r>
            <a:r>
              <a:rPr lang="en-US" sz="2000" i="1" smtClean="0"/>
              <a:t>screen and report generator</a:t>
            </a:r>
            <a:r>
              <a:rPr lang="en-US" sz="2000" smtClean="0"/>
              <a:t>). Perangkat ini dapat dipakai untuk membuat prototipe laporan dengan cara memasukkan kolom atau </a:t>
            </a:r>
            <a:r>
              <a:rPr lang="en-US" sz="2000" i="1" smtClean="0"/>
              <a:t>field</a:t>
            </a:r>
            <a:r>
              <a:rPr lang="en-US" sz="2000" smtClean="0"/>
              <a:t> data pada layar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Analysis Tools</a:t>
            </a:r>
          </a:p>
          <a:p>
            <a:r>
              <a:rPr lang="en-US" sz="2400" smtClean="0"/>
              <a:t>Contoh</a:t>
            </a:r>
            <a:r>
              <a:rPr lang="en-US" sz="2000" smtClean="0"/>
              <a:t> CASE tools: Cradle, PRO-IV Workbench, ProKit*WORKBENCH, Microsoft Office Word, Microsoft Office Visio, Crystal Report (Visual Basic)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18D793-5968-4636-B8DD-96E64C94538E}" type="slidenum">
              <a:rPr lang="id-ID" smtClean="0"/>
              <a:pPr/>
              <a:t>17</a:t>
            </a:fld>
            <a:endParaRPr lang="id-ID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CASE Tool : Back-end dan i-CASE</a:t>
            </a:r>
            <a:endParaRPr lang="id-ID" sz="40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84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i="1" dirty="0" smtClean="0"/>
              <a:t>back-end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CASE yang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pembangkit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(</a:t>
            </a:r>
            <a:r>
              <a:rPr lang="en-US" sz="2400" i="1" dirty="0" smtClean="0"/>
              <a:t>code generator</a:t>
            </a:r>
            <a:r>
              <a:rPr lang="en-US" sz="2400" dirty="0" smtClean="0"/>
              <a:t>), </a:t>
            </a:r>
            <a:r>
              <a:rPr lang="en-US" sz="2400" dirty="0" err="1" smtClean="0"/>
              <a:t>yakni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rancangan</a:t>
            </a:r>
            <a:r>
              <a:rPr lang="en-US" sz="2400" dirty="0" smtClean="0"/>
              <a:t>.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b="1" dirty="0" smtClean="0"/>
              <a:t>Lower CASE.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 smtClean="0">
                <a:ea typeface="+mn-ea"/>
                <a:cs typeface="+mn-cs"/>
              </a:rPr>
              <a:t>Contoh</a:t>
            </a:r>
            <a:r>
              <a:rPr lang="en-US" sz="2000" dirty="0" smtClean="0">
                <a:ea typeface="+mn-ea"/>
                <a:cs typeface="+mn-cs"/>
              </a:rPr>
              <a:t> CASE tools: Level/l-User Sensitive CASE, PRO-IV application Development, </a:t>
            </a:r>
            <a:r>
              <a:rPr lang="en-US" sz="2000" dirty="0" smtClean="0"/>
              <a:t>Java, Delphi, Visual Basic, BPM (</a:t>
            </a:r>
            <a:r>
              <a:rPr lang="en-US" sz="2000" dirty="0" err="1" smtClean="0"/>
              <a:t>bussiness</a:t>
            </a:r>
            <a:r>
              <a:rPr lang="en-US" sz="2000" dirty="0" smtClean="0"/>
              <a:t> process management ) tool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Adapun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CASE yang </a:t>
            </a:r>
            <a:r>
              <a:rPr lang="en-US" sz="2400" dirty="0" err="1" smtClean="0"/>
              <a:t>menggabungkan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i="1" dirty="0" smtClean="0"/>
              <a:t>front-end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i="1" dirty="0" smtClean="0"/>
              <a:t>back-end</a:t>
            </a:r>
            <a:r>
              <a:rPr lang="en-US" sz="2400" dirty="0" smtClean="0"/>
              <a:t>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-CASE</a:t>
            </a:r>
            <a:r>
              <a:rPr lang="en-US" sz="2400" dirty="0" smtClean="0"/>
              <a:t> (</a:t>
            </a:r>
            <a:r>
              <a:rPr lang="en-US" sz="2400" b="1" dirty="0" smtClean="0"/>
              <a:t>Integrated CASE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Contoh</a:t>
            </a:r>
            <a:r>
              <a:rPr lang="en-US" sz="2000" dirty="0" smtClean="0"/>
              <a:t> CASE tools: Rational Rose, Poseidon, </a:t>
            </a:r>
            <a:r>
              <a:rPr lang="en-US" sz="2000" dirty="0" err="1" smtClean="0"/>
              <a:t>ArgoUML</a:t>
            </a:r>
            <a:r>
              <a:rPr lang="en-US" sz="2000" dirty="0" smtClean="0"/>
              <a:t>, Catalyze, in-Step, Juggler, PRINCE</a:t>
            </a:r>
            <a:endParaRPr lang="id-ID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3097F7-53DA-4D1A-BC00-5C33AACA1F97}" type="slidenum">
              <a:rPr lang="id-ID" smtClean="0"/>
              <a:pPr/>
              <a:t>2</a:t>
            </a:fld>
            <a:endParaRPr lang="id-ID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Pengadaan Sistem Informasi</a:t>
            </a:r>
            <a:endParaRPr lang="id-ID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Mengembangkan sendiri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Membeli perangkat lunak paket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Melakukan </a:t>
            </a:r>
            <a:r>
              <a:rPr lang="en-US" i="1" smtClean="0"/>
              <a:t>outsourcing</a:t>
            </a:r>
            <a:endParaRPr 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240489-D268-4B77-9662-B3E8654612CA}" type="slidenum">
              <a:rPr lang="id-ID" smtClean="0"/>
              <a:pPr/>
              <a:t>3</a:t>
            </a:fld>
            <a:endParaRPr lang="id-ID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id-ID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Kelebihan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Sistem dapat diatur sesuai dengan kebutuhan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Dapat diintegrasikan dengan lebih baik terhadap sistem yang sudah ada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Proses pengembangan sistem dapat dikelola dan dikontrol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Dapat dijadikan sebagai keunggulan kompetitif</a:t>
            </a:r>
            <a:r>
              <a:rPr lang="id-ID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4CED43-D7CC-438B-A8BF-32D6C1D1CF64}" type="slidenum">
              <a:rPr lang="id-ID" smtClean="0"/>
              <a:pPr/>
              <a:t>4</a:t>
            </a:fld>
            <a:endParaRPr lang="id-ID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Mengembangkan Sendiri</a:t>
            </a:r>
            <a:endParaRPr lang="id-ID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Kelemahan</a:t>
            </a:r>
            <a:r>
              <a:rPr lang="en-US" sz="2800" dirty="0" smtClean="0"/>
              <a:t> :</a:t>
            </a:r>
          </a:p>
          <a:p>
            <a:pPr lvl="1" eaLnBrk="1" hangingPunct="1"/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yang lama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nol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Kemungkinan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i="1" dirty="0" smtClean="0"/>
              <a:t>bug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endParaRPr lang="en-US" sz="2400" dirty="0" smtClean="0"/>
          </a:p>
          <a:p>
            <a:pPr lvl="1" eaLnBrk="1" hangingPunct="1"/>
            <a:r>
              <a:rPr lang="en-US" sz="2400" dirty="0" err="1" smtClean="0"/>
              <a:t>Kesulitan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menyatakan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kesukaran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seringkali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</a:t>
            </a:r>
            <a:r>
              <a:rPr lang="en-US" sz="2400" dirty="0" smtClean="0"/>
              <a:t> </a:t>
            </a:r>
            <a:r>
              <a:rPr lang="en-US" sz="2400" dirty="0" err="1" smtClean="0"/>
              <a:t>merasa</a:t>
            </a:r>
            <a:r>
              <a:rPr lang="en-US" sz="2400" dirty="0" smtClean="0"/>
              <a:t> </a:t>
            </a:r>
            <a:r>
              <a:rPr lang="en-US" sz="2400" dirty="0" err="1" smtClean="0"/>
              <a:t>putus</a:t>
            </a:r>
            <a:r>
              <a:rPr lang="en-US" sz="2400" dirty="0" smtClean="0"/>
              <a:t> </a:t>
            </a:r>
            <a:r>
              <a:rPr lang="en-US" sz="2400" dirty="0" err="1" smtClean="0"/>
              <a:t>asa</a:t>
            </a:r>
            <a:r>
              <a:rPr lang="en-US" sz="2400" dirty="0" smtClean="0"/>
              <a:t> </a:t>
            </a:r>
            <a:endParaRPr lang="id-ID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381500"/>
          </a:xfrm>
        </p:spPr>
        <p:txBody>
          <a:bodyPr/>
          <a:lstStyle/>
          <a:p>
            <a:r>
              <a:rPr lang="en-US" sz="2400" dirty="0" err="1" smtClean="0"/>
              <a:t>Alternatif</a:t>
            </a:r>
            <a:r>
              <a:rPr lang="en-US" sz="2400" dirty="0" smtClean="0"/>
              <a:t> lain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membeli</a:t>
            </a:r>
            <a:r>
              <a:rPr lang="en-US" sz="2400" dirty="0" smtClean="0"/>
              <a:t> software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r>
              <a:rPr lang="en-US" sz="2400" dirty="0" smtClean="0"/>
              <a:t> software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jadi</a:t>
            </a:r>
            <a:endParaRPr lang="en-US" sz="2400" dirty="0" smtClean="0"/>
          </a:p>
          <a:p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membeli</a:t>
            </a:r>
            <a:r>
              <a:rPr lang="en-US" sz="2400" dirty="0" smtClean="0"/>
              <a:t> SAP, </a:t>
            </a:r>
            <a:r>
              <a:rPr lang="en-US" sz="2400" dirty="0" err="1" smtClean="0"/>
              <a:t>MSProject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r>
              <a:rPr lang="en-US" sz="2400" dirty="0" smtClean="0"/>
              <a:t>.</a:t>
            </a:r>
          </a:p>
          <a:p>
            <a:r>
              <a:rPr lang="de-DE" sz="2400" dirty="0" smtClean="0"/>
              <a:t>Digunakan untuk aplikasi yang bersifat umum, </a:t>
            </a:r>
            <a:r>
              <a:rPr lang="fi-FI" sz="2400" dirty="0" smtClean="0"/>
              <a:t>misalkan payroll, akunting, dll. Namun pada saat </a:t>
            </a:r>
            <a:r>
              <a:rPr lang="en-US" sz="2400" dirty="0" err="1" smtClean="0"/>
              <a:t>ini</a:t>
            </a:r>
            <a:r>
              <a:rPr lang="en-US" sz="2400" dirty="0" smtClean="0"/>
              <a:t> software yang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enterprise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keseluruhan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 (enterprise software): Oracle, Baan, SAP, </a:t>
            </a:r>
            <a:r>
              <a:rPr lang="en-US" sz="2400" dirty="0" err="1" smtClean="0"/>
              <a:t>dll</a:t>
            </a:r>
            <a:r>
              <a:rPr lang="en-US" sz="2400" dirty="0" smtClean="0"/>
              <a:t>.</a:t>
            </a:r>
          </a:p>
          <a:p>
            <a:r>
              <a:rPr lang="fi-FI" sz="2400" dirty="0" smtClean="0"/>
              <a:t>Sangat sesuai jika perusahaan yang </a:t>
            </a:r>
            <a:r>
              <a:rPr lang="nn-NO" sz="2400" dirty="0" smtClean="0"/>
              <a:t>mengembangkan sistem tetapi kekurangan tenaga IT</a:t>
            </a:r>
            <a:endParaRPr lang="en-US" sz="2400" dirty="0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3F5F18-9096-41F4-A53C-2EF6CD41A108}" type="slidenum">
              <a:rPr lang="id-ID" smtClean="0"/>
              <a:pPr/>
              <a:t>5</a:t>
            </a:fld>
            <a:endParaRPr lang="id-ID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en-US" dirty="0" smtClean="0"/>
              <a:t>2.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CCD741-D6C5-4128-BB4B-1B675B9EDDF6}" type="slidenum">
              <a:rPr lang="id-ID" smtClean="0"/>
              <a:pPr/>
              <a:t>6</a:t>
            </a:fld>
            <a:endParaRPr lang="id-ID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Menggunakan Paket</a:t>
            </a:r>
            <a:endParaRPr lang="id-ID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Kelebihan 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Memerlukan waktu pengembangan yang jauh lebih singkat karena secara prinsip perangkat lunak paket siap untuk dioperasikan. Yang diperlukan adalah penyesuaian sistem berdasarkan kebutuhan pemakai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Pemakai dapat memilih paket yang paling sesuai dengan kebutuhan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Umumnya paket merupakan perangkat lunak yang berkualitas tinggi karena sudah teruji beberapa kali di tempat lain, sehingga terbebas dari </a:t>
            </a:r>
            <a:r>
              <a:rPr lang="en-US" sz="2000" i="1" smtClean="0"/>
              <a:t>bug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Pemakai dapat melakukan uji coba terlebih dulu sebelum membeli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Dokumentasi lengkap</a:t>
            </a:r>
            <a:endParaRPr lang="id-ID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77CA3C-D8BF-47A5-AD57-7EE594BD5C85}" type="slidenum">
              <a:rPr lang="id-ID" smtClean="0"/>
              <a:pPr/>
              <a:t>7</a:t>
            </a:fld>
            <a:endParaRPr lang="id-ID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Menggunakan Paket</a:t>
            </a:r>
            <a:endParaRPr lang="id-ID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Kelemahan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Ada kemungkinan paket tidak mendukung fungsi-fungsi yang spesifik dalam perusahaan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Ada kemungkinan harganya sangat mahal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Perangkat lunak tidak seefisien kalau menggunakan sistem buatan sendiri (karena umumnya paket dibuat seumum mungkin sehingga dapat dipakai oleh perusahaan mana saja)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Evaluasi paket menyita waktu dan menuntut biaya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Ada kemungkinan paket hanya jalan pada jenis perangkat keras tertentu (tidak kompatibel dengan perangkat yang sudah tersedia)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880ACB-614B-4356-AF8F-8D536267C925}" type="slidenum">
              <a:rPr lang="id-ID" smtClean="0"/>
              <a:pPr/>
              <a:t>8</a:t>
            </a:fld>
            <a:endParaRPr lang="id-ID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Outsourcing</a:t>
            </a:r>
            <a:endParaRPr lang="id-ID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Menyerahkan pengembangan ke pihak luar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mtClean="0"/>
              <a:t>Menyerahkan pengembangan dan pengoperasian ke pihak luar</a:t>
            </a:r>
          </a:p>
          <a:p>
            <a:pPr marL="609600" indent="-609600" eaLnBrk="1" hangingPunct="1"/>
            <a:endParaRPr 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8783B1-9BC2-485C-A14C-5CFF70A4AB6E}" type="slidenum">
              <a:rPr lang="id-ID" smtClean="0"/>
              <a:pPr/>
              <a:t>9</a:t>
            </a:fld>
            <a:endParaRPr lang="id-ID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Hal-hal yang perlu diperhatikan dalam Outsourcing</a:t>
            </a:r>
            <a:endParaRPr lang="id-ID" sz="40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Menentukan pengembang yang ditunjuk untuk membangun sistem informasi dengan hati-hati. Sebaiknya, pihak luar yang dipilih memang benar-benar telah berpengalaman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Menandatangani kontrak. Kontrak dimaksudkan sebagai pengikat tanggung jawab dan dapat dijadikan sebagai pegangan dalam melanjutkan atau menghentikan proyek jika terjadi masalah selama masa pengembangan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Merencanakan dan memonitor setiap langkah dalam pengembangan agar keberhasilan proyek benar-benar tercapai. Kontrol perlu diterapkan pada setiap aktivitas dengan maksud agar pemantauan dapat dilakukan dengan mudah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Menjaga komunikasi yang efektif antara personil dalam perusahaan dengan pihak pengembang dengan tujuan agar tidak terjadi konflik atau hambatan selama proyek berlangsung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Mengendalikan biaya dengan tepat dengan misalnya memperhatikan proporsi pembayaran berdasarkan persentasi tingkat penyelesaian proyek.</a:t>
            </a:r>
            <a:endParaRPr lang="id-ID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699</TotalTime>
  <Words>915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Pixel</vt:lpstr>
      <vt:lpstr>Picture</vt:lpstr>
      <vt:lpstr>Pengadaan Sistem Informasi</vt:lpstr>
      <vt:lpstr>Pengadaan Sistem Informasi</vt:lpstr>
      <vt:lpstr>1. Mengembangkan Sendiri</vt:lpstr>
      <vt:lpstr>Mengembangkan Sendiri</vt:lpstr>
      <vt:lpstr>2. Menggunakan Paket</vt:lpstr>
      <vt:lpstr>Menggunakan Paket</vt:lpstr>
      <vt:lpstr>Menggunakan Paket</vt:lpstr>
      <vt:lpstr>3. Outsourcing</vt:lpstr>
      <vt:lpstr>Hal-hal yang perlu diperhatikan dalam Outsourcing</vt:lpstr>
      <vt:lpstr>Kelebihan Outsourcing</vt:lpstr>
      <vt:lpstr>Kelebihan Outsourcing</vt:lpstr>
      <vt:lpstr>Kelemahan Outsourcing</vt:lpstr>
      <vt:lpstr>CASE Tool</vt:lpstr>
      <vt:lpstr>CASE Tool (Lanjutan…)</vt:lpstr>
      <vt:lpstr>CASE Tool (Lanjutan…)</vt:lpstr>
      <vt:lpstr>CASE Tool : Front-end</vt:lpstr>
      <vt:lpstr>CASE Tool : Back-end dan i-CASE</vt:lpstr>
    </vt:vector>
  </TitlesOfParts>
  <Company>Primasoft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 Kadir</dc:creator>
  <cp:lastModifiedBy>Juwai</cp:lastModifiedBy>
  <cp:revision>45</cp:revision>
  <dcterms:created xsi:type="dcterms:W3CDTF">2002-10-22T21:56:43Z</dcterms:created>
  <dcterms:modified xsi:type="dcterms:W3CDTF">2012-06-26T04:51:34Z</dcterms:modified>
</cp:coreProperties>
</file>