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2"/>
  </p:notesMasterIdLst>
  <p:handoutMasterIdLst>
    <p:handoutMasterId r:id="rId13"/>
  </p:handoutMasterIdLst>
  <p:sldIdLst>
    <p:sldId id="257" r:id="rId2"/>
    <p:sldId id="272" r:id="rId3"/>
    <p:sldId id="282" r:id="rId4"/>
    <p:sldId id="276" r:id="rId5"/>
    <p:sldId id="281" r:id="rId6"/>
    <p:sldId id="283" r:id="rId7"/>
    <p:sldId id="284" r:id="rId8"/>
    <p:sldId id="278" r:id="rId9"/>
    <p:sldId id="285" r:id="rId10"/>
    <p:sldId id="286" r:id="rId11"/>
  </p:sldIdLst>
  <p:sldSz cx="9144000" cy="6858000" type="screen4x3"/>
  <p:notesSz cx="7010400" cy="11117263"/>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0" autoAdjust="0"/>
    <p:restoredTop sz="94683" autoAdjust="0"/>
  </p:normalViewPr>
  <p:slideViewPr>
    <p:cSldViewPr>
      <p:cViewPr varScale="1">
        <p:scale>
          <a:sx n="65" d="100"/>
          <a:sy n="65" d="100"/>
        </p:scale>
        <p:origin x="-128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4" d="100"/>
          <a:sy n="44" d="100"/>
        </p:scale>
        <p:origin x="-1488" y="-102"/>
      </p:cViewPr>
      <p:guideLst>
        <p:guide orient="horz" pos="3501"/>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8475" cy="555625"/>
          </a:xfrm>
          <a:prstGeom prst="rect">
            <a:avLst/>
          </a:prstGeom>
          <a:noFill/>
          <a:ln w="9525">
            <a:noFill/>
            <a:miter lim="800000"/>
            <a:headEnd/>
            <a:tailEnd/>
          </a:ln>
          <a:effectLst/>
        </p:spPr>
        <p:txBody>
          <a:bodyPr vert="horz" wrap="square" lIns="103574" tIns="51787" rIns="103574" bIns="51787" numCol="1" anchor="t" anchorCtr="0" compatLnSpc="1">
            <a:prstTxWarp prst="textNoShape">
              <a:avLst/>
            </a:prstTxWarp>
          </a:bodyPr>
          <a:lstStyle>
            <a:lvl1pPr defTabSz="1035050" eaLnBrk="1" hangingPunct="1">
              <a:defRPr sz="1400">
                <a:latin typeface="Times New Roman" pitchFamily="18" charset="0"/>
              </a:defRPr>
            </a:lvl1pPr>
          </a:lstStyle>
          <a:p>
            <a:endParaRPr lang="en-US"/>
          </a:p>
        </p:txBody>
      </p:sp>
      <p:sp>
        <p:nvSpPr>
          <p:cNvPr id="10243" name="Rectangle 3"/>
          <p:cNvSpPr>
            <a:spLocks noGrp="1" noChangeArrowheads="1"/>
          </p:cNvSpPr>
          <p:nvPr>
            <p:ph type="dt" sz="quarter" idx="1"/>
          </p:nvPr>
        </p:nvSpPr>
        <p:spPr bwMode="auto">
          <a:xfrm>
            <a:off x="3971925" y="0"/>
            <a:ext cx="3038475" cy="555625"/>
          </a:xfrm>
          <a:prstGeom prst="rect">
            <a:avLst/>
          </a:prstGeom>
          <a:noFill/>
          <a:ln w="9525">
            <a:noFill/>
            <a:miter lim="800000"/>
            <a:headEnd/>
            <a:tailEnd/>
          </a:ln>
          <a:effectLst/>
        </p:spPr>
        <p:txBody>
          <a:bodyPr vert="horz" wrap="square" lIns="103574" tIns="51787" rIns="103574" bIns="51787" numCol="1" anchor="t" anchorCtr="0" compatLnSpc="1">
            <a:prstTxWarp prst="textNoShape">
              <a:avLst/>
            </a:prstTxWarp>
          </a:bodyPr>
          <a:lstStyle>
            <a:lvl1pPr algn="r" defTabSz="1035050" eaLnBrk="1" hangingPunct="1">
              <a:defRPr sz="1400">
                <a:latin typeface="Times New Roman" pitchFamily="18" charset="0"/>
              </a:defRPr>
            </a:lvl1pPr>
          </a:lstStyle>
          <a:p>
            <a:endParaRPr lang="en-US"/>
          </a:p>
        </p:txBody>
      </p:sp>
      <p:sp>
        <p:nvSpPr>
          <p:cNvPr id="10244" name="Rectangle 4"/>
          <p:cNvSpPr>
            <a:spLocks noGrp="1" noChangeArrowheads="1"/>
          </p:cNvSpPr>
          <p:nvPr>
            <p:ph type="ftr" sz="quarter" idx="2"/>
          </p:nvPr>
        </p:nvSpPr>
        <p:spPr bwMode="auto">
          <a:xfrm>
            <a:off x="0" y="10561638"/>
            <a:ext cx="3038475" cy="555625"/>
          </a:xfrm>
          <a:prstGeom prst="rect">
            <a:avLst/>
          </a:prstGeom>
          <a:noFill/>
          <a:ln w="9525">
            <a:noFill/>
            <a:miter lim="800000"/>
            <a:headEnd/>
            <a:tailEnd/>
          </a:ln>
          <a:effectLst/>
        </p:spPr>
        <p:txBody>
          <a:bodyPr vert="horz" wrap="square" lIns="103574" tIns="51787" rIns="103574" bIns="51787" numCol="1" anchor="b" anchorCtr="0" compatLnSpc="1">
            <a:prstTxWarp prst="textNoShape">
              <a:avLst/>
            </a:prstTxWarp>
          </a:bodyPr>
          <a:lstStyle>
            <a:lvl1pPr defTabSz="1035050" eaLnBrk="1" hangingPunct="1">
              <a:defRPr sz="1400">
                <a:latin typeface="Times New Roman" pitchFamily="18" charset="0"/>
              </a:defRPr>
            </a:lvl1pPr>
          </a:lstStyle>
          <a:p>
            <a:endParaRPr lang="en-US"/>
          </a:p>
        </p:txBody>
      </p:sp>
      <p:sp>
        <p:nvSpPr>
          <p:cNvPr id="10245" name="Rectangle 5"/>
          <p:cNvSpPr>
            <a:spLocks noGrp="1" noChangeArrowheads="1"/>
          </p:cNvSpPr>
          <p:nvPr>
            <p:ph type="sldNum" sz="quarter" idx="3"/>
          </p:nvPr>
        </p:nvSpPr>
        <p:spPr bwMode="auto">
          <a:xfrm>
            <a:off x="3971925" y="10561638"/>
            <a:ext cx="3038475" cy="555625"/>
          </a:xfrm>
          <a:prstGeom prst="rect">
            <a:avLst/>
          </a:prstGeom>
          <a:noFill/>
          <a:ln w="9525">
            <a:noFill/>
            <a:miter lim="800000"/>
            <a:headEnd/>
            <a:tailEnd/>
          </a:ln>
          <a:effectLst/>
        </p:spPr>
        <p:txBody>
          <a:bodyPr vert="horz" wrap="square" lIns="103574" tIns="51787" rIns="103574" bIns="51787" numCol="1" anchor="b" anchorCtr="0" compatLnSpc="1">
            <a:prstTxWarp prst="textNoShape">
              <a:avLst/>
            </a:prstTxWarp>
          </a:bodyPr>
          <a:lstStyle>
            <a:lvl1pPr algn="r" defTabSz="1035050" eaLnBrk="1" hangingPunct="1">
              <a:defRPr sz="1400">
                <a:latin typeface="Times New Roman" pitchFamily="18" charset="0"/>
              </a:defRPr>
            </a:lvl1pPr>
          </a:lstStyle>
          <a:p>
            <a:fld id="{B71013E1-BDAD-499A-9333-40568AA0D94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038475" cy="555625"/>
          </a:xfrm>
          <a:prstGeom prst="rect">
            <a:avLst/>
          </a:prstGeom>
          <a:noFill/>
          <a:ln w="9525">
            <a:noFill/>
            <a:miter lim="800000"/>
            <a:headEnd/>
            <a:tailEnd/>
          </a:ln>
          <a:effectLst/>
        </p:spPr>
        <p:txBody>
          <a:bodyPr vert="horz" wrap="square" lIns="103574" tIns="51787" rIns="103574" bIns="51787" numCol="1" anchor="t" anchorCtr="0" compatLnSpc="1">
            <a:prstTxWarp prst="textNoShape">
              <a:avLst/>
            </a:prstTxWarp>
          </a:bodyPr>
          <a:lstStyle>
            <a:lvl1pPr defTabSz="1035050" eaLnBrk="1" hangingPunct="1">
              <a:defRPr sz="1400">
                <a:latin typeface="Times New Roman" pitchFamily="18" charset="0"/>
              </a:defRPr>
            </a:lvl1pPr>
          </a:lstStyle>
          <a:p>
            <a:endParaRPr lang="en-US"/>
          </a:p>
        </p:txBody>
      </p:sp>
      <p:sp>
        <p:nvSpPr>
          <p:cNvPr id="1027" name="Rectangle 3"/>
          <p:cNvSpPr>
            <a:spLocks noGrp="1" noChangeArrowheads="1"/>
          </p:cNvSpPr>
          <p:nvPr>
            <p:ph type="dt" idx="1"/>
          </p:nvPr>
        </p:nvSpPr>
        <p:spPr bwMode="auto">
          <a:xfrm>
            <a:off x="3971925" y="0"/>
            <a:ext cx="3038475" cy="555625"/>
          </a:xfrm>
          <a:prstGeom prst="rect">
            <a:avLst/>
          </a:prstGeom>
          <a:noFill/>
          <a:ln w="9525">
            <a:noFill/>
            <a:miter lim="800000"/>
            <a:headEnd/>
            <a:tailEnd/>
          </a:ln>
          <a:effectLst/>
        </p:spPr>
        <p:txBody>
          <a:bodyPr vert="horz" wrap="square" lIns="103574" tIns="51787" rIns="103574" bIns="51787" numCol="1" anchor="t" anchorCtr="0" compatLnSpc="1">
            <a:prstTxWarp prst="textNoShape">
              <a:avLst/>
            </a:prstTxWarp>
          </a:bodyPr>
          <a:lstStyle>
            <a:lvl1pPr algn="r" defTabSz="1035050" eaLnBrk="1" hangingPunct="1">
              <a:defRPr sz="1400">
                <a:latin typeface="Times New Roman" pitchFamily="18" charset="0"/>
              </a:defRPr>
            </a:lvl1pPr>
          </a:lstStyle>
          <a:p>
            <a:endParaRPr lang="en-US"/>
          </a:p>
        </p:txBody>
      </p:sp>
      <p:sp>
        <p:nvSpPr>
          <p:cNvPr id="1028" name="Rectangle 4"/>
          <p:cNvSpPr>
            <a:spLocks noGrp="1" noRot="1" noChangeAspect="1" noChangeArrowheads="1" noTextEdit="1"/>
          </p:cNvSpPr>
          <p:nvPr>
            <p:ph type="sldImg" idx="2"/>
          </p:nvPr>
        </p:nvSpPr>
        <p:spPr bwMode="auto">
          <a:xfrm>
            <a:off x="727075" y="833438"/>
            <a:ext cx="5557838" cy="4168775"/>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935038" y="5280025"/>
            <a:ext cx="5140325" cy="5003800"/>
          </a:xfrm>
          <a:prstGeom prst="rect">
            <a:avLst/>
          </a:prstGeom>
          <a:noFill/>
          <a:ln w="9525">
            <a:noFill/>
            <a:miter lim="800000"/>
            <a:headEnd/>
            <a:tailEnd/>
          </a:ln>
          <a:effectLst/>
        </p:spPr>
        <p:txBody>
          <a:bodyPr vert="horz" wrap="square" lIns="103574" tIns="51787" rIns="103574" bIns="5178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ftr" sz="quarter" idx="4"/>
          </p:nvPr>
        </p:nvSpPr>
        <p:spPr bwMode="auto">
          <a:xfrm>
            <a:off x="0" y="10561638"/>
            <a:ext cx="3038475" cy="555625"/>
          </a:xfrm>
          <a:prstGeom prst="rect">
            <a:avLst/>
          </a:prstGeom>
          <a:noFill/>
          <a:ln w="9525">
            <a:noFill/>
            <a:miter lim="800000"/>
            <a:headEnd/>
            <a:tailEnd/>
          </a:ln>
          <a:effectLst/>
        </p:spPr>
        <p:txBody>
          <a:bodyPr vert="horz" wrap="square" lIns="103574" tIns="51787" rIns="103574" bIns="51787" numCol="1" anchor="b" anchorCtr="0" compatLnSpc="1">
            <a:prstTxWarp prst="textNoShape">
              <a:avLst/>
            </a:prstTxWarp>
          </a:bodyPr>
          <a:lstStyle>
            <a:lvl1pPr defTabSz="1035050" eaLnBrk="1" hangingPunct="1">
              <a:defRPr sz="1400">
                <a:latin typeface="Times New Roman" pitchFamily="18" charset="0"/>
              </a:defRPr>
            </a:lvl1pPr>
          </a:lstStyle>
          <a:p>
            <a:endParaRPr lang="en-US"/>
          </a:p>
        </p:txBody>
      </p:sp>
      <p:sp>
        <p:nvSpPr>
          <p:cNvPr id="1031" name="Rectangle 7"/>
          <p:cNvSpPr>
            <a:spLocks noGrp="1" noChangeArrowheads="1"/>
          </p:cNvSpPr>
          <p:nvPr>
            <p:ph type="sldNum" sz="quarter" idx="5"/>
          </p:nvPr>
        </p:nvSpPr>
        <p:spPr bwMode="auto">
          <a:xfrm>
            <a:off x="3971925" y="10561638"/>
            <a:ext cx="3038475" cy="555625"/>
          </a:xfrm>
          <a:prstGeom prst="rect">
            <a:avLst/>
          </a:prstGeom>
          <a:noFill/>
          <a:ln w="9525">
            <a:noFill/>
            <a:miter lim="800000"/>
            <a:headEnd/>
            <a:tailEnd/>
          </a:ln>
          <a:effectLst/>
        </p:spPr>
        <p:txBody>
          <a:bodyPr vert="horz" wrap="square" lIns="103574" tIns="51787" rIns="103574" bIns="51787" numCol="1" anchor="b" anchorCtr="0" compatLnSpc="1">
            <a:prstTxWarp prst="textNoShape">
              <a:avLst/>
            </a:prstTxWarp>
          </a:bodyPr>
          <a:lstStyle>
            <a:lvl1pPr algn="r" defTabSz="1035050" eaLnBrk="1" hangingPunct="1">
              <a:defRPr sz="1400">
                <a:latin typeface="Times New Roman" pitchFamily="18" charset="0"/>
              </a:defRPr>
            </a:lvl1pPr>
          </a:lstStyle>
          <a:p>
            <a:fld id="{56C30858-DCAB-42A1-A7E5-AEA805E4779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5FE698-1413-4EF7-85E6-28763AD8DEBA}" type="slidenum">
              <a:rPr lang="en-US"/>
              <a:pPr/>
              <a:t>1</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222212" name="Rectangle 4"/>
          <p:cNvSpPr>
            <a:spLocks noGrp="1" noChangeArrowheads="1"/>
          </p:cNvSpPr>
          <p:nvPr>
            <p:ph type="dt" sz="half" idx="2"/>
          </p:nvPr>
        </p:nvSpPr>
        <p:spPr/>
        <p:txBody>
          <a:bodyPr/>
          <a:lstStyle>
            <a:lvl1pPr>
              <a:defRPr/>
            </a:lvl1pPr>
          </a:lstStyle>
          <a:p>
            <a:endParaRPr lang="en-US"/>
          </a:p>
        </p:txBody>
      </p:sp>
      <p:sp>
        <p:nvSpPr>
          <p:cNvPr id="222213" name="Rectangle 5"/>
          <p:cNvSpPr>
            <a:spLocks noGrp="1" noChangeArrowheads="1"/>
          </p:cNvSpPr>
          <p:nvPr>
            <p:ph type="ftr" sz="quarter" idx="3"/>
          </p:nvPr>
        </p:nvSpPr>
        <p:spPr>
          <a:xfrm>
            <a:off x="2819400" y="6248400"/>
            <a:ext cx="3581400" cy="457200"/>
          </a:xfrm>
        </p:spPr>
        <p:txBody>
          <a:bodyPr/>
          <a:lstStyle>
            <a:lvl1pPr>
              <a:defRPr/>
            </a:lvl1pPr>
          </a:lstStyle>
          <a:p>
            <a:r>
              <a:rPr lang="en-US" smtClean="0"/>
              <a:t>Teknik Informatika – UPN “Veteran” Yogyakarta</a:t>
            </a:r>
            <a:endParaRPr lang="en-US"/>
          </a:p>
        </p:txBody>
      </p:sp>
      <p:sp>
        <p:nvSpPr>
          <p:cNvPr id="222214" name="Rectangle 6"/>
          <p:cNvSpPr>
            <a:spLocks noGrp="1" noChangeArrowheads="1"/>
          </p:cNvSpPr>
          <p:nvPr>
            <p:ph type="sldNum" sz="quarter" idx="4"/>
          </p:nvPr>
        </p:nvSpPr>
        <p:spPr/>
        <p:txBody>
          <a:bodyPr/>
          <a:lstStyle>
            <a:lvl1pPr>
              <a:defRPr/>
            </a:lvl1pPr>
          </a:lstStyle>
          <a:p>
            <a:fld id="{C6B1ADD9-2ABA-409A-BE9E-1BFA22E3FEC2}" type="slidenum">
              <a:rPr lang="en-US"/>
              <a:pPr/>
              <a:t>‹#›</a:t>
            </a:fld>
            <a:endParaRPr lang="en-US"/>
          </a:p>
        </p:txBody>
      </p:sp>
      <p:pic>
        <p:nvPicPr>
          <p:cNvPr id="12" name="Picture 11" descr="blue-technology-powerpoint-templates.jpg"/>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Teknik Informatika - UPN[V]Yk</a:t>
            </a:r>
          </a:p>
        </p:txBody>
      </p:sp>
      <p:sp>
        <p:nvSpPr>
          <p:cNvPr id="6" name="Slide Number Placeholder 5"/>
          <p:cNvSpPr>
            <a:spLocks noGrp="1"/>
          </p:cNvSpPr>
          <p:nvPr>
            <p:ph type="sldNum" sz="quarter" idx="12"/>
          </p:nvPr>
        </p:nvSpPr>
        <p:spPr/>
        <p:txBody>
          <a:bodyPr/>
          <a:lstStyle>
            <a:lvl1pPr>
              <a:defRPr/>
            </a:lvl1pPr>
          </a:lstStyle>
          <a:p>
            <a:fld id="{9143EC50-0C4E-4417-91EA-141A3A3F779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Teknik Informatika - UPN[V]Yk</a:t>
            </a:r>
          </a:p>
        </p:txBody>
      </p:sp>
      <p:sp>
        <p:nvSpPr>
          <p:cNvPr id="6" name="Slide Number Placeholder 5"/>
          <p:cNvSpPr>
            <a:spLocks noGrp="1"/>
          </p:cNvSpPr>
          <p:nvPr>
            <p:ph type="sldNum" sz="quarter" idx="12"/>
          </p:nvPr>
        </p:nvSpPr>
        <p:spPr/>
        <p:txBody>
          <a:bodyPr/>
          <a:lstStyle>
            <a:lvl1pPr>
              <a:defRPr/>
            </a:lvl1pPr>
          </a:lstStyle>
          <a:p>
            <a:fld id="{3D061FDC-12B6-4CB8-89E3-B38763B66CA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a:xfrm>
            <a:off x="2819400" y="6248400"/>
            <a:ext cx="3581400" cy="457200"/>
          </a:xfrm>
        </p:spPr>
        <p:txBody>
          <a:bodyPr/>
          <a:lstStyle>
            <a:lvl1pPr>
              <a:defRPr/>
            </a:lvl1pPr>
          </a:lstStyle>
          <a:p>
            <a:r>
              <a:rPr lang="en-US" smtClean="0"/>
              <a:t>Teknik Informatika – UPN “Veteran”  Yogyakarta</a:t>
            </a:r>
            <a:endParaRPr lang="en-US"/>
          </a:p>
        </p:txBody>
      </p:sp>
      <p:sp>
        <p:nvSpPr>
          <p:cNvPr id="6" name="Slide Number Placeholder 5"/>
          <p:cNvSpPr>
            <a:spLocks noGrp="1"/>
          </p:cNvSpPr>
          <p:nvPr>
            <p:ph type="sldNum" sz="quarter" idx="12"/>
          </p:nvPr>
        </p:nvSpPr>
        <p:spPr/>
        <p:txBody>
          <a:bodyPr/>
          <a:lstStyle>
            <a:lvl1pPr>
              <a:defRPr/>
            </a:lvl1pPr>
          </a:lstStyle>
          <a:p>
            <a:fld id="{E0A9BD1D-0D75-4265-9BCA-08B2EF551F3E}"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Teknik Informatika - UPN[V]Yk</a:t>
            </a:r>
          </a:p>
        </p:txBody>
      </p:sp>
      <p:sp>
        <p:nvSpPr>
          <p:cNvPr id="6" name="Slide Number Placeholder 5"/>
          <p:cNvSpPr>
            <a:spLocks noGrp="1"/>
          </p:cNvSpPr>
          <p:nvPr>
            <p:ph type="sldNum" sz="quarter" idx="12"/>
          </p:nvPr>
        </p:nvSpPr>
        <p:spPr/>
        <p:txBody>
          <a:bodyPr/>
          <a:lstStyle>
            <a:lvl1pPr>
              <a:defRPr/>
            </a:lvl1pPr>
          </a:lstStyle>
          <a:p>
            <a:fld id="{EE58DAFE-0433-4AC8-A3FB-707749FB648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Teknik Informatika - UPN[V]Yk</a:t>
            </a:r>
          </a:p>
        </p:txBody>
      </p:sp>
      <p:sp>
        <p:nvSpPr>
          <p:cNvPr id="7" name="Slide Number Placeholder 6"/>
          <p:cNvSpPr>
            <a:spLocks noGrp="1"/>
          </p:cNvSpPr>
          <p:nvPr>
            <p:ph type="sldNum" sz="quarter" idx="12"/>
          </p:nvPr>
        </p:nvSpPr>
        <p:spPr/>
        <p:txBody>
          <a:bodyPr/>
          <a:lstStyle>
            <a:lvl1pPr>
              <a:defRPr/>
            </a:lvl1pPr>
          </a:lstStyle>
          <a:p>
            <a:fld id="{A23250A8-0331-40B8-A1F5-0C490F59A1D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Teknik Informatika - UPN[V]Yk</a:t>
            </a:r>
          </a:p>
        </p:txBody>
      </p:sp>
      <p:sp>
        <p:nvSpPr>
          <p:cNvPr id="9" name="Slide Number Placeholder 8"/>
          <p:cNvSpPr>
            <a:spLocks noGrp="1"/>
          </p:cNvSpPr>
          <p:nvPr>
            <p:ph type="sldNum" sz="quarter" idx="12"/>
          </p:nvPr>
        </p:nvSpPr>
        <p:spPr/>
        <p:txBody>
          <a:bodyPr/>
          <a:lstStyle>
            <a:lvl1pPr>
              <a:defRPr/>
            </a:lvl1pPr>
          </a:lstStyle>
          <a:p>
            <a:fld id="{6902BB59-1B77-487A-BE6D-0B6AA385C02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Teknik Informatika - UPN[V]Yk</a:t>
            </a:r>
          </a:p>
        </p:txBody>
      </p:sp>
      <p:sp>
        <p:nvSpPr>
          <p:cNvPr id="5" name="Slide Number Placeholder 4"/>
          <p:cNvSpPr>
            <a:spLocks noGrp="1"/>
          </p:cNvSpPr>
          <p:nvPr>
            <p:ph type="sldNum" sz="quarter" idx="12"/>
          </p:nvPr>
        </p:nvSpPr>
        <p:spPr/>
        <p:txBody>
          <a:bodyPr/>
          <a:lstStyle>
            <a:lvl1pPr>
              <a:defRPr/>
            </a:lvl1pPr>
          </a:lstStyle>
          <a:p>
            <a:fld id="{4FB9694B-B6E2-4525-8A1F-4FD12027F31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Teknik Informatika - UPN[V]Yk</a:t>
            </a:r>
          </a:p>
        </p:txBody>
      </p:sp>
      <p:sp>
        <p:nvSpPr>
          <p:cNvPr id="4" name="Slide Number Placeholder 3"/>
          <p:cNvSpPr>
            <a:spLocks noGrp="1"/>
          </p:cNvSpPr>
          <p:nvPr>
            <p:ph type="sldNum" sz="quarter" idx="12"/>
          </p:nvPr>
        </p:nvSpPr>
        <p:spPr/>
        <p:txBody>
          <a:bodyPr/>
          <a:lstStyle>
            <a:lvl1pPr>
              <a:defRPr/>
            </a:lvl1pPr>
          </a:lstStyle>
          <a:p>
            <a:fld id="{0BE4E6FE-4DE0-4743-859C-16BEB9A38B2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Teknik Informatika - UPN[V]Yk</a:t>
            </a:r>
          </a:p>
        </p:txBody>
      </p:sp>
      <p:sp>
        <p:nvSpPr>
          <p:cNvPr id="7" name="Slide Number Placeholder 6"/>
          <p:cNvSpPr>
            <a:spLocks noGrp="1"/>
          </p:cNvSpPr>
          <p:nvPr>
            <p:ph type="sldNum" sz="quarter" idx="12"/>
          </p:nvPr>
        </p:nvSpPr>
        <p:spPr/>
        <p:txBody>
          <a:bodyPr/>
          <a:lstStyle>
            <a:lvl1pPr>
              <a:defRPr/>
            </a:lvl1pPr>
          </a:lstStyle>
          <a:p>
            <a:fld id="{878FDDDF-9944-4C4A-A1FF-69B2A099D52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Teknik Informatika - UPN[V]Yk</a:t>
            </a:r>
          </a:p>
        </p:txBody>
      </p:sp>
      <p:sp>
        <p:nvSpPr>
          <p:cNvPr id="7" name="Slide Number Placeholder 6"/>
          <p:cNvSpPr>
            <a:spLocks noGrp="1"/>
          </p:cNvSpPr>
          <p:nvPr>
            <p:ph type="sldNum" sz="quarter" idx="12"/>
          </p:nvPr>
        </p:nvSpPr>
        <p:spPr/>
        <p:txBody>
          <a:bodyPr/>
          <a:lstStyle>
            <a:lvl1pPr>
              <a:defRPr/>
            </a:lvl1pPr>
          </a:lstStyle>
          <a:p>
            <a:fld id="{98B4133B-EF3F-4F6A-B347-A1C754D6502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2118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118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22118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r>
              <a:rPr lang="en-US"/>
              <a:t>Teknik Informatika - UPN[V]Yk</a:t>
            </a:r>
          </a:p>
        </p:txBody>
      </p:sp>
      <p:sp>
        <p:nvSpPr>
          <p:cNvPr id="22119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C32B5499-4202-48F1-B37D-5FF115D1201F}" type="slidenum">
              <a:rPr lang="en-US"/>
              <a:pPr/>
              <a:t>‹#›</a:t>
            </a:fld>
            <a:endParaRPr lang="en-US"/>
          </a:p>
        </p:txBody>
      </p:sp>
      <p:sp>
        <p:nvSpPr>
          <p:cNvPr id="221192"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endParaRPr lang="en-US"/>
          </a:p>
        </p:txBody>
      </p:sp>
      <p:pic>
        <p:nvPicPr>
          <p:cNvPr id="11" name="Picture 10" descr="blue-technology-powerpoint-templates.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iming>
    <p:tnLst>
      <p:par>
        <p:cTn id="1" dur="indefinite" restart="never" nodeType="tmRoot"/>
      </p:par>
    </p:tnLst>
  </p:timing>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file:///C:\Program%20Files%20(x86)\Microsoft%20Office\Office12\WINWORD.EX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C:\Program%20Files%20(x86)\Microsoft%20Office\Office12\WINWORD.EX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3"/>
          </p:nvPr>
        </p:nvSpPr>
        <p:spPr>
          <a:xfrm>
            <a:off x="1524000" y="381000"/>
            <a:ext cx="4343400" cy="762000"/>
          </a:xfrm>
        </p:spPr>
        <p:txBody>
          <a:bodyPr/>
          <a:lstStyle/>
          <a:p>
            <a:pPr algn="l"/>
            <a:r>
              <a:rPr lang="en-US" sz="2400" dirty="0" smtClean="0"/>
              <a:t>Teknik Informatika</a:t>
            </a:r>
          </a:p>
          <a:p>
            <a:pPr algn="l"/>
            <a:r>
              <a:rPr lang="en-US" sz="2400" dirty="0" smtClean="0"/>
              <a:t>UPN Veteran Yogyakarta</a:t>
            </a:r>
            <a:endParaRPr lang="en-US" sz="2400" dirty="0"/>
          </a:p>
        </p:txBody>
      </p:sp>
      <p:sp>
        <p:nvSpPr>
          <p:cNvPr id="6" name="Rectangle 6"/>
          <p:cNvSpPr>
            <a:spLocks noGrp="1" noChangeArrowheads="1"/>
          </p:cNvSpPr>
          <p:nvPr>
            <p:ph type="sldNum" sz="quarter" idx="4"/>
          </p:nvPr>
        </p:nvSpPr>
        <p:spPr/>
        <p:txBody>
          <a:bodyPr/>
          <a:lstStyle/>
          <a:p>
            <a:fld id="{F880D9D6-C3CD-4FE7-AC9B-74AD97783E48}" type="slidenum">
              <a:rPr lang="en-US"/>
              <a:pPr/>
              <a:t>1</a:t>
            </a:fld>
            <a:endParaRPr lang="en-US"/>
          </a:p>
        </p:txBody>
      </p:sp>
      <p:sp>
        <p:nvSpPr>
          <p:cNvPr id="5123" name="Rectangle 3"/>
          <p:cNvSpPr>
            <a:spLocks noGrp="1" noChangeArrowheads="1"/>
          </p:cNvSpPr>
          <p:nvPr>
            <p:ph type="subTitle" idx="4294967295"/>
          </p:nvPr>
        </p:nvSpPr>
        <p:spPr>
          <a:xfrm>
            <a:off x="2686440" y="3581400"/>
            <a:ext cx="3657600" cy="844550"/>
          </a:xfrm>
        </p:spPr>
        <p:txBody>
          <a:bodyPr/>
          <a:lstStyle/>
          <a:p>
            <a:pPr algn="ctr">
              <a:buNone/>
            </a:pPr>
            <a:r>
              <a:rPr lang="en-US" sz="4400" dirty="0">
                <a:latin typeface="Arial" pitchFamily="34" charset="0"/>
                <a:cs typeface="Arial" pitchFamily="34" charset="0"/>
              </a:rPr>
              <a:t>Pendahuluan</a:t>
            </a:r>
          </a:p>
          <a:p>
            <a:pPr algn="ctr"/>
            <a:endParaRPr lang="en-US" dirty="0"/>
          </a:p>
          <a:p>
            <a:pPr marL="457200" lvl="1" indent="0" algn="ctr">
              <a:buFont typeface="Wingdings" pitchFamily="2" charset="2"/>
              <a:buNone/>
            </a:pPr>
            <a:endParaRPr lang="en-US" dirty="0"/>
          </a:p>
        </p:txBody>
      </p:sp>
      <p:sp>
        <p:nvSpPr>
          <p:cNvPr id="5124" name="Text Box 4"/>
          <p:cNvSpPr txBox="1">
            <a:spLocks noChangeArrowheads="1"/>
          </p:cNvSpPr>
          <p:nvPr/>
        </p:nvSpPr>
        <p:spPr bwMode="auto">
          <a:xfrm>
            <a:off x="2997720" y="5497736"/>
            <a:ext cx="3429000" cy="641350"/>
          </a:xfrm>
          <a:prstGeom prst="rect">
            <a:avLst/>
          </a:prstGeom>
          <a:noFill/>
          <a:ln w="9525">
            <a:noFill/>
            <a:miter lim="800000"/>
            <a:headEnd/>
            <a:tailEnd/>
          </a:ln>
          <a:effectLst/>
        </p:spPr>
        <p:txBody>
          <a:bodyPr wrap="square">
            <a:spAutoFit/>
          </a:bodyPr>
          <a:lstStyle/>
          <a:p>
            <a:pPr algn="ctr" eaLnBrk="1" hangingPunct="1"/>
            <a:r>
              <a:rPr lang="id-ID" dirty="0">
                <a:latin typeface="Arial" charset="0"/>
              </a:rPr>
              <a:t>Herry Sofyan</a:t>
            </a:r>
            <a:endParaRPr lang="en-US" dirty="0">
              <a:latin typeface="Arial" charset="0"/>
            </a:endParaRPr>
          </a:p>
          <a:p>
            <a:pPr algn="ctr" eaLnBrk="1" hangingPunct="1"/>
            <a:r>
              <a:rPr lang="id-ID" dirty="0" smtClean="0">
                <a:latin typeface="Arial" charset="0"/>
              </a:rPr>
              <a:t>herrysofyan@</a:t>
            </a:r>
            <a:r>
              <a:rPr lang="en-US" dirty="0" smtClean="0">
                <a:latin typeface="Arial" charset="0"/>
              </a:rPr>
              <a:t>gmail</a:t>
            </a:r>
            <a:r>
              <a:rPr lang="id-ID" dirty="0" smtClean="0">
                <a:latin typeface="Arial" charset="0"/>
              </a:rPr>
              <a:t>.com</a:t>
            </a:r>
            <a:endParaRPr lang="en-US" dirty="0">
              <a:latin typeface="Arial" charset="0"/>
            </a:endParaRPr>
          </a:p>
        </p:txBody>
      </p:sp>
      <p:pic>
        <p:nvPicPr>
          <p:cNvPr id="5126" name="Picture 6" descr="C:\Users\Herry\Documents\02-Data Kerja\Logo dan Kop 2016\logoUPNVyk.png"/>
          <p:cNvPicPr>
            <a:picLocks noChangeAspect="1" noChangeArrowheads="1"/>
          </p:cNvPicPr>
          <p:nvPr/>
        </p:nvPicPr>
        <p:blipFill>
          <a:blip r:embed="rId3" cstate="print"/>
          <a:srcRect/>
          <a:stretch>
            <a:fillRect/>
          </a:stretch>
        </p:blipFill>
        <p:spPr bwMode="auto">
          <a:xfrm>
            <a:off x="381000" y="228600"/>
            <a:ext cx="935182" cy="914400"/>
          </a:xfrm>
          <a:prstGeom prst="rect">
            <a:avLst/>
          </a:prstGeom>
          <a:noFill/>
        </p:spPr>
      </p:pic>
      <p:sp>
        <p:nvSpPr>
          <p:cNvPr id="13" name="Rectangle 3"/>
          <p:cNvSpPr txBox="1">
            <a:spLocks noChangeArrowheads="1"/>
          </p:cNvSpPr>
          <p:nvPr/>
        </p:nvSpPr>
        <p:spPr bwMode="auto">
          <a:xfrm>
            <a:off x="2076840" y="1600200"/>
            <a:ext cx="4724400" cy="16916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kumimoji="0" lang="en-US" sz="4000" b="1" i="0" u="none" strike="noStrike" kern="0" cap="none" spc="0" normalizeH="0" baseline="0" noProof="0" dirty="0" smtClean="0">
                <a:ln>
                  <a:noFill/>
                </a:ln>
                <a:effectLst/>
                <a:uLnTx/>
                <a:uFillTx/>
                <a:latin typeface="Arial" pitchFamily="34" charset="0"/>
                <a:ea typeface="+mn-ea"/>
                <a:cs typeface="Arial" pitchFamily="34" charset="0"/>
              </a:rPr>
              <a:t>Struktur Data</a:t>
            </a:r>
          </a:p>
          <a:p>
            <a:pPr marL="0" marR="0" lvl="0" indent="0" algn="ctr"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lang="en-US" sz="4000" b="1" kern="0" dirty="0" smtClean="0">
                <a:latin typeface="Arial" pitchFamily="34" charset="0"/>
                <a:cs typeface="Arial" pitchFamily="34" charset="0"/>
              </a:rPr>
              <a:t>(1230133)</a:t>
            </a:r>
            <a:endParaRPr kumimoji="0" lang="en-US" sz="4000" b="1" i="0" u="none" strike="noStrike" kern="0" cap="none" spc="0" normalizeH="0" baseline="0" noProof="0" dirty="0" smtClean="0">
              <a:ln>
                <a:noFill/>
              </a:ln>
              <a:effectLst/>
              <a:uLnTx/>
              <a:uFillTx/>
              <a:latin typeface="Arial" pitchFamily="34" charset="0"/>
              <a:ea typeface="+mn-ea"/>
              <a:cs typeface="Arial" pitchFamily="34" charset="0"/>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endParaRPr kumimoji="0" lang="en-US" sz="4000" b="1" i="0" u="none" strike="noStrike" kern="0" cap="none" spc="0" normalizeH="0" baseline="0" noProof="0" dirty="0" smtClean="0">
              <a:ln>
                <a:noFill/>
              </a:ln>
              <a:effectLst/>
              <a:uLnTx/>
              <a:uFillTx/>
              <a:latin typeface="+mn-lt"/>
              <a:ea typeface="+mn-ea"/>
              <a:cs typeface="+mn-cs"/>
            </a:endParaRPr>
          </a:p>
          <a:p>
            <a:pPr marL="457200" marR="0" lvl="1"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defRPr/>
            </a:pPr>
            <a:endParaRPr kumimoji="0" lang="en-US" sz="4000" b="1" i="0" u="none" strike="noStrike" kern="0" cap="none" spc="0" normalizeH="0" baseline="0" noProof="0" dirty="0" smtClean="0">
              <a:ln>
                <a:noFill/>
              </a:ln>
              <a:effectLst/>
              <a:uLnTx/>
              <a:uFillTx/>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BE4E6FE-4DE0-4743-859C-16BEB9A38B28}" type="slidenum">
              <a:rPr lang="en-US" smtClean="0"/>
              <a:pPr/>
              <a:t>10</a:t>
            </a:fld>
            <a:endParaRPr lang="en-US"/>
          </a:p>
        </p:txBody>
      </p:sp>
      <p:sp>
        <p:nvSpPr>
          <p:cNvPr id="4" name="Rectangle 1"/>
          <p:cNvSpPr>
            <a:spLocks noChangeArrowheads="1"/>
          </p:cNvSpPr>
          <p:nvPr/>
        </p:nvSpPr>
        <p:spPr bwMode="auto">
          <a:xfrm>
            <a:off x="762000" y="1371600"/>
            <a:ext cx="7848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44463" algn="l"/>
              </a:tabLst>
            </a:pPr>
            <a:r>
              <a:rPr kumimoji="0" lang="sv-SE"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Penilaian hasil pembelajaran dilakukan dengan cara menjumlahkan skor (total skor) dikalikan dengan bobot masing-masing. Jumlah ini selanjutnya dikonversi ke dalam nilai huruf dengan rincian sebagai berikut:</a:t>
            </a:r>
          </a:p>
          <a:p>
            <a:pPr marL="0" marR="0" lvl="0" indent="0" algn="l" defTabSz="914400" rtl="0" eaLnBrk="0" fontAlgn="base" latinLnBrk="0" hangingPunct="0">
              <a:lnSpc>
                <a:spcPct val="100000"/>
              </a:lnSpc>
              <a:spcBef>
                <a:spcPct val="0"/>
              </a:spcBef>
              <a:spcAft>
                <a:spcPct val="0"/>
              </a:spcAft>
              <a:buClrTx/>
              <a:buSzTx/>
              <a:buFontTx/>
              <a:buNone/>
              <a:tabLst>
                <a:tab pos="144463" algn="l"/>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4463" algn="l"/>
                <a:tab pos="1314450" algn="l"/>
              </a:tabLst>
            </a:pP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A	Total skor	</a:t>
            </a:r>
            <a:r>
              <a:rPr kumimoji="0" lang="fi-FI" sz="2400" b="0" i="0"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81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tabLst>
                <a:tab pos="144463" algn="l"/>
                <a:tab pos="1314450" algn="l"/>
              </a:tabLst>
            </a:pP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B+	</a:t>
            </a:r>
            <a:r>
              <a:rPr lang="fi-FI" sz="2400" dirty="0" smtClean="0">
                <a:latin typeface="Arial" pitchFamily="34" charset="0"/>
                <a:ea typeface="Times New Roman" pitchFamily="18" charset="0"/>
                <a:cs typeface="Arial" pitchFamily="34" charset="0"/>
              </a:rPr>
              <a:t> Total skor </a:t>
            </a: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76 - 80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tabLst>
                <a:tab pos="144463" algn="l"/>
                <a:tab pos="1314450" algn="l"/>
              </a:tabLst>
            </a:pP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B	</a:t>
            </a:r>
            <a:r>
              <a:rPr lang="fi-FI" sz="2400" dirty="0" smtClean="0">
                <a:latin typeface="Arial" pitchFamily="34" charset="0"/>
                <a:ea typeface="Times New Roman" pitchFamily="18" charset="0"/>
                <a:cs typeface="Arial" pitchFamily="34" charset="0"/>
              </a:rPr>
              <a:t> Total skor </a:t>
            </a: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66 - 75</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tabLst>
                <a:tab pos="144463" algn="l"/>
                <a:tab pos="1314450" algn="l"/>
              </a:tabLst>
            </a:pP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C+	</a:t>
            </a:r>
            <a:r>
              <a:rPr lang="fi-FI" sz="2400" dirty="0" smtClean="0">
                <a:latin typeface="Arial" pitchFamily="34" charset="0"/>
                <a:ea typeface="Times New Roman" pitchFamily="18" charset="0"/>
                <a:cs typeface="Arial" pitchFamily="34" charset="0"/>
              </a:rPr>
              <a:t> Total skor </a:t>
            </a: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61 - 65</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tabLst>
                <a:tab pos="144463" algn="l"/>
                <a:tab pos="1314450" algn="l"/>
              </a:tabLst>
            </a:pP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C	</a:t>
            </a:r>
            <a:r>
              <a:rPr lang="fi-FI" sz="2400" dirty="0" smtClean="0">
                <a:latin typeface="Arial" pitchFamily="34" charset="0"/>
                <a:ea typeface="Times New Roman" pitchFamily="18" charset="0"/>
                <a:cs typeface="Arial" pitchFamily="34" charset="0"/>
              </a:rPr>
              <a:t> Total skor </a:t>
            </a: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40 - 60</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tabLst>
                <a:tab pos="144463" algn="l"/>
                <a:tab pos="1314450" algn="l"/>
              </a:tabLst>
            </a:pP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D	</a:t>
            </a:r>
            <a:r>
              <a:rPr lang="fi-FI" sz="2400" dirty="0" smtClean="0">
                <a:latin typeface="Arial" pitchFamily="34" charset="0"/>
                <a:ea typeface="Times New Roman" pitchFamily="18" charset="0"/>
                <a:cs typeface="Arial" pitchFamily="34" charset="0"/>
              </a:rPr>
              <a:t> Total skor </a:t>
            </a: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20 - 39</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0">
              <a:tabLst>
                <a:tab pos="144463" algn="l"/>
                <a:tab pos="1314450" algn="l"/>
              </a:tabLst>
            </a:pP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E	 </a:t>
            </a:r>
            <a:r>
              <a:rPr lang="fi-FI" sz="2400" dirty="0" smtClean="0">
                <a:latin typeface="Arial" pitchFamily="34" charset="0"/>
                <a:ea typeface="Times New Roman" pitchFamily="18" charset="0"/>
                <a:cs typeface="Arial" pitchFamily="34" charset="0"/>
              </a:rPr>
              <a:t>Total skor </a:t>
            </a:r>
            <a:r>
              <a:rPr kumimoji="0" lang="fi-FI"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19 </a:t>
            </a:r>
            <a:endParaRPr kumimoji="0" lang="fi-FI"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2"/>
          <p:cNvSpPr txBox="1">
            <a:spLocks noChangeArrowheads="1"/>
          </p:cNvSpPr>
          <p:nvPr/>
        </p:nvSpPr>
        <p:spPr>
          <a:xfrm>
            <a:off x="457200" y="277813"/>
            <a:ext cx="8229600" cy="1139825"/>
          </a:xfrm>
          <a:prstGeom prst="rect">
            <a:avLst/>
          </a:prstGeom>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600" b="0" i="0" u="none" strike="noStrike" kern="0" cap="none" spc="0" normalizeH="0" baseline="0" noProof="0" smtClean="0">
                <a:ln>
                  <a:noFill/>
                </a:ln>
                <a:solidFill>
                  <a:schemeClr val="tx1"/>
                </a:solidFill>
                <a:effectLst/>
                <a:uLnTx/>
                <a:uFillTx/>
                <a:latin typeface="Arial" pitchFamily="34" charset="0"/>
                <a:ea typeface="+mj-ea"/>
                <a:cs typeface="Arial" pitchFamily="34" charset="0"/>
              </a:rPr>
              <a:t>VII. Penilaian</a:t>
            </a:r>
            <a:endParaRPr kumimoji="0" lang="en-US" sz="3600" b="0" i="0" u="none" strike="noStrike" kern="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E00ED07-6FC4-442B-B9FF-CB07389C9553}" type="slidenum">
              <a:rPr lang="en-US"/>
              <a:pPr/>
              <a:t>2</a:t>
            </a:fld>
            <a:endParaRPr lang="en-US"/>
          </a:p>
        </p:txBody>
      </p:sp>
      <p:sp>
        <p:nvSpPr>
          <p:cNvPr id="91138" name="Rectangle 2"/>
          <p:cNvSpPr>
            <a:spLocks noGrp="1" noChangeArrowheads="1"/>
          </p:cNvSpPr>
          <p:nvPr>
            <p:ph type="title"/>
          </p:nvPr>
        </p:nvSpPr>
        <p:spPr/>
        <p:txBody>
          <a:bodyPr anchor="ctr"/>
          <a:lstStyle/>
          <a:p>
            <a:r>
              <a:rPr lang="en-US" sz="4000" dirty="0" smtClean="0">
                <a:solidFill>
                  <a:schemeClr val="tx1"/>
                </a:solidFill>
                <a:latin typeface="Arial" pitchFamily="34" charset="0"/>
                <a:cs typeface="Arial" pitchFamily="34" charset="0"/>
              </a:rPr>
              <a:t>I. Deskripsi Mata Kuliah</a:t>
            </a:r>
            <a:endParaRPr lang="en-US" sz="4000" dirty="0">
              <a:solidFill>
                <a:schemeClr val="tx1"/>
              </a:solidFill>
              <a:latin typeface="Arial" pitchFamily="34" charset="0"/>
              <a:cs typeface="Arial" pitchFamily="34" charset="0"/>
            </a:endParaRPr>
          </a:p>
        </p:txBody>
      </p:sp>
      <p:sp>
        <p:nvSpPr>
          <p:cNvPr id="6" name="Content Placeholder 5"/>
          <p:cNvSpPr>
            <a:spLocks noGrp="1"/>
          </p:cNvSpPr>
          <p:nvPr>
            <p:ph idx="1"/>
          </p:nvPr>
        </p:nvSpPr>
        <p:spPr>
          <a:xfrm>
            <a:off x="533400" y="1371600"/>
            <a:ext cx="8305800" cy="4302125"/>
          </a:xfrm>
        </p:spPr>
        <p:txBody>
          <a:bodyPr/>
          <a:lstStyle/>
          <a:p>
            <a:pPr>
              <a:buClr>
                <a:srgbClr val="000066"/>
              </a:buClr>
              <a:buFont typeface="Wingdings" pitchFamily="2" charset="2"/>
              <a:buChar char="v"/>
            </a:pPr>
            <a:r>
              <a:rPr lang="en-US" sz="2600" dirty="0" smtClean="0"/>
              <a:t>Mata Kuliah ini mempelajari tentang bagai-mana cara menyimpan data di komputer agar bisa dipakai secara efisien. Cara penyimpanan data tersebut di dalam komputer dikenal dengan struktur data. Materi yang dipelajari antara lain meliputi pengertian tentang data, tipe data, struktur data standar, tumpukan (</a:t>
            </a:r>
            <a:r>
              <a:rPr lang="en-US" sz="2600" i="1" dirty="0" smtClean="0"/>
              <a:t>stack</a:t>
            </a:r>
            <a:r>
              <a:rPr lang="en-US" sz="2600" dirty="0" smtClean="0"/>
              <a:t>), antrian (queue), senarai berkait (</a:t>
            </a:r>
            <a:r>
              <a:rPr lang="en-US" sz="2600" i="1" dirty="0" smtClean="0"/>
              <a:t>linked </a:t>
            </a:r>
            <a:r>
              <a:rPr lang="en-US" sz="2600" dirty="0" smtClean="0"/>
              <a:t>list), </a:t>
            </a:r>
            <a:r>
              <a:rPr lang="en-US" sz="2600" i="1" dirty="0" smtClean="0"/>
              <a:t>graph</a:t>
            </a:r>
            <a:r>
              <a:rPr lang="en-US" sz="2600" dirty="0" smtClean="0"/>
              <a:t>, struktur pohon dan pohon telusur biner (</a:t>
            </a:r>
            <a:r>
              <a:rPr lang="en-US" sz="2600" i="1" dirty="0" smtClean="0"/>
              <a:t>Binary Search Tree</a:t>
            </a:r>
            <a:r>
              <a:rPr lang="en-US" sz="2600" dirty="0" smtClean="0"/>
              <a:t>). </a:t>
            </a:r>
            <a:endParaRPr lang="en-US" sz="2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E00ED07-6FC4-442B-B9FF-CB07389C9553}" type="slidenum">
              <a:rPr lang="en-US"/>
              <a:pPr/>
              <a:t>3</a:t>
            </a:fld>
            <a:endParaRPr lang="en-US"/>
          </a:p>
        </p:txBody>
      </p:sp>
      <p:sp>
        <p:nvSpPr>
          <p:cNvPr id="91138" name="Rectangle 2"/>
          <p:cNvSpPr>
            <a:spLocks noGrp="1" noChangeArrowheads="1"/>
          </p:cNvSpPr>
          <p:nvPr>
            <p:ph type="title"/>
          </p:nvPr>
        </p:nvSpPr>
        <p:spPr/>
        <p:txBody>
          <a:bodyPr anchor="ctr"/>
          <a:lstStyle/>
          <a:p>
            <a:r>
              <a:rPr lang="en-US" sz="4000" dirty="0" smtClean="0">
                <a:solidFill>
                  <a:schemeClr val="tx1"/>
                </a:solidFill>
                <a:latin typeface="Arial" pitchFamily="34" charset="0"/>
                <a:cs typeface="Arial" pitchFamily="34" charset="0"/>
              </a:rPr>
              <a:t>I. Deskripsi Mata Kuliah</a:t>
            </a:r>
            <a:endParaRPr lang="en-US" sz="4000" dirty="0">
              <a:solidFill>
                <a:schemeClr val="tx1"/>
              </a:solidFill>
              <a:latin typeface="Arial" pitchFamily="34" charset="0"/>
              <a:cs typeface="Arial" pitchFamily="34" charset="0"/>
            </a:endParaRPr>
          </a:p>
        </p:txBody>
      </p:sp>
      <p:sp>
        <p:nvSpPr>
          <p:cNvPr id="6" name="Content Placeholder 5"/>
          <p:cNvSpPr>
            <a:spLocks noGrp="1"/>
          </p:cNvSpPr>
          <p:nvPr>
            <p:ph idx="1"/>
          </p:nvPr>
        </p:nvSpPr>
        <p:spPr>
          <a:xfrm>
            <a:off x="457200" y="1600201"/>
            <a:ext cx="8229600" cy="2514600"/>
          </a:xfrm>
        </p:spPr>
        <p:txBody>
          <a:bodyPr/>
          <a:lstStyle/>
          <a:p>
            <a:pPr>
              <a:buClr>
                <a:schemeClr val="tx1"/>
              </a:buClr>
              <a:buFont typeface="Wingdings" pitchFamily="2" charset="2"/>
              <a:buChar char="v"/>
            </a:pPr>
            <a:r>
              <a:rPr lang="en-US" dirty="0" smtClean="0"/>
              <a:t>Untuk pendalaman setiap kompetensi dasar dilakukan dengan memberi tugas implementasi setiap materi dalam bentuk program menggunakan bahasa 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F8462F-8651-487F-AD74-270FA10DA5EE}" type="slidenum">
              <a:rPr lang="en-US"/>
              <a:pPr/>
              <a:t>4</a:t>
            </a:fld>
            <a:endParaRPr lang="en-US"/>
          </a:p>
        </p:txBody>
      </p:sp>
      <p:sp>
        <p:nvSpPr>
          <p:cNvPr id="225282" name="Rectangle 2"/>
          <p:cNvSpPr>
            <a:spLocks noGrp="1" noChangeArrowheads="1"/>
          </p:cNvSpPr>
          <p:nvPr>
            <p:ph type="title"/>
          </p:nvPr>
        </p:nvSpPr>
        <p:spPr/>
        <p:txBody>
          <a:bodyPr anchor="ctr"/>
          <a:lstStyle/>
          <a:p>
            <a:r>
              <a:rPr lang="en-US" sz="4000" dirty="0" smtClean="0">
                <a:solidFill>
                  <a:schemeClr val="tx1"/>
                </a:solidFill>
                <a:latin typeface="Arial" pitchFamily="34" charset="0"/>
                <a:cs typeface="Arial" pitchFamily="34" charset="0"/>
              </a:rPr>
              <a:t>II. Kompetensi Umum</a:t>
            </a:r>
            <a:endParaRPr lang="en-US" sz="4000" dirty="0">
              <a:solidFill>
                <a:schemeClr val="tx1"/>
              </a:solidFill>
              <a:latin typeface="Arial" pitchFamily="34" charset="0"/>
              <a:cs typeface="Arial" pitchFamily="34" charset="0"/>
            </a:endParaRPr>
          </a:p>
        </p:txBody>
      </p:sp>
      <p:sp>
        <p:nvSpPr>
          <p:cNvPr id="225283" name="Rectangle 3"/>
          <p:cNvSpPr>
            <a:spLocks noGrp="1" noChangeArrowheads="1"/>
          </p:cNvSpPr>
          <p:nvPr>
            <p:ph type="body" idx="1"/>
          </p:nvPr>
        </p:nvSpPr>
        <p:spPr>
          <a:xfrm>
            <a:off x="762000" y="1600200"/>
            <a:ext cx="7772400" cy="4530725"/>
          </a:xfrm>
        </p:spPr>
        <p:txBody>
          <a:bodyPr/>
          <a:lstStyle/>
          <a:p>
            <a:pPr marL="90488" indent="14288">
              <a:buNone/>
            </a:pPr>
            <a:r>
              <a:rPr lang="id-ID" smtClean="0">
                <a:cs typeface="Arial" pitchFamily="34" charset="0"/>
              </a:rPr>
              <a:t>Setelah menyelesaikan mata kuliah ini, mahasiswa diharapkan mampu</a:t>
            </a:r>
            <a:r>
              <a:rPr lang="en-US" smtClean="0">
                <a:cs typeface="Arial" pitchFamily="34" charset="0"/>
              </a:rPr>
              <a:t> meng-implementasikan </a:t>
            </a:r>
            <a:r>
              <a:rPr lang="id-ID" smtClean="0">
                <a:cs typeface="Arial" pitchFamily="34" charset="0"/>
              </a:rPr>
              <a:t>bentuk struktur data yang tepat untuk menyimpan data dengan menggunakan</a:t>
            </a:r>
            <a:r>
              <a:rPr lang="en-US" smtClean="0">
                <a:cs typeface="Arial" pitchFamily="34" charset="0"/>
              </a:rPr>
              <a:t> </a:t>
            </a:r>
            <a:r>
              <a:rPr lang="id-ID" smtClean="0">
                <a:cs typeface="Arial" pitchFamily="34" charset="0"/>
              </a:rPr>
              <a:t>tipe-tipe data </a:t>
            </a:r>
            <a:br>
              <a:rPr lang="id-ID" smtClean="0">
                <a:cs typeface="Arial" pitchFamily="34" charset="0"/>
              </a:rPr>
            </a:br>
            <a:r>
              <a:rPr lang="id-ID" smtClean="0">
                <a:cs typeface="Arial" pitchFamily="34" charset="0"/>
              </a:rPr>
              <a:t>standar agar bisa dipakai secara</a:t>
            </a:r>
            <a:r>
              <a:rPr lang="en-US" smtClean="0">
                <a:cs typeface="Arial" pitchFamily="34" charset="0"/>
              </a:rPr>
              <a:t> </a:t>
            </a:r>
            <a:r>
              <a:rPr lang="id-ID" smtClean="0">
                <a:cs typeface="Arial" pitchFamily="34" charset="0"/>
              </a:rPr>
              <a:t>efisien.</a:t>
            </a:r>
            <a:r>
              <a:rPr lang="sv-SE" smtClean="0">
                <a:cs typeface="Arial" pitchFamily="34" charset="0"/>
              </a:rPr>
              <a:t> </a:t>
            </a:r>
            <a:r>
              <a:rPr lang="en-GB" smtClean="0">
                <a:cs typeface="Arial" pitchFamily="34" charset="0"/>
              </a:rPr>
              <a:t> </a:t>
            </a:r>
            <a:endParaRPr lang="en-US">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F8462F-8651-487F-AD74-270FA10DA5EE}" type="slidenum">
              <a:rPr lang="en-US"/>
              <a:pPr/>
              <a:t>5</a:t>
            </a:fld>
            <a:endParaRPr lang="en-US"/>
          </a:p>
        </p:txBody>
      </p:sp>
      <p:sp>
        <p:nvSpPr>
          <p:cNvPr id="225282" name="Rectangle 2"/>
          <p:cNvSpPr>
            <a:spLocks noGrp="1" noChangeArrowheads="1"/>
          </p:cNvSpPr>
          <p:nvPr>
            <p:ph type="title"/>
          </p:nvPr>
        </p:nvSpPr>
        <p:spPr/>
        <p:txBody>
          <a:bodyPr anchor="ctr"/>
          <a:lstStyle/>
          <a:p>
            <a:r>
              <a:rPr lang="en-US" sz="4000" dirty="0" smtClean="0">
                <a:solidFill>
                  <a:schemeClr val="tx1"/>
                </a:solidFill>
                <a:latin typeface="Arial" pitchFamily="34" charset="0"/>
                <a:cs typeface="Arial" pitchFamily="34" charset="0"/>
              </a:rPr>
              <a:t>III. Analisis Instruksional</a:t>
            </a:r>
            <a:r>
              <a:rPr lang="en-US" sz="4000" b="1" dirty="0" smtClean="0">
                <a:solidFill>
                  <a:schemeClr val="tx1"/>
                </a:solidFill>
                <a:latin typeface="Arial" pitchFamily="34" charset="0"/>
                <a:cs typeface="Arial" pitchFamily="34" charset="0"/>
              </a:rPr>
              <a:t> </a:t>
            </a:r>
            <a:r>
              <a:rPr lang="en-US" sz="4000" dirty="0" smtClean="0">
                <a:solidFill>
                  <a:schemeClr val="tx1"/>
                </a:solidFill>
                <a:latin typeface="Arial" pitchFamily="34" charset="0"/>
                <a:cs typeface="Arial" pitchFamily="34" charset="0"/>
              </a:rPr>
              <a:t> </a:t>
            </a:r>
            <a:endParaRPr lang="en-US" sz="4000" dirty="0">
              <a:solidFill>
                <a:schemeClr val="tx1"/>
              </a:solidFill>
              <a:latin typeface="Arial" pitchFamily="34" charset="0"/>
              <a:cs typeface="Arial" pitchFamily="34" charset="0"/>
            </a:endParaRPr>
          </a:p>
        </p:txBody>
      </p:sp>
      <p:sp>
        <p:nvSpPr>
          <p:cNvPr id="7" name="Action Button: Forward or Next 6">
            <a:hlinkClick r:id="rId2" action="ppaction://program" highlightClick="1"/>
          </p:cNvPr>
          <p:cNvSpPr/>
          <p:nvPr/>
        </p:nvSpPr>
        <p:spPr bwMode="auto">
          <a:xfrm>
            <a:off x="3886200" y="2286000"/>
            <a:ext cx="609600" cy="53340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8" name="Rectangle 3"/>
          <p:cNvSpPr txBox="1">
            <a:spLocks noChangeArrowheads="1"/>
          </p:cNvSpPr>
          <p:nvPr/>
        </p:nvSpPr>
        <p:spPr bwMode="auto">
          <a:xfrm>
            <a:off x="3124200" y="2316480"/>
            <a:ext cx="6858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r>
              <a:rPr kumimoji="0" lang="en-US" sz="2800" b="0" i="0" u="none" strike="noStrike" kern="0" cap="none" spc="0" normalizeH="0" baseline="0" noProof="0" smtClean="0">
                <a:ln>
                  <a:noFill/>
                </a:ln>
                <a:solidFill>
                  <a:schemeClr val="tx1"/>
                </a:solidFill>
                <a:effectLst/>
                <a:uLnTx/>
                <a:uFillTx/>
                <a:latin typeface="Arial" pitchFamily="34" charset="0"/>
                <a:ea typeface="+mn-ea"/>
                <a:cs typeface="Arial" pitchFamily="34" charset="0"/>
              </a:rPr>
              <a:t>AI</a:t>
            </a: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p"/>
              <a:tabLst/>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457200" marR="0" lvl="1"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defRPr/>
            </a:pPr>
            <a:endParaRPr kumimoji="0" lang="en-US" sz="2800" b="0" i="0" u="none" strike="noStrike" kern="0" cap="none" spc="0" normalizeH="0" baseline="0" noProof="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F8462F-8651-487F-AD74-270FA10DA5EE}" type="slidenum">
              <a:rPr lang="en-US"/>
              <a:pPr/>
              <a:t>6</a:t>
            </a:fld>
            <a:endParaRPr lang="en-US"/>
          </a:p>
        </p:txBody>
      </p:sp>
      <p:sp>
        <p:nvSpPr>
          <p:cNvPr id="225282" name="Rectangle 2"/>
          <p:cNvSpPr>
            <a:spLocks noGrp="1" noChangeArrowheads="1"/>
          </p:cNvSpPr>
          <p:nvPr>
            <p:ph type="title"/>
          </p:nvPr>
        </p:nvSpPr>
        <p:spPr/>
        <p:txBody>
          <a:bodyPr anchor="ctr"/>
          <a:lstStyle/>
          <a:p>
            <a:r>
              <a:rPr lang="id-ID" sz="4000" dirty="0" smtClean="0">
                <a:solidFill>
                  <a:schemeClr val="tx1"/>
                </a:solidFill>
                <a:latin typeface="Arial" pitchFamily="34" charset="0"/>
                <a:cs typeface="Arial" pitchFamily="34" charset="0"/>
              </a:rPr>
              <a:t>IV. Strategi Pembelajaran</a:t>
            </a:r>
            <a:endParaRPr lang="en-US" sz="4000" dirty="0">
              <a:solidFill>
                <a:schemeClr val="tx1"/>
              </a:solidFill>
              <a:latin typeface="Arial" pitchFamily="34" charset="0"/>
              <a:cs typeface="Arial" pitchFamily="34" charset="0"/>
            </a:endParaRPr>
          </a:p>
        </p:txBody>
      </p:sp>
      <p:sp>
        <p:nvSpPr>
          <p:cNvPr id="225283" name="Rectangle 3"/>
          <p:cNvSpPr>
            <a:spLocks noGrp="1" noChangeArrowheads="1"/>
          </p:cNvSpPr>
          <p:nvPr>
            <p:ph type="body" idx="1"/>
          </p:nvPr>
        </p:nvSpPr>
        <p:spPr>
          <a:xfrm>
            <a:off x="762000" y="1600200"/>
            <a:ext cx="7772400" cy="4530725"/>
          </a:xfrm>
        </p:spPr>
        <p:txBody>
          <a:bodyPr/>
          <a:lstStyle/>
          <a:p>
            <a:pPr marL="90488" indent="14288">
              <a:buNone/>
            </a:pPr>
            <a:r>
              <a:rPr lang="id-ID" smtClean="0"/>
              <a:t>Proses pembelajaran dalam mata kuliah ini menggunakan strategi pembelajaran kolaboratif, kooperatif dan pembelajaran aktif yang meliputi ceramah, diskusi kooperatif baik diskusi kelompok maupun diskusi kelas, serta </a:t>
            </a:r>
            <a:r>
              <a:rPr lang="id-ID" i="1" smtClean="0"/>
              <a:t>problem-based learning/ project-based learning</a:t>
            </a:r>
            <a:r>
              <a:rPr lang="id-ID" smtClean="0">
                <a:cs typeface="Arial" pitchFamily="34" charset="0"/>
              </a:rPr>
              <a:t>.</a:t>
            </a:r>
            <a:r>
              <a:rPr lang="sv-SE" smtClean="0">
                <a:cs typeface="Arial" pitchFamily="34" charset="0"/>
              </a:rPr>
              <a:t> </a:t>
            </a:r>
            <a:r>
              <a:rPr lang="en-GB" smtClean="0">
                <a:cs typeface="Arial" pitchFamily="34" charset="0"/>
              </a:rPr>
              <a:t> </a:t>
            </a:r>
            <a:endParaRPr lang="en-US">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F8462F-8651-487F-AD74-270FA10DA5EE}" type="slidenum">
              <a:rPr lang="en-US"/>
              <a:pPr/>
              <a:t>7</a:t>
            </a:fld>
            <a:endParaRPr lang="en-US"/>
          </a:p>
        </p:txBody>
      </p:sp>
      <p:sp>
        <p:nvSpPr>
          <p:cNvPr id="225282" name="Rectangle 2"/>
          <p:cNvSpPr>
            <a:spLocks noGrp="1" noChangeArrowheads="1"/>
          </p:cNvSpPr>
          <p:nvPr>
            <p:ph type="title"/>
          </p:nvPr>
        </p:nvSpPr>
        <p:spPr/>
        <p:txBody>
          <a:bodyPr anchor="ctr"/>
          <a:lstStyle/>
          <a:p>
            <a:r>
              <a:rPr lang="es-ES" sz="3600" dirty="0" smtClean="0">
                <a:solidFill>
                  <a:schemeClr val="tx1"/>
                </a:solidFill>
                <a:latin typeface="Arial" pitchFamily="34" charset="0"/>
                <a:cs typeface="Arial" pitchFamily="34" charset="0"/>
              </a:rPr>
              <a:t>V.  Rencana Pembelajaran Mingguan</a:t>
            </a:r>
            <a:endParaRPr lang="en-US" sz="3600" dirty="0">
              <a:solidFill>
                <a:schemeClr val="tx1"/>
              </a:solidFill>
              <a:latin typeface="Arial" pitchFamily="34" charset="0"/>
              <a:cs typeface="Arial" pitchFamily="34" charset="0"/>
            </a:endParaRPr>
          </a:p>
        </p:txBody>
      </p:sp>
      <p:sp>
        <p:nvSpPr>
          <p:cNvPr id="7" name="Action Button: Forward or Next 6">
            <a:hlinkClick r:id="rId2" action="ppaction://program" highlightClick="1"/>
          </p:cNvPr>
          <p:cNvSpPr/>
          <p:nvPr/>
        </p:nvSpPr>
        <p:spPr bwMode="auto">
          <a:xfrm>
            <a:off x="3886200" y="2286000"/>
            <a:ext cx="609600" cy="53340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8" name="Rectangle 3"/>
          <p:cNvSpPr txBox="1">
            <a:spLocks noChangeArrowheads="1"/>
          </p:cNvSpPr>
          <p:nvPr/>
        </p:nvSpPr>
        <p:spPr bwMode="auto">
          <a:xfrm>
            <a:off x="2651760" y="2316480"/>
            <a:ext cx="1143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bg2"/>
              </a:buClr>
              <a:buSzPct val="75000"/>
              <a:tabLst/>
              <a:defRPr/>
            </a:pPr>
            <a:r>
              <a:rPr kumimoji="0" lang="en-US" sz="2800" b="0" i="0" u="none" strike="noStrike" kern="0" cap="none" spc="0" normalizeH="0" baseline="0" noProof="0" smtClean="0">
                <a:ln>
                  <a:noFill/>
                </a:ln>
                <a:solidFill>
                  <a:schemeClr val="tx1"/>
                </a:solidFill>
                <a:effectLst/>
                <a:uLnTx/>
                <a:uFillTx/>
                <a:latin typeface="Arial" pitchFamily="34" charset="0"/>
                <a:ea typeface="+mn-ea"/>
                <a:cs typeface="Arial" pitchFamily="34" charset="0"/>
              </a:rPr>
              <a:t>RPM</a:t>
            </a: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itchFamily="2" charset="2"/>
              <a:buChar char="p"/>
              <a:tabLst/>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a:p>
            <a:pPr marL="457200" marR="0" lvl="1"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defRPr/>
            </a:pPr>
            <a:endParaRPr kumimoji="0" lang="en-US" sz="2800" b="0" i="0" u="none" strike="noStrike" kern="0" cap="none" spc="0" normalizeH="0" baseline="0" noProof="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C620BC1-1279-4C86-BB72-CCE7B3E150CA}" type="slidenum">
              <a:rPr lang="en-US"/>
              <a:pPr/>
              <a:t>8</a:t>
            </a:fld>
            <a:endParaRPr lang="en-US"/>
          </a:p>
        </p:txBody>
      </p:sp>
      <p:sp>
        <p:nvSpPr>
          <p:cNvPr id="227330" name="Rectangle 2"/>
          <p:cNvSpPr>
            <a:spLocks noGrp="1" noChangeArrowheads="1"/>
          </p:cNvSpPr>
          <p:nvPr>
            <p:ph type="title"/>
          </p:nvPr>
        </p:nvSpPr>
        <p:spPr/>
        <p:txBody>
          <a:bodyPr anchor="ctr"/>
          <a:lstStyle/>
          <a:p>
            <a:r>
              <a:rPr lang="en-US" sz="4000" dirty="0" smtClean="0">
                <a:solidFill>
                  <a:schemeClr val="tx1"/>
                </a:solidFill>
                <a:latin typeface="Arial" pitchFamily="34" charset="0"/>
                <a:cs typeface="Arial" pitchFamily="34" charset="0"/>
              </a:rPr>
              <a:t>VI. Referensi</a:t>
            </a:r>
            <a:endParaRPr lang="en-US" sz="4000" dirty="0">
              <a:solidFill>
                <a:schemeClr val="tx1"/>
              </a:solidFill>
              <a:latin typeface="Arial" pitchFamily="34" charset="0"/>
              <a:cs typeface="Arial" pitchFamily="34" charset="0"/>
            </a:endParaRPr>
          </a:p>
        </p:txBody>
      </p:sp>
      <p:sp>
        <p:nvSpPr>
          <p:cNvPr id="227331" name="Rectangle 3"/>
          <p:cNvSpPr>
            <a:spLocks noGrp="1" noChangeArrowheads="1"/>
          </p:cNvSpPr>
          <p:nvPr>
            <p:ph type="body" idx="1"/>
          </p:nvPr>
        </p:nvSpPr>
        <p:spPr/>
        <p:txBody>
          <a:bodyPr/>
          <a:lstStyle/>
          <a:p>
            <a:pPr>
              <a:lnSpc>
                <a:spcPct val="90000"/>
              </a:lnSpc>
              <a:spcAft>
                <a:spcPts val="600"/>
              </a:spcAft>
            </a:pPr>
            <a:r>
              <a:rPr lang="en-US" sz="2000" b="1" dirty="0"/>
              <a:t>Buku Teks (</a:t>
            </a:r>
            <a:r>
              <a:rPr lang="en-US" sz="2000" b="1" i="1" dirty="0"/>
              <a:t>Textbook</a:t>
            </a:r>
            <a:r>
              <a:rPr lang="en-US" sz="2000" b="1" dirty="0"/>
              <a:t>)</a:t>
            </a:r>
            <a:endParaRPr lang="en-US" sz="2000" dirty="0"/>
          </a:p>
          <a:p>
            <a:pPr marL="914400" lvl="1" indent="-457200">
              <a:spcAft>
                <a:spcPts val="600"/>
              </a:spcAft>
              <a:buClrTx/>
              <a:buSzPct val="100000"/>
              <a:buFont typeface="+mj-lt"/>
              <a:buAutoNum type="arabicPeriod"/>
            </a:pPr>
            <a:r>
              <a:rPr lang="en-US" sz="2000" dirty="0" smtClean="0"/>
              <a:t>Tanenbaum, Aaron M., Augenstein, Moshe J., 1989, </a:t>
            </a:r>
            <a:r>
              <a:rPr lang="en-US" sz="2000" i="1" dirty="0" smtClean="0"/>
              <a:t>Data Structure Using C</a:t>
            </a:r>
            <a:r>
              <a:rPr lang="en-US" sz="2000" dirty="0" smtClean="0"/>
              <a:t>, Prentice hall International, Inc.</a:t>
            </a:r>
          </a:p>
          <a:p>
            <a:pPr marL="914400" lvl="1" indent="-457200">
              <a:spcAft>
                <a:spcPts val="600"/>
              </a:spcAft>
              <a:buClrTx/>
              <a:buSzPct val="100000"/>
              <a:buFont typeface="+mj-lt"/>
              <a:buAutoNum type="arabicPeriod"/>
            </a:pPr>
            <a:r>
              <a:rPr lang="en-US" sz="2000" dirty="0" smtClean="0"/>
              <a:t>Kristanto, Andri, 2003, </a:t>
            </a:r>
            <a:r>
              <a:rPr lang="en-US" sz="2000" i="1" dirty="0" smtClean="0"/>
              <a:t>Struktur Data dengan C++</a:t>
            </a:r>
            <a:r>
              <a:rPr lang="en-US" sz="2000" dirty="0" smtClean="0"/>
              <a:t>, Graha Ilmu, Yogyakarta.</a:t>
            </a:r>
          </a:p>
          <a:p>
            <a:pPr>
              <a:lnSpc>
                <a:spcPct val="90000"/>
              </a:lnSpc>
              <a:spcAft>
                <a:spcPts val="600"/>
              </a:spcAft>
            </a:pPr>
            <a:r>
              <a:rPr lang="en-US" sz="2000" b="1" dirty="0" smtClean="0"/>
              <a:t>Acuan</a:t>
            </a:r>
            <a:r>
              <a:rPr lang="en-US" sz="2000" b="1" dirty="0"/>
              <a:t>/ Referensi</a:t>
            </a:r>
            <a:endParaRPr lang="en-US" sz="2000" dirty="0"/>
          </a:p>
          <a:p>
            <a:pPr marL="857250" lvl="1" indent="-457200">
              <a:spcAft>
                <a:spcPts val="600"/>
              </a:spcAft>
              <a:buClrTx/>
              <a:buSzPct val="100000"/>
              <a:buFont typeface="+mj-lt"/>
              <a:buAutoNum type="arabicPeriod"/>
            </a:pPr>
            <a:r>
              <a:rPr lang="en-US" sz="2000" dirty="0" smtClean="0"/>
              <a:t>Kadir, Abdul, 1995,</a:t>
            </a:r>
            <a:r>
              <a:rPr lang="en-US" sz="2000" i="1" dirty="0" smtClean="0"/>
              <a:t>Pemrograman C++</a:t>
            </a:r>
            <a:r>
              <a:rPr lang="en-US" sz="2000" dirty="0" smtClean="0"/>
              <a:t>, Andi Offset, Yogyakarta.</a:t>
            </a:r>
          </a:p>
          <a:p>
            <a:pPr marL="857250" lvl="1" indent="-457200">
              <a:buClrTx/>
              <a:buSzPct val="100000"/>
              <a:buFont typeface="+mj-lt"/>
              <a:buAutoNum type="arabicPeriod"/>
            </a:pPr>
            <a:r>
              <a:rPr lang="en-US" sz="2000" dirty="0" smtClean="0"/>
              <a:t>Santosa, Insap, 1992, </a:t>
            </a:r>
            <a:r>
              <a:rPr lang="en-US" sz="2000" i="1" dirty="0" smtClean="0"/>
              <a:t>Struktur Data dengan Turbo Pascal 6.0</a:t>
            </a:r>
            <a:r>
              <a:rPr lang="en-US" sz="2000" dirty="0" smtClean="0"/>
              <a:t>, Andi Offset, Yogyakarta.</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F8462F-8651-487F-AD74-270FA10DA5EE}" type="slidenum">
              <a:rPr lang="en-US"/>
              <a:pPr/>
              <a:t>9</a:t>
            </a:fld>
            <a:endParaRPr lang="en-US"/>
          </a:p>
        </p:txBody>
      </p:sp>
      <p:sp>
        <p:nvSpPr>
          <p:cNvPr id="225282" name="Rectangle 2"/>
          <p:cNvSpPr>
            <a:spLocks noGrp="1" noChangeArrowheads="1"/>
          </p:cNvSpPr>
          <p:nvPr>
            <p:ph type="title"/>
          </p:nvPr>
        </p:nvSpPr>
        <p:spPr/>
        <p:txBody>
          <a:bodyPr anchor="ctr"/>
          <a:lstStyle/>
          <a:p>
            <a:r>
              <a:rPr lang="es-ES" sz="3600" dirty="0" smtClean="0">
                <a:solidFill>
                  <a:schemeClr val="tx1"/>
                </a:solidFill>
                <a:latin typeface="Arial" pitchFamily="34" charset="0"/>
                <a:cs typeface="Arial" pitchFamily="34" charset="0"/>
              </a:rPr>
              <a:t>VII. Penilaian</a:t>
            </a:r>
            <a:endParaRPr lang="en-US" sz="3600" dirty="0">
              <a:solidFill>
                <a:schemeClr val="tx1"/>
              </a:solidFill>
              <a:latin typeface="Arial" pitchFamily="34" charset="0"/>
              <a:cs typeface="Arial" pitchFamily="34" charset="0"/>
            </a:endParaRPr>
          </a:p>
        </p:txBody>
      </p:sp>
      <p:sp>
        <p:nvSpPr>
          <p:cNvPr id="6" name="Rectangle 5"/>
          <p:cNvSpPr/>
          <p:nvPr/>
        </p:nvSpPr>
        <p:spPr>
          <a:xfrm>
            <a:off x="609600" y="1447800"/>
            <a:ext cx="8001000" cy="830997"/>
          </a:xfrm>
          <a:prstGeom prst="rect">
            <a:avLst/>
          </a:prstGeom>
        </p:spPr>
        <p:txBody>
          <a:bodyPr wrap="square">
            <a:spAutoFit/>
          </a:bodyPr>
          <a:lstStyle/>
          <a:p>
            <a:r>
              <a:rPr lang="en-US" sz="2400" dirty="0" smtClean="0"/>
              <a:t>Komponen-komponen penilaian dan bobotnya sebagai berikut :</a:t>
            </a:r>
            <a:endParaRPr lang="en-US" sz="2400" dirty="0"/>
          </a:p>
        </p:txBody>
      </p:sp>
      <p:graphicFrame>
        <p:nvGraphicFramePr>
          <p:cNvPr id="7" name="Table 6"/>
          <p:cNvGraphicFramePr>
            <a:graphicFrameLocks noGrp="1"/>
          </p:cNvGraphicFramePr>
          <p:nvPr/>
        </p:nvGraphicFramePr>
        <p:xfrm>
          <a:off x="609598" y="2514600"/>
          <a:ext cx="8001002" cy="3398520"/>
        </p:xfrm>
        <a:graphic>
          <a:graphicData uri="http://schemas.openxmlformats.org/drawingml/2006/table">
            <a:tbl>
              <a:tblPr/>
              <a:tblGrid>
                <a:gridCol w="1676402"/>
                <a:gridCol w="2819400"/>
                <a:gridCol w="914400"/>
                <a:gridCol w="1293468"/>
                <a:gridCol w="1297332"/>
              </a:tblGrid>
              <a:tr h="207514">
                <a:tc>
                  <a:txBody>
                    <a:bodyPr/>
                    <a:lstStyle/>
                    <a:p>
                      <a:pPr algn="ctr">
                        <a:spcAft>
                          <a:spcPts val="0"/>
                        </a:spcAft>
                      </a:pPr>
                      <a:r>
                        <a:rPr lang="en-US" sz="1600" b="1" dirty="0">
                          <a:latin typeface="Arial" pitchFamily="34" charset="0"/>
                          <a:ea typeface="Times New Roman"/>
                          <a:cs typeface="Arial" pitchFamily="34" charset="0"/>
                        </a:rPr>
                        <a:t>Unsur</a:t>
                      </a:r>
                      <a:endParaRPr lang="en-US" sz="1600" dirty="0">
                        <a:latin typeface="Arial" pitchFamily="34" charset="0"/>
                        <a:ea typeface="Times New Roman"/>
                        <a:cs typeface="Arial" pitchFamily="34" charset="0"/>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spcAft>
                          <a:spcPts val="0"/>
                        </a:spcAft>
                      </a:pPr>
                      <a:r>
                        <a:rPr lang="en-US" sz="1600" b="1" dirty="0">
                          <a:latin typeface="Arial" pitchFamily="34" charset="0"/>
                          <a:ea typeface="Times New Roman"/>
                          <a:cs typeface="Arial" pitchFamily="34" charset="0"/>
                        </a:rPr>
                        <a:t>Cara</a:t>
                      </a:r>
                      <a:endParaRPr lang="en-US" sz="1600" dirty="0">
                        <a:latin typeface="Arial" pitchFamily="34" charset="0"/>
                        <a:ea typeface="Times New Roman"/>
                        <a:cs typeface="Arial" pitchFamily="34" charset="0"/>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spcAft>
                          <a:spcPts val="0"/>
                        </a:spcAft>
                      </a:pPr>
                      <a:r>
                        <a:rPr lang="en-US" sz="1600" b="1" dirty="0" smtClean="0">
                          <a:latin typeface="Arial" pitchFamily="34" charset="0"/>
                          <a:ea typeface="Times New Roman"/>
                          <a:cs typeface="Arial" pitchFamily="34" charset="0"/>
                        </a:rPr>
                        <a:t>Bobot</a:t>
                      </a:r>
                      <a:endParaRPr lang="en-US" sz="1600" dirty="0">
                        <a:latin typeface="Arial" pitchFamily="34" charset="0"/>
                        <a:ea typeface="Times New Roman"/>
                        <a:cs typeface="Arial" pitchFamily="34" charset="0"/>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spcAft>
                          <a:spcPts val="0"/>
                        </a:spcAft>
                      </a:pPr>
                      <a:r>
                        <a:rPr lang="en-US" sz="1600" b="1" dirty="0">
                          <a:latin typeface="Arial" pitchFamily="34" charset="0"/>
                          <a:ea typeface="Times New Roman"/>
                          <a:cs typeface="Arial" pitchFamily="34" charset="0"/>
                        </a:rPr>
                        <a:t>Skor</a:t>
                      </a:r>
                      <a:endParaRPr lang="en-US" sz="1600" dirty="0">
                        <a:latin typeface="Arial" pitchFamily="34" charset="0"/>
                        <a:ea typeface="Times New Roman"/>
                        <a:cs typeface="Arial" pitchFamily="34" charset="0"/>
                      </a:endParaRPr>
                    </a:p>
                    <a:p>
                      <a:pPr algn="ctr">
                        <a:spcAft>
                          <a:spcPts val="0"/>
                        </a:spcAft>
                      </a:pPr>
                      <a:r>
                        <a:rPr lang="en-US" sz="1600" b="1" dirty="0">
                          <a:latin typeface="Arial" pitchFamily="34" charset="0"/>
                          <a:ea typeface="Times New Roman"/>
                          <a:cs typeface="Arial" pitchFamily="34" charset="0"/>
                        </a:rPr>
                        <a:t>Maksimal</a:t>
                      </a:r>
                      <a:endParaRPr lang="en-US" sz="1600" dirty="0">
                        <a:latin typeface="Arial" pitchFamily="34" charset="0"/>
                        <a:ea typeface="Times New Roman"/>
                        <a:cs typeface="Arial" pitchFamily="34" charset="0"/>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spcAft>
                          <a:spcPts val="0"/>
                        </a:spcAft>
                      </a:pPr>
                      <a:r>
                        <a:rPr lang="en-US" sz="1600" b="1" dirty="0">
                          <a:latin typeface="Arial" pitchFamily="34" charset="0"/>
                          <a:ea typeface="Times New Roman"/>
                          <a:cs typeface="Arial" pitchFamily="34" charset="0"/>
                        </a:rPr>
                        <a:t>Prosentase</a:t>
                      </a:r>
                      <a:endParaRPr lang="en-US" sz="1600" dirty="0">
                        <a:latin typeface="Arial" pitchFamily="34" charset="0"/>
                        <a:ea typeface="Times New Roman"/>
                        <a:cs typeface="Arial" pitchFamily="34" charset="0"/>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r>
              <a:tr h="807720">
                <a:tc rowSpan="2">
                  <a:txBody>
                    <a:bodyPr/>
                    <a:lstStyle/>
                    <a:p>
                      <a:pPr>
                        <a:spcAft>
                          <a:spcPts val="0"/>
                        </a:spcAft>
                      </a:pPr>
                      <a:r>
                        <a:rPr lang="en-US" sz="1800" dirty="0" smtClean="0">
                          <a:latin typeface="Arial"/>
                          <a:ea typeface="Times New Roman"/>
                        </a:rPr>
                        <a:t>Pengetahuan / pemahaman</a:t>
                      </a:r>
                    </a:p>
                    <a:p>
                      <a:pPr>
                        <a:spcAft>
                          <a:spcPts val="0"/>
                        </a:spcAft>
                      </a:pP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5425" indent="-225425">
                        <a:spcAft>
                          <a:spcPts val="0"/>
                        </a:spcAft>
                        <a:tabLst>
                          <a:tab pos="174625" algn="l"/>
                        </a:tabLst>
                      </a:pPr>
                      <a:r>
                        <a:rPr lang="en-US" sz="1800" dirty="0" smtClean="0">
                          <a:latin typeface="Arial"/>
                          <a:ea typeface="Times New Roman"/>
                        </a:rPr>
                        <a:t>	Ujian </a:t>
                      </a:r>
                      <a:r>
                        <a:rPr lang="en-US" sz="1800" dirty="0">
                          <a:latin typeface="Arial"/>
                          <a:ea typeface="Times New Roman"/>
                        </a:rPr>
                        <a:t>Tengah Semester (UTS)</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smtClean="0">
                          <a:latin typeface="Arial"/>
                          <a:ea typeface="Times New Roman"/>
                        </a:rPr>
                        <a:t>0,40</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Arial"/>
                          <a:ea typeface="Times New Roman"/>
                        </a:rPr>
                        <a:t>100</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smtClean="0">
                          <a:latin typeface="Arial"/>
                          <a:ea typeface="Times New Roman"/>
                        </a:rPr>
                        <a:t>40</a:t>
                      </a:r>
                      <a:r>
                        <a:rPr lang="en-US" sz="1800" dirty="0">
                          <a:latin typeface="Arial"/>
                          <a:ea typeface="Times New Roman"/>
                        </a:rPr>
                        <a:t>%</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480">
                <a:tc vMerge="1">
                  <a:txBody>
                    <a:bodyPr/>
                    <a:lstStyle/>
                    <a:p>
                      <a:endParaRPr lang="en-US"/>
                    </a:p>
                  </a:txBody>
                  <a:tcPr/>
                </a:tc>
                <a:tc>
                  <a:txBody>
                    <a:bodyPr/>
                    <a:lstStyle/>
                    <a:p>
                      <a:pPr marL="225425" indent="-225425">
                        <a:spcAft>
                          <a:spcPts val="0"/>
                        </a:spcAft>
                        <a:tabLst>
                          <a:tab pos="174625" algn="l"/>
                        </a:tabLst>
                      </a:pPr>
                      <a:r>
                        <a:rPr lang="en-US" sz="1800" dirty="0" smtClean="0">
                          <a:latin typeface="Arial"/>
                          <a:ea typeface="Times New Roman"/>
                        </a:rPr>
                        <a:t>	Ujian </a:t>
                      </a:r>
                      <a:r>
                        <a:rPr lang="en-US" sz="1800" dirty="0">
                          <a:latin typeface="Arial"/>
                          <a:ea typeface="Times New Roman"/>
                        </a:rPr>
                        <a:t>Akhir Semester (UAS)</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smtClean="0">
                          <a:latin typeface="Arial"/>
                          <a:ea typeface="Times New Roman"/>
                        </a:rPr>
                        <a:t>0,60</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Arial"/>
                          <a:ea typeface="Times New Roman"/>
                        </a:rPr>
                        <a:t>100</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smtClean="0">
                          <a:latin typeface="Arial"/>
                          <a:ea typeface="Times New Roman"/>
                        </a:rPr>
                        <a:t>60</a:t>
                      </a:r>
                      <a:r>
                        <a:rPr lang="en-US" sz="1800" dirty="0">
                          <a:latin typeface="Arial"/>
                          <a:ea typeface="Times New Roman"/>
                        </a:rPr>
                        <a:t>%</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0640">
                <a:tc>
                  <a:txBody>
                    <a:bodyPr/>
                    <a:lstStyle/>
                    <a:p>
                      <a:pPr>
                        <a:spcAft>
                          <a:spcPts val="0"/>
                        </a:spcAft>
                      </a:pPr>
                      <a:r>
                        <a:rPr lang="en-US" sz="1800" dirty="0" smtClean="0">
                          <a:latin typeface="Arial"/>
                          <a:ea typeface="Times New Roman"/>
                        </a:rPr>
                        <a:t>Kreatifitas </a:t>
                      </a:r>
                      <a:r>
                        <a:rPr lang="en-US" sz="1800" dirty="0">
                          <a:latin typeface="Arial"/>
                          <a:ea typeface="Times New Roman"/>
                        </a:rPr>
                        <a:t>dan </a:t>
                      </a:r>
                      <a:r>
                        <a:rPr lang="en-US" sz="1800" dirty="0" smtClean="0">
                          <a:latin typeface="Arial"/>
                          <a:ea typeface="Times New Roman"/>
                        </a:rPr>
                        <a:t>keaktifan </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4625" lvl="0" indent="-174625">
                        <a:spcAft>
                          <a:spcPts val="0"/>
                        </a:spcAft>
                        <a:buFont typeface="Symbol"/>
                        <a:buNone/>
                        <a:tabLst>
                          <a:tab pos="144145" algn="l"/>
                        </a:tabLst>
                      </a:pPr>
                      <a:r>
                        <a:rPr lang="en-US" sz="1800" dirty="0" smtClean="0">
                          <a:latin typeface="Arial"/>
                          <a:ea typeface="Times New Roman"/>
                        </a:rPr>
                        <a:t>   Mahasiswa  yang aktif mengerjakan tugas di</a:t>
                      </a:r>
                      <a:r>
                        <a:rPr lang="en-US" sz="1800" baseline="0" dirty="0" smtClean="0">
                          <a:latin typeface="Arial"/>
                          <a:ea typeface="Times New Roman"/>
                        </a:rPr>
                        <a:t> </a:t>
                      </a:r>
                      <a:r>
                        <a:rPr lang="en-US" sz="1800" dirty="0" smtClean="0">
                          <a:latin typeface="Arial"/>
                          <a:ea typeface="Times New Roman"/>
                        </a:rPr>
                        <a:t>depan kelas</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smtClean="0">
                          <a:latin typeface="Arial"/>
                          <a:ea typeface="Times New Roman"/>
                        </a:rPr>
                        <a:t>Bonus</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dirty="0">
                          <a:latin typeface="Arial"/>
                          <a:ea typeface="Times New Roman"/>
                        </a:rPr>
                        <a:t>20</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dirty="0" smtClean="0">
                          <a:latin typeface="Arial"/>
                          <a:ea typeface="Times New Roman"/>
                        </a:rPr>
                        <a:t>Ditambah- kan </a:t>
                      </a:r>
                      <a:r>
                        <a:rPr lang="en-US" sz="1800" dirty="0">
                          <a:latin typeface="Arial"/>
                          <a:ea typeface="Times New Roman"/>
                        </a:rPr>
                        <a:t>pada nilai akhir</a:t>
                      </a:r>
                      <a:endParaRPr lang="en-US" sz="1800" dirty="0">
                        <a:latin typeface="Times New Roman"/>
                        <a:ea typeface="Times New Roman"/>
                      </a:endParaRPr>
                    </a:p>
                  </a:txBody>
                  <a:tcPr marL="65314" marR="653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1250</TotalTime>
  <Words>366</Words>
  <Application>Microsoft Office PowerPoint</Application>
  <PresentationFormat>On-screen Show (4:3)</PresentationFormat>
  <Paragraphs>69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Level</vt:lpstr>
      <vt:lpstr>Slide 1</vt:lpstr>
      <vt:lpstr>I. Deskripsi Mata Kuliah</vt:lpstr>
      <vt:lpstr>I. Deskripsi Mata Kuliah</vt:lpstr>
      <vt:lpstr>II. Kompetensi Umum</vt:lpstr>
      <vt:lpstr>III. Analisis Instruksional  </vt:lpstr>
      <vt:lpstr>IV. Strategi Pembelajaran</vt:lpstr>
      <vt:lpstr>V.  Rencana Pembelajaran Mingguan</vt:lpstr>
      <vt:lpstr>VI. Referensi</vt:lpstr>
      <vt:lpstr>VII. Penilaian</vt:lpstr>
      <vt:lpstr>Slide 10</vt:lpstr>
    </vt:vector>
  </TitlesOfParts>
  <Company>FTI - UAJY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JARINGAN KOMPUTER</dc:title>
  <dc:creator>Lab Jaringan Komputer</dc:creator>
  <cp:lastModifiedBy>Herry Sofyan</cp:lastModifiedBy>
  <cp:revision>61</cp:revision>
  <cp:lastPrinted>2002-09-06T05:14:34Z</cp:lastPrinted>
  <dcterms:created xsi:type="dcterms:W3CDTF">2002-08-30T16:30:15Z</dcterms:created>
  <dcterms:modified xsi:type="dcterms:W3CDTF">2016-08-30T12:35:26Z</dcterms:modified>
</cp:coreProperties>
</file>