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6" r:id="rId2"/>
    <p:sldId id="261" r:id="rId3"/>
    <p:sldId id="287" r:id="rId4"/>
    <p:sldId id="288" r:id="rId5"/>
    <p:sldId id="289" r:id="rId6"/>
    <p:sldId id="290" r:id="rId7"/>
    <p:sldId id="291" r:id="rId8"/>
    <p:sldId id="292" r:id="rId9"/>
    <p:sldId id="267" r:id="rId10"/>
    <p:sldId id="294" r:id="rId11"/>
    <p:sldId id="293" r:id="rId12"/>
    <p:sldId id="295" r:id="rId13"/>
    <p:sldId id="28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7F8"/>
    <a:srgbClr val="000000"/>
    <a:srgbClr val="FF9933"/>
    <a:srgbClr val="FFFF66"/>
    <a:srgbClr val="FFFF00"/>
    <a:srgbClr val="FF3300"/>
    <a:srgbClr val="FFFFFF"/>
    <a:srgbClr val="FFFF99"/>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88" y="-2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73369C1B-CAA0-410F-A235-91CE0903882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C46C419D-C1D9-43E2-B3E3-33F6395450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10</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FF7BE2D9-46AF-4390-A6A0-63C20F8858DB}" type="slidenum">
              <a:rPr lang="en-US"/>
              <a:pPr/>
              <a:t>13</a:t>
            </a:fld>
            <a:endParaRPr lang="en-US"/>
          </a:p>
        </p:txBody>
      </p:sp>
      <p:sp>
        <p:nvSpPr>
          <p:cNvPr id="10243" name="Rectangle 2"/>
          <p:cNvSpPr>
            <a:spLocks noGrp="1" noRot="1" noChangeAspect="1" noChangeArrowheads="1" noTextEdit="1"/>
          </p:cNvSpPr>
          <p:nvPr>
            <p:ph type="sldImg"/>
          </p:nvPr>
        </p:nvSpPr>
        <p:spPr>
          <a:ln cap="flat"/>
        </p:spPr>
      </p:sp>
      <p:sp>
        <p:nvSpPr>
          <p:cNvPr id="1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FF7BE2D9-46AF-4390-A6A0-63C20F8858DB}" type="slidenum">
              <a:rPr lang="en-US"/>
              <a:pPr/>
              <a:t>2</a:t>
            </a:fld>
            <a:endParaRPr lang="en-US"/>
          </a:p>
        </p:txBody>
      </p:sp>
      <p:sp>
        <p:nvSpPr>
          <p:cNvPr id="10243" name="Rectangle 2"/>
          <p:cNvSpPr>
            <a:spLocks noGrp="1" noRot="1" noChangeAspect="1" noChangeArrowheads="1" noTextEdit="1"/>
          </p:cNvSpPr>
          <p:nvPr>
            <p:ph type="sldImg"/>
          </p:nvPr>
        </p:nvSpPr>
        <p:spPr>
          <a:ln cap="flat"/>
        </p:spPr>
      </p:sp>
      <p:sp>
        <p:nvSpPr>
          <p:cNvPr id="1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FF7BE2D9-46AF-4390-A6A0-63C20F8858DB}" type="slidenum">
              <a:rPr lang="en-US"/>
              <a:pPr/>
              <a:t>9</a:t>
            </a:fld>
            <a:endParaRPr lang="en-US"/>
          </a:p>
        </p:txBody>
      </p:sp>
      <p:sp>
        <p:nvSpPr>
          <p:cNvPr id="10243" name="Rectangle 2"/>
          <p:cNvSpPr>
            <a:spLocks noGrp="1" noRot="1" noChangeAspect="1" noChangeArrowheads="1" noTextEdit="1"/>
          </p:cNvSpPr>
          <p:nvPr>
            <p:ph type="sldImg"/>
          </p:nvPr>
        </p:nvSpPr>
        <p:spPr>
          <a:ln cap="flat"/>
        </p:spPr>
      </p:sp>
      <p:sp>
        <p:nvSpPr>
          <p:cNvPr id="1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7ABF1A-3FB9-42AB-8A9A-E5C187C9BB89}" type="slidenum">
              <a:rPr lang="en-US"/>
              <a:pPr>
                <a:defRPr/>
              </a:pPr>
              <a:t>‹#›</a:t>
            </a:fld>
            <a:endParaRPr lang="en-US"/>
          </a:p>
        </p:txBody>
      </p:sp>
      <p:pic>
        <p:nvPicPr>
          <p:cNvPr id="7" name="Picture 6" descr="blue-technology-powerpoint-templates.jpg"/>
          <p:cNvPicPr>
            <a:picLocks noChangeAspect="1"/>
          </p:cNvPicPr>
          <p:nvPr userDrawn="1"/>
        </p:nvPicPr>
        <p:blipFill>
          <a:blip r:embed="rId2" cstate="print"/>
          <a:stretch>
            <a:fillRect/>
          </a:stretch>
        </p:blipFill>
        <p:spPr>
          <a:xfrm>
            <a:off x="0" y="0"/>
            <a:ext cx="9144000" cy="6858000"/>
          </a:xfrm>
          <a:prstGeom prst="rect">
            <a:avLst/>
          </a:prstGeom>
        </p:spPr>
      </p:pic>
      <p:grpSp>
        <p:nvGrpSpPr>
          <p:cNvPr id="8" name="Group 13"/>
          <p:cNvGrpSpPr>
            <a:grpSpLocks/>
          </p:cNvGrpSpPr>
          <p:nvPr userDrawn="1"/>
        </p:nvGrpSpPr>
        <p:grpSpPr bwMode="auto">
          <a:xfrm>
            <a:off x="252413" y="1"/>
            <a:ext cx="8512174" cy="877888"/>
            <a:chOff x="159" y="0"/>
            <a:chExt cx="5362" cy="553"/>
          </a:xfrm>
        </p:grpSpPr>
        <p:grpSp>
          <p:nvGrpSpPr>
            <p:cNvPr id="9" name="Group 14"/>
            <p:cNvGrpSpPr>
              <a:grpSpLocks/>
            </p:cNvGrpSpPr>
            <p:nvPr/>
          </p:nvGrpSpPr>
          <p:grpSpPr bwMode="auto">
            <a:xfrm>
              <a:off x="159" y="0"/>
              <a:ext cx="5352" cy="553"/>
              <a:chOff x="159" y="0"/>
              <a:chExt cx="5352" cy="553"/>
            </a:xfrm>
          </p:grpSpPr>
          <p:sp>
            <p:nvSpPr>
              <p:cNvPr id="12" name="Line 15"/>
              <p:cNvSpPr>
                <a:spLocks noChangeShapeType="1"/>
              </p:cNvSpPr>
              <p:nvPr/>
            </p:nvSpPr>
            <p:spPr bwMode="auto">
              <a:xfrm>
                <a:off x="340" y="301"/>
                <a:ext cx="5171" cy="0"/>
              </a:xfrm>
              <a:prstGeom prst="line">
                <a:avLst/>
              </a:prstGeom>
              <a:noFill/>
              <a:ln w="12700">
                <a:solidFill>
                  <a:schemeClr val="bg1"/>
                </a:solidFill>
                <a:round/>
                <a:headEnd type="none" w="sm" len="sm"/>
                <a:tailEnd type="none" w="sm" len="sm"/>
              </a:ln>
            </p:spPr>
            <p:txBody>
              <a:bodyPr/>
              <a:lstStyle/>
              <a:p>
                <a:endParaRPr lang="en-US"/>
              </a:p>
            </p:txBody>
          </p:sp>
          <p:sp>
            <p:nvSpPr>
              <p:cNvPr id="13" name="Rectangle 16"/>
              <p:cNvSpPr>
                <a:spLocks noChangeArrowheads="1"/>
              </p:cNvSpPr>
              <p:nvPr/>
            </p:nvSpPr>
            <p:spPr bwMode="auto">
              <a:xfrm>
                <a:off x="340" y="301"/>
                <a:ext cx="3085" cy="45"/>
              </a:xfrm>
              <a:prstGeom prst="rect">
                <a:avLst/>
              </a:prstGeom>
              <a:gradFill rotWithShape="0">
                <a:gsLst>
                  <a:gs pos="0">
                    <a:schemeClr val="bg1">
                      <a:gamma/>
                      <a:shade val="49804"/>
                      <a:invGamma/>
                    </a:schemeClr>
                  </a:gs>
                  <a:gs pos="100000">
                    <a:schemeClr val="bg1"/>
                  </a:gs>
                </a:gsLst>
                <a:lin ang="0" scaled="1"/>
              </a:gradFill>
              <a:ln w="9525">
                <a:noFill/>
                <a:miter lim="800000"/>
                <a:headEnd/>
                <a:tailEnd/>
              </a:ln>
              <a:effectLst/>
            </p:spPr>
            <p:txBody>
              <a:bodyPr wrap="none" anchor="ctr"/>
              <a:lstStyle/>
              <a:p>
                <a:pPr>
                  <a:defRPr/>
                </a:pPr>
                <a:endParaRPr lang="en-US"/>
              </a:p>
            </p:txBody>
          </p:sp>
          <p:sp>
            <p:nvSpPr>
              <p:cNvPr id="14" name="AutoShape 17"/>
              <p:cNvSpPr>
                <a:spLocks noChangeArrowheads="1"/>
              </p:cNvSpPr>
              <p:nvPr/>
            </p:nvSpPr>
            <p:spPr bwMode="auto">
              <a:xfrm>
                <a:off x="159" y="120"/>
                <a:ext cx="361" cy="361"/>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5" name="AutoShape 18"/>
              <p:cNvSpPr>
                <a:spLocks noChangeArrowheads="1"/>
              </p:cNvSpPr>
              <p:nvPr/>
            </p:nvSpPr>
            <p:spPr bwMode="auto">
              <a:xfrm>
                <a:off x="432" y="256"/>
                <a:ext cx="225" cy="270"/>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6" name="Rectangle 19"/>
              <p:cNvSpPr>
                <a:spLocks noChangeArrowheads="1"/>
              </p:cNvSpPr>
              <p:nvPr/>
            </p:nvSpPr>
            <p:spPr bwMode="auto">
              <a:xfrm>
                <a:off x="630" y="0"/>
                <a:ext cx="1280" cy="330"/>
              </a:xfrm>
              <a:prstGeom prst="rect">
                <a:avLst/>
              </a:prstGeom>
              <a:noFill/>
              <a:ln w="9525">
                <a:noFill/>
                <a:miter lim="800000"/>
                <a:headEnd/>
                <a:tailEnd/>
              </a:ln>
            </p:spPr>
            <p:txBody>
              <a:bodyPr wrap="square" lIns="92075" tIns="46038" rIns="92075" bIns="46038">
                <a:spAutoFit/>
              </a:bodyPr>
              <a:lstStyle/>
              <a:p>
                <a:r>
                  <a:rPr lang="en-US" sz="2800" b="0" dirty="0">
                    <a:solidFill>
                      <a:schemeClr val="accent6">
                        <a:lumMod val="75000"/>
                      </a:schemeClr>
                    </a:solidFill>
                    <a:latin typeface="Monotype Corsiva" pitchFamily="66" charset="0"/>
                  </a:rPr>
                  <a:t>Struktur Data</a:t>
                </a:r>
              </a:p>
            </p:txBody>
          </p:sp>
          <p:sp>
            <p:nvSpPr>
              <p:cNvPr id="17" name="AutoShape 20"/>
              <p:cNvSpPr>
                <a:spLocks noChangeArrowheads="1"/>
              </p:cNvSpPr>
              <p:nvPr/>
            </p:nvSpPr>
            <p:spPr bwMode="auto">
              <a:xfrm>
                <a:off x="613" y="374"/>
                <a:ext cx="179" cy="179"/>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grpSp>
        <p:sp>
          <p:nvSpPr>
            <p:cNvPr id="10" name="Rectangle 21"/>
            <p:cNvSpPr>
              <a:spLocks noChangeArrowheads="1"/>
            </p:cNvSpPr>
            <p:nvPr/>
          </p:nvSpPr>
          <p:spPr bwMode="auto">
            <a:xfrm>
              <a:off x="4950" y="90"/>
              <a:ext cx="571" cy="214"/>
            </a:xfrm>
            <a:prstGeom prst="rect">
              <a:avLst/>
            </a:prstGeom>
            <a:noFill/>
            <a:ln w="9525">
              <a:noFill/>
              <a:miter lim="800000"/>
              <a:headEnd/>
              <a:tailEnd/>
            </a:ln>
          </p:spPr>
          <p:txBody>
            <a:bodyPr wrap="none" lIns="92075" tIns="46038" rIns="92075" bIns="46038">
              <a:spAutoFit/>
            </a:bodyPr>
            <a:lstStyle/>
            <a:p>
              <a:r>
                <a:rPr lang="en-US" sz="1600" b="1" dirty="0">
                  <a:solidFill>
                    <a:schemeClr val="accent6">
                      <a:lumMod val="75000"/>
                    </a:schemeClr>
                  </a:solidFill>
                  <a:latin typeface="Calibri" pitchFamily="34" charset="0"/>
                </a:rPr>
                <a:t>Materi  I</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4338AF-F55A-4E28-90D8-A8D1598C17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E6EE14-5AA2-4550-AEBB-E556779A6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AF0124-F4CC-4CB1-9334-3383EC4C1B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8FF75D-4D86-47A0-B40F-7F601B39F1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70B5-2E9E-4883-AD21-1175FA1DEB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86EDA2-FFC4-43DF-A1AF-E7A3FAC65C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8127221-F3C5-4B51-9254-B61AB94FBA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13AFBD0-C7F1-4051-98C4-580429DA95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C74F3D-7CBC-4E2E-96B9-DFEA11829E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ED9B2-ADA3-49EC-B4CE-7509A157AF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smtClean="0"/>
            </a:lvl1pPr>
          </a:lstStyle>
          <a:p>
            <a:pPr>
              <a:defRPr/>
            </a:pPr>
            <a:fld id="{3C06D4B3-94FB-47FF-AF6D-8AAE1E867F1A}" type="slidenum">
              <a:rPr lang="en-US"/>
              <a:pPr>
                <a:defRPr/>
              </a:pPr>
              <a:t>‹#›</a:t>
            </a:fld>
            <a:endParaRPr lang="en-US"/>
          </a:p>
        </p:txBody>
      </p:sp>
      <p:pic>
        <p:nvPicPr>
          <p:cNvPr id="7" name="Picture 6" descr="blue-technology-powerpoint-templates.jpg"/>
          <p:cNvPicPr>
            <a:picLocks noChangeAspect="1"/>
          </p:cNvPicPr>
          <p:nvPr userDrawn="1"/>
        </p:nvPicPr>
        <p:blipFill>
          <a:blip r:embed="rId1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4044762" cy="369332"/>
          </a:xfrm>
          <a:prstGeom prst="rect">
            <a:avLst/>
          </a:prstGeom>
          <a:noFill/>
          <a:ln w="12700">
            <a:noFill/>
            <a:miter lim="800000"/>
            <a:headEnd type="none" w="sm" len="sm"/>
            <a:tailEnd type="none" w="sm" len="sm"/>
          </a:ln>
        </p:spPr>
        <p:txBody>
          <a:bodyPr wrap="none">
            <a:spAutoFit/>
          </a:bodyPr>
          <a:lstStyle/>
          <a:p>
            <a:r>
              <a:rPr lang="en-US" b="1" dirty="0" smtClean="0"/>
              <a:t>KONSEP DASAR STRUKTUR DATA</a:t>
            </a:r>
            <a:endParaRPr lang="en-US" b="1" dirty="0"/>
          </a:p>
        </p:txBody>
      </p:sp>
      <p:sp>
        <p:nvSpPr>
          <p:cNvPr id="2051" name="Text Box 12"/>
          <p:cNvSpPr txBox="1">
            <a:spLocks noChangeArrowheads="1"/>
          </p:cNvSpPr>
          <p:nvPr/>
        </p:nvSpPr>
        <p:spPr bwMode="auto">
          <a:xfrm>
            <a:off x="468313" y="1412875"/>
            <a:ext cx="8208962" cy="4472333"/>
          </a:xfrm>
          <a:prstGeom prst="rect">
            <a:avLst/>
          </a:prstGeom>
          <a:noFill/>
          <a:ln w="12700">
            <a:noFill/>
            <a:miter lim="800000"/>
            <a:headEnd type="none" w="sm" len="sm"/>
            <a:tailEnd type="none" w="sm" len="sm"/>
          </a:ln>
        </p:spPr>
        <p:txBody>
          <a:bodyPr tIns="180000" bIns="180000">
            <a:spAutoFit/>
          </a:bodyPr>
          <a:lstStyle/>
          <a:p>
            <a:pPr indent="-342900">
              <a:lnSpc>
                <a:spcPct val="150000"/>
              </a:lnSpc>
              <a:spcAft>
                <a:spcPts val="600"/>
              </a:spcAft>
              <a:buSzPct val="85000"/>
              <a:buFont typeface="Wingdings" pitchFamily="2" charset="2"/>
              <a:buChar char="v"/>
            </a:pPr>
            <a:r>
              <a:rPr lang="en-US" b="1" dirty="0" smtClean="0"/>
              <a:t>Pengertian Struktur Data</a:t>
            </a:r>
          </a:p>
          <a:p>
            <a:pPr marL="342900" indent="-342900" algn="just"/>
            <a:r>
              <a:rPr lang="en-US" b="1" dirty="0" smtClean="0"/>
              <a:t>	</a:t>
            </a:r>
            <a:r>
              <a:rPr lang="en-US" smtClean="0"/>
              <a:t>cara penyimpanan,</a:t>
            </a:r>
            <a:r>
              <a:rPr lang="en-US" dirty="0" smtClean="0"/>
              <a:t> pengorganisasian dan pengaturan data di dalam media penyimpanan komputer agar dapat digunakan secara efisien.</a:t>
            </a:r>
          </a:p>
          <a:p>
            <a:pPr indent="-342900">
              <a:lnSpc>
                <a:spcPct val="150000"/>
              </a:lnSpc>
              <a:spcBef>
                <a:spcPts val="600"/>
              </a:spcBef>
              <a:spcAft>
                <a:spcPts val="600"/>
              </a:spcAft>
              <a:buSzPct val="85000"/>
              <a:buFont typeface="Wingdings" pitchFamily="2" charset="2"/>
              <a:buChar char="v"/>
            </a:pPr>
            <a:r>
              <a:rPr lang="en-US" b="1" dirty="0" smtClean="0"/>
              <a:t>Apa itu Data?</a:t>
            </a:r>
          </a:p>
          <a:p>
            <a:pPr marL="339725" algn="just"/>
            <a:r>
              <a:rPr lang="en-US" dirty="0" smtClean="0"/>
              <a:t>Data adalah representasi dari fakta dunia nyata. Fakta atau keterangan tentang kenyataan yang disimpan, direkam atau direpresentasikan dalam bentuk angka, karakter</a:t>
            </a:r>
            <a:r>
              <a:rPr lang="en-US" smtClean="0"/>
              <a:t>, </a:t>
            </a:r>
            <a:r>
              <a:rPr lang="en-US" smtClean="0"/>
              <a:t>gambar</a:t>
            </a:r>
            <a:r>
              <a:rPr lang="en-US" dirty="0" smtClean="0"/>
              <a:t>, suara, atau simbol yang dapat digunakan untuk dijadikan informasi. Data juga sering didefinisikan sebagai informasi yang belum terolah.</a:t>
            </a:r>
          </a:p>
          <a:p>
            <a:pPr marL="339725" algn="just"/>
            <a:endParaRPr lang="en-US" dirty="0" smtClean="0"/>
          </a:p>
          <a:p>
            <a:pPr marL="339725" algn="just"/>
            <a:r>
              <a:rPr lang="en-US" dirty="0" smtClean="0"/>
              <a:t>Contoh:  10  29  11  31  12  32  13  30  14  30  15  29</a:t>
            </a:r>
          </a:p>
          <a:p>
            <a:pPr marL="342900" indent="-342900"/>
            <a:endParaRPr lang="en-US" dirty="0" smtClean="0"/>
          </a:p>
          <a:p>
            <a:pPr marL="342900" indent="-342900"/>
            <a:r>
              <a:rPr lang="en-US" dirty="0" smtClean="0"/>
              <a:t>	Dapatkah anda memahami contoh data di atas?</a:t>
            </a: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476080" cy="369332"/>
          </a:xfrm>
          <a:prstGeom prst="rect">
            <a:avLst/>
          </a:prstGeom>
          <a:noFill/>
          <a:ln w="12700">
            <a:noFill/>
            <a:miter lim="800000"/>
            <a:headEnd type="none" w="sm" len="sm"/>
            <a:tailEnd type="none" w="sm" len="sm"/>
          </a:ln>
        </p:spPr>
        <p:txBody>
          <a:bodyPr wrap="none">
            <a:spAutoFit/>
          </a:bodyPr>
          <a:lstStyle/>
          <a:p>
            <a:r>
              <a:rPr lang="en-US" b="1" dirty="0" smtClean="0"/>
              <a:t>2.  TIPE DATA TERSTRUKTUR</a:t>
            </a:r>
            <a:endParaRPr lang="en-US" b="1" dirty="0"/>
          </a:p>
        </p:txBody>
      </p:sp>
      <p:sp>
        <p:nvSpPr>
          <p:cNvPr id="2051" name="Text Box 12"/>
          <p:cNvSpPr txBox="1">
            <a:spLocks noChangeArrowheads="1"/>
          </p:cNvSpPr>
          <p:nvPr/>
        </p:nvSpPr>
        <p:spPr bwMode="auto">
          <a:xfrm>
            <a:off x="428596" y="1214423"/>
            <a:ext cx="8208962" cy="6457492"/>
          </a:xfrm>
          <a:prstGeom prst="rect">
            <a:avLst/>
          </a:prstGeom>
          <a:noFill/>
          <a:ln w="12700">
            <a:noFill/>
            <a:miter lim="800000"/>
            <a:headEnd type="none" w="sm" len="sm"/>
            <a:tailEnd type="none" w="sm" len="sm"/>
          </a:ln>
        </p:spPr>
        <p:txBody>
          <a:bodyPr wrap="square" tIns="180000" bIns="180000">
            <a:spAutoFit/>
          </a:bodyPr>
          <a:lstStyle/>
          <a:p>
            <a:pPr marL="682625" indent="-342900" algn="just">
              <a:lnSpc>
                <a:spcPct val="150000"/>
              </a:lnSpc>
              <a:spcAft>
                <a:spcPts val="0"/>
              </a:spcAft>
              <a:buFont typeface="+mj-lt"/>
              <a:buAutoNum type="alphaLcPeriod" startAt="3"/>
            </a:pPr>
            <a:r>
              <a:rPr lang="en-US" b="1" dirty="0" smtClean="0"/>
              <a:t> </a:t>
            </a:r>
            <a:r>
              <a:rPr lang="en-US" b="1" i="1" dirty="0" smtClean="0"/>
              <a:t>String</a:t>
            </a:r>
            <a:endParaRPr lang="en-US" b="1" dirty="0" smtClean="0"/>
          </a:p>
          <a:p>
            <a:pPr marL="803275" indent="-228600" algn="just">
              <a:spcAft>
                <a:spcPts val="0"/>
              </a:spcAft>
              <a:buFont typeface="Arial" pitchFamily="34" charset="0"/>
              <a:buChar char="•"/>
            </a:pPr>
            <a:r>
              <a:rPr lang="en-US" dirty="0" smtClean="0"/>
              <a:t>Tipe data string digunakan untuk menampung sebuah atau beberapa karakter sekaligus dapat berupa angka, huruf atau karakter khusus lainnya. Dalam bahasa pemrograman C, variabel string merupakan sebuah array karakter atau sebuah pointer yang menunjuk ke sebuah variabel char yang diakhiri dengan karakter null.</a:t>
            </a:r>
          </a:p>
          <a:p>
            <a:pPr marL="803275" indent="-228600" algn="just">
              <a:spcAft>
                <a:spcPts val="0"/>
              </a:spcAft>
            </a:pPr>
            <a:endParaRPr lang="en-US" dirty="0" smtClean="0"/>
          </a:p>
          <a:p>
            <a:pPr marL="803275" indent="-228600" algn="just">
              <a:spcAft>
                <a:spcPts val="0"/>
              </a:spcAft>
            </a:pPr>
            <a:r>
              <a:rPr lang="en-US" dirty="0" smtClean="0"/>
              <a:t>Contoh (bahasa C):</a:t>
            </a:r>
          </a:p>
          <a:p>
            <a:pPr marL="803275" indent="-228600" algn="just">
              <a:spcAft>
                <a:spcPts val="0"/>
              </a:spcAft>
            </a:pPr>
            <a:endParaRPr lang="en-US" dirty="0" smtClean="0"/>
          </a:p>
          <a:p>
            <a:pPr marL="803275" indent="-228600" algn="just">
              <a:spcAft>
                <a:spcPts val="0"/>
              </a:spcAft>
            </a:pPr>
            <a:r>
              <a:rPr lang="en-US" dirty="0" smtClean="0">
                <a:latin typeface="Courier New" pitchFamily="49" charset="0"/>
                <a:cs typeface="Courier New" pitchFamily="49" charset="0"/>
              </a:rPr>
              <a:t>1. char s[5];</a:t>
            </a:r>
          </a:p>
          <a:p>
            <a:pPr marL="803275" indent="-228600" algn="just">
              <a:spcAft>
                <a:spcPts val="0"/>
              </a:spcAft>
            </a:pPr>
            <a:r>
              <a:rPr lang="en-US" dirty="0" smtClean="0">
                <a:latin typeface="Courier New" pitchFamily="49" charset="0"/>
                <a:cs typeface="Courier New" pitchFamily="49" charset="0"/>
              </a:rPr>
              <a:t>   s=“Hallo”;</a:t>
            </a:r>
          </a:p>
          <a:p>
            <a:pPr marL="803275" indent="-228600" algn="just">
              <a:spcAft>
                <a:spcPts val="0"/>
              </a:spcAft>
            </a:pPr>
            <a:endParaRPr lang="en-US" dirty="0" smtClean="0">
              <a:latin typeface="Courier New" pitchFamily="49" charset="0"/>
              <a:cs typeface="Courier New" pitchFamily="49" charset="0"/>
            </a:endParaRPr>
          </a:p>
          <a:p>
            <a:pPr marL="803275" indent="-228600" algn="just">
              <a:spcAft>
                <a:spcPts val="0"/>
              </a:spcAft>
            </a:pPr>
            <a:r>
              <a:rPr lang="en-US" dirty="0" smtClean="0">
                <a:latin typeface="Courier New" pitchFamily="49" charset="0"/>
                <a:cs typeface="Courier New" pitchFamily="49" charset="0"/>
              </a:rPr>
              <a:t>2. String s;</a:t>
            </a:r>
          </a:p>
          <a:p>
            <a:pPr marL="803275" indent="-228600" algn="just">
              <a:spcAft>
                <a:spcPts val="0"/>
              </a:spcAft>
            </a:pPr>
            <a:r>
              <a:rPr lang="en-US" dirty="0" smtClean="0">
                <a:latin typeface="Courier New" pitchFamily="49" charset="0"/>
                <a:cs typeface="Courier New" pitchFamily="49" charset="0"/>
              </a:rPr>
              <a:t>   s=“Hallo”</a:t>
            </a:r>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lnSpc>
                <a:spcPct val="150000"/>
              </a:lnSpc>
              <a:spcAft>
                <a:spcPts val="0"/>
              </a:spcAft>
            </a:pPr>
            <a:endParaRPr lang="en-US" dirty="0" smtClean="0"/>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2770759" cy="369332"/>
          </a:xfrm>
          <a:prstGeom prst="rect">
            <a:avLst/>
          </a:prstGeom>
          <a:noFill/>
          <a:ln w="12700">
            <a:noFill/>
            <a:miter lim="800000"/>
            <a:headEnd type="none" w="sm" len="sm"/>
            <a:tailEnd type="none" w="sm" len="sm"/>
          </a:ln>
        </p:spPr>
        <p:txBody>
          <a:bodyPr wrap="none">
            <a:spAutoFit/>
          </a:bodyPr>
          <a:lstStyle/>
          <a:p>
            <a:r>
              <a:rPr lang="en-US" b="1" dirty="0" smtClean="0"/>
              <a:t>3.  TIPE DATA POINTER</a:t>
            </a:r>
            <a:endParaRPr lang="en-US" b="1" dirty="0"/>
          </a:p>
        </p:txBody>
      </p:sp>
      <p:sp>
        <p:nvSpPr>
          <p:cNvPr id="2051" name="Text Box 12"/>
          <p:cNvSpPr txBox="1">
            <a:spLocks noChangeArrowheads="1"/>
          </p:cNvSpPr>
          <p:nvPr/>
        </p:nvSpPr>
        <p:spPr bwMode="auto">
          <a:xfrm>
            <a:off x="857224" y="1285860"/>
            <a:ext cx="7513001" cy="5072497"/>
          </a:xfrm>
          <a:prstGeom prst="rect">
            <a:avLst/>
          </a:prstGeom>
          <a:noFill/>
          <a:ln w="12700">
            <a:noFill/>
            <a:miter lim="800000"/>
            <a:headEnd type="none" w="sm" len="sm"/>
            <a:tailEnd type="none" w="sm" len="sm"/>
          </a:ln>
        </p:spPr>
        <p:txBody>
          <a:bodyPr wrap="square" tIns="180000" bIns="180000">
            <a:spAutoFit/>
          </a:bodyPr>
          <a:lstStyle/>
          <a:p>
            <a:pPr marL="344488" indent="-344488" algn="just">
              <a:buSzPct val="85000"/>
              <a:buFont typeface="Wingdings" pitchFamily="2" charset="2"/>
              <a:buChar char="v"/>
            </a:pPr>
            <a:r>
              <a:rPr lang="en-US" dirty="0" smtClean="0"/>
              <a:t>Pointer </a:t>
            </a:r>
            <a:r>
              <a:rPr lang="en-US" smtClean="0"/>
              <a:t>secara harafiah </a:t>
            </a:r>
            <a:r>
              <a:rPr lang="en-US" dirty="0" smtClean="0"/>
              <a:t>dapat diartikan sebagai penunjuk.</a:t>
            </a:r>
          </a:p>
          <a:p>
            <a:pPr marL="344488" indent="-344488" algn="just">
              <a:buSzPct val="85000"/>
              <a:buFont typeface="Wingdings" pitchFamily="2" charset="2"/>
              <a:buChar char="v"/>
            </a:pPr>
            <a:r>
              <a:rPr lang="en-US" dirty="0" smtClean="0"/>
              <a:t>Tipe data pointer merupakan tipe data yang berisikan alamat memori dimana data disimpan.</a:t>
            </a:r>
          </a:p>
          <a:p>
            <a:pPr marL="342900" indent="-342900">
              <a:buSzPct val="85000"/>
              <a:buFont typeface="Wingdings" pitchFamily="2" charset="2"/>
              <a:buChar char="v"/>
            </a:pPr>
            <a:r>
              <a:rPr lang="en-US" dirty="0" smtClean="0"/>
              <a:t>Variabel yang memiliki tipe data pointer adalah variabel yang menyimpan alamat suatu memory bukan menyimpan suatu nilai.</a:t>
            </a:r>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r>
              <a:rPr lang="en-US" dirty="0" smtClean="0"/>
              <a:t>Untuk mendeklarasikan sebuah pointer kosong pada memory diguna-kan perintah </a:t>
            </a:r>
            <a:r>
              <a:rPr lang="en-US" i="1" dirty="0" smtClean="0"/>
              <a:t>*malloc(size_t size)</a:t>
            </a:r>
          </a:p>
        </p:txBody>
      </p:sp>
      <p:sp>
        <p:nvSpPr>
          <p:cNvPr id="4" name="Rectangle 10"/>
          <p:cNvSpPr>
            <a:spLocks noChangeArrowheads="1"/>
          </p:cNvSpPr>
          <p:nvPr/>
        </p:nvSpPr>
        <p:spPr bwMode="auto">
          <a:xfrm>
            <a:off x="1142976" y="3071810"/>
            <a:ext cx="7143800" cy="2194786"/>
          </a:xfrm>
          <a:prstGeom prst="rect">
            <a:avLst/>
          </a:prstGeom>
          <a:solidFill>
            <a:srgbClr val="A6D7F8"/>
          </a:solidFill>
          <a:ln w="12700">
            <a:solidFill>
              <a:schemeClr val="accent1">
                <a:lumMod val="25000"/>
              </a:schemeClr>
            </a:solidFill>
            <a:miter lim="800000"/>
            <a:headEnd type="none" w="sm" len="sm"/>
            <a:tailEnd type="none" w="sm" len="sm"/>
          </a:ln>
        </p:spPr>
        <p:txBody>
          <a:bodyPr wrap="square" lIns="180000" tIns="180000" rIns="180000" bIns="180000" anchor="ctr">
            <a:spAutoFit/>
          </a:bodyPr>
          <a:lstStyle/>
          <a:p>
            <a:pPr>
              <a:spcAft>
                <a:spcPts val="600"/>
              </a:spcAft>
              <a:tabLst>
                <a:tab pos="2070100" algn="l"/>
              </a:tabLst>
            </a:pPr>
            <a:r>
              <a:rPr lang="en-US" u="sng" dirty="0" smtClean="0"/>
              <a:t>Pendefinisian pada bahasa C: </a:t>
            </a:r>
            <a:endParaRPr lang="en-US" dirty="0"/>
          </a:p>
          <a:p>
            <a:pPr>
              <a:tabLst>
                <a:tab pos="2070100" algn="l"/>
                <a:tab pos="3603625" algn="l"/>
              </a:tabLst>
            </a:pPr>
            <a:r>
              <a:rPr lang="en-US" sz="1600" dirty="0" smtClean="0">
                <a:latin typeface="Courier New" pitchFamily="49" charset="0"/>
                <a:cs typeface="Courier New" pitchFamily="49" charset="0"/>
              </a:rPr>
              <a:t>tipe_data *nama_variabel_pointer;</a:t>
            </a:r>
            <a:endParaRPr lang="en-US" sz="1600" dirty="0">
              <a:latin typeface="Courier New" pitchFamily="49" charset="0"/>
              <a:cs typeface="Courier New" pitchFamily="49" charset="0"/>
            </a:endParaRPr>
          </a:p>
          <a:p>
            <a:pPr>
              <a:lnSpc>
                <a:spcPct val="150000"/>
              </a:lnSpc>
              <a:spcAft>
                <a:spcPts val="600"/>
              </a:spcAft>
              <a:tabLst>
                <a:tab pos="2070100" algn="l"/>
              </a:tabLst>
            </a:pPr>
            <a:r>
              <a:rPr lang="en-US" u="sng" dirty="0" smtClean="0"/>
              <a:t>Contoh:</a:t>
            </a:r>
            <a:endParaRPr lang="en-US" dirty="0"/>
          </a:p>
          <a:p>
            <a:pPr marL="342900" indent="-342900"/>
            <a:r>
              <a:rPr lang="en-US" sz="1600" b="1" dirty="0" smtClean="0">
                <a:latin typeface="Courier New" pitchFamily="49" charset="0"/>
                <a:cs typeface="Courier New" pitchFamily="49" charset="0"/>
              </a:rPr>
              <a:t> int</a:t>
            </a:r>
            <a:r>
              <a:rPr lang="en-US" sz="1600" dirty="0" smtClean="0">
                <a:latin typeface="Courier New" pitchFamily="49" charset="0"/>
                <a:cs typeface="Courier New" pitchFamily="49" charset="0"/>
              </a:rPr>
              <a:t> *p</a:t>
            </a:r>
            <a:endParaRPr lang="en-US" sz="1600" b="1" dirty="0" smtClean="0">
              <a:latin typeface="Courier New" pitchFamily="49" charset="0"/>
              <a:cs typeface="Courier New" pitchFamily="49" charset="0"/>
            </a:endParaRPr>
          </a:p>
          <a:p>
            <a:pPr marL="342900" indent="-342900"/>
            <a:r>
              <a:rPr lang="en-US" sz="1600" b="1" dirty="0" smtClean="0">
                <a:latin typeface="Courier New" pitchFamily="49" charset="0"/>
                <a:cs typeface="Courier New" pitchFamily="49" charset="0"/>
              </a:rPr>
              <a:t> float </a:t>
            </a:r>
            <a:r>
              <a:rPr lang="en-US" sz="1600" dirty="0" smtClean="0">
                <a:latin typeface="Courier New" pitchFamily="49" charset="0"/>
                <a:cs typeface="Courier New" pitchFamily="49" charset="0"/>
              </a:rPr>
              <a:t>*nilai</a:t>
            </a:r>
            <a:endParaRPr lang="en-US" sz="1600" b="1" dirty="0" smtClean="0">
              <a:latin typeface="Courier New" pitchFamily="49" charset="0"/>
              <a:cs typeface="Courier New" pitchFamily="49" charset="0"/>
            </a:endParaRPr>
          </a:p>
          <a:p>
            <a:pPr marL="342900" indent="-342900"/>
            <a:r>
              <a:rPr lang="en-US" sz="1600" b="1" dirty="0" smtClean="0">
                <a:latin typeface="Courier New" pitchFamily="49" charset="0"/>
                <a:cs typeface="Courier New" pitchFamily="49" charset="0"/>
              </a:rPr>
              <a:t> char </a:t>
            </a:r>
            <a:r>
              <a:rPr lang="en-US" sz="1600" dirty="0" smtClean="0">
                <a:latin typeface="Courier New" pitchFamily="49" charset="0"/>
                <a:cs typeface="Courier New" pitchFamily="49" charset="0"/>
              </a:rPr>
              <a:t>*s</a:t>
            </a:r>
            <a:endParaRPr lang="en-US" sz="1600" dirty="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2770759" cy="369332"/>
          </a:xfrm>
          <a:prstGeom prst="rect">
            <a:avLst/>
          </a:prstGeom>
          <a:noFill/>
          <a:ln w="12700">
            <a:noFill/>
            <a:miter lim="800000"/>
            <a:headEnd type="none" w="sm" len="sm"/>
            <a:tailEnd type="none" w="sm" len="sm"/>
          </a:ln>
        </p:spPr>
        <p:txBody>
          <a:bodyPr wrap="none">
            <a:spAutoFit/>
          </a:bodyPr>
          <a:lstStyle/>
          <a:p>
            <a:r>
              <a:rPr lang="en-US" b="1" dirty="0" smtClean="0"/>
              <a:t>3.  TIPE DATA POINTER</a:t>
            </a:r>
            <a:endParaRPr lang="en-US" b="1" dirty="0"/>
          </a:p>
        </p:txBody>
      </p:sp>
      <p:sp>
        <p:nvSpPr>
          <p:cNvPr id="2051" name="Text Box 12"/>
          <p:cNvSpPr txBox="1">
            <a:spLocks noChangeArrowheads="1"/>
          </p:cNvSpPr>
          <p:nvPr/>
        </p:nvSpPr>
        <p:spPr bwMode="auto">
          <a:xfrm>
            <a:off x="857224" y="1285860"/>
            <a:ext cx="7513001" cy="5072497"/>
          </a:xfrm>
          <a:prstGeom prst="rect">
            <a:avLst/>
          </a:prstGeom>
          <a:noFill/>
          <a:ln w="12700">
            <a:noFill/>
            <a:miter lim="800000"/>
            <a:headEnd type="none" w="sm" len="sm"/>
            <a:tailEnd type="none" w="sm" len="sm"/>
          </a:ln>
        </p:spPr>
        <p:txBody>
          <a:bodyPr wrap="square" tIns="180000" bIns="180000">
            <a:spAutoFit/>
          </a:bodyPr>
          <a:lstStyle/>
          <a:p>
            <a:pPr marL="344488" indent="-344488" algn="just">
              <a:buSzPct val="85000"/>
              <a:buFont typeface="Wingdings" pitchFamily="2" charset="2"/>
              <a:buChar char="v"/>
            </a:pPr>
            <a:r>
              <a:rPr lang="en-US" dirty="0" smtClean="0"/>
              <a:t>Pointer </a:t>
            </a:r>
            <a:r>
              <a:rPr lang="en-US" smtClean="0"/>
              <a:t>secara harafiah </a:t>
            </a:r>
            <a:r>
              <a:rPr lang="en-US" dirty="0" smtClean="0"/>
              <a:t>dapat diartikan sebagai penunjuk.</a:t>
            </a:r>
          </a:p>
          <a:p>
            <a:pPr marL="344488" indent="-344488" algn="just">
              <a:buSzPct val="85000"/>
              <a:buFont typeface="Wingdings" pitchFamily="2" charset="2"/>
              <a:buChar char="v"/>
            </a:pPr>
            <a:r>
              <a:rPr lang="en-US" dirty="0" smtClean="0"/>
              <a:t>Tipe data pointer merupakan tipe data yang berisikan alamat memori dimana data disimpan.</a:t>
            </a:r>
          </a:p>
          <a:p>
            <a:pPr marL="342900" indent="-342900">
              <a:buSzPct val="85000"/>
              <a:buFont typeface="Wingdings" pitchFamily="2" charset="2"/>
              <a:buChar char="v"/>
            </a:pPr>
            <a:r>
              <a:rPr lang="en-US" dirty="0" smtClean="0"/>
              <a:t>Variabel yang memiliki tipe data pointer adalah variabel yang menyimpan alamat suatu memory bukan menyimpan suatu nilai.</a:t>
            </a:r>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r>
              <a:rPr lang="en-US" dirty="0" smtClean="0"/>
              <a:t>Untuk mendeklarasikan sebuah pointer kosong pada memory diguna-kan perintah </a:t>
            </a:r>
            <a:r>
              <a:rPr lang="en-US" i="1" dirty="0" smtClean="0"/>
              <a:t>*malloc(size_t size)</a:t>
            </a:r>
          </a:p>
        </p:txBody>
      </p:sp>
      <p:sp>
        <p:nvSpPr>
          <p:cNvPr id="4" name="Rectangle 10"/>
          <p:cNvSpPr>
            <a:spLocks noChangeArrowheads="1"/>
          </p:cNvSpPr>
          <p:nvPr/>
        </p:nvSpPr>
        <p:spPr bwMode="auto">
          <a:xfrm>
            <a:off x="1142976" y="3071810"/>
            <a:ext cx="7143800" cy="2194786"/>
          </a:xfrm>
          <a:prstGeom prst="rect">
            <a:avLst/>
          </a:prstGeom>
          <a:solidFill>
            <a:srgbClr val="A6D7F8"/>
          </a:solidFill>
          <a:ln w="12700">
            <a:solidFill>
              <a:schemeClr val="accent1">
                <a:lumMod val="25000"/>
              </a:schemeClr>
            </a:solidFill>
            <a:miter lim="800000"/>
            <a:headEnd type="none" w="sm" len="sm"/>
            <a:tailEnd type="none" w="sm" len="sm"/>
          </a:ln>
        </p:spPr>
        <p:txBody>
          <a:bodyPr wrap="square" lIns="180000" tIns="180000" rIns="180000" bIns="180000" anchor="ctr">
            <a:spAutoFit/>
          </a:bodyPr>
          <a:lstStyle/>
          <a:p>
            <a:pPr>
              <a:spcAft>
                <a:spcPts val="600"/>
              </a:spcAft>
              <a:tabLst>
                <a:tab pos="2070100" algn="l"/>
              </a:tabLst>
            </a:pPr>
            <a:r>
              <a:rPr lang="en-US" u="sng" dirty="0" smtClean="0"/>
              <a:t>Pendefinisian pada bahasa C: </a:t>
            </a:r>
            <a:endParaRPr lang="en-US" dirty="0"/>
          </a:p>
          <a:p>
            <a:pPr>
              <a:tabLst>
                <a:tab pos="2070100" algn="l"/>
                <a:tab pos="3603625" algn="l"/>
              </a:tabLst>
            </a:pPr>
            <a:r>
              <a:rPr lang="en-US" sz="1600" dirty="0" smtClean="0">
                <a:latin typeface="Courier New" pitchFamily="49" charset="0"/>
                <a:cs typeface="Courier New" pitchFamily="49" charset="0"/>
              </a:rPr>
              <a:t>tipe_data *nama_variabel;</a:t>
            </a:r>
            <a:endParaRPr lang="en-US" sz="1600" dirty="0">
              <a:latin typeface="Courier New" pitchFamily="49" charset="0"/>
              <a:cs typeface="Courier New" pitchFamily="49" charset="0"/>
            </a:endParaRPr>
          </a:p>
          <a:p>
            <a:pPr>
              <a:lnSpc>
                <a:spcPct val="150000"/>
              </a:lnSpc>
              <a:spcAft>
                <a:spcPts val="600"/>
              </a:spcAft>
              <a:tabLst>
                <a:tab pos="2070100" algn="l"/>
              </a:tabLst>
            </a:pPr>
            <a:r>
              <a:rPr lang="en-US" u="sng" dirty="0" smtClean="0"/>
              <a:t>Contoh:</a:t>
            </a:r>
            <a:endParaRPr lang="en-US" dirty="0"/>
          </a:p>
          <a:p>
            <a:pPr marL="342900" indent="-342900"/>
            <a:r>
              <a:rPr lang="en-US" sz="1600" b="1" dirty="0" smtClean="0">
                <a:latin typeface="Courier New" pitchFamily="49" charset="0"/>
                <a:cs typeface="Courier New" pitchFamily="49" charset="0"/>
              </a:rPr>
              <a:t> int</a:t>
            </a:r>
            <a:r>
              <a:rPr lang="en-US" sz="1600" dirty="0" smtClean="0">
                <a:latin typeface="Courier New" pitchFamily="49" charset="0"/>
                <a:cs typeface="Courier New" pitchFamily="49" charset="0"/>
              </a:rPr>
              <a:t> *p</a:t>
            </a:r>
            <a:endParaRPr lang="en-US" sz="1600" b="1" dirty="0" smtClean="0">
              <a:latin typeface="Courier New" pitchFamily="49" charset="0"/>
              <a:cs typeface="Courier New" pitchFamily="49" charset="0"/>
            </a:endParaRPr>
          </a:p>
          <a:p>
            <a:pPr marL="342900" indent="-342900"/>
            <a:r>
              <a:rPr lang="en-US" sz="1600" b="1" dirty="0" smtClean="0">
                <a:latin typeface="Courier New" pitchFamily="49" charset="0"/>
                <a:cs typeface="Courier New" pitchFamily="49" charset="0"/>
              </a:rPr>
              <a:t> float </a:t>
            </a:r>
            <a:r>
              <a:rPr lang="en-US" sz="1600" dirty="0" smtClean="0">
                <a:latin typeface="Courier New" pitchFamily="49" charset="0"/>
                <a:cs typeface="Courier New" pitchFamily="49" charset="0"/>
              </a:rPr>
              <a:t>*nilai</a:t>
            </a:r>
            <a:endParaRPr lang="en-US" sz="1600" b="1" dirty="0" smtClean="0">
              <a:latin typeface="Courier New" pitchFamily="49" charset="0"/>
              <a:cs typeface="Courier New" pitchFamily="49" charset="0"/>
            </a:endParaRPr>
          </a:p>
          <a:p>
            <a:pPr marL="342900" indent="-342900"/>
            <a:r>
              <a:rPr lang="en-US" sz="1600" b="1" dirty="0" smtClean="0">
                <a:latin typeface="Courier New" pitchFamily="49" charset="0"/>
                <a:cs typeface="Courier New" pitchFamily="49" charset="0"/>
              </a:rPr>
              <a:t> char </a:t>
            </a:r>
            <a:r>
              <a:rPr lang="en-US" sz="1600" dirty="0" smtClean="0">
                <a:latin typeface="Courier New" pitchFamily="49" charset="0"/>
                <a:cs typeface="Courier New" pitchFamily="49" charset="0"/>
              </a:rPr>
              <a:t>*s</a:t>
            </a:r>
            <a:endParaRPr lang="en-US" sz="1600" dirty="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9" name="Text Box 11"/>
          <p:cNvSpPr txBox="1">
            <a:spLocks noChangeArrowheads="1"/>
          </p:cNvSpPr>
          <p:nvPr/>
        </p:nvSpPr>
        <p:spPr bwMode="auto">
          <a:xfrm>
            <a:off x="2786050" y="714356"/>
            <a:ext cx="2770759" cy="369332"/>
          </a:xfrm>
          <a:prstGeom prst="rect">
            <a:avLst/>
          </a:prstGeom>
          <a:noFill/>
          <a:ln w="12700">
            <a:noFill/>
            <a:miter lim="800000"/>
            <a:headEnd type="none" w="sm" len="sm"/>
            <a:tailEnd type="none" w="sm" len="sm"/>
          </a:ln>
        </p:spPr>
        <p:txBody>
          <a:bodyPr wrap="none">
            <a:spAutoFit/>
          </a:bodyPr>
          <a:lstStyle/>
          <a:p>
            <a:r>
              <a:rPr lang="en-US" b="1" dirty="0" smtClean="0"/>
              <a:t>3.  TIPE DATA POINTER</a:t>
            </a:r>
            <a:endParaRPr lang="en-US" b="1" dirty="0"/>
          </a:p>
        </p:txBody>
      </p:sp>
      <p:pic>
        <p:nvPicPr>
          <p:cNvPr id="1026" name="Picture 2"/>
          <p:cNvPicPr>
            <a:picLocks noChangeAspect="1" noChangeArrowheads="1"/>
          </p:cNvPicPr>
          <p:nvPr/>
        </p:nvPicPr>
        <p:blipFill>
          <a:blip r:embed="rId3" cstate="print"/>
          <a:srcRect/>
          <a:stretch>
            <a:fillRect/>
          </a:stretch>
        </p:blipFill>
        <p:spPr bwMode="auto">
          <a:xfrm>
            <a:off x="1462088" y="1484784"/>
            <a:ext cx="6219825" cy="4619625"/>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3" name="Text Box 12"/>
          <p:cNvSpPr txBox="1">
            <a:spLocks noChangeArrowheads="1"/>
          </p:cNvSpPr>
          <p:nvPr/>
        </p:nvSpPr>
        <p:spPr bwMode="auto">
          <a:xfrm>
            <a:off x="500034" y="1000108"/>
            <a:ext cx="8208962" cy="3718280"/>
          </a:xfrm>
          <a:prstGeom prst="rect">
            <a:avLst/>
          </a:prstGeom>
          <a:noFill/>
          <a:ln w="12700">
            <a:noFill/>
            <a:miter lim="800000"/>
            <a:headEnd type="none" w="sm" len="sm"/>
            <a:tailEnd type="none" w="sm" len="sm"/>
          </a:ln>
        </p:spPr>
        <p:txBody>
          <a:bodyPr wrap="square" tIns="180000" bIns="180000">
            <a:spAutoFit/>
          </a:bodyPr>
          <a:lstStyle/>
          <a:p>
            <a:pPr indent="-342900">
              <a:lnSpc>
                <a:spcPct val="150000"/>
              </a:lnSpc>
              <a:spcAft>
                <a:spcPts val="600"/>
              </a:spcAft>
              <a:buSzPct val="85000"/>
              <a:buFont typeface="Wingdings" pitchFamily="2" charset="2"/>
              <a:buChar char="v"/>
            </a:pPr>
            <a:r>
              <a:rPr lang="en-US" b="1" dirty="0" smtClean="0"/>
              <a:t>Tipe Data</a:t>
            </a:r>
          </a:p>
          <a:p>
            <a:pPr marL="342900" indent="-342900" algn="just"/>
            <a:r>
              <a:rPr lang="en-US" b="1" dirty="0" smtClean="0"/>
              <a:t>	</a:t>
            </a:r>
            <a:r>
              <a:rPr lang="en-US" dirty="0" smtClean="0"/>
              <a:t>Tipe data adalah himpunan semua nilai yang mungkin dari suatu data.</a:t>
            </a:r>
          </a:p>
          <a:p>
            <a:pPr indent="-342900">
              <a:lnSpc>
                <a:spcPct val="150000"/>
              </a:lnSpc>
              <a:spcBef>
                <a:spcPts val="600"/>
              </a:spcBef>
              <a:spcAft>
                <a:spcPts val="600"/>
              </a:spcAft>
              <a:buSzPct val="85000"/>
              <a:buFont typeface="Wingdings" pitchFamily="2" charset="2"/>
              <a:buChar char="v"/>
            </a:pPr>
            <a:r>
              <a:rPr lang="en-US" b="1" dirty="0" smtClean="0"/>
              <a:t>Macam-macam Tipe Data</a:t>
            </a:r>
          </a:p>
          <a:p>
            <a:pPr marL="339725" algn="just">
              <a:spcAft>
                <a:spcPts val="600"/>
              </a:spcAft>
            </a:pPr>
            <a:r>
              <a:rPr lang="en-US" dirty="0" smtClean="0"/>
              <a:t>Secara umum tipe data di dalam bahasa pemrograman bisa dikelompokkan menjadi berbagai jenis. Berikut ini beberapa jenis tipe data yang umum digunakan:</a:t>
            </a:r>
          </a:p>
          <a:p>
            <a:pPr marL="688975" indent="-339725">
              <a:buFont typeface="+mj-lt"/>
              <a:buAutoNum type="arabicPeriod"/>
            </a:pPr>
            <a:r>
              <a:rPr lang="en-US" dirty="0" smtClean="0"/>
              <a:t>Tipe Data Sederhana (Simple)</a:t>
            </a:r>
          </a:p>
          <a:p>
            <a:pPr marL="688975" indent="-339725">
              <a:buFont typeface="+mj-lt"/>
              <a:buAutoNum type="arabicPeriod"/>
            </a:pPr>
            <a:r>
              <a:rPr lang="en-US" dirty="0" smtClean="0"/>
              <a:t>Tipe Data Terstruktur (Structured)</a:t>
            </a:r>
          </a:p>
          <a:p>
            <a:pPr marL="688975" indent="-339725">
              <a:buFont typeface="+mj-lt"/>
              <a:buAutoNum type="arabicPeriod"/>
            </a:pPr>
            <a:r>
              <a:rPr lang="en-US" dirty="0" smtClean="0"/>
              <a:t>Tipe Data Penunjuk (Pointer)</a:t>
            </a:r>
          </a:p>
          <a:p>
            <a:pPr marL="339725" algn="just"/>
            <a:endParaRPr lang="en-US" dirty="0" smtClean="0"/>
          </a:p>
        </p:txBody>
      </p:sp>
    </p:spTree>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411760" y="714356"/>
            <a:ext cx="4638706" cy="369332"/>
          </a:xfrm>
          <a:prstGeom prst="rect">
            <a:avLst/>
          </a:prstGeom>
          <a:noFill/>
          <a:ln w="12700">
            <a:noFill/>
            <a:miter lim="800000"/>
            <a:headEnd type="none" w="sm" len="sm"/>
            <a:tailEnd type="none" w="sm" len="sm"/>
          </a:ln>
        </p:spPr>
        <p:txBody>
          <a:bodyPr wrap="none">
            <a:spAutoFit/>
          </a:bodyPr>
          <a:lstStyle/>
          <a:p>
            <a:r>
              <a:rPr lang="en-US" b="1" dirty="0" smtClean="0"/>
              <a:t>1.  TIPE </a:t>
            </a:r>
            <a:r>
              <a:rPr lang="en-US" b="1" smtClean="0"/>
              <a:t>DATA SEDERHANA (ORDINARY)</a:t>
            </a:r>
            <a:endParaRPr lang="en-US" b="1" dirty="0"/>
          </a:p>
        </p:txBody>
      </p:sp>
      <p:sp>
        <p:nvSpPr>
          <p:cNvPr id="2051" name="Text Box 12"/>
          <p:cNvSpPr txBox="1">
            <a:spLocks noChangeArrowheads="1"/>
          </p:cNvSpPr>
          <p:nvPr/>
        </p:nvSpPr>
        <p:spPr bwMode="auto">
          <a:xfrm>
            <a:off x="428596" y="1285860"/>
            <a:ext cx="8208962" cy="5210996"/>
          </a:xfrm>
          <a:prstGeom prst="rect">
            <a:avLst/>
          </a:prstGeom>
          <a:noFill/>
          <a:ln w="12700">
            <a:noFill/>
            <a:miter lim="800000"/>
            <a:headEnd type="none" w="sm" len="sm"/>
            <a:tailEnd type="none" w="sm" len="sm"/>
          </a:ln>
        </p:spPr>
        <p:txBody>
          <a:bodyPr wrap="square" tIns="180000" bIns="180000">
            <a:spAutoFit/>
          </a:bodyPr>
          <a:lstStyle/>
          <a:p>
            <a:pPr marL="342900" indent="-342900" algn="just">
              <a:spcAft>
                <a:spcPts val="0"/>
              </a:spcAft>
            </a:pPr>
            <a:r>
              <a:rPr lang="en-US" dirty="0" smtClean="0"/>
              <a:t>	Tipe </a:t>
            </a:r>
            <a:r>
              <a:rPr lang="en-US" smtClean="0"/>
              <a:t>data sederhana (Ordinary) </a:t>
            </a:r>
            <a:r>
              <a:rPr lang="en-US" dirty="0" smtClean="0"/>
              <a:t>adalah tipe data yang sudah ada dan dijadikan standar dalam bahasa pemrograman tertentu. Isi dari tipe data sederhana ini adalah data-data tunggal.</a:t>
            </a:r>
          </a:p>
          <a:p>
            <a:pPr marL="342900" indent="-342900" algn="just">
              <a:lnSpc>
                <a:spcPct val="150000"/>
              </a:lnSpc>
              <a:spcAft>
                <a:spcPts val="0"/>
              </a:spcAft>
              <a:buSzPct val="85000"/>
              <a:buFont typeface="Wingdings" pitchFamily="2" charset="2"/>
              <a:buChar char="v"/>
            </a:pPr>
            <a:r>
              <a:rPr lang="en-US" b="1" dirty="0" smtClean="0"/>
              <a:t>Macam-macam Tipe Data Sederhana</a:t>
            </a:r>
          </a:p>
          <a:p>
            <a:pPr marL="342900" indent="-3175" algn="just">
              <a:lnSpc>
                <a:spcPct val="150000"/>
              </a:lnSpc>
              <a:spcAft>
                <a:spcPts val="0"/>
              </a:spcAft>
              <a:buFont typeface="+mj-lt"/>
              <a:buAutoNum type="alphaLcPeriod"/>
            </a:pPr>
            <a:r>
              <a:rPr lang="en-US" b="1" dirty="0" smtClean="0"/>
              <a:t> Integer</a:t>
            </a:r>
          </a:p>
          <a:p>
            <a:pPr marL="577850" indent="-3175" algn="just">
              <a:spcAft>
                <a:spcPts val="0"/>
              </a:spcAft>
            </a:pPr>
            <a:r>
              <a:rPr lang="en-US" dirty="0" smtClean="0"/>
              <a:t>Merupakan tipe data berupa bilangan bulat, nilainya dapat berupa bilangan positif atau negatif.</a:t>
            </a:r>
          </a:p>
          <a:p>
            <a:pPr marL="342900" indent="-3175" algn="just">
              <a:spcAft>
                <a:spcPts val="0"/>
              </a:spcAft>
            </a:pPr>
            <a:endParaRPr lang="en-US" dirty="0" smtClean="0"/>
          </a:p>
          <a:p>
            <a:pPr marL="342900" indent="-3175" algn="just">
              <a:spcAft>
                <a:spcPts val="0"/>
              </a:spcAft>
            </a:pPr>
            <a:endParaRPr lang="en-US" dirty="0" smtClean="0"/>
          </a:p>
          <a:p>
            <a:pPr marL="342900" indent="-3175" algn="just">
              <a:spcAft>
                <a:spcPts val="0"/>
              </a:spcAft>
            </a:pPr>
            <a:endParaRPr lang="en-US" dirty="0" smtClean="0"/>
          </a:p>
          <a:p>
            <a:pPr marL="342900" indent="-3175" algn="just">
              <a:spcAft>
                <a:spcPts val="0"/>
              </a:spcAft>
            </a:pPr>
            <a:endParaRPr lang="en-US" dirty="0" smtClean="0"/>
          </a:p>
          <a:p>
            <a:pPr marL="342900" indent="-3175" algn="just">
              <a:spcAft>
                <a:spcPts val="0"/>
              </a:spcAft>
            </a:pPr>
            <a:endParaRPr lang="en-US" dirty="0" smtClean="0"/>
          </a:p>
          <a:p>
            <a:pPr marL="342900" indent="-3175" algn="just">
              <a:spcAft>
                <a:spcPts val="0"/>
              </a:spcAft>
            </a:pPr>
            <a:endParaRPr lang="en-US" dirty="0" smtClean="0"/>
          </a:p>
          <a:p>
            <a:pPr marL="342900" indent="-3175" algn="just">
              <a:spcAft>
                <a:spcPts val="0"/>
              </a:spcAft>
            </a:pPr>
            <a:endParaRPr lang="en-US" dirty="0" smtClean="0"/>
          </a:p>
          <a:p>
            <a:pPr marL="342900" indent="-3175" algn="just">
              <a:lnSpc>
                <a:spcPct val="150000"/>
              </a:lnSpc>
              <a:spcAft>
                <a:spcPts val="0"/>
              </a:spcAft>
            </a:pPr>
            <a:endParaRPr lang="en-US" dirty="0" smtClean="0"/>
          </a:p>
          <a:p>
            <a:pPr marL="342900" indent="-342900" algn="just">
              <a:spcAft>
                <a:spcPts val="0"/>
              </a:spcAft>
            </a:pPr>
            <a:r>
              <a:rPr lang="en-US" b="1" dirty="0" smtClean="0"/>
              <a:t>	</a:t>
            </a:r>
          </a:p>
        </p:txBody>
      </p:sp>
      <p:graphicFrame>
        <p:nvGraphicFramePr>
          <p:cNvPr id="4" name="Table 3"/>
          <p:cNvGraphicFramePr>
            <a:graphicFrameLocks noGrp="1"/>
          </p:cNvGraphicFramePr>
          <p:nvPr/>
        </p:nvGraphicFramePr>
        <p:xfrm>
          <a:off x="1091606" y="3929066"/>
          <a:ext cx="7500989" cy="1483360"/>
        </p:xfrm>
        <a:graphic>
          <a:graphicData uri="http://schemas.openxmlformats.org/drawingml/2006/table">
            <a:tbl>
              <a:tblPr firstRow="1" bandRow="1">
                <a:tableStyleId>{08FB837D-C827-4EFA-A057-4D05807E0F7C}</a:tableStyleId>
              </a:tblPr>
              <a:tblGrid>
                <a:gridCol w="661852"/>
                <a:gridCol w="1544321"/>
                <a:gridCol w="1397243"/>
                <a:gridCol w="3897573"/>
              </a:tblGrid>
              <a:tr h="370840">
                <a:tc>
                  <a:txBody>
                    <a:bodyPr/>
                    <a:lstStyle/>
                    <a:p>
                      <a:pPr algn="ctr"/>
                      <a:r>
                        <a:rPr lang="en-US" dirty="0" smtClean="0"/>
                        <a:t>No</a:t>
                      </a:r>
                      <a:endParaRPr lang="en-US" dirty="0"/>
                    </a:p>
                  </a:txBody>
                  <a:tcPr/>
                </a:tc>
                <a:tc>
                  <a:txBody>
                    <a:bodyPr/>
                    <a:lstStyle/>
                    <a:p>
                      <a:pPr algn="ctr"/>
                      <a:r>
                        <a:rPr lang="en-US" dirty="0" smtClean="0"/>
                        <a:t>Tipe </a:t>
                      </a:r>
                      <a:endParaRPr lang="en-US" dirty="0"/>
                    </a:p>
                  </a:txBody>
                  <a:tcPr/>
                </a:tc>
                <a:tc>
                  <a:txBody>
                    <a:bodyPr/>
                    <a:lstStyle/>
                    <a:p>
                      <a:pPr algn="ctr"/>
                      <a:r>
                        <a:rPr lang="en-US" dirty="0" smtClean="0"/>
                        <a:t>Ukuran </a:t>
                      </a:r>
                      <a:endParaRPr lang="en-US" dirty="0"/>
                    </a:p>
                  </a:txBody>
                  <a:tcPr/>
                </a:tc>
                <a:tc>
                  <a:txBody>
                    <a:bodyPr/>
                    <a:lstStyle/>
                    <a:p>
                      <a:pPr algn="ctr"/>
                      <a:r>
                        <a:rPr lang="en-US" dirty="0" smtClean="0"/>
                        <a:t>Rentang Nilai</a:t>
                      </a:r>
                      <a:endParaRPr lang="en-US" dirty="0"/>
                    </a:p>
                  </a:txBody>
                  <a:tcPr/>
                </a:tc>
              </a:tr>
              <a:tr h="370840">
                <a:tc>
                  <a:txBody>
                    <a:bodyPr/>
                    <a:lstStyle/>
                    <a:p>
                      <a:pPr algn="ctr"/>
                      <a:r>
                        <a:rPr lang="en-US" dirty="0" smtClean="0"/>
                        <a:t>1</a:t>
                      </a:r>
                      <a:endParaRPr lang="en-US" dirty="0"/>
                    </a:p>
                  </a:txBody>
                  <a:tcPr/>
                </a:tc>
                <a:tc>
                  <a:txBody>
                    <a:bodyPr/>
                    <a:lstStyle/>
                    <a:p>
                      <a:r>
                        <a:rPr lang="en-US" dirty="0" smtClean="0"/>
                        <a:t>Short Int</a:t>
                      </a:r>
                      <a:endParaRPr lang="en-US" dirty="0"/>
                    </a:p>
                  </a:txBody>
                  <a:tcPr/>
                </a:tc>
                <a:tc>
                  <a:txBody>
                    <a:bodyPr/>
                    <a:lstStyle/>
                    <a:p>
                      <a:pPr algn="ctr"/>
                      <a:r>
                        <a:rPr lang="en-US" dirty="0" smtClean="0"/>
                        <a:t>1 byte</a:t>
                      </a:r>
                      <a:endParaRPr lang="en-US" dirty="0"/>
                    </a:p>
                  </a:txBody>
                  <a:tcPr/>
                </a:tc>
                <a:tc>
                  <a:txBody>
                    <a:bodyPr/>
                    <a:lstStyle/>
                    <a:p>
                      <a:pPr algn="ctr"/>
                      <a:r>
                        <a:rPr lang="en-US" dirty="0" smtClean="0"/>
                        <a:t>-127</a:t>
                      </a:r>
                      <a:r>
                        <a:rPr lang="en-US" baseline="0" dirty="0" smtClean="0"/>
                        <a:t> s/d 128</a:t>
                      </a:r>
                      <a:endParaRPr lang="en-US" dirty="0"/>
                    </a:p>
                  </a:txBody>
                  <a:tcPr/>
                </a:tc>
              </a:tr>
              <a:tr h="370840">
                <a:tc>
                  <a:txBody>
                    <a:bodyPr/>
                    <a:lstStyle/>
                    <a:p>
                      <a:pPr algn="ctr"/>
                      <a:r>
                        <a:rPr lang="en-US" dirty="0" smtClean="0"/>
                        <a:t>2</a:t>
                      </a:r>
                      <a:endParaRPr lang="en-US" dirty="0"/>
                    </a:p>
                  </a:txBody>
                  <a:tcPr/>
                </a:tc>
                <a:tc>
                  <a:txBody>
                    <a:bodyPr/>
                    <a:lstStyle/>
                    <a:p>
                      <a:r>
                        <a:rPr lang="en-US" dirty="0" smtClean="0"/>
                        <a:t>Int</a:t>
                      </a:r>
                      <a:endParaRPr lang="en-US" dirty="0"/>
                    </a:p>
                  </a:txBody>
                  <a:tcPr/>
                </a:tc>
                <a:tc>
                  <a:txBody>
                    <a:bodyPr/>
                    <a:lstStyle/>
                    <a:p>
                      <a:pPr algn="ctr"/>
                      <a:r>
                        <a:rPr lang="en-US" dirty="0" smtClean="0"/>
                        <a:t>2 byte</a:t>
                      </a:r>
                      <a:endParaRPr lang="en-US" dirty="0"/>
                    </a:p>
                  </a:txBody>
                  <a:tcPr/>
                </a:tc>
                <a:tc>
                  <a:txBody>
                    <a:bodyPr/>
                    <a:lstStyle/>
                    <a:p>
                      <a:pPr algn="ctr"/>
                      <a:r>
                        <a:rPr lang="en-US" dirty="0" smtClean="0"/>
                        <a:t>-32,768 s/d 32767</a:t>
                      </a:r>
                      <a:endParaRPr lang="en-US" dirty="0"/>
                    </a:p>
                  </a:txBody>
                  <a:tcPr/>
                </a:tc>
              </a:tr>
              <a:tr h="370840">
                <a:tc>
                  <a:txBody>
                    <a:bodyPr/>
                    <a:lstStyle/>
                    <a:p>
                      <a:pPr algn="ctr"/>
                      <a:r>
                        <a:rPr lang="en-US" dirty="0" smtClean="0"/>
                        <a:t>3</a:t>
                      </a:r>
                      <a:endParaRPr lang="en-US" dirty="0"/>
                    </a:p>
                  </a:txBody>
                  <a:tcPr/>
                </a:tc>
                <a:tc>
                  <a:txBody>
                    <a:bodyPr/>
                    <a:lstStyle/>
                    <a:p>
                      <a:r>
                        <a:rPr lang="en-US" dirty="0" smtClean="0"/>
                        <a:t>Long Int</a:t>
                      </a:r>
                      <a:endParaRPr lang="en-US" dirty="0"/>
                    </a:p>
                  </a:txBody>
                  <a:tcPr/>
                </a:tc>
                <a:tc>
                  <a:txBody>
                    <a:bodyPr/>
                    <a:lstStyle/>
                    <a:p>
                      <a:pPr algn="ctr"/>
                      <a:r>
                        <a:rPr lang="en-US" dirty="0" smtClean="0"/>
                        <a:t>4 byte</a:t>
                      </a:r>
                      <a:endParaRPr lang="en-US" dirty="0"/>
                    </a:p>
                  </a:txBody>
                  <a:tcPr/>
                </a:tc>
                <a:tc>
                  <a:txBody>
                    <a:bodyPr/>
                    <a:lstStyle/>
                    <a:p>
                      <a:pPr algn="ctr"/>
                      <a:r>
                        <a:rPr lang="en-US" dirty="0" smtClean="0"/>
                        <a:t>-2,147,483,648 s/d 2,147,483,647</a:t>
                      </a:r>
                      <a:endParaRPr lang="en-US" dirty="0"/>
                    </a:p>
                  </a:txBody>
                  <a:tcPr/>
                </a:tc>
              </a:tr>
            </a:tbl>
          </a:graphicData>
        </a:graphic>
      </p:graphicFrame>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206775" cy="369332"/>
          </a:xfrm>
          <a:prstGeom prst="rect">
            <a:avLst/>
          </a:prstGeom>
          <a:noFill/>
          <a:ln w="12700">
            <a:noFill/>
            <a:miter lim="800000"/>
            <a:headEnd type="none" w="sm" len="sm"/>
            <a:tailEnd type="none" w="sm" len="sm"/>
          </a:ln>
        </p:spPr>
        <p:txBody>
          <a:bodyPr wrap="none">
            <a:spAutoFit/>
          </a:bodyPr>
          <a:lstStyle/>
          <a:p>
            <a:r>
              <a:rPr lang="en-US" b="1" dirty="0" smtClean="0"/>
              <a:t>1.  TIPE DATA SEDERHANA</a:t>
            </a:r>
            <a:endParaRPr lang="en-US" b="1" dirty="0"/>
          </a:p>
        </p:txBody>
      </p:sp>
      <p:sp>
        <p:nvSpPr>
          <p:cNvPr id="2051" name="Text Box 12"/>
          <p:cNvSpPr txBox="1">
            <a:spLocks noChangeArrowheads="1"/>
          </p:cNvSpPr>
          <p:nvPr/>
        </p:nvSpPr>
        <p:spPr bwMode="auto">
          <a:xfrm>
            <a:off x="642910" y="1285860"/>
            <a:ext cx="7994648" cy="4795498"/>
          </a:xfrm>
          <a:prstGeom prst="rect">
            <a:avLst/>
          </a:prstGeom>
          <a:noFill/>
          <a:ln w="12700">
            <a:noFill/>
            <a:miter lim="800000"/>
            <a:headEnd type="none" w="sm" len="sm"/>
            <a:tailEnd type="none" w="sm" len="sm"/>
          </a:ln>
        </p:spPr>
        <p:txBody>
          <a:bodyPr wrap="square" tIns="180000" bIns="180000">
            <a:spAutoFit/>
          </a:bodyPr>
          <a:lstStyle/>
          <a:p>
            <a:pPr marL="342900" indent="-342900" algn="just">
              <a:spcAft>
                <a:spcPts val="0"/>
              </a:spcAft>
              <a:buFont typeface="+mj-lt"/>
              <a:buAutoNum type="alphaLcPeriod" startAt="2"/>
            </a:pPr>
            <a:r>
              <a:rPr lang="en-US" b="1" dirty="0" smtClean="0"/>
              <a:t>Float / Real</a:t>
            </a:r>
          </a:p>
          <a:p>
            <a:pPr marL="342900" indent="-342900" algn="just">
              <a:spcAft>
                <a:spcPts val="0"/>
              </a:spcAft>
            </a:pPr>
            <a:r>
              <a:rPr lang="en-US" dirty="0" smtClean="0"/>
              <a:t>	Merupakan tipe data untuk bilangan pecahan.</a:t>
            </a:r>
            <a:r>
              <a:rPr lang="en-US" b="1" dirty="0" smtClean="0"/>
              <a:t> </a:t>
            </a:r>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2"/>
            </a:pPr>
            <a:endParaRPr lang="en-US" b="1" dirty="0" smtClean="0"/>
          </a:p>
          <a:p>
            <a:pPr marL="342900" indent="-342900" algn="just">
              <a:spcAft>
                <a:spcPts val="0"/>
              </a:spcAft>
              <a:buFont typeface="+mj-lt"/>
              <a:buAutoNum type="alphaLcPeriod" startAt="3"/>
            </a:pPr>
            <a:endParaRPr lang="en-US" b="1" dirty="0" smtClean="0"/>
          </a:p>
          <a:p>
            <a:pPr marL="342900" indent="-342900" algn="just">
              <a:spcAft>
                <a:spcPts val="0"/>
              </a:spcAft>
              <a:buFont typeface="+mj-lt"/>
              <a:buAutoNum type="alphaLcPeriod" startAt="3"/>
            </a:pPr>
            <a:r>
              <a:rPr lang="en-US" b="1" dirty="0" smtClean="0"/>
              <a:t>Character / Char</a:t>
            </a:r>
          </a:p>
          <a:p>
            <a:pPr marL="342900" indent="-3175" algn="just">
              <a:spcAft>
                <a:spcPts val="0"/>
              </a:spcAft>
            </a:pPr>
            <a:r>
              <a:rPr lang="en-US" dirty="0" smtClean="0"/>
              <a:t>Merupakan tipe data yang digunakan untuk menampung data berupa karakter. Karakter ini hanya boleh terdiri dari 1 digit, berupa huruf ’a’, ’A’, ’x’, atau bilangan ’0’, ’1’, ’5’, ’9’ atau berupa karakter-karakter khusus lainnya, seperti ’#’, ’@’, ’&amp;’, ’$’ dsb.</a:t>
            </a:r>
          </a:p>
          <a:p>
            <a:pPr marL="342900" indent="-342900" algn="just">
              <a:spcAft>
                <a:spcPts val="0"/>
              </a:spcAft>
            </a:pPr>
            <a:r>
              <a:rPr lang="en-US" b="1" dirty="0" smtClean="0"/>
              <a:t>	</a:t>
            </a:r>
          </a:p>
        </p:txBody>
      </p:sp>
      <p:graphicFrame>
        <p:nvGraphicFramePr>
          <p:cNvPr id="4" name="Table 3"/>
          <p:cNvGraphicFramePr>
            <a:graphicFrameLocks noGrp="1"/>
          </p:cNvGraphicFramePr>
          <p:nvPr/>
        </p:nvGraphicFramePr>
        <p:xfrm>
          <a:off x="1071538" y="2256130"/>
          <a:ext cx="7500990" cy="1483360"/>
        </p:xfrm>
        <a:graphic>
          <a:graphicData uri="http://schemas.openxmlformats.org/drawingml/2006/table">
            <a:tbl>
              <a:tblPr firstRow="1" bandRow="1">
                <a:tableStyleId>{08FB837D-C827-4EFA-A057-4D05807E0F7C}</a:tableStyleId>
              </a:tblPr>
              <a:tblGrid>
                <a:gridCol w="594137"/>
                <a:gridCol w="1527356"/>
                <a:gridCol w="1212281"/>
                <a:gridCol w="2879168"/>
                <a:gridCol w="1288048"/>
              </a:tblGrid>
              <a:tr h="370840">
                <a:tc>
                  <a:txBody>
                    <a:bodyPr/>
                    <a:lstStyle/>
                    <a:p>
                      <a:pPr algn="ctr"/>
                      <a:r>
                        <a:rPr lang="en-US" dirty="0" smtClean="0"/>
                        <a:t>No</a:t>
                      </a:r>
                      <a:endParaRPr lang="en-US" dirty="0"/>
                    </a:p>
                  </a:txBody>
                  <a:tcPr/>
                </a:tc>
                <a:tc>
                  <a:txBody>
                    <a:bodyPr/>
                    <a:lstStyle/>
                    <a:p>
                      <a:pPr algn="ctr"/>
                      <a:r>
                        <a:rPr lang="en-US" dirty="0" smtClean="0"/>
                        <a:t>Tipe </a:t>
                      </a:r>
                      <a:endParaRPr lang="en-US" dirty="0"/>
                    </a:p>
                  </a:txBody>
                  <a:tcPr/>
                </a:tc>
                <a:tc>
                  <a:txBody>
                    <a:bodyPr/>
                    <a:lstStyle/>
                    <a:p>
                      <a:pPr algn="ctr"/>
                      <a:r>
                        <a:rPr lang="en-US" dirty="0" smtClean="0"/>
                        <a:t>Ukuran </a:t>
                      </a:r>
                      <a:endParaRPr lang="en-US" dirty="0"/>
                    </a:p>
                  </a:txBody>
                  <a:tcPr/>
                </a:tc>
                <a:tc>
                  <a:txBody>
                    <a:bodyPr/>
                    <a:lstStyle/>
                    <a:p>
                      <a:pPr algn="ctr"/>
                      <a:r>
                        <a:rPr lang="en-US" dirty="0" smtClean="0"/>
                        <a:t>Rentang Nilai</a:t>
                      </a:r>
                      <a:endParaRPr lang="en-US" dirty="0"/>
                    </a:p>
                  </a:txBody>
                  <a:tcPr/>
                </a:tc>
                <a:tc>
                  <a:txBody>
                    <a:bodyPr/>
                    <a:lstStyle/>
                    <a:p>
                      <a:pPr algn="ctr"/>
                      <a:r>
                        <a:rPr lang="en-US" dirty="0" smtClean="0"/>
                        <a:t>Presisi</a:t>
                      </a:r>
                      <a:endParaRPr lang="en-US" dirty="0"/>
                    </a:p>
                  </a:txBody>
                  <a:tcPr/>
                </a:tc>
              </a:tr>
              <a:tr h="370840">
                <a:tc>
                  <a:txBody>
                    <a:bodyPr/>
                    <a:lstStyle/>
                    <a:p>
                      <a:pPr algn="ctr"/>
                      <a:r>
                        <a:rPr lang="en-US" dirty="0" smtClean="0"/>
                        <a:t>1</a:t>
                      </a:r>
                      <a:endParaRPr lang="en-US" dirty="0"/>
                    </a:p>
                  </a:txBody>
                  <a:tcPr/>
                </a:tc>
                <a:tc>
                  <a:txBody>
                    <a:bodyPr/>
                    <a:lstStyle/>
                    <a:p>
                      <a:r>
                        <a:rPr lang="en-US" dirty="0" smtClean="0"/>
                        <a:t>Float</a:t>
                      </a:r>
                      <a:endParaRPr lang="en-US" dirty="0"/>
                    </a:p>
                  </a:txBody>
                  <a:tcPr/>
                </a:tc>
                <a:tc>
                  <a:txBody>
                    <a:bodyPr/>
                    <a:lstStyle/>
                    <a:p>
                      <a:pPr algn="ctr"/>
                      <a:r>
                        <a:rPr lang="en-US" dirty="0" smtClean="0"/>
                        <a:t>4 byte</a:t>
                      </a:r>
                      <a:endParaRPr lang="en-US" dirty="0"/>
                    </a:p>
                  </a:txBody>
                  <a:tcPr/>
                </a:tc>
                <a:tc>
                  <a:txBody>
                    <a:bodyPr/>
                    <a:lstStyle/>
                    <a:p>
                      <a:pPr algn="ctr"/>
                      <a:r>
                        <a:rPr lang="en-US" dirty="0" smtClean="0"/>
                        <a:t>3.4E-38 s/d3.4E+38</a:t>
                      </a:r>
                      <a:endParaRPr lang="en-US" dirty="0"/>
                    </a:p>
                  </a:txBody>
                  <a:tcPr/>
                </a:tc>
                <a:tc>
                  <a:txBody>
                    <a:bodyPr/>
                    <a:lstStyle/>
                    <a:p>
                      <a:pPr algn="ctr"/>
                      <a:r>
                        <a:rPr lang="en-US" dirty="0" smtClean="0"/>
                        <a:t>6 desimal</a:t>
                      </a:r>
                      <a:endParaRPr lang="en-US" dirty="0"/>
                    </a:p>
                  </a:txBody>
                  <a:tcPr/>
                </a:tc>
              </a:tr>
              <a:tr h="370840">
                <a:tc>
                  <a:txBody>
                    <a:bodyPr/>
                    <a:lstStyle/>
                    <a:p>
                      <a:pPr algn="ctr"/>
                      <a:r>
                        <a:rPr lang="en-US" dirty="0" smtClean="0"/>
                        <a:t>2</a:t>
                      </a:r>
                      <a:endParaRPr lang="en-US" dirty="0"/>
                    </a:p>
                  </a:txBody>
                  <a:tcPr/>
                </a:tc>
                <a:tc>
                  <a:txBody>
                    <a:bodyPr/>
                    <a:lstStyle/>
                    <a:p>
                      <a:r>
                        <a:rPr lang="en-US" dirty="0" smtClean="0"/>
                        <a:t>Double</a:t>
                      </a:r>
                      <a:endParaRPr lang="en-US" dirty="0"/>
                    </a:p>
                  </a:txBody>
                  <a:tcPr/>
                </a:tc>
                <a:tc>
                  <a:txBody>
                    <a:bodyPr/>
                    <a:lstStyle/>
                    <a:p>
                      <a:pPr algn="ctr"/>
                      <a:r>
                        <a:rPr lang="en-US" dirty="0" smtClean="0"/>
                        <a:t>8 byte</a:t>
                      </a:r>
                      <a:endParaRPr lang="en-US" dirty="0"/>
                    </a:p>
                  </a:txBody>
                  <a:tcPr/>
                </a:tc>
                <a:tc>
                  <a:txBody>
                    <a:bodyPr/>
                    <a:lstStyle/>
                    <a:p>
                      <a:pPr algn="ctr"/>
                      <a:r>
                        <a:rPr lang="en-US" dirty="0" smtClean="0"/>
                        <a:t>1.7E-308 s/d 1.7E+308</a:t>
                      </a:r>
                      <a:endParaRPr lang="en-US" dirty="0"/>
                    </a:p>
                  </a:txBody>
                  <a:tcPr/>
                </a:tc>
                <a:tc>
                  <a:txBody>
                    <a:bodyPr/>
                    <a:lstStyle/>
                    <a:p>
                      <a:pPr algn="ctr"/>
                      <a:r>
                        <a:rPr lang="en-US" dirty="0" smtClean="0"/>
                        <a:t>15 desimal</a:t>
                      </a:r>
                      <a:endParaRPr lang="en-US" dirty="0"/>
                    </a:p>
                  </a:txBody>
                  <a:tcPr/>
                </a:tc>
              </a:tr>
              <a:tr h="370840">
                <a:tc>
                  <a:txBody>
                    <a:bodyPr/>
                    <a:lstStyle/>
                    <a:p>
                      <a:pPr algn="ctr"/>
                      <a:r>
                        <a:rPr lang="en-US" dirty="0" smtClean="0"/>
                        <a:t>3</a:t>
                      </a:r>
                      <a:endParaRPr lang="en-US" dirty="0"/>
                    </a:p>
                  </a:txBody>
                  <a:tcPr/>
                </a:tc>
                <a:tc>
                  <a:txBody>
                    <a:bodyPr/>
                    <a:lstStyle/>
                    <a:p>
                      <a:r>
                        <a:rPr lang="en-US" dirty="0" smtClean="0"/>
                        <a:t>Long Double</a:t>
                      </a:r>
                      <a:endParaRPr lang="en-US" dirty="0"/>
                    </a:p>
                  </a:txBody>
                  <a:tcPr/>
                </a:tc>
                <a:tc>
                  <a:txBody>
                    <a:bodyPr/>
                    <a:lstStyle/>
                    <a:p>
                      <a:pPr algn="ctr"/>
                      <a:r>
                        <a:rPr lang="en-US" dirty="0" smtClean="0"/>
                        <a:t>10 byte</a:t>
                      </a:r>
                      <a:endParaRPr lang="en-US" dirty="0"/>
                    </a:p>
                  </a:txBody>
                  <a:tcPr/>
                </a:tc>
                <a:tc>
                  <a:txBody>
                    <a:bodyPr/>
                    <a:lstStyle/>
                    <a:p>
                      <a:pPr algn="ctr"/>
                      <a:r>
                        <a:rPr lang="en-US" dirty="0" smtClean="0"/>
                        <a:t>3.4E-4932 s/d 1.1E+4932</a:t>
                      </a:r>
                      <a:endParaRPr lang="en-US" dirty="0"/>
                    </a:p>
                  </a:txBody>
                  <a:tcPr/>
                </a:tc>
                <a:tc>
                  <a:txBody>
                    <a:bodyPr/>
                    <a:lstStyle/>
                    <a:p>
                      <a:pPr algn="ctr"/>
                      <a:r>
                        <a:rPr lang="en-US" dirty="0" smtClean="0"/>
                        <a:t>19 desimal</a:t>
                      </a:r>
                      <a:endParaRPr lang="en-US" dirty="0"/>
                    </a:p>
                  </a:txBody>
                  <a:tcPr/>
                </a:tc>
              </a:tr>
            </a:tbl>
          </a:graphicData>
        </a:graphic>
      </p:graphicFrame>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206775" cy="369332"/>
          </a:xfrm>
          <a:prstGeom prst="rect">
            <a:avLst/>
          </a:prstGeom>
          <a:noFill/>
          <a:ln w="12700">
            <a:noFill/>
            <a:miter lim="800000"/>
            <a:headEnd type="none" w="sm" len="sm"/>
            <a:tailEnd type="none" w="sm" len="sm"/>
          </a:ln>
        </p:spPr>
        <p:txBody>
          <a:bodyPr wrap="none">
            <a:spAutoFit/>
          </a:bodyPr>
          <a:lstStyle/>
          <a:p>
            <a:r>
              <a:rPr lang="en-US" b="1" dirty="0" smtClean="0"/>
              <a:t>1.  TIPE DATA SEDERHANA</a:t>
            </a:r>
            <a:endParaRPr lang="en-US" b="1" dirty="0"/>
          </a:p>
        </p:txBody>
      </p:sp>
      <p:sp>
        <p:nvSpPr>
          <p:cNvPr id="2051" name="Text Box 12"/>
          <p:cNvSpPr txBox="1">
            <a:spLocks noChangeArrowheads="1"/>
          </p:cNvSpPr>
          <p:nvPr/>
        </p:nvSpPr>
        <p:spPr bwMode="auto">
          <a:xfrm>
            <a:off x="642910" y="1285860"/>
            <a:ext cx="7994648" cy="2302508"/>
          </a:xfrm>
          <a:prstGeom prst="rect">
            <a:avLst/>
          </a:prstGeom>
          <a:noFill/>
          <a:ln w="12700">
            <a:noFill/>
            <a:miter lim="800000"/>
            <a:headEnd type="none" w="sm" len="sm"/>
            <a:tailEnd type="none" w="sm" len="sm"/>
          </a:ln>
        </p:spPr>
        <p:txBody>
          <a:bodyPr wrap="square" tIns="180000" bIns="180000">
            <a:spAutoFit/>
          </a:bodyPr>
          <a:lstStyle/>
          <a:p>
            <a:pPr marL="342900" indent="-342900" algn="just">
              <a:spcAft>
                <a:spcPts val="0"/>
              </a:spcAft>
              <a:buFont typeface="+mj-lt"/>
              <a:buAutoNum type="alphaLcPeriod" startAt="4"/>
            </a:pPr>
            <a:r>
              <a:rPr lang="en-US" b="1" dirty="0" smtClean="0"/>
              <a:t>Boolean</a:t>
            </a:r>
          </a:p>
          <a:p>
            <a:pPr marL="342900" indent="-342900" algn="just">
              <a:spcAft>
                <a:spcPts val="0"/>
              </a:spcAft>
            </a:pPr>
            <a:r>
              <a:rPr lang="en-US" dirty="0" smtClean="0"/>
              <a:t>	Tipe data boolean adalah tipe data yang biasanya digunakan untuk menentukan kondisi suatu variabel bernilai benar (</a:t>
            </a:r>
            <a:r>
              <a:rPr lang="en-US" i="1" dirty="0" smtClean="0"/>
              <a:t>true</a:t>
            </a:r>
            <a:r>
              <a:rPr lang="en-US" dirty="0" smtClean="0"/>
              <a:t>) atau salah (</a:t>
            </a:r>
            <a:r>
              <a:rPr lang="en-US" i="1" dirty="0" smtClean="0"/>
              <a:t>false</a:t>
            </a:r>
            <a:r>
              <a:rPr lang="en-US" dirty="0" smtClean="0"/>
              <a:t>).</a:t>
            </a:r>
          </a:p>
          <a:p>
            <a:pPr marL="342900" indent="-342900" algn="just">
              <a:spcAft>
                <a:spcPts val="0"/>
              </a:spcAft>
            </a:pPr>
            <a:r>
              <a:rPr lang="en-US" dirty="0" smtClean="0"/>
              <a:t>	Jadi tipe data ini hanya berisi nilai </a:t>
            </a:r>
            <a:r>
              <a:rPr lang="en-US" b="1" dirty="0" smtClean="0"/>
              <a:t>True </a:t>
            </a:r>
            <a:r>
              <a:rPr lang="en-US" dirty="0" smtClean="0"/>
              <a:t>atau </a:t>
            </a:r>
            <a:r>
              <a:rPr lang="en-US" b="1" dirty="0" smtClean="0"/>
              <a:t>False</a:t>
            </a:r>
            <a:r>
              <a:rPr lang="en-US" dirty="0" smtClean="0"/>
              <a:t>, tetapi beberapa bahasa pemrograman menggunakan nilai </a:t>
            </a:r>
            <a:r>
              <a:rPr lang="en-US" b="1" dirty="0" smtClean="0"/>
              <a:t>1</a:t>
            </a:r>
            <a:r>
              <a:rPr lang="en-US" dirty="0" smtClean="0"/>
              <a:t> untuk kondisi benar (</a:t>
            </a:r>
            <a:r>
              <a:rPr lang="en-US" i="1" dirty="0" smtClean="0"/>
              <a:t>true</a:t>
            </a:r>
            <a:r>
              <a:rPr lang="en-US" dirty="0" smtClean="0"/>
              <a:t>) dan nilai </a:t>
            </a:r>
            <a:r>
              <a:rPr lang="en-US" b="1" dirty="0" smtClean="0"/>
              <a:t>0</a:t>
            </a:r>
            <a:r>
              <a:rPr lang="en-US" dirty="0" smtClean="0"/>
              <a:t> untuk kondisi salah (</a:t>
            </a:r>
            <a:r>
              <a:rPr lang="en-US" i="1" dirty="0" smtClean="0"/>
              <a:t>false</a:t>
            </a:r>
            <a:r>
              <a:rPr lang="en-US" dirty="0" smtClean="0"/>
              <a:t>). </a:t>
            </a:r>
          </a:p>
          <a:p>
            <a:pPr marL="342900" indent="-342900" algn="just">
              <a:spcAft>
                <a:spcPts val="0"/>
              </a:spcAft>
            </a:pPr>
            <a:r>
              <a:rPr lang="en-US" b="1" dirty="0" smtClean="0"/>
              <a:t> </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476080" cy="369332"/>
          </a:xfrm>
          <a:prstGeom prst="rect">
            <a:avLst/>
          </a:prstGeom>
          <a:noFill/>
          <a:ln w="12700">
            <a:noFill/>
            <a:miter lim="800000"/>
            <a:headEnd type="none" w="sm" len="sm"/>
            <a:tailEnd type="none" w="sm" len="sm"/>
          </a:ln>
        </p:spPr>
        <p:txBody>
          <a:bodyPr wrap="none">
            <a:spAutoFit/>
          </a:bodyPr>
          <a:lstStyle/>
          <a:p>
            <a:r>
              <a:rPr lang="en-US" b="1" dirty="0" smtClean="0"/>
              <a:t>2.  TIPE DATA TERSTRUKTUR</a:t>
            </a:r>
            <a:endParaRPr lang="en-US" b="1" dirty="0"/>
          </a:p>
        </p:txBody>
      </p:sp>
      <p:sp>
        <p:nvSpPr>
          <p:cNvPr id="2051" name="Text Box 12"/>
          <p:cNvSpPr txBox="1">
            <a:spLocks noChangeArrowheads="1"/>
          </p:cNvSpPr>
          <p:nvPr/>
        </p:nvSpPr>
        <p:spPr bwMode="auto">
          <a:xfrm>
            <a:off x="428596" y="1214423"/>
            <a:ext cx="8208962" cy="5072497"/>
          </a:xfrm>
          <a:prstGeom prst="rect">
            <a:avLst/>
          </a:prstGeom>
          <a:noFill/>
          <a:ln w="12700">
            <a:noFill/>
            <a:miter lim="800000"/>
            <a:headEnd type="none" w="sm" len="sm"/>
            <a:tailEnd type="none" w="sm" len="sm"/>
          </a:ln>
        </p:spPr>
        <p:txBody>
          <a:bodyPr wrap="square" tIns="180000" bIns="180000">
            <a:spAutoFit/>
          </a:bodyPr>
          <a:lstStyle/>
          <a:p>
            <a:pPr marL="342900" indent="-342900" algn="just">
              <a:spcAft>
                <a:spcPts val="0"/>
              </a:spcAft>
            </a:pPr>
            <a:r>
              <a:rPr lang="en-US" dirty="0" smtClean="0"/>
              <a:t>	Pada tipe data terstruktur setiap perubah </a:t>
            </a:r>
            <a:r>
              <a:rPr lang="en-US" smtClean="0"/>
              <a:t>bisa menyimpan </a:t>
            </a:r>
            <a:r>
              <a:rPr lang="en-US" dirty="0" smtClean="0"/>
              <a:t>lebih dari sebuah nilai data. Masing-masing nilai data disebut komponen. Karakteristik data bertipe tersetruktur ditentukan berdasarkan cara penstrukturan dan cara mengakses masing-masing komponen.</a:t>
            </a:r>
          </a:p>
          <a:p>
            <a:pPr marL="342900" indent="-342900" algn="just">
              <a:lnSpc>
                <a:spcPct val="150000"/>
              </a:lnSpc>
              <a:spcAft>
                <a:spcPts val="0"/>
              </a:spcAft>
              <a:buSzPct val="85000"/>
              <a:buFont typeface="Wingdings" pitchFamily="2" charset="2"/>
              <a:buChar char="v"/>
            </a:pPr>
            <a:r>
              <a:rPr lang="en-US" b="1" dirty="0" smtClean="0"/>
              <a:t>Macam-macam Tipe Data Terstruktur</a:t>
            </a:r>
          </a:p>
          <a:p>
            <a:pPr marL="342900" indent="-3175" algn="just">
              <a:lnSpc>
                <a:spcPct val="150000"/>
              </a:lnSpc>
              <a:spcAft>
                <a:spcPts val="0"/>
              </a:spcAft>
              <a:buFont typeface="+mj-lt"/>
              <a:buAutoNum type="alphaLcPeriod"/>
            </a:pPr>
            <a:r>
              <a:rPr lang="en-US" b="1" dirty="0" smtClean="0"/>
              <a:t> </a:t>
            </a:r>
            <a:r>
              <a:rPr lang="en-US" b="1" i="1" dirty="0" smtClean="0"/>
              <a:t>Array </a:t>
            </a:r>
            <a:r>
              <a:rPr lang="en-US" b="1" dirty="0" smtClean="0"/>
              <a:t>(Larik)</a:t>
            </a:r>
          </a:p>
          <a:p>
            <a:pPr marL="803275" indent="-228600" algn="just">
              <a:spcAft>
                <a:spcPts val="0"/>
              </a:spcAft>
              <a:buFont typeface="Arial" pitchFamily="34" charset="0"/>
              <a:buChar char="•"/>
            </a:pPr>
            <a:r>
              <a:rPr lang="en-US" dirty="0" smtClean="0"/>
              <a:t>Array adalah tipe data yang berisi beberapa data yang ditampung dalam satu variabel yang memiliki tipe data yang sama (homogen).   </a:t>
            </a:r>
          </a:p>
          <a:p>
            <a:pPr marL="803275" indent="-228600" algn="just">
              <a:spcAft>
                <a:spcPts val="0"/>
              </a:spcAft>
              <a:buFont typeface="Arial" pitchFamily="34" charset="0"/>
              <a:buChar char="•"/>
            </a:pPr>
            <a:r>
              <a:rPr lang="en-US" dirty="0" smtClean="0"/>
              <a:t>Masing masing data yang tertampung dalam sebuah array akan ditandai menggunakan indeks. </a:t>
            </a:r>
          </a:p>
          <a:p>
            <a:pPr marL="803275" indent="-228600" algn="just">
              <a:spcAft>
                <a:spcPts val="0"/>
              </a:spcAft>
              <a:buFont typeface="Arial" pitchFamily="34" charset="0"/>
              <a:buChar char="•"/>
            </a:pPr>
            <a:r>
              <a:rPr lang="en-US" dirty="0" smtClean="0"/>
              <a:t>Array dapat dibuat lebih dari satu dimensi, misalnya untuk meng-gambarkan matriks perlu menggunakan array dua dimensi, dengan indeks baris dan kolom.</a:t>
            </a:r>
          </a:p>
          <a:p>
            <a:pPr marL="803275" indent="-228600" algn="just">
              <a:spcAft>
                <a:spcPts val="0"/>
              </a:spcAft>
              <a:buFont typeface="Arial" pitchFamily="34" charset="0"/>
              <a:buChar char="•"/>
            </a:pPr>
            <a:r>
              <a:rPr lang="en-US" dirty="0" smtClean="0"/>
              <a:t>Akses data individu pada sebuah array dengan menyebut indeksnya.</a:t>
            </a:r>
          </a:p>
          <a:p>
            <a:pPr marL="803275" indent="-228600" algn="just">
              <a:spcAft>
                <a:spcPts val="0"/>
              </a:spcAft>
            </a:pPr>
            <a:endParaRPr lang="en-US" dirty="0" smtClean="0"/>
          </a:p>
          <a:p>
            <a:pPr marL="803275" indent="-228600" algn="just">
              <a:spcAft>
                <a:spcPts val="0"/>
              </a:spcAft>
            </a:pPr>
            <a:endParaRPr lang="en-US" dirty="0" smtClean="0"/>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476080" cy="369332"/>
          </a:xfrm>
          <a:prstGeom prst="rect">
            <a:avLst/>
          </a:prstGeom>
          <a:noFill/>
          <a:ln w="12700">
            <a:noFill/>
            <a:miter lim="800000"/>
            <a:headEnd type="none" w="sm" len="sm"/>
            <a:tailEnd type="none" w="sm" len="sm"/>
          </a:ln>
        </p:spPr>
        <p:txBody>
          <a:bodyPr wrap="none">
            <a:spAutoFit/>
          </a:bodyPr>
          <a:lstStyle/>
          <a:p>
            <a:r>
              <a:rPr lang="en-US" b="1" dirty="0" smtClean="0"/>
              <a:t>2.  TIPE DATA TERSTRUKTUR</a:t>
            </a:r>
            <a:endParaRPr lang="en-US" b="1" dirty="0"/>
          </a:p>
        </p:txBody>
      </p:sp>
      <p:sp>
        <p:nvSpPr>
          <p:cNvPr id="2051" name="Text Box 12"/>
          <p:cNvSpPr txBox="1">
            <a:spLocks noChangeArrowheads="1"/>
          </p:cNvSpPr>
          <p:nvPr/>
        </p:nvSpPr>
        <p:spPr bwMode="auto">
          <a:xfrm>
            <a:off x="428596" y="1214422"/>
            <a:ext cx="8208962" cy="5164830"/>
          </a:xfrm>
          <a:prstGeom prst="rect">
            <a:avLst/>
          </a:prstGeom>
          <a:noFill/>
          <a:ln w="12700">
            <a:noFill/>
            <a:miter lim="800000"/>
            <a:headEnd type="none" w="sm" len="sm"/>
            <a:tailEnd type="none" w="sm" len="sm"/>
          </a:ln>
        </p:spPr>
        <p:txBody>
          <a:bodyPr wrap="square" tIns="180000" bIns="180000">
            <a:spAutoFit/>
          </a:bodyPr>
          <a:lstStyle/>
          <a:p>
            <a:pPr algn="just">
              <a:lnSpc>
                <a:spcPct val="150000"/>
              </a:lnSpc>
              <a:spcAft>
                <a:spcPts val="600"/>
              </a:spcAft>
            </a:pPr>
            <a:r>
              <a:rPr lang="en-US" dirty="0" smtClean="0"/>
              <a:t>Contoh (bahasa C) :</a:t>
            </a:r>
          </a:p>
          <a:p>
            <a:pPr marL="342900" indent="-342900" algn="just">
              <a:spcAft>
                <a:spcPts val="600"/>
              </a:spcAft>
              <a:buFont typeface="+mj-lt"/>
              <a:buAutoNum type="arabicPeriod"/>
            </a:pPr>
            <a:r>
              <a:rPr lang="en-US" dirty="0" smtClean="0"/>
              <a:t>int n[5] = {10,20,30,40,50};</a:t>
            </a:r>
          </a:p>
          <a:p>
            <a:pPr marL="342900" indent="-342900" algn="just">
              <a:spcAft>
                <a:spcPts val="600"/>
              </a:spcAft>
            </a:pPr>
            <a:r>
              <a:rPr lang="en-US" dirty="0" smtClean="0"/>
              <a:t>	Artinya ada 5 buah elemen array semuanya bertipe integer, yaitu n[0]...n[4]</a:t>
            </a:r>
          </a:p>
          <a:p>
            <a:pPr algn="just">
              <a:spcAft>
                <a:spcPts val="0"/>
              </a:spcAft>
              <a:buFontTx/>
              <a:buChar char="-"/>
            </a:pPr>
            <a:endParaRPr lang="en-US" dirty="0" smtClean="0"/>
          </a:p>
          <a:p>
            <a:pPr algn="just">
              <a:spcAft>
                <a:spcPts val="0"/>
              </a:spcAft>
              <a:buFontTx/>
              <a:buChar char="-"/>
            </a:pPr>
            <a:endParaRPr lang="en-US" dirty="0" smtClean="0"/>
          </a:p>
          <a:p>
            <a:pPr algn="just">
              <a:spcAft>
                <a:spcPts val="0"/>
              </a:spcAft>
              <a:buFontTx/>
              <a:buChar char="-"/>
            </a:pPr>
            <a:endParaRPr lang="en-US" dirty="0" smtClean="0"/>
          </a:p>
          <a:p>
            <a:pPr algn="just">
              <a:spcAft>
                <a:spcPts val="0"/>
              </a:spcAft>
              <a:buFontTx/>
              <a:buChar char="-"/>
            </a:pPr>
            <a:endParaRPr lang="en-US" dirty="0" smtClean="0"/>
          </a:p>
          <a:p>
            <a:pPr algn="just">
              <a:spcAft>
                <a:spcPts val="0"/>
              </a:spcAft>
              <a:tabLst>
                <a:tab pos="344488" algn="l"/>
              </a:tabLst>
            </a:pPr>
            <a:r>
              <a:rPr lang="en-US" dirty="0" smtClean="0"/>
              <a:t>	</a:t>
            </a:r>
            <a:r>
              <a:rPr lang="en-US" b="1" dirty="0" smtClean="0">
                <a:latin typeface="Courier New" pitchFamily="49" charset="0"/>
                <a:cs typeface="Courier New" pitchFamily="49" charset="0"/>
              </a:rPr>
              <a:t>n[2] = 30</a:t>
            </a:r>
          </a:p>
          <a:p>
            <a:pPr marL="344488" indent="-344488" algn="just">
              <a:lnSpc>
                <a:spcPct val="200000"/>
              </a:lnSpc>
              <a:spcAft>
                <a:spcPts val="0"/>
              </a:spcAft>
              <a:buFont typeface="+mj-lt"/>
              <a:buAutoNum type="arabicPeriod" startAt="2"/>
            </a:pPr>
            <a:r>
              <a:rPr lang="en-US" dirty="0" smtClean="0"/>
              <a:t>char s[4] = {’d’,’a’,’t’,’a’};</a:t>
            </a:r>
          </a:p>
          <a:p>
            <a:pPr marL="461963" lvl="1" indent="-461963" algn="just">
              <a:spcAft>
                <a:spcPts val="0"/>
              </a:spcAft>
              <a:tabLst>
                <a:tab pos="344488" algn="l"/>
              </a:tabLst>
            </a:pPr>
            <a:r>
              <a:rPr lang="en-US" dirty="0" smtClean="0"/>
              <a:t>	Artinya ada 4 buah elemen array semuanya bertipe char, yaitu s[0]...s[3]</a:t>
            </a:r>
          </a:p>
          <a:p>
            <a:pPr marL="461963" lvl="1" indent="-461963" algn="just">
              <a:spcAft>
                <a:spcPts val="0"/>
              </a:spcAft>
              <a:tabLst>
                <a:tab pos="344488" algn="l"/>
              </a:tabLst>
            </a:pPr>
            <a:endParaRPr lang="en-US" dirty="0" smtClean="0"/>
          </a:p>
          <a:p>
            <a:pPr marL="461963" lvl="1" indent="-461963" algn="just">
              <a:spcAft>
                <a:spcPts val="0"/>
              </a:spcAft>
              <a:tabLst>
                <a:tab pos="344488" algn="l"/>
              </a:tabLst>
            </a:pPr>
            <a:endParaRPr lang="en-US" dirty="0" smtClean="0"/>
          </a:p>
          <a:p>
            <a:pPr marL="461963" lvl="1" indent="-461963" algn="just">
              <a:spcAft>
                <a:spcPts val="0"/>
              </a:spcAft>
              <a:tabLst>
                <a:tab pos="344488" algn="l"/>
              </a:tabLst>
            </a:pPr>
            <a:endParaRPr lang="en-US" dirty="0" smtClean="0"/>
          </a:p>
          <a:p>
            <a:pPr marL="461963" lvl="1" indent="-461963" algn="just">
              <a:spcAft>
                <a:spcPts val="0"/>
              </a:spcAft>
              <a:tabLst>
                <a:tab pos="344488" algn="l"/>
              </a:tabLst>
            </a:pPr>
            <a:endParaRPr lang="en-US" dirty="0" smtClean="0"/>
          </a:p>
          <a:p>
            <a:pPr marL="461963" lvl="1" indent="-461963" algn="just">
              <a:spcAft>
                <a:spcPts val="0"/>
              </a:spcAft>
              <a:tabLst>
                <a:tab pos="344488" algn="l"/>
              </a:tabLst>
            </a:pPr>
            <a:r>
              <a:rPr lang="en-US" dirty="0" smtClean="0"/>
              <a:t>	</a:t>
            </a:r>
            <a:r>
              <a:rPr lang="en-US" b="1" dirty="0" smtClean="0">
                <a:latin typeface="Courier New" pitchFamily="49" charset="0"/>
                <a:cs typeface="Courier New" pitchFamily="49" charset="0"/>
              </a:rPr>
              <a:t>s[0] = ’d’</a:t>
            </a:r>
          </a:p>
        </p:txBody>
      </p:sp>
      <p:pic>
        <p:nvPicPr>
          <p:cNvPr id="1027" name="Picture 3"/>
          <p:cNvPicPr>
            <a:picLocks noChangeAspect="1" noChangeArrowheads="1"/>
          </p:cNvPicPr>
          <p:nvPr/>
        </p:nvPicPr>
        <p:blipFill>
          <a:blip r:embed="rId3" cstate="print"/>
          <a:srcRect/>
          <a:stretch>
            <a:fillRect/>
          </a:stretch>
        </p:blipFill>
        <p:spPr bwMode="auto">
          <a:xfrm>
            <a:off x="2357422" y="2508373"/>
            <a:ext cx="3886200" cy="10763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714612" y="4828629"/>
            <a:ext cx="3133725" cy="1038225"/>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2786050" y="714356"/>
            <a:ext cx="3476080" cy="369332"/>
          </a:xfrm>
          <a:prstGeom prst="rect">
            <a:avLst/>
          </a:prstGeom>
          <a:noFill/>
          <a:ln w="12700">
            <a:noFill/>
            <a:miter lim="800000"/>
            <a:headEnd type="none" w="sm" len="sm"/>
            <a:tailEnd type="none" w="sm" len="sm"/>
          </a:ln>
        </p:spPr>
        <p:txBody>
          <a:bodyPr wrap="none">
            <a:spAutoFit/>
          </a:bodyPr>
          <a:lstStyle/>
          <a:p>
            <a:r>
              <a:rPr lang="en-US" b="1" dirty="0" smtClean="0"/>
              <a:t>2.  TIPE DATA TERSTRUKTUR</a:t>
            </a:r>
            <a:endParaRPr lang="en-US" b="1" dirty="0"/>
          </a:p>
        </p:txBody>
      </p:sp>
      <p:sp>
        <p:nvSpPr>
          <p:cNvPr id="2051" name="Text Box 12"/>
          <p:cNvSpPr txBox="1">
            <a:spLocks noChangeArrowheads="1"/>
          </p:cNvSpPr>
          <p:nvPr/>
        </p:nvSpPr>
        <p:spPr bwMode="auto">
          <a:xfrm>
            <a:off x="428596" y="1214423"/>
            <a:ext cx="8208962" cy="5210996"/>
          </a:xfrm>
          <a:prstGeom prst="rect">
            <a:avLst/>
          </a:prstGeom>
          <a:noFill/>
          <a:ln w="12700">
            <a:noFill/>
            <a:miter lim="800000"/>
            <a:headEnd type="none" w="sm" len="sm"/>
            <a:tailEnd type="none" w="sm" len="sm"/>
          </a:ln>
        </p:spPr>
        <p:txBody>
          <a:bodyPr wrap="square" tIns="180000" bIns="180000">
            <a:spAutoFit/>
          </a:bodyPr>
          <a:lstStyle/>
          <a:p>
            <a:pPr marL="682625" indent="-342900" algn="just">
              <a:lnSpc>
                <a:spcPct val="150000"/>
              </a:lnSpc>
              <a:spcAft>
                <a:spcPts val="0"/>
              </a:spcAft>
              <a:buFont typeface="+mj-lt"/>
              <a:buAutoNum type="alphaLcPeriod" startAt="2"/>
            </a:pPr>
            <a:r>
              <a:rPr lang="en-US" b="1" dirty="0" smtClean="0"/>
              <a:t> </a:t>
            </a:r>
            <a:r>
              <a:rPr lang="en-US" b="1" i="1" dirty="0" smtClean="0"/>
              <a:t>Record </a:t>
            </a:r>
            <a:r>
              <a:rPr lang="en-US" b="1" dirty="0" smtClean="0"/>
              <a:t>(Rekaman)</a:t>
            </a:r>
          </a:p>
          <a:p>
            <a:pPr marL="803275" indent="-228600" algn="just">
              <a:spcAft>
                <a:spcPts val="0"/>
              </a:spcAft>
              <a:buFont typeface="Arial" pitchFamily="34" charset="0"/>
              <a:buChar char="•"/>
            </a:pPr>
            <a:r>
              <a:rPr lang="en-US" dirty="0" smtClean="0"/>
              <a:t>Record adalah koleksi dari obyek-obyek yang tipenya tidak harus sama (heterogen) dan akses terhadap obyek tersebut dilakukan dengan menyebut nama obyeknya. </a:t>
            </a:r>
          </a:p>
          <a:p>
            <a:pPr marL="803275" indent="-228600" algn="just">
              <a:spcAft>
                <a:spcPts val="0"/>
              </a:spcAft>
              <a:buFont typeface="Arial" pitchFamily="34" charset="0"/>
              <a:buChar char="•"/>
            </a:pPr>
            <a:r>
              <a:rPr lang="en-US" dirty="0" smtClean="0"/>
              <a:t>Obyek-obyek tersebut disebut dengan </a:t>
            </a:r>
            <a:r>
              <a:rPr lang="en-US" i="1" dirty="0" smtClean="0"/>
              <a:t>field</a:t>
            </a:r>
            <a:r>
              <a:rPr lang="en-US" dirty="0" smtClean="0"/>
              <a:t>.</a:t>
            </a:r>
          </a:p>
          <a:p>
            <a:pPr marL="803275" indent="-228600" algn="just">
              <a:lnSpc>
                <a:spcPct val="150000"/>
              </a:lnSpc>
              <a:spcAft>
                <a:spcPts val="0"/>
              </a:spcAft>
            </a:pPr>
            <a:r>
              <a:rPr lang="en-US" dirty="0" smtClean="0"/>
              <a:t>	Contoh:</a:t>
            </a:r>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spcAft>
                <a:spcPts val="0"/>
              </a:spcAft>
            </a:pPr>
            <a:endParaRPr lang="en-US" dirty="0" smtClean="0"/>
          </a:p>
          <a:p>
            <a:pPr marL="803275" indent="-228600" algn="just">
              <a:lnSpc>
                <a:spcPct val="150000"/>
              </a:lnSpc>
              <a:spcAft>
                <a:spcPts val="0"/>
              </a:spcAft>
            </a:pPr>
            <a:endParaRPr lang="en-US" dirty="0" smtClean="0"/>
          </a:p>
          <a:p>
            <a:pPr marL="1260475" lvl="1" indent="-228600" algn="just">
              <a:spcAft>
                <a:spcPts val="0"/>
              </a:spcAft>
              <a:buFont typeface="Arial" pitchFamily="34" charset="0"/>
              <a:buChar char="•"/>
            </a:pPr>
            <a:r>
              <a:rPr lang="en-US" dirty="0" smtClean="0"/>
              <a:t>Field – 1 :  Nama fieldnya ”Nomhs”, tipe datanya char, lebar 9</a:t>
            </a:r>
          </a:p>
          <a:p>
            <a:pPr marL="1260475" lvl="1" indent="-228600" algn="just">
              <a:spcAft>
                <a:spcPts val="0"/>
              </a:spcAft>
              <a:buFont typeface="Arial" pitchFamily="34" charset="0"/>
              <a:buChar char="•"/>
            </a:pPr>
            <a:r>
              <a:rPr lang="en-US" dirty="0" smtClean="0"/>
              <a:t>Field – 2 :  Nama fieldnya ”Nama”, tipe datanya char, lebar 16</a:t>
            </a:r>
          </a:p>
          <a:p>
            <a:pPr marL="1260475" lvl="1" indent="-228600" algn="just">
              <a:spcAft>
                <a:spcPts val="0"/>
              </a:spcAft>
              <a:buFont typeface="Arial" pitchFamily="34" charset="0"/>
              <a:buChar char="•"/>
            </a:pPr>
            <a:r>
              <a:rPr lang="en-US" dirty="0" smtClean="0"/>
              <a:t>Field – 3 :  Nama fieldnya ”Nilai”, tipe datanya float</a:t>
            </a:r>
          </a:p>
        </p:txBody>
      </p:sp>
      <p:pic>
        <p:nvPicPr>
          <p:cNvPr id="1027" name="Picture 3"/>
          <p:cNvPicPr>
            <a:picLocks noChangeAspect="1" noChangeArrowheads="1"/>
          </p:cNvPicPr>
          <p:nvPr/>
        </p:nvPicPr>
        <p:blipFill>
          <a:blip r:embed="rId3" cstate="print"/>
          <a:srcRect/>
          <a:stretch>
            <a:fillRect/>
          </a:stretch>
        </p:blipFill>
        <p:spPr bwMode="auto">
          <a:xfrm>
            <a:off x="1728463" y="3222753"/>
            <a:ext cx="5495925" cy="192405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071538" y="1502146"/>
            <a:ext cx="7143800" cy="4164556"/>
          </a:xfrm>
          <a:prstGeom prst="rect">
            <a:avLst/>
          </a:prstGeom>
          <a:solidFill>
            <a:srgbClr val="A6D7F8"/>
          </a:solidFill>
          <a:ln w="12700">
            <a:solidFill>
              <a:schemeClr val="accent1">
                <a:lumMod val="25000"/>
              </a:schemeClr>
            </a:solidFill>
            <a:miter lim="800000"/>
            <a:headEnd type="none" w="sm" len="sm"/>
            <a:tailEnd type="none" w="sm" len="sm"/>
          </a:ln>
        </p:spPr>
        <p:txBody>
          <a:bodyPr wrap="square" lIns="180000" tIns="180000" rIns="180000" bIns="180000" anchor="ctr">
            <a:spAutoFit/>
          </a:bodyPr>
          <a:lstStyle/>
          <a:p>
            <a:pPr>
              <a:spcAft>
                <a:spcPts val="600"/>
              </a:spcAft>
              <a:tabLst>
                <a:tab pos="2070100" algn="l"/>
              </a:tabLst>
            </a:pPr>
            <a:r>
              <a:rPr lang="en-US" u="sng" dirty="0" smtClean="0"/>
              <a:t>Pendefinisian pada bahasa C: </a:t>
            </a:r>
            <a:endParaRPr lang="en-US" dirty="0"/>
          </a:p>
          <a:p>
            <a:pPr>
              <a:tabLst>
                <a:tab pos="2070100" algn="l"/>
                <a:tab pos="3603625" algn="l"/>
              </a:tabLst>
            </a:pPr>
            <a:r>
              <a:rPr lang="en-US" sz="1600" b="1" dirty="0">
                <a:latin typeface="Courier New" pitchFamily="49" charset="0"/>
                <a:cs typeface="Courier New" pitchFamily="49" charset="0"/>
              </a:rPr>
              <a:t>Typedef struct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Nama_Struktur{	tipe_data_1 nama_field_1</a:t>
            </a:r>
            <a:r>
              <a:rPr lang="en-US" sz="1600" dirty="0">
                <a:latin typeface="Courier New" pitchFamily="49" charset="0"/>
                <a:cs typeface="Courier New" pitchFamily="49" charset="0"/>
              </a:rPr>
              <a:t>;</a:t>
            </a:r>
          </a:p>
          <a:p>
            <a:pPr>
              <a:tabLst>
                <a:tab pos="2070100" algn="l"/>
                <a:tab pos="3603625"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tipe_data_2 nama_field_2</a:t>
            </a:r>
            <a:r>
              <a:rPr lang="en-US" sz="1600" dirty="0">
                <a:latin typeface="Courier New" pitchFamily="49" charset="0"/>
                <a:cs typeface="Courier New" pitchFamily="49" charset="0"/>
              </a:rPr>
              <a:t>;</a:t>
            </a:r>
          </a:p>
          <a:p>
            <a:pPr>
              <a:tabLst>
                <a:tab pos="2070100" algn="l"/>
                <a:tab pos="3603625"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2070100" algn="l"/>
                <a:tab pos="3603625"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tipe_data_n nama_field_n;  </a:t>
            </a:r>
            <a:endParaRPr lang="en-US" sz="1600" dirty="0">
              <a:latin typeface="Courier New" pitchFamily="49" charset="0"/>
              <a:cs typeface="Courier New" pitchFamily="49" charset="0"/>
            </a:endParaRPr>
          </a:p>
          <a:p>
            <a:pPr>
              <a:tabLst>
                <a:tab pos="2070100" algn="l"/>
                <a:tab pos="3430588"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2070100" algn="l"/>
                <a:tab pos="3603625" algn="l"/>
              </a:tabLst>
            </a:pPr>
            <a:r>
              <a:rPr lang="en-US" sz="1600" dirty="0">
                <a:latin typeface="Courier New" pitchFamily="49" charset="0"/>
                <a:cs typeface="Courier New" pitchFamily="49" charset="0"/>
              </a:rPr>
              <a:t>Nama_Struktur </a:t>
            </a:r>
            <a:r>
              <a:rPr lang="en-US" sz="1600" dirty="0" smtClean="0">
                <a:latin typeface="Courier New" pitchFamily="49" charset="0"/>
                <a:cs typeface="Courier New" pitchFamily="49" charset="0"/>
              </a:rPr>
              <a:t>Var_struktur;</a:t>
            </a:r>
          </a:p>
          <a:p>
            <a:pPr>
              <a:tabLst>
                <a:tab pos="2070100" algn="l"/>
                <a:tab pos="3603625" algn="l"/>
              </a:tabLst>
            </a:pPr>
            <a:endParaRPr lang="en-US" sz="1600" dirty="0">
              <a:latin typeface="Courier New" pitchFamily="49" charset="0"/>
              <a:cs typeface="Courier New" pitchFamily="49" charset="0"/>
            </a:endParaRPr>
          </a:p>
          <a:p>
            <a:pPr>
              <a:lnSpc>
                <a:spcPct val="150000"/>
              </a:lnSpc>
              <a:spcAft>
                <a:spcPts val="600"/>
              </a:spcAft>
              <a:tabLst>
                <a:tab pos="2070100" algn="l"/>
              </a:tabLst>
            </a:pPr>
            <a:r>
              <a:rPr lang="en-US" u="sng" dirty="0" smtClean="0"/>
              <a:t>Contoh:</a:t>
            </a:r>
            <a:endParaRPr lang="en-US" dirty="0"/>
          </a:p>
          <a:p>
            <a:pPr>
              <a:tabLst>
                <a:tab pos="2070100" algn="l"/>
                <a:tab pos="3205163" algn="l"/>
              </a:tabLst>
            </a:pPr>
            <a:r>
              <a:rPr lang="en-US" sz="1600" b="1" dirty="0">
                <a:latin typeface="Courier New" pitchFamily="49" charset="0"/>
                <a:cs typeface="Courier New" pitchFamily="49" charset="0"/>
              </a:rPr>
              <a:t>Typedef struct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struknilai{	char </a:t>
            </a:r>
            <a:r>
              <a:rPr lang="en-US" sz="1600" dirty="0">
                <a:latin typeface="Courier New" pitchFamily="49" charset="0"/>
                <a:cs typeface="Courier New" pitchFamily="49" charset="0"/>
              </a:rPr>
              <a:t>nomhs[9];</a:t>
            </a:r>
          </a:p>
          <a:p>
            <a:pPr>
              <a:tabLst>
                <a:tab pos="2070100" algn="l"/>
                <a:tab pos="3205163"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char </a:t>
            </a:r>
            <a:r>
              <a:rPr lang="en-US" sz="1600" dirty="0">
                <a:latin typeface="Courier New" pitchFamily="49" charset="0"/>
                <a:cs typeface="Courier New" pitchFamily="49" charset="0"/>
              </a:rPr>
              <a:t>nama[16];</a:t>
            </a:r>
          </a:p>
          <a:p>
            <a:pPr>
              <a:tabLst>
                <a:tab pos="2070100" algn="l"/>
                <a:tab pos="3205163"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float </a:t>
            </a:r>
            <a:r>
              <a:rPr lang="en-US" sz="1600" dirty="0">
                <a:latin typeface="Courier New" pitchFamily="49" charset="0"/>
                <a:cs typeface="Courier New" pitchFamily="49" charset="0"/>
              </a:rPr>
              <a:t>nilai;  </a:t>
            </a:r>
          </a:p>
          <a:p>
            <a:pPr>
              <a:tabLst>
                <a:tab pos="2070100" algn="l"/>
                <a:tab pos="3205163"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2070100" algn="l"/>
                <a:tab pos="3205163" algn="l"/>
              </a:tabLst>
            </a:pPr>
            <a:r>
              <a:rPr lang="en-US" sz="1600" dirty="0" smtClean="0">
                <a:latin typeface="Courier New" pitchFamily="49" charset="0"/>
                <a:cs typeface="Courier New" pitchFamily="49" charset="0"/>
              </a:rPr>
              <a:t>struknilai nilaimhs</a:t>
            </a:r>
            <a:r>
              <a:rPr lang="en-US" sz="1600" dirty="0">
                <a:latin typeface="Courier New" pitchFamily="49" charset="0"/>
                <a:cs typeface="Courier New" pitchFamily="49" charset="0"/>
              </a:rPr>
              <a:t>;</a:t>
            </a:r>
          </a:p>
        </p:txBody>
      </p:sp>
      <p:sp>
        <p:nvSpPr>
          <p:cNvPr id="3" name="Text Box 11"/>
          <p:cNvSpPr txBox="1">
            <a:spLocks noChangeArrowheads="1"/>
          </p:cNvSpPr>
          <p:nvPr/>
        </p:nvSpPr>
        <p:spPr bwMode="auto">
          <a:xfrm>
            <a:off x="2786050" y="714356"/>
            <a:ext cx="3476080" cy="369332"/>
          </a:xfrm>
          <a:prstGeom prst="rect">
            <a:avLst/>
          </a:prstGeom>
          <a:noFill/>
          <a:ln w="12700">
            <a:noFill/>
            <a:miter lim="800000"/>
            <a:headEnd type="none" w="sm" len="sm"/>
            <a:tailEnd type="none" w="sm" len="sm"/>
          </a:ln>
        </p:spPr>
        <p:txBody>
          <a:bodyPr wrap="none">
            <a:spAutoFit/>
          </a:bodyPr>
          <a:lstStyle/>
          <a:p>
            <a:r>
              <a:rPr lang="en-US" b="1" dirty="0" smtClean="0"/>
              <a:t>2.  TIPE DATA TERSTRUKTUR</a:t>
            </a:r>
            <a:endParaRPr lang="en-US" b="1" dirty="0"/>
          </a:p>
        </p:txBody>
      </p:sp>
    </p:spTree>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TotalTime>
  <Words>431</Words>
  <Application>Microsoft Office PowerPoint</Application>
  <PresentationFormat>On-screen Show (4:3)</PresentationFormat>
  <Paragraphs>211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ETH0 -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HERRY SOFYAN</dc:creator>
  <cp:lastModifiedBy>Herry Sofyan</cp:lastModifiedBy>
  <cp:revision>88</cp:revision>
  <dcterms:created xsi:type="dcterms:W3CDTF">2005-09-11T15:39:59Z</dcterms:created>
  <dcterms:modified xsi:type="dcterms:W3CDTF">2017-08-28T05:44:57Z</dcterms:modified>
</cp:coreProperties>
</file>