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66" r:id="rId2"/>
    <p:sldId id="290" r:id="rId3"/>
    <p:sldId id="291" r:id="rId4"/>
    <p:sldId id="292" r:id="rId5"/>
    <p:sldId id="293" r:id="rId6"/>
    <p:sldId id="294" r:id="rId7"/>
    <p:sldId id="295" r:id="rId8"/>
    <p:sldId id="296" r:id="rId9"/>
    <p:sldId id="301" r:id="rId10"/>
    <p:sldId id="297" r:id="rId11"/>
    <p:sldId id="298" r:id="rId12"/>
    <p:sldId id="303" r:id="rId13"/>
    <p:sldId id="304" r:id="rId14"/>
    <p:sldId id="305" r:id="rId15"/>
    <p:sldId id="299" r:id="rId16"/>
    <p:sldId id="307" r:id="rId17"/>
    <p:sldId id="302" r:id="rId18"/>
    <p:sldId id="306" r:id="rId19"/>
    <p:sldId id="308" r:id="rId20"/>
    <p:sldId id="316" r:id="rId21"/>
    <p:sldId id="300" r:id="rId22"/>
    <p:sldId id="317" r:id="rId23"/>
    <p:sldId id="318" r:id="rId24"/>
    <p:sldId id="309" r:id="rId25"/>
    <p:sldId id="320" r:id="rId26"/>
    <p:sldId id="314" r:id="rId27"/>
    <p:sldId id="319"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F0DB10"/>
    <a:srgbClr val="B6EFB3"/>
    <a:srgbClr val="FFFFA7"/>
    <a:srgbClr val="A3A3FF"/>
    <a:srgbClr val="0000E3"/>
    <a:srgbClr val="FECAD8"/>
    <a:srgbClr val="000000"/>
    <a:srgbClr val="FFFFFF"/>
    <a:srgbClr val="A6D7F8"/>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733" y="-24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defRPr sz="1200" smtClean="0"/>
            </a:lvl1pPr>
          </a:lstStyle>
          <a:p>
            <a:pPr>
              <a:defRPr/>
            </a:pPr>
            <a:endParaRPr lang="en-US"/>
          </a:p>
        </p:txBody>
      </p:sp>
      <p:sp>
        <p:nvSpPr>
          <p:cNvPr id="307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a:defRPr sz="1200" smtClean="0"/>
            </a:lvl1pPr>
          </a:lstStyle>
          <a:p>
            <a:pPr>
              <a:defRPr/>
            </a:pPr>
            <a:endParaRPr lang="en-US"/>
          </a:p>
        </p:txBody>
      </p:sp>
      <p:sp>
        <p:nvSpPr>
          <p:cNvPr id="307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defRPr sz="1200" smtClean="0"/>
            </a:lvl1pPr>
          </a:lstStyle>
          <a:p>
            <a:pPr>
              <a:defRPr/>
            </a:pPr>
            <a:endParaRPr lang="en-US"/>
          </a:p>
        </p:txBody>
      </p:sp>
      <p:sp>
        <p:nvSpPr>
          <p:cNvPr id="307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a:defRPr sz="1200" smtClean="0"/>
            </a:lvl1pPr>
          </a:lstStyle>
          <a:p>
            <a:pPr>
              <a:defRPr/>
            </a:pPr>
            <a:fld id="{73369C1B-CAA0-410F-A235-91CE09038821}"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defRPr sz="1200" smtClean="0"/>
            </a:lvl1pPr>
          </a:lstStyle>
          <a:p>
            <a:pPr>
              <a:defRPr/>
            </a:pPr>
            <a:endParaRPr lang="en-US"/>
          </a:p>
        </p:txBody>
      </p:sp>
      <p:sp>
        <p:nvSpPr>
          <p:cNvPr id="20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a:defRPr sz="1200" smtClean="0"/>
            </a:lvl1pPr>
          </a:lstStyle>
          <a:p>
            <a:pPr>
              <a:defRPr/>
            </a:pPr>
            <a:endParaRPr lang="en-US"/>
          </a:p>
        </p:txBody>
      </p:sp>
      <p:sp>
        <p:nvSpPr>
          <p:cNvPr id="8196" name="Rectangle 4"/>
          <p:cNvSpPr>
            <a:spLocks noGrp="1" noRot="1" noChangeAspect="1" noChangeArrowheads="1" noTextEdit="1"/>
          </p:cNvSpPr>
          <p:nvPr>
            <p:ph type="sldImg" idx="2"/>
          </p:nvPr>
        </p:nvSpPr>
        <p:spPr bwMode="auto">
          <a:xfrm>
            <a:off x="1144588" y="687388"/>
            <a:ext cx="4568825" cy="3425825"/>
          </a:xfrm>
          <a:prstGeom prst="rect">
            <a:avLst/>
          </a:prstGeom>
          <a:noFill/>
          <a:ln w="12700">
            <a:solidFill>
              <a:srgbClr val="000000"/>
            </a:solidFill>
            <a:miter lim="800000"/>
            <a:headEnd/>
            <a:tailEnd/>
          </a:ln>
        </p:spPr>
      </p:sp>
      <p:sp>
        <p:nvSpPr>
          <p:cNvPr id="20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defRPr sz="1200" smtClean="0"/>
            </a:lvl1pPr>
          </a:lstStyle>
          <a:p>
            <a:pPr>
              <a:defRPr/>
            </a:pPr>
            <a:endParaRPr lang="en-US"/>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a:defRPr sz="1200" smtClean="0"/>
            </a:lvl1pPr>
          </a:lstStyle>
          <a:p>
            <a:pPr>
              <a:defRPr/>
            </a:pPr>
            <a:fld id="{C46C419D-C1D9-43E2-B3E3-33F6395450B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3EDAB7F1-7F01-401D-B651-BD334D961FCE}" type="slidenum">
              <a:rPr lang="en-US"/>
              <a:pPr/>
              <a:t>1</a:t>
            </a:fld>
            <a:endParaRPr lang="en-US"/>
          </a:p>
        </p:txBody>
      </p:sp>
      <p:sp>
        <p:nvSpPr>
          <p:cNvPr id="9219" name="Rectangle 2"/>
          <p:cNvSpPr>
            <a:spLocks noGrp="1" noRot="1" noChangeAspect="1" noChangeArrowheads="1" noTextEdit="1"/>
          </p:cNvSpPr>
          <p:nvPr>
            <p:ph type="sldImg"/>
          </p:nvPr>
        </p:nvSpPr>
        <p:spPr>
          <a:ln cap="flat"/>
        </p:spPr>
      </p:sp>
      <p:sp>
        <p:nvSpPr>
          <p:cNvPr id="9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3EDAB7F1-7F01-401D-B651-BD334D961FCE}" type="slidenum">
              <a:rPr lang="en-US"/>
              <a:pPr/>
              <a:t>10</a:t>
            </a:fld>
            <a:endParaRPr lang="en-US"/>
          </a:p>
        </p:txBody>
      </p:sp>
      <p:sp>
        <p:nvSpPr>
          <p:cNvPr id="9219" name="Rectangle 2"/>
          <p:cNvSpPr>
            <a:spLocks noGrp="1" noRot="1" noChangeAspect="1" noChangeArrowheads="1" noTextEdit="1"/>
          </p:cNvSpPr>
          <p:nvPr>
            <p:ph type="sldImg"/>
          </p:nvPr>
        </p:nvSpPr>
        <p:spPr>
          <a:ln cap="flat"/>
        </p:spPr>
      </p:sp>
      <p:sp>
        <p:nvSpPr>
          <p:cNvPr id="9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3EDAB7F1-7F01-401D-B651-BD334D961FCE}" type="slidenum">
              <a:rPr lang="en-US"/>
              <a:pPr/>
              <a:t>11</a:t>
            </a:fld>
            <a:endParaRPr lang="en-US"/>
          </a:p>
        </p:txBody>
      </p:sp>
      <p:sp>
        <p:nvSpPr>
          <p:cNvPr id="9219" name="Rectangle 2"/>
          <p:cNvSpPr>
            <a:spLocks noGrp="1" noRot="1" noChangeAspect="1" noChangeArrowheads="1" noTextEdit="1"/>
          </p:cNvSpPr>
          <p:nvPr>
            <p:ph type="sldImg"/>
          </p:nvPr>
        </p:nvSpPr>
        <p:spPr>
          <a:ln cap="flat"/>
        </p:spPr>
      </p:sp>
      <p:sp>
        <p:nvSpPr>
          <p:cNvPr id="9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3EDAB7F1-7F01-401D-B651-BD334D961FCE}" type="slidenum">
              <a:rPr lang="en-US"/>
              <a:pPr/>
              <a:t>12</a:t>
            </a:fld>
            <a:endParaRPr lang="en-US"/>
          </a:p>
        </p:txBody>
      </p:sp>
      <p:sp>
        <p:nvSpPr>
          <p:cNvPr id="9219" name="Rectangle 2"/>
          <p:cNvSpPr>
            <a:spLocks noGrp="1" noRot="1" noChangeAspect="1" noChangeArrowheads="1" noTextEdit="1"/>
          </p:cNvSpPr>
          <p:nvPr>
            <p:ph type="sldImg"/>
          </p:nvPr>
        </p:nvSpPr>
        <p:spPr>
          <a:ln cap="flat"/>
        </p:spPr>
      </p:sp>
      <p:sp>
        <p:nvSpPr>
          <p:cNvPr id="9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3EDAB7F1-7F01-401D-B651-BD334D961FCE}" type="slidenum">
              <a:rPr lang="en-US"/>
              <a:pPr/>
              <a:t>13</a:t>
            </a:fld>
            <a:endParaRPr lang="en-US"/>
          </a:p>
        </p:txBody>
      </p:sp>
      <p:sp>
        <p:nvSpPr>
          <p:cNvPr id="9219" name="Rectangle 2"/>
          <p:cNvSpPr>
            <a:spLocks noGrp="1" noRot="1" noChangeAspect="1" noChangeArrowheads="1" noTextEdit="1"/>
          </p:cNvSpPr>
          <p:nvPr>
            <p:ph type="sldImg"/>
          </p:nvPr>
        </p:nvSpPr>
        <p:spPr>
          <a:ln cap="flat"/>
        </p:spPr>
      </p:sp>
      <p:sp>
        <p:nvSpPr>
          <p:cNvPr id="9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3EDAB7F1-7F01-401D-B651-BD334D961FCE}" type="slidenum">
              <a:rPr lang="en-US"/>
              <a:pPr/>
              <a:t>14</a:t>
            </a:fld>
            <a:endParaRPr lang="en-US"/>
          </a:p>
        </p:txBody>
      </p:sp>
      <p:sp>
        <p:nvSpPr>
          <p:cNvPr id="9219" name="Rectangle 2"/>
          <p:cNvSpPr>
            <a:spLocks noGrp="1" noRot="1" noChangeAspect="1" noChangeArrowheads="1" noTextEdit="1"/>
          </p:cNvSpPr>
          <p:nvPr>
            <p:ph type="sldImg"/>
          </p:nvPr>
        </p:nvSpPr>
        <p:spPr>
          <a:ln cap="flat"/>
        </p:spPr>
      </p:sp>
      <p:sp>
        <p:nvSpPr>
          <p:cNvPr id="9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3EDAB7F1-7F01-401D-B651-BD334D961FCE}" type="slidenum">
              <a:rPr lang="en-US"/>
              <a:pPr/>
              <a:t>15</a:t>
            </a:fld>
            <a:endParaRPr lang="en-US"/>
          </a:p>
        </p:txBody>
      </p:sp>
      <p:sp>
        <p:nvSpPr>
          <p:cNvPr id="9219" name="Rectangle 2"/>
          <p:cNvSpPr>
            <a:spLocks noGrp="1" noRot="1" noChangeAspect="1" noChangeArrowheads="1" noTextEdit="1"/>
          </p:cNvSpPr>
          <p:nvPr>
            <p:ph type="sldImg"/>
          </p:nvPr>
        </p:nvSpPr>
        <p:spPr>
          <a:ln cap="flat"/>
        </p:spPr>
      </p:sp>
      <p:sp>
        <p:nvSpPr>
          <p:cNvPr id="9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3EDAB7F1-7F01-401D-B651-BD334D961FCE}" type="slidenum">
              <a:rPr lang="en-US"/>
              <a:pPr/>
              <a:t>16</a:t>
            </a:fld>
            <a:endParaRPr lang="en-US"/>
          </a:p>
        </p:txBody>
      </p:sp>
      <p:sp>
        <p:nvSpPr>
          <p:cNvPr id="9219" name="Rectangle 2"/>
          <p:cNvSpPr>
            <a:spLocks noGrp="1" noRot="1" noChangeAspect="1" noChangeArrowheads="1" noTextEdit="1"/>
          </p:cNvSpPr>
          <p:nvPr>
            <p:ph type="sldImg"/>
          </p:nvPr>
        </p:nvSpPr>
        <p:spPr>
          <a:ln cap="flat"/>
        </p:spPr>
      </p:sp>
      <p:sp>
        <p:nvSpPr>
          <p:cNvPr id="9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3EDAB7F1-7F01-401D-B651-BD334D961FCE}" type="slidenum">
              <a:rPr lang="en-US"/>
              <a:pPr/>
              <a:t>17</a:t>
            </a:fld>
            <a:endParaRPr lang="en-US"/>
          </a:p>
        </p:txBody>
      </p:sp>
      <p:sp>
        <p:nvSpPr>
          <p:cNvPr id="9219" name="Rectangle 2"/>
          <p:cNvSpPr>
            <a:spLocks noGrp="1" noRot="1" noChangeAspect="1" noChangeArrowheads="1" noTextEdit="1"/>
          </p:cNvSpPr>
          <p:nvPr>
            <p:ph type="sldImg"/>
          </p:nvPr>
        </p:nvSpPr>
        <p:spPr>
          <a:ln cap="flat"/>
        </p:spPr>
      </p:sp>
      <p:sp>
        <p:nvSpPr>
          <p:cNvPr id="9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3EDAB7F1-7F01-401D-B651-BD334D961FCE}" type="slidenum">
              <a:rPr lang="en-US"/>
              <a:pPr/>
              <a:t>18</a:t>
            </a:fld>
            <a:endParaRPr lang="en-US"/>
          </a:p>
        </p:txBody>
      </p:sp>
      <p:sp>
        <p:nvSpPr>
          <p:cNvPr id="9219" name="Rectangle 2"/>
          <p:cNvSpPr>
            <a:spLocks noGrp="1" noRot="1" noChangeAspect="1" noChangeArrowheads="1" noTextEdit="1"/>
          </p:cNvSpPr>
          <p:nvPr>
            <p:ph type="sldImg"/>
          </p:nvPr>
        </p:nvSpPr>
        <p:spPr>
          <a:ln cap="flat"/>
        </p:spPr>
      </p:sp>
      <p:sp>
        <p:nvSpPr>
          <p:cNvPr id="9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3EDAB7F1-7F01-401D-B651-BD334D961FCE}" type="slidenum">
              <a:rPr lang="en-US"/>
              <a:pPr/>
              <a:t>19</a:t>
            </a:fld>
            <a:endParaRPr lang="en-US"/>
          </a:p>
        </p:txBody>
      </p:sp>
      <p:sp>
        <p:nvSpPr>
          <p:cNvPr id="9219" name="Rectangle 2"/>
          <p:cNvSpPr>
            <a:spLocks noGrp="1" noRot="1" noChangeAspect="1" noChangeArrowheads="1" noTextEdit="1"/>
          </p:cNvSpPr>
          <p:nvPr>
            <p:ph type="sldImg"/>
          </p:nvPr>
        </p:nvSpPr>
        <p:spPr>
          <a:ln cap="flat"/>
        </p:spPr>
      </p:sp>
      <p:sp>
        <p:nvSpPr>
          <p:cNvPr id="9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3EDAB7F1-7F01-401D-B651-BD334D961FCE}" type="slidenum">
              <a:rPr lang="en-US"/>
              <a:pPr/>
              <a:t>2</a:t>
            </a:fld>
            <a:endParaRPr lang="en-US"/>
          </a:p>
        </p:txBody>
      </p:sp>
      <p:sp>
        <p:nvSpPr>
          <p:cNvPr id="9219" name="Rectangle 2"/>
          <p:cNvSpPr>
            <a:spLocks noGrp="1" noRot="1" noChangeAspect="1" noChangeArrowheads="1" noTextEdit="1"/>
          </p:cNvSpPr>
          <p:nvPr>
            <p:ph type="sldImg"/>
          </p:nvPr>
        </p:nvSpPr>
        <p:spPr>
          <a:ln cap="flat"/>
        </p:spPr>
      </p:sp>
      <p:sp>
        <p:nvSpPr>
          <p:cNvPr id="9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3EDAB7F1-7F01-401D-B651-BD334D961FCE}" type="slidenum">
              <a:rPr lang="en-US"/>
              <a:pPr/>
              <a:t>20</a:t>
            </a:fld>
            <a:endParaRPr lang="en-US"/>
          </a:p>
        </p:txBody>
      </p:sp>
      <p:sp>
        <p:nvSpPr>
          <p:cNvPr id="9219" name="Rectangle 2"/>
          <p:cNvSpPr>
            <a:spLocks noGrp="1" noRot="1" noChangeAspect="1" noChangeArrowheads="1" noTextEdit="1"/>
          </p:cNvSpPr>
          <p:nvPr>
            <p:ph type="sldImg"/>
          </p:nvPr>
        </p:nvSpPr>
        <p:spPr>
          <a:ln cap="flat"/>
        </p:spPr>
      </p:sp>
      <p:sp>
        <p:nvSpPr>
          <p:cNvPr id="9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3EDAB7F1-7F01-401D-B651-BD334D961FCE}" type="slidenum">
              <a:rPr lang="en-US"/>
              <a:pPr/>
              <a:t>21</a:t>
            </a:fld>
            <a:endParaRPr lang="en-US"/>
          </a:p>
        </p:txBody>
      </p:sp>
      <p:sp>
        <p:nvSpPr>
          <p:cNvPr id="9219" name="Rectangle 2"/>
          <p:cNvSpPr>
            <a:spLocks noGrp="1" noRot="1" noChangeAspect="1" noChangeArrowheads="1" noTextEdit="1"/>
          </p:cNvSpPr>
          <p:nvPr>
            <p:ph type="sldImg"/>
          </p:nvPr>
        </p:nvSpPr>
        <p:spPr>
          <a:ln cap="flat"/>
        </p:spPr>
      </p:sp>
      <p:sp>
        <p:nvSpPr>
          <p:cNvPr id="9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3EDAB7F1-7F01-401D-B651-BD334D961FCE}" type="slidenum">
              <a:rPr lang="en-US"/>
              <a:pPr/>
              <a:t>22</a:t>
            </a:fld>
            <a:endParaRPr lang="en-US"/>
          </a:p>
        </p:txBody>
      </p:sp>
      <p:sp>
        <p:nvSpPr>
          <p:cNvPr id="9219" name="Rectangle 2"/>
          <p:cNvSpPr>
            <a:spLocks noGrp="1" noRot="1" noChangeAspect="1" noChangeArrowheads="1" noTextEdit="1"/>
          </p:cNvSpPr>
          <p:nvPr>
            <p:ph type="sldImg"/>
          </p:nvPr>
        </p:nvSpPr>
        <p:spPr>
          <a:ln cap="flat"/>
        </p:spPr>
      </p:sp>
      <p:sp>
        <p:nvSpPr>
          <p:cNvPr id="9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3EDAB7F1-7F01-401D-B651-BD334D961FCE}" type="slidenum">
              <a:rPr lang="en-US"/>
              <a:pPr/>
              <a:t>23</a:t>
            </a:fld>
            <a:endParaRPr lang="en-US"/>
          </a:p>
        </p:txBody>
      </p:sp>
      <p:sp>
        <p:nvSpPr>
          <p:cNvPr id="9219" name="Rectangle 2"/>
          <p:cNvSpPr>
            <a:spLocks noGrp="1" noRot="1" noChangeAspect="1" noChangeArrowheads="1" noTextEdit="1"/>
          </p:cNvSpPr>
          <p:nvPr>
            <p:ph type="sldImg"/>
          </p:nvPr>
        </p:nvSpPr>
        <p:spPr>
          <a:ln cap="flat"/>
        </p:spPr>
      </p:sp>
      <p:sp>
        <p:nvSpPr>
          <p:cNvPr id="9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3EDAB7F1-7F01-401D-B651-BD334D961FCE}" type="slidenum">
              <a:rPr lang="en-US"/>
              <a:pPr/>
              <a:t>24</a:t>
            </a:fld>
            <a:endParaRPr lang="en-US"/>
          </a:p>
        </p:txBody>
      </p:sp>
      <p:sp>
        <p:nvSpPr>
          <p:cNvPr id="9219" name="Rectangle 2"/>
          <p:cNvSpPr>
            <a:spLocks noGrp="1" noRot="1" noChangeAspect="1" noChangeArrowheads="1" noTextEdit="1"/>
          </p:cNvSpPr>
          <p:nvPr>
            <p:ph type="sldImg"/>
          </p:nvPr>
        </p:nvSpPr>
        <p:spPr>
          <a:ln cap="flat"/>
        </p:spPr>
      </p:sp>
      <p:sp>
        <p:nvSpPr>
          <p:cNvPr id="9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3EDAB7F1-7F01-401D-B651-BD334D961FCE}" type="slidenum">
              <a:rPr lang="en-US"/>
              <a:pPr/>
              <a:t>25</a:t>
            </a:fld>
            <a:endParaRPr lang="en-US"/>
          </a:p>
        </p:txBody>
      </p:sp>
      <p:sp>
        <p:nvSpPr>
          <p:cNvPr id="9219" name="Rectangle 2"/>
          <p:cNvSpPr>
            <a:spLocks noGrp="1" noRot="1" noChangeAspect="1" noChangeArrowheads="1" noTextEdit="1"/>
          </p:cNvSpPr>
          <p:nvPr>
            <p:ph type="sldImg"/>
          </p:nvPr>
        </p:nvSpPr>
        <p:spPr>
          <a:ln cap="flat"/>
        </p:spPr>
      </p:sp>
      <p:sp>
        <p:nvSpPr>
          <p:cNvPr id="9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3EDAB7F1-7F01-401D-B651-BD334D961FCE}" type="slidenum">
              <a:rPr lang="en-US"/>
              <a:pPr/>
              <a:t>26</a:t>
            </a:fld>
            <a:endParaRPr lang="en-US"/>
          </a:p>
        </p:txBody>
      </p:sp>
      <p:sp>
        <p:nvSpPr>
          <p:cNvPr id="9219" name="Rectangle 2"/>
          <p:cNvSpPr>
            <a:spLocks noGrp="1" noRot="1" noChangeAspect="1" noChangeArrowheads="1" noTextEdit="1"/>
          </p:cNvSpPr>
          <p:nvPr>
            <p:ph type="sldImg"/>
          </p:nvPr>
        </p:nvSpPr>
        <p:spPr>
          <a:ln cap="flat"/>
        </p:spPr>
      </p:sp>
      <p:sp>
        <p:nvSpPr>
          <p:cNvPr id="9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3EDAB7F1-7F01-401D-B651-BD334D961FCE}" type="slidenum">
              <a:rPr lang="en-US"/>
              <a:pPr/>
              <a:t>27</a:t>
            </a:fld>
            <a:endParaRPr lang="en-US"/>
          </a:p>
        </p:txBody>
      </p:sp>
      <p:sp>
        <p:nvSpPr>
          <p:cNvPr id="9219" name="Rectangle 2"/>
          <p:cNvSpPr>
            <a:spLocks noGrp="1" noRot="1" noChangeAspect="1" noChangeArrowheads="1" noTextEdit="1"/>
          </p:cNvSpPr>
          <p:nvPr>
            <p:ph type="sldImg"/>
          </p:nvPr>
        </p:nvSpPr>
        <p:spPr>
          <a:ln cap="flat"/>
        </p:spPr>
      </p:sp>
      <p:sp>
        <p:nvSpPr>
          <p:cNvPr id="9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3EDAB7F1-7F01-401D-B651-BD334D961FCE}" type="slidenum">
              <a:rPr lang="en-US"/>
              <a:pPr/>
              <a:t>3</a:t>
            </a:fld>
            <a:endParaRPr lang="en-US"/>
          </a:p>
        </p:txBody>
      </p:sp>
      <p:sp>
        <p:nvSpPr>
          <p:cNvPr id="9219" name="Rectangle 2"/>
          <p:cNvSpPr>
            <a:spLocks noGrp="1" noRot="1" noChangeAspect="1" noChangeArrowheads="1" noTextEdit="1"/>
          </p:cNvSpPr>
          <p:nvPr>
            <p:ph type="sldImg"/>
          </p:nvPr>
        </p:nvSpPr>
        <p:spPr>
          <a:ln cap="flat"/>
        </p:spPr>
      </p:sp>
      <p:sp>
        <p:nvSpPr>
          <p:cNvPr id="9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3EDAB7F1-7F01-401D-B651-BD334D961FCE}" type="slidenum">
              <a:rPr lang="en-US"/>
              <a:pPr/>
              <a:t>4</a:t>
            </a:fld>
            <a:endParaRPr lang="en-US"/>
          </a:p>
        </p:txBody>
      </p:sp>
      <p:sp>
        <p:nvSpPr>
          <p:cNvPr id="9219" name="Rectangle 2"/>
          <p:cNvSpPr>
            <a:spLocks noGrp="1" noRot="1" noChangeAspect="1" noChangeArrowheads="1" noTextEdit="1"/>
          </p:cNvSpPr>
          <p:nvPr>
            <p:ph type="sldImg"/>
          </p:nvPr>
        </p:nvSpPr>
        <p:spPr>
          <a:ln cap="flat"/>
        </p:spPr>
      </p:sp>
      <p:sp>
        <p:nvSpPr>
          <p:cNvPr id="9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3EDAB7F1-7F01-401D-B651-BD334D961FCE}" type="slidenum">
              <a:rPr lang="en-US"/>
              <a:pPr/>
              <a:t>5</a:t>
            </a:fld>
            <a:endParaRPr lang="en-US"/>
          </a:p>
        </p:txBody>
      </p:sp>
      <p:sp>
        <p:nvSpPr>
          <p:cNvPr id="9219" name="Rectangle 2"/>
          <p:cNvSpPr>
            <a:spLocks noGrp="1" noRot="1" noChangeAspect="1" noChangeArrowheads="1" noTextEdit="1"/>
          </p:cNvSpPr>
          <p:nvPr>
            <p:ph type="sldImg"/>
          </p:nvPr>
        </p:nvSpPr>
        <p:spPr>
          <a:ln cap="flat"/>
        </p:spPr>
      </p:sp>
      <p:sp>
        <p:nvSpPr>
          <p:cNvPr id="9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3EDAB7F1-7F01-401D-B651-BD334D961FCE}" type="slidenum">
              <a:rPr lang="en-US"/>
              <a:pPr/>
              <a:t>6</a:t>
            </a:fld>
            <a:endParaRPr lang="en-US"/>
          </a:p>
        </p:txBody>
      </p:sp>
      <p:sp>
        <p:nvSpPr>
          <p:cNvPr id="9219" name="Rectangle 2"/>
          <p:cNvSpPr>
            <a:spLocks noGrp="1" noRot="1" noChangeAspect="1" noChangeArrowheads="1" noTextEdit="1"/>
          </p:cNvSpPr>
          <p:nvPr>
            <p:ph type="sldImg"/>
          </p:nvPr>
        </p:nvSpPr>
        <p:spPr>
          <a:ln cap="flat"/>
        </p:spPr>
      </p:sp>
      <p:sp>
        <p:nvSpPr>
          <p:cNvPr id="9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3EDAB7F1-7F01-401D-B651-BD334D961FCE}" type="slidenum">
              <a:rPr lang="en-US"/>
              <a:pPr/>
              <a:t>7</a:t>
            </a:fld>
            <a:endParaRPr lang="en-US"/>
          </a:p>
        </p:txBody>
      </p:sp>
      <p:sp>
        <p:nvSpPr>
          <p:cNvPr id="9219" name="Rectangle 2"/>
          <p:cNvSpPr>
            <a:spLocks noGrp="1" noRot="1" noChangeAspect="1" noChangeArrowheads="1" noTextEdit="1"/>
          </p:cNvSpPr>
          <p:nvPr>
            <p:ph type="sldImg"/>
          </p:nvPr>
        </p:nvSpPr>
        <p:spPr>
          <a:ln cap="flat"/>
        </p:spPr>
      </p:sp>
      <p:sp>
        <p:nvSpPr>
          <p:cNvPr id="9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3EDAB7F1-7F01-401D-B651-BD334D961FCE}" type="slidenum">
              <a:rPr lang="en-US"/>
              <a:pPr/>
              <a:t>8</a:t>
            </a:fld>
            <a:endParaRPr lang="en-US"/>
          </a:p>
        </p:txBody>
      </p:sp>
      <p:sp>
        <p:nvSpPr>
          <p:cNvPr id="9219" name="Rectangle 2"/>
          <p:cNvSpPr>
            <a:spLocks noGrp="1" noRot="1" noChangeAspect="1" noChangeArrowheads="1" noTextEdit="1"/>
          </p:cNvSpPr>
          <p:nvPr>
            <p:ph type="sldImg"/>
          </p:nvPr>
        </p:nvSpPr>
        <p:spPr>
          <a:ln cap="flat"/>
        </p:spPr>
      </p:sp>
      <p:sp>
        <p:nvSpPr>
          <p:cNvPr id="9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3EDAB7F1-7F01-401D-B651-BD334D961FCE}" type="slidenum">
              <a:rPr lang="en-US"/>
              <a:pPr/>
              <a:t>9</a:t>
            </a:fld>
            <a:endParaRPr lang="en-US"/>
          </a:p>
        </p:txBody>
      </p:sp>
      <p:sp>
        <p:nvSpPr>
          <p:cNvPr id="9219" name="Rectangle 2"/>
          <p:cNvSpPr>
            <a:spLocks noGrp="1" noRot="1" noChangeAspect="1" noChangeArrowheads="1" noTextEdit="1"/>
          </p:cNvSpPr>
          <p:nvPr>
            <p:ph type="sldImg"/>
          </p:nvPr>
        </p:nvSpPr>
        <p:spPr>
          <a:ln cap="flat"/>
        </p:spPr>
      </p:sp>
      <p:sp>
        <p:nvSpPr>
          <p:cNvPr id="9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07ABF1A-3FB9-42AB-8A9A-E5C187C9BB89}" type="slidenum">
              <a:rPr lang="en-US"/>
              <a:pPr>
                <a:defRPr/>
              </a:pPr>
              <a:t>‹#›</a:t>
            </a:fld>
            <a:endParaRPr lang="en-US"/>
          </a:p>
        </p:txBody>
      </p:sp>
      <p:pic>
        <p:nvPicPr>
          <p:cNvPr id="7" name="Picture 6" descr="blue-technology-powerpoint-templates.jpg"/>
          <p:cNvPicPr>
            <a:picLocks noChangeAspect="1"/>
          </p:cNvPicPr>
          <p:nvPr userDrawn="1"/>
        </p:nvPicPr>
        <p:blipFill>
          <a:blip r:embed="rId2" cstate="print"/>
          <a:stretch>
            <a:fillRect/>
          </a:stretch>
        </p:blipFill>
        <p:spPr>
          <a:xfrm>
            <a:off x="0" y="0"/>
            <a:ext cx="9144000" cy="6858000"/>
          </a:xfrm>
          <a:prstGeom prst="rect">
            <a:avLst/>
          </a:prstGeom>
        </p:spPr>
      </p:pic>
      <p:grpSp>
        <p:nvGrpSpPr>
          <p:cNvPr id="8" name="Group 13"/>
          <p:cNvGrpSpPr>
            <a:grpSpLocks/>
          </p:cNvGrpSpPr>
          <p:nvPr userDrawn="1"/>
        </p:nvGrpSpPr>
        <p:grpSpPr bwMode="auto">
          <a:xfrm>
            <a:off x="252413" y="1"/>
            <a:ext cx="8621711" cy="877888"/>
            <a:chOff x="159" y="0"/>
            <a:chExt cx="5431" cy="553"/>
          </a:xfrm>
        </p:grpSpPr>
        <p:grpSp>
          <p:nvGrpSpPr>
            <p:cNvPr id="9" name="Group 14"/>
            <p:cNvGrpSpPr>
              <a:grpSpLocks/>
            </p:cNvGrpSpPr>
            <p:nvPr/>
          </p:nvGrpSpPr>
          <p:grpSpPr bwMode="auto">
            <a:xfrm>
              <a:off x="159" y="0"/>
              <a:ext cx="5352" cy="553"/>
              <a:chOff x="159" y="0"/>
              <a:chExt cx="5352" cy="553"/>
            </a:xfrm>
          </p:grpSpPr>
          <p:sp>
            <p:nvSpPr>
              <p:cNvPr id="12" name="Line 15"/>
              <p:cNvSpPr>
                <a:spLocks noChangeShapeType="1"/>
              </p:cNvSpPr>
              <p:nvPr/>
            </p:nvSpPr>
            <p:spPr bwMode="auto">
              <a:xfrm>
                <a:off x="340" y="301"/>
                <a:ext cx="5171" cy="0"/>
              </a:xfrm>
              <a:prstGeom prst="line">
                <a:avLst/>
              </a:prstGeom>
              <a:noFill/>
              <a:ln w="12700">
                <a:solidFill>
                  <a:schemeClr val="bg1"/>
                </a:solidFill>
                <a:round/>
                <a:headEnd type="none" w="sm" len="sm"/>
                <a:tailEnd type="none" w="sm" len="sm"/>
              </a:ln>
            </p:spPr>
            <p:txBody>
              <a:bodyPr/>
              <a:lstStyle/>
              <a:p>
                <a:endParaRPr lang="en-US"/>
              </a:p>
            </p:txBody>
          </p:sp>
          <p:sp>
            <p:nvSpPr>
              <p:cNvPr id="13" name="Rectangle 16"/>
              <p:cNvSpPr>
                <a:spLocks noChangeArrowheads="1"/>
              </p:cNvSpPr>
              <p:nvPr/>
            </p:nvSpPr>
            <p:spPr bwMode="auto">
              <a:xfrm>
                <a:off x="340" y="301"/>
                <a:ext cx="3085" cy="45"/>
              </a:xfrm>
              <a:prstGeom prst="rect">
                <a:avLst/>
              </a:prstGeom>
              <a:gradFill rotWithShape="0">
                <a:gsLst>
                  <a:gs pos="0">
                    <a:schemeClr val="bg1">
                      <a:gamma/>
                      <a:shade val="49804"/>
                      <a:invGamma/>
                    </a:schemeClr>
                  </a:gs>
                  <a:gs pos="100000">
                    <a:schemeClr val="bg1"/>
                  </a:gs>
                </a:gsLst>
                <a:lin ang="0" scaled="1"/>
              </a:gradFill>
              <a:ln w="9525">
                <a:noFill/>
                <a:miter lim="800000"/>
                <a:headEnd/>
                <a:tailEnd/>
              </a:ln>
              <a:effectLst/>
            </p:spPr>
            <p:txBody>
              <a:bodyPr wrap="none" anchor="ctr"/>
              <a:lstStyle/>
              <a:p>
                <a:pPr>
                  <a:defRPr/>
                </a:pPr>
                <a:endParaRPr lang="en-US"/>
              </a:p>
            </p:txBody>
          </p:sp>
          <p:sp>
            <p:nvSpPr>
              <p:cNvPr id="14" name="AutoShape 17"/>
              <p:cNvSpPr>
                <a:spLocks noChangeArrowheads="1"/>
              </p:cNvSpPr>
              <p:nvPr/>
            </p:nvSpPr>
            <p:spPr bwMode="auto">
              <a:xfrm>
                <a:off x="159" y="120"/>
                <a:ext cx="361" cy="361"/>
              </a:xfrm>
              <a:prstGeom prst="star5">
                <a:avLst/>
              </a:prstGeom>
              <a:gradFill rotWithShape="0">
                <a:gsLst>
                  <a:gs pos="0">
                    <a:srgbClr val="FF3300"/>
                  </a:gs>
                  <a:gs pos="100000">
                    <a:srgbClr val="FFFF66"/>
                  </a:gs>
                </a:gsLst>
                <a:lin ang="0" scaled="1"/>
              </a:gradFill>
              <a:ln w="12700">
                <a:solidFill>
                  <a:schemeClr val="tx1"/>
                </a:solidFill>
                <a:miter lim="800000"/>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15" name="AutoShape 18"/>
              <p:cNvSpPr>
                <a:spLocks noChangeArrowheads="1"/>
              </p:cNvSpPr>
              <p:nvPr/>
            </p:nvSpPr>
            <p:spPr bwMode="auto">
              <a:xfrm>
                <a:off x="432" y="256"/>
                <a:ext cx="225" cy="270"/>
              </a:xfrm>
              <a:prstGeom prst="star5">
                <a:avLst/>
              </a:prstGeom>
              <a:gradFill rotWithShape="0">
                <a:gsLst>
                  <a:gs pos="0">
                    <a:srgbClr val="FF3300"/>
                  </a:gs>
                  <a:gs pos="100000">
                    <a:srgbClr val="FFFF66"/>
                  </a:gs>
                </a:gsLst>
                <a:lin ang="0" scaled="1"/>
              </a:gradFill>
              <a:ln w="12700">
                <a:solidFill>
                  <a:schemeClr val="tx1"/>
                </a:solidFill>
                <a:miter lim="800000"/>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16" name="Rectangle 19"/>
              <p:cNvSpPr>
                <a:spLocks noChangeArrowheads="1"/>
              </p:cNvSpPr>
              <p:nvPr/>
            </p:nvSpPr>
            <p:spPr bwMode="auto">
              <a:xfrm>
                <a:off x="630" y="0"/>
                <a:ext cx="1280" cy="330"/>
              </a:xfrm>
              <a:prstGeom prst="rect">
                <a:avLst/>
              </a:prstGeom>
              <a:noFill/>
              <a:ln w="9525">
                <a:noFill/>
                <a:miter lim="800000"/>
                <a:headEnd/>
                <a:tailEnd/>
              </a:ln>
            </p:spPr>
            <p:txBody>
              <a:bodyPr wrap="square" lIns="92075" tIns="46038" rIns="92075" bIns="46038">
                <a:spAutoFit/>
              </a:bodyPr>
              <a:lstStyle/>
              <a:p>
                <a:r>
                  <a:rPr lang="en-US" sz="2800" b="0">
                    <a:solidFill>
                      <a:schemeClr val="accent6">
                        <a:lumMod val="75000"/>
                      </a:schemeClr>
                    </a:solidFill>
                    <a:latin typeface="Monotype Corsiva" pitchFamily="66" charset="0"/>
                  </a:rPr>
                  <a:t>Struktur Data</a:t>
                </a:r>
              </a:p>
            </p:txBody>
          </p:sp>
          <p:sp>
            <p:nvSpPr>
              <p:cNvPr id="17" name="AutoShape 20"/>
              <p:cNvSpPr>
                <a:spLocks noChangeArrowheads="1"/>
              </p:cNvSpPr>
              <p:nvPr/>
            </p:nvSpPr>
            <p:spPr bwMode="auto">
              <a:xfrm>
                <a:off x="613" y="374"/>
                <a:ext cx="179" cy="179"/>
              </a:xfrm>
              <a:prstGeom prst="star5">
                <a:avLst/>
              </a:prstGeom>
              <a:gradFill rotWithShape="0">
                <a:gsLst>
                  <a:gs pos="0">
                    <a:srgbClr val="FF3300"/>
                  </a:gs>
                  <a:gs pos="100000">
                    <a:srgbClr val="FFFF66"/>
                  </a:gs>
                </a:gsLst>
                <a:lin ang="0" scaled="1"/>
              </a:gradFill>
              <a:ln w="12700">
                <a:solidFill>
                  <a:schemeClr val="tx1"/>
                </a:solidFill>
                <a:miter lim="800000"/>
                <a:headEnd/>
                <a:tailEnd/>
              </a:ln>
              <a:effectLst>
                <a:outerShdw dist="107763" dir="2700000" algn="ctr" rotWithShape="0">
                  <a:schemeClr val="bg2">
                    <a:alpha val="50000"/>
                  </a:schemeClr>
                </a:outerShdw>
              </a:effectLst>
            </p:spPr>
            <p:txBody>
              <a:bodyPr wrap="none" anchor="ctr"/>
              <a:lstStyle/>
              <a:p>
                <a:pPr>
                  <a:defRPr/>
                </a:pPr>
                <a:endParaRPr lang="en-US"/>
              </a:p>
            </p:txBody>
          </p:sp>
        </p:grpSp>
        <p:sp>
          <p:nvSpPr>
            <p:cNvPr id="10" name="Rectangle 21"/>
            <p:cNvSpPr>
              <a:spLocks noChangeArrowheads="1"/>
            </p:cNvSpPr>
            <p:nvPr/>
          </p:nvSpPr>
          <p:spPr bwMode="auto">
            <a:xfrm>
              <a:off x="4876" y="90"/>
              <a:ext cx="714" cy="214"/>
            </a:xfrm>
            <a:prstGeom prst="rect">
              <a:avLst/>
            </a:prstGeom>
            <a:noFill/>
            <a:ln w="9525">
              <a:noFill/>
              <a:miter lim="800000"/>
              <a:headEnd/>
              <a:tailEnd/>
            </a:ln>
          </p:spPr>
          <p:txBody>
            <a:bodyPr wrap="square" lIns="92075" tIns="46038" rIns="92075" bIns="46038">
              <a:spAutoFit/>
            </a:bodyPr>
            <a:lstStyle/>
            <a:p>
              <a:pPr algn="r"/>
              <a:r>
                <a:rPr lang="en-US" sz="1600" b="1">
                  <a:solidFill>
                    <a:schemeClr val="accent6">
                      <a:lumMod val="75000"/>
                    </a:schemeClr>
                  </a:solidFill>
                  <a:latin typeface="Calibri" pitchFamily="34" charset="0"/>
                </a:rPr>
                <a:t>Materi  </a:t>
              </a:r>
              <a:r>
                <a:rPr lang="en-US" sz="1600" b="1" smtClean="0">
                  <a:solidFill>
                    <a:schemeClr val="accent6">
                      <a:lumMod val="75000"/>
                    </a:schemeClr>
                  </a:solidFill>
                  <a:latin typeface="Calibri" pitchFamily="34" charset="0"/>
                </a:rPr>
                <a:t>X</a:t>
              </a:r>
              <a:endParaRPr lang="en-US" sz="1600" b="1">
                <a:solidFill>
                  <a:schemeClr val="accent6">
                    <a:lumMod val="75000"/>
                  </a:schemeClr>
                </a:solidFill>
                <a:latin typeface="Calibri" pitchFamily="34" charset="0"/>
              </a:endParaRPr>
            </a:p>
          </p:txBody>
        </p:sp>
      </p:gr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34338AF-F55A-4E28-90D8-A8D1598C176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7E6EE14-5AA2-4550-AEBB-E556779A6EB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1AF0124-F4CC-4CB1-9334-3383EC4C1B6D}"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78FF75D-4D86-47A0-B40F-7F601B39F1B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00770B5-2E9E-4883-AD21-1175FA1DEB6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B686EDA2-FFC4-43DF-A1AF-E7A3FAC65CA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8127221-F3C5-4B51-9254-B61AB94FBA7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13AFBD0-C7F1-4051-98C4-580429DA95E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AC74F3D-7CBC-4E2E-96B9-DFEA11829E5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7FED9B2-ADA3-49EC-B4CE-7509A157AF2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defRPr sz="1400" smtClean="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ctr">
              <a:defRPr sz="1400" smtClean="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a:defRPr sz="1400" smtClean="0"/>
            </a:lvl1pPr>
          </a:lstStyle>
          <a:p>
            <a:pPr>
              <a:defRPr/>
            </a:pPr>
            <a:fld id="{3C06D4B3-94FB-47FF-AF6D-8AAE1E867F1A}" type="slidenum">
              <a:rPr lang="en-US"/>
              <a:pPr>
                <a:defRPr/>
              </a:pPr>
              <a:t>‹#›</a:t>
            </a:fld>
            <a:endParaRPr lang="en-US"/>
          </a:p>
        </p:txBody>
      </p:sp>
      <p:pic>
        <p:nvPicPr>
          <p:cNvPr id="7" name="Picture 6" descr="blue-technology-powerpoint-templates.jpg"/>
          <p:cNvPicPr>
            <a:picLocks noChangeAspect="1"/>
          </p:cNvPicPr>
          <p:nvPr userDrawn="1"/>
        </p:nvPicPr>
        <p:blipFill>
          <a:blip r:embed="rId13" cstate="print"/>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2"/>
            </a:gs>
            <a:gs pos="100000">
              <a:srgbClr val="3333FF"/>
            </a:gs>
          </a:gsLst>
          <a:lin ang="5400000" scaled="1"/>
        </a:gradFill>
        <a:effectLst/>
      </p:bgPr>
    </p:bg>
    <p:spTree>
      <p:nvGrpSpPr>
        <p:cNvPr id="1" name=""/>
        <p:cNvGrpSpPr/>
        <p:nvPr/>
      </p:nvGrpSpPr>
      <p:grpSpPr>
        <a:xfrm>
          <a:off x="0" y="0"/>
          <a:ext cx="0" cy="0"/>
          <a:chOff x="0" y="0"/>
          <a:chExt cx="0" cy="0"/>
        </a:xfrm>
      </p:grpSpPr>
      <p:sp>
        <p:nvSpPr>
          <p:cNvPr id="6" name="Text Box 11"/>
          <p:cNvSpPr txBox="1">
            <a:spLocks noChangeArrowheads="1"/>
          </p:cNvSpPr>
          <p:nvPr/>
        </p:nvSpPr>
        <p:spPr bwMode="auto">
          <a:xfrm>
            <a:off x="2051720" y="765175"/>
            <a:ext cx="5040560" cy="369332"/>
          </a:xfrm>
          <a:prstGeom prst="rect">
            <a:avLst/>
          </a:prstGeom>
          <a:noFill/>
          <a:ln w="12700">
            <a:noFill/>
            <a:miter lim="800000"/>
            <a:headEnd type="none" w="sm" len="sm"/>
            <a:tailEnd type="none" w="sm" len="sm"/>
          </a:ln>
          <a:effectLst/>
        </p:spPr>
        <p:txBody>
          <a:bodyPr wrap="square">
            <a:spAutoFit/>
          </a:bodyPr>
          <a:lstStyle/>
          <a:p>
            <a:pPr algn="ctr"/>
            <a:r>
              <a:rPr lang="en-US" b="1" smtClean="0"/>
              <a:t>POHON</a:t>
            </a:r>
            <a:endParaRPr lang="en-US" b="1"/>
          </a:p>
        </p:txBody>
      </p:sp>
      <p:sp>
        <p:nvSpPr>
          <p:cNvPr id="53" name="Text Box 23"/>
          <p:cNvSpPr txBox="1">
            <a:spLocks noChangeArrowheads="1"/>
          </p:cNvSpPr>
          <p:nvPr/>
        </p:nvSpPr>
        <p:spPr bwMode="auto">
          <a:xfrm>
            <a:off x="683568" y="1268760"/>
            <a:ext cx="7776864" cy="664797"/>
          </a:xfrm>
          <a:prstGeom prst="rect">
            <a:avLst/>
          </a:prstGeom>
          <a:noFill/>
          <a:ln w="12700">
            <a:noFill/>
            <a:miter lim="800000"/>
            <a:headEnd type="none" w="sm" len="sm"/>
            <a:tailEnd type="none" w="sm" len="sm"/>
          </a:ln>
          <a:effectLst/>
        </p:spPr>
        <p:txBody>
          <a:bodyPr wrap="square" tIns="54864" bIns="54864">
            <a:spAutoFit/>
          </a:bodyPr>
          <a:lstStyle/>
          <a:p>
            <a:pPr marL="288925" indent="-288925" algn="just">
              <a:spcBef>
                <a:spcPct val="20000"/>
              </a:spcBef>
              <a:buSzPct val="85000"/>
              <a:buFont typeface="Wingdings" pitchFamily="2" charset="2"/>
              <a:buChar char="v"/>
            </a:pPr>
            <a:r>
              <a:rPr lang="en-US" smtClean="0"/>
              <a:t>Pohon (</a:t>
            </a:r>
            <a:r>
              <a:rPr lang="en-US" i="1" smtClean="0"/>
              <a:t>Tree</a:t>
            </a:r>
            <a:r>
              <a:rPr lang="en-US" smtClean="0"/>
              <a:t>) merupakan graph terhubung tidak berarah dan tidak mengandung circuit.</a:t>
            </a:r>
            <a:endParaRPr lang="en-US"/>
          </a:p>
        </p:txBody>
      </p:sp>
      <p:sp>
        <p:nvSpPr>
          <p:cNvPr id="64" name="Rectangle 63"/>
          <p:cNvSpPr/>
          <p:nvPr/>
        </p:nvSpPr>
        <p:spPr>
          <a:xfrm>
            <a:off x="973272" y="1988840"/>
            <a:ext cx="992579" cy="369332"/>
          </a:xfrm>
          <a:prstGeom prst="rect">
            <a:avLst/>
          </a:prstGeom>
        </p:spPr>
        <p:txBody>
          <a:bodyPr wrap="none">
            <a:spAutoFit/>
          </a:bodyPr>
          <a:lstStyle/>
          <a:p>
            <a:pPr>
              <a:spcBef>
                <a:spcPct val="20000"/>
              </a:spcBef>
              <a:buSzPct val="85000"/>
            </a:pPr>
            <a:r>
              <a:rPr lang="en-US" smtClean="0"/>
              <a:t>Contoh:</a:t>
            </a:r>
            <a:endParaRPr lang="en-US"/>
          </a:p>
        </p:txBody>
      </p:sp>
      <p:grpSp>
        <p:nvGrpSpPr>
          <p:cNvPr id="88" name="Group 87"/>
          <p:cNvGrpSpPr/>
          <p:nvPr/>
        </p:nvGrpSpPr>
        <p:grpSpPr>
          <a:xfrm>
            <a:off x="2093584" y="2573933"/>
            <a:ext cx="4249619" cy="1083444"/>
            <a:chOff x="2093584" y="2573933"/>
            <a:chExt cx="4249619" cy="1083444"/>
          </a:xfrm>
        </p:grpSpPr>
        <p:cxnSp>
          <p:nvCxnSpPr>
            <p:cNvPr id="68" name="Straight Connector 67"/>
            <p:cNvCxnSpPr/>
            <p:nvPr/>
          </p:nvCxnSpPr>
          <p:spPr bwMode="auto">
            <a:xfrm>
              <a:off x="3497440" y="2694905"/>
              <a:ext cx="0" cy="792088"/>
            </a:xfrm>
            <a:prstGeom prst="line">
              <a:avLst/>
            </a:prstGeom>
            <a:solidFill>
              <a:schemeClr val="accent1"/>
            </a:solidFill>
            <a:ln w="19050" cap="flat" cmpd="sng" algn="ctr">
              <a:solidFill>
                <a:schemeClr val="tx1"/>
              </a:solidFill>
              <a:prstDash val="solid"/>
              <a:round/>
              <a:headEnd type="oval" w="lg" len="lg"/>
              <a:tailEnd type="oval" w="lg" len="lg"/>
            </a:ln>
            <a:effectLst/>
          </p:spPr>
        </p:cxnSp>
        <p:cxnSp>
          <p:nvCxnSpPr>
            <p:cNvPr id="69" name="Straight Connector 68"/>
            <p:cNvCxnSpPr/>
            <p:nvPr/>
          </p:nvCxnSpPr>
          <p:spPr bwMode="auto">
            <a:xfrm>
              <a:off x="3501712" y="2694905"/>
              <a:ext cx="643800" cy="792088"/>
            </a:xfrm>
            <a:prstGeom prst="line">
              <a:avLst/>
            </a:prstGeom>
            <a:solidFill>
              <a:schemeClr val="accent1"/>
            </a:solidFill>
            <a:ln w="19050" cap="flat" cmpd="sng" algn="ctr">
              <a:solidFill>
                <a:schemeClr val="tx1"/>
              </a:solidFill>
              <a:prstDash val="solid"/>
              <a:round/>
              <a:headEnd type="oval" w="lg" len="lg"/>
              <a:tailEnd type="oval" w="lg" len="lg"/>
            </a:ln>
            <a:effectLst/>
          </p:spPr>
        </p:cxnSp>
        <p:cxnSp>
          <p:nvCxnSpPr>
            <p:cNvPr id="102" name="Straight Connector 101"/>
            <p:cNvCxnSpPr/>
            <p:nvPr/>
          </p:nvCxnSpPr>
          <p:spPr bwMode="auto">
            <a:xfrm>
              <a:off x="2093584" y="2714930"/>
              <a:ext cx="0" cy="832585"/>
            </a:xfrm>
            <a:prstGeom prst="line">
              <a:avLst/>
            </a:prstGeom>
            <a:solidFill>
              <a:schemeClr val="accent1"/>
            </a:solidFill>
            <a:ln w="19050" cap="flat" cmpd="sng" algn="ctr">
              <a:solidFill>
                <a:schemeClr val="tx1"/>
              </a:solidFill>
              <a:prstDash val="solid"/>
              <a:round/>
              <a:headEnd type="oval" w="lg" len="lg"/>
              <a:tailEnd type="oval" w="lg" len="lg"/>
            </a:ln>
            <a:effectLst/>
          </p:spPr>
        </p:cxnSp>
        <p:cxnSp>
          <p:nvCxnSpPr>
            <p:cNvPr id="103" name="Straight Connector 102"/>
            <p:cNvCxnSpPr/>
            <p:nvPr/>
          </p:nvCxnSpPr>
          <p:spPr bwMode="auto">
            <a:xfrm flipH="1">
              <a:off x="2098328" y="3555982"/>
              <a:ext cx="720079" cy="0"/>
            </a:xfrm>
            <a:prstGeom prst="line">
              <a:avLst/>
            </a:prstGeom>
            <a:solidFill>
              <a:schemeClr val="accent1"/>
            </a:solidFill>
            <a:ln w="19050" cap="flat" cmpd="sng" algn="ctr">
              <a:solidFill>
                <a:schemeClr val="tx1"/>
              </a:solidFill>
              <a:prstDash val="solid"/>
              <a:round/>
              <a:headEnd type="oval" w="lg" len="lg"/>
              <a:tailEnd type="oval" w="lg" len="lg"/>
            </a:ln>
            <a:effectLst/>
          </p:spPr>
        </p:cxnSp>
        <p:cxnSp>
          <p:nvCxnSpPr>
            <p:cNvPr id="124" name="Straight Connector 123"/>
            <p:cNvCxnSpPr/>
            <p:nvPr/>
          </p:nvCxnSpPr>
          <p:spPr bwMode="auto">
            <a:xfrm>
              <a:off x="4148126" y="2645941"/>
              <a:ext cx="0" cy="832585"/>
            </a:xfrm>
            <a:prstGeom prst="line">
              <a:avLst/>
            </a:prstGeom>
            <a:solidFill>
              <a:schemeClr val="accent1"/>
            </a:solidFill>
            <a:ln w="19050" cap="flat" cmpd="sng" algn="ctr">
              <a:solidFill>
                <a:schemeClr val="tx1"/>
              </a:solidFill>
              <a:prstDash val="solid"/>
              <a:round/>
              <a:headEnd type="oval" w="lg" len="lg"/>
              <a:tailEnd type="none" w="lg" len="lg"/>
            </a:ln>
            <a:effectLst/>
          </p:spPr>
        </p:cxnSp>
        <p:sp>
          <p:nvSpPr>
            <p:cNvPr id="126" name="Line 32"/>
            <p:cNvSpPr>
              <a:spLocks noChangeShapeType="1"/>
            </p:cNvSpPr>
            <p:nvPr/>
          </p:nvSpPr>
          <p:spPr bwMode="auto">
            <a:xfrm flipV="1">
              <a:off x="4950262" y="2573933"/>
              <a:ext cx="877441" cy="49039"/>
            </a:xfrm>
            <a:prstGeom prst="line">
              <a:avLst/>
            </a:prstGeom>
            <a:noFill/>
            <a:ln w="19050">
              <a:solidFill>
                <a:srgbClr val="000000"/>
              </a:solidFill>
              <a:round/>
              <a:headEnd type="oval" w="lg" len="lg"/>
              <a:tailEnd type="oval" w="lg" len="lg"/>
            </a:ln>
          </p:spPr>
          <p:txBody>
            <a:bodyPr/>
            <a:lstStyle/>
            <a:p>
              <a:endParaRPr lang="en-US" sz="1400"/>
            </a:p>
          </p:txBody>
        </p:sp>
        <p:sp>
          <p:nvSpPr>
            <p:cNvPr id="127" name="Line 33"/>
            <p:cNvSpPr>
              <a:spLocks noChangeShapeType="1"/>
            </p:cNvSpPr>
            <p:nvPr/>
          </p:nvSpPr>
          <p:spPr bwMode="auto">
            <a:xfrm rot="2940607" flipH="1">
              <a:off x="5495244" y="2419319"/>
              <a:ext cx="74796" cy="714915"/>
            </a:xfrm>
            <a:prstGeom prst="line">
              <a:avLst/>
            </a:prstGeom>
            <a:noFill/>
            <a:ln w="19050">
              <a:solidFill>
                <a:srgbClr val="000000"/>
              </a:solidFill>
              <a:round/>
              <a:headEnd type="oval" w="lg" len="lg"/>
              <a:tailEnd type="oval" w="lg" len="lg"/>
            </a:ln>
          </p:spPr>
          <p:txBody>
            <a:bodyPr/>
            <a:lstStyle/>
            <a:p>
              <a:endParaRPr lang="en-US" sz="1400"/>
            </a:p>
          </p:txBody>
        </p:sp>
        <p:sp>
          <p:nvSpPr>
            <p:cNvPr id="128" name="Line 34"/>
            <p:cNvSpPr>
              <a:spLocks noChangeShapeType="1"/>
            </p:cNvSpPr>
            <p:nvPr/>
          </p:nvSpPr>
          <p:spPr bwMode="auto">
            <a:xfrm>
              <a:off x="5826116" y="2573934"/>
              <a:ext cx="0" cy="457200"/>
            </a:xfrm>
            <a:prstGeom prst="line">
              <a:avLst/>
            </a:prstGeom>
            <a:noFill/>
            <a:ln w="19050">
              <a:solidFill>
                <a:srgbClr val="000000"/>
              </a:solidFill>
              <a:round/>
              <a:headEnd w="lg" len="lg"/>
              <a:tailEnd type="oval" w="lg" len="lg"/>
            </a:ln>
          </p:spPr>
          <p:txBody>
            <a:bodyPr/>
            <a:lstStyle/>
            <a:p>
              <a:endParaRPr lang="en-US" sz="1400"/>
            </a:p>
          </p:txBody>
        </p:sp>
        <p:sp>
          <p:nvSpPr>
            <p:cNvPr id="129" name="Line 35"/>
            <p:cNvSpPr>
              <a:spLocks noChangeShapeType="1"/>
            </p:cNvSpPr>
            <p:nvPr/>
          </p:nvSpPr>
          <p:spPr bwMode="auto">
            <a:xfrm rot="9521445">
              <a:off x="5939918" y="2925338"/>
              <a:ext cx="403285" cy="732039"/>
            </a:xfrm>
            <a:prstGeom prst="line">
              <a:avLst/>
            </a:prstGeom>
            <a:noFill/>
            <a:ln w="19050">
              <a:solidFill>
                <a:srgbClr val="000000"/>
              </a:solidFill>
              <a:round/>
              <a:headEnd type="oval" w="lg" len="lg"/>
              <a:tailEnd type="oval" w="lg" len="lg"/>
            </a:ln>
          </p:spPr>
          <p:txBody>
            <a:bodyPr/>
            <a:lstStyle/>
            <a:p>
              <a:endParaRPr lang="en-US" sz="1400"/>
            </a:p>
          </p:txBody>
        </p:sp>
        <p:sp>
          <p:nvSpPr>
            <p:cNvPr id="130" name="Line 36"/>
            <p:cNvSpPr>
              <a:spLocks noChangeShapeType="1"/>
            </p:cNvSpPr>
            <p:nvPr/>
          </p:nvSpPr>
          <p:spPr bwMode="auto">
            <a:xfrm rot="4716597">
              <a:off x="5324751" y="3026044"/>
              <a:ext cx="480860" cy="616870"/>
            </a:xfrm>
            <a:prstGeom prst="line">
              <a:avLst/>
            </a:prstGeom>
            <a:noFill/>
            <a:ln w="19050">
              <a:solidFill>
                <a:srgbClr val="000000"/>
              </a:solidFill>
              <a:round/>
              <a:headEnd type="oval" w="lg" len="lg"/>
              <a:tailEnd type="oval" w="lg" len="lg"/>
            </a:ln>
          </p:spPr>
          <p:txBody>
            <a:bodyPr/>
            <a:lstStyle/>
            <a:p>
              <a:endParaRPr lang="en-US" sz="1400"/>
            </a:p>
          </p:txBody>
        </p:sp>
      </p:grpSp>
      <p:grpSp>
        <p:nvGrpSpPr>
          <p:cNvPr id="93" name="Group 92"/>
          <p:cNvGrpSpPr/>
          <p:nvPr/>
        </p:nvGrpSpPr>
        <p:grpSpPr>
          <a:xfrm>
            <a:off x="5888240" y="4409504"/>
            <a:ext cx="1770438" cy="963712"/>
            <a:chOff x="5888240" y="4509120"/>
            <a:chExt cx="1770438" cy="963712"/>
          </a:xfrm>
        </p:grpSpPr>
        <p:cxnSp>
          <p:nvCxnSpPr>
            <p:cNvPr id="116" name="Straight Connector 115"/>
            <p:cNvCxnSpPr/>
            <p:nvPr/>
          </p:nvCxnSpPr>
          <p:spPr bwMode="auto">
            <a:xfrm>
              <a:off x="5940152" y="4509120"/>
              <a:ext cx="0" cy="792088"/>
            </a:xfrm>
            <a:prstGeom prst="line">
              <a:avLst/>
            </a:prstGeom>
            <a:solidFill>
              <a:schemeClr val="accent1"/>
            </a:solidFill>
            <a:ln w="19050" cap="flat" cmpd="sng" algn="ctr">
              <a:solidFill>
                <a:schemeClr val="tx1"/>
              </a:solidFill>
              <a:prstDash val="solid"/>
              <a:round/>
              <a:headEnd type="oval" w="lg" len="lg"/>
              <a:tailEnd type="triangle" w="lg" len="lg"/>
            </a:ln>
            <a:effectLst/>
          </p:spPr>
        </p:cxnSp>
        <p:cxnSp>
          <p:nvCxnSpPr>
            <p:cNvPr id="131" name="Straight Connector 130"/>
            <p:cNvCxnSpPr/>
            <p:nvPr/>
          </p:nvCxnSpPr>
          <p:spPr bwMode="auto">
            <a:xfrm>
              <a:off x="6702096" y="4529216"/>
              <a:ext cx="0" cy="832585"/>
            </a:xfrm>
            <a:prstGeom prst="line">
              <a:avLst/>
            </a:prstGeom>
            <a:solidFill>
              <a:schemeClr val="accent1"/>
            </a:solidFill>
            <a:ln w="19050" cap="flat" cmpd="sng" algn="ctr">
              <a:solidFill>
                <a:schemeClr val="tx1"/>
              </a:solidFill>
              <a:prstDash val="solid"/>
              <a:round/>
              <a:headEnd type="oval" w="lg" len="lg"/>
              <a:tailEnd type="triangle" w="lg" len="lg"/>
            </a:ln>
            <a:effectLst/>
          </p:spPr>
        </p:cxnSp>
        <p:sp>
          <p:nvSpPr>
            <p:cNvPr id="139" name="Line 57"/>
            <p:cNvSpPr>
              <a:spLocks noChangeShapeType="1"/>
            </p:cNvSpPr>
            <p:nvPr/>
          </p:nvSpPr>
          <p:spPr bwMode="auto">
            <a:xfrm>
              <a:off x="5940152" y="4539264"/>
              <a:ext cx="720080" cy="0"/>
            </a:xfrm>
            <a:prstGeom prst="line">
              <a:avLst/>
            </a:prstGeom>
            <a:noFill/>
            <a:ln w="19050">
              <a:solidFill>
                <a:schemeClr val="tx1"/>
              </a:solidFill>
              <a:round/>
              <a:headEnd type="none" w="lg" len="lg"/>
              <a:tailEnd type="triangle" w="lg" len="lg"/>
            </a:ln>
          </p:spPr>
          <p:txBody>
            <a:bodyPr/>
            <a:lstStyle/>
            <a:p>
              <a:endParaRPr lang="en-US" sz="1400"/>
            </a:p>
          </p:txBody>
        </p:sp>
        <p:sp>
          <p:nvSpPr>
            <p:cNvPr id="140" name="Line 57"/>
            <p:cNvSpPr>
              <a:spLocks noChangeShapeType="1"/>
            </p:cNvSpPr>
            <p:nvPr/>
          </p:nvSpPr>
          <p:spPr bwMode="auto">
            <a:xfrm>
              <a:off x="6690376" y="4529216"/>
              <a:ext cx="864096" cy="648072"/>
            </a:xfrm>
            <a:prstGeom prst="line">
              <a:avLst/>
            </a:prstGeom>
            <a:noFill/>
            <a:ln w="19050">
              <a:solidFill>
                <a:schemeClr val="tx1"/>
              </a:solidFill>
              <a:round/>
              <a:headEnd type="none" w="lg" len="lg"/>
              <a:tailEnd type="triangle" w="lg" len="lg"/>
            </a:ln>
          </p:spPr>
          <p:txBody>
            <a:bodyPr/>
            <a:lstStyle/>
            <a:p>
              <a:endParaRPr lang="en-US" sz="1400"/>
            </a:p>
          </p:txBody>
        </p:sp>
        <p:sp>
          <p:nvSpPr>
            <p:cNvPr id="141" name="Oval 140"/>
            <p:cNvSpPr/>
            <p:nvPr/>
          </p:nvSpPr>
          <p:spPr bwMode="auto">
            <a:xfrm>
              <a:off x="7547206" y="5155520"/>
              <a:ext cx="111472" cy="114672"/>
            </a:xfrm>
            <a:prstGeom prst="ellipse">
              <a:avLst/>
            </a:prstGeom>
            <a:solidFill>
              <a:schemeClr val="tx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solidFill>
                    <a:srgbClr val="000000"/>
                  </a:solidFill>
                </a:ln>
                <a:solidFill>
                  <a:srgbClr val="000000"/>
                </a:solidFill>
                <a:effectLst/>
                <a:latin typeface="Arial" charset="0"/>
                <a:cs typeface="Arial" charset="0"/>
              </a:endParaRPr>
            </a:p>
          </p:txBody>
        </p:sp>
        <p:sp>
          <p:nvSpPr>
            <p:cNvPr id="143" name="Oval 142"/>
            <p:cNvSpPr/>
            <p:nvPr/>
          </p:nvSpPr>
          <p:spPr bwMode="auto">
            <a:xfrm>
              <a:off x="5888240" y="5297872"/>
              <a:ext cx="111472" cy="114672"/>
            </a:xfrm>
            <a:prstGeom prst="ellipse">
              <a:avLst/>
            </a:prstGeom>
            <a:solidFill>
              <a:schemeClr val="tx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solidFill>
                    <a:srgbClr val="000000"/>
                  </a:solidFill>
                </a:ln>
                <a:solidFill>
                  <a:srgbClr val="000000"/>
                </a:solidFill>
                <a:effectLst/>
                <a:latin typeface="Arial" charset="0"/>
                <a:cs typeface="Arial" charset="0"/>
              </a:endParaRPr>
            </a:p>
          </p:txBody>
        </p:sp>
        <p:sp>
          <p:nvSpPr>
            <p:cNvPr id="144" name="Oval 143"/>
            <p:cNvSpPr/>
            <p:nvPr/>
          </p:nvSpPr>
          <p:spPr bwMode="auto">
            <a:xfrm>
              <a:off x="6640136" y="5358160"/>
              <a:ext cx="111472" cy="114672"/>
            </a:xfrm>
            <a:prstGeom prst="ellipse">
              <a:avLst/>
            </a:prstGeom>
            <a:solidFill>
              <a:schemeClr val="tx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solidFill>
                    <a:srgbClr val="000000"/>
                  </a:solidFill>
                </a:ln>
                <a:solidFill>
                  <a:srgbClr val="000000"/>
                </a:solidFill>
                <a:effectLst/>
                <a:latin typeface="Arial" charset="0"/>
                <a:cs typeface="Arial" charset="0"/>
              </a:endParaRPr>
            </a:p>
          </p:txBody>
        </p:sp>
      </p:grpSp>
      <p:grpSp>
        <p:nvGrpSpPr>
          <p:cNvPr id="91" name="Group 90"/>
          <p:cNvGrpSpPr/>
          <p:nvPr/>
        </p:nvGrpSpPr>
        <p:grpSpPr>
          <a:xfrm>
            <a:off x="3419872" y="4221087"/>
            <a:ext cx="1584176" cy="1152129"/>
            <a:chOff x="3419872" y="4221087"/>
            <a:chExt cx="1584176" cy="1152129"/>
          </a:xfrm>
        </p:grpSpPr>
        <p:sp>
          <p:nvSpPr>
            <p:cNvPr id="51" name="Line 57"/>
            <p:cNvSpPr>
              <a:spLocks noChangeShapeType="1"/>
            </p:cNvSpPr>
            <p:nvPr/>
          </p:nvSpPr>
          <p:spPr bwMode="auto">
            <a:xfrm>
              <a:off x="4427984" y="4221088"/>
              <a:ext cx="576064" cy="432048"/>
            </a:xfrm>
            <a:prstGeom prst="line">
              <a:avLst/>
            </a:prstGeom>
            <a:noFill/>
            <a:ln w="19050">
              <a:solidFill>
                <a:schemeClr val="tx1"/>
              </a:solidFill>
              <a:round/>
              <a:headEnd type="oval" w="lg" len="lg"/>
              <a:tailEnd type="oval" w="lg" len="lg"/>
            </a:ln>
          </p:spPr>
          <p:txBody>
            <a:bodyPr/>
            <a:lstStyle/>
            <a:p>
              <a:endParaRPr lang="en-US" sz="1400"/>
            </a:p>
          </p:txBody>
        </p:sp>
        <p:sp>
          <p:nvSpPr>
            <p:cNvPr id="52" name="Line 58"/>
            <p:cNvSpPr>
              <a:spLocks noChangeShapeType="1"/>
            </p:cNvSpPr>
            <p:nvPr/>
          </p:nvSpPr>
          <p:spPr bwMode="auto">
            <a:xfrm flipV="1">
              <a:off x="3851920" y="4221087"/>
              <a:ext cx="576064" cy="504056"/>
            </a:xfrm>
            <a:prstGeom prst="line">
              <a:avLst/>
            </a:prstGeom>
            <a:noFill/>
            <a:ln w="19050">
              <a:solidFill>
                <a:schemeClr val="tx1"/>
              </a:solidFill>
              <a:round/>
              <a:headEnd type="oval" w="lg" len="lg"/>
              <a:tailEnd type="oval" w="lg" len="lg"/>
            </a:ln>
          </p:spPr>
          <p:txBody>
            <a:bodyPr/>
            <a:lstStyle/>
            <a:p>
              <a:endParaRPr lang="en-US" sz="1400"/>
            </a:p>
          </p:txBody>
        </p:sp>
        <p:sp>
          <p:nvSpPr>
            <p:cNvPr id="54" name="Line 57"/>
            <p:cNvSpPr>
              <a:spLocks noChangeShapeType="1"/>
            </p:cNvSpPr>
            <p:nvPr/>
          </p:nvSpPr>
          <p:spPr bwMode="auto">
            <a:xfrm flipH="1">
              <a:off x="4860032" y="4653136"/>
              <a:ext cx="144016" cy="720080"/>
            </a:xfrm>
            <a:prstGeom prst="line">
              <a:avLst/>
            </a:prstGeom>
            <a:noFill/>
            <a:ln w="19050">
              <a:solidFill>
                <a:schemeClr val="tx1"/>
              </a:solidFill>
              <a:round/>
              <a:headEnd type="oval" w="lg" len="lg"/>
              <a:tailEnd type="oval" w="lg" len="lg"/>
            </a:ln>
          </p:spPr>
          <p:txBody>
            <a:bodyPr/>
            <a:lstStyle/>
            <a:p>
              <a:endParaRPr lang="en-US" sz="1400"/>
            </a:p>
          </p:txBody>
        </p:sp>
        <p:sp>
          <p:nvSpPr>
            <p:cNvPr id="55" name="Line 58"/>
            <p:cNvSpPr>
              <a:spLocks noChangeShapeType="1"/>
            </p:cNvSpPr>
            <p:nvPr/>
          </p:nvSpPr>
          <p:spPr bwMode="auto">
            <a:xfrm flipH="1" flipV="1">
              <a:off x="3851920" y="4725144"/>
              <a:ext cx="288032" cy="648072"/>
            </a:xfrm>
            <a:prstGeom prst="line">
              <a:avLst/>
            </a:prstGeom>
            <a:noFill/>
            <a:ln w="19050">
              <a:solidFill>
                <a:schemeClr val="tx1"/>
              </a:solidFill>
              <a:round/>
              <a:headEnd type="oval" w="lg" len="lg"/>
              <a:tailEnd type="oval" w="lg" len="lg"/>
            </a:ln>
          </p:spPr>
          <p:txBody>
            <a:bodyPr/>
            <a:lstStyle/>
            <a:p>
              <a:endParaRPr lang="en-US" sz="1400"/>
            </a:p>
          </p:txBody>
        </p:sp>
        <p:sp>
          <p:nvSpPr>
            <p:cNvPr id="56" name="Line 57"/>
            <p:cNvSpPr>
              <a:spLocks noChangeShapeType="1"/>
            </p:cNvSpPr>
            <p:nvPr/>
          </p:nvSpPr>
          <p:spPr bwMode="auto">
            <a:xfrm>
              <a:off x="4139952" y="5373216"/>
              <a:ext cx="720080" cy="0"/>
            </a:xfrm>
            <a:prstGeom prst="line">
              <a:avLst/>
            </a:prstGeom>
            <a:noFill/>
            <a:ln w="19050">
              <a:solidFill>
                <a:schemeClr val="tx1"/>
              </a:solidFill>
              <a:round/>
              <a:headEnd type="oval" w="lg" len="lg"/>
              <a:tailEnd type="oval" w="lg" len="lg"/>
            </a:ln>
          </p:spPr>
          <p:txBody>
            <a:bodyPr/>
            <a:lstStyle/>
            <a:p>
              <a:endParaRPr lang="en-US" sz="1400"/>
            </a:p>
          </p:txBody>
        </p:sp>
        <p:sp>
          <p:nvSpPr>
            <p:cNvPr id="57" name="Line 57"/>
            <p:cNvSpPr>
              <a:spLocks noChangeShapeType="1"/>
            </p:cNvSpPr>
            <p:nvPr/>
          </p:nvSpPr>
          <p:spPr bwMode="auto">
            <a:xfrm>
              <a:off x="3419872" y="5373216"/>
              <a:ext cx="720080" cy="0"/>
            </a:xfrm>
            <a:prstGeom prst="line">
              <a:avLst/>
            </a:prstGeom>
            <a:noFill/>
            <a:ln w="19050">
              <a:solidFill>
                <a:schemeClr val="tx1"/>
              </a:solidFill>
              <a:round/>
              <a:headEnd type="oval" w="lg" len="lg"/>
              <a:tailEnd type="none" w="lg" len="lg"/>
            </a:ln>
          </p:spPr>
          <p:txBody>
            <a:bodyPr/>
            <a:lstStyle/>
            <a:p>
              <a:endParaRPr lang="en-US" sz="1400"/>
            </a:p>
          </p:txBody>
        </p:sp>
      </p:grpSp>
      <p:grpSp>
        <p:nvGrpSpPr>
          <p:cNvPr id="89" name="Group 88"/>
          <p:cNvGrpSpPr/>
          <p:nvPr/>
        </p:nvGrpSpPr>
        <p:grpSpPr>
          <a:xfrm>
            <a:off x="2051720" y="4396920"/>
            <a:ext cx="648270" cy="946549"/>
            <a:chOff x="2051720" y="4396920"/>
            <a:chExt cx="648270" cy="946549"/>
          </a:xfrm>
        </p:grpSpPr>
        <p:sp>
          <p:nvSpPr>
            <p:cNvPr id="47" name="Line 57"/>
            <p:cNvSpPr>
              <a:spLocks noChangeShapeType="1"/>
            </p:cNvSpPr>
            <p:nvPr/>
          </p:nvSpPr>
          <p:spPr bwMode="auto">
            <a:xfrm flipH="1">
              <a:off x="2051720" y="4406968"/>
              <a:ext cx="576511" cy="936501"/>
            </a:xfrm>
            <a:prstGeom prst="line">
              <a:avLst/>
            </a:prstGeom>
            <a:noFill/>
            <a:ln w="19050">
              <a:solidFill>
                <a:schemeClr val="tx1"/>
              </a:solidFill>
              <a:round/>
              <a:headEnd type="oval" w="lg" len="lg"/>
              <a:tailEnd type="oval" w="lg" len="lg"/>
            </a:ln>
          </p:spPr>
          <p:txBody>
            <a:bodyPr/>
            <a:lstStyle/>
            <a:p>
              <a:endParaRPr lang="en-US" sz="1400"/>
            </a:p>
          </p:txBody>
        </p:sp>
        <p:sp>
          <p:nvSpPr>
            <p:cNvPr id="48" name="Line 58"/>
            <p:cNvSpPr>
              <a:spLocks noChangeShapeType="1"/>
            </p:cNvSpPr>
            <p:nvPr/>
          </p:nvSpPr>
          <p:spPr bwMode="auto">
            <a:xfrm>
              <a:off x="2051720" y="4396920"/>
              <a:ext cx="648270" cy="936501"/>
            </a:xfrm>
            <a:prstGeom prst="line">
              <a:avLst/>
            </a:prstGeom>
            <a:noFill/>
            <a:ln w="19050">
              <a:solidFill>
                <a:schemeClr val="tx1"/>
              </a:solidFill>
              <a:round/>
              <a:headEnd type="oval" w="lg" len="lg"/>
              <a:tailEnd type="oval" w="lg" len="lg"/>
            </a:ln>
          </p:spPr>
          <p:txBody>
            <a:bodyPr/>
            <a:lstStyle/>
            <a:p>
              <a:endParaRPr lang="en-US" sz="1400"/>
            </a:p>
          </p:txBody>
        </p:sp>
      </p:grpSp>
      <p:sp>
        <p:nvSpPr>
          <p:cNvPr id="173" name="Rectangle 172"/>
          <p:cNvSpPr/>
          <p:nvPr/>
        </p:nvSpPr>
        <p:spPr>
          <a:xfrm>
            <a:off x="1934839" y="5733256"/>
            <a:ext cx="908969" cy="338554"/>
          </a:xfrm>
          <a:prstGeom prst="rect">
            <a:avLst/>
          </a:prstGeom>
        </p:spPr>
        <p:txBody>
          <a:bodyPr wrap="square">
            <a:spAutoFit/>
          </a:bodyPr>
          <a:lstStyle/>
          <a:p>
            <a:pPr>
              <a:spcBef>
                <a:spcPct val="20000"/>
              </a:spcBef>
              <a:buSzPct val="85000"/>
            </a:pPr>
            <a:r>
              <a:rPr lang="en-US" sz="1600" smtClean="0"/>
              <a:t>(Bukan)</a:t>
            </a:r>
            <a:endParaRPr lang="en-US" sz="1600"/>
          </a:p>
        </p:txBody>
      </p:sp>
      <p:sp>
        <p:nvSpPr>
          <p:cNvPr id="174" name="Rectangle 173"/>
          <p:cNvSpPr/>
          <p:nvPr/>
        </p:nvSpPr>
        <p:spPr>
          <a:xfrm>
            <a:off x="3995936" y="5733256"/>
            <a:ext cx="908969" cy="338554"/>
          </a:xfrm>
          <a:prstGeom prst="rect">
            <a:avLst/>
          </a:prstGeom>
        </p:spPr>
        <p:txBody>
          <a:bodyPr wrap="square">
            <a:spAutoFit/>
          </a:bodyPr>
          <a:lstStyle/>
          <a:p>
            <a:pPr>
              <a:spcBef>
                <a:spcPct val="20000"/>
              </a:spcBef>
              <a:buSzPct val="85000"/>
            </a:pPr>
            <a:r>
              <a:rPr lang="en-US" sz="1600" smtClean="0"/>
              <a:t>(Bukan)</a:t>
            </a:r>
            <a:endParaRPr lang="en-US" sz="1600"/>
          </a:p>
        </p:txBody>
      </p:sp>
      <p:sp>
        <p:nvSpPr>
          <p:cNvPr id="175" name="Rectangle 174"/>
          <p:cNvSpPr/>
          <p:nvPr/>
        </p:nvSpPr>
        <p:spPr>
          <a:xfrm>
            <a:off x="6183311" y="5723208"/>
            <a:ext cx="908969" cy="338554"/>
          </a:xfrm>
          <a:prstGeom prst="rect">
            <a:avLst/>
          </a:prstGeom>
        </p:spPr>
        <p:txBody>
          <a:bodyPr wrap="square">
            <a:spAutoFit/>
          </a:bodyPr>
          <a:lstStyle/>
          <a:p>
            <a:pPr>
              <a:spcBef>
                <a:spcPct val="20000"/>
              </a:spcBef>
              <a:buSzPct val="85000"/>
            </a:pPr>
            <a:r>
              <a:rPr lang="en-US" sz="1600" smtClean="0"/>
              <a:t>(Bukan)</a:t>
            </a:r>
            <a:endParaRPr lang="en-US" sz="160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blinds(horizontal)">
                                      <p:cBhvr>
                                        <p:cTn id="7" dur="500"/>
                                        <p:tgtEl>
                                          <p:spTgt spid="64"/>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88"/>
                                        </p:tgtEl>
                                        <p:attrNameLst>
                                          <p:attrName>style.visibility</p:attrName>
                                        </p:attrNameLst>
                                      </p:cBhvr>
                                      <p:to>
                                        <p:strVal val="visible"/>
                                      </p:to>
                                    </p:set>
                                    <p:animEffect transition="in" filter="dissolve">
                                      <p:cBhvr>
                                        <p:cTn id="11" dur="500"/>
                                        <p:tgtEl>
                                          <p:spTgt spid="88"/>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89"/>
                                        </p:tgtEl>
                                        <p:attrNameLst>
                                          <p:attrName>style.visibility</p:attrName>
                                        </p:attrNameLst>
                                      </p:cBhvr>
                                      <p:to>
                                        <p:strVal val="visible"/>
                                      </p:to>
                                    </p:set>
                                    <p:animEffect transition="in" filter="blinds(horizontal)">
                                      <p:cBhvr>
                                        <p:cTn id="16" dur="500"/>
                                        <p:tgtEl>
                                          <p:spTgt spid="89"/>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73"/>
                                        </p:tgtEl>
                                        <p:attrNameLst>
                                          <p:attrName>style.visibility</p:attrName>
                                        </p:attrNameLst>
                                      </p:cBhvr>
                                      <p:to>
                                        <p:strVal val="visible"/>
                                      </p:to>
                                    </p:set>
                                    <p:animEffect transition="in" filter="blinds(horizontal)">
                                      <p:cBhvr>
                                        <p:cTn id="21" dur="500"/>
                                        <p:tgtEl>
                                          <p:spTgt spid="173"/>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91"/>
                                        </p:tgtEl>
                                        <p:attrNameLst>
                                          <p:attrName>style.visibility</p:attrName>
                                        </p:attrNameLst>
                                      </p:cBhvr>
                                      <p:to>
                                        <p:strVal val="visible"/>
                                      </p:to>
                                    </p:set>
                                    <p:animEffect transition="in" filter="dissolve">
                                      <p:cBhvr>
                                        <p:cTn id="26" dur="500"/>
                                        <p:tgtEl>
                                          <p:spTgt spid="91"/>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74"/>
                                        </p:tgtEl>
                                        <p:attrNameLst>
                                          <p:attrName>style.visibility</p:attrName>
                                        </p:attrNameLst>
                                      </p:cBhvr>
                                      <p:to>
                                        <p:strVal val="visible"/>
                                      </p:to>
                                    </p:set>
                                    <p:animEffect transition="in" filter="blinds(horizontal)">
                                      <p:cBhvr>
                                        <p:cTn id="31" dur="500"/>
                                        <p:tgtEl>
                                          <p:spTgt spid="174"/>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93"/>
                                        </p:tgtEl>
                                        <p:attrNameLst>
                                          <p:attrName>style.visibility</p:attrName>
                                        </p:attrNameLst>
                                      </p:cBhvr>
                                      <p:to>
                                        <p:strVal val="visible"/>
                                      </p:to>
                                    </p:set>
                                    <p:animEffect transition="in" filter="dissolve">
                                      <p:cBhvr>
                                        <p:cTn id="36" dur="500"/>
                                        <p:tgtEl>
                                          <p:spTgt spid="93"/>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75"/>
                                        </p:tgtEl>
                                        <p:attrNameLst>
                                          <p:attrName>style.visibility</p:attrName>
                                        </p:attrNameLst>
                                      </p:cBhvr>
                                      <p:to>
                                        <p:strVal val="visible"/>
                                      </p:to>
                                    </p:set>
                                    <p:animEffect transition="in" filter="blinds(horizontal)">
                                      <p:cBhvr>
                                        <p:cTn id="41" dur="5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173" grpId="0"/>
      <p:bldP spid="174" grpId="0"/>
      <p:bldP spid="17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2"/>
            </a:gs>
            <a:gs pos="100000">
              <a:srgbClr val="3333FF"/>
            </a:gs>
          </a:gsLst>
          <a:lin ang="5400000" scaled="1"/>
        </a:gradFill>
        <a:effectLst/>
      </p:bgPr>
    </p:bg>
    <p:spTree>
      <p:nvGrpSpPr>
        <p:cNvPr id="1" name=""/>
        <p:cNvGrpSpPr/>
        <p:nvPr/>
      </p:nvGrpSpPr>
      <p:grpSpPr>
        <a:xfrm>
          <a:off x="0" y="0"/>
          <a:ext cx="0" cy="0"/>
          <a:chOff x="0" y="0"/>
          <a:chExt cx="0" cy="0"/>
        </a:xfrm>
      </p:grpSpPr>
      <p:sp>
        <p:nvSpPr>
          <p:cNvPr id="2" name="Rectangle 14"/>
          <p:cNvSpPr>
            <a:spLocks noChangeArrowheads="1"/>
          </p:cNvSpPr>
          <p:nvPr/>
        </p:nvSpPr>
        <p:spPr bwMode="auto">
          <a:xfrm>
            <a:off x="1619250" y="2924944"/>
            <a:ext cx="4392613" cy="2448272"/>
          </a:xfrm>
          <a:prstGeom prst="rect">
            <a:avLst/>
          </a:prstGeom>
          <a:noFill/>
          <a:ln w="9525">
            <a:noFill/>
            <a:miter lim="800000"/>
            <a:headEnd/>
            <a:tailEnd/>
          </a:ln>
        </p:spPr>
        <p:txBody>
          <a:bodyPr/>
          <a:lstStyle/>
          <a:p>
            <a:pPr marL="609600" indent="-609600">
              <a:spcAft>
                <a:spcPct val="30000"/>
              </a:spcAft>
              <a:buFont typeface="Webdings" pitchFamily="18" charset="2"/>
              <a:buNone/>
            </a:pPr>
            <a:r>
              <a:rPr lang="en-US" b="1"/>
              <a:t>Latihan :</a:t>
            </a:r>
            <a:r>
              <a:rPr lang="en-US"/>
              <a:t>  </a:t>
            </a:r>
          </a:p>
          <a:p>
            <a:pPr marL="609600" indent="-609600">
              <a:spcAft>
                <a:spcPct val="30000"/>
              </a:spcAft>
              <a:buFont typeface="Webdings" pitchFamily="18" charset="2"/>
              <a:buNone/>
            </a:pPr>
            <a:r>
              <a:rPr lang="en-US"/>
              <a:t>Buatlah PTB untuk data berikut ini :</a:t>
            </a:r>
          </a:p>
          <a:p>
            <a:pPr marL="398463" indent="-398463">
              <a:spcAft>
                <a:spcPct val="20000"/>
              </a:spcAft>
              <a:buFont typeface="Webdings" pitchFamily="18" charset="2"/>
              <a:buNone/>
            </a:pPr>
            <a:r>
              <a:rPr lang="en-US"/>
              <a:t>1)   70  50  35  20  10  90  75  80  30</a:t>
            </a:r>
          </a:p>
          <a:p>
            <a:pPr marL="398463" indent="-398463">
              <a:spcAft>
                <a:spcPct val="20000"/>
              </a:spcAft>
              <a:buFont typeface="Webdings" pitchFamily="18" charset="2"/>
              <a:buAutoNum type="arabicParenR" startAt="2"/>
            </a:pPr>
            <a:r>
              <a:rPr lang="en-US" smtClean="0"/>
              <a:t>10  90  20  80  30  75  35  70  50</a:t>
            </a:r>
          </a:p>
          <a:p>
            <a:pPr marL="398463" indent="-398463">
              <a:spcAft>
                <a:spcPct val="20000"/>
              </a:spcAft>
              <a:buFont typeface="Webdings" pitchFamily="18" charset="2"/>
              <a:buAutoNum type="arabicParenR" startAt="2"/>
            </a:pPr>
            <a:r>
              <a:rPr lang="en-US" smtClean="0"/>
              <a:t>90 </a:t>
            </a:r>
            <a:r>
              <a:rPr lang="en-US" smtClean="0"/>
              <a:t> </a:t>
            </a:r>
            <a:r>
              <a:rPr lang="en-US" smtClean="0"/>
              <a:t>80 </a:t>
            </a:r>
            <a:r>
              <a:rPr lang="en-US" smtClean="0"/>
              <a:t>10 </a:t>
            </a:r>
            <a:r>
              <a:rPr lang="en-US" smtClean="0"/>
              <a:t>  20  30  75  70  </a:t>
            </a:r>
            <a:r>
              <a:rPr lang="en-US"/>
              <a:t>35  </a:t>
            </a:r>
            <a:r>
              <a:rPr lang="en-US" smtClean="0"/>
              <a:t>50</a:t>
            </a:r>
          </a:p>
          <a:p>
            <a:pPr marL="609600" indent="-609600">
              <a:spcAft>
                <a:spcPct val="20000"/>
              </a:spcAft>
              <a:buFont typeface="Webdings" pitchFamily="18" charset="2"/>
              <a:buNone/>
            </a:pPr>
            <a:endParaRPr lang="en-US" smtClean="0"/>
          </a:p>
          <a:p>
            <a:pPr marL="609600" indent="-609600">
              <a:spcAft>
                <a:spcPct val="20000"/>
              </a:spcAft>
              <a:buFont typeface="Webdings" pitchFamily="18" charset="2"/>
              <a:buNone/>
            </a:pPr>
            <a:r>
              <a:rPr lang="en-US" smtClean="0"/>
              <a:t>Setelah itu sisipkan node 45</a:t>
            </a:r>
            <a:endParaRPr lang="en-US"/>
          </a:p>
        </p:txBody>
      </p:sp>
      <p:sp>
        <p:nvSpPr>
          <p:cNvPr id="3" name="Text Box 23"/>
          <p:cNvSpPr txBox="1">
            <a:spLocks noChangeArrowheads="1"/>
          </p:cNvSpPr>
          <p:nvPr/>
        </p:nvSpPr>
        <p:spPr bwMode="auto">
          <a:xfrm>
            <a:off x="1259632" y="1124744"/>
            <a:ext cx="6984776" cy="1606594"/>
          </a:xfrm>
          <a:prstGeom prst="rect">
            <a:avLst/>
          </a:prstGeom>
          <a:noFill/>
          <a:ln w="12700">
            <a:noFill/>
            <a:miter lim="800000"/>
            <a:headEnd type="none" w="sm" len="sm"/>
            <a:tailEnd type="none" w="sm" len="sm"/>
          </a:ln>
          <a:effectLst/>
        </p:spPr>
        <p:txBody>
          <a:bodyPr wrap="square" tIns="54864" bIns="54864">
            <a:spAutoFit/>
          </a:bodyPr>
          <a:lstStyle/>
          <a:p>
            <a:pPr marL="288925" indent="-288925" algn="just">
              <a:spcBef>
                <a:spcPct val="20000"/>
              </a:spcBef>
              <a:buSzPct val="85000"/>
              <a:buFont typeface="Wingdings" pitchFamily="2" charset="2"/>
              <a:buChar char="v"/>
            </a:pPr>
            <a:r>
              <a:rPr lang="en-US" b="1" smtClean="0"/>
              <a:t>Catatan: </a:t>
            </a:r>
          </a:p>
          <a:p>
            <a:pPr marL="280988" indent="-280988" algn="just">
              <a:spcBef>
                <a:spcPct val="20000"/>
              </a:spcBef>
              <a:buSzPct val="85000"/>
              <a:buFont typeface="+mj-lt"/>
              <a:buAutoNum type="arabicPeriod"/>
            </a:pPr>
            <a:r>
              <a:rPr lang="en-US" smtClean="0"/>
              <a:t>Jangan pernah menyisipkan node pada PTB ditengah, node yang disisipkan selalu menjadi </a:t>
            </a:r>
            <a:r>
              <a:rPr lang="en-US" b="1" smtClean="0"/>
              <a:t>daun</a:t>
            </a:r>
            <a:r>
              <a:rPr lang="en-US" smtClean="0"/>
              <a:t>.</a:t>
            </a:r>
          </a:p>
          <a:p>
            <a:pPr marL="280988" indent="-280988" algn="just">
              <a:spcBef>
                <a:spcPct val="20000"/>
              </a:spcBef>
              <a:buSzPct val="85000"/>
              <a:buFont typeface="+mj-lt"/>
              <a:buAutoNum type="arabicPeriod"/>
            </a:pPr>
            <a:r>
              <a:rPr lang="en-US" smtClean="0"/>
              <a:t>Jika urutan data berbeda maka bentuk PTB yang dihasilkan juga berbeda</a:t>
            </a:r>
            <a:r>
              <a:rPr lang="en-US" i="1" smtClean="0"/>
              <a:t>.</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2"/>
            </a:gs>
            <a:gs pos="100000">
              <a:srgbClr val="3333FF"/>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755576" y="1124744"/>
            <a:ext cx="5328592" cy="369332"/>
          </a:xfrm>
          <a:prstGeom prst="rect">
            <a:avLst/>
          </a:prstGeom>
        </p:spPr>
        <p:txBody>
          <a:bodyPr wrap="square">
            <a:spAutoFit/>
          </a:bodyPr>
          <a:lstStyle/>
          <a:p>
            <a:pPr marL="342900" indent="-342900" algn="just">
              <a:spcAft>
                <a:spcPct val="20000"/>
              </a:spcAft>
              <a:buFont typeface="+mj-lt"/>
              <a:buAutoNum type="arabicPeriod" startAt="3"/>
            </a:pPr>
            <a:r>
              <a:rPr lang="en-US" smtClean="0"/>
              <a:t>Penelusuran Node PTB </a:t>
            </a:r>
          </a:p>
        </p:txBody>
      </p:sp>
      <p:sp>
        <p:nvSpPr>
          <p:cNvPr id="3" name="Rectangle 2"/>
          <p:cNvSpPr/>
          <p:nvPr/>
        </p:nvSpPr>
        <p:spPr>
          <a:xfrm>
            <a:off x="1187624" y="1484784"/>
            <a:ext cx="7128792" cy="369332"/>
          </a:xfrm>
          <a:prstGeom prst="rect">
            <a:avLst/>
          </a:prstGeom>
        </p:spPr>
        <p:txBody>
          <a:bodyPr wrap="square" lIns="45720" rIns="45720">
            <a:spAutoFit/>
          </a:bodyPr>
          <a:lstStyle/>
          <a:p>
            <a:pPr marL="287338" indent="-287338" algn="just">
              <a:spcAft>
                <a:spcPct val="20000"/>
              </a:spcAft>
            </a:pPr>
            <a:r>
              <a:rPr lang="en-US" smtClean="0"/>
              <a:t>Ada tiga metode penelusuran node pada PTB yaitu:</a:t>
            </a:r>
          </a:p>
        </p:txBody>
      </p:sp>
      <p:sp>
        <p:nvSpPr>
          <p:cNvPr id="4" name="Rectangle 3"/>
          <p:cNvSpPr/>
          <p:nvPr/>
        </p:nvSpPr>
        <p:spPr>
          <a:xfrm>
            <a:off x="1187624" y="1853045"/>
            <a:ext cx="4680520" cy="978729"/>
          </a:xfrm>
          <a:prstGeom prst="rect">
            <a:avLst/>
          </a:prstGeom>
        </p:spPr>
        <p:txBody>
          <a:bodyPr wrap="square" lIns="45720" rIns="45720">
            <a:spAutoFit/>
          </a:bodyPr>
          <a:lstStyle/>
          <a:p>
            <a:pPr marL="342900" indent="-342900">
              <a:spcAft>
                <a:spcPct val="10000"/>
              </a:spcAft>
              <a:buFont typeface="Webdings" pitchFamily="18" charset="2"/>
              <a:buAutoNum type="alphaUcPeriod"/>
              <a:tabLst>
                <a:tab pos="461963" algn="l"/>
              </a:tabLst>
            </a:pPr>
            <a:r>
              <a:rPr lang="en-US" smtClean="0"/>
              <a:t>Preorder </a:t>
            </a:r>
          </a:p>
          <a:p>
            <a:pPr marL="342900" indent="-342900">
              <a:spcAft>
                <a:spcPct val="10000"/>
              </a:spcAft>
              <a:buFont typeface="Webdings" pitchFamily="18" charset="2"/>
              <a:buAutoNum type="alphaUcPeriod"/>
              <a:tabLst>
                <a:tab pos="461963" algn="l"/>
              </a:tabLst>
            </a:pPr>
            <a:r>
              <a:rPr lang="en-US" smtClean="0"/>
              <a:t>Inorder</a:t>
            </a:r>
          </a:p>
          <a:p>
            <a:pPr>
              <a:spcAft>
                <a:spcPct val="10000"/>
              </a:spcAft>
              <a:buFont typeface="Webdings" pitchFamily="18" charset="2"/>
              <a:buNone/>
              <a:tabLst>
                <a:tab pos="461963" algn="l"/>
              </a:tabLst>
            </a:pPr>
            <a:r>
              <a:rPr lang="en-US" smtClean="0"/>
              <a:t>C.  Postorder</a:t>
            </a:r>
          </a:p>
        </p:txBody>
      </p:sp>
      <p:sp>
        <p:nvSpPr>
          <p:cNvPr id="5" name="Rectangle 4"/>
          <p:cNvSpPr/>
          <p:nvPr/>
        </p:nvSpPr>
        <p:spPr>
          <a:xfrm>
            <a:off x="1160881" y="2861573"/>
            <a:ext cx="7128792" cy="2474524"/>
          </a:xfrm>
          <a:prstGeom prst="rect">
            <a:avLst/>
          </a:prstGeom>
        </p:spPr>
        <p:txBody>
          <a:bodyPr wrap="square" lIns="45720" rIns="45720">
            <a:spAutoFit/>
          </a:bodyPr>
          <a:lstStyle/>
          <a:p>
            <a:pPr algn="just">
              <a:spcAft>
                <a:spcPct val="20000"/>
              </a:spcAft>
            </a:pPr>
            <a:r>
              <a:rPr lang="en-US" b="1" smtClean="0"/>
              <a:t>Pre</a:t>
            </a:r>
            <a:r>
              <a:rPr lang="en-US" smtClean="0"/>
              <a:t>, </a:t>
            </a:r>
            <a:r>
              <a:rPr lang="en-US" b="1" smtClean="0"/>
              <a:t>In</a:t>
            </a:r>
            <a:r>
              <a:rPr lang="en-US" smtClean="0"/>
              <a:t> dan </a:t>
            </a:r>
            <a:r>
              <a:rPr lang="en-US" b="1" smtClean="0"/>
              <a:t>Post</a:t>
            </a:r>
            <a:r>
              <a:rPr lang="en-US" smtClean="0"/>
              <a:t> pada metode penelusuran di atas menunjukkan kapan akar dikunjungi.</a:t>
            </a:r>
          </a:p>
          <a:p>
            <a:pPr marL="171450" indent="-171450" algn="just">
              <a:spcAft>
                <a:spcPct val="20000"/>
              </a:spcAft>
              <a:buFontTx/>
              <a:buChar char="-"/>
            </a:pPr>
            <a:r>
              <a:rPr lang="en-US" smtClean="0"/>
              <a:t>Preorder artinya kunjungan terhadap akar dilakukan pada awal, prosesnya adalah  kunjungi akar, anak kiri kemudian anak kanan.</a:t>
            </a:r>
          </a:p>
          <a:p>
            <a:pPr marL="171450" indent="-171450" algn="just">
              <a:spcAft>
                <a:spcPct val="20000"/>
              </a:spcAft>
              <a:buFontTx/>
              <a:buChar char="-"/>
            </a:pPr>
            <a:r>
              <a:rPr lang="en-US" smtClean="0"/>
              <a:t>Inorder artinya kunjungan terhadap akar dilakukan ditengah, prosesnya adalah  kunjungi anak kiri, akar kemudian anak kanan.</a:t>
            </a:r>
          </a:p>
          <a:p>
            <a:pPr marL="171450" indent="-171450" algn="just">
              <a:spcAft>
                <a:spcPct val="20000"/>
              </a:spcAft>
              <a:buFontTx/>
              <a:buChar char="-"/>
            </a:pPr>
            <a:r>
              <a:rPr lang="en-US" smtClean="0"/>
              <a:t>Postorder artinya kunjungan terhadap akar dilakukan terakhir, prosesnya adalah  kunjungi anak kiri, anak kanan kemudian akar.</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dissolv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2"/>
            </a:gs>
            <a:gs pos="100000">
              <a:srgbClr val="3333FF"/>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755576" y="1124744"/>
            <a:ext cx="5328592" cy="369332"/>
          </a:xfrm>
          <a:prstGeom prst="rect">
            <a:avLst/>
          </a:prstGeom>
        </p:spPr>
        <p:txBody>
          <a:bodyPr wrap="square">
            <a:spAutoFit/>
          </a:bodyPr>
          <a:lstStyle/>
          <a:p>
            <a:pPr marL="342900" indent="-342900" algn="just">
              <a:spcAft>
                <a:spcPct val="20000"/>
              </a:spcAft>
            </a:pPr>
            <a:r>
              <a:rPr lang="en-US" smtClean="0"/>
              <a:t>3.1.  Preorder (Akar – Kiri – Kanan)</a:t>
            </a:r>
          </a:p>
        </p:txBody>
      </p:sp>
      <p:sp>
        <p:nvSpPr>
          <p:cNvPr id="3" name="Rectangle 2"/>
          <p:cNvSpPr/>
          <p:nvPr/>
        </p:nvSpPr>
        <p:spPr>
          <a:xfrm>
            <a:off x="1331640" y="1484784"/>
            <a:ext cx="7128792" cy="369332"/>
          </a:xfrm>
          <a:prstGeom prst="rect">
            <a:avLst/>
          </a:prstGeom>
        </p:spPr>
        <p:txBody>
          <a:bodyPr wrap="square" lIns="45720" rIns="45720">
            <a:spAutoFit/>
          </a:bodyPr>
          <a:lstStyle/>
          <a:p>
            <a:pPr marL="287338" indent="-287338" algn="just">
              <a:spcAft>
                <a:spcPct val="20000"/>
              </a:spcAft>
            </a:pPr>
            <a:r>
              <a:rPr lang="en-US" smtClean="0"/>
              <a:t>Proses penelusuran preorder adalah sebagai berikut:</a:t>
            </a:r>
          </a:p>
        </p:txBody>
      </p:sp>
      <p:sp>
        <p:nvSpPr>
          <p:cNvPr id="6" name="Rectangle 140"/>
          <p:cNvSpPr>
            <a:spLocks noChangeArrowheads="1"/>
          </p:cNvSpPr>
          <p:nvPr/>
        </p:nvSpPr>
        <p:spPr bwMode="auto">
          <a:xfrm>
            <a:off x="1313950" y="1808612"/>
            <a:ext cx="6842125" cy="1296144"/>
          </a:xfrm>
          <a:prstGeom prst="rect">
            <a:avLst/>
          </a:prstGeom>
          <a:noFill/>
          <a:ln w="9525">
            <a:noFill/>
            <a:miter lim="800000"/>
            <a:headEnd/>
            <a:tailEnd/>
          </a:ln>
        </p:spPr>
        <p:txBody>
          <a:bodyPr/>
          <a:lstStyle/>
          <a:p>
            <a:pPr marL="609600" indent="-609600">
              <a:buFont typeface="Webdings" pitchFamily="18" charset="2"/>
              <a:buNone/>
            </a:pPr>
            <a:r>
              <a:rPr lang="en-US" smtClean="0"/>
              <a:t>1</a:t>
            </a:r>
            <a:r>
              <a:rPr lang="en-US"/>
              <a:t>.  Kunjungi akar  </a:t>
            </a:r>
            <a:r>
              <a:rPr lang="en-US" smtClean="0"/>
              <a:t>(root</a:t>
            </a:r>
            <a:r>
              <a:rPr lang="en-US"/>
              <a:t>)</a:t>
            </a:r>
          </a:p>
          <a:p>
            <a:pPr marL="609600" indent="-609600">
              <a:buFont typeface="Webdings" pitchFamily="18" charset="2"/>
              <a:buNone/>
            </a:pPr>
            <a:r>
              <a:rPr lang="en-US"/>
              <a:t>2.  Kunjungi anak kiri  (sub tree kiri)</a:t>
            </a:r>
          </a:p>
          <a:p>
            <a:pPr marL="609600" indent="-609600">
              <a:buFont typeface="Webdings" pitchFamily="18" charset="2"/>
              <a:buNone/>
            </a:pPr>
            <a:r>
              <a:rPr lang="en-US"/>
              <a:t>3.  Kunjungi anak kanan  (sub tree kanan)</a:t>
            </a:r>
          </a:p>
          <a:p>
            <a:pPr marL="609600" indent="-609600">
              <a:spcAft>
                <a:spcPct val="20000"/>
              </a:spcAft>
              <a:buFont typeface="Webdings" pitchFamily="18" charset="2"/>
              <a:buNone/>
            </a:pPr>
            <a:r>
              <a:rPr lang="en-US"/>
              <a:t>4.  Kerjakan secara rekursif</a:t>
            </a:r>
          </a:p>
        </p:txBody>
      </p:sp>
      <p:sp>
        <p:nvSpPr>
          <p:cNvPr id="7" name="TextBox 6"/>
          <p:cNvSpPr txBox="1"/>
          <p:nvPr/>
        </p:nvSpPr>
        <p:spPr>
          <a:xfrm>
            <a:off x="1323003" y="3068960"/>
            <a:ext cx="936104" cy="338554"/>
          </a:xfrm>
          <a:prstGeom prst="rect">
            <a:avLst/>
          </a:prstGeom>
          <a:noFill/>
        </p:spPr>
        <p:txBody>
          <a:bodyPr wrap="square" rtlCol="0">
            <a:spAutoFit/>
          </a:bodyPr>
          <a:lstStyle/>
          <a:p>
            <a:r>
              <a:rPr lang="en-US" sz="1600" smtClean="0"/>
              <a:t>Contoh:</a:t>
            </a:r>
            <a:endParaRPr lang="en-US" sz="1600"/>
          </a:p>
        </p:txBody>
      </p:sp>
      <p:grpSp>
        <p:nvGrpSpPr>
          <p:cNvPr id="41" name="Group 40"/>
          <p:cNvGrpSpPr/>
          <p:nvPr/>
        </p:nvGrpSpPr>
        <p:grpSpPr>
          <a:xfrm>
            <a:off x="1691680" y="3645024"/>
            <a:ext cx="2541439" cy="2520280"/>
            <a:chOff x="1691680" y="3645024"/>
            <a:chExt cx="2541439" cy="2520280"/>
          </a:xfrm>
        </p:grpSpPr>
        <p:sp>
          <p:nvSpPr>
            <p:cNvPr id="9" name="Oval 13"/>
            <p:cNvSpPr>
              <a:spLocks noChangeArrowheads="1"/>
            </p:cNvSpPr>
            <p:nvPr/>
          </p:nvSpPr>
          <p:spPr bwMode="auto">
            <a:xfrm>
              <a:off x="2107456" y="4293096"/>
              <a:ext cx="414338" cy="398463"/>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20</a:t>
              </a:r>
              <a:endParaRPr lang="en-US" sz="1400"/>
            </a:p>
          </p:txBody>
        </p:sp>
        <p:cxnSp>
          <p:nvCxnSpPr>
            <p:cNvPr id="10" name="AutoShape 14"/>
            <p:cNvCxnSpPr>
              <a:cxnSpLocks noChangeShapeType="1"/>
              <a:stCxn id="25" idx="3"/>
              <a:endCxn id="9" idx="7"/>
            </p:cNvCxnSpPr>
            <p:nvPr/>
          </p:nvCxnSpPr>
          <p:spPr bwMode="auto">
            <a:xfrm flipH="1">
              <a:off x="2461116" y="3985133"/>
              <a:ext cx="356306" cy="366317"/>
            </a:xfrm>
            <a:prstGeom prst="straightConnector1">
              <a:avLst/>
            </a:prstGeom>
            <a:noFill/>
            <a:ln w="12700">
              <a:solidFill>
                <a:schemeClr val="tx1"/>
              </a:solidFill>
              <a:round/>
              <a:headEnd/>
              <a:tailEnd/>
            </a:ln>
          </p:spPr>
        </p:cxnSp>
        <p:cxnSp>
          <p:nvCxnSpPr>
            <p:cNvPr id="11" name="AutoShape 15"/>
            <p:cNvCxnSpPr>
              <a:cxnSpLocks noChangeShapeType="1"/>
              <a:stCxn id="9" idx="3"/>
              <a:endCxn id="12" idx="0"/>
            </p:cNvCxnSpPr>
            <p:nvPr/>
          </p:nvCxnSpPr>
          <p:spPr bwMode="auto">
            <a:xfrm flipH="1">
              <a:off x="1898849" y="4633205"/>
              <a:ext cx="269285" cy="317076"/>
            </a:xfrm>
            <a:prstGeom prst="straightConnector1">
              <a:avLst/>
            </a:prstGeom>
            <a:noFill/>
            <a:ln w="12700">
              <a:solidFill>
                <a:schemeClr val="tx1"/>
              </a:solidFill>
              <a:round/>
              <a:headEnd/>
              <a:tailEnd/>
            </a:ln>
          </p:spPr>
        </p:cxnSp>
        <p:sp>
          <p:nvSpPr>
            <p:cNvPr id="12" name="Oval 16"/>
            <p:cNvSpPr>
              <a:spLocks noChangeArrowheads="1"/>
            </p:cNvSpPr>
            <p:nvPr/>
          </p:nvSpPr>
          <p:spPr bwMode="auto">
            <a:xfrm>
              <a:off x="1691680" y="4950281"/>
              <a:ext cx="414337"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5</a:t>
              </a:r>
              <a:endParaRPr lang="en-US" sz="1400"/>
            </a:p>
          </p:txBody>
        </p:sp>
        <p:sp>
          <p:nvSpPr>
            <p:cNvPr id="13" name="Oval 17"/>
            <p:cNvSpPr>
              <a:spLocks noChangeArrowheads="1"/>
            </p:cNvSpPr>
            <p:nvPr/>
          </p:nvSpPr>
          <p:spPr bwMode="auto">
            <a:xfrm>
              <a:off x="2467819" y="4974134"/>
              <a:ext cx="414337"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30</a:t>
              </a:r>
              <a:endParaRPr lang="en-US" sz="1400"/>
            </a:p>
          </p:txBody>
        </p:sp>
        <p:cxnSp>
          <p:nvCxnSpPr>
            <p:cNvPr id="14" name="AutoShape 18"/>
            <p:cNvCxnSpPr>
              <a:cxnSpLocks noChangeShapeType="1"/>
              <a:stCxn id="9" idx="5"/>
              <a:endCxn id="13" idx="0"/>
            </p:cNvCxnSpPr>
            <p:nvPr/>
          </p:nvCxnSpPr>
          <p:spPr bwMode="auto">
            <a:xfrm>
              <a:off x="2461469" y="4632821"/>
              <a:ext cx="214312" cy="341313"/>
            </a:xfrm>
            <a:prstGeom prst="straightConnector1">
              <a:avLst/>
            </a:prstGeom>
            <a:noFill/>
            <a:ln w="12700">
              <a:solidFill>
                <a:schemeClr val="tx1"/>
              </a:solidFill>
              <a:round/>
              <a:headEnd/>
              <a:tailEnd/>
            </a:ln>
          </p:spPr>
        </p:cxnSp>
        <p:sp>
          <p:nvSpPr>
            <p:cNvPr id="15" name="Oval 19"/>
            <p:cNvSpPr>
              <a:spLocks noChangeArrowheads="1"/>
            </p:cNvSpPr>
            <p:nvPr/>
          </p:nvSpPr>
          <p:spPr bwMode="auto">
            <a:xfrm>
              <a:off x="1925414" y="5766842"/>
              <a:ext cx="414338"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10</a:t>
              </a:r>
              <a:endParaRPr lang="en-US" sz="1400"/>
            </a:p>
          </p:txBody>
        </p:sp>
        <p:sp>
          <p:nvSpPr>
            <p:cNvPr id="16" name="Oval 20"/>
            <p:cNvSpPr>
              <a:spLocks noChangeArrowheads="1"/>
            </p:cNvSpPr>
            <p:nvPr/>
          </p:nvSpPr>
          <p:spPr bwMode="auto">
            <a:xfrm>
              <a:off x="3404444" y="4293096"/>
              <a:ext cx="414337" cy="398463"/>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50</a:t>
              </a:r>
              <a:endParaRPr lang="en-US" sz="1400"/>
            </a:p>
          </p:txBody>
        </p:sp>
        <p:sp>
          <p:nvSpPr>
            <p:cNvPr id="17" name="Oval 21"/>
            <p:cNvSpPr>
              <a:spLocks noChangeArrowheads="1"/>
            </p:cNvSpPr>
            <p:nvPr/>
          </p:nvSpPr>
          <p:spPr bwMode="auto">
            <a:xfrm>
              <a:off x="3001219" y="4974134"/>
              <a:ext cx="414337"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45</a:t>
              </a:r>
              <a:endParaRPr lang="en-US" sz="1400"/>
            </a:p>
          </p:txBody>
        </p:sp>
        <p:sp>
          <p:nvSpPr>
            <p:cNvPr id="18" name="Oval 22"/>
            <p:cNvSpPr>
              <a:spLocks noChangeArrowheads="1"/>
            </p:cNvSpPr>
            <p:nvPr/>
          </p:nvSpPr>
          <p:spPr bwMode="auto">
            <a:xfrm>
              <a:off x="3818781" y="4974134"/>
              <a:ext cx="414338"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60</a:t>
              </a:r>
              <a:endParaRPr lang="en-US" sz="1400"/>
            </a:p>
          </p:txBody>
        </p:sp>
        <p:sp>
          <p:nvSpPr>
            <p:cNvPr id="19" name="Oval 23"/>
            <p:cNvSpPr>
              <a:spLocks noChangeArrowheads="1"/>
            </p:cNvSpPr>
            <p:nvPr/>
          </p:nvSpPr>
          <p:spPr bwMode="auto">
            <a:xfrm>
              <a:off x="3581578" y="5742309"/>
              <a:ext cx="414338"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55</a:t>
              </a:r>
              <a:endParaRPr lang="en-US" sz="1400"/>
            </a:p>
          </p:txBody>
        </p:sp>
        <p:cxnSp>
          <p:nvCxnSpPr>
            <p:cNvPr id="20" name="AutoShape 24"/>
            <p:cNvCxnSpPr>
              <a:cxnSpLocks noChangeShapeType="1"/>
              <a:stCxn id="25" idx="5"/>
              <a:endCxn id="16" idx="1"/>
            </p:cNvCxnSpPr>
            <p:nvPr/>
          </p:nvCxnSpPr>
          <p:spPr bwMode="auto">
            <a:xfrm>
              <a:off x="3110403" y="3985133"/>
              <a:ext cx="354719" cy="366317"/>
            </a:xfrm>
            <a:prstGeom prst="straightConnector1">
              <a:avLst/>
            </a:prstGeom>
            <a:noFill/>
            <a:ln w="12700">
              <a:solidFill>
                <a:schemeClr val="tx1"/>
              </a:solidFill>
              <a:round/>
              <a:headEnd/>
              <a:tailEnd/>
            </a:ln>
          </p:spPr>
        </p:cxnSp>
        <p:cxnSp>
          <p:nvCxnSpPr>
            <p:cNvPr id="21" name="AutoShape 25"/>
            <p:cNvCxnSpPr>
              <a:cxnSpLocks noChangeShapeType="1"/>
              <a:stCxn id="16" idx="3"/>
              <a:endCxn id="17" idx="0"/>
            </p:cNvCxnSpPr>
            <p:nvPr/>
          </p:nvCxnSpPr>
          <p:spPr bwMode="auto">
            <a:xfrm flipH="1">
              <a:off x="3209181" y="4632821"/>
              <a:ext cx="255588" cy="341313"/>
            </a:xfrm>
            <a:prstGeom prst="straightConnector1">
              <a:avLst/>
            </a:prstGeom>
            <a:noFill/>
            <a:ln w="12700">
              <a:solidFill>
                <a:schemeClr val="tx1"/>
              </a:solidFill>
              <a:round/>
              <a:headEnd/>
              <a:tailEnd/>
            </a:ln>
          </p:spPr>
        </p:cxnSp>
        <p:cxnSp>
          <p:nvCxnSpPr>
            <p:cNvPr id="22" name="AutoShape 26"/>
            <p:cNvCxnSpPr>
              <a:cxnSpLocks noChangeShapeType="1"/>
              <a:stCxn id="16" idx="5"/>
              <a:endCxn id="18" idx="0"/>
            </p:cNvCxnSpPr>
            <p:nvPr/>
          </p:nvCxnSpPr>
          <p:spPr bwMode="auto">
            <a:xfrm>
              <a:off x="3758456" y="4632821"/>
              <a:ext cx="268288" cy="341313"/>
            </a:xfrm>
            <a:prstGeom prst="straightConnector1">
              <a:avLst/>
            </a:prstGeom>
            <a:noFill/>
            <a:ln w="12700">
              <a:solidFill>
                <a:schemeClr val="tx1"/>
              </a:solidFill>
              <a:round/>
              <a:headEnd/>
              <a:tailEnd/>
            </a:ln>
          </p:spPr>
        </p:cxnSp>
        <p:cxnSp>
          <p:nvCxnSpPr>
            <p:cNvPr id="23" name="AutoShape 27"/>
            <p:cNvCxnSpPr>
              <a:cxnSpLocks noChangeShapeType="1"/>
              <a:stCxn id="18" idx="4"/>
              <a:endCxn id="19" idx="0"/>
            </p:cNvCxnSpPr>
            <p:nvPr/>
          </p:nvCxnSpPr>
          <p:spPr bwMode="auto">
            <a:xfrm flipH="1">
              <a:off x="3788747" y="5372596"/>
              <a:ext cx="237203" cy="369713"/>
            </a:xfrm>
            <a:prstGeom prst="straightConnector1">
              <a:avLst/>
            </a:prstGeom>
            <a:noFill/>
            <a:ln w="12700">
              <a:solidFill>
                <a:schemeClr val="tx1"/>
              </a:solidFill>
              <a:round/>
              <a:headEnd/>
              <a:tailEnd/>
            </a:ln>
          </p:spPr>
        </p:cxnSp>
        <p:cxnSp>
          <p:nvCxnSpPr>
            <p:cNvPr id="24" name="AutoShape 28"/>
            <p:cNvCxnSpPr>
              <a:cxnSpLocks noChangeShapeType="1"/>
              <a:stCxn id="12" idx="4"/>
              <a:endCxn id="15" idx="0"/>
            </p:cNvCxnSpPr>
            <p:nvPr/>
          </p:nvCxnSpPr>
          <p:spPr bwMode="auto">
            <a:xfrm>
              <a:off x="1898849" y="5348743"/>
              <a:ext cx="233734" cy="418099"/>
            </a:xfrm>
            <a:prstGeom prst="straightConnector1">
              <a:avLst/>
            </a:prstGeom>
            <a:noFill/>
            <a:ln w="12700">
              <a:solidFill>
                <a:schemeClr val="tx1"/>
              </a:solidFill>
              <a:round/>
              <a:headEnd/>
              <a:tailEnd/>
            </a:ln>
          </p:spPr>
        </p:cxnSp>
        <p:sp>
          <p:nvSpPr>
            <p:cNvPr id="25" name="Oval 33"/>
            <p:cNvSpPr>
              <a:spLocks noChangeArrowheads="1"/>
            </p:cNvSpPr>
            <p:nvPr/>
          </p:nvSpPr>
          <p:spPr bwMode="auto">
            <a:xfrm>
              <a:off x="2756744" y="3645024"/>
              <a:ext cx="414337" cy="398463"/>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35</a:t>
              </a:r>
              <a:endParaRPr lang="en-US" sz="1400"/>
            </a:p>
          </p:txBody>
        </p:sp>
      </p:grpSp>
      <p:sp>
        <p:nvSpPr>
          <p:cNvPr id="26" name="TextBox 25"/>
          <p:cNvSpPr txBox="1"/>
          <p:nvPr/>
        </p:nvSpPr>
        <p:spPr>
          <a:xfrm>
            <a:off x="2819702" y="3707979"/>
            <a:ext cx="274320" cy="274320"/>
          </a:xfrm>
          <a:prstGeom prst="rect">
            <a:avLst/>
          </a:prstGeom>
          <a:noFill/>
        </p:spPr>
        <p:txBody>
          <a:bodyPr wrap="square" lIns="0" tIns="0" rIns="0" bIns="0" rtlCol="0" anchor="ctr">
            <a:spAutoFit/>
          </a:bodyPr>
          <a:lstStyle/>
          <a:p>
            <a:pPr algn="ctr"/>
            <a:r>
              <a:rPr lang="en-US" sz="1400" smtClean="0"/>
              <a:t>35</a:t>
            </a:r>
            <a:endParaRPr lang="en-US" sz="1400"/>
          </a:p>
        </p:txBody>
      </p:sp>
      <p:sp>
        <p:nvSpPr>
          <p:cNvPr id="27" name="TextBox 26"/>
          <p:cNvSpPr txBox="1"/>
          <p:nvPr/>
        </p:nvSpPr>
        <p:spPr>
          <a:xfrm>
            <a:off x="3476827" y="4346998"/>
            <a:ext cx="274320" cy="274320"/>
          </a:xfrm>
          <a:prstGeom prst="rect">
            <a:avLst/>
          </a:prstGeom>
          <a:noFill/>
        </p:spPr>
        <p:txBody>
          <a:bodyPr wrap="square" lIns="0" tIns="0" rIns="0" bIns="0" rtlCol="0" anchor="ctr">
            <a:spAutoFit/>
          </a:bodyPr>
          <a:lstStyle/>
          <a:p>
            <a:pPr algn="ctr"/>
            <a:r>
              <a:rPr lang="en-US" sz="1400" smtClean="0"/>
              <a:t>50</a:t>
            </a:r>
            <a:endParaRPr lang="en-US" sz="1400"/>
          </a:p>
        </p:txBody>
      </p:sp>
      <p:sp>
        <p:nvSpPr>
          <p:cNvPr id="28" name="TextBox 27"/>
          <p:cNvSpPr txBox="1"/>
          <p:nvPr/>
        </p:nvSpPr>
        <p:spPr>
          <a:xfrm>
            <a:off x="2180683" y="4346998"/>
            <a:ext cx="274320" cy="274320"/>
          </a:xfrm>
          <a:prstGeom prst="rect">
            <a:avLst/>
          </a:prstGeom>
          <a:noFill/>
        </p:spPr>
        <p:txBody>
          <a:bodyPr wrap="square" lIns="0" tIns="0" rIns="0" bIns="0" rtlCol="0" anchor="ctr">
            <a:spAutoFit/>
          </a:bodyPr>
          <a:lstStyle/>
          <a:p>
            <a:pPr algn="ctr"/>
            <a:r>
              <a:rPr lang="en-US" sz="1400" smtClean="0"/>
              <a:t>20</a:t>
            </a:r>
            <a:endParaRPr lang="en-US" sz="1400"/>
          </a:p>
        </p:txBody>
      </p:sp>
      <p:sp>
        <p:nvSpPr>
          <p:cNvPr id="29" name="TextBox 28"/>
          <p:cNvSpPr txBox="1"/>
          <p:nvPr/>
        </p:nvSpPr>
        <p:spPr>
          <a:xfrm>
            <a:off x="1766741" y="5013176"/>
            <a:ext cx="274320" cy="274320"/>
          </a:xfrm>
          <a:prstGeom prst="rect">
            <a:avLst/>
          </a:prstGeom>
          <a:noFill/>
        </p:spPr>
        <p:txBody>
          <a:bodyPr wrap="square" lIns="0" tIns="0" rIns="0" bIns="0" rtlCol="0" anchor="ctr">
            <a:spAutoFit/>
          </a:bodyPr>
          <a:lstStyle/>
          <a:p>
            <a:pPr algn="ctr"/>
            <a:r>
              <a:rPr lang="en-US" sz="1400" smtClean="0"/>
              <a:t>5</a:t>
            </a:r>
            <a:endParaRPr lang="en-US" sz="1400"/>
          </a:p>
        </p:txBody>
      </p:sp>
      <p:sp>
        <p:nvSpPr>
          <p:cNvPr id="30" name="TextBox 29"/>
          <p:cNvSpPr txBox="1"/>
          <p:nvPr/>
        </p:nvSpPr>
        <p:spPr>
          <a:xfrm>
            <a:off x="3071522" y="5039919"/>
            <a:ext cx="274320" cy="274320"/>
          </a:xfrm>
          <a:prstGeom prst="rect">
            <a:avLst/>
          </a:prstGeom>
          <a:noFill/>
        </p:spPr>
        <p:txBody>
          <a:bodyPr wrap="square" lIns="0" tIns="0" rIns="0" bIns="0" rtlCol="0" anchor="ctr">
            <a:spAutoFit/>
          </a:bodyPr>
          <a:lstStyle/>
          <a:p>
            <a:pPr algn="ctr"/>
            <a:r>
              <a:rPr lang="en-US" sz="1400" smtClean="0"/>
              <a:t>45</a:t>
            </a:r>
            <a:endParaRPr lang="en-US" sz="1400"/>
          </a:p>
        </p:txBody>
      </p:sp>
      <p:sp>
        <p:nvSpPr>
          <p:cNvPr id="31" name="TextBox 30"/>
          <p:cNvSpPr txBox="1"/>
          <p:nvPr/>
        </p:nvSpPr>
        <p:spPr>
          <a:xfrm>
            <a:off x="2531670" y="5039919"/>
            <a:ext cx="274320" cy="274320"/>
          </a:xfrm>
          <a:prstGeom prst="rect">
            <a:avLst/>
          </a:prstGeom>
          <a:noFill/>
        </p:spPr>
        <p:txBody>
          <a:bodyPr wrap="square" lIns="0" tIns="0" rIns="0" bIns="0" rtlCol="0" anchor="ctr">
            <a:spAutoFit/>
          </a:bodyPr>
          <a:lstStyle/>
          <a:p>
            <a:pPr algn="ctr"/>
            <a:r>
              <a:rPr lang="en-US" sz="1400" smtClean="0"/>
              <a:t>30</a:t>
            </a:r>
            <a:endParaRPr lang="en-US" sz="1400"/>
          </a:p>
        </p:txBody>
      </p:sp>
      <p:sp>
        <p:nvSpPr>
          <p:cNvPr id="32" name="TextBox 31"/>
          <p:cNvSpPr txBox="1"/>
          <p:nvPr/>
        </p:nvSpPr>
        <p:spPr>
          <a:xfrm>
            <a:off x="3890769" y="5039919"/>
            <a:ext cx="274320" cy="274320"/>
          </a:xfrm>
          <a:prstGeom prst="rect">
            <a:avLst/>
          </a:prstGeom>
          <a:noFill/>
        </p:spPr>
        <p:txBody>
          <a:bodyPr wrap="square" lIns="0" tIns="0" rIns="0" bIns="0" rtlCol="0" anchor="ctr">
            <a:spAutoFit/>
          </a:bodyPr>
          <a:lstStyle/>
          <a:p>
            <a:pPr algn="ctr"/>
            <a:r>
              <a:rPr lang="en-US" sz="1400" smtClean="0"/>
              <a:t>60</a:t>
            </a:r>
            <a:endParaRPr lang="en-US" sz="1400"/>
          </a:p>
        </p:txBody>
      </p:sp>
      <p:sp>
        <p:nvSpPr>
          <p:cNvPr id="33" name="TextBox 32"/>
          <p:cNvSpPr txBox="1"/>
          <p:nvPr/>
        </p:nvSpPr>
        <p:spPr>
          <a:xfrm>
            <a:off x="3647586" y="5805264"/>
            <a:ext cx="274320" cy="274320"/>
          </a:xfrm>
          <a:prstGeom prst="rect">
            <a:avLst/>
          </a:prstGeom>
          <a:noFill/>
        </p:spPr>
        <p:txBody>
          <a:bodyPr wrap="square" lIns="0" tIns="0" rIns="0" bIns="0" rtlCol="0" anchor="ctr">
            <a:spAutoFit/>
          </a:bodyPr>
          <a:lstStyle/>
          <a:p>
            <a:pPr algn="ctr"/>
            <a:r>
              <a:rPr lang="en-US" sz="1400" smtClean="0"/>
              <a:t>55</a:t>
            </a:r>
            <a:endParaRPr lang="en-US" sz="1400"/>
          </a:p>
        </p:txBody>
      </p:sp>
      <p:sp>
        <p:nvSpPr>
          <p:cNvPr id="34" name="TextBox 33"/>
          <p:cNvSpPr txBox="1"/>
          <p:nvPr/>
        </p:nvSpPr>
        <p:spPr>
          <a:xfrm>
            <a:off x="1991402" y="5823370"/>
            <a:ext cx="274320" cy="274320"/>
          </a:xfrm>
          <a:prstGeom prst="rect">
            <a:avLst/>
          </a:prstGeom>
          <a:noFill/>
        </p:spPr>
        <p:txBody>
          <a:bodyPr wrap="square" lIns="0" tIns="0" rIns="0" bIns="0" rtlCol="0" anchor="ctr">
            <a:spAutoFit/>
          </a:bodyPr>
          <a:lstStyle/>
          <a:p>
            <a:pPr algn="ctr"/>
            <a:r>
              <a:rPr lang="en-US" sz="1400" smtClean="0"/>
              <a:t>10</a:t>
            </a:r>
            <a:endParaRPr lang="en-US" sz="1400"/>
          </a:p>
        </p:txBody>
      </p:sp>
      <p:sp>
        <p:nvSpPr>
          <p:cNvPr id="37" name="Text Box 69"/>
          <p:cNvSpPr txBox="1">
            <a:spLocks noChangeArrowheads="1"/>
          </p:cNvSpPr>
          <p:nvPr/>
        </p:nvSpPr>
        <p:spPr bwMode="auto">
          <a:xfrm>
            <a:off x="5148064" y="3212976"/>
            <a:ext cx="2592288" cy="360363"/>
          </a:xfrm>
          <a:prstGeom prst="rect">
            <a:avLst/>
          </a:prstGeom>
          <a:noFill/>
          <a:ln w="9525">
            <a:noFill/>
            <a:miter lim="800000"/>
            <a:headEnd/>
            <a:tailEnd/>
          </a:ln>
        </p:spPr>
        <p:txBody>
          <a:bodyPr lIns="0" tIns="0" rIns="0" bIns="0"/>
          <a:lstStyle/>
          <a:p>
            <a:r>
              <a:rPr lang="en-US" sz="1600"/>
              <a:t>Hasil penelusuran </a:t>
            </a:r>
            <a:r>
              <a:rPr lang="en-US" sz="1600" smtClean="0"/>
              <a:t>Preorder:</a:t>
            </a:r>
            <a:endParaRPr lang="en-US" sz="160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par>
                          <p:cTn id="18" fill="hold">
                            <p:stCondLst>
                              <p:cond delay="500"/>
                            </p:stCondLst>
                            <p:childTnLst>
                              <p:par>
                                <p:cTn id="19" presetID="49" presetClass="entr" presetSubtype="0" decel="100000" fill="hold" nodeType="afterEffect">
                                  <p:stCondLst>
                                    <p:cond delay="0"/>
                                  </p:stCondLst>
                                  <p:childTnLst>
                                    <p:set>
                                      <p:cBhvr>
                                        <p:cTn id="20" dur="1" fill="hold">
                                          <p:stCondLst>
                                            <p:cond delay="0"/>
                                          </p:stCondLst>
                                        </p:cTn>
                                        <p:tgtEl>
                                          <p:spTgt spid="41"/>
                                        </p:tgtEl>
                                        <p:attrNameLst>
                                          <p:attrName>style.visibility</p:attrName>
                                        </p:attrNameLst>
                                      </p:cBhvr>
                                      <p:to>
                                        <p:strVal val="visible"/>
                                      </p:to>
                                    </p:set>
                                    <p:anim calcmode="lin" valueType="num">
                                      <p:cBhvr>
                                        <p:cTn id="21" dur="1000" fill="hold"/>
                                        <p:tgtEl>
                                          <p:spTgt spid="41"/>
                                        </p:tgtEl>
                                        <p:attrNameLst>
                                          <p:attrName>ppt_w</p:attrName>
                                        </p:attrNameLst>
                                      </p:cBhvr>
                                      <p:tavLst>
                                        <p:tav tm="0">
                                          <p:val>
                                            <p:fltVal val="0"/>
                                          </p:val>
                                        </p:tav>
                                        <p:tav tm="100000">
                                          <p:val>
                                            <p:strVal val="#ppt_w"/>
                                          </p:val>
                                        </p:tav>
                                      </p:tavLst>
                                    </p:anim>
                                    <p:anim calcmode="lin" valueType="num">
                                      <p:cBhvr>
                                        <p:cTn id="22" dur="1000" fill="hold"/>
                                        <p:tgtEl>
                                          <p:spTgt spid="41"/>
                                        </p:tgtEl>
                                        <p:attrNameLst>
                                          <p:attrName>ppt_h</p:attrName>
                                        </p:attrNameLst>
                                      </p:cBhvr>
                                      <p:tavLst>
                                        <p:tav tm="0">
                                          <p:val>
                                            <p:fltVal val="0"/>
                                          </p:val>
                                        </p:tav>
                                        <p:tav tm="100000">
                                          <p:val>
                                            <p:strVal val="#ppt_h"/>
                                          </p:val>
                                        </p:tav>
                                      </p:tavLst>
                                    </p:anim>
                                    <p:anim calcmode="lin" valueType="num">
                                      <p:cBhvr>
                                        <p:cTn id="23" dur="1000" fill="hold"/>
                                        <p:tgtEl>
                                          <p:spTgt spid="41"/>
                                        </p:tgtEl>
                                        <p:attrNameLst>
                                          <p:attrName>style.rotation</p:attrName>
                                        </p:attrNameLst>
                                      </p:cBhvr>
                                      <p:tavLst>
                                        <p:tav tm="0">
                                          <p:val>
                                            <p:fltVal val="360"/>
                                          </p:val>
                                        </p:tav>
                                        <p:tav tm="100000">
                                          <p:val>
                                            <p:fltVal val="0"/>
                                          </p:val>
                                        </p:tav>
                                      </p:tavLst>
                                    </p:anim>
                                    <p:animEffect transition="in" filter="fade">
                                      <p:cBhvr>
                                        <p:cTn id="24" dur="10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27" presetClass="entr" presetSubtype="0" fill="hold" grpId="0" nodeType="clickEffect">
                                  <p:stCondLst>
                                    <p:cond delay="0"/>
                                  </p:stCondLst>
                                  <p:iterate type="lt">
                                    <p:tmPct val="50000"/>
                                  </p:iterate>
                                  <p:childTnLst>
                                    <p:set>
                                      <p:cBhvr>
                                        <p:cTn id="28" dur="1" fill="hold">
                                          <p:stCondLst>
                                            <p:cond delay="0"/>
                                          </p:stCondLst>
                                        </p:cTn>
                                        <p:tgtEl>
                                          <p:spTgt spid="37"/>
                                        </p:tgtEl>
                                        <p:attrNameLst>
                                          <p:attrName>style.visibility</p:attrName>
                                        </p:attrNameLst>
                                      </p:cBhvr>
                                      <p:to>
                                        <p:strVal val="visible"/>
                                      </p:to>
                                    </p:set>
                                    <p:anim calcmode="discrete" valueType="clr">
                                      <p:cBhvr override="childStyle">
                                        <p:cTn id="29" dur="80"/>
                                        <p:tgtEl>
                                          <p:spTgt spid="37"/>
                                        </p:tgtEl>
                                        <p:attrNameLst>
                                          <p:attrName>style.color</p:attrName>
                                        </p:attrNameLst>
                                      </p:cBhvr>
                                      <p:tavLst>
                                        <p:tav tm="0">
                                          <p:val>
                                            <p:clrVal>
                                              <a:schemeClr val="accent2"/>
                                            </p:clrVal>
                                          </p:val>
                                        </p:tav>
                                        <p:tav tm="50000">
                                          <p:val>
                                            <p:clrVal>
                                              <a:schemeClr val="hlink"/>
                                            </p:clrVal>
                                          </p:val>
                                        </p:tav>
                                      </p:tavLst>
                                    </p:anim>
                                    <p:anim calcmode="discrete" valueType="clr">
                                      <p:cBhvr>
                                        <p:cTn id="30" dur="80"/>
                                        <p:tgtEl>
                                          <p:spTgt spid="37"/>
                                        </p:tgtEl>
                                        <p:attrNameLst>
                                          <p:attrName>fillcolor</p:attrName>
                                        </p:attrNameLst>
                                      </p:cBhvr>
                                      <p:tavLst>
                                        <p:tav tm="0">
                                          <p:val>
                                            <p:clrVal>
                                              <a:schemeClr val="accent2"/>
                                            </p:clrVal>
                                          </p:val>
                                        </p:tav>
                                        <p:tav tm="50000">
                                          <p:val>
                                            <p:clrVal>
                                              <a:schemeClr val="hlink"/>
                                            </p:clrVal>
                                          </p:val>
                                        </p:tav>
                                      </p:tavLst>
                                    </p:anim>
                                    <p:set>
                                      <p:cBhvr>
                                        <p:cTn id="31" dur="80"/>
                                        <p:tgtEl>
                                          <p:spTgt spid="37"/>
                                        </p:tgtEl>
                                        <p:attrNameLst>
                                          <p:attrName>fill.type</p:attrName>
                                        </p:attrNameLst>
                                      </p:cBhvr>
                                      <p:to>
                                        <p:strVal val="solid"/>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childTnLst>
                          </p:cTn>
                        </p:par>
                        <p:par>
                          <p:cTn id="37" fill="hold">
                            <p:stCondLst>
                              <p:cond delay="500"/>
                            </p:stCondLst>
                            <p:childTnLst>
                              <p:par>
                                <p:cTn id="38" presetID="0" presetClass="path" presetSubtype="0" accel="50000" decel="50000" fill="hold" grpId="1" nodeType="afterEffect">
                                  <p:stCondLst>
                                    <p:cond delay="0"/>
                                  </p:stCondLst>
                                  <p:childTnLst>
                                    <p:animMotion origin="layout" path="M 0 0 C 0 0 0.12622 0.00116 0.25243 0.00255 " pathEditMode="relative" ptsTypes="aA">
                                      <p:cBhvr>
                                        <p:cTn id="39" dur="2000" fill="hold"/>
                                        <p:tgtEl>
                                          <p:spTgt spid="26"/>
                                        </p:tgtEl>
                                        <p:attrNameLst>
                                          <p:attrName>ppt_x</p:attrName>
                                          <p:attrName>ppt_y</p:attrName>
                                        </p:attrNameLst>
                                      </p:cBhvr>
                                    </p:animMotion>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childTnLst>
                          </p:cTn>
                        </p:par>
                        <p:par>
                          <p:cTn id="45" fill="hold">
                            <p:stCondLst>
                              <p:cond delay="500"/>
                            </p:stCondLst>
                            <p:childTnLst>
                              <p:par>
                                <p:cTn id="46" presetID="0" presetClass="path" presetSubtype="0" accel="50000" decel="50000" fill="hold" grpId="1" nodeType="afterEffect">
                                  <p:stCondLst>
                                    <p:cond delay="0"/>
                                  </p:stCondLst>
                                  <p:childTnLst>
                                    <p:animMotion origin="layout" path="M -2.22222E-6 -4.58709E-6 C 0.08542 0.00024 0.17118 0.00116 0.23056 -0.01457 C 0.28959 -0.0296 0.32188 -0.06014 0.35452 -0.08975 " pathEditMode="relative" rAng="0" ptsTypes="aaA">
                                      <p:cBhvr>
                                        <p:cTn id="47" dur="2000" fill="hold"/>
                                        <p:tgtEl>
                                          <p:spTgt spid="28"/>
                                        </p:tgtEl>
                                        <p:attrNameLst>
                                          <p:attrName>ppt_x</p:attrName>
                                          <p:attrName>ppt_y</p:attrName>
                                        </p:attrNameLst>
                                      </p:cBhvr>
                                      <p:rCtr x="177" y="-44"/>
                                    </p:animMotion>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fade">
                                      <p:cBhvr>
                                        <p:cTn id="52" dur="500"/>
                                        <p:tgtEl>
                                          <p:spTgt spid="29"/>
                                        </p:tgtEl>
                                      </p:cBhvr>
                                    </p:animEffect>
                                  </p:childTnLst>
                                </p:cTn>
                              </p:par>
                            </p:childTnLst>
                          </p:cTn>
                        </p:par>
                        <p:par>
                          <p:cTn id="53" fill="hold">
                            <p:stCondLst>
                              <p:cond delay="500"/>
                            </p:stCondLst>
                            <p:childTnLst>
                              <p:par>
                                <p:cTn id="54" presetID="0" presetClass="path" presetSubtype="0" accel="50000" decel="50000" fill="hold" grpId="1" nodeType="afterEffect">
                                  <p:stCondLst>
                                    <p:cond delay="0"/>
                                  </p:stCondLst>
                                  <p:childTnLst>
                                    <p:animMotion origin="layout" path="M 2.77778E-7 -4.81147E-6 C 0.11944 -0.01318 0.23941 -0.02544 0.31128 -0.05644 C 0.38299 -0.0879 0.4066 -0.13786 0.43073 -0.18737 " pathEditMode="relative" rAng="0" ptsTypes="aaA">
                                      <p:cBhvr>
                                        <p:cTn id="55" dur="2000" fill="hold"/>
                                        <p:tgtEl>
                                          <p:spTgt spid="29"/>
                                        </p:tgtEl>
                                        <p:attrNameLst>
                                          <p:attrName>ppt_x</p:attrName>
                                          <p:attrName>ppt_y</p:attrName>
                                        </p:attrNameLst>
                                      </p:cBhvr>
                                      <p:rCtr x="215" y="-94"/>
                                    </p:animMotion>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fade">
                                      <p:cBhvr>
                                        <p:cTn id="60" dur="500"/>
                                        <p:tgtEl>
                                          <p:spTgt spid="34"/>
                                        </p:tgtEl>
                                      </p:cBhvr>
                                    </p:animEffect>
                                  </p:childTnLst>
                                </p:cTn>
                              </p:par>
                            </p:childTnLst>
                          </p:cTn>
                        </p:par>
                        <p:par>
                          <p:cTn id="61" fill="hold">
                            <p:stCondLst>
                              <p:cond delay="500"/>
                            </p:stCondLst>
                            <p:childTnLst>
                              <p:par>
                                <p:cTn id="62" presetID="0" presetClass="path" presetSubtype="0" accel="50000" decel="50000" fill="hold" grpId="1" nodeType="afterEffect">
                                  <p:stCondLst>
                                    <p:cond delay="0"/>
                                  </p:stCondLst>
                                  <p:childTnLst>
                                    <p:animMotion origin="layout" path="M 0 0 C 0.13212 -0.03146 0.26424 -0.06269 0.33663 -0.11358 C 0.40903 -0.16447 0.42187 -0.23479 0.43472 -0.30488 " pathEditMode="relative" ptsTypes="aaA">
                                      <p:cBhvr>
                                        <p:cTn id="63" dur="2000" fill="hold"/>
                                        <p:tgtEl>
                                          <p:spTgt spid="34"/>
                                        </p:tgtEl>
                                        <p:attrNameLst>
                                          <p:attrName>ppt_x</p:attrName>
                                          <p:attrName>ppt_y</p:attrName>
                                        </p:attrNameLst>
                                      </p:cBhvr>
                                    </p:animMotion>
                                  </p:childTnLst>
                                </p:cTn>
                              </p:par>
                            </p:childTnLst>
                          </p:cTn>
                        </p:par>
                        <p:par>
                          <p:cTn id="64" fill="hold">
                            <p:stCondLst>
                              <p:cond delay="2500"/>
                            </p:stCondLst>
                            <p:childTnLst>
                              <p:par>
                                <p:cTn id="65" presetID="10" presetClass="entr" presetSubtype="0" fill="hold" grpId="0" nodeType="after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fade">
                                      <p:cBhvr>
                                        <p:cTn id="67" dur="500"/>
                                        <p:tgtEl>
                                          <p:spTgt spid="31"/>
                                        </p:tgtEl>
                                      </p:cBhvr>
                                    </p:animEffect>
                                  </p:childTnLst>
                                </p:cTn>
                              </p:par>
                            </p:childTnLst>
                          </p:cTn>
                        </p:par>
                        <p:par>
                          <p:cTn id="68" fill="hold">
                            <p:stCondLst>
                              <p:cond delay="3000"/>
                            </p:stCondLst>
                            <p:childTnLst>
                              <p:par>
                                <p:cTn id="69" presetID="0" presetClass="path" presetSubtype="0" accel="50000" decel="50000" fill="hold" grpId="1" nodeType="afterEffect">
                                  <p:stCondLst>
                                    <p:cond delay="0"/>
                                  </p:stCondLst>
                                  <p:childTnLst>
                                    <p:animMotion origin="layout" path="M -2.77778E-7 2.73421E-6 C 0.12274 -0.00394 0.24549 -0.00694 0.31389 -0.0391 C 0.38229 -0.07102 0.39635 -0.13139 0.41042 -0.19107 " pathEditMode="relative" rAng="0" ptsTypes="aaA">
                                      <p:cBhvr>
                                        <p:cTn id="70" dur="2000" fill="hold"/>
                                        <p:tgtEl>
                                          <p:spTgt spid="31"/>
                                        </p:tgtEl>
                                        <p:attrNameLst>
                                          <p:attrName>ppt_x</p:attrName>
                                          <p:attrName>ppt_y</p:attrName>
                                        </p:attrNameLst>
                                      </p:cBhvr>
                                      <p:rCtr x="205" y="-96"/>
                                    </p:animMotion>
                                  </p:childTnLst>
                                </p:cTn>
                              </p:par>
                            </p:childTnLst>
                          </p:cTn>
                        </p:par>
                        <p:par>
                          <p:cTn id="71" fill="hold">
                            <p:stCondLst>
                              <p:cond delay="5000"/>
                            </p:stCondLst>
                            <p:childTnLst>
                              <p:par>
                                <p:cTn id="72" presetID="10" presetClass="entr" presetSubtype="0" fill="hold" grpId="0" nodeType="after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fade">
                                      <p:cBhvr>
                                        <p:cTn id="74" dur="500"/>
                                        <p:tgtEl>
                                          <p:spTgt spid="27"/>
                                        </p:tgtEl>
                                      </p:cBhvr>
                                    </p:animEffect>
                                  </p:childTnLst>
                                </p:cTn>
                              </p:par>
                            </p:childTnLst>
                          </p:cTn>
                        </p:par>
                        <p:par>
                          <p:cTn id="75" fill="hold">
                            <p:stCondLst>
                              <p:cond delay="5500"/>
                            </p:stCondLst>
                            <p:childTnLst>
                              <p:par>
                                <p:cTn id="76" presetID="0" presetClass="path" presetSubtype="0" accel="50000" decel="50000" fill="hold" grpId="1" nodeType="afterEffect">
                                  <p:stCondLst>
                                    <p:cond delay="0"/>
                                  </p:stCondLst>
                                  <p:childTnLst>
                                    <p:animMotion origin="layout" path="M 1.11111E-6 -0.00023 C 0.09983 0.00162 0.19983 0.0037 0.2566 -0.0118 C 0.31337 -0.02706 0.32691 -0.05852 0.34062 -0.08952 " pathEditMode="relative" rAng="0" ptsTypes="aaA">
                                      <p:cBhvr>
                                        <p:cTn id="77" dur="2000" fill="hold"/>
                                        <p:tgtEl>
                                          <p:spTgt spid="27"/>
                                        </p:tgtEl>
                                        <p:attrNameLst>
                                          <p:attrName>ppt_x</p:attrName>
                                          <p:attrName>ppt_y</p:attrName>
                                        </p:attrNameLst>
                                      </p:cBhvr>
                                      <p:rCtr x="170" y="-43"/>
                                    </p:animMotion>
                                  </p:childTnLst>
                                </p:cTn>
                              </p:par>
                            </p:childTnLst>
                          </p:cTn>
                        </p:par>
                        <p:par>
                          <p:cTn id="78" fill="hold">
                            <p:stCondLst>
                              <p:cond delay="7500"/>
                            </p:stCondLst>
                            <p:childTnLst>
                              <p:par>
                                <p:cTn id="79" presetID="10" presetClass="entr" presetSubtype="0" fill="hold" grpId="0" nodeType="after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fade">
                                      <p:cBhvr>
                                        <p:cTn id="81" dur="500"/>
                                        <p:tgtEl>
                                          <p:spTgt spid="30"/>
                                        </p:tgtEl>
                                      </p:cBhvr>
                                    </p:animEffect>
                                  </p:childTnLst>
                                </p:cTn>
                              </p:par>
                            </p:childTnLst>
                          </p:cTn>
                        </p:par>
                        <p:par>
                          <p:cTn id="82" fill="hold">
                            <p:stCondLst>
                              <p:cond delay="8000"/>
                            </p:stCondLst>
                            <p:childTnLst>
                              <p:par>
                                <p:cTn id="83" presetID="0" presetClass="path" presetSubtype="0" accel="50000" decel="50000" fill="hold" grpId="1" nodeType="afterEffect">
                                  <p:stCondLst>
                                    <p:cond delay="0"/>
                                  </p:stCondLst>
                                  <p:childTnLst>
                                    <p:animMotion origin="layout" path="M 1.94444E-6 2.73421E-6 C 0.12673 -0.02059 0.25347 -0.04095 0.32309 -0.07287 C 0.39271 -0.10479 0.40503 -0.14828 0.41771 -0.19131 " pathEditMode="relative" rAng="0" ptsTypes="aaA">
                                      <p:cBhvr>
                                        <p:cTn id="84" dur="2000" fill="hold"/>
                                        <p:tgtEl>
                                          <p:spTgt spid="30"/>
                                        </p:tgtEl>
                                        <p:attrNameLst>
                                          <p:attrName>ppt_x</p:attrName>
                                          <p:attrName>ppt_y</p:attrName>
                                        </p:attrNameLst>
                                      </p:cBhvr>
                                      <p:rCtr x="209" y="-96"/>
                                    </p:animMotion>
                                  </p:childTnLst>
                                </p:cTn>
                              </p:par>
                            </p:childTnLst>
                          </p:cTn>
                        </p:par>
                        <p:par>
                          <p:cTn id="85" fill="hold">
                            <p:stCondLst>
                              <p:cond delay="10000"/>
                            </p:stCondLst>
                            <p:childTnLst>
                              <p:par>
                                <p:cTn id="86" presetID="10" presetClass="entr" presetSubtype="0" fill="hold" grpId="0" nodeType="after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fade">
                                      <p:cBhvr>
                                        <p:cTn id="88" dur="500"/>
                                        <p:tgtEl>
                                          <p:spTgt spid="32"/>
                                        </p:tgtEl>
                                      </p:cBhvr>
                                    </p:animEffect>
                                  </p:childTnLst>
                                </p:cTn>
                              </p:par>
                            </p:childTnLst>
                          </p:cTn>
                        </p:par>
                        <p:par>
                          <p:cTn id="89" fill="hold">
                            <p:stCondLst>
                              <p:cond delay="10500"/>
                            </p:stCondLst>
                            <p:childTnLst>
                              <p:par>
                                <p:cTn id="90" presetID="0" presetClass="path" presetSubtype="0" accel="50000" decel="50000" fill="hold" grpId="1" nodeType="afterEffect">
                                  <p:stCondLst>
                                    <p:cond delay="0"/>
                                  </p:stCondLst>
                                  <p:childTnLst>
                                    <p:animMotion origin="layout" path="M -1.38889E-6 2.73421E-6 C 0.11077 -0.01805 0.22153 -0.03563 0.2816 -0.06755 C 0.34167 -0.09901 0.35087 -0.14481 0.36024 -0.19015 " pathEditMode="relative" rAng="0" ptsTypes="aaA">
                                      <p:cBhvr>
                                        <p:cTn id="91" dur="2000" fill="hold"/>
                                        <p:tgtEl>
                                          <p:spTgt spid="32"/>
                                        </p:tgtEl>
                                        <p:attrNameLst>
                                          <p:attrName>ppt_x</p:attrName>
                                          <p:attrName>ppt_y</p:attrName>
                                        </p:attrNameLst>
                                      </p:cBhvr>
                                      <p:rCtr x="180" y="-95"/>
                                    </p:animMotion>
                                  </p:childTnLst>
                                </p:cTn>
                              </p:par>
                            </p:childTnLst>
                          </p:cTn>
                        </p:par>
                        <p:par>
                          <p:cTn id="92" fill="hold">
                            <p:stCondLst>
                              <p:cond delay="12500"/>
                            </p:stCondLst>
                            <p:childTnLst>
                              <p:par>
                                <p:cTn id="93" presetID="10" presetClass="entr" presetSubtype="0" fill="hold" grpId="0" nodeType="afterEffect">
                                  <p:stCondLst>
                                    <p:cond delay="0"/>
                                  </p:stCondLst>
                                  <p:childTnLst>
                                    <p:set>
                                      <p:cBhvr>
                                        <p:cTn id="94" dur="1" fill="hold">
                                          <p:stCondLst>
                                            <p:cond delay="0"/>
                                          </p:stCondLst>
                                        </p:cTn>
                                        <p:tgtEl>
                                          <p:spTgt spid="33"/>
                                        </p:tgtEl>
                                        <p:attrNameLst>
                                          <p:attrName>style.visibility</p:attrName>
                                        </p:attrNameLst>
                                      </p:cBhvr>
                                      <p:to>
                                        <p:strVal val="visible"/>
                                      </p:to>
                                    </p:set>
                                    <p:animEffect transition="in" filter="fade">
                                      <p:cBhvr>
                                        <p:cTn id="95" dur="500"/>
                                        <p:tgtEl>
                                          <p:spTgt spid="33"/>
                                        </p:tgtEl>
                                      </p:cBhvr>
                                    </p:animEffect>
                                  </p:childTnLst>
                                </p:cTn>
                              </p:par>
                            </p:childTnLst>
                          </p:cTn>
                        </p:par>
                        <p:par>
                          <p:cTn id="96" fill="hold">
                            <p:stCondLst>
                              <p:cond delay="13000"/>
                            </p:stCondLst>
                            <p:childTnLst>
                              <p:par>
                                <p:cTn id="97" presetID="0" presetClass="path" presetSubtype="0" accel="50000" decel="50000" fill="hold" grpId="1" nodeType="afterEffect">
                                  <p:stCondLst>
                                    <p:cond delay="0"/>
                                  </p:stCondLst>
                                  <p:childTnLst>
                                    <p:animMotion origin="layout" path="M 0 0 C 0.11979 -0.03586 0.23958 -0.07148 0.30989 -0.12144 C 0.38021 -0.17141 0.40104 -0.23549 0.42187 -0.29956 " pathEditMode="relative" ptsTypes="aaA">
                                      <p:cBhvr>
                                        <p:cTn id="98" dur="2000" fill="hold"/>
                                        <p:tgtEl>
                                          <p:spTgt spid="3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26" grpId="0"/>
      <p:bldP spid="26" grpId="1"/>
      <p:bldP spid="27" grpId="0"/>
      <p:bldP spid="27" grpId="1"/>
      <p:bldP spid="28" grpId="0"/>
      <p:bldP spid="28" grpId="1"/>
      <p:bldP spid="29" grpId="0"/>
      <p:bldP spid="29" grpId="1"/>
      <p:bldP spid="30" grpId="0"/>
      <p:bldP spid="30" grpId="1"/>
      <p:bldP spid="31" grpId="0"/>
      <p:bldP spid="31" grpId="1"/>
      <p:bldP spid="32" grpId="0"/>
      <p:bldP spid="32" grpId="1"/>
      <p:bldP spid="33" grpId="0"/>
      <p:bldP spid="33" grpId="1"/>
      <p:bldP spid="34" grpId="0"/>
      <p:bldP spid="34" grpId="1"/>
      <p:bldP spid="37"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2"/>
            </a:gs>
            <a:gs pos="100000">
              <a:srgbClr val="3333FF"/>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755576" y="1124744"/>
            <a:ext cx="5328592" cy="369332"/>
          </a:xfrm>
          <a:prstGeom prst="rect">
            <a:avLst/>
          </a:prstGeom>
        </p:spPr>
        <p:txBody>
          <a:bodyPr wrap="square">
            <a:spAutoFit/>
          </a:bodyPr>
          <a:lstStyle/>
          <a:p>
            <a:pPr marL="342900" indent="-342900" algn="just">
              <a:spcAft>
                <a:spcPct val="20000"/>
              </a:spcAft>
            </a:pPr>
            <a:r>
              <a:rPr lang="en-US" smtClean="0"/>
              <a:t>3.2.  Inorder (Kiri – Akar – Kanan)</a:t>
            </a:r>
          </a:p>
        </p:txBody>
      </p:sp>
      <p:sp>
        <p:nvSpPr>
          <p:cNvPr id="3" name="Rectangle 2"/>
          <p:cNvSpPr/>
          <p:nvPr/>
        </p:nvSpPr>
        <p:spPr>
          <a:xfrm>
            <a:off x="1331640" y="1484784"/>
            <a:ext cx="7128792" cy="369332"/>
          </a:xfrm>
          <a:prstGeom prst="rect">
            <a:avLst/>
          </a:prstGeom>
        </p:spPr>
        <p:txBody>
          <a:bodyPr wrap="square" lIns="45720" rIns="45720">
            <a:spAutoFit/>
          </a:bodyPr>
          <a:lstStyle/>
          <a:p>
            <a:pPr marL="287338" indent="-287338" algn="just">
              <a:spcAft>
                <a:spcPct val="20000"/>
              </a:spcAft>
            </a:pPr>
            <a:r>
              <a:rPr lang="en-US" smtClean="0"/>
              <a:t>Proses penelusuran preorder adalah sebagai berikut:</a:t>
            </a:r>
          </a:p>
        </p:txBody>
      </p:sp>
      <p:sp>
        <p:nvSpPr>
          <p:cNvPr id="6" name="Rectangle 140"/>
          <p:cNvSpPr>
            <a:spLocks noChangeArrowheads="1"/>
          </p:cNvSpPr>
          <p:nvPr/>
        </p:nvSpPr>
        <p:spPr bwMode="auto">
          <a:xfrm>
            <a:off x="1313950" y="1808612"/>
            <a:ext cx="6842125" cy="1296144"/>
          </a:xfrm>
          <a:prstGeom prst="rect">
            <a:avLst/>
          </a:prstGeom>
          <a:noFill/>
          <a:ln w="9525">
            <a:noFill/>
            <a:miter lim="800000"/>
            <a:headEnd/>
            <a:tailEnd/>
          </a:ln>
        </p:spPr>
        <p:txBody>
          <a:bodyPr/>
          <a:lstStyle/>
          <a:p>
            <a:pPr marL="609600" indent="-609600">
              <a:buFont typeface="Webdings" pitchFamily="18" charset="2"/>
              <a:buNone/>
            </a:pPr>
            <a:r>
              <a:rPr lang="en-US" smtClean="0"/>
              <a:t>1</a:t>
            </a:r>
            <a:r>
              <a:rPr lang="en-US"/>
              <a:t>.  </a:t>
            </a:r>
            <a:r>
              <a:rPr lang="en-US" smtClean="0"/>
              <a:t>Kunjungi anak kiri  (sub tree kiri)</a:t>
            </a:r>
            <a:endParaRPr lang="en-US"/>
          </a:p>
          <a:p>
            <a:pPr marL="609600" indent="-609600">
              <a:buFont typeface="Webdings" pitchFamily="18" charset="2"/>
              <a:buNone/>
            </a:pPr>
            <a:r>
              <a:rPr lang="en-US"/>
              <a:t>2.  </a:t>
            </a:r>
            <a:r>
              <a:rPr lang="en-US" smtClean="0"/>
              <a:t>Kunjungi akar  (root)</a:t>
            </a:r>
            <a:endParaRPr lang="en-US"/>
          </a:p>
          <a:p>
            <a:pPr marL="609600" indent="-609600">
              <a:buFont typeface="Webdings" pitchFamily="18" charset="2"/>
              <a:buNone/>
            </a:pPr>
            <a:r>
              <a:rPr lang="en-US"/>
              <a:t>3.  Kunjungi anak kanan  (sub tree kanan)</a:t>
            </a:r>
          </a:p>
          <a:p>
            <a:pPr marL="609600" indent="-609600">
              <a:spcAft>
                <a:spcPct val="20000"/>
              </a:spcAft>
              <a:buFont typeface="Webdings" pitchFamily="18" charset="2"/>
              <a:buNone/>
            </a:pPr>
            <a:r>
              <a:rPr lang="en-US"/>
              <a:t>4.  Kerjakan secara rekursif</a:t>
            </a:r>
          </a:p>
        </p:txBody>
      </p:sp>
      <p:sp>
        <p:nvSpPr>
          <p:cNvPr id="7" name="TextBox 6"/>
          <p:cNvSpPr txBox="1"/>
          <p:nvPr/>
        </p:nvSpPr>
        <p:spPr>
          <a:xfrm>
            <a:off x="1323003" y="3068960"/>
            <a:ext cx="936104" cy="338554"/>
          </a:xfrm>
          <a:prstGeom prst="rect">
            <a:avLst/>
          </a:prstGeom>
          <a:noFill/>
        </p:spPr>
        <p:txBody>
          <a:bodyPr wrap="square" rtlCol="0">
            <a:spAutoFit/>
          </a:bodyPr>
          <a:lstStyle/>
          <a:p>
            <a:r>
              <a:rPr lang="en-US" sz="1600" smtClean="0"/>
              <a:t>Contoh:</a:t>
            </a:r>
            <a:endParaRPr lang="en-US" sz="1600"/>
          </a:p>
        </p:txBody>
      </p:sp>
      <p:grpSp>
        <p:nvGrpSpPr>
          <p:cNvPr id="4" name="Group 40"/>
          <p:cNvGrpSpPr/>
          <p:nvPr/>
        </p:nvGrpSpPr>
        <p:grpSpPr>
          <a:xfrm>
            <a:off x="1691680" y="3645024"/>
            <a:ext cx="2541439" cy="2520280"/>
            <a:chOff x="1691680" y="3645024"/>
            <a:chExt cx="2541439" cy="2520280"/>
          </a:xfrm>
        </p:grpSpPr>
        <p:sp>
          <p:nvSpPr>
            <p:cNvPr id="9" name="Oval 13"/>
            <p:cNvSpPr>
              <a:spLocks noChangeArrowheads="1"/>
            </p:cNvSpPr>
            <p:nvPr/>
          </p:nvSpPr>
          <p:spPr bwMode="auto">
            <a:xfrm>
              <a:off x="2107456" y="4293096"/>
              <a:ext cx="414338" cy="398463"/>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20</a:t>
              </a:r>
              <a:endParaRPr lang="en-US" sz="1400"/>
            </a:p>
          </p:txBody>
        </p:sp>
        <p:cxnSp>
          <p:nvCxnSpPr>
            <p:cNvPr id="10" name="AutoShape 14"/>
            <p:cNvCxnSpPr>
              <a:cxnSpLocks noChangeShapeType="1"/>
              <a:stCxn id="25" idx="3"/>
              <a:endCxn id="9" idx="7"/>
            </p:cNvCxnSpPr>
            <p:nvPr/>
          </p:nvCxnSpPr>
          <p:spPr bwMode="auto">
            <a:xfrm flipH="1">
              <a:off x="2461116" y="3985133"/>
              <a:ext cx="356306" cy="366317"/>
            </a:xfrm>
            <a:prstGeom prst="straightConnector1">
              <a:avLst/>
            </a:prstGeom>
            <a:noFill/>
            <a:ln w="12700">
              <a:solidFill>
                <a:schemeClr val="tx1"/>
              </a:solidFill>
              <a:round/>
              <a:headEnd/>
              <a:tailEnd/>
            </a:ln>
          </p:spPr>
        </p:cxnSp>
        <p:cxnSp>
          <p:nvCxnSpPr>
            <p:cNvPr id="11" name="AutoShape 15"/>
            <p:cNvCxnSpPr>
              <a:cxnSpLocks noChangeShapeType="1"/>
              <a:stCxn id="9" idx="3"/>
              <a:endCxn id="12" idx="0"/>
            </p:cNvCxnSpPr>
            <p:nvPr/>
          </p:nvCxnSpPr>
          <p:spPr bwMode="auto">
            <a:xfrm flipH="1">
              <a:off x="1898849" y="4633205"/>
              <a:ext cx="269285" cy="317076"/>
            </a:xfrm>
            <a:prstGeom prst="straightConnector1">
              <a:avLst/>
            </a:prstGeom>
            <a:noFill/>
            <a:ln w="12700">
              <a:solidFill>
                <a:schemeClr val="tx1"/>
              </a:solidFill>
              <a:round/>
              <a:headEnd/>
              <a:tailEnd/>
            </a:ln>
          </p:spPr>
        </p:cxnSp>
        <p:sp>
          <p:nvSpPr>
            <p:cNvPr id="12" name="Oval 16"/>
            <p:cNvSpPr>
              <a:spLocks noChangeArrowheads="1"/>
            </p:cNvSpPr>
            <p:nvPr/>
          </p:nvSpPr>
          <p:spPr bwMode="auto">
            <a:xfrm>
              <a:off x="1691680" y="4950281"/>
              <a:ext cx="414337"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5</a:t>
              </a:r>
              <a:endParaRPr lang="en-US" sz="1400"/>
            </a:p>
          </p:txBody>
        </p:sp>
        <p:sp>
          <p:nvSpPr>
            <p:cNvPr id="13" name="Oval 17"/>
            <p:cNvSpPr>
              <a:spLocks noChangeArrowheads="1"/>
            </p:cNvSpPr>
            <p:nvPr/>
          </p:nvSpPr>
          <p:spPr bwMode="auto">
            <a:xfrm>
              <a:off x="2467819" y="4974134"/>
              <a:ext cx="414337"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30</a:t>
              </a:r>
              <a:endParaRPr lang="en-US" sz="1400"/>
            </a:p>
          </p:txBody>
        </p:sp>
        <p:cxnSp>
          <p:nvCxnSpPr>
            <p:cNvPr id="14" name="AutoShape 18"/>
            <p:cNvCxnSpPr>
              <a:cxnSpLocks noChangeShapeType="1"/>
              <a:stCxn id="9" idx="5"/>
              <a:endCxn id="13" idx="0"/>
            </p:cNvCxnSpPr>
            <p:nvPr/>
          </p:nvCxnSpPr>
          <p:spPr bwMode="auto">
            <a:xfrm>
              <a:off x="2461469" y="4632821"/>
              <a:ext cx="214312" cy="341313"/>
            </a:xfrm>
            <a:prstGeom prst="straightConnector1">
              <a:avLst/>
            </a:prstGeom>
            <a:noFill/>
            <a:ln w="12700">
              <a:solidFill>
                <a:schemeClr val="tx1"/>
              </a:solidFill>
              <a:round/>
              <a:headEnd/>
              <a:tailEnd/>
            </a:ln>
          </p:spPr>
        </p:cxnSp>
        <p:sp>
          <p:nvSpPr>
            <p:cNvPr id="15" name="Oval 19"/>
            <p:cNvSpPr>
              <a:spLocks noChangeArrowheads="1"/>
            </p:cNvSpPr>
            <p:nvPr/>
          </p:nvSpPr>
          <p:spPr bwMode="auto">
            <a:xfrm>
              <a:off x="1925414" y="5766842"/>
              <a:ext cx="414338"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10</a:t>
              </a:r>
              <a:endParaRPr lang="en-US" sz="1400"/>
            </a:p>
          </p:txBody>
        </p:sp>
        <p:sp>
          <p:nvSpPr>
            <p:cNvPr id="16" name="Oval 20"/>
            <p:cNvSpPr>
              <a:spLocks noChangeArrowheads="1"/>
            </p:cNvSpPr>
            <p:nvPr/>
          </p:nvSpPr>
          <p:spPr bwMode="auto">
            <a:xfrm>
              <a:off x="3404444" y="4293096"/>
              <a:ext cx="414337" cy="398463"/>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50</a:t>
              </a:r>
              <a:endParaRPr lang="en-US" sz="1400"/>
            </a:p>
          </p:txBody>
        </p:sp>
        <p:sp>
          <p:nvSpPr>
            <p:cNvPr id="17" name="Oval 21"/>
            <p:cNvSpPr>
              <a:spLocks noChangeArrowheads="1"/>
            </p:cNvSpPr>
            <p:nvPr/>
          </p:nvSpPr>
          <p:spPr bwMode="auto">
            <a:xfrm>
              <a:off x="3001219" y="4974134"/>
              <a:ext cx="414337"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45</a:t>
              </a:r>
              <a:endParaRPr lang="en-US" sz="1400"/>
            </a:p>
          </p:txBody>
        </p:sp>
        <p:sp>
          <p:nvSpPr>
            <p:cNvPr id="18" name="Oval 22"/>
            <p:cNvSpPr>
              <a:spLocks noChangeArrowheads="1"/>
            </p:cNvSpPr>
            <p:nvPr/>
          </p:nvSpPr>
          <p:spPr bwMode="auto">
            <a:xfrm>
              <a:off x="3818781" y="4974134"/>
              <a:ext cx="414338"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60</a:t>
              </a:r>
              <a:endParaRPr lang="en-US" sz="1400"/>
            </a:p>
          </p:txBody>
        </p:sp>
        <p:sp>
          <p:nvSpPr>
            <p:cNvPr id="19" name="Oval 23"/>
            <p:cNvSpPr>
              <a:spLocks noChangeArrowheads="1"/>
            </p:cNvSpPr>
            <p:nvPr/>
          </p:nvSpPr>
          <p:spPr bwMode="auto">
            <a:xfrm>
              <a:off x="3581578" y="5742309"/>
              <a:ext cx="414338"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55</a:t>
              </a:r>
              <a:endParaRPr lang="en-US" sz="1400"/>
            </a:p>
          </p:txBody>
        </p:sp>
        <p:cxnSp>
          <p:nvCxnSpPr>
            <p:cNvPr id="20" name="AutoShape 24"/>
            <p:cNvCxnSpPr>
              <a:cxnSpLocks noChangeShapeType="1"/>
              <a:stCxn id="25" idx="5"/>
              <a:endCxn id="16" idx="1"/>
            </p:cNvCxnSpPr>
            <p:nvPr/>
          </p:nvCxnSpPr>
          <p:spPr bwMode="auto">
            <a:xfrm>
              <a:off x="3110403" y="3985133"/>
              <a:ext cx="354719" cy="366317"/>
            </a:xfrm>
            <a:prstGeom prst="straightConnector1">
              <a:avLst/>
            </a:prstGeom>
            <a:noFill/>
            <a:ln w="12700">
              <a:solidFill>
                <a:schemeClr val="tx1"/>
              </a:solidFill>
              <a:round/>
              <a:headEnd/>
              <a:tailEnd/>
            </a:ln>
          </p:spPr>
        </p:cxnSp>
        <p:cxnSp>
          <p:nvCxnSpPr>
            <p:cNvPr id="21" name="AutoShape 25"/>
            <p:cNvCxnSpPr>
              <a:cxnSpLocks noChangeShapeType="1"/>
              <a:stCxn id="16" idx="3"/>
              <a:endCxn id="17" idx="0"/>
            </p:cNvCxnSpPr>
            <p:nvPr/>
          </p:nvCxnSpPr>
          <p:spPr bwMode="auto">
            <a:xfrm flipH="1">
              <a:off x="3209181" y="4632821"/>
              <a:ext cx="255588" cy="341313"/>
            </a:xfrm>
            <a:prstGeom prst="straightConnector1">
              <a:avLst/>
            </a:prstGeom>
            <a:noFill/>
            <a:ln w="12700">
              <a:solidFill>
                <a:schemeClr val="tx1"/>
              </a:solidFill>
              <a:round/>
              <a:headEnd/>
              <a:tailEnd/>
            </a:ln>
          </p:spPr>
        </p:cxnSp>
        <p:cxnSp>
          <p:nvCxnSpPr>
            <p:cNvPr id="22" name="AutoShape 26"/>
            <p:cNvCxnSpPr>
              <a:cxnSpLocks noChangeShapeType="1"/>
              <a:stCxn id="16" idx="5"/>
              <a:endCxn id="18" idx="0"/>
            </p:cNvCxnSpPr>
            <p:nvPr/>
          </p:nvCxnSpPr>
          <p:spPr bwMode="auto">
            <a:xfrm>
              <a:off x="3758456" y="4632821"/>
              <a:ext cx="268288" cy="341313"/>
            </a:xfrm>
            <a:prstGeom prst="straightConnector1">
              <a:avLst/>
            </a:prstGeom>
            <a:noFill/>
            <a:ln w="12700">
              <a:solidFill>
                <a:schemeClr val="tx1"/>
              </a:solidFill>
              <a:round/>
              <a:headEnd/>
              <a:tailEnd/>
            </a:ln>
          </p:spPr>
        </p:cxnSp>
        <p:cxnSp>
          <p:nvCxnSpPr>
            <p:cNvPr id="23" name="AutoShape 27"/>
            <p:cNvCxnSpPr>
              <a:cxnSpLocks noChangeShapeType="1"/>
              <a:stCxn id="18" idx="4"/>
              <a:endCxn id="19" idx="0"/>
            </p:cNvCxnSpPr>
            <p:nvPr/>
          </p:nvCxnSpPr>
          <p:spPr bwMode="auto">
            <a:xfrm flipH="1">
              <a:off x="3788747" y="5372596"/>
              <a:ext cx="237203" cy="369713"/>
            </a:xfrm>
            <a:prstGeom prst="straightConnector1">
              <a:avLst/>
            </a:prstGeom>
            <a:noFill/>
            <a:ln w="12700">
              <a:solidFill>
                <a:schemeClr val="tx1"/>
              </a:solidFill>
              <a:round/>
              <a:headEnd/>
              <a:tailEnd/>
            </a:ln>
          </p:spPr>
        </p:cxnSp>
        <p:cxnSp>
          <p:nvCxnSpPr>
            <p:cNvPr id="24" name="AutoShape 28"/>
            <p:cNvCxnSpPr>
              <a:cxnSpLocks noChangeShapeType="1"/>
              <a:stCxn id="12" idx="4"/>
              <a:endCxn id="15" idx="0"/>
            </p:cNvCxnSpPr>
            <p:nvPr/>
          </p:nvCxnSpPr>
          <p:spPr bwMode="auto">
            <a:xfrm>
              <a:off x="1898849" y="5348743"/>
              <a:ext cx="233734" cy="418099"/>
            </a:xfrm>
            <a:prstGeom prst="straightConnector1">
              <a:avLst/>
            </a:prstGeom>
            <a:noFill/>
            <a:ln w="12700">
              <a:solidFill>
                <a:schemeClr val="tx1"/>
              </a:solidFill>
              <a:round/>
              <a:headEnd/>
              <a:tailEnd/>
            </a:ln>
          </p:spPr>
        </p:cxnSp>
        <p:sp>
          <p:nvSpPr>
            <p:cNvPr id="25" name="Oval 33"/>
            <p:cNvSpPr>
              <a:spLocks noChangeArrowheads="1"/>
            </p:cNvSpPr>
            <p:nvPr/>
          </p:nvSpPr>
          <p:spPr bwMode="auto">
            <a:xfrm>
              <a:off x="2756744" y="3645024"/>
              <a:ext cx="414337" cy="398463"/>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35</a:t>
              </a:r>
              <a:endParaRPr lang="en-US" sz="1400"/>
            </a:p>
          </p:txBody>
        </p:sp>
      </p:grpSp>
      <p:sp>
        <p:nvSpPr>
          <p:cNvPr id="26" name="TextBox 25"/>
          <p:cNvSpPr txBox="1"/>
          <p:nvPr/>
        </p:nvSpPr>
        <p:spPr>
          <a:xfrm>
            <a:off x="2819702" y="3707979"/>
            <a:ext cx="274320" cy="274320"/>
          </a:xfrm>
          <a:prstGeom prst="rect">
            <a:avLst/>
          </a:prstGeom>
          <a:noFill/>
        </p:spPr>
        <p:txBody>
          <a:bodyPr wrap="square" lIns="0" tIns="0" rIns="0" bIns="0" rtlCol="0" anchor="ctr">
            <a:spAutoFit/>
          </a:bodyPr>
          <a:lstStyle/>
          <a:p>
            <a:pPr algn="ctr"/>
            <a:r>
              <a:rPr lang="en-US" sz="1400" smtClean="0"/>
              <a:t>35</a:t>
            </a:r>
            <a:endParaRPr lang="en-US" sz="1400"/>
          </a:p>
        </p:txBody>
      </p:sp>
      <p:sp>
        <p:nvSpPr>
          <p:cNvPr id="27" name="TextBox 26"/>
          <p:cNvSpPr txBox="1"/>
          <p:nvPr/>
        </p:nvSpPr>
        <p:spPr>
          <a:xfrm>
            <a:off x="3476827" y="4346998"/>
            <a:ext cx="274320" cy="274320"/>
          </a:xfrm>
          <a:prstGeom prst="rect">
            <a:avLst/>
          </a:prstGeom>
          <a:noFill/>
        </p:spPr>
        <p:txBody>
          <a:bodyPr wrap="square" lIns="0" tIns="0" rIns="0" bIns="0" rtlCol="0" anchor="ctr">
            <a:spAutoFit/>
          </a:bodyPr>
          <a:lstStyle/>
          <a:p>
            <a:pPr algn="ctr"/>
            <a:r>
              <a:rPr lang="en-US" sz="1400" smtClean="0"/>
              <a:t>50</a:t>
            </a:r>
            <a:endParaRPr lang="en-US" sz="1400"/>
          </a:p>
        </p:txBody>
      </p:sp>
      <p:sp>
        <p:nvSpPr>
          <p:cNvPr id="28" name="TextBox 27"/>
          <p:cNvSpPr txBox="1"/>
          <p:nvPr/>
        </p:nvSpPr>
        <p:spPr>
          <a:xfrm>
            <a:off x="2180683" y="4346998"/>
            <a:ext cx="274320" cy="274320"/>
          </a:xfrm>
          <a:prstGeom prst="rect">
            <a:avLst/>
          </a:prstGeom>
          <a:noFill/>
        </p:spPr>
        <p:txBody>
          <a:bodyPr wrap="square" lIns="0" tIns="0" rIns="0" bIns="0" rtlCol="0" anchor="ctr">
            <a:spAutoFit/>
          </a:bodyPr>
          <a:lstStyle/>
          <a:p>
            <a:pPr algn="ctr"/>
            <a:r>
              <a:rPr lang="en-US" sz="1400" smtClean="0"/>
              <a:t>20</a:t>
            </a:r>
            <a:endParaRPr lang="en-US" sz="1400"/>
          </a:p>
        </p:txBody>
      </p:sp>
      <p:sp>
        <p:nvSpPr>
          <p:cNvPr id="29" name="TextBox 28"/>
          <p:cNvSpPr txBox="1"/>
          <p:nvPr/>
        </p:nvSpPr>
        <p:spPr>
          <a:xfrm>
            <a:off x="1766741" y="5013176"/>
            <a:ext cx="274320" cy="274320"/>
          </a:xfrm>
          <a:prstGeom prst="rect">
            <a:avLst/>
          </a:prstGeom>
          <a:noFill/>
        </p:spPr>
        <p:txBody>
          <a:bodyPr wrap="square" lIns="0" tIns="0" rIns="0" bIns="0" rtlCol="0" anchor="ctr">
            <a:spAutoFit/>
          </a:bodyPr>
          <a:lstStyle/>
          <a:p>
            <a:pPr algn="ctr"/>
            <a:r>
              <a:rPr lang="en-US" sz="1400" smtClean="0"/>
              <a:t>5</a:t>
            </a:r>
            <a:endParaRPr lang="en-US" sz="1400"/>
          </a:p>
        </p:txBody>
      </p:sp>
      <p:sp>
        <p:nvSpPr>
          <p:cNvPr id="30" name="TextBox 29"/>
          <p:cNvSpPr txBox="1"/>
          <p:nvPr/>
        </p:nvSpPr>
        <p:spPr>
          <a:xfrm>
            <a:off x="3071522" y="5039919"/>
            <a:ext cx="274320" cy="274320"/>
          </a:xfrm>
          <a:prstGeom prst="rect">
            <a:avLst/>
          </a:prstGeom>
          <a:noFill/>
        </p:spPr>
        <p:txBody>
          <a:bodyPr wrap="square" lIns="0" tIns="0" rIns="0" bIns="0" rtlCol="0" anchor="ctr">
            <a:spAutoFit/>
          </a:bodyPr>
          <a:lstStyle/>
          <a:p>
            <a:pPr algn="ctr"/>
            <a:r>
              <a:rPr lang="en-US" sz="1400" smtClean="0"/>
              <a:t>45</a:t>
            </a:r>
            <a:endParaRPr lang="en-US" sz="1400"/>
          </a:p>
        </p:txBody>
      </p:sp>
      <p:sp>
        <p:nvSpPr>
          <p:cNvPr id="31" name="TextBox 30"/>
          <p:cNvSpPr txBox="1"/>
          <p:nvPr/>
        </p:nvSpPr>
        <p:spPr>
          <a:xfrm>
            <a:off x="2531670" y="5039919"/>
            <a:ext cx="274320" cy="274320"/>
          </a:xfrm>
          <a:prstGeom prst="rect">
            <a:avLst/>
          </a:prstGeom>
          <a:noFill/>
        </p:spPr>
        <p:txBody>
          <a:bodyPr wrap="square" lIns="0" tIns="0" rIns="0" bIns="0" rtlCol="0" anchor="ctr">
            <a:spAutoFit/>
          </a:bodyPr>
          <a:lstStyle/>
          <a:p>
            <a:pPr algn="ctr"/>
            <a:r>
              <a:rPr lang="en-US" sz="1400" smtClean="0"/>
              <a:t>30</a:t>
            </a:r>
            <a:endParaRPr lang="en-US" sz="1400"/>
          </a:p>
        </p:txBody>
      </p:sp>
      <p:sp>
        <p:nvSpPr>
          <p:cNvPr id="32" name="TextBox 31"/>
          <p:cNvSpPr txBox="1"/>
          <p:nvPr/>
        </p:nvSpPr>
        <p:spPr>
          <a:xfrm>
            <a:off x="3890769" y="5039919"/>
            <a:ext cx="274320" cy="274320"/>
          </a:xfrm>
          <a:prstGeom prst="rect">
            <a:avLst/>
          </a:prstGeom>
          <a:noFill/>
        </p:spPr>
        <p:txBody>
          <a:bodyPr wrap="square" lIns="0" tIns="0" rIns="0" bIns="0" rtlCol="0" anchor="ctr">
            <a:spAutoFit/>
          </a:bodyPr>
          <a:lstStyle/>
          <a:p>
            <a:pPr algn="ctr"/>
            <a:r>
              <a:rPr lang="en-US" sz="1400" smtClean="0"/>
              <a:t>60</a:t>
            </a:r>
            <a:endParaRPr lang="en-US" sz="1400"/>
          </a:p>
        </p:txBody>
      </p:sp>
      <p:sp>
        <p:nvSpPr>
          <p:cNvPr id="33" name="TextBox 32"/>
          <p:cNvSpPr txBox="1"/>
          <p:nvPr/>
        </p:nvSpPr>
        <p:spPr>
          <a:xfrm>
            <a:off x="3647586" y="5805264"/>
            <a:ext cx="274320" cy="274320"/>
          </a:xfrm>
          <a:prstGeom prst="rect">
            <a:avLst/>
          </a:prstGeom>
          <a:noFill/>
        </p:spPr>
        <p:txBody>
          <a:bodyPr wrap="square" lIns="0" tIns="0" rIns="0" bIns="0" rtlCol="0" anchor="ctr">
            <a:spAutoFit/>
          </a:bodyPr>
          <a:lstStyle/>
          <a:p>
            <a:pPr algn="ctr"/>
            <a:r>
              <a:rPr lang="en-US" sz="1400" smtClean="0"/>
              <a:t>55</a:t>
            </a:r>
            <a:endParaRPr lang="en-US" sz="1400"/>
          </a:p>
        </p:txBody>
      </p:sp>
      <p:sp>
        <p:nvSpPr>
          <p:cNvPr id="34" name="TextBox 33"/>
          <p:cNvSpPr txBox="1"/>
          <p:nvPr/>
        </p:nvSpPr>
        <p:spPr>
          <a:xfrm>
            <a:off x="1991402" y="5823370"/>
            <a:ext cx="274320" cy="274320"/>
          </a:xfrm>
          <a:prstGeom prst="rect">
            <a:avLst/>
          </a:prstGeom>
          <a:noFill/>
        </p:spPr>
        <p:txBody>
          <a:bodyPr wrap="square" lIns="0" tIns="0" rIns="0" bIns="0" rtlCol="0" anchor="ctr">
            <a:spAutoFit/>
          </a:bodyPr>
          <a:lstStyle/>
          <a:p>
            <a:pPr algn="ctr"/>
            <a:r>
              <a:rPr lang="en-US" sz="1400" smtClean="0"/>
              <a:t>10</a:t>
            </a:r>
            <a:endParaRPr lang="en-US" sz="1400"/>
          </a:p>
        </p:txBody>
      </p:sp>
      <p:sp>
        <p:nvSpPr>
          <p:cNvPr id="37" name="Text Box 69"/>
          <p:cNvSpPr txBox="1">
            <a:spLocks noChangeArrowheads="1"/>
          </p:cNvSpPr>
          <p:nvPr/>
        </p:nvSpPr>
        <p:spPr bwMode="auto">
          <a:xfrm>
            <a:off x="5148064" y="3212976"/>
            <a:ext cx="2592288" cy="360363"/>
          </a:xfrm>
          <a:prstGeom prst="rect">
            <a:avLst/>
          </a:prstGeom>
          <a:noFill/>
          <a:ln w="9525">
            <a:noFill/>
            <a:miter lim="800000"/>
            <a:headEnd/>
            <a:tailEnd/>
          </a:ln>
        </p:spPr>
        <p:txBody>
          <a:bodyPr lIns="0" tIns="0" rIns="0" bIns="0"/>
          <a:lstStyle/>
          <a:p>
            <a:r>
              <a:rPr lang="en-US" sz="1600"/>
              <a:t>Hasil penelusuran </a:t>
            </a:r>
            <a:r>
              <a:rPr lang="en-US" sz="1600" smtClean="0"/>
              <a:t>Inorder:</a:t>
            </a:r>
            <a:endParaRPr lang="en-US" sz="160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par>
                          <p:cTn id="18" fill="hold">
                            <p:stCondLst>
                              <p:cond delay="500"/>
                            </p:stCondLst>
                            <p:childTnLst>
                              <p:par>
                                <p:cTn id="19" presetID="49" presetClass="entr" presetSubtype="0" decel="10000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fltVal val="0"/>
                                          </p:val>
                                        </p:tav>
                                        <p:tav tm="100000">
                                          <p:val>
                                            <p:strVal val="#ppt_w"/>
                                          </p:val>
                                        </p:tav>
                                      </p:tavLst>
                                    </p:anim>
                                    <p:anim calcmode="lin" valueType="num">
                                      <p:cBhvr>
                                        <p:cTn id="22" dur="1000" fill="hold"/>
                                        <p:tgtEl>
                                          <p:spTgt spid="4"/>
                                        </p:tgtEl>
                                        <p:attrNameLst>
                                          <p:attrName>ppt_h</p:attrName>
                                        </p:attrNameLst>
                                      </p:cBhvr>
                                      <p:tavLst>
                                        <p:tav tm="0">
                                          <p:val>
                                            <p:fltVal val="0"/>
                                          </p:val>
                                        </p:tav>
                                        <p:tav tm="100000">
                                          <p:val>
                                            <p:strVal val="#ppt_h"/>
                                          </p:val>
                                        </p:tav>
                                      </p:tavLst>
                                    </p:anim>
                                    <p:anim calcmode="lin" valueType="num">
                                      <p:cBhvr>
                                        <p:cTn id="23" dur="1000" fill="hold"/>
                                        <p:tgtEl>
                                          <p:spTgt spid="4"/>
                                        </p:tgtEl>
                                        <p:attrNameLst>
                                          <p:attrName>style.rotation</p:attrName>
                                        </p:attrNameLst>
                                      </p:cBhvr>
                                      <p:tavLst>
                                        <p:tav tm="0">
                                          <p:val>
                                            <p:fltVal val="360"/>
                                          </p:val>
                                        </p:tav>
                                        <p:tav tm="100000">
                                          <p:val>
                                            <p:fltVal val="0"/>
                                          </p:val>
                                        </p:tav>
                                      </p:tavLst>
                                    </p:anim>
                                    <p:animEffect transition="in" filter="fade">
                                      <p:cBhvr>
                                        <p:cTn id="24" dur="10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27" presetClass="entr" presetSubtype="0" fill="hold" grpId="0" nodeType="clickEffect">
                                  <p:stCondLst>
                                    <p:cond delay="0"/>
                                  </p:stCondLst>
                                  <p:iterate type="lt">
                                    <p:tmPct val="50000"/>
                                  </p:iterate>
                                  <p:childTnLst>
                                    <p:set>
                                      <p:cBhvr>
                                        <p:cTn id="28" dur="1" fill="hold">
                                          <p:stCondLst>
                                            <p:cond delay="0"/>
                                          </p:stCondLst>
                                        </p:cTn>
                                        <p:tgtEl>
                                          <p:spTgt spid="37"/>
                                        </p:tgtEl>
                                        <p:attrNameLst>
                                          <p:attrName>style.visibility</p:attrName>
                                        </p:attrNameLst>
                                      </p:cBhvr>
                                      <p:to>
                                        <p:strVal val="visible"/>
                                      </p:to>
                                    </p:set>
                                    <p:anim calcmode="discrete" valueType="clr">
                                      <p:cBhvr override="childStyle">
                                        <p:cTn id="29" dur="80"/>
                                        <p:tgtEl>
                                          <p:spTgt spid="37"/>
                                        </p:tgtEl>
                                        <p:attrNameLst>
                                          <p:attrName>style.color</p:attrName>
                                        </p:attrNameLst>
                                      </p:cBhvr>
                                      <p:tavLst>
                                        <p:tav tm="0">
                                          <p:val>
                                            <p:clrVal>
                                              <a:schemeClr val="accent2"/>
                                            </p:clrVal>
                                          </p:val>
                                        </p:tav>
                                        <p:tav tm="50000">
                                          <p:val>
                                            <p:clrVal>
                                              <a:schemeClr val="hlink"/>
                                            </p:clrVal>
                                          </p:val>
                                        </p:tav>
                                      </p:tavLst>
                                    </p:anim>
                                    <p:anim calcmode="discrete" valueType="clr">
                                      <p:cBhvr>
                                        <p:cTn id="30" dur="80"/>
                                        <p:tgtEl>
                                          <p:spTgt spid="37"/>
                                        </p:tgtEl>
                                        <p:attrNameLst>
                                          <p:attrName>fillcolor</p:attrName>
                                        </p:attrNameLst>
                                      </p:cBhvr>
                                      <p:tavLst>
                                        <p:tav tm="0">
                                          <p:val>
                                            <p:clrVal>
                                              <a:schemeClr val="accent2"/>
                                            </p:clrVal>
                                          </p:val>
                                        </p:tav>
                                        <p:tav tm="50000">
                                          <p:val>
                                            <p:clrVal>
                                              <a:schemeClr val="hlink"/>
                                            </p:clrVal>
                                          </p:val>
                                        </p:tav>
                                      </p:tavLst>
                                    </p:anim>
                                    <p:set>
                                      <p:cBhvr>
                                        <p:cTn id="31" dur="80"/>
                                        <p:tgtEl>
                                          <p:spTgt spid="37"/>
                                        </p:tgtEl>
                                        <p:attrNameLst>
                                          <p:attrName>fill.type</p:attrName>
                                        </p:attrNameLst>
                                      </p:cBhvr>
                                      <p:to>
                                        <p:strVal val="solid"/>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childTnLst>
                          </p:cTn>
                        </p:par>
                        <p:par>
                          <p:cTn id="37" fill="hold">
                            <p:stCondLst>
                              <p:cond delay="500"/>
                            </p:stCondLst>
                            <p:childTnLst>
                              <p:par>
                                <p:cTn id="38" presetID="0" presetClass="path" presetSubtype="0" accel="50000" decel="50000" fill="hold" grpId="1" nodeType="afterEffect">
                                  <p:stCondLst>
                                    <p:cond delay="0"/>
                                  </p:stCondLst>
                                  <p:childTnLst>
                                    <p:animMotion origin="layout" path="M 2.77778E-7 -4.81147E-6 C 0.11597 -0.03354 0.23194 -0.06685 0.29306 -0.099 C 0.35417 -0.13115 0.36024 -0.16192 0.36632 -0.19269 " pathEditMode="relative" rAng="0" ptsTypes="aaA">
                                      <p:cBhvr>
                                        <p:cTn id="39" dur="2000" fill="hold"/>
                                        <p:tgtEl>
                                          <p:spTgt spid="29"/>
                                        </p:tgtEl>
                                        <p:attrNameLst>
                                          <p:attrName>ppt_x</p:attrName>
                                          <p:attrName>ppt_y</p:attrName>
                                        </p:attrNameLst>
                                      </p:cBhvr>
                                      <p:rCtr x="183" y="-96"/>
                                    </p:animMotion>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fade">
                                      <p:cBhvr>
                                        <p:cTn id="44" dur="500"/>
                                        <p:tgtEl>
                                          <p:spTgt spid="34"/>
                                        </p:tgtEl>
                                      </p:cBhvr>
                                    </p:animEffect>
                                  </p:childTnLst>
                                </p:cTn>
                              </p:par>
                            </p:childTnLst>
                          </p:cTn>
                        </p:par>
                        <p:par>
                          <p:cTn id="45" fill="hold">
                            <p:stCondLst>
                              <p:cond delay="500"/>
                            </p:stCondLst>
                            <p:childTnLst>
                              <p:par>
                                <p:cTn id="46" presetID="0" presetClass="path" presetSubtype="0" accel="50000" decel="50000" fill="hold" grpId="1" nodeType="afterEffect">
                                  <p:stCondLst>
                                    <p:cond delay="0"/>
                                  </p:stCondLst>
                                  <p:childTnLst>
                                    <p:animMotion origin="layout" path="M 1.11111E-6 1.5591E-6 C 0.12239 -0.05159 0.24479 -0.10271 0.30608 -0.15499 C 0.36771 -0.20703 0.36788 -0.26024 0.36823 -0.31275 " pathEditMode="relative" rAng="0" ptsTypes="aaA">
                                      <p:cBhvr>
                                        <p:cTn id="47" dur="2000" fill="hold"/>
                                        <p:tgtEl>
                                          <p:spTgt spid="34"/>
                                        </p:tgtEl>
                                        <p:attrNameLst>
                                          <p:attrName>ppt_x</p:attrName>
                                          <p:attrName>ppt_y</p:attrName>
                                        </p:attrNameLst>
                                      </p:cBhvr>
                                      <p:rCtr x="184" y="-156"/>
                                    </p:animMotion>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fade">
                                      <p:cBhvr>
                                        <p:cTn id="52" dur="500"/>
                                        <p:tgtEl>
                                          <p:spTgt spid="28"/>
                                        </p:tgtEl>
                                      </p:cBhvr>
                                    </p:animEffect>
                                  </p:childTnLst>
                                </p:cTn>
                              </p:par>
                            </p:childTnLst>
                          </p:cTn>
                        </p:par>
                        <p:par>
                          <p:cTn id="53" fill="hold">
                            <p:stCondLst>
                              <p:cond delay="500"/>
                            </p:stCondLst>
                            <p:childTnLst>
                              <p:par>
                                <p:cTn id="54" presetID="0" presetClass="path" presetSubtype="0" accel="50000" decel="50000" fill="hold" grpId="1" nodeType="afterEffect">
                                  <p:stCondLst>
                                    <p:cond delay="0"/>
                                  </p:stCondLst>
                                  <p:childTnLst>
                                    <p:animMotion origin="layout" path="M -2.22222E-6 -5.78302E-8 C 0.11441 -0.00717 0.229 -0.01388 0.29219 -0.02961 C 0.35538 -0.04557 0.36719 -0.07102 0.37917 -0.09623 " pathEditMode="relative" rAng="0" ptsTypes="aaA">
                                      <p:cBhvr>
                                        <p:cTn id="55" dur="2000" fill="hold"/>
                                        <p:tgtEl>
                                          <p:spTgt spid="28"/>
                                        </p:tgtEl>
                                        <p:attrNameLst>
                                          <p:attrName>ppt_x</p:attrName>
                                          <p:attrName>ppt_y</p:attrName>
                                        </p:attrNameLst>
                                      </p:cBhvr>
                                      <p:rCtr x="190" y="-48"/>
                                    </p:animMotion>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500"/>
                                        <p:tgtEl>
                                          <p:spTgt spid="31"/>
                                        </p:tgtEl>
                                      </p:cBhvr>
                                    </p:animEffect>
                                  </p:childTnLst>
                                </p:cTn>
                              </p:par>
                            </p:childTnLst>
                          </p:cTn>
                        </p:par>
                        <p:par>
                          <p:cTn id="61" fill="hold">
                            <p:stCondLst>
                              <p:cond delay="500"/>
                            </p:stCondLst>
                            <p:childTnLst>
                              <p:par>
                                <p:cTn id="62" presetID="0" presetClass="path" presetSubtype="0" accel="50000" decel="50000" fill="hold" grpId="1" nodeType="afterEffect">
                                  <p:stCondLst>
                                    <p:cond delay="0"/>
                                  </p:stCondLst>
                                  <p:childTnLst>
                                    <p:animMotion origin="layout" path="M -2.77778E-7 2.73421E-6 C 0.10139 -0.02591 0.20347 -0.05159 0.2658 -0.08443 C 0.32795 -0.11728 0.35052 -0.15753 0.37344 -0.19778 " pathEditMode="relative" rAng="0" ptsTypes="aaA">
                                      <p:cBhvr>
                                        <p:cTn id="63" dur="2000" fill="hold"/>
                                        <p:tgtEl>
                                          <p:spTgt spid="31"/>
                                        </p:tgtEl>
                                        <p:attrNameLst>
                                          <p:attrName>ppt_x</p:attrName>
                                          <p:attrName>ppt_y</p:attrName>
                                        </p:attrNameLst>
                                      </p:cBhvr>
                                      <p:rCtr x="187" y="-99"/>
                                    </p:animMotion>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fade">
                                      <p:cBhvr>
                                        <p:cTn id="68" dur="500"/>
                                        <p:tgtEl>
                                          <p:spTgt spid="26"/>
                                        </p:tgtEl>
                                      </p:cBhvr>
                                    </p:animEffect>
                                  </p:childTnLst>
                                </p:cTn>
                              </p:par>
                            </p:childTnLst>
                          </p:cTn>
                        </p:par>
                        <p:par>
                          <p:cTn id="69" fill="hold">
                            <p:stCondLst>
                              <p:cond delay="500"/>
                            </p:stCondLst>
                            <p:childTnLst>
                              <p:par>
                                <p:cTn id="70" presetID="0" presetClass="path" presetSubtype="0" accel="50000" decel="50000" fill="hold" grpId="1" nodeType="afterEffect">
                                  <p:stCondLst>
                                    <p:cond delay="0"/>
                                  </p:stCondLst>
                                  <p:childTnLst>
                                    <p:animMotion origin="layout" path="M -3.88889E-6 -0.00393 C 0.09306 0.03886 0.18629 0.08327 0.24914 0.08166 C 0.31198 0.08142 0.34393 0.03794 0.37639 -0.00463 " pathEditMode="relative" rAng="0" ptsTypes="aaA">
                                      <p:cBhvr>
                                        <p:cTn id="71" dur="2000" fill="hold"/>
                                        <p:tgtEl>
                                          <p:spTgt spid="26"/>
                                        </p:tgtEl>
                                        <p:attrNameLst>
                                          <p:attrName>ppt_x</p:attrName>
                                          <p:attrName>ppt_y</p:attrName>
                                        </p:attrNameLst>
                                      </p:cBhvr>
                                      <p:rCtr x="188" y="43"/>
                                    </p:animMotion>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30"/>
                                        </p:tgtEl>
                                        <p:attrNameLst>
                                          <p:attrName>style.visibility</p:attrName>
                                        </p:attrNameLst>
                                      </p:cBhvr>
                                      <p:to>
                                        <p:strVal val="visible"/>
                                      </p:to>
                                    </p:set>
                                    <p:animEffect transition="in" filter="fade">
                                      <p:cBhvr>
                                        <p:cTn id="76" dur="500"/>
                                        <p:tgtEl>
                                          <p:spTgt spid="30"/>
                                        </p:tgtEl>
                                      </p:cBhvr>
                                    </p:animEffect>
                                  </p:childTnLst>
                                </p:cTn>
                              </p:par>
                            </p:childTnLst>
                          </p:cTn>
                        </p:par>
                        <p:par>
                          <p:cTn id="77" fill="hold">
                            <p:stCondLst>
                              <p:cond delay="500"/>
                            </p:stCondLst>
                            <p:childTnLst>
                              <p:par>
                                <p:cTn id="78" presetID="0" presetClass="path" presetSubtype="0" accel="50000" decel="50000" fill="hold" grpId="1" nodeType="afterEffect">
                                  <p:stCondLst>
                                    <p:cond delay="0"/>
                                  </p:stCondLst>
                                  <p:childTnLst>
                                    <p:animMotion origin="layout" path="M 1.94444E-6 2.73421E-6 C 0.12274 -0.02128 0.24548 -0.04187 0.3092 -0.07449 C 0.37291 -0.10734 0.37743 -0.15267 0.38212 -0.19778 " pathEditMode="relative" rAng="0" ptsTypes="aaA">
                                      <p:cBhvr>
                                        <p:cTn id="79" dur="2000" fill="hold"/>
                                        <p:tgtEl>
                                          <p:spTgt spid="30"/>
                                        </p:tgtEl>
                                        <p:attrNameLst>
                                          <p:attrName>ppt_x</p:attrName>
                                          <p:attrName>ppt_y</p:attrName>
                                        </p:attrNameLst>
                                      </p:cBhvr>
                                      <p:rCtr x="191" y="-99"/>
                                    </p:animMotion>
                                  </p:childTnLst>
                                </p:cTn>
                              </p:par>
                            </p:childTnLst>
                          </p:cTn>
                        </p:par>
                        <p:par>
                          <p:cTn id="80" fill="hold">
                            <p:stCondLst>
                              <p:cond delay="2500"/>
                            </p:stCondLst>
                            <p:childTnLst>
                              <p:par>
                                <p:cTn id="81" presetID="10" presetClass="entr" presetSubtype="0" fill="hold" grpId="0" nodeType="after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fade">
                                      <p:cBhvr>
                                        <p:cTn id="83" dur="500"/>
                                        <p:tgtEl>
                                          <p:spTgt spid="27"/>
                                        </p:tgtEl>
                                      </p:cBhvr>
                                    </p:animEffect>
                                  </p:childTnLst>
                                </p:cTn>
                              </p:par>
                            </p:childTnLst>
                          </p:cTn>
                        </p:par>
                        <p:par>
                          <p:cTn id="84" fill="hold">
                            <p:stCondLst>
                              <p:cond delay="3000"/>
                            </p:stCondLst>
                            <p:childTnLst>
                              <p:par>
                                <p:cTn id="85" presetID="0" presetClass="path" presetSubtype="0" accel="50000" decel="50000" fill="hold" grpId="1" nodeType="afterEffect">
                                  <p:stCondLst>
                                    <p:cond delay="0"/>
                                  </p:stCondLst>
                                  <p:childTnLst>
                                    <p:animMotion origin="layout" path="M 1.11111E-6 -0.00046 C 0.10017 0.00625 0.20035 0.01342 0.2625 -0.00301 C 0.32465 -0.0192 0.34896 -0.05876 0.37344 -0.09762 " pathEditMode="relative" rAng="0" ptsTypes="aaA">
                                      <p:cBhvr>
                                        <p:cTn id="86" dur="2000" fill="hold"/>
                                        <p:tgtEl>
                                          <p:spTgt spid="27"/>
                                        </p:tgtEl>
                                        <p:attrNameLst>
                                          <p:attrName>ppt_x</p:attrName>
                                          <p:attrName>ppt_y</p:attrName>
                                        </p:attrNameLst>
                                      </p:cBhvr>
                                      <p:rCtr x="187" y="-42"/>
                                    </p:animMotion>
                                  </p:childTnLst>
                                </p:cTn>
                              </p:par>
                            </p:childTnLst>
                          </p:cTn>
                        </p:par>
                        <p:par>
                          <p:cTn id="87" fill="hold">
                            <p:stCondLst>
                              <p:cond delay="5000"/>
                            </p:stCondLst>
                            <p:childTnLst>
                              <p:par>
                                <p:cTn id="88" presetID="10" presetClass="entr" presetSubtype="0" fill="hold" grpId="0" nodeType="afterEffect">
                                  <p:stCondLst>
                                    <p:cond delay="0"/>
                                  </p:stCondLst>
                                  <p:childTnLst>
                                    <p:set>
                                      <p:cBhvr>
                                        <p:cTn id="89" dur="1" fill="hold">
                                          <p:stCondLst>
                                            <p:cond delay="0"/>
                                          </p:stCondLst>
                                        </p:cTn>
                                        <p:tgtEl>
                                          <p:spTgt spid="33"/>
                                        </p:tgtEl>
                                        <p:attrNameLst>
                                          <p:attrName>style.visibility</p:attrName>
                                        </p:attrNameLst>
                                      </p:cBhvr>
                                      <p:to>
                                        <p:strVal val="visible"/>
                                      </p:to>
                                    </p:set>
                                    <p:animEffect transition="in" filter="fade">
                                      <p:cBhvr>
                                        <p:cTn id="90" dur="500"/>
                                        <p:tgtEl>
                                          <p:spTgt spid="33"/>
                                        </p:tgtEl>
                                      </p:cBhvr>
                                    </p:animEffect>
                                  </p:childTnLst>
                                </p:cTn>
                              </p:par>
                            </p:childTnLst>
                          </p:cTn>
                        </p:par>
                        <p:par>
                          <p:cTn id="91" fill="hold">
                            <p:stCondLst>
                              <p:cond delay="5500"/>
                            </p:stCondLst>
                            <p:childTnLst>
                              <p:par>
                                <p:cTn id="92" presetID="0" presetClass="path" presetSubtype="0" accel="50000" decel="50000" fill="hold" grpId="1" nodeType="afterEffect">
                                  <p:stCondLst>
                                    <p:cond delay="0"/>
                                  </p:stCondLst>
                                  <p:childTnLst>
                                    <p:animMotion origin="layout" path="M 1.11111E-6 -3.91164E-6 C 0.10816 -0.04742 0.21649 -0.09484 0.2809 -0.14642 C 0.34531 -0.19801 0.36614 -0.25399 0.38715 -0.30997 " pathEditMode="relative" rAng="0" ptsTypes="aaA">
                                      <p:cBhvr>
                                        <p:cTn id="93" dur="2000" fill="hold"/>
                                        <p:tgtEl>
                                          <p:spTgt spid="33"/>
                                        </p:tgtEl>
                                        <p:attrNameLst>
                                          <p:attrName>ppt_x</p:attrName>
                                          <p:attrName>ppt_y</p:attrName>
                                        </p:attrNameLst>
                                      </p:cBhvr>
                                      <p:rCtr x="194" y="-155"/>
                                    </p:animMotion>
                                  </p:childTnLst>
                                </p:cTn>
                              </p:par>
                            </p:childTnLst>
                          </p:cTn>
                        </p:par>
                        <p:par>
                          <p:cTn id="94" fill="hold">
                            <p:stCondLst>
                              <p:cond delay="7500"/>
                            </p:stCondLst>
                            <p:childTnLst>
                              <p:par>
                                <p:cTn id="95" presetID="10" presetClass="entr" presetSubtype="0" fill="hold" grpId="0" nodeType="afterEffect">
                                  <p:stCondLst>
                                    <p:cond delay="0"/>
                                  </p:stCondLst>
                                  <p:childTnLst>
                                    <p:set>
                                      <p:cBhvr>
                                        <p:cTn id="96" dur="1" fill="hold">
                                          <p:stCondLst>
                                            <p:cond delay="0"/>
                                          </p:stCondLst>
                                        </p:cTn>
                                        <p:tgtEl>
                                          <p:spTgt spid="32"/>
                                        </p:tgtEl>
                                        <p:attrNameLst>
                                          <p:attrName>style.visibility</p:attrName>
                                        </p:attrNameLst>
                                      </p:cBhvr>
                                      <p:to>
                                        <p:strVal val="visible"/>
                                      </p:to>
                                    </p:set>
                                    <p:animEffect transition="in" filter="fade">
                                      <p:cBhvr>
                                        <p:cTn id="97" dur="500"/>
                                        <p:tgtEl>
                                          <p:spTgt spid="32"/>
                                        </p:tgtEl>
                                      </p:cBhvr>
                                    </p:animEffect>
                                  </p:childTnLst>
                                </p:cTn>
                              </p:par>
                            </p:childTnLst>
                          </p:cTn>
                        </p:par>
                        <p:par>
                          <p:cTn id="98" fill="hold">
                            <p:stCondLst>
                              <p:cond delay="8000"/>
                            </p:stCondLst>
                            <p:childTnLst>
                              <p:par>
                                <p:cTn id="99" presetID="0" presetClass="path" presetSubtype="0" accel="50000" decel="50000" fill="hold" grpId="1" nodeType="afterEffect">
                                  <p:stCondLst>
                                    <p:cond delay="0"/>
                                  </p:stCondLst>
                                  <p:childTnLst>
                                    <p:animMotion origin="layout" path="M -1.38889E-6 2.73421E-6 C 0.0967 -0.02707 0.19358 -0.05367 0.25191 -0.07449 C 0.31024 -0.09577 0.32656 -0.10641 0.35018 -0.12677 C 0.37361 -0.14712 0.38594 -0.18552 0.39306 -0.19686 " pathEditMode="relative" rAng="0" ptsTypes="aaaA">
                                      <p:cBhvr>
                                        <p:cTn id="100" dur="2000" fill="hold"/>
                                        <p:tgtEl>
                                          <p:spTgt spid="32"/>
                                        </p:tgtEl>
                                        <p:attrNameLst>
                                          <p:attrName>ppt_x</p:attrName>
                                          <p:attrName>ppt_y</p:attrName>
                                        </p:attrNameLst>
                                      </p:cBhvr>
                                      <p:rCtr x="197" y="-9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26" grpId="0"/>
      <p:bldP spid="26" grpId="1"/>
      <p:bldP spid="27" grpId="0"/>
      <p:bldP spid="27" grpId="1"/>
      <p:bldP spid="28" grpId="0"/>
      <p:bldP spid="28" grpId="1"/>
      <p:bldP spid="29" grpId="0"/>
      <p:bldP spid="29" grpId="1"/>
      <p:bldP spid="30" grpId="0"/>
      <p:bldP spid="30" grpId="1"/>
      <p:bldP spid="31" grpId="0"/>
      <p:bldP spid="31" grpId="1"/>
      <p:bldP spid="32" grpId="0"/>
      <p:bldP spid="32" grpId="1"/>
      <p:bldP spid="33" grpId="0"/>
      <p:bldP spid="33" grpId="1"/>
      <p:bldP spid="34" grpId="0"/>
      <p:bldP spid="34" grpId="1"/>
      <p:bldP spid="37"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2"/>
            </a:gs>
            <a:gs pos="100000">
              <a:srgbClr val="3333FF"/>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755576" y="1124744"/>
            <a:ext cx="5328592" cy="369332"/>
          </a:xfrm>
          <a:prstGeom prst="rect">
            <a:avLst/>
          </a:prstGeom>
        </p:spPr>
        <p:txBody>
          <a:bodyPr wrap="square">
            <a:spAutoFit/>
          </a:bodyPr>
          <a:lstStyle/>
          <a:p>
            <a:pPr marL="342900" indent="-342900" algn="just">
              <a:spcAft>
                <a:spcPct val="20000"/>
              </a:spcAft>
            </a:pPr>
            <a:r>
              <a:rPr lang="en-US" smtClean="0"/>
              <a:t>3.3.  Postorder (Kiri – Kanan – Akar)</a:t>
            </a:r>
          </a:p>
        </p:txBody>
      </p:sp>
      <p:sp>
        <p:nvSpPr>
          <p:cNvPr id="3" name="Rectangle 2"/>
          <p:cNvSpPr/>
          <p:nvPr/>
        </p:nvSpPr>
        <p:spPr>
          <a:xfrm>
            <a:off x="1331640" y="1484784"/>
            <a:ext cx="7128792" cy="369332"/>
          </a:xfrm>
          <a:prstGeom prst="rect">
            <a:avLst/>
          </a:prstGeom>
        </p:spPr>
        <p:txBody>
          <a:bodyPr wrap="square" lIns="45720" rIns="45720">
            <a:spAutoFit/>
          </a:bodyPr>
          <a:lstStyle/>
          <a:p>
            <a:pPr marL="287338" indent="-287338" algn="just">
              <a:spcAft>
                <a:spcPct val="20000"/>
              </a:spcAft>
            </a:pPr>
            <a:r>
              <a:rPr lang="en-US" smtClean="0"/>
              <a:t>Proses penelusuran preorder adalah sebagai berikut:</a:t>
            </a:r>
          </a:p>
        </p:txBody>
      </p:sp>
      <p:sp>
        <p:nvSpPr>
          <p:cNvPr id="6" name="Rectangle 140"/>
          <p:cNvSpPr>
            <a:spLocks noChangeArrowheads="1"/>
          </p:cNvSpPr>
          <p:nvPr/>
        </p:nvSpPr>
        <p:spPr bwMode="auto">
          <a:xfrm>
            <a:off x="1313950" y="1808612"/>
            <a:ext cx="6842125" cy="1296144"/>
          </a:xfrm>
          <a:prstGeom prst="rect">
            <a:avLst/>
          </a:prstGeom>
          <a:noFill/>
          <a:ln w="9525">
            <a:noFill/>
            <a:miter lim="800000"/>
            <a:headEnd/>
            <a:tailEnd/>
          </a:ln>
        </p:spPr>
        <p:txBody>
          <a:bodyPr/>
          <a:lstStyle/>
          <a:p>
            <a:pPr marL="609600" indent="-609600">
              <a:buFont typeface="Webdings" pitchFamily="18" charset="2"/>
              <a:buNone/>
            </a:pPr>
            <a:r>
              <a:rPr lang="en-US" smtClean="0"/>
              <a:t>1</a:t>
            </a:r>
            <a:r>
              <a:rPr lang="en-US"/>
              <a:t>.  </a:t>
            </a:r>
            <a:r>
              <a:rPr lang="en-US" smtClean="0"/>
              <a:t>Kunjungi anak kiri  (sub tree kiri)</a:t>
            </a:r>
            <a:endParaRPr lang="en-US"/>
          </a:p>
          <a:p>
            <a:pPr marL="609600" indent="-609600">
              <a:buFont typeface="Webdings" pitchFamily="18" charset="2"/>
              <a:buNone/>
            </a:pPr>
            <a:r>
              <a:rPr lang="en-US"/>
              <a:t>2</a:t>
            </a:r>
            <a:r>
              <a:rPr lang="en-US" smtClean="0"/>
              <a:t>.  Kunjungi anak kanan  (sub tree kanan)</a:t>
            </a:r>
            <a:endParaRPr lang="en-US"/>
          </a:p>
          <a:p>
            <a:pPr marL="609600" indent="-609600">
              <a:buFont typeface="Webdings" pitchFamily="18" charset="2"/>
              <a:buNone/>
            </a:pPr>
            <a:r>
              <a:rPr lang="en-US"/>
              <a:t>3</a:t>
            </a:r>
            <a:r>
              <a:rPr lang="en-US" smtClean="0"/>
              <a:t>.  Kunjungi akar  (root)</a:t>
            </a:r>
            <a:endParaRPr lang="en-US"/>
          </a:p>
          <a:p>
            <a:pPr marL="609600" indent="-609600">
              <a:spcAft>
                <a:spcPct val="20000"/>
              </a:spcAft>
              <a:buFont typeface="Webdings" pitchFamily="18" charset="2"/>
              <a:buNone/>
            </a:pPr>
            <a:r>
              <a:rPr lang="en-US"/>
              <a:t>4.  Kerjakan secara rekursif</a:t>
            </a:r>
          </a:p>
        </p:txBody>
      </p:sp>
      <p:sp>
        <p:nvSpPr>
          <p:cNvPr id="7" name="TextBox 6"/>
          <p:cNvSpPr txBox="1"/>
          <p:nvPr/>
        </p:nvSpPr>
        <p:spPr>
          <a:xfrm>
            <a:off x="1323003" y="3068960"/>
            <a:ext cx="936104" cy="338554"/>
          </a:xfrm>
          <a:prstGeom prst="rect">
            <a:avLst/>
          </a:prstGeom>
          <a:noFill/>
        </p:spPr>
        <p:txBody>
          <a:bodyPr wrap="square" rtlCol="0">
            <a:spAutoFit/>
          </a:bodyPr>
          <a:lstStyle/>
          <a:p>
            <a:r>
              <a:rPr lang="en-US" sz="1600" smtClean="0"/>
              <a:t>Contoh:</a:t>
            </a:r>
            <a:endParaRPr lang="en-US" sz="1600"/>
          </a:p>
        </p:txBody>
      </p:sp>
      <p:grpSp>
        <p:nvGrpSpPr>
          <p:cNvPr id="4" name="Group 40"/>
          <p:cNvGrpSpPr/>
          <p:nvPr/>
        </p:nvGrpSpPr>
        <p:grpSpPr>
          <a:xfrm>
            <a:off x="1691680" y="3645024"/>
            <a:ext cx="2541439" cy="2520280"/>
            <a:chOff x="1691680" y="3645024"/>
            <a:chExt cx="2541439" cy="2520280"/>
          </a:xfrm>
        </p:grpSpPr>
        <p:sp>
          <p:nvSpPr>
            <p:cNvPr id="9" name="Oval 13"/>
            <p:cNvSpPr>
              <a:spLocks noChangeArrowheads="1"/>
            </p:cNvSpPr>
            <p:nvPr/>
          </p:nvSpPr>
          <p:spPr bwMode="auto">
            <a:xfrm>
              <a:off x="2107456" y="4293096"/>
              <a:ext cx="414338" cy="398463"/>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20</a:t>
              </a:r>
              <a:endParaRPr lang="en-US" sz="1400"/>
            </a:p>
          </p:txBody>
        </p:sp>
        <p:cxnSp>
          <p:nvCxnSpPr>
            <p:cNvPr id="10" name="AutoShape 14"/>
            <p:cNvCxnSpPr>
              <a:cxnSpLocks noChangeShapeType="1"/>
              <a:stCxn id="25" idx="3"/>
              <a:endCxn id="9" idx="7"/>
            </p:cNvCxnSpPr>
            <p:nvPr/>
          </p:nvCxnSpPr>
          <p:spPr bwMode="auto">
            <a:xfrm flipH="1">
              <a:off x="2461116" y="3985133"/>
              <a:ext cx="356306" cy="366317"/>
            </a:xfrm>
            <a:prstGeom prst="straightConnector1">
              <a:avLst/>
            </a:prstGeom>
            <a:noFill/>
            <a:ln w="12700">
              <a:solidFill>
                <a:schemeClr val="tx1"/>
              </a:solidFill>
              <a:round/>
              <a:headEnd/>
              <a:tailEnd/>
            </a:ln>
          </p:spPr>
        </p:cxnSp>
        <p:cxnSp>
          <p:nvCxnSpPr>
            <p:cNvPr id="11" name="AutoShape 15"/>
            <p:cNvCxnSpPr>
              <a:cxnSpLocks noChangeShapeType="1"/>
              <a:stCxn id="9" idx="3"/>
              <a:endCxn id="12" idx="0"/>
            </p:cNvCxnSpPr>
            <p:nvPr/>
          </p:nvCxnSpPr>
          <p:spPr bwMode="auto">
            <a:xfrm flipH="1">
              <a:off x="1898849" y="4633205"/>
              <a:ext cx="269285" cy="317076"/>
            </a:xfrm>
            <a:prstGeom prst="straightConnector1">
              <a:avLst/>
            </a:prstGeom>
            <a:noFill/>
            <a:ln w="12700">
              <a:solidFill>
                <a:schemeClr val="tx1"/>
              </a:solidFill>
              <a:round/>
              <a:headEnd/>
              <a:tailEnd/>
            </a:ln>
          </p:spPr>
        </p:cxnSp>
        <p:sp>
          <p:nvSpPr>
            <p:cNvPr id="12" name="Oval 16"/>
            <p:cNvSpPr>
              <a:spLocks noChangeArrowheads="1"/>
            </p:cNvSpPr>
            <p:nvPr/>
          </p:nvSpPr>
          <p:spPr bwMode="auto">
            <a:xfrm>
              <a:off x="1691680" y="4950281"/>
              <a:ext cx="414337"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5</a:t>
              </a:r>
              <a:endParaRPr lang="en-US" sz="1400"/>
            </a:p>
          </p:txBody>
        </p:sp>
        <p:sp>
          <p:nvSpPr>
            <p:cNvPr id="13" name="Oval 17"/>
            <p:cNvSpPr>
              <a:spLocks noChangeArrowheads="1"/>
            </p:cNvSpPr>
            <p:nvPr/>
          </p:nvSpPr>
          <p:spPr bwMode="auto">
            <a:xfrm>
              <a:off x="2467819" y="4974134"/>
              <a:ext cx="414337"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30</a:t>
              </a:r>
              <a:endParaRPr lang="en-US" sz="1400"/>
            </a:p>
          </p:txBody>
        </p:sp>
        <p:cxnSp>
          <p:nvCxnSpPr>
            <p:cNvPr id="14" name="AutoShape 18"/>
            <p:cNvCxnSpPr>
              <a:cxnSpLocks noChangeShapeType="1"/>
              <a:stCxn id="9" idx="5"/>
              <a:endCxn id="13" idx="0"/>
            </p:cNvCxnSpPr>
            <p:nvPr/>
          </p:nvCxnSpPr>
          <p:spPr bwMode="auto">
            <a:xfrm>
              <a:off x="2461469" y="4632821"/>
              <a:ext cx="214312" cy="341313"/>
            </a:xfrm>
            <a:prstGeom prst="straightConnector1">
              <a:avLst/>
            </a:prstGeom>
            <a:noFill/>
            <a:ln w="12700">
              <a:solidFill>
                <a:schemeClr val="tx1"/>
              </a:solidFill>
              <a:round/>
              <a:headEnd/>
              <a:tailEnd/>
            </a:ln>
          </p:spPr>
        </p:cxnSp>
        <p:sp>
          <p:nvSpPr>
            <p:cNvPr id="15" name="Oval 19"/>
            <p:cNvSpPr>
              <a:spLocks noChangeArrowheads="1"/>
            </p:cNvSpPr>
            <p:nvPr/>
          </p:nvSpPr>
          <p:spPr bwMode="auto">
            <a:xfrm>
              <a:off x="1925414" y="5766842"/>
              <a:ext cx="414338"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10</a:t>
              </a:r>
              <a:endParaRPr lang="en-US" sz="1400"/>
            </a:p>
          </p:txBody>
        </p:sp>
        <p:sp>
          <p:nvSpPr>
            <p:cNvPr id="16" name="Oval 20"/>
            <p:cNvSpPr>
              <a:spLocks noChangeArrowheads="1"/>
            </p:cNvSpPr>
            <p:nvPr/>
          </p:nvSpPr>
          <p:spPr bwMode="auto">
            <a:xfrm>
              <a:off x="3404444" y="4293096"/>
              <a:ext cx="414337" cy="398463"/>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50</a:t>
              </a:r>
              <a:endParaRPr lang="en-US" sz="1400"/>
            </a:p>
          </p:txBody>
        </p:sp>
        <p:sp>
          <p:nvSpPr>
            <p:cNvPr id="17" name="Oval 21"/>
            <p:cNvSpPr>
              <a:spLocks noChangeArrowheads="1"/>
            </p:cNvSpPr>
            <p:nvPr/>
          </p:nvSpPr>
          <p:spPr bwMode="auto">
            <a:xfrm>
              <a:off x="3001219" y="4974134"/>
              <a:ext cx="414337"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45</a:t>
              </a:r>
              <a:endParaRPr lang="en-US" sz="1400"/>
            </a:p>
          </p:txBody>
        </p:sp>
        <p:sp>
          <p:nvSpPr>
            <p:cNvPr id="18" name="Oval 22"/>
            <p:cNvSpPr>
              <a:spLocks noChangeArrowheads="1"/>
            </p:cNvSpPr>
            <p:nvPr/>
          </p:nvSpPr>
          <p:spPr bwMode="auto">
            <a:xfrm>
              <a:off x="3818781" y="4974134"/>
              <a:ext cx="414338"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60</a:t>
              </a:r>
              <a:endParaRPr lang="en-US" sz="1400"/>
            </a:p>
          </p:txBody>
        </p:sp>
        <p:sp>
          <p:nvSpPr>
            <p:cNvPr id="19" name="Oval 23"/>
            <p:cNvSpPr>
              <a:spLocks noChangeArrowheads="1"/>
            </p:cNvSpPr>
            <p:nvPr/>
          </p:nvSpPr>
          <p:spPr bwMode="auto">
            <a:xfrm>
              <a:off x="3581578" y="5742309"/>
              <a:ext cx="414338"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55</a:t>
              </a:r>
              <a:endParaRPr lang="en-US" sz="1400"/>
            </a:p>
          </p:txBody>
        </p:sp>
        <p:cxnSp>
          <p:nvCxnSpPr>
            <p:cNvPr id="20" name="AutoShape 24"/>
            <p:cNvCxnSpPr>
              <a:cxnSpLocks noChangeShapeType="1"/>
              <a:stCxn id="25" idx="5"/>
              <a:endCxn id="16" idx="1"/>
            </p:cNvCxnSpPr>
            <p:nvPr/>
          </p:nvCxnSpPr>
          <p:spPr bwMode="auto">
            <a:xfrm>
              <a:off x="3110403" y="3985133"/>
              <a:ext cx="354719" cy="366317"/>
            </a:xfrm>
            <a:prstGeom prst="straightConnector1">
              <a:avLst/>
            </a:prstGeom>
            <a:noFill/>
            <a:ln w="12700">
              <a:solidFill>
                <a:schemeClr val="tx1"/>
              </a:solidFill>
              <a:round/>
              <a:headEnd/>
              <a:tailEnd/>
            </a:ln>
          </p:spPr>
        </p:cxnSp>
        <p:cxnSp>
          <p:nvCxnSpPr>
            <p:cNvPr id="21" name="AutoShape 25"/>
            <p:cNvCxnSpPr>
              <a:cxnSpLocks noChangeShapeType="1"/>
              <a:stCxn id="16" idx="3"/>
              <a:endCxn id="17" idx="0"/>
            </p:cNvCxnSpPr>
            <p:nvPr/>
          </p:nvCxnSpPr>
          <p:spPr bwMode="auto">
            <a:xfrm flipH="1">
              <a:off x="3209181" y="4632821"/>
              <a:ext cx="255588" cy="341313"/>
            </a:xfrm>
            <a:prstGeom prst="straightConnector1">
              <a:avLst/>
            </a:prstGeom>
            <a:noFill/>
            <a:ln w="12700">
              <a:solidFill>
                <a:schemeClr val="tx1"/>
              </a:solidFill>
              <a:round/>
              <a:headEnd/>
              <a:tailEnd/>
            </a:ln>
          </p:spPr>
        </p:cxnSp>
        <p:cxnSp>
          <p:nvCxnSpPr>
            <p:cNvPr id="22" name="AutoShape 26"/>
            <p:cNvCxnSpPr>
              <a:cxnSpLocks noChangeShapeType="1"/>
              <a:stCxn id="16" idx="5"/>
              <a:endCxn id="18" idx="0"/>
            </p:cNvCxnSpPr>
            <p:nvPr/>
          </p:nvCxnSpPr>
          <p:spPr bwMode="auto">
            <a:xfrm>
              <a:off x="3758456" y="4632821"/>
              <a:ext cx="268288" cy="341313"/>
            </a:xfrm>
            <a:prstGeom prst="straightConnector1">
              <a:avLst/>
            </a:prstGeom>
            <a:noFill/>
            <a:ln w="12700">
              <a:solidFill>
                <a:schemeClr val="tx1"/>
              </a:solidFill>
              <a:round/>
              <a:headEnd/>
              <a:tailEnd/>
            </a:ln>
          </p:spPr>
        </p:cxnSp>
        <p:cxnSp>
          <p:nvCxnSpPr>
            <p:cNvPr id="23" name="AutoShape 27"/>
            <p:cNvCxnSpPr>
              <a:cxnSpLocks noChangeShapeType="1"/>
              <a:stCxn id="18" idx="4"/>
              <a:endCxn id="19" idx="0"/>
            </p:cNvCxnSpPr>
            <p:nvPr/>
          </p:nvCxnSpPr>
          <p:spPr bwMode="auto">
            <a:xfrm flipH="1">
              <a:off x="3788747" y="5372596"/>
              <a:ext cx="237203" cy="369713"/>
            </a:xfrm>
            <a:prstGeom prst="straightConnector1">
              <a:avLst/>
            </a:prstGeom>
            <a:noFill/>
            <a:ln w="12700">
              <a:solidFill>
                <a:schemeClr val="tx1"/>
              </a:solidFill>
              <a:round/>
              <a:headEnd/>
              <a:tailEnd/>
            </a:ln>
          </p:spPr>
        </p:cxnSp>
        <p:cxnSp>
          <p:nvCxnSpPr>
            <p:cNvPr id="24" name="AutoShape 28"/>
            <p:cNvCxnSpPr>
              <a:cxnSpLocks noChangeShapeType="1"/>
              <a:stCxn id="12" idx="4"/>
              <a:endCxn id="15" idx="0"/>
            </p:cNvCxnSpPr>
            <p:nvPr/>
          </p:nvCxnSpPr>
          <p:spPr bwMode="auto">
            <a:xfrm>
              <a:off x="1898849" y="5348743"/>
              <a:ext cx="233734" cy="418099"/>
            </a:xfrm>
            <a:prstGeom prst="straightConnector1">
              <a:avLst/>
            </a:prstGeom>
            <a:noFill/>
            <a:ln w="12700">
              <a:solidFill>
                <a:schemeClr val="tx1"/>
              </a:solidFill>
              <a:round/>
              <a:headEnd/>
              <a:tailEnd/>
            </a:ln>
          </p:spPr>
        </p:cxnSp>
        <p:sp>
          <p:nvSpPr>
            <p:cNvPr id="25" name="Oval 33"/>
            <p:cNvSpPr>
              <a:spLocks noChangeArrowheads="1"/>
            </p:cNvSpPr>
            <p:nvPr/>
          </p:nvSpPr>
          <p:spPr bwMode="auto">
            <a:xfrm>
              <a:off x="2756744" y="3645024"/>
              <a:ext cx="414337" cy="398463"/>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35</a:t>
              </a:r>
              <a:endParaRPr lang="en-US" sz="1400"/>
            </a:p>
          </p:txBody>
        </p:sp>
      </p:grpSp>
      <p:sp>
        <p:nvSpPr>
          <p:cNvPr id="26" name="TextBox 25"/>
          <p:cNvSpPr txBox="1"/>
          <p:nvPr/>
        </p:nvSpPr>
        <p:spPr>
          <a:xfrm>
            <a:off x="2819702" y="3707979"/>
            <a:ext cx="274320" cy="274320"/>
          </a:xfrm>
          <a:prstGeom prst="rect">
            <a:avLst/>
          </a:prstGeom>
          <a:noFill/>
        </p:spPr>
        <p:txBody>
          <a:bodyPr wrap="square" lIns="0" tIns="0" rIns="0" bIns="0" rtlCol="0" anchor="ctr">
            <a:spAutoFit/>
          </a:bodyPr>
          <a:lstStyle/>
          <a:p>
            <a:pPr algn="ctr"/>
            <a:r>
              <a:rPr lang="en-US" sz="1400" smtClean="0"/>
              <a:t>35</a:t>
            </a:r>
            <a:endParaRPr lang="en-US" sz="1400"/>
          </a:p>
        </p:txBody>
      </p:sp>
      <p:sp>
        <p:nvSpPr>
          <p:cNvPr id="27" name="TextBox 26"/>
          <p:cNvSpPr txBox="1"/>
          <p:nvPr/>
        </p:nvSpPr>
        <p:spPr>
          <a:xfrm>
            <a:off x="3476827" y="4346998"/>
            <a:ext cx="274320" cy="274320"/>
          </a:xfrm>
          <a:prstGeom prst="rect">
            <a:avLst/>
          </a:prstGeom>
          <a:noFill/>
        </p:spPr>
        <p:txBody>
          <a:bodyPr wrap="square" lIns="0" tIns="0" rIns="0" bIns="0" rtlCol="0" anchor="ctr">
            <a:spAutoFit/>
          </a:bodyPr>
          <a:lstStyle/>
          <a:p>
            <a:pPr algn="ctr"/>
            <a:r>
              <a:rPr lang="en-US" sz="1400" smtClean="0"/>
              <a:t>50</a:t>
            </a:r>
            <a:endParaRPr lang="en-US" sz="1400"/>
          </a:p>
        </p:txBody>
      </p:sp>
      <p:sp>
        <p:nvSpPr>
          <p:cNvPr id="28" name="TextBox 27"/>
          <p:cNvSpPr txBox="1"/>
          <p:nvPr/>
        </p:nvSpPr>
        <p:spPr>
          <a:xfrm>
            <a:off x="2180683" y="4346998"/>
            <a:ext cx="274320" cy="274320"/>
          </a:xfrm>
          <a:prstGeom prst="rect">
            <a:avLst/>
          </a:prstGeom>
          <a:noFill/>
        </p:spPr>
        <p:txBody>
          <a:bodyPr wrap="square" lIns="0" tIns="0" rIns="0" bIns="0" rtlCol="0" anchor="ctr">
            <a:spAutoFit/>
          </a:bodyPr>
          <a:lstStyle/>
          <a:p>
            <a:pPr algn="ctr"/>
            <a:r>
              <a:rPr lang="en-US" sz="1400" smtClean="0"/>
              <a:t>20</a:t>
            </a:r>
            <a:endParaRPr lang="en-US" sz="1400"/>
          </a:p>
        </p:txBody>
      </p:sp>
      <p:sp>
        <p:nvSpPr>
          <p:cNvPr id="29" name="TextBox 28"/>
          <p:cNvSpPr txBox="1"/>
          <p:nvPr/>
        </p:nvSpPr>
        <p:spPr>
          <a:xfrm>
            <a:off x="1766741" y="5013176"/>
            <a:ext cx="274320" cy="274320"/>
          </a:xfrm>
          <a:prstGeom prst="rect">
            <a:avLst/>
          </a:prstGeom>
          <a:noFill/>
        </p:spPr>
        <p:txBody>
          <a:bodyPr wrap="square" lIns="0" tIns="0" rIns="0" bIns="0" rtlCol="0" anchor="ctr">
            <a:spAutoFit/>
          </a:bodyPr>
          <a:lstStyle/>
          <a:p>
            <a:pPr algn="ctr"/>
            <a:r>
              <a:rPr lang="en-US" sz="1400" smtClean="0"/>
              <a:t>5</a:t>
            </a:r>
            <a:endParaRPr lang="en-US" sz="1400"/>
          </a:p>
        </p:txBody>
      </p:sp>
      <p:sp>
        <p:nvSpPr>
          <p:cNvPr id="30" name="TextBox 29"/>
          <p:cNvSpPr txBox="1"/>
          <p:nvPr/>
        </p:nvSpPr>
        <p:spPr>
          <a:xfrm>
            <a:off x="3071522" y="5039919"/>
            <a:ext cx="274320" cy="274320"/>
          </a:xfrm>
          <a:prstGeom prst="rect">
            <a:avLst/>
          </a:prstGeom>
          <a:noFill/>
        </p:spPr>
        <p:txBody>
          <a:bodyPr wrap="square" lIns="0" tIns="0" rIns="0" bIns="0" rtlCol="0" anchor="ctr">
            <a:spAutoFit/>
          </a:bodyPr>
          <a:lstStyle/>
          <a:p>
            <a:pPr algn="ctr"/>
            <a:r>
              <a:rPr lang="en-US" sz="1400" smtClean="0"/>
              <a:t>45</a:t>
            </a:r>
            <a:endParaRPr lang="en-US" sz="1400"/>
          </a:p>
        </p:txBody>
      </p:sp>
      <p:sp>
        <p:nvSpPr>
          <p:cNvPr id="31" name="TextBox 30"/>
          <p:cNvSpPr txBox="1"/>
          <p:nvPr/>
        </p:nvSpPr>
        <p:spPr>
          <a:xfrm>
            <a:off x="2531670" y="5039919"/>
            <a:ext cx="274320" cy="274320"/>
          </a:xfrm>
          <a:prstGeom prst="rect">
            <a:avLst/>
          </a:prstGeom>
          <a:noFill/>
        </p:spPr>
        <p:txBody>
          <a:bodyPr wrap="square" lIns="0" tIns="0" rIns="0" bIns="0" rtlCol="0" anchor="ctr">
            <a:spAutoFit/>
          </a:bodyPr>
          <a:lstStyle/>
          <a:p>
            <a:pPr algn="ctr"/>
            <a:r>
              <a:rPr lang="en-US" sz="1400" smtClean="0"/>
              <a:t>30</a:t>
            </a:r>
            <a:endParaRPr lang="en-US" sz="1400"/>
          </a:p>
        </p:txBody>
      </p:sp>
      <p:sp>
        <p:nvSpPr>
          <p:cNvPr id="32" name="TextBox 31"/>
          <p:cNvSpPr txBox="1"/>
          <p:nvPr/>
        </p:nvSpPr>
        <p:spPr>
          <a:xfrm>
            <a:off x="3890769" y="5039919"/>
            <a:ext cx="274320" cy="274320"/>
          </a:xfrm>
          <a:prstGeom prst="rect">
            <a:avLst/>
          </a:prstGeom>
          <a:noFill/>
        </p:spPr>
        <p:txBody>
          <a:bodyPr wrap="square" lIns="0" tIns="0" rIns="0" bIns="0" rtlCol="0" anchor="ctr">
            <a:spAutoFit/>
          </a:bodyPr>
          <a:lstStyle/>
          <a:p>
            <a:pPr algn="ctr"/>
            <a:r>
              <a:rPr lang="en-US" sz="1400" smtClean="0"/>
              <a:t>60</a:t>
            </a:r>
            <a:endParaRPr lang="en-US" sz="1400"/>
          </a:p>
        </p:txBody>
      </p:sp>
      <p:sp>
        <p:nvSpPr>
          <p:cNvPr id="33" name="TextBox 32"/>
          <p:cNvSpPr txBox="1"/>
          <p:nvPr/>
        </p:nvSpPr>
        <p:spPr>
          <a:xfrm>
            <a:off x="3647586" y="5805264"/>
            <a:ext cx="274320" cy="274320"/>
          </a:xfrm>
          <a:prstGeom prst="rect">
            <a:avLst/>
          </a:prstGeom>
          <a:noFill/>
        </p:spPr>
        <p:txBody>
          <a:bodyPr wrap="square" lIns="0" tIns="0" rIns="0" bIns="0" rtlCol="0" anchor="ctr">
            <a:spAutoFit/>
          </a:bodyPr>
          <a:lstStyle/>
          <a:p>
            <a:pPr algn="ctr"/>
            <a:r>
              <a:rPr lang="en-US" sz="1400" smtClean="0"/>
              <a:t>55</a:t>
            </a:r>
            <a:endParaRPr lang="en-US" sz="1400"/>
          </a:p>
        </p:txBody>
      </p:sp>
      <p:sp>
        <p:nvSpPr>
          <p:cNvPr id="34" name="TextBox 33"/>
          <p:cNvSpPr txBox="1"/>
          <p:nvPr/>
        </p:nvSpPr>
        <p:spPr>
          <a:xfrm>
            <a:off x="1991402" y="5823370"/>
            <a:ext cx="274320" cy="274320"/>
          </a:xfrm>
          <a:prstGeom prst="rect">
            <a:avLst/>
          </a:prstGeom>
          <a:noFill/>
        </p:spPr>
        <p:txBody>
          <a:bodyPr wrap="square" lIns="0" tIns="0" rIns="0" bIns="0" rtlCol="0" anchor="ctr">
            <a:spAutoFit/>
          </a:bodyPr>
          <a:lstStyle/>
          <a:p>
            <a:pPr algn="ctr"/>
            <a:r>
              <a:rPr lang="en-US" sz="1400" smtClean="0"/>
              <a:t>10</a:t>
            </a:r>
            <a:endParaRPr lang="en-US" sz="1400"/>
          </a:p>
        </p:txBody>
      </p:sp>
      <p:sp>
        <p:nvSpPr>
          <p:cNvPr id="37" name="Text Box 69"/>
          <p:cNvSpPr txBox="1">
            <a:spLocks noChangeArrowheads="1"/>
          </p:cNvSpPr>
          <p:nvPr/>
        </p:nvSpPr>
        <p:spPr bwMode="auto">
          <a:xfrm>
            <a:off x="5120905" y="3212976"/>
            <a:ext cx="2808312" cy="360363"/>
          </a:xfrm>
          <a:prstGeom prst="rect">
            <a:avLst/>
          </a:prstGeom>
          <a:noFill/>
          <a:ln w="9525">
            <a:noFill/>
            <a:miter lim="800000"/>
            <a:headEnd/>
            <a:tailEnd/>
          </a:ln>
        </p:spPr>
        <p:txBody>
          <a:bodyPr lIns="0" tIns="0" rIns="0" bIns="0"/>
          <a:lstStyle/>
          <a:p>
            <a:r>
              <a:rPr lang="en-US" sz="1600"/>
              <a:t>Hasil </a:t>
            </a:r>
            <a:r>
              <a:rPr lang="en-US" sz="1600" smtClean="0"/>
              <a:t>penelusuran Postorder:</a:t>
            </a:r>
            <a:endParaRPr lang="en-US" sz="160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par>
                          <p:cTn id="18" fill="hold">
                            <p:stCondLst>
                              <p:cond delay="500"/>
                            </p:stCondLst>
                            <p:childTnLst>
                              <p:par>
                                <p:cTn id="19" presetID="49" presetClass="entr" presetSubtype="0" decel="10000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fltVal val="0"/>
                                          </p:val>
                                        </p:tav>
                                        <p:tav tm="100000">
                                          <p:val>
                                            <p:strVal val="#ppt_w"/>
                                          </p:val>
                                        </p:tav>
                                      </p:tavLst>
                                    </p:anim>
                                    <p:anim calcmode="lin" valueType="num">
                                      <p:cBhvr>
                                        <p:cTn id="22" dur="1000" fill="hold"/>
                                        <p:tgtEl>
                                          <p:spTgt spid="4"/>
                                        </p:tgtEl>
                                        <p:attrNameLst>
                                          <p:attrName>ppt_h</p:attrName>
                                        </p:attrNameLst>
                                      </p:cBhvr>
                                      <p:tavLst>
                                        <p:tav tm="0">
                                          <p:val>
                                            <p:fltVal val="0"/>
                                          </p:val>
                                        </p:tav>
                                        <p:tav tm="100000">
                                          <p:val>
                                            <p:strVal val="#ppt_h"/>
                                          </p:val>
                                        </p:tav>
                                      </p:tavLst>
                                    </p:anim>
                                    <p:anim calcmode="lin" valueType="num">
                                      <p:cBhvr>
                                        <p:cTn id="23" dur="1000" fill="hold"/>
                                        <p:tgtEl>
                                          <p:spTgt spid="4"/>
                                        </p:tgtEl>
                                        <p:attrNameLst>
                                          <p:attrName>style.rotation</p:attrName>
                                        </p:attrNameLst>
                                      </p:cBhvr>
                                      <p:tavLst>
                                        <p:tav tm="0">
                                          <p:val>
                                            <p:fltVal val="360"/>
                                          </p:val>
                                        </p:tav>
                                        <p:tav tm="100000">
                                          <p:val>
                                            <p:fltVal val="0"/>
                                          </p:val>
                                        </p:tav>
                                      </p:tavLst>
                                    </p:anim>
                                    <p:animEffect transition="in" filter="fade">
                                      <p:cBhvr>
                                        <p:cTn id="24" dur="10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27" presetClass="entr" presetSubtype="0" fill="hold" grpId="0" nodeType="clickEffect">
                                  <p:stCondLst>
                                    <p:cond delay="0"/>
                                  </p:stCondLst>
                                  <p:iterate type="lt">
                                    <p:tmPct val="50000"/>
                                  </p:iterate>
                                  <p:childTnLst>
                                    <p:set>
                                      <p:cBhvr>
                                        <p:cTn id="28" dur="1" fill="hold">
                                          <p:stCondLst>
                                            <p:cond delay="0"/>
                                          </p:stCondLst>
                                        </p:cTn>
                                        <p:tgtEl>
                                          <p:spTgt spid="37"/>
                                        </p:tgtEl>
                                        <p:attrNameLst>
                                          <p:attrName>style.visibility</p:attrName>
                                        </p:attrNameLst>
                                      </p:cBhvr>
                                      <p:to>
                                        <p:strVal val="visible"/>
                                      </p:to>
                                    </p:set>
                                    <p:anim calcmode="discrete" valueType="clr">
                                      <p:cBhvr override="childStyle">
                                        <p:cTn id="29" dur="80"/>
                                        <p:tgtEl>
                                          <p:spTgt spid="37"/>
                                        </p:tgtEl>
                                        <p:attrNameLst>
                                          <p:attrName>style.color</p:attrName>
                                        </p:attrNameLst>
                                      </p:cBhvr>
                                      <p:tavLst>
                                        <p:tav tm="0">
                                          <p:val>
                                            <p:clrVal>
                                              <a:schemeClr val="accent2"/>
                                            </p:clrVal>
                                          </p:val>
                                        </p:tav>
                                        <p:tav tm="50000">
                                          <p:val>
                                            <p:clrVal>
                                              <a:schemeClr val="hlink"/>
                                            </p:clrVal>
                                          </p:val>
                                        </p:tav>
                                      </p:tavLst>
                                    </p:anim>
                                    <p:anim calcmode="discrete" valueType="clr">
                                      <p:cBhvr>
                                        <p:cTn id="30" dur="80"/>
                                        <p:tgtEl>
                                          <p:spTgt spid="37"/>
                                        </p:tgtEl>
                                        <p:attrNameLst>
                                          <p:attrName>fillcolor</p:attrName>
                                        </p:attrNameLst>
                                      </p:cBhvr>
                                      <p:tavLst>
                                        <p:tav tm="0">
                                          <p:val>
                                            <p:clrVal>
                                              <a:schemeClr val="accent2"/>
                                            </p:clrVal>
                                          </p:val>
                                        </p:tav>
                                        <p:tav tm="50000">
                                          <p:val>
                                            <p:clrVal>
                                              <a:schemeClr val="hlink"/>
                                            </p:clrVal>
                                          </p:val>
                                        </p:tav>
                                      </p:tavLst>
                                    </p:anim>
                                    <p:set>
                                      <p:cBhvr>
                                        <p:cTn id="31" dur="80"/>
                                        <p:tgtEl>
                                          <p:spTgt spid="37"/>
                                        </p:tgtEl>
                                        <p:attrNameLst>
                                          <p:attrName>fill.type</p:attrName>
                                        </p:attrNameLst>
                                      </p:cBhvr>
                                      <p:to>
                                        <p:strVal val="solid"/>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1" nodeType="click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fade">
                                      <p:cBhvr>
                                        <p:cTn id="36" dur="500"/>
                                        <p:tgtEl>
                                          <p:spTgt spid="34"/>
                                        </p:tgtEl>
                                      </p:cBhvr>
                                    </p:animEffect>
                                  </p:childTnLst>
                                </p:cTn>
                              </p:par>
                            </p:childTnLst>
                          </p:cTn>
                        </p:par>
                        <p:par>
                          <p:cTn id="37" fill="hold">
                            <p:stCondLst>
                              <p:cond delay="500"/>
                            </p:stCondLst>
                            <p:childTnLst>
                              <p:par>
                                <p:cTn id="38" presetID="0" presetClass="path" presetSubtype="0" accel="50000" decel="50000" fill="hold" grpId="0" nodeType="afterEffect">
                                  <p:stCondLst>
                                    <p:cond delay="0"/>
                                  </p:stCondLst>
                                  <p:childTnLst>
                                    <p:animMotion origin="layout" path="M 1.11111E-6 0.00092 C 0.11476 -0.04465 0.22951 -0.08999 0.28611 -0.14411 C 0.34271 -0.19824 0.34114 -0.26093 0.33958 -0.32362 " pathEditMode="relative" ptsTypes="aaA">
                                      <p:cBhvr>
                                        <p:cTn id="39" dur="2000" fill="hold"/>
                                        <p:tgtEl>
                                          <p:spTgt spid="34"/>
                                        </p:tgtEl>
                                        <p:attrNameLst>
                                          <p:attrName>ppt_x</p:attrName>
                                          <p:attrName>ppt_y</p:attrName>
                                        </p:attrNameLst>
                                      </p:cBhvr>
                                    </p:animMotion>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fade">
                                      <p:cBhvr>
                                        <p:cTn id="44" dur="500"/>
                                        <p:tgtEl>
                                          <p:spTgt spid="29"/>
                                        </p:tgtEl>
                                      </p:cBhvr>
                                    </p:animEffect>
                                  </p:childTnLst>
                                </p:cTn>
                              </p:par>
                            </p:childTnLst>
                          </p:cTn>
                        </p:par>
                        <p:par>
                          <p:cTn id="45" fill="hold">
                            <p:stCondLst>
                              <p:cond delay="500"/>
                            </p:stCondLst>
                            <p:childTnLst>
                              <p:par>
                                <p:cTn id="46" presetID="0" presetClass="path" presetSubtype="0" accel="50000" decel="50000" fill="hold" grpId="1" nodeType="afterEffect">
                                  <p:stCondLst>
                                    <p:cond delay="0"/>
                                  </p:stCondLst>
                                  <p:childTnLst>
                                    <p:animMotion origin="layout" path="M 0 0 C 0.12553 -0.01666 0.25122 -0.03331 0.31684 -0.06732 C 0.38247 -0.10132 0.3882 -0.15291 0.3941 -0.20449 " pathEditMode="relative" ptsTypes="aaA">
                                      <p:cBhvr>
                                        <p:cTn id="47" dur="2000" fill="hold"/>
                                        <p:tgtEl>
                                          <p:spTgt spid="29"/>
                                        </p:tgtEl>
                                        <p:attrNameLst>
                                          <p:attrName>ppt_x</p:attrName>
                                          <p:attrName>ppt_y</p:attrName>
                                        </p:attrNameLst>
                                      </p:cBhvr>
                                    </p:animMotion>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500"/>
                                        <p:tgtEl>
                                          <p:spTgt spid="31"/>
                                        </p:tgtEl>
                                      </p:cBhvr>
                                    </p:animEffect>
                                  </p:childTnLst>
                                </p:cTn>
                              </p:par>
                            </p:childTnLst>
                          </p:cTn>
                        </p:par>
                        <p:par>
                          <p:cTn id="53" fill="hold">
                            <p:stCondLst>
                              <p:cond delay="500"/>
                            </p:stCondLst>
                            <p:childTnLst>
                              <p:par>
                                <p:cTn id="54" presetID="0" presetClass="path" presetSubtype="0" accel="50000" decel="50000" fill="hold" grpId="1" nodeType="afterEffect">
                                  <p:stCondLst>
                                    <p:cond delay="0"/>
                                  </p:stCondLst>
                                  <p:childTnLst>
                                    <p:animMotion origin="layout" path="M 0 0 C 0.08299 -0.00833 0.16598 -0.01665 0.22292 -0.05135 C 0.27987 -0.08605 0.31077 -0.14735 0.34167 -0.20842 " pathEditMode="relative" ptsTypes="aaA">
                                      <p:cBhvr>
                                        <p:cTn id="55" dur="2000" fill="hold"/>
                                        <p:tgtEl>
                                          <p:spTgt spid="31"/>
                                        </p:tgtEl>
                                        <p:attrNameLst>
                                          <p:attrName>ppt_x</p:attrName>
                                          <p:attrName>ppt_y</p:attrName>
                                        </p:attrNameLst>
                                      </p:cBhvr>
                                    </p:animMotion>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500"/>
                                        <p:tgtEl>
                                          <p:spTgt spid="28"/>
                                        </p:tgtEl>
                                      </p:cBhvr>
                                    </p:animEffect>
                                  </p:childTnLst>
                                </p:cTn>
                              </p:par>
                            </p:childTnLst>
                          </p:cTn>
                        </p:par>
                        <p:par>
                          <p:cTn id="61" fill="hold">
                            <p:stCondLst>
                              <p:cond delay="500"/>
                            </p:stCondLst>
                            <p:childTnLst>
                              <p:par>
                                <p:cTn id="62" presetID="0" presetClass="path" presetSubtype="0" accel="50000" decel="50000" fill="hold" grpId="1" nodeType="afterEffect">
                                  <p:stCondLst>
                                    <p:cond delay="0"/>
                                  </p:stCondLst>
                                  <p:childTnLst>
                                    <p:animMotion origin="layout" path="M -2.22222E-6 -5.78302E-8 C 0.1007 -0.00856 0.20209 -0.01596 0.26233 -0.0229 C 0.32257 -0.03007 0.33559 -0.02915 0.36059 -0.04349 C 0.38594 -0.05783 0.39983 -0.0842 0.41389 -0.10872 " pathEditMode="relative" rAng="0" ptsTypes="aaaA">
                                      <p:cBhvr>
                                        <p:cTn id="63" dur="2000" fill="hold"/>
                                        <p:tgtEl>
                                          <p:spTgt spid="28"/>
                                        </p:tgtEl>
                                        <p:attrNameLst>
                                          <p:attrName>ppt_x</p:attrName>
                                          <p:attrName>ppt_y</p:attrName>
                                        </p:attrNameLst>
                                      </p:cBhvr>
                                      <p:rCtr x="207" y="-54"/>
                                    </p:animMotion>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childTnLst>
                          </p:cTn>
                        </p:par>
                        <p:par>
                          <p:cTn id="69" fill="hold">
                            <p:stCondLst>
                              <p:cond delay="500"/>
                            </p:stCondLst>
                            <p:childTnLst>
                              <p:par>
                                <p:cTn id="70" presetID="0" presetClass="path" presetSubtype="0" accel="50000" decel="50000" fill="hold" grpId="1" nodeType="afterEffect">
                                  <p:stCondLst>
                                    <p:cond delay="0"/>
                                  </p:stCondLst>
                                  <p:childTnLst>
                                    <p:animMotion origin="layout" path="M 1.94444E-6 2.73421E-6 C 0.08837 -0.01573 0.17673 -0.03007 0.23021 -0.05182 C 0.28368 -0.0731 0.30087 -0.1034 0.32048 -0.12977 C 0.3401 -0.15614 0.34271 -0.1957 0.34739 -0.20865 " pathEditMode="relative" rAng="0" ptsTypes="aaaA">
                                      <p:cBhvr>
                                        <p:cTn id="71" dur="2000" fill="hold"/>
                                        <p:tgtEl>
                                          <p:spTgt spid="30"/>
                                        </p:tgtEl>
                                        <p:attrNameLst>
                                          <p:attrName>ppt_x</p:attrName>
                                          <p:attrName>ppt_y</p:attrName>
                                        </p:attrNameLst>
                                      </p:cBhvr>
                                      <p:rCtr x="174" y="-104"/>
                                    </p:animMotion>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33"/>
                                        </p:tgtEl>
                                        <p:attrNameLst>
                                          <p:attrName>style.visibility</p:attrName>
                                        </p:attrNameLst>
                                      </p:cBhvr>
                                      <p:to>
                                        <p:strVal val="visible"/>
                                      </p:to>
                                    </p:set>
                                    <p:animEffect transition="in" filter="fade">
                                      <p:cBhvr>
                                        <p:cTn id="76" dur="500"/>
                                        <p:tgtEl>
                                          <p:spTgt spid="33"/>
                                        </p:tgtEl>
                                      </p:cBhvr>
                                    </p:animEffect>
                                  </p:childTnLst>
                                </p:cTn>
                              </p:par>
                            </p:childTnLst>
                          </p:cTn>
                        </p:par>
                        <p:par>
                          <p:cTn id="77" fill="hold">
                            <p:stCondLst>
                              <p:cond delay="500"/>
                            </p:stCondLst>
                            <p:childTnLst>
                              <p:par>
                                <p:cTn id="78" presetID="0" presetClass="path" presetSubtype="0" accel="50000" decel="50000" fill="hold" grpId="1" nodeType="afterEffect">
                                  <p:stCondLst>
                                    <p:cond delay="0"/>
                                  </p:stCondLst>
                                  <p:childTnLst>
                                    <p:animMotion origin="layout" path="M 1.11111E-6 -3.91164E-6 C 0.07656 -0.01827 0.15347 -0.03608 0.20642 -0.08952 C 0.25937 -0.14318 0.28837 -0.23201 0.31771 -0.32061 " pathEditMode="relative" rAng="0" ptsTypes="aaA">
                                      <p:cBhvr>
                                        <p:cTn id="79" dur="2000" fill="hold"/>
                                        <p:tgtEl>
                                          <p:spTgt spid="33"/>
                                        </p:tgtEl>
                                        <p:attrNameLst>
                                          <p:attrName>ppt_x</p:attrName>
                                          <p:attrName>ppt_y</p:attrName>
                                        </p:attrNameLst>
                                      </p:cBhvr>
                                      <p:rCtr x="159" y="-160"/>
                                    </p:animMotion>
                                  </p:childTnLst>
                                </p:cTn>
                              </p:par>
                            </p:childTnLst>
                          </p:cTn>
                        </p:par>
                        <p:par>
                          <p:cTn id="80" fill="hold">
                            <p:stCondLst>
                              <p:cond delay="2500"/>
                            </p:stCondLst>
                            <p:childTnLst>
                              <p:par>
                                <p:cTn id="81" presetID="10" presetClass="entr" presetSubtype="0" fill="hold" grpId="0" nodeType="after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fade">
                                      <p:cBhvr>
                                        <p:cTn id="83" dur="500"/>
                                        <p:tgtEl>
                                          <p:spTgt spid="32"/>
                                        </p:tgtEl>
                                      </p:cBhvr>
                                    </p:animEffect>
                                  </p:childTnLst>
                                </p:cTn>
                              </p:par>
                            </p:childTnLst>
                          </p:cTn>
                        </p:par>
                        <p:par>
                          <p:cTn id="84" fill="hold">
                            <p:stCondLst>
                              <p:cond delay="3000"/>
                            </p:stCondLst>
                            <p:childTnLst>
                              <p:par>
                                <p:cTn id="85" presetID="0" presetClass="path" presetSubtype="0" accel="50000" decel="50000" fill="hold" grpId="1" nodeType="afterEffect">
                                  <p:stCondLst>
                                    <p:cond delay="0"/>
                                  </p:stCondLst>
                                  <p:childTnLst>
                                    <p:animMotion origin="layout" path="M -1.38889E-6 2.73421E-6 C 0.08299 -0.01064 0.16597 -0.02128 0.21476 -0.03956 C 0.26372 -0.05783 0.2757 -0.08097 0.29375 -0.10942 C 0.31215 -0.13787 0.31823 -0.17396 0.32483 -0.20981 " pathEditMode="relative" rAng="0" ptsTypes="aaaA">
                                      <p:cBhvr>
                                        <p:cTn id="86" dur="2000" fill="hold"/>
                                        <p:tgtEl>
                                          <p:spTgt spid="32"/>
                                        </p:tgtEl>
                                        <p:attrNameLst>
                                          <p:attrName>ppt_x</p:attrName>
                                          <p:attrName>ppt_y</p:attrName>
                                        </p:attrNameLst>
                                      </p:cBhvr>
                                      <p:rCtr x="162" y="-105"/>
                                    </p:animMotion>
                                  </p:childTnLst>
                                </p:cTn>
                              </p:par>
                            </p:childTnLst>
                          </p:cTn>
                        </p:par>
                        <p:par>
                          <p:cTn id="87" fill="hold">
                            <p:stCondLst>
                              <p:cond delay="5000"/>
                            </p:stCondLst>
                            <p:childTnLst>
                              <p:par>
                                <p:cTn id="88" presetID="10" presetClass="entr" presetSubtype="0" fill="hold" grpId="0" nodeType="afterEffect">
                                  <p:stCondLst>
                                    <p:cond delay="0"/>
                                  </p:stCondLst>
                                  <p:childTnLst>
                                    <p:set>
                                      <p:cBhvr>
                                        <p:cTn id="89" dur="1" fill="hold">
                                          <p:stCondLst>
                                            <p:cond delay="0"/>
                                          </p:stCondLst>
                                        </p:cTn>
                                        <p:tgtEl>
                                          <p:spTgt spid="27"/>
                                        </p:tgtEl>
                                        <p:attrNameLst>
                                          <p:attrName>style.visibility</p:attrName>
                                        </p:attrNameLst>
                                      </p:cBhvr>
                                      <p:to>
                                        <p:strVal val="visible"/>
                                      </p:to>
                                    </p:set>
                                    <p:animEffect transition="in" filter="fade">
                                      <p:cBhvr>
                                        <p:cTn id="90" dur="500"/>
                                        <p:tgtEl>
                                          <p:spTgt spid="27"/>
                                        </p:tgtEl>
                                      </p:cBhvr>
                                    </p:animEffect>
                                  </p:childTnLst>
                                </p:cTn>
                              </p:par>
                            </p:childTnLst>
                          </p:cTn>
                        </p:par>
                        <p:par>
                          <p:cTn id="91" fill="hold">
                            <p:stCondLst>
                              <p:cond delay="5500"/>
                            </p:stCondLst>
                            <p:childTnLst>
                              <p:par>
                                <p:cTn id="92" presetID="0" presetClass="path" presetSubtype="0" accel="50000" decel="50000" fill="hold" grpId="1" nodeType="afterEffect">
                                  <p:stCondLst>
                                    <p:cond delay="0"/>
                                  </p:stCondLst>
                                  <p:childTnLst>
                                    <p:animMotion origin="layout" path="M 1.11111E-6 -5.78302E-8 C 0.09132 -0.00393 0.18281 -0.0074 0.24062 -0.01319 C 0.29826 -0.0192 0.31927 -0.01943 0.34635 -0.03539 C 0.37344 -0.05135 0.38802 -0.07981 0.40295 -0.10826 " pathEditMode="relative" rAng="0" ptsTypes="aaaA">
                                      <p:cBhvr>
                                        <p:cTn id="93" dur="2000" fill="hold"/>
                                        <p:tgtEl>
                                          <p:spTgt spid="27"/>
                                        </p:tgtEl>
                                        <p:attrNameLst>
                                          <p:attrName>ppt_x</p:attrName>
                                          <p:attrName>ppt_y</p:attrName>
                                        </p:attrNameLst>
                                      </p:cBhvr>
                                      <p:rCtr x="201" y="-54"/>
                                    </p:animMotion>
                                  </p:childTnLst>
                                </p:cTn>
                              </p:par>
                            </p:childTnLst>
                          </p:cTn>
                        </p:par>
                        <p:par>
                          <p:cTn id="94" fill="hold">
                            <p:stCondLst>
                              <p:cond delay="7500"/>
                            </p:stCondLst>
                            <p:childTnLst>
                              <p:par>
                                <p:cTn id="95" presetID="10" presetClass="entr" presetSubtype="0" fill="hold" grpId="0" nodeType="afterEffect">
                                  <p:stCondLst>
                                    <p:cond delay="0"/>
                                  </p:stCondLst>
                                  <p:childTnLst>
                                    <p:set>
                                      <p:cBhvr>
                                        <p:cTn id="96" dur="1" fill="hold">
                                          <p:stCondLst>
                                            <p:cond delay="0"/>
                                          </p:stCondLst>
                                        </p:cTn>
                                        <p:tgtEl>
                                          <p:spTgt spid="26"/>
                                        </p:tgtEl>
                                        <p:attrNameLst>
                                          <p:attrName>style.visibility</p:attrName>
                                        </p:attrNameLst>
                                      </p:cBhvr>
                                      <p:to>
                                        <p:strVal val="visible"/>
                                      </p:to>
                                    </p:set>
                                    <p:animEffect transition="in" filter="fade">
                                      <p:cBhvr>
                                        <p:cTn id="97" dur="500"/>
                                        <p:tgtEl>
                                          <p:spTgt spid="26"/>
                                        </p:tgtEl>
                                      </p:cBhvr>
                                    </p:animEffect>
                                  </p:childTnLst>
                                </p:cTn>
                              </p:par>
                            </p:childTnLst>
                          </p:cTn>
                        </p:par>
                        <p:par>
                          <p:cTn id="98" fill="hold">
                            <p:stCondLst>
                              <p:cond delay="8000"/>
                            </p:stCondLst>
                            <p:childTnLst>
                              <p:par>
                                <p:cTn id="99" presetID="0" presetClass="path" presetSubtype="0" accel="50000" decel="50000" fill="hold" grpId="1" nodeType="afterEffect">
                                  <p:stCondLst>
                                    <p:cond delay="0"/>
                                  </p:stCondLst>
                                  <p:childTnLst>
                                    <p:animMotion origin="layout" path="M -3.88889E-6 -0.00116 C 0.07466 0.0192 0.15 0.03979 0.2191 0.05482 C 0.2882 0.06963 0.36615 0.09993 0.41389 0.08813 C 0.46181 0.07633 0.48386 0.03007 0.50643 -0.01573 " pathEditMode="relative" rAng="0" ptsTypes="aaaA">
                                      <p:cBhvr>
                                        <p:cTn id="100" dur="2000" fill="hold"/>
                                        <p:tgtEl>
                                          <p:spTgt spid="26"/>
                                        </p:tgtEl>
                                        <p:attrNameLst>
                                          <p:attrName>ppt_x</p:attrName>
                                          <p:attrName>ppt_y</p:attrName>
                                        </p:attrNameLst>
                                      </p:cBhvr>
                                      <p:rCtr x="253" y="4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26" grpId="0"/>
      <p:bldP spid="26" grpId="1"/>
      <p:bldP spid="27" grpId="0"/>
      <p:bldP spid="27" grpId="1"/>
      <p:bldP spid="28" grpId="0"/>
      <p:bldP spid="28" grpId="1"/>
      <p:bldP spid="29" grpId="0"/>
      <p:bldP spid="29" grpId="1"/>
      <p:bldP spid="30" grpId="0"/>
      <p:bldP spid="30" grpId="1"/>
      <p:bldP spid="31" grpId="0"/>
      <p:bldP spid="31" grpId="1"/>
      <p:bldP spid="32" grpId="0"/>
      <p:bldP spid="32" grpId="1"/>
      <p:bldP spid="33" grpId="0"/>
      <p:bldP spid="33" grpId="1"/>
      <p:bldP spid="34" grpId="0"/>
      <p:bldP spid="34" grpId="1"/>
      <p:bldP spid="37"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2"/>
            </a:gs>
            <a:gs pos="100000">
              <a:srgbClr val="3333FF"/>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836637" y="1270501"/>
            <a:ext cx="7489538" cy="369332"/>
          </a:xfrm>
          <a:prstGeom prst="rect">
            <a:avLst/>
          </a:prstGeom>
        </p:spPr>
        <p:txBody>
          <a:bodyPr wrap="square">
            <a:spAutoFit/>
          </a:bodyPr>
          <a:lstStyle/>
          <a:p>
            <a:pPr marL="342900" indent="-342900" algn="just">
              <a:spcAft>
                <a:spcPct val="20000"/>
              </a:spcAft>
            </a:pPr>
            <a:r>
              <a:rPr lang="en-US" smtClean="0"/>
              <a:t>4.  Membuat PTB Berdasarkan Hasil Penelusuran</a:t>
            </a:r>
          </a:p>
        </p:txBody>
      </p:sp>
      <p:sp>
        <p:nvSpPr>
          <p:cNvPr id="3" name="Rectangle 2"/>
          <p:cNvSpPr/>
          <p:nvPr/>
        </p:nvSpPr>
        <p:spPr>
          <a:xfrm>
            <a:off x="1173523" y="1630541"/>
            <a:ext cx="6071826" cy="369332"/>
          </a:xfrm>
          <a:prstGeom prst="rect">
            <a:avLst/>
          </a:prstGeom>
        </p:spPr>
        <p:txBody>
          <a:bodyPr wrap="square" lIns="45720" rIns="45720">
            <a:spAutoFit/>
          </a:bodyPr>
          <a:lstStyle/>
          <a:p>
            <a:pPr marL="287338" indent="-287338" algn="just">
              <a:spcAft>
                <a:spcPct val="20000"/>
              </a:spcAft>
            </a:pPr>
            <a:r>
              <a:rPr lang="en-US" smtClean="0"/>
              <a:t>Untuk membuat PTB ada tiga aturan yang berlaku, yaitu:</a:t>
            </a:r>
          </a:p>
        </p:txBody>
      </p:sp>
      <p:sp>
        <p:nvSpPr>
          <p:cNvPr id="5" name="Rectangle 4"/>
          <p:cNvSpPr/>
          <p:nvPr/>
        </p:nvSpPr>
        <p:spPr>
          <a:xfrm>
            <a:off x="1124669" y="1990581"/>
            <a:ext cx="7416824" cy="646331"/>
          </a:xfrm>
          <a:prstGeom prst="rect">
            <a:avLst/>
          </a:prstGeom>
        </p:spPr>
        <p:txBody>
          <a:bodyPr wrap="square">
            <a:spAutoFit/>
          </a:bodyPr>
          <a:lstStyle/>
          <a:p>
            <a:pPr marL="288925" indent="-288925" algn="just">
              <a:spcAft>
                <a:spcPct val="20000"/>
              </a:spcAft>
              <a:buAutoNum type="arabicPeriod"/>
            </a:pPr>
            <a:r>
              <a:rPr lang="en-US" smtClean="0"/>
              <a:t>Jika yang diketahui hasil penelusuran preorder dan inorder, maka  PTB dapat dibuat karena bentuk PTB tunggal. </a:t>
            </a:r>
          </a:p>
        </p:txBody>
      </p:sp>
      <p:sp>
        <p:nvSpPr>
          <p:cNvPr id="6" name="Rectangle 5"/>
          <p:cNvSpPr/>
          <p:nvPr/>
        </p:nvSpPr>
        <p:spPr>
          <a:xfrm>
            <a:off x="1124669" y="2638653"/>
            <a:ext cx="7416824" cy="646331"/>
          </a:xfrm>
          <a:prstGeom prst="rect">
            <a:avLst/>
          </a:prstGeom>
        </p:spPr>
        <p:txBody>
          <a:bodyPr wrap="square">
            <a:spAutoFit/>
          </a:bodyPr>
          <a:lstStyle/>
          <a:p>
            <a:pPr marL="288925" indent="-288925" algn="just">
              <a:spcAft>
                <a:spcPct val="20000"/>
              </a:spcAft>
              <a:buFont typeface="+mj-lt"/>
              <a:buAutoNum type="arabicPeriod" startAt="2"/>
            </a:pPr>
            <a:r>
              <a:rPr lang="en-US" smtClean="0"/>
              <a:t>Jika yang diketahui hasil penelusuran postorder dan inorder, maka  PTB dapat dibuat karena bentuk PTB tunggal. </a:t>
            </a:r>
          </a:p>
        </p:txBody>
      </p:sp>
      <p:sp>
        <p:nvSpPr>
          <p:cNvPr id="7" name="Rectangle 6"/>
          <p:cNvSpPr/>
          <p:nvPr/>
        </p:nvSpPr>
        <p:spPr>
          <a:xfrm>
            <a:off x="1124669" y="3286725"/>
            <a:ext cx="7416824" cy="646331"/>
          </a:xfrm>
          <a:prstGeom prst="rect">
            <a:avLst/>
          </a:prstGeom>
        </p:spPr>
        <p:txBody>
          <a:bodyPr wrap="square">
            <a:spAutoFit/>
          </a:bodyPr>
          <a:lstStyle/>
          <a:p>
            <a:pPr marL="288925" indent="-288925" algn="just">
              <a:spcAft>
                <a:spcPct val="20000"/>
              </a:spcAft>
              <a:buFont typeface="+mj-lt"/>
              <a:buAutoNum type="arabicPeriod" startAt="3"/>
            </a:pPr>
            <a:r>
              <a:rPr lang="en-US" smtClean="0"/>
              <a:t>Jika yang diketahui hasil penelusuran preorder dan postorder, maka  PTB </a:t>
            </a:r>
            <a:r>
              <a:rPr lang="en-US" b="1" smtClean="0"/>
              <a:t>tidak </a:t>
            </a:r>
            <a:r>
              <a:rPr lang="en-US" smtClean="0"/>
              <a:t>dapat dibuat karena bentuk PTB tidak tunggal. </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5"/>
                                        </p:tgtEl>
                                        <p:attrNameLst>
                                          <p:attrName>style.visibility</p:attrName>
                                        </p:attrNameLst>
                                      </p:cBhvr>
                                      <p:to>
                                        <p:strVal val="visible"/>
                                      </p:to>
                                    </p:set>
                                    <p:anim calcmode="discrete" valueType="clr">
                                      <p:cBhvr override="childStyle">
                                        <p:cTn id="7" dur="80"/>
                                        <p:tgtEl>
                                          <p:spTgt spid="5"/>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
                                        </p:tgtEl>
                                        <p:attrNameLst>
                                          <p:attrName>fillcolor</p:attrName>
                                        </p:attrNameLst>
                                      </p:cBhvr>
                                      <p:tavLst>
                                        <p:tav tm="0">
                                          <p:val>
                                            <p:clrVal>
                                              <a:schemeClr val="accent2"/>
                                            </p:clrVal>
                                          </p:val>
                                        </p:tav>
                                        <p:tav tm="50000">
                                          <p:val>
                                            <p:clrVal>
                                              <a:schemeClr val="hlink"/>
                                            </p:clrVal>
                                          </p:val>
                                        </p:tav>
                                      </p:tavLst>
                                    </p:anim>
                                    <p:set>
                                      <p:cBhvr>
                                        <p:cTn id="9" dur="80"/>
                                        <p:tgtEl>
                                          <p:spTgt spid="5"/>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6"/>
                                        </p:tgtEl>
                                        <p:attrNameLst>
                                          <p:attrName>style.visibility</p:attrName>
                                        </p:attrNameLst>
                                      </p:cBhvr>
                                      <p:to>
                                        <p:strVal val="visible"/>
                                      </p:to>
                                    </p:set>
                                    <p:anim calcmode="discrete" valueType="clr">
                                      <p:cBhvr override="childStyle">
                                        <p:cTn id="14" dur="80"/>
                                        <p:tgtEl>
                                          <p:spTgt spid="6"/>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6"/>
                                        </p:tgtEl>
                                        <p:attrNameLst>
                                          <p:attrName>fillcolor</p:attrName>
                                        </p:attrNameLst>
                                      </p:cBhvr>
                                      <p:tavLst>
                                        <p:tav tm="0">
                                          <p:val>
                                            <p:clrVal>
                                              <a:schemeClr val="accent2"/>
                                            </p:clrVal>
                                          </p:val>
                                        </p:tav>
                                        <p:tav tm="50000">
                                          <p:val>
                                            <p:clrVal>
                                              <a:schemeClr val="hlink"/>
                                            </p:clrVal>
                                          </p:val>
                                        </p:tav>
                                      </p:tavLst>
                                    </p:anim>
                                    <p:set>
                                      <p:cBhvr>
                                        <p:cTn id="16" dur="80"/>
                                        <p:tgtEl>
                                          <p:spTgt spid="6"/>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7"/>
                                        </p:tgtEl>
                                        <p:attrNameLst>
                                          <p:attrName>style.visibility</p:attrName>
                                        </p:attrNameLst>
                                      </p:cBhvr>
                                      <p:to>
                                        <p:strVal val="visible"/>
                                      </p:to>
                                    </p:set>
                                    <p:anim calcmode="discrete" valueType="clr">
                                      <p:cBhvr override="childStyle">
                                        <p:cTn id="21" dur="80"/>
                                        <p:tgtEl>
                                          <p:spTgt spid="7"/>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7"/>
                                        </p:tgtEl>
                                        <p:attrNameLst>
                                          <p:attrName>fillcolor</p:attrName>
                                        </p:attrNameLst>
                                      </p:cBhvr>
                                      <p:tavLst>
                                        <p:tav tm="0">
                                          <p:val>
                                            <p:clrVal>
                                              <a:schemeClr val="accent2"/>
                                            </p:clrVal>
                                          </p:val>
                                        </p:tav>
                                        <p:tav tm="50000">
                                          <p:val>
                                            <p:clrVal>
                                              <a:schemeClr val="hlink"/>
                                            </p:clrVal>
                                          </p:val>
                                        </p:tav>
                                      </p:tavLst>
                                    </p:anim>
                                    <p:set>
                                      <p:cBhvr>
                                        <p:cTn id="23" dur="80"/>
                                        <p:tgtEl>
                                          <p:spTgt spid="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2"/>
            </a:gs>
            <a:gs pos="100000">
              <a:srgbClr val="3333FF"/>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836637" y="980728"/>
            <a:ext cx="7489538" cy="369332"/>
          </a:xfrm>
          <a:prstGeom prst="rect">
            <a:avLst/>
          </a:prstGeom>
        </p:spPr>
        <p:txBody>
          <a:bodyPr wrap="square">
            <a:spAutoFit/>
          </a:bodyPr>
          <a:lstStyle/>
          <a:p>
            <a:pPr marL="342900" indent="-342900" algn="just">
              <a:spcAft>
                <a:spcPct val="20000"/>
              </a:spcAft>
            </a:pPr>
            <a:r>
              <a:rPr lang="en-US" smtClean="0"/>
              <a:t>4.1.  Membuat PTB Berdasarkan Penelusuran Preorder dan Inorder</a:t>
            </a:r>
          </a:p>
        </p:txBody>
      </p:sp>
      <p:sp>
        <p:nvSpPr>
          <p:cNvPr id="3" name="Rectangle 2"/>
          <p:cNvSpPr/>
          <p:nvPr/>
        </p:nvSpPr>
        <p:spPr>
          <a:xfrm>
            <a:off x="1380494" y="1331476"/>
            <a:ext cx="7007930" cy="923330"/>
          </a:xfrm>
          <a:prstGeom prst="rect">
            <a:avLst/>
          </a:prstGeom>
        </p:spPr>
        <p:txBody>
          <a:bodyPr wrap="square" lIns="45720" rIns="45720">
            <a:spAutoFit/>
          </a:bodyPr>
          <a:lstStyle/>
          <a:p>
            <a:pPr algn="just">
              <a:spcAft>
                <a:spcPct val="20000"/>
              </a:spcAft>
            </a:pPr>
            <a:r>
              <a:rPr lang="en-US" smtClean="0"/>
              <a:t>Bila yang diketahui hasil penelusuran preorder dan inorder maka gunakan preorder untuk membuat PTB karena letak akar dapat diketahui yaitu data yang paling kiri dari urutan data yang ada.</a:t>
            </a:r>
          </a:p>
        </p:txBody>
      </p:sp>
      <p:sp>
        <p:nvSpPr>
          <p:cNvPr id="8" name="TextBox 7"/>
          <p:cNvSpPr txBox="1"/>
          <p:nvPr/>
        </p:nvSpPr>
        <p:spPr>
          <a:xfrm>
            <a:off x="1340277" y="2199191"/>
            <a:ext cx="936104" cy="338554"/>
          </a:xfrm>
          <a:prstGeom prst="rect">
            <a:avLst/>
          </a:prstGeom>
          <a:noFill/>
        </p:spPr>
        <p:txBody>
          <a:bodyPr wrap="square" rtlCol="0">
            <a:spAutoFit/>
          </a:bodyPr>
          <a:lstStyle/>
          <a:p>
            <a:r>
              <a:rPr lang="en-US" sz="1600" smtClean="0"/>
              <a:t>Contoh:</a:t>
            </a:r>
            <a:endParaRPr lang="en-US" sz="1600"/>
          </a:p>
        </p:txBody>
      </p:sp>
      <p:sp>
        <p:nvSpPr>
          <p:cNvPr id="9" name="TextBox 8"/>
          <p:cNvSpPr txBox="1"/>
          <p:nvPr/>
        </p:nvSpPr>
        <p:spPr>
          <a:xfrm>
            <a:off x="1691680" y="2510586"/>
            <a:ext cx="4248472" cy="584775"/>
          </a:xfrm>
          <a:prstGeom prst="rect">
            <a:avLst/>
          </a:prstGeom>
          <a:noFill/>
        </p:spPr>
        <p:txBody>
          <a:bodyPr wrap="square" rtlCol="0">
            <a:spAutoFit/>
          </a:bodyPr>
          <a:lstStyle/>
          <a:p>
            <a:r>
              <a:rPr lang="en-US" sz="1600" smtClean="0"/>
              <a:t>Preorder :  50  30  20  40  35  70  60  90  80</a:t>
            </a:r>
          </a:p>
          <a:p>
            <a:r>
              <a:rPr lang="en-US" sz="1600" smtClean="0"/>
              <a:t>Inorder    :  20  30  35  40  50  60  70  80  90 </a:t>
            </a:r>
            <a:endParaRPr lang="en-US" sz="1600"/>
          </a:p>
        </p:txBody>
      </p:sp>
      <p:sp>
        <p:nvSpPr>
          <p:cNvPr id="12" name="TextBox 11"/>
          <p:cNvSpPr txBox="1"/>
          <p:nvPr/>
        </p:nvSpPr>
        <p:spPr>
          <a:xfrm>
            <a:off x="1592513" y="3645024"/>
            <a:ext cx="4464496" cy="338554"/>
          </a:xfrm>
          <a:prstGeom prst="rect">
            <a:avLst/>
          </a:prstGeom>
          <a:noFill/>
        </p:spPr>
        <p:txBody>
          <a:bodyPr wrap="square" rtlCol="0">
            <a:spAutoFit/>
          </a:bodyPr>
          <a:lstStyle/>
          <a:p>
            <a:r>
              <a:rPr lang="en-US" sz="1600" smtClean="0"/>
              <a:t>Preorder :  </a:t>
            </a:r>
            <a:r>
              <a:rPr lang="en-US" sz="1600" smtClean="0">
                <a:solidFill>
                  <a:srgbClr val="C00000"/>
                </a:solidFill>
              </a:rPr>
              <a:t>50</a:t>
            </a:r>
            <a:r>
              <a:rPr lang="en-US" sz="1600" smtClean="0"/>
              <a:t>  30  20  40  35  70  60  90  80  </a:t>
            </a:r>
            <a:endParaRPr lang="en-US" sz="1600"/>
          </a:p>
        </p:txBody>
      </p:sp>
      <p:sp>
        <p:nvSpPr>
          <p:cNvPr id="13" name="TextBox 12"/>
          <p:cNvSpPr txBox="1"/>
          <p:nvPr/>
        </p:nvSpPr>
        <p:spPr>
          <a:xfrm>
            <a:off x="1331640" y="3090446"/>
            <a:ext cx="1728192" cy="338554"/>
          </a:xfrm>
          <a:prstGeom prst="rect">
            <a:avLst/>
          </a:prstGeom>
          <a:noFill/>
        </p:spPr>
        <p:txBody>
          <a:bodyPr wrap="square" rtlCol="0">
            <a:spAutoFit/>
          </a:bodyPr>
          <a:lstStyle/>
          <a:p>
            <a:r>
              <a:rPr lang="en-US" sz="1600" smtClean="0"/>
              <a:t>Caranya:</a:t>
            </a:r>
            <a:endParaRPr lang="en-US" sz="1600"/>
          </a:p>
        </p:txBody>
      </p:sp>
      <p:sp>
        <p:nvSpPr>
          <p:cNvPr id="17" name="TextBox 16"/>
          <p:cNvSpPr txBox="1"/>
          <p:nvPr/>
        </p:nvSpPr>
        <p:spPr>
          <a:xfrm>
            <a:off x="1331640" y="3378478"/>
            <a:ext cx="6984776" cy="338554"/>
          </a:xfrm>
          <a:prstGeom prst="rect">
            <a:avLst/>
          </a:prstGeom>
          <a:noFill/>
        </p:spPr>
        <p:txBody>
          <a:bodyPr wrap="square" rtlCol="0">
            <a:spAutoFit/>
          </a:bodyPr>
          <a:lstStyle/>
          <a:p>
            <a:r>
              <a:rPr lang="en-US" sz="1600" smtClean="0"/>
              <a:t>1.  Ambil hasil preorder untuk dianalisa, urutan data paling kiri jadikan akar </a:t>
            </a:r>
            <a:endParaRPr lang="en-US" sz="1600"/>
          </a:p>
        </p:txBody>
      </p:sp>
      <p:sp>
        <p:nvSpPr>
          <p:cNvPr id="19" name="TextBox 18"/>
          <p:cNvSpPr txBox="1"/>
          <p:nvPr/>
        </p:nvSpPr>
        <p:spPr>
          <a:xfrm>
            <a:off x="1331640" y="3954542"/>
            <a:ext cx="6984776" cy="584775"/>
          </a:xfrm>
          <a:prstGeom prst="rect">
            <a:avLst/>
          </a:prstGeom>
          <a:noFill/>
        </p:spPr>
        <p:txBody>
          <a:bodyPr wrap="square" rtlCol="0">
            <a:spAutoFit/>
          </a:bodyPr>
          <a:lstStyle/>
          <a:p>
            <a:pPr marL="261938" indent="-261938"/>
            <a:r>
              <a:rPr lang="en-US" sz="1600" smtClean="0"/>
              <a:t>2.  Pisahkan data, data yang lebih keci dari akar merupakan anak kiri dan lebih besar merupakan anak kanan.</a:t>
            </a:r>
            <a:endParaRPr lang="en-US" sz="1600"/>
          </a:p>
        </p:txBody>
      </p:sp>
      <p:sp>
        <p:nvSpPr>
          <p:cNvPr id="20" name="TextBox 19"/>
          <p:cNvSpPr txBox="1"/>
          <p:nvPr/>
        </p:nvSpPr>
        <p:spPr>
          <a:xfrm>
            <a:off x="1853802" y="4476288"/>
            <a:ext cx="5814542" cy="338554"/>
          </a:xfrm>
          <a:prstGeom prst="rect">
            <a:avLst/>
          </a:prstGeom>
          <a:noFill/>
        </p:spPr>
        <p:txBody>
          <a:bodyPr wrap="square" rtlCol="0">
            <a:spAutoFit/>
          </a:bodyPr>
          <a:lstStyle/>
          <a:p>
            <a:r>
              <a:rPr lang="en-US" sz="1600" smtClean="0"/>
              <a:t>(anak kiri)  30  20  40  35    </a:t>
            </a:r>
            <a:r>
              <a:rPr lang="en-US" sz="1600" smtClean="0">
                <a:solidFill>
                  <a:srgbClr val="C00000"/>
                </a:solidFill>
              </a:rPr>
              <a:t>50    </a:t>
            </a:r>
            <a:r>
              <a:rPr lang="en-US" sz="1600" smtClean="0"/>
              <a:t> 70  60  90  80 (anak kanan)  </a:t>
            </a:r>
            <a:endParaRPr lang="en-US" sz="1600"/>
          </a:p>
        </p:txBody>
      </p:sp>
      <p:sp>
        <p:nvSpPr>
          <p:cNvPr id="21" name="TextBox 20"/>
          <p:cNvSpPr txBox="1"/>
          <p:nvPr/>
        </p:nvSpPr>
        <p:spPr>
          <a:xfrm>
            <a:off x="1331640" y="4788441"/>
            <a:ext cx="6984776" cy="1077218"/>
          </a:xfrm>
          <a:prstGeom prst="rect">
            <a:avLst/>
          </a:prstGeom>
          <a:noFill/>
        </p:spPr>
        <p:txBody>
          <a:bodyPr wrap="square" rtlCol="0">
            <a:spAutoFit/>
          </a:bodyPr>
          <a:lstStyle/>
          <a:p>
            <a:pPr marL="261938" indent="-261938" algn="just"/>
            <a:r>
              <a:rPr lang="en-US" sz="1600" smtClean="0"/>
              <a:t>3.  Misalkan yang diselsaikan lebih dulu anak kiri, maka node berikutnya di bawah akar, ambil node paling kiri dari anak kiri yaitu 30, kemudian pisah datanya yang lebih kecil dari 30 ada di kiri dan lebih besar ada di kanan. Lakukan secara berulang hingga selesai.</a:t>
            </a:r>
            <a:endParaRPr lang="en-US" sz="1600"/>
          </a:p>
        </p:txBody>
      </p:sp>
      <p:sp>
        <p:nvSpPr>
          <p:cNvPr id="22" name="TextBox 21"/>
          <p:cNvSpPr txBox="1"/>
          <p:nvPr/>
        </p:nvSpPr>
        <p:spPr>
          <a:xfrm>
            <a:off x="1349746" y="5970766"/>
            <a:ext cx="5814542" cy="338554"/>
          </a:xfrm>
          <a:prstGeom prst="rect">
            <a:avLst/>
          </a:prstGeom>
          <a:noFill/>
        </p:spPr>
        <p:txBody>
          <a:bodyPr wrap="square" rtlCol="0">
            <a:spAutoFit/>
          </a:bodyPr>
          <a:lstStyle/>
          <a:p>
            <a:r>
              <a:rPr lang="en-US" sz="1600" smtClean="0"/>
              <a:t>Perhatikan ilustrasi berikut ini !</a:t>
            </a:r>
            <a:endParaRPr lang="en-US" sz="160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linds(horizontal)">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7" presetClass="entr" presetSubtype="0" fill="hold" grpId="0" nodeType="clickEffect">
                                  <p:stCondLst>
                                    <p:cond delay="0"/>
                                  </p:stCondLst>
                                  <p:iterate type="lt">
                                    <p:tmPct val="50000"/>
                                  </p:iterate>
                                  <p:childTnLst>
                                    <p:set>
                                      <p:cBhvr>
                                        <p:cTn id="26" dur="1" fill="hold">
                                          <p:stCondLst>
                                            <p:cond delay="0"/>
                                          </p:stCondLst>
                                        </p:cTn>
                                        <p:tgtEl>
                                          <p:spTgt spid="12"/>
                                        </p:tgtEl>
                                        <p:attrNameLst>
                                          <p:attrName>style.visibility</p:attrName>
                                        </p:attrNameLst>
                                      </p:cBhvr>
                                      <p:to>
                                        <p:strVal val="visible"/>
                                      </p:to>
                                    </p:set>
                                    <p:anim calcmode="discrete" valueType="clr">
                                      <p:cBhvr override="childStyle">
                                        <p:cTn id="27" dur="80"/>
                                        <p:tgtEl>
                                          <p:spTgt spid="12"/>
                                        </p:tgtEl>
                                        <p:attrNameLst>
                                          <p:attrName>style.color</p:attrName>
                                        </p:attrNameLst>
                                      </p:cBhvr>
                                      <p:tavLst>
                                        <p:tav tm="0">
                                          <p:val>
                                            <p:clrVal>
                                              <a:schemeClr val="accent2"/>
                                            </p:clrVal>
                                          </p:val>
                                        </p:tav>
                                        <p:tav tm="50000">
                                          <p:val>
                                            <p:clrVal>
                                              <a:schemeClr val="hlink"/>
                                            </p:clrVal>
                                          </p:val>
                                        </p:tav>
                                      </p:tavLst>
                                    </p:anim>
                                    <p:anim calcmode="discrete" valueType="clr">
                                      <p:cBhvr>
                                        <p:cTn id="28" dur="80"/>
                                        <p:tgtEl>
                                          <p:spTgt spid="12"/>
                                        </p:tgtEl>
                                        <p:attrNameLst>
                                          <p:attrName>fillcolor</p:attrName>
                                        </p:attrNameLst>
                                      </p:cBhvr>
                                      <p:tavLst>
                                        <p:tav tm="0">
                                          <p:val>
                                            <p:clrVal>
                                              <a:schemeClr val="accent2"/>
                                            </p:clrVal>
                                          </p:val>
                                        </p:tav>
                                        <p:tav tm="50000">
                                          <p:val>
                                            <p:clrVal>
                                              <a:schemeClr val="hlink"/>
                                            </p:clrVal>
                                          </p:val>
                                        </p:tav>
                                      </p:tavLst>
                                    </p:anim>
                                    <p:set>
                                      <p:cBhvr>
                                        <p:cTn id="29" dur="80"/>
                                        <p:tgtEl>
                                          <p:spTgt spid="12"/>
                                        </p:tgtEl>
                                        <p:attrNameLst>
                                          <p:attrName>fill.type</p:attrName>
                                        </p:attrNameLst>
                                      </p:cBhvr>
                                      <p:to>
                                        <p:strVal val="solid"/>
                                      </p:to>
                                    </p:se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blinds(horizontal)">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27" presetClass="entr" presetSubtype="0" fill="hold" grpId="0" nodeType="clickEffect">
                                  <p:stCondLst>
                                    <p:cond delay="0"/>
                                  </p:stCondLst>
                                  <p:iterate type="lt">
                                    <p:tmPct val="50000"/>
                                  </p:iterate>
                                  <p:childTnLst>
                                    <p:set>
                                      <p:cBhvr>
                                        <p:cTn id="38" dur="1" fill="hold">
                                          <p:stCondLst>
                                            <p:cond delay="0"/>
                                          </p:stCondLst>
                                        </p:cTn>
                                        <p:tgtEl>
                                          <p:spTgt spid="20"/>
                                        </p:tgtEl>
                                        <p:attrNameLst>
                                          <p:attrName>style.visibility</p:attrName>
                                        </p:attrNameLst>
                                      </p:cBhvr>
                                      <p:to>
                                        <p:strVal val="visible"/>
                                      </p:to>
                                    </p:set>
                                    <p:anim calcmode="discrete" valueType="clr">
                                      <p:cBhvr override="childStyle">
                                        <p:cTn id="39" dur="80"/>
                                        <p:tgtEl>
                                          <p:spTgt spid="20"/>
                                        </p:tgtEl>
                                        <p:attrNameLst>
                                          <p:attrName>style.color</p:attrName>
                                        </p:attrNameLst>
                                      </p:cBhvr>
                                      <p:tavLst>
                                        <p:tav tm="0">
                                          <p:val>
                                            <p:clrVal>
                                              <a:schemeClr val="accent2"/>
                                            </p:clrVal>
                                          </p:val>
                                        </p:tav>
                                        <p:tav tm="50000">
                                          <p:val>
                                            <p:clrVal>
                                              <a:schemeClr val="hlink"/>
                                            </p:clrVal>
                                          </p:val>
                                        </p:tav>
                                      </p:tavLst>
                                    </p:anim>
                                    <p:anim calcmode="discrete" valueType="clr">
                                      <p:cBhvr>
                                        <p:cTn id="40" dur="80"/>
                                        <p:tgtEl>
                                          <p:spTgt spid="20"/>
                                        </p:tgtEl>
                                        <p:attrNameLst>
                                          <p:attrName>fillcolor</p:attrName>
                                        </p:attrNameLst>
                                      </p:cBhvr>
                                      <p:tavLst>
                                        <p:tav tm="0">
                                          <p:val>
                                            <p:clrVal>
                                              <a:schemeClr val="accent2"/>
                                            </p:clrVal>
                                          </p:val>
                                        </p:tav>
                                        <p:tav tm="50000">
                                          <p:val>
                                            <p:clrVal>
                                              <a:schemeClr val="hlink"/>
                                            </p:clrVal>
                                          </p:val>
                                        </p:tav>
                                      </p:tavLst>
                                    </p:anim>
                                    <p:set>
                                      <p:cBhvr>
                                        <p:cTn id="41" dur="80"/>
                                        <p:tgtEl>
                                          <p:spTgt spid="20"/>
                                        </p:tgtEl>
                                        <p:attrNameLst>
                                          <p:attrName>fill.type</p:attrName>
                                        </p:attrNameLst>
                                      </p:cBhvr>
                                      <p:to>
                                        <p:strVal val="solid"/>
                                      </p:to>
                                    </p:se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blinds(horizontal)">
                                      <p:cBhvr>
                                        <p:cTn id="46" dur="500"/>
                                        <p:tgtEl>
                                          <p:spTgt spid="21"/>
                                        </p:tgtEl>
                                      </p:cBhvr>
                                    </p:animEffect>
                                  </p:childTnLst>
                                </p:cTn>
                              </p:par>
                            </p:childTnLst>
                          </p:cTn>
                        </p:par>
                      </p:childTnLst>
                    </p:cTn>
                  </p:par>
                  <p:par>
                    <p:cTn id="47" fill="hold">
                      <p:stCondLst>
                        <p:cond delay="indefinite"/>
                      </p:stCondLst>
                      <p:childTnLst>
                        <p:par>
                          <p:cTn id="48" fill="hold">
                            <p:stCondLst>
                              <p:cond delay="0"/>
                            </p:stCondLst>
                            <p:childTnLst>
                              <p:par>
                                <p:cTn id="49" presetID="27" presetClass="entr" presetSubtype="0" fill="hold" grpId="0" nodeType="clickEffect">
                                  <p:stCondLst>
                                    <p:cond delay="0"/>
                                  </p:stCondLst>
                                  <p:iterate type="lt">
                                    <p:tmPct val="50000"/>
                                  </p:iterate>
                                  <p:childTnLst>
                                    <p:set>
                                      <p:cBhvr>
                                        <p:cTn id="50" dur="1" fill="hold">
                                          <p:stCondLst>
                                            <p:cond delay="0"/>
                                          </p:stCondLst>
                                        </p:cTn>
                                        <p:tgtEl>
                                          <p:spTgt spid="22"/>
                                        </p:tgtEl>
                                        <p:attrNameLst>
                                          <p:attrName>style.visibility</p:attrName>
                                        </p:attrNameLst>
                                      </p:cBhvr>
                                      <p:to>
                                        <p:strVal val="visible"/>
                                      </p:to>
                                    </p:set>
                                    <p:anim calcmode="discrete" valueType="clr">
                                      <p:cBhvr override="childStyle">
                                        <p:cTn id="51" dur="80"/>
                                        <p:tgtEl>
                                          <p:spTgt spid="22"/>
                                        </p:tgtEl>
                                        <p:attrNameLst>
                                          <p:attrName>style.color</p:attrName>
                                        </p:attrNameLst>
                                      </p:cBhvr>
                                      <p:tavLst>
                                        <p:tav tm="0">
                                          <p:val>
                                            <p:clrVal>
                                              <a:schemeClr val="accent2"/>
                                            </p:clrVal>
                                          </p:val>
                                        </p:tav>
                                        <p:tav tm="50000">
                                          <p:val>
                                            <p:clrVal>
                                              <a:schemeClr val="hlink"/>
                                            </p:clrVal>
                                          </p:val>
                                        </p:tav>
                                      </p:tavLst>
                                    </p:anim>
                                    <p:anim calcmode="discrete" valueType="clr">
                                      <p:cBhvr>
                                        <p:cTn id="52" dur="80"/>
                                        <p:tgtEl>
                                          <p:spTgt spid="22"/>
                                        </p:tgtEl>
                                        <p:attrNameLst>
                                          <p:attrName>fillcolor</p:attrName>
                                        </p:attrNameLst>
                                      </p:cBhvr>
                                      <p:tavLst>
                                        <p:tav tm="0">
                                          <p:val>
                                            <p:clrVal>
                                              <a:schemeClr val="accent2"/>
                                            </p:clrVal>
                                          </p:val>
                                        </p:tav>
                                        <p:tav tm="50000">
                                          <p:val>
                                            <p:clrVal>
                                              <a:schemeClr val="hlink"/>
                                            </p:clrVal>
                                          </p:val>
                                        </p:tav>
                                      </p:tavLst>
                                    </p:anim>
                                    <p:set>
                                      <p:cBhvr>
                                        <p:cTn id="53" dur="80"/>
                                        <p:tgtEl>
                                          <p:spTgt spid="2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p:bldP spid="13" grpId="0"/>
      <p:bldP spid="17" grpId="0"/>
      <p:bldP spid="19" grpId="0"/>
      <p:bldP spid="20" grpId="0"/>
      <p:bldP spid="21" grpId="0"/>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2"/>
            </a:gs>
            <a:gs pos="100000">
              <a:srgbClr val="3333FF"/>
            </a:gs>
          </a:gsLst>
          <a:lin ang="5400000" scaled="1"/>
        </a:gradFill>
        <a:effectLst/>
      </p:bgPr>
    </p:bg>
    <p:spTree>
      <p:nvGrpSpPr>
        <p:cNvPr id="1" name=""/>
        <p:cNvGrpSpPr/>
        <p:nvPr/>
      </p:nvGrpSpPr>
      <p:grpSpPr>
        <a:xfrm>
          <a:off x="0" y="0"/>
          <a:ext cx="0" cy="0"/>
          <a:chOff x="0" y="0"/>
          <a:chExt cx="0" cy="0"/>
        </a:xfrm>
      </p:grpSpPr>
      <p:sp>
        <p:nvSpPr>
          <p:cNvPr id="45" name="Oval 33"/>
          <p:cNvSpPr>
            <a:spLocks noChangeArrowheads="1"/>
          </p:cNvSpPr>
          <p:nvPr/>
        </p:nvSpPr>
        <p:spPr bwMode="auto">
          <a:xfrm>
            <a:off x="3693948" y="4182665"/>
            <a:ext cx="414337" cy="398463"/>
          </a:xfrm>
          <a:prstGeom prst="ellipse">
            <a:avLst/>
          </a:prstGeom>
          <a:solidFill>
            <a:srgbClr val="F0DB10"/>
          </a:solidFill>
          <a:ln w="9525">
            <a:solidFill>
              <a:schemeClr val="tx1"/>
            </a:solidFill>
            <a:round/>
            <a:headEnd/>
            <a:tailEnd/>
          </a:ln>
        </p:spPr>
        <p:txBody>
          <a:bodyPr lIns="0" tIns="0" rIns="0" bIns="0" anchor="ctr"/>
          <a:lstStyle/>
          <a:p>
            <a:pPr algn="ctr">
              <a:defRPr/>
            </a:pPr>
            <a:endParaRPr lang="en-US" sz="1400"/>
          </a:p>
        </p:txBody>
      </p:sp>
      <p:sp>
        <p:nvSpPr>
          <p:cNvPr id="42" name="Oval 17"/>
          <p:cNvSpPr>
            <a:spLocks noChangeArrowheads="1"/>
          </p:cNvSpPr>
          <p:nvPr/>
        </p:nvSpPr>
        <p:spPr bwMode="auto">
          <a:xfrm>
            <a:off x="4293874" y="3518493"/>
            <a:ext cx="414337" cy="398462"/>
          </a:xfrm>
          <a:prstGeom prst="ellipse">
            <a:avLst/>
          </a:prstGeom>
          <a:solidFill>
            <a:srgbClr val="F0DB10"/>
          </a:solidFill>
          <a:ln w="9525">
            <a:solidFill>
              <a:schemeClr val="tx1"/>
            </a:solidFill>
            <a:round/>
            <a:headEnd/>
            <a:tailEnd/>
          </a:ln>
        </p:spPr>
        <p:txBody>
          <a:bodyPr lIns="0" tIns="0" rIns="0" bIns="0" anchor="ctr"/>
          <a:lstStyle/>
          <a:p>
            <a:pPr algn="ctr">
              <a:defRPr/>
            </a:pPr>
            <a:endParaRPr lang="en-US" sz="1400"/>
          </a:p>
        </p:txBody>
      </p:sp>
      <p:sp>
        <p:nvSpPr>
          <p:cNvPr id="39" name="Oval 33"/>
          <p:cNvSpPr>
            <a:spLocks noChangeArrowheads="1"/>
          </p:cNvSpPr>
          <p:nvPr/>
        </p:nvSpPr>
        <p:spPr bwMode="auto">
          <a:xfrm>
            <a:off x="3144871" y="3480275"/>
            <a:ext cx="414337" cy="398463"/>
          </a:xfrm>
          <a:prstGeom prst="ellipse">
            <a:avLst/>
          </a:prstGeom>
          <a:solidFill>
            <a:srgbClr val="F0DB10"/>
          </a:solidFill>
          <a:ln w="9525">
            <a:solidFill>
              <a:schemeClr val="tx1"/>
            </a:solidFill>
            <a:round/>
            <a:headEnd/>
            <a:tailEnd/>
          </a:ln>
        </p:spPr>
        <p:txBody>
          <a:bodyPr lIns="0" tIns="0" rIns="0" bIns="0" anchor="ctr"/>
          <a:lstStyle/>
          <a:p>
            <a:pPr algn="ctr">
              <a:defRPr/>
            </a:pPr>
            <a:endParaRPr lang="en-US" sz="1400"/>
          </a:p>
        </p:txBody>
      </p:sp>
      <p:sp>
        <p:nvSpPr>
          <p:cNvPr id="23" name="Oval 33"/>
          <p:cNvSpPr>
            <a:spLocks noChangeArrowheads="1"/>
          </p:cNvSpPr>
          <p:nvPr/>
        </p:nvSpPr>
        <p:spPr bwMode="auto">
          <a:xfrm>
            <a:off x="4427984" y="2186758"/>
            <a:ext cx="414337" cy="398463"/>
          </a:xfrm>
          <a:prstGeom prst="ellipse">
            <a:avLst/>
          </a:prstGeom>
          <a:solidFill>
            <a:srgbClr val="F0DB10"/>
          </a:solidFill>
          <a:ln w="9525">
            <a:solidFill>
              <a:schemeClr val="tx1"/>
            </a:solidFill>
            <a:round/>
            <a:headEnd/>
            <a:tailEnd/>
          </a:ln>
        </p:spPr>
        <p:txBody>
          <a:bodyPr lIns="0" tIns="0" rIns="0" bIns="0" anchor="ctr"/>
          <a:lstStyle/>
          <a:p>
            <a:pPr algn="ctr">
              <a:defRPr/>
            </a:pPr>
            <a:endParaRPr lang="en-US" sz="1400"/>
          </a:p>
        </p:txBody>
      </p:sp>
      <p:sp>
        <p:nvSpPr>
          <p:cNvPr id="2" name="TextBox 1"/>
          <p:cNvSpPr txBox="1"/>
          <p:nvPr/>
        </p:nvSpPr>
        <p:spPr>
          <a:xfrm>
            <a:off x="3347864" y="1682702"/>
            <a:ext cx="3528392" cy="307777"/>
          </a:xfrm>
          <a:prstGeom prst="rect">
            <a:avLst/>
          </a:prstGeom>
          <a:noFill/>
        </p:spPr>
        <p:txBody>
          <a:bodyPr wrap="square" rtlCol="0">
            <a:spAutoFit/>
          </a:bodyPr>
          <a:lstStyle/>
          <a:p>
            <a:r>
              <a:rPr lang="en-US" sz="1400" smtClean="0"/>
              <a:t>50  30  20  40  35  70  60  90  80  </a:t>
            </a:r>
            <a:endParaRPr lang="en-US" sz="1400"/>
          </a:p>
        </p:txBody>
      </p:sp>
      <p:sp>
        <p:nvSpPr>
          <p:cNvPr id="4" name="TextBox 3"/>
          <p:cNvSpPr txBox="1"/>
          <p:nvPr/>
        </p:nvSpPr>
        <p:spPr>
          <a:xfrm>
            <a:off x="3401766" y="1691339"/>
            <a:ext cx="274320" cy="274320"/>
          </a:xfrm>
          <a:prstGeom prst="rect">
            <a:avLst/>
          </a:prstGeom>
          <a:noFill/>
        </p:spPr>
        <p:txBody>
          <a:bodyPr wrap="square" lIns="0" tIns="0" rIns="0" bIns="0" rtlCol="0" anchor="ctr">
            <a:spAutoFit/>
          </a:bodyPr>
          <a:lstStyle/>
          <a:p>
            <a:pPr algn="ctr"/>
            <a:r>
              <a:rPr lang="en-US" sz="1400" smtClean="0"/>
              <a:t>50</a:t>
            </a:r>
            <a:endParaRPr lang="en-US" sz="1400"/>
          </a:p>
        </p:txBody>
      </p:sp>
      <p:cxnSp>
        <p:nvCxnSpPr>
          <p:cNvPr id="17" name="AutoShape 24"/>
          <p:cNvCxnSpPr>
            <a:cxnSpLocks noChangeShapeType="1"/>
            <a:stCxn id="23" idx="5"/>
            <a:endCxn id="53" idx="1"/>
          </p:cNvCxnSpPr>
          <p:nvPr/>
        </p:nvCxnSpPr>
        <p:spPr bwMode="auto">
          <a:xfrm>
            <a:off x="4781643" y="2526867"/>
            <a:ext cx="462916" cy="366316"/>
          </a:xfrm>
          <a:prstGeom prst="straightConnector1">
            <a:avLst/>
          </a:prstGeom>
          <a:noFill/>
          <a:ln w="12700">
            <a:solidFill>
              <a:schemeClr val="tx1"/>
            </a:solidFill>
            <a:round/>
            <a:headEnd/>
            <a:tailEnd/>
          </a:ln>
        </p:spPr>
      </p:cxnSp>
      <p:sp>
        <p:nvSpPr>
          <p:cNvPr id="24" name="Rectangle 23"/>
          <p:cNvSpPr/>
          <p:nvPr/>
        </p:nvSpPr>
        <p:spPr>
          <a:xfrm>
            <a:off x="3639812" y="1682702"/>
            <a:ext cx="1327608" cy="307777"/>
          </a:xfrm>
          <a:prstGeom prst="rect">
            <a:avLst/>
          </a:prstGeom>
        </p:spPr>
        <p:txBody>
          <a:bodyPr wrap="none">
            <a:spAutoFit/>
          </a:bodyPr>
          <a:lstStyle/>
          <a:p>
            <a:r>
              <a:rPr lang="en-US" sz="1400" smtClean="0"/>
              <a:t>30  20  40  35 </a:t>
            </a:r>
            <a:endParaRPr lang="en-US" sz="1400"/>
          </a:p>
        </p:txBody>
      </p:sp>
      <p:sp>
        <p:nvSpPr>
          <p:cNvPr id="27" name="Rectangle 26"/>
          <p:cNvSpPr/>
          <p:nvPr/>
        </p:nvSpPr>
        <p:spPr>
          <a:xfrm>
            <a:off x="4824236" y="1682702"/>
            <a:ext cx="1277914" cy="307777"/>
          </a:xfrm>
          <a:prstGeom prst="rect">
            <a:avLst/>
          </a:prstGeom>
        </p:spPr>
        <p:txBody>
          <a:bodyPr wrap="none">
            <a:spAutoFit/>
          </a:bodyPr>
          <a:lstStyle/>
          <a:p>
            <a:r>
              <a:rPr lang="en-US" sz="1400" smtClean="0"/>
              <a:t>70  60  90  80</a:t>
            </a:r>
            <a:endParaRPr lang="en-US" sz="1400"/>
          </a:p>
        </p:txBody>
      </p:sp>
      <p:sp>
        <p:nvSpPr>
          <p:cNvPr id="30" name="Oval 33"/>
          <p:cNvSpPr>
            <a:spLocks noChangeArrowheads="1"/>
          </p:cNvSpPr>
          <p:nvPr/>
        </p:nvSpPr>
        <p:spPr bwMode="auto">
          <a:xfrm>
            <a:off x="3788965" y="2834830"/>
            <a:ext cx="414337" cy="398463"/>
          </a:xfrm>
          <a:prstGeom prst="ellipse">
            <a:avLst/>
          </a:prstGeom>
          <a:solidFill>
            <a:srgbClr val="F0DB10"/>
          </a:solidFill>
          <a:ln w="9525">
            <a:solidFill>
              <a:schemeClr val="tx1"/>
            </a:solidFill>
            <a:round/>
            <a:headEnd/>
            <a:tailEnd/>
          </a:ln>
        </p:spPr>
        <p:txBody>
          <a:bodyPr lIns="0" tIns="0" rIns="0" bIns="0" anchor="ctr"/>
          <a:lstStyle/>
          <a:p>
            <a:pPr algn="ctr">
              <a:defRPr/>
            </a:pPr>
            <a:endParaRPr lang="en-US" sz="1400"/>
          </a:p>
        </p:txBody>
      </p:sp>
      <p:cxnSp>
        <p:nvCxnSpPr>
          <p:cNvPr id="29" name="AutoShape 14"/>
          <p:cNvCxnSpPr>
            <a:cxnSpLocks noChangeShapeType="1"/>
          </p:cNvCxnSpPr>
          <p:nvPr/>
        </p:nvCxnSpPr>
        <p:spPr bwMode="auto">
          <a:xfrm flipH="1">
            <a:off x="4149005" y="2537745"/>
            <a:ext cx="356306" cy="366317"/>
          </a:xfrm>
          <a:prstGeom prst="straightConnector1">
            <a:avLst/>
          </a:prstGeom>
          <a:noFill/>
          <a:ln w="12700">
            <a:solidFill>
              <a:schemeClr val="tx1"/>
            </a:solidFill>
            <a:round/>
            <a:headEnd/>
            <a:tailEnd/>
          </a:ln>
        </p:spPr>
      </p:cxnSp>
      <p:sp>
        <p:nvSpPr>
          <p:cNvPr id="33" name="TextBox 32"/>
          <p:cNvSpPr txBox="1"/>
          <p:nvPr/>
        </p:nvSpPr>
        <p:spPr>
          <a:xfrm>
            <a:off x="2884679" y="2267819"/>
            <a:ext cx="274320" cy="215444"/>
          </a:xfrm>
          <a:prstGeom prst="rect">
            <a:avLst/>
          </a:prstGeom>
          <a:noFill/>
        </p:spPr>
        <p:txBody>
          <a:bodyPr wrap="square" lIns="0" tIns="0" rIns="0" bIns="0" rtlCol="0" anchor="ctr">
            <a:spAutoFit/>
          </a:bodyPr>
          <a:lstStyle/>
          <a:p>
            <a:pPr algn="ctr"/>
            <a:r>
              <a:rPr lang="en-US" sz="1400" smtClean="0"/>
              <a:t>30</a:t>
            </a:r>
            <a:endParaRPr lang="en-US" sz="1400"/>
          </a:p>
        </p:txBody>
      </p:sp>
      <p:sp>
        <p:nvSpPr>
          <p:cNvPr id="35" name="TextBox 34"/>
          <p:cNvSpPr txBox="1"/>
          <p:nvPr/>
        </p:nvSpPr>
        <p:spPr>
          <a:xfrm>
            <a:off x="3415894" y="2933997"/>
            <a:ext cx="274320" cy="215444"/>
          </a:xfrm>
          <a:prstGeom prst="rect">
            <a:avLst/>
          </a:prstGeom>
          <a:noFill/>
        </p:spPr>
        <p:txBody>
          <a:bodyPr wrap="square" lIns="0" tIns="0" rIns="0" bIns="0" rtlCol="0" anchor="ctr">
            <a:spAutoFit/>
          </a:bodyPr>
          <a:lstStyle/>
          <a:p>
            <a:pPr algn="ctr"/>
            <a:r>
              <a:rPr lang="en-US" sz="1400" smtClean="0"/>
              <a:t>20</a:t>
            </a:r>
            <a:endParaRPr lang="en-US" sz="1400"/>
          </a:p>
        </p:txBody>
      </p:sp>
      <p:sp>
        <p:nvSpPr>
          <p:cNvPr id="37" name="TextBox 36"/>
          <p:cNvSpPr txBox="1"/>
          <p:nvPr/>
        </p:nvSpPr>
        <p:spPr>
          <a:xfrm>
            <a:off x="4279158" y="2943050"/>
            <a:ext cx="274320" cy="215444"/>
          </a:xfrm>
          <a:prstGeom prst="rect">
            <a:avLst/>
          </a:prstGeom>
          <a:noFill/>
        </p:spPr>
        <p:txBody>
          <a:bodyPr wrap="square" lIns="0" tIns="0" rIns="0" bIns="0" rtlCol="0" anchor="ctr">
            <a:spAutoFit/>
          </a:bodyPr>
          <a:lstStyle/>
          <a:p>
            <a:pPr algn="ctr"/>
            <a:r>
              <a:rPr lang="en-US" sz="1400" smtClean="0"/>
              <a:t>40</a:t>
            </a:r>
            <a:endParaRPr lang="en-US" sz="1400"/>
          </a:p>
        </p:txBody>
      </p:sp>
      <p:cxnSp>
        <p:nvCxnSpPr>
          <p:cNvPr id="40" name="AutoShape 14"/>
          <p:cNvCxnSpPr>
            <a:cxnSpLocks noChangeShapeType="1"/>
          </p:cNvCxnSpPr>
          <p:nvPr/>
        </p:nvCxnSpPr>
        <p:spPr bwMode="auto">
          <a:xfrm flipH="1">
            <a:off x="3504911" y="3183190"/>
            <a:ext cx="356306" cy="366317"/>
          </a:xfrm>
          <a:prstGeom prst="straightConnector1">
            <a:avLst/>
          </a:prstGeom>
          <a:noFill/>
          <a:ln w="12700">
            <a:solidFill>
              <a:schemeClr val="tx1"/>
            </a:solidFill>
            <a:round/>
            <a:headEnd/>
            <a:tailEnd/>
          </a:ln>
        </p:spPr>
      </p:cxnSp>
      <p:cxnSp>
        <p:nvCxnSpPr>
          <p:cNvPr id="47" name="AutoShape 14"/>
          <p:cNvCxnSpPr>
            <a:cxnSpLocks noChangeShapeType="1"/>
            <a:stCxn id="30" idx="5"/>
            <a:endCxn id="42" idx="0"/>
          </p:cNvCxnSpPr>
          <p:nvPr/>
        </p:nvCxnSpPr>
        <p:spPr bwMode="auto">
          <a:xfrm>
            <a:off x="4142624" y="3174939"/>
            <a:ext cx="358419" cy="343554"/>
          </a:xfrm>
          <a:prstGeom prst="straightConnector1">
            <a:avLst/>
          </a:prstGeom>
          <a:noFill/>
          <a:ln w="12700">
            <a:solidFill>
              <a:schemeClr val="tx1"/>
            </a:solidFill>
            <a:round/>
            <a:headEnd/>
            <a:tailEnd/>
          </a:ln>
        </p:spPr>
      </p:cxnSp>
      <p:sp>
        <p:nvSpPr>
          <p:cNvPr id="36" name="TextBox 35"/>
          <p:cNvSpPr txBox="1"/>
          <p:nvPr/>
        </p:nvSpPr>
        <p:spPr>
          <a:xfrm>
            <a:off x="3185742" y="2267819"/>
            <a:ext cx="274320" cy="215444"/>
          </a:xfrm>
          <a:prstGeom prst="rect">
            <a:avLst/>
          </a:prstGeom>
          <a:noFill/>
        </p:spPr>
        <p:txBody>
          <a:bodyPr wrap="square" lIns="0" tIns="0" rIns="0" bIns="0" rtlCol="0" anchor="ctr">
            <a:spAutoFit/>
          </a:bodyPr>
          <a:lstStyle/>
          <a:p>
            <a:pPr algn="ctr"/>
            <a:r>
              <a:rPr lang="en-US" sz="1400" smtClean="0"/>
              <a:t>20</a:t>
            </a:r>
            <a:endParaRPr lang="en-US" sz="1400"/>
          </a:p>
        </p:txBody>
      </p:sp>
      <p:sp>
        <p:nvSpPr>
          <p:cNvPr id="41" name="Rectangle 40"/>
          <p:cNvSpPr/>
          <p:nvPr/>
        </p:nvSpPr>
        <p:spPr>
          <a:xfrm>
            <a:off x="3419872" y="2222554"/>
            <a:ext cx="681597" cy="307777"/>
          </a:xfrm>
          <a:prstGeom prst="rect">
            <a:avLst/>
          </a:prstGeom>
        </p:spPr>
        <p:txBody>
          <a:bodyPr wrap="none">
            <a:spAutoFit/>
          </a:bodyPr>
          <a:lstStyle/>
          <a:p>
            <a:r>
              <a:rPr lang="en-US" sz="1400" smtClean="0"/>
              <a:t>40  35</a:t>
            </a:r>
            <a:endParaRPr lang="en-US" sz="1400"/>
          </a:p>
        </p:txBody>
      </p:sp>
      <p:sp>
        <p:nvSpPr>
          <p:cNvPr id="43" name="TextBox 42"/>
          <p:cNvSpPr txBox="1"/>
          <p:nvPr/>
        </p:nvSpPr>
        <p:spPr>
          <a:xfrm>
            <a:off x="4567606" y="2943050"/>
            <a:ext cx="274320" cy="215444"/>
          </a:xfrm>
          <a:prstGeom prst="rect">
            <a:avLst/>
          </a:prstGeom>
          <a:noFill/>
        </p:spPr>
        <p:txBody>
          <a:bodyPr wrap="square" lIns="0" tIns="0" rIns="0" bIns="0" rtlCol="0" anchor="ctr">
            <a:spAutoFit/>
          </a:bodyPr>
          <a:lstStyle/>
          <a:p>
            <a:pPr algn="ctr"/>
            <a:r>
              <a:rPr lang="en-US" sz="1400" smtClean="0"/>
              <a:t>35</a:t>
            </a:r>
            <a:endParaRPr lang="en-US" sz="1400"/>
          </a:p>
        </p:txBody>
      </p:sp>
      <p:sp>
        <p:nvSpPr>
          <p:cNvPr id="44" name="TextBox 43"/>
          <p:cNvSpPr txBox="1"/>
          <p:nvPr/>
        </p:nvSpPr>
        <p:spPr>
          <a:xfrm>
            <a:off x="3974268" y="3591702"/>
            <a:ext cx="274320" cy="215444"/>
          </a:xfrm>
          <a:prstGeom prst="rect">
            <a:avLst/>
          </a:prstGeom>
          <a:noFill/>
        </p:spPr>
        <p:txBody>
          <a:bodyPr wrap="square" lIns="0" tIns="0" rIns="0" bIns="0" rtlCol="0" anchor="ctr">
            <a:spAutoFit/>
          </a:bodyPr>
          <a:lstStyle/>
          <a:p>
            <a:pPr algn="ctr"/>
            <a:r>
              <a:rPr lang="en-US" sz="1400" smtClean="0"/>
              <a:t>35</a:t>
            </a:r>
            <a:endParaRPr lang="en-US" sz="1400"/>
          </a:p>
        </p:txBody>
      </p:sp>
      <p:cxnSp>
        <p:nvCxnSpPr>
          <p:cNvPr id="46" name="AutoShape 14"/>
          <p:cNvCxnSpPr>
            <a:cxnSpLocks noChangeShapeType="1"/>
          </p:cNvCxnSpPr>
          <p:nvPr/>
        </p:nvCxnSpPr>
        <p:spPr bwMode="auto">
          <a:xfrm flipH="1">
            <a:off x="4055952" y="3903686"/>
            <a:ext cx="354344" cy="355880"/>
          </a:xfrm>
          <a:prstGeom prst="straightConnector1">
            <a:avLst/>
          </a:prstGeom>
          <a:noFill/>
          <a:ln w="12700">
            <a:solidFill>
              <a:schemeClr val="tx1"/>
            </a:solidFill>
            <a:round/>
            <a:headEnd/>
            <a:tailEnd/>
          </a:ln>
        </p:spPr>
      </p:cxnSp>
      <p:sp>
        <p:nvSpPr>
          <p:cNvPr id="52" name="Oval 33"/>
          <p:cNvSpPr>
            <a:spLocks noChangeArrowheads="1"/>
          </p:cNvSpPr>
          <p:nvPr/>
        </p:nvSpPr>
        <p:spPr bwMode="auto">
          <a:xfrm>
            <a:off x="4725069" y="3527751"/>
            <a:ext cx="414337" cy="398463"/>
          </a:xfrm>
          <a:prstGeom prst="ellipse">
            <a:avLst/>
          </a:prstGeom>
          <a:solidFill>
            <a:srgbClr val="F0DB10"/>
          </a:solidFill>
          <a:ln w="9525">
            <a:solidFill>
              <a:schemeClr val="tx1"/>
            </a:solidFill>
            <a:round/>
            <a:headEnd/>
            <a:tailEnd/>
          </a:ln>
        </p:spPr>
        <p:txBody>
          <a:bodyPr lIns="0" tIns="0" rIns="0" bIns="0" anchor="ctr"/>
          <a:lstStyle/>
          <a:p>
            <a:pPr algn="ctr">
              <a:defRPr/>
            </a:pPr>
            <a:endParaRPr lang="en-US" sz="1400"/>
          </a:p>
        </p:txBody>
      </p:sp>
      <p:sp>
        <p:nvSpPr>
          <p:cNvPr id="53" name="Oval 17"/>
          <p:cNvSpPr>
            <a:spLocks noChangeArrowheads="1"/>
          </p:cNvSpPr>
          <p:nvPr/>
        </p:nvSpPr>
        <p:spPr bwMode="auto">
          <a:xfrm>
            <a:off x="5183881" y="2834830"/>
            <a:ext cx="414337" cy="398462"/>
          </a:xfrm>
          <a:prstGeom prst="ellipse">
            <a:avLst/>
          </a:prstGeom>
          <a:solidFill>
            <a:srgbClr val="F0DB10"/>
          </a:solidFill>
          <a:ln w="9525">
            <a:solidFill>
              <a:schemeClr val="tx1"/>
            </a:solidFill>
            <a:round/>
            <a:headEnd/>
            <a:tailEnd/>
          </a:ln>
        </p:spPr>
        <p:txBody>
          <a:bodyPr lIns="0" tIns="0" rIns="0" bIns="0" anchor="ctr"/>
          <a:lstStyle/>
          <a:p>
            <a:pPr algn="ctr">
              <a:defRPr/>
            </a:pPr>
            <a:endParaRPr lang="en-US" sz="1400"/>
          </a:p>
        </p:txBody>
      </p:sp>
      <p:sp>
        <p:nvSpPr>
          <p:cNvPr id="58" name="TextBox 57"/>
          <p:cNvSpPr txBox="1"/>
          <p:nvPr/>
        </p:nvSpPr>
        <p:spPr>
          <a:xfrm>
            <a:off x="5202382" y="2267819"/>
            <a:ext cx="274320" cy="215444"/>
          </a:xfrm>
          <a:prstGeom prst="rect">
            <a:avLst/>
          </a:prstGeom>
          <a:noFill/>
        </p:spPr>
        <p:txBody>
          <a:bodyPr wrap="square" lIns="0" tIns="0" rIns="0" bIns="0" rtlCol="0" anchor="ctr">
            <a:spAutoFit/>
          </a:bodyPr>
          <a:lstStyle/>
          <a:p>
            <a:pPr algn="ctr"/>
            <a:r>
              <a:rPr lang="en-US" sz="1400" smtClean="0"/>
              <a:t>70</a:t>
            </a:r>
            <a:endParaRPr lang="en-US" sz="1400"/>
          </a:p>
        </p:txBody>
      </p:sp>
      <p:sp>
        <p:nvSpPr>
          <p:cNvPr id="59" name="TextBox 58"/>
          <p:cNvSpPr txBox="1"/>
          <p:nvPr/>
        </p:nvSpPr>
        <p:spPr>
          <a:xfrm>
            <a:off x="5490414" y="2267819"/>
            <a:ext cx="274320" cy="215444"/>
          </a:xfrm>
          <a:prstGeom prst="rect">
            <a:avLst/>
          </a:prstGeom>
          <a:noFill/>
        </p:spPr>
        <p:txBody>
          <a:bodyPr wrap="square" lIns="0" tIns="0" rIns="0" bIns="0" rtlCol="0" anchor="ctr">
            <a:spAutoFit/>
          </a:bodyPr>
          <a:lstStyle/>
          <a:p>
            <a:pPr algn="ctr"/>
            <a:r>
              <a:rPr lang="en-US" sz="1400" smtClean="0"/>
              <a:t>60</a:t>
            </a:r>
            <a:endParaRPr lang="en-US" sz="1400"/>
          </a:p>
        </p:txBody>
      </p:sp>
      <p:sp>
        <p:nvSpPr>
          <p:cNvPr id="60" name="Rectangle 59"/>
          <p:cNvSpPr/>
          <p:nvPr/>
        </p:nvSpPr>
        <p:spPr>
          <a:xfrm>
            <a:off x="5741818" y="2222554"/>
            <a:ext cx="681597" cy="307777"/>
          </a:xfrm>
          <a:prstGeom prst="rect">
            <a:avLst/>
          </a:prstGeom>
        </p:spPr>
        <p:txBody>
          <a:bodyPr wrap="none">
            <a:spAutoFit/>
          </a:bodyPr>
          <a:lstStyle/>
          <a:p>
            <a:r>
              <a:rPr lang="en-US" sz="1400" smtClean="0"/>
              <a:t>90  80</a:t>
            </a:r>
            <a:endParaRPr lang="en-US" sz="1400"/>
          </a:p>
        </p:txBody>
      </p:sp>
      <p:sp>
        <p:nvSpPr>
          <p:cNvPr id="61" name="TextBox 60"/>
          <p:cNvSpPr txBox="1"/>
          <p:nvPr/>
        </p:nvSpPr>
        <p:spPr>
          <a:xfrm>
            <a:off x="4905297" y="2943050"/>
            <a:ext cx="274320" cy="215444"/>
          </a:xfrm>
          <a:prstGeom prst="rect">
            <a:avLst/>
          </a:prstGeom>
          <a:noFill/>
        </p:spPr>
        <p:txBody>
          <a:bodyPr wrap="square" lIns="0" tIns="0" rIns="0" bIns="0" rtlCol="0" anchor="ctr">
            <a:spAutoFit/>
          </a:bodyPr>
          <a:lstStyle/>
          <a:p>
            <a:pPr algn="ctr"/>
            <a:r>
              <a:rPr lang="en-US" sz="1400" smtClean="0"/>
              <a:t>60</a:t>
            </a:r>
            <a:endParaRPr lang="en-US" sz="1400"/>
          </a:p>
        </p:txBody>
      </p:sp>
      <p:cxnSp>
        <p:nvCxnSpPr>
          <p:cNvPr id="62" name="AutoShape 14"/>
          <p:cNvCxnSpPr>
            <a:cxnSpLocks noChangeShapeType="1"/>
            <a:stCxn id="53" idx="4"/>
            <a:endCxn id="52" idx="7"/>
          </p:cNvCxnSpPr>
          <p:nvPr/>
        </p:nvCxnSpPr>
        <p:spPr bwMode="auto">
          <a:xfrm flipH="1">
            <a:off x="5078728" y="3233292"/>
            <a:ext cx="312322" cy="352813"/>
          </a:xfrm>
          <a:prstGeom prst="straightConnector1">
            <a:avLst/>
          </a:prstGeom>
          <a:noFill/>
          <a:ln w="12700">
            <a:solidFill>
              <a:schemeClr val="tx1"/>
            </a:solidFill>
            <a:round/>
            <a:headEnd/>
            <a:tailEnd/>
          </a:ln>
        </p:spPr>
      </p:cxnSp>
      <p:cxnSp>
        <p:nvCxnSpPr>
          <p:cNvPr id="64" name="AutoShape 24"/>
          <p:cNvCxnSpPr>
            <a:cxnSpLocks noChangeShapeType="1"/>
            <a:endCxn id="65" idx="1"/>
          </p:cNvCxnSpPr>
          <p:nvPr/>
        </p:nvCxnSpPr>
        <p:spPr bwMode="auto">
          <a:xfrm>
            <a:off x="5528861" y="3181366"/>
            <a:ext cx="462916" cy="366316"/>
          </a:xfrm>
          <a:prstGeom prst="straightConnector1">
            <a:avLst/>
          </a:prstGeom>
          <a:noFill/>
          <a:ln w="12700">
            <a:solidFill>
              <a:schemeClr val="tx1"/>
            </a:solidFill>
            <a:round/>
            <a:headEnd/>
            <a:tailEnd/>
          </a:ln>
        </p:spPr>
      </p:cxnSp>
      <p:sp>
        <p:nvSpPr>
          <p:cNvPr id="65" name="Oval 17"/>
          <p:cNvSpPr>
            <a:spLocks noChangeArrowheads="1"/>
          </p:cNvSpPr>
          <p:nvPr/>
        </p:nvSpPr>
        <p:spPr bwMode="auto">
          <a:xfrm>
            <a:off x="5931099" y="3489329"/>
            <a:ext cx="414337" cy="398462"/>
          </a:xfrm>
          <a:prstGeom prst="ellipse">
            <a:avLst/>
          </a:prstGeom>
          <a:solidFill>
            <a:srgbClr val="F0DB10"/>
          </a:solidFill>
          <a:ln w="9525">
            <a:solidFill>
              <a:schemeClr val="tx1"/>
            </a:solidFill>
            <a:round/>
            <a:headEnd/>
            <a:tailEnd/>
          </a:ln>
        </p:spPr>
        <p:txBody>
          <a:bodyPr lIns="0" tIns="0" rIns="0" bIns="0" anchor="ctr"/>
          <a:lstStyle/>
          <a:p>
            <a:pPr algn="ctr">
              <a:defRPr/>
            </a:pPr>
            <a:endParaRPr lang="en-US" sz="1400"/>
          </a:p>
        </p:txBody>
      </p:sp>
      <p:sp>
        <p:nvSpPr>
          <p:cNvPr id="66" name="TextBox 65"/>
          <p:cNvSpPr txBox="1"/>
          <p:nvPr/>
        </p:nvSpPr>
        <p:spPr>
          <a:xfrm>
            <a:off x="5661173" y="2906838"/>
            <a:ext cx="274320" cy="215444"/>
          </a:xfrm>
          <a:prstGeom prst="rect">
            <a:avLst/>
          </a:prstGeom>
          <a:noFill/>
        </p:spPr>
        <p:txBody>
          <a:bodyPr wrap="square" lIns="0" tIns="0" rIns="0" bIns="0" rtlCol="0" anchor="ctr">
            <a:spAutoFit/>
          </a:bodyPr>
          <a:lstStyle/>
          <a:p>
            <a:pPr algn="ctr"/>
            <a:r>
              <a:rPr lang="en-US" sz="1400" smtClean="0"/>
              <a:t>90</a:t>
            </a:r>
            <a:endParaRPr lang="en-US" sz="1400"/>
          </a:p>
        </p:txBody>
      </p:sp>
      <p:sp>
        <p:nvSpPr>
          <p:cNvPr id="67" name="TextBox 66"/>
          <p:cNvSpPr txBox="1"/>
          <p:nvPr/>
        </p:nvSpPr>
        <p:spPr>
          <a:xfrm>
            <a:off x="5949621" y="2906838"/>
            <a:ext cx="274320" cy="215444"/>
          </a:xfrm>
          <a:prstGeom prst="rect">
            <a:avLst/>
          </a:prstGeom>
          <a:noFill/>
        </p:spPr>
        <p:txBody>
          <a:bodyPr wrap="square" lIns="0" tIns="0" rIns="0" bIns="0" rtlCol="0" anchor="ctr">
            <a:spAutoFit/>
          </a:bodyPr>
          <a:lstStyle/>
          <a:p>
            <a:pPr algn="ctr"/>
            <a:r>
              <a:rPr lang="en-US" sz="1400" smtClean="0"/>
              <a:t>80</a:t>
            </a:r>
            <a:endParaRPr lang="en-US" sz="1400"/>
          </a:p>
        </p:txBody>
      </p:sp>
      <p:sp>
        <p:nvSpPr>
          <p:cNvPr id="68" name="Oval 33"/>
          <p:cNvSpPr>
            <a:spLocks noChangeArrowheads="1"/>
          </p:cNvSpPr>
          <p:nvPr/>
        </p:nvSpPr>
        <p:spPr bwMode="auto">
          <a:xfrm>
            <a:off x="5409550" y="4182665"/>
            <a:ext cx="414337" cy="398463"/>
          </a:xfrm>
          <a:prstGeom prst="ellipse">
            <a:avLst/>
          </a:prstGeom>
          <a:solidFill>
            <a:srgbClr val="F0DB10"/>
          </a:solidFill>
          <a:ln w="9525">
            <a:solidFill>
              <a:schemeClr val="tx1"/>
            </a:solidFill>
            <a:round/>
            <a:headEnd/>
            <a:tailEnd/>
          </a:ln>
        </p:spPr>
        <p:txBody>
          <a:bodyPr lIns="0" tIns="0" rIns="0" bIns="0" anchor="ctr"/>
          <a:lstStyle/>
          <a:p>
            <a:pPr algn="ctr">
              <a:defRPr/>
            </a:pPr>
            <a:endParaRPr lang="en-US" sz="1400"/>
          </a:p>
        </p:txBody>
      </p:sp>
      <p:cxnSp>
        <p:nvCxnSpPr>
          <p:cNvPr id="69" name="AutoShape 14"/>
          <p:cNvCxnSpPr>
            <a:cxnSpLocks noChangeShapeType="1"/>
          </p:cNvCxnSpPr>
          <p:nvPr/>
        </p:nvCxnSpPr>
        <p:spPr bwMode="auto">
          <a:xfrm flipH="1">
            <a:off x="5779059" y="3888206"/>
            <a:ext cx="296472" cy="357830"/>
          </a:xfrm>
          <a:prstGeom prst="straightConnector1">
            <a:avLst/>
          </a:prstGeom>
          <a:noFill/>
          <a:ln w="12700">
            <a:solidFill>
              <a:schemeClr val="tx1"/>
            </a:solidFill>
            <a:round/>
            <a:headEnd/>
            <a:tailEnd/>
          </a:ln>
        </p:spPr>
      </p:cxnSp>
      <p:sp>
        <p:nvSpPr>
          <p:cNvPr id="70" name="TextBox 69"/>
          <p:cNvSpPr txBox="1"/>
          <p:nvPr/>
        </p:nvSpPr>
        <p:spPr>
          <a:xfrm>
            <a:off x="5584771" y="3609228"/>
            <a:ext cx="274320" cy="215444"/>
          </a:xfrm>
          <a:prstGeom prst="rect">
            <a:avLst/>
          </a:prstGeom>
          <a:noFill/>
        </p:spPr>
        <p:txBody>
          <a:bodyPr wrap="square" lIns="0" tIns="0" rIns="0" bIns="0" rtlCol="0" anchor="ctr">
            <a:spAutoFit/>
          </a:bodyPr>
          <a:lstStyle/>
          <a:p>
            <a:pPr algn="ctr"/>
            <a:r>
              <a:rPr lang="en-US" sz="1400" smtClean="0"/>
              <a:t>80</a:t>
            </a:r>
            <a:endParaRPr lang="en-US" sz="1400"/>
          </a:p>
        </p:txBody>
      </p:sp>
      <p:sp>
        <p:nvSpPr>
          <p:cNvPr id="71" name="TextBox 70"/>
          <p:cNvSpPr txBox="1"/>
          <p:nvPr/>
        </p:nvSpPr>
        <p:spPr>
          <a:xfrm>
            <a:off x="2267744" y="1628800"/>
            <a:ext cx="1080120" cy="338554"/>
          </a:xfrm>
          <a:prstGeom prst="rect">
            <a:avLst/>
          </a:prstGeom>
          <a:noFill/>
        </p:spPr>
        <p:txBody>
          <a:bodyPr wrap="square" rtlCol="0">
            <a:spAutoFit/>
          </a:bodyPr>
          <a:lstStyle/>
          <a:p>
            <a:r>
              <a:rPr lang="en-US" sz="1600" smtClean="0"/>
              <a:t>Preorder:</a:t>
            </a:r>
            <a:endParaRPr lang="en-US" sz="1600"/>
          </a:p>
        </p:txBody>
      </p:sp>
      <p:sp>
        <p:nvSpPr>
          <p:cNvPr id="51" name="TextBox 50"/>
          <p:cNvSpPr txBox="1"/>
          <p:nvPr/>
        </p:nvSpPr>
        <p:spPr>
          <a:xfrm>
            <a:off x="2267744" y="5157192"/>
            <a:ext cx="4608512" cy="338554"/>
          </a:xfrm>
          <a:prstGeom prst="rect">
            <a:avLst/>
          </a:prstGeom>
          <a:noFill/>
        </p:spPr>
        <p:txBody>
          <a:bodyPr wrap="square" rtlCol="0">
            <a:spAutoFit/>
          </a:bodyPr>
          <a:lstStyle/>
          <a:p>
            <a:r>
              <a:rPr lang="en-US" sz="1600" smtClean="0"/>
              <a:t>Inorder    :   20  30  35  40  50  60  70  80  90</a:t>
            </a:r>
            <a:endParaRPr lang="en-US" sz="1600"/>
          </a:p>
        </p:txBody>
      </p:sp>
      <p:sp>
        <p:nvSpPr>
          <p:cNvPr id="54" name="TextBox 53"/>
          <p:cNvSpPr txBox="1"/>
          <p:nvPr/>
        </p:nvSpPr>
        <p:spPr>
          <a:xfrm>
            <a:off x="2267744" y="5466710"/>
            <a:ext cx="4608512" cy="338554"/>
          </a:xfrm>
          <a:prstGeom prst="rect">
            <a:avLst/>
          </a:prstGeom>
          <a:noFill/>
        </p:spPr>
        <p:txBody>
          <a:bodyPr wrap="square" rtlCol="0">
            <a:spAutoFit/>
          </a:bodyPr>
          <a:lstStyle/>
          <a:p>
            <a:r>
              <a:rPr lang="en-US" sz="1600" smtClean="0"/>
              <a:t>Postorder:   20  35  40  30  60  80  90  70  50</a:t>
            </a:r>
            <a:endParaRPr lang="en-US" sz="1600"/>
          </a:p>
        </p:txBody>
      </p:sp>
      <p:sp>
        <p:nvSpPr>
          <p:cNvPr id="55" name="Rectangle 54"/>
          <p:cNvSpPr/>
          <p:nvPr/>
        </p:nvSpPr>
        <p:spPr>
          <a:xfrm>
            <a:off x="1544491" y="764704"/>
            <a:ext cx="6267869" cy="369332"/>
          </a:xfrm>
          <a:prstGeom prst="rect">
            <a:avLst/>
          </a:prstGeom>
        </p:spPr>
        <p:txBody>
          <a:bodyPr wrap="square">
            <a:spAutoFit/>
          </a:bodyPr>
          <a:lstStyle/>
          <a:p>
            <a:pPr algn="ctr"/>
            <a:r>
              <a:rPr lang="en-US" b="1" smtClean="0"/>
              <a:t>Rekonstruksi PTB Berdasarkan Penelusuran Preorder</a:t>
            </a:r>
            <a:endParaRPr lang="en-US" b="1"/>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0" presetClass="path" presetSubtype="0" accel="50000" decel="50000" fill="hold" grpId="1" nodeType="afterEffect">
                                  <p:stCondLst>
                                    <p:cond delay="0"/>
                                  </p:stCondLst>
                                  <p:childTnLst>
                                    <p:animMotion origin="layout" path="M 8.33333E-7 2.96091E-6 C 0.01267 0.01642 0.02569 0.03308 0.04566 0.04626 C 0.0658 0.05945 0.09323 0.06916 0.12083 0.07911 " pathEditMode="relative" rAng="0" ptsTypes="aaA">
                                      <p:cBhvr>
                                        <p:cTn id="10" dur="2000" fill="hold"/>
                                        <p:tgtEl>
                                          <p:spTgt spid="4"/>
                                        </p:tgtEl>
                                        <p:attrNameLst>
                                          <p:attrName>ppt_x</p:attrName>
                                          <p:attrName>ppt_y</p:attrName>
                                        </p:attrNameLst>
                                      </p:cBhvr>
                                      <p:rCtr x="60" y="40"/>
                                    </p:animMotion>
                                  </p:childTnLst>
                                </p:cTn>
                              </p:par>
                            </p:childTnLst>
                          </p:cTn>
                        </p:par>
                        <p:par>
                          <p:cTn id="11" fill="hold">
                            <p:stCondLst>
                              <p:cond delay="2500"/>
                            </p:stCondLst>
                            <p:childTnLst>
                              <p:par>
                                <p:cTn id="12" presetID="10" presetClass="entr" presetSubtype="0" fill="hold" grpId="0" nodeType="after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500"/>
                                        <p:tgtEl>
                                          <p:spTgt spid="2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par>
                          <p:cTn id="20" fill="hold">
                            <p:stCondLst>
                              <p:cond delay="500"/>
                            </p:stCondLst>
                            <p:childTnLst>
                              <p:par>
                                <p:cTn id="21" presetID="0" presetClass="path" presetSubtype="0" accel="50000" decel="50000" fill="hold" grpId="1" nodeType="afterEffect">
                                  <p:stCondLst>
                                    <p:cond delay="0"/>
                                  </p:stCondLst>
                                  <p:childTnLst>
                                    <p:animMotion origin="layout" path="M 2.77778E-7 -3.6433E-6 C -0.02674 0.00903 -0.05313 0.01851 -0.06788 0.03193 C -0.08281 0.04534 -0.08576 0.06223 -0.08872 0.07935 " pathEditMode="relative" rAng="0" ptsTypes="aaA">
                                      <p:cBhvr>
                                        <p:cTn id="22" dur="2000" fill="hold"/>
                                        <p:tgtEl>
                                          <p:spTgt spid="24"/>
                                        </p:tgtEl>
                                        <p:attrNameLst>
                                          <p:attrName>ppt_x</p:attrName>
                                          <p:attrName>ppt_y</p:attrName>
                                        </p:attrNameLst>
                                      </p:cBhvr>
                                      <p:rCtr x="-44" y="40"/>
                                    </p:animMotion>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childTnLst>
                          </p:cTn>
                        </p:par>
                        <p:par>
                          <p:cTn id="28" fill="hold">
                            <p:stCondLst>
                              <p:cond delay="500"/>
                            </p:stCondLst>
                            <p:childTnLst>
                              <p:par>
                                <p:cTn id="29" presetID="0" presetClass="path" presetSubtype="0" accel="50000" decel="50000" fill="hold" grpId="1" nodeType="afterEffect">
                                  <p:stCondLst>
                                    <p:cond delay="0"/>
                                  </p:stCondLst>
                                  <p:childTnLst>
                                    <p:animMotion origin="layout" path="M 4.16667E-6 -3.6433E-6 C 0.01371 0.01596 0.0276 0.03262 0.03368 0.04581 C 0.03975 0.05876 0.03819 0.06801 0.03663 0.07773 " pathEditMode="relative" rAng="0" ptsTypes="aaA">
                                      <p:cBhvr>
                                        <p:cTn id="30" dur="2000" fill="hold"/>
                                        <p:tgtEl>
                                          <p:spTgt spid="27"/>
                                        </p:tgtEl>
                                        <p:attrNameLst>
                                          <p:attrName>ppt_x</p:attrName>
                                          <p:attrName>ppt_y</p:attrName>
                                        </p:attrNameLst>
                                      </p:cBhvr>
                                      <p:rCtr x="20" y="39"/>
                                    </p:animMotion>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fade">
                                      <p:cBhvr>
                                        <p:cTn id="35" dur="500"/>
                                        <p:tgtEl>
                                          <p:spTgt spid="33"/>
                                        </p:tgtEl>
                                      </p:cBhvr>
                                    </p:animEffect>
                                  </p:childTnLst>
                                </p:cTn>
                              </p:par>
                            </p:childTnLst>
                          </p:cTn>
                        </p:par>
                        <p:par>
                          <p:cTn id="36" fill="hold">
                            <p:stCondLst>
                              <p:cond delay="500"/>
                            </p:stCondLst>
                            <p:childTnLst>
                              <p:par>
                                <p:cTn id="37" presetID="0" presetClass="path" presetSubtype="0" accel="50000" decel="50000" fill="hold" grpId="1" nodeType="afterEffect">
                                  <p:stCondLst>
                                    <p:cond delay="0"/>
                                  </p:stCondLst>
                                  <p:childTnLst>
                                    <p:animMotion origin="layout" path="M -1.94444E-6 -2.72959E-6 C 0.01215 0.0229 0.02465 0.0458 0.04271 0.062 C 0.06077 0.07819 0.08438 0.0879 0.10799 0.09762 " pathEditMode="relative" rAng="0" ptsTypes="aaA">
                                      <p:cBhvr>
                                        <p:cTn id="38" dur="2000" fill="hold"/>
                                        <p:tgtEl>
                                          <p:spTgt spid="33"/>
                                        </p:tgtEl>
                                        <p:attrNameLst>
                                          <p:attrName>ppt_x</p:attrName>
                                          <p:attrName>ppt_y</p:attrName>
                                        </p:attrNameLst>
                                      </p:cBhvr>
                                      <p:rCtr x="54" y="49"/>
                                    </p:animMotion>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childTnLst>
                                </p:cTn>
                              </p:par>
                            </p:childTnLst>
                          </p:cTn>
                        </p:par>
                        <p:par>
                          <p:cTn id="43" fill="hold">
                            <p:stCondLst>
                              <p:cond delay="3000"/>
                            </p:stCondLst>
                            <p:childTnLst>
                              <p:par>
                                <p:cTn id="44" presetID="10" presetClass="entr" presetSubtype="0" fill="hold" nodeType="after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2" nodeType="click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fade">
                                      <p:cBhvr>
                                        <p:cTn id="51" dur="500"/>
                                        <p:tgtEl>
                                          <p:spTgt spid="3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1"/>
                                        </p:tgtEl>
                                        <p:attrNameLst>
                                          <p:attrName>style.visibility</p:attrName>
                                        </p:attrNameLst>
                                      </p:cBhvr>
                                      <p:to>
                                        <p:strVal val="visible"/>
                                      </p:to>
                                    </p:set>
                                    <p:animEffect transition="in" filter="fade">
                                      <p:cBhvr>
                                        <p:cTn id="54" dur="500"/>
                                        <p:tgtEl>
                                          <p:spTgt spid="41"/>
                                        </p:tgtEl>
                                      </p:cBhvr>
                                    </p:animEffect>
                                  </p:childTnLst>
                                </p:cTn>
                              </p:par>
                            </p:childTnLst>
                          </p:cTn>
                        </p:par>
                        <p:par>
                          <p:cTn id="55" fill="hold">
                            <p:stCondLst>
                              <p:cond delay="500"/>
                            </p:stCondLst>
                            <p:childTnLst>
                              <p:par>
                                <p:cTn id="56" presetID="0" presetClass="path" presetSubtype="0" accel="50000" decel="50000" fill="hold" nodeType="afterEffect">
                                  <p:stCondLst>
                                    <p:cond delay="0"/>
                                  </p:stCondLst>
                                  <p:childTnLst>
                                    <p:animMotion origin="layout" path="M 0.00069 -0.00069 L 0.02535 0.09901 " pathEditMode="relative" rAng="0" ptsTypes="AA">
                                      <p:cBhvr>
                                        <p:cTn id="57" dur="2000" fill="hold"/>
                                        <p:tgtEl>
                                          <p:spTgt spid="36"/>
                                        </p:tgtEl>
                                        <p:attrNameLst>
                                          <p:attrName>ppt_x</p:attrName>
                                          <p:attrName>ppt_y</p:attrName>
                                        </p:attrNameLst>
                                      </p:cBhvr>
                                      <p:rCtr x="12" y="50"/>
                                    </p:animMotion>
                                  </p:childTnLst>
                                </p:cTn>
                              </p:par>
                              <p:par>
                                <p:cTn id="58" presetID="0" presetClass="path" presetSubtype="0" accel="50000" decel="50000" fill="hold" grpId="1" nodeType="withEffect">
                                  <p:stCondLst>
                                    <p:cond delay="0"/>
                                  </p:stCondLst>
                                  <p:childTnLst>
                                    <p:animMotion origin="layout" path="M -0.00104 0.00139 C 0.0349 0.04164 0.07205 0.08258 0.0875 0.09947 " pathEditMode="relative" rAng="0" ptsTypes="aA">
                                      <p:cBhvr>
                                        <p:cTn id="59" dur="2000" fill="hold"/>
                                        <p:tgtEl>
                                          <p:spTgt spid="41"/>
                                        </p:tgtEl>
                                        <p:attrNameLst>
                                          <p:attrName>ppt_x</p:attrName>
                                          <p:attrName>ppt_y</p:attrName>
                                        </p:attrNameLst>
                                      </p:cBhvr>
                                      <p:rCtr x="44" y="49"/>
                                    </p:animMotion>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1" nodeType="click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fade">
                                      <p:cBhvr>
                                        <p:cTn id="64" dur="1000"/>
                                        <p:tgtEl>
                                          <p:spTgt spid="35"/>
                                        </p:tgtEl>
                                      </p:cBhvr>
                                    </p:animEffect>
                                  </p:childTnLst>
                                </p:cTn>
                              </p:par>
                            </p:childTnLst>
                          </p:cTn>
                        </p:par>
                        <p:par>
                          <p:cTn id="65" fill="hold">
                            <p:stCondLst>
                              <p:cond delay="1000"/>
                            </p:stCondLst>
                            <p:childTnLst>
                              <p:par>
                                <p:cTn id="66" presetID="0" presetClass="path" presetSubtype="0" accel="50000" decel="50000" fill="hold" grpId="2" nodeType="afterEffect">
                                  <p:stCondLst>
                                    <p:cond delay="0"/>
                                  </p:stCondLst>
                                  <p:childTnLst>
                                    <p:animMotion origin="layout" path="M 5.55112E-17 3.83761E-6 C 5.55112E-17 0.00023 -0.01128 0.04695 -0.02222 0.09391 " pathEditMode="relative" rAng="0" ptsTypes="aA">
                                      <p:cBhvr>
                                        <p:cTn id="67" dur="2000" fill="hold"/>
                                        <p:tgtEl>
                                          <p:spTgt spid="35"/>
                                        </p:tgtEl>
                                        <p:attrNameLst>
                                          <p:attrName>ppt_x</p:attrName>
                                          <p:attrName>ppt_y</p:attrName>
                                        </p:attrNameLst>
                                      </p:cBhvr>
                                      <p:rCtr x="-11" y="47"/>
                                    </p:animMotion>
                                  </p:childTnLst>
                                </p:cTn>
                              </p:par>
                            </p:childTnLst>
                          </p:cTn>
                        </p:par>
                        <p:par>
                          <p:cTn id="68" fill="hold">
                            <p:stCondLst>
                              <p:cond delay="3000"/>
                            </p:stCondLst>
                            <p:childTnLst>
                              <p:par>
                                <p:cTn id="69" presetID="10" presetClass="entr" presetSubtype="0" fill="hold" grpId="0" nodeType="afterEffect">
                                  <p:stCondLst>
                                    <p:cond delay="0"/>
                                  </p:stCondLst>
                                  <p:childTnLst>
                                    <p:set>
                                      <p:cBhvr>
                                        <p:cTn id="70" dur="1" fill="hold">
                                          <p:stCondLst>
                                            <p:cond delay="0"/>
                                          </p:stCondLst>
                                        </p:cTn>
                                        <p:tgtEl>
                                          <p:spTgt spid="39"/>
                                        </p:tgtEl>
                                        <p:attrNameLst>
                                          <p:attrName>style.visibility</p:attrName>
                                        </p:attrNameLst>
                                      </p:cBhvr>
                                      <p:to>
                                        <p:strVal val="visible"/>
                                      </p:to>
                                    </p:set>
                                    <p:animEffect transition="in" filter="fade">
                                      <p:cBhvr>
                                        <p:cTn id="71" dur="500"/>
                                        <p:tgtEl>
                                          <p:spTgt spid="39"/>
                                        </p:tgtEl>
                                      </p:cBhvr>
                                    </p:animEffect>
                                  </p:childTnLst>
                                </p:cTn>
                              </p:par>
                            </p:childTnLst>
                          </p:cTn>
                        </p:par>
                        <p:par>
                          <p:cTn id="72" fill="hold">
                            <p:stCondLst>
                              <p:cond delay="3500"/>
                            </p:stCondLst>
                            <p:childTnLst>
                              <p:par>
                                <p:cTn id="73" presetID="10" presetClass="entr" presetSubtype="0" fill="hold" nodeType="afterEffect">
                                  <p:stCondLst>
                                    <p:cond delay="0"/>
                                  </p:stCondLst>
                                  <p:childTnLst>
                                    <p:set>
                                      <p:cBhvr>
                                        <p:cTn id="74" dur="1" fill="hold">
                                          <p:stCondLst>
                                            <p:cond delay="0"/>
                                          </p:stCondLst>
                                        </p:cTn>
                                        <p:tgtEl>
                                          <p:spTgt spid="40"/>
                                        </p:tgtEl>
                                        <p:attrNameLst>
                                          <p:attrName>style.visibility</p:attrName>
                                        </p:attrNameLst>
                                      </p:cBhvr>
                                      <p:to>
                                        <p:strVal val="visible"/>
                                      </p:to>
                                    </p:set>
                                    <p:animEffect transition="in" filter="fade">
                                      <p:cBhvr>
                                        <p:cTn id="75" dur="500"/>
                                        <p:tgtEl>
                                          <p:spTgt spid="40"/>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2" nodeType="clickEffect">
                                  <p:stCondLst>
                                    <p:cond delay="0"/>
                                  </p:stCondLst>
                                  <p:childTnLst>
                                    <p:set>
                                      <p:cBhvr>
                                        <p:cTn id="79" dur="1" fill="hold">
                                          <p:stCondLst>
                                            <p:cond delay="0"/>
                                          </p:stCondLst>
                                        </p:cTn>
                                        <p:tgtEl>
                                          <p:spTgt spid="37"/>
                                        </p:tgtEl>
                                        <p:attrNameLst>
                                          <p:attrName>style.visibility</p:attrName>
                                        </p:attrNameLst>
                                      </p:cBhvr>
                                      <p:to>
                                        <p:strVal val="visible"/>
                                      </p:to>
                                    </p:set>
                                    <p:animEffect transition="in" filter="fade">
                                      <p:cBhvr>
                                        <p:cTn id="80" dur="500"/>
                                        <p:tgtEl>
                                          <p:spTgt spid="37"/>
                                        </p:tgtEl>
                                      </p:cBhvr>
                                    </p:animEffect>
                                  </p:childTnLst>
                                </p:cTn>
                              </p:par>
                            </p:childTnLst>
                          </p:cTn>
                        </p:par>
                        <p:par>
                          <p:cTn id="81" fill="hold">
                            <p:stCondLst>
                              <p:cond delay="500"/>
                            </p:stCondLst>
                            <p:childTnLst>
                              <p:par>
                                <p:cTn id="82" presetID="0" presetClass="path" presetSubtype="0" accel="50000" decel="50000" fill="hold" grpId="1" nodeType="afterEffect">
                                  <p:stCondLst>
                                    <p:cond delay="0"/>
                                  </p:stCondLst>
                                  <p:childTnLst>
                                    <p:animMotion origin="layout" path="M 0.00017 -4.08744E-6 C 0.00017 0.00024 0.00382 0.04719 0.00781 0.09485 " pathEditMode="relative" rAng="0" ptsTypes="aA">
                                      <p:cBhvr>
                                        <p:cTn id="83" dur="2000" fill="hold"/>
                                        <p:tgtEl>
                                          <p:spTgt spid="37"/>
                                        </p:tgtEl>
                                        <p:attrNameLst>
                                          <p:attrName>ppt_x</p:attrName>
                                          <p:attrName>ppt_y</p:attrName>
                                        </p:attrNameLst>
                                      </p:cBhvr>
                                      <p:rCtr x="4" y="47"/>
                                    </p:animMotion>
                                  </p:childTnLst>
                                </p:cTn>
                              </p:par>
                            </p:childTnLst>
                          </p:cTn>
                        </p:par>
                        <p:par>
                          <p:cTn id="84" fill="hold">
                            <p:stCondLst>
                              <p:cond delay="2500"/>
                            </p:stCondLst>
                            <p:childTnLst>
                              <p:par>
                                <p:cTn id="85" presetID="10" presetClass="entr" presetSubtype="0" fill="hold" grpId="0" nodeType="afterEffect">
                                  <p:stCondLst>
                                    <p:cond delay="0"/>
                                  </p:stCondLst>
                                  <p:childTnLst>
                                    <p:set>
                                      <p:cBhvr>
                                        <p:cTn id="86" dur="1" fill="hold">
                                          <p:stCondLst>
                                            <p:cond delay="0"/>
                                          </p:stCondLst>
                                        </p:cTn>
                                        <p:tgtEl>
                                          <p:spTgt spid="42"/>
                                        </p:tgtEl>
                                        <p:attrNameLst>
                                          <p:attrName>style.visibility</p:attrName>
                                        </p:attrNameLst>
                                      </p:cBhvr>
                                      <p:to>
                                        <p:strVal val="visible"/>
                                      </p:to>
                                    </p:set>
                                    <p:animEffect transition="in" filter="fade">
                                      <p:cBhvr>
                                        <p:cTn id="87" dur="500"/>
                                        <p:tgtEl>
                                          <p:spTgt spid="42"/>
                                        </p:tgtEl>
                                      </p:cBhvr>
                                    </p:animEffect>
                                  </p:childTnLst>
                                </p:cTn>
                              </p:par>
                            </p:childTnLst>
                          </p:cTn>
                        </p:par>
                        <p:par>
                          <p:cTn id="88" fill="hold">
                            <p:stCondLst>
                              <p:cond delay="3000"/>
                            </p:stCondLst>
                            <p:childTnLst>
                              <p:par>
                                <p:cTn id="89" presetID="10" presetClass="entr" presetSubtype="0" fill="hold" nodeType="afterEffect">
                                  <p:stCondLst>
                                    <p:cond delay="0"/>
                                  </p:stCondLst>
                                  <p:childTnLst>
                                    <p:set>
                                      <p:cBhvr>
                                        <p:cTn id="90" dur="1" fill="hold">
                                          <p:stCondLst>
                                            <p:cond delay="0"/>
                                          </p:stCondLst>
                                        </p:cTn>
                                        <p:tgtEl>
                                          <p:spTgt spid="47"/>
                                        </p:tgtEl>
                                        <p:attrNameLst>
                                          <p:attrName>style.visibility</p:attrName>
                                        </p:attrNameLst>
                                      </p:cBhvr>
                                      <p:to>
                                        <p:strVal val="visible"/>
                                      </p:to>
                                    </p:set>
                                    <p:animEffect transition="in" filter="fade">
                                      <p:cBhvr>
                                        <p:cTn id="91" dur="500"/>
                                        <p:tgtEl>
                                          <p:spTgt spid="47"/>
                                        </p:tgtEl>
                                      </p:cBhvr>
                                    </p:animEffect>
                                  </p:childTnLst>
                                </p:cTn>
                              </p:par>
                            </p:childTnLst>
                          </p:cTn>
                        </p:par>
                        <p:par>
                          <p:cTn id="92" fill="hold">
                            <p:stCondLst>
                              <p:cond delay="3500"/>
                            </p:stCondLst>
                            <p:childTnLst>
                              <p:par>
                                <p:cTn id="93" presetID="10" presetClass="entr" presetSubtype="0" fill="hold" grpId="0" nodeType="afterEffect">
                                  <p:stCondLst>
                                    <p:cond delay="0"/>
                                  </p:stCondLst>
                                  <p:childTnLst>
                                    <p:set>
                                      <p:cBhvr>
                                        <p:cTn id="94" dur="1" fill="hold">
                                          <p:stCondLst>
                                            <p:cond delay="0"/>
                                          </p:stCondLst>
                                        </p:cTn>
                                        <p:tgtEl>
                                          <p:spTgt spid="43"/>
                                        </p:tgtEl>
                                        <p:attrNameLst>
                                          <p:attrName>style.visibility</p:attrName>
                                        </p:attrNameLst>
                                      </p:cBhvr>
                                      <p:to>
                                        <p:strVal val="visible"/>
                                      </p:to>
                                    </p:set>
                                    <p:animEffect transition="in" filter="fade">
                                      <p:cBhvr>
                                        <p:cTn id="95" dur="500"/>
                                        <p:tgtEl>
                                          <p:spTgt spid="43"/>
                                        </p:tgtEl>
                                      </p:cBhvr>
                                    </p:animEffect>
                                  </p:childTnLst>
                                </p:cTn>
                              </p:par>
                            </p:childTnLst>
                          </p:cTn>
                        </p:par>
                        <p:par>
                          <p:cTn id="96" fill="hold">
                            <p:stCondLst>
                              <p:cond delay="4000"/>
                            </p:stCondLst>
                            <p:childTnLst>
                              <p:par>
                                <p:cTn id="97" presetID="0" presetClass="path" presetSubtype="0" accel="50000" decel="50000" fill="hold" grpId="1" nodeType="afterEffect">
                                  <p:stCondLst>
                                    <p:cond delay="0"/>
                                  </p:stCondLst>
                                  <p:childTnLst>
                                    <p:animMotion origin="layout" path="M 0.00069 -4.08744E-6 C 0.00069 0.00024 -0.03194 0.04742 -0.06372 0.09508 " pathEditMode="relative" rAng="0" ptsTypes="aA">
                                      <p:cBhvr>
                                        <p:cTn id="98" dur="2000" fill="hold"/>
                                        <p:tgtEl>
                                          <p:spTgt spid="43"/>
                                        </p:tgtEl>
                                        <p:attrNameLst>
                                          <p:attrName>ppt_x</p:attrName>
                                          <p:attrName>ppt_y</p:attrName>
                                        </p:attrNameLst>
                                      </p:cBhvr>
                                      <p:rCtr x="-32" y="47"/>
                                    </p:animMotion>
                                  </p:childTnLst>
                                </p:cTn>
                              </p:par>
                            </p:childTnLst>
                          </p:cTn>
                        </p:par>
                        <p:par>
                          <p:cTn id="99" fill="hold">
                            <p:stCondLst>
                              <p:cond delay="6000"/>
                            </p:stCondLst>
                            <p:childTnLst>
                              <p:par>
                                <p:cTn id="100" presetID="10" presetClass="entr" presetSubtype="0" fill="hold" grpId="0" nodeType="afterEffect">
                                  <p:stCondLst>
                                    <p:cond delay="0"/>
                                  </p:stCondLst>
                                  <p:childTnLst>
                                    <p:set>
                                      <p:cBhvr>
                                        <p:cTn id="101" dur="1" fill="hold">
                                          <p:stCondLst>
                                            <p:cond delay="0"/>
                                          </p:stCondLst>
                                        </p:cTn>
                                        <p:tgtEl>
                                          <p:spTgt spid="44"/>
                                        </p:tgtEl>
                                        <p:attrNameLst>
                                          <p:attrName>style.visibility</p:attrName>
                                        </p:attrNameLst>
                                      </p:cBhvr>
                                      <p:to>
                                        <p:strVal val="visible"/>
                                      </p:to>
                                    </p:set>
                                    <p:animEffect transition="in" filter="fade">
                                      <p:cBhvr>
                                        <p:cTn id="102" dur="500"/>
                                        <p:tgtEl>
                                          <p:spTgt spid="44"/>
                                        </p:tgtEl>
                                      </p:cBhvr>
                                    </p:animEffect>
                                  </p:childTnLst>
                                </p:cTn>
                              </p:par>
                            </p:childTnLst>
                          </p:cTn>
                        </p:par>
                        <p:par>
                          <p:cTn id="103" fill="hold">
                            <p:stCondLst>
                              <p:cond delay="6500"/>
                            </p:stCondLst>
                            <p:childTnLst>
                              <p:par>
                                <p:cTn id="104" presetID="0" presetClass="path" presetSubtype="0" accel="50000" decel="50000" fill="hold" grpId="1" nodeType="afterEffect">
                                  <p:stCondLst>
                                    <p:cond delay="0"/>
                                  </p:stCondLst>
                                  <p:childTnLst>
                                    <p:animMotion origin="layout" path="M 8.33333E-7 -5.36664E-7 L -0.02326 0.10155 " pathEditMode="relative" rAng="0" ptsTypes="AA">
                                      <p:cBhvr>
                                        <p:cTn id="105" dur="2000" fill="hold"/>
                                        <p:tgtEl>
                                          <p:spTgt spid="44"/>
                                        </p:tgtEl>
                                        <p:attrNameLst>
                                          <p:attrName>ppt_x</p:attrName>
                                          <p:attrName>ppt_y</p:attrName>
                                        </p:attrNameLst>
                                      </p:cBhvr>
                                      <p:rCtr x="-12" y="51"/>
                                    </p:animMotion>
                                  </p:childTnLst>
                                </p:cTn>
                              </p:par>
                            </p:childTnLst>
                          </p:cTn>
                        </p:par>
                        <p:par>
                          <p:cTn id="106" fill="hold">
                            <p:stCondLst>
                              <p:cond delay="8500"/>
                            </p:stCondLst>
                            <p:childTnLst>
                              <p:par>
                                <p:cTn id="107" presetID="10" presetClass="entr" presetSubtype="0" fill="hold" grpId="0" nodeType="afterEffect">
                                  <p:stCondLst>
                                    <p:cond delay="0"/>
                                  </p:stCondLst>
                                  <p:childTnLst>
                                    <p:set>
                                      <p:cBhvr>
                                        <p:cTn id="108" dur="1" fill="hold">
                                          <p:stCondLst>
                                            <p:cond delay="0"/>
                                          </p:stCondLst>
                                        </p:cTn>
                                        <p:tgtEl>
                                          <p:spTgt spid="45"/>
                                        </p:tgtEl>
                                        <p:attrNameLst>
                                          <p:attrName>style.visibility</p:attrName>
                                        </p:attrNameLst>
                                      </p:cBhvr>
                                      <p:to>
                                        <p:strVal val="visible"/>
                                      </p:to>
                                    </p:set>
                                    <p:animEffect transition="in" filter="fade">
                                      <p:cBhvr>
                                        <p:cTn id="109" dur="500"/>
                                        <p:tgtEl>
                                          <p:spTgt spid="45"/>
                                        </p:tgtEl>
                                      </p:cBhvr>
                                    </p:animEffect>
                                  </p:childTnLst>
                                </p:cTn>
                              </p:par>
                            </p:childTnLst>
                          </p:cTn>
                        </p:par>
                        <p:par>
                          <p:cTn id="110" fill="hold">
                            <p:stCondLst>
                              <p:cond delay="9000"/>
                            </p:stCondLst>
                            <p:childTnLst>
                              <p:par>
                                <p:cTn id="111" presetID="10" presetClass="entr" presetSubtype="0" fill="hold" nodeType="afterEffect">
                                  <p:stCondLst>
                                    <p:cond delay="0"/>
                                  </p:stCondLst>
                                  <p:childTnLst>
                                    <p:set>
                                      <p:cBhvr>
                                        <p:cTn id="112" dur="1" fill="hold">
                                          <p:stCondLst>
                                            <p:cond delay="0"/>
                                          </p:stCondLst>
                                        </p:cTn>
                                        <p:tgtEl>
                                          <p:spTgt spid="46"/>
                                        </p:tgtEl>
                                        <p:attrNameLst>
                                          <p:attrName>style.visibility</p:attrName>
                                        </p:attrNameLst>
                                      </p:cBhvr>
                                      <p:to>
                                        <p:strVal val="visible"/>
                                      </p:to>
                                    </p:set>
                                    <p:animEffect transition="in" filter="fade">
                                      <p:cBhvr>
                                        <p:cTn id="113" dur="500"/>
                                        <p:tgtEl>
                                          <p:spTgt spid="46"/>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58"/>
                                        </p:tgtEl>
                                        <p:attrNameLst>
                                          <p:attrName>style.visibility</p:attrName>
                                        </p:attrNameLst>
                                      </p:cBhvr>
                                      <p:to>
                                        <p:strVal val="visible"/>
                                      </p:to>
                                    </p:set>
                                    <p:animEffect transition="in" filter="fade">
                                      <p:cBhvr>
                                        <p:cTn id="118" dur="500"/>
                                        <p:tgtEl>
                                          <p:spTgt spid="58"/>
                                        </p:tgtEl>
                                      </p:cBhvr>
                                    </p:animEffect>
                                  </p:childTnLst>
                                </p:cTn>
                              </p:par>
                            </p:childTnLst>
                          </p:cTn>
                        </p:par>
                        <p:par>
                          <p:cTn id="119" fill="hold">
                            <p:stCondLst>
                              <p:cond delay="500"/>
                            </p:stCondLst>
                            <p:childTnLst>
                              <p:par>
                                <p:cTn id="120" presetID="0" presetClass="path" presetSubtype="0" accel="50000" decel="50000" fill="hold" grpId="1" nodeType="afterEffect">
                                  <p:stCondLst>
                                    <p:cond delay="0"/>
                                  </p:stCondLst>
                                  <p:childTnLst>
                                    <p:animMotion origin="layout" path="M 0.0007 0.00047 C 0.0007 0.0007 0.00417 0.04789 0.00834 0.09669 " pathEditMode="relative" rAng="0" ptsTypes="aA">
                                      <p:cBhvr>
                                        <p:cTn id="121" dur="2000" fill="hold"/>
                                        <p:tgtEl>
                                          <p:spTgt spid="58"/>
                                        </p:tgtEl>
                                        <p:attrNameLst>
                                          <p:attrName>ppt_x</p:attrName>
                                          <p:attrName>ppt_y</p:attrName>
                                        </p:attrNameLst>
                                      </p:cBhvr>
                                      <p:rCtr x="4" y="48"/>
                                    </p:animMotion>
                                  </p:childTnLst>
                                </p:cTn>
                              </p:par>
                            </p:childTnLst>
                          </p:cTn>
                        </p:par>
                        <p:par>
                          <p:cTn id="122" fill="hold">
                            <p:stCondLst>
                              <p:cond delay="2500"/>
                            </p:stCondLst>
                            <p:childTnLst>
                              <p:par>
                                <p:cTn id="123" presetID="10" presetClass="entr" presetSubtype="0" fill="hold" grpId="0" nodeType="afterEffect">
                                  <p:stCondLst>
                                    <p:cond delay="0"/>
                                  </p:stCondLst>
                                  <p:childTnLst>
                                    <p:set>
                                      <p:cBhvr>
                                        <p:cTn id="124" dur="1" fill="hold">
                                          <p:stCondLst>
                                            <p:cond delay="0"/>
                                          </p:stCondLst>
                                        </p:cTn>
                                        <p:tgtEl>
                                          <p:spTgt spid="53"/>
                                        </p:tgtEl>
                                        <p:attrNameLst>
                                          <p:attrName>style.visibility</p:attrName>
                                        </p:attrNameLst>
                                      </p:cBhvr>
                                      <p:to>
                                        <p:strVal val="visible"/>
                                      </p:to>
                                    </p:set>
                                    <p:animEffect transition="in" filter="fade">
                                      <p:cBhvr>
                                        <p:cTn id="125" dur="1000"/>
                                        <p:tgtEl>
                                          <p:spTgt spid="53"/>
                                        </p:tgtEl>
                                      </p:cBhvr>
                                    </p:animEffect>
                                  </p:childTnLst>
                                </p:cTn>
                              </p:par>
                            </p:childTnLst>
                          </p:cTn>
                        </p:par>
                        <p:par>
                          <p:cTn id="126" fill="hold">
                            <p:stCondLst>
                              <p:cond delay="3500"/>
                            </p:stCondLst>
                            <p:childTnLst>
                              <p:par>
                                <p:cTn id="127" presetID="10" presetClass="entr" presetSubtype="0" fill="hold" nodeType="afterEffect">
                                  <p:stCondLst>
                                    <p:cond delay="0"/>
                                  </p:stCondLst>
                                  <p:childTnLst>
                                    <p:set>
                                      <p:cBhvr>
                                        <p:cTn id="128" dur="1" fill="hold">
                                          <p:stCondLst>
                                            <p:cond delay="0"/>
                                          </p:stCondLst>
                                        </p:cTn>
                                        <p:tgtEl>
                                          <p:spTgt spid="17"/>
                                        </p:tgtEl>
                                        <p:attrNameLst>
                                          <p:attrName>style.visibility</p:attrName>
                                        </p:attrNameLst>
                                      </p:cBhvr>
                                      <p:to>
                                        <p:strVal val="visible"/>
                                      </p:to>
                                    </p:set>
                                    <p:animEffect transition="in" filter="fade">
                                      <p:cBhvr>
                                        <p:cTn id="129" dur="500"/>
                                        <p:tgtEl>
                                          <p:spTgt spid="17"/>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grpId="0" nodeType="clickEffect">
                                  <p:stCondLst>
                                    <p:cond delay="0"/>
                                  </p:stCondLst>
                                  <p:childTnLst>
                                    <p:set>
                                      <p:cBhvr>
                                        <p:cTn id="133" dur="1" fill="hold">
                                          <p:stCondLst>
                                            <p:cond delay="0"/>
                                          </p:stCondLst>
                                        </p:cTn>
                                        <p:tgtEl>
                                          <p:spTgt spid="59"/>
                                        </p:tgtEl>
                                        <p:attrNameLst>
                                          <p:attrName>style.visibility</p:attrName>
                                        </p:attrNameLst>
                                      </p:cBhvr>
                                      <p:to>
                                        <p:strVal val="visible"/>
                                      </p:to>
                                    </p:set>
                                    <p:animEffect transition="in" filter="fade">
                                      <p:cBhvr>
                                        <p:cTn id="134" dur="500"/>
                                        <p:tgtEl>
                                          <p:spTgt spid="59"/>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60"/>
                                        </p:tgtEl>
                                        <p:attrNameLst>
                                          <p:attrName>style.visibility</p:attrName>
                                        </p:attrNameLst>
                                      </p:cBhvr>
                                      <p:to>
                                        <p:strVal val="visible"/>
                                      </p:to>
                                    </p:set>
                                    <p:animEffect transition="in" filter="fade">
                                      <p:cBhvr>
                                        <p:cTn id="137" dur="500"/>
                                        <p:tgtEl>
                                          <p:spTgt spid="60"/>
                                        </p:tgtEl>
                                      </p:cBhvr>
                                    </p:animEffect>
                                  </p:childTnLst>
                                </p:cTn>
                              </p:par>
                            </p:childTnLst>
                          </p:cTn>
                        </p:par>
                        <p:par>
                          <p:cTn id="138" fill="hold">
                            <p:stCondLst>
                              <p:cond delay="500"/>
                            </p:stCondLst>
                            <p:childTnLst>
                              <p:par>
                                <p:cTn id="139" presetID="0" presetClass="path" presetSubtype="0" accel="50000" decel="50000" fill="hold" grpId="1" nodeType="afterEffect">
                                  <p:stCondLst>
                                    <p:cond delay="0"/>
                                  </p:stCondLst>
                                  <p:childTnLst>
                                    <p:animMotion origin="layout" path="M 0 0 C 0 0 -0.03177 0.0495 -0.06337 0.09901 " pathEditMode="relative" ptsTypes="aA">
                                      <p:cBhvr>
                                        <p:cTn id="140" dur="2000" fill="hold"/>
                                        <p:tgtEl>
                                          <p:spTgt spid="59"/>
                                        </p:tgtEl>
                                        <p:attrNameLst>
                                          <p:attrName>ppt_x</p:attrName>
                                          <p:attrName>ppt_y</p:attrName>
                                        </p:attrNameLst>
                                      </p:cBhvr>
                                    </p:animMotion>
                                  </p:childTnLst>
                                </p:cTn>
                              </p:par>
                              <p:par>
                                <p:cTn id="141" presetID="0" presetClass="path" presetSubtype="0" accel="50000" decel="50000" fill="hold" grpId="1" nodeType="withEffect">
                                  <p:stCondLst>
                                    <p:cond delay="0"/>
                                  </p:stCondLst>
                                  <p:childTnLst>
                                    <p:animMotion origin="layout" path="M 0 0 C 0 0 -0.00747 0.04742 -0.01476 0.09508 " pathEditMode="relative" ptsTypes="aA">
                                      <p:cBhvr>
                                        <p:cTn id="142" dur="2000" fill="hold"/>
                                        <p:tgtEl>
                                          <p:spTgt spid="60"/>
                                        </p:tgtEl>
                                        <p:attrNameLst>
                                          <p:attrName>ppt_x</p:attrName>
                                          <p:attrName>ppt_y</p:attrName>
                                        </p:attrNameLst>
                                      </p:cBhvr>
                                    </p:animMotion>
                                  </p:childTnLst>
                                </p:cTn>
                              </p:par>
                            </p:childTnLst>
                          </p:cTn>
                        </p:par>
                        <p:par>
                          <p:cTn id="143" fill="hold">
                            <p:stCondLst>
                              <p:cond delay="2500"/>
                            </p:stCondLst>
                            <p:childTnLst>
                              <p:par>
                                <p:cTn id="144" presetID="10" presetClass="entr" presetSubtype="0" fill="hold" grpId="0" nodeType="afterEffect">
                                  <p:stCondLst>
                                    <p:cond delay="0"/>
                                  </p:stCondLst>
                                  <p:childTnLst>
                                    <p:set>
                                      <p:cBhvr>
                                        <p:cTn id="145" dur="1" fill="hold">
                                          <p:stCondLst>
                                            <p:cond delay="0"/>
                                          </p:stCondLst>
                                        </p:cTn>
                                        <p:tgtEl>
                                          <p:spTgt spid="61"/>
                                        </p:tgtEl>
                                        <p:attrNameLst>
                                          <p:attrName>style.visibility</p:attrName>
                                        </p:attrNameLst>
                                      </p:cBhvr>
                                      <p:to>
                                        <p:strVal val="visible"/>
                                      </p:to>
                                    </p:set>
                                    <p:animEffect transition="in" filter="fade">
                                      <p:cBhvr>
                                        <p:cTn id="146" dur="1000"/>
                                        <p:tgtEl>
                                          <p:spTgt spid="61"/>
                                        </p:tgtEl>
                                      </p:cBhvr>
                                    </p:animEffect>
                                  </p:childTnLst>
                                </p:cTn>
                              </p:par>
                            </p:childTnLst>
                          </p:cTn>
                        </p:par>
                        <p:par>
                          <p:cTn id="147" fill="hold">
                            <p:stCondLst>
                              <p:cond delay="3500"/>
                            </p:stCondLst>
                            <p:childTnLst>
                              <p:par>
                                <p:cTn id="148" presetID="0" presetClass="path" presetSubtype="0" accel="50000" decel="50000" fill="hold" grpId="1" nodeType="afterEffect">
                                  <p:stCondLst>
                                    <p:cond delay="0"/>
                                  </p:stCondLst>
                                  <p:childTnLst>
                                    <p:animMotion origin="layout" path="M 1.11111E-6 -0.00138 C 1.11111E-6 -0.00115 -0.00556 0.04928 -0.01094 0.10017 " pathEditMode="relative" rAng="0" ptsTypes="aA">
                                      <p:cBhvr>
                                        <p:cTn id="149" dur="2000" fill="hold"/>
                                        <p:tgtEl>
                                          <p:spTgt spid="61"/>
                                        </p:tgtEl>
                                        <p:attrNameLst>
                                          <p:attrName>ppt_x</p:attrName>
                                          <p:attrName>ppt_y</p:attrName>
                                        </p:attrNameLst>
                                      </p:cBhvr>
                                      <p:rCtr x="-6" y="51"/>
                                    </p:animMotion>
                                  </p:childTnLst>
                                </p:cTn>
                              </p:par>
                            </p:childTnLst>
                          </p:cTn>
                        </p:par>
                        <p:par>
                          <p:cTn id="150" fill="hold">
                            <p:stCondLst>
                              <p:cond delay="5500"/>
                            </p:stCondLst>
                            <p:childTnLst>
                              <p:par>
                                <p:cTn id="151" presetID="10" presetClass="entr" presetSubtype="0" fill="hold" grpId="0" nodeType="afterEffect">
                                  <p:stCondLst>
                                    <p:cond delay="0"/>
                                  </p:stCondLst>
                                  <p:childTnLst>
                                    <p:set>
                                      <p:cBhvr>
                                        <p:cTn id="152" dur="1" fill="hold">
                                          <p:stCondLst>
                                            <p:cond delay="0"/>
                                          </p:stCondLst>
                                        </p:cTn>
                                        <p:tgtEl>
                                          <p:spTgt spid="52"/>
                                        </p:tgtEl>
                                        <p:attrNameLst>
                                          <p:attrName>style.visibility</p:attrName>
                                        </p:attrNameLst>
                                      </p:cBhvr>
                                      <p:to>
                                        <p:strVal val="visible"/>
                                      </p:to>
                                    </p:set>
                                    <p:animEffect transition="in" filter="fade">
                                      <p:cBhvr>
                                        <p:cTn id="153" dur="500"/>
                                        <p:tgtEl>
                                          <p:spTgt spid="52"/>
                                        </p:tgtEl>
                                      </p:cBhvr>
                                    </p:animEffect>
                                  </p:childTnLst>
                                </p:cTn>
                              </p:par>
                            </p:childTnLst>
                          </p:cTn>
                        </p:par>
                        <p:par>
                          <p:cTn id="154" fill="hold">
                            <p:stCondLst>
                              <p:cond delay="6000"/>
                            </p:stCondLst>
                            <p:childTnLst>
                              <p:par>
                                <p:cTn id="155" presetID="10" presetClass="entr" presetSubtype="0" fill="hold" nodeType="afterEffect">
                                  <p:stCondLst>
                                    <p:cond delay="0"/>
                                  </p:stCondLst>
                                  <p:childTnLst>
                                    <p:set>
                                      <p:cBhvr>
                                        <p:cTn id="156" dur="1" fill="hold">
                                          <p:stCondLst>
                                            <p:cond delay="0"/>
                                          </p:stCondLst>
                                        </p:cTn>
                                        <p:tgtEl>
                                          <p:spTgt spid="62"/>
                                        </p:tgtEl>
                                        <p:attrNameLst>
                                          <p:attrName>style.visibility</p:attrName>
                                        </p:attrNameLst>
                                      </p:cBhvr>
                                      <p:to>
                                        <p:strVal val="visible"/>
                                      </p:to>
                                    </p:set>
                                    <p:animEffect transition="in" filter="fade">
                                      <p:cBhvr>
                                        <p:cTn id="157" dur="500"/>
                                        <p:tgtEl>
                                          <p:spTgt spid="62"/>
                                        </p:tgtEl>
                                      </p:cBhvr>
                                    </p:animEffect>
                                  </p:childTnLst>
                                </p:cTn>
                              </p:par>
                            </p:childTnLst>
                          </p:cTn>
                        </p:par>
                        <p:par>
                          <p:cTn id="158" fill="hold">
                            <p:stCondLst>
                              <p:cond delay="6500"/>
                            </p:stCondLst>
                            <p:childTnLst>
                              <p:par>
                                <p:cTn id="159" presetID="10" presetClass="entr" presetSubtype="0" fill="hold" grpId="0" nodeType="afterEffect">
                                  <p:stCondLst>
                                    <p:cond delay="0"/>
                                  </p:stCondLst>
                                  <p:childTnLst>
                                    <p:set>
                                      <p:cBhvr>
                                        <p:cTn id="160" dur="1" fill="hold">
                                          <p:stCondLst>
                                            <p:cond delay="0"/>
                                          </p:stCondLst>
                                        </p:cTn>
                                        <p:tgtEl>
                                          <p:spTgt spid="66"/>
                                        </p:tgtEl>
                                        <p:attrNameLst>
                                          <p:attrName>style.visibility</p:attrName>
                                        </p:attrNameLst>
                                      </p:cBhvr>
                                      <p:to>
                                        <p:strVal val="visible"/>
                                      </p:to>
                                    </p:set>
                                    <p:animEffect transition="in" filter="fade">
                                      <p:cBhvr>
                                        <p:cTn id="161" dur="500"/>
                                        <p:tgtEl>
                                          <p:spTgt spid="66"/>
                                        </p:tgtEl>
                                      </p:cBhvr>
                                    </p:animEffect>
                                  </p:childTnLst>
                                </p:cTn>
                              </p:par>
                            </p:childTnLst>
                          </p:cTn>
                        </p:par>
                        <p:par>
                          <p:cTn id="162" fill="hold">
                            <p:stCondLst>
                              <p:cond delay="7000"/>
                            </p:stCondLst>
                            <p:childTnLst>
                              <p:par>
                                <p:cTn id="163" presetID="0" presetClass="path" presetSubtype="0" accel="50000" decel="50000" fill="hold" grpId="1" nodeType="afterEffect">
                                  <p:stCondLst>
                                    <p:cond delay="0"/>
                                  </p:stCondLst>
                                  <p:childTnLst>
                                    <p:animMotion origin="layout" path="M 0 0 C 0 0 0.01823 0.0495 0.03663 0.099 " pathEditMode="relative" ptsTypes="aA">
                                      <p:cBhvr>
                                        <p:cTn id="164" dur="2000" fill="hold"/>
                                        <p:tgtEl>
                                          <p:spTgt spid="66"/>
                                        </p:tgtEl>
                                        <p:attrNameLst>
                                          <p:attrName>ppt_x</p:attrName>
                                          <p:attrName>ppt_y</p:attrName>
                                        </p:attrNameLst>
                                      </p:cBhvr>
                                    </p:animMotion>
                                  </p:childTnLst>
                                </p:cTn>
                              </p:par>
                            </p:childTnLst>
                          </p:cTn>
                        </p:par>
                        <p:par>
                          <p:cTn id="165" fill="hold">
                            <p:stCondLst>
                              <p:cond delay="9000"/>
                            </p:stCondLst>
                            <p:childTnLst>
                              <p:par>
                                <p:cTn id="166" presetID="10" presetClass="entr" presetSubtype="0" fill="hold" grpId="0" nodeType="afterEffect">
                                  <p:stCondLst>
                                    <p:cond delay="0"/>
                                  </p:stCondLst>
                                  <p:childTnLst>
                                    <p:set>
                                      <p:cBhvr>
                                        <p:cTn id="167" dur="1" fill="hold">
                                          <p:stCondLst>
                                            <p:cond delay="0"/>
                                          </p:stCondLst>
                                        </p:cTn>
                                        <p:tgtEl>
                                          <p:spTgt spid="65"/>
                                        </p:tgtEl>
                                        <p:attrNameLst>
                                          <p:attrName>style.visibility</p:attrName>
                                        </p:attrNameLst>
                                      </p:cBhvr>
                                      <p:to>
                                        <p:strVal val="visible"/>
                                      </p:to>
                                    </p:set>
                                    <p:animEffect transition="in" filter="fade">
                                      <p:cBhvr>
                                        <p:cTn id="168" dur="1000"/>
                                        <p:tgtEl>
                                          <p:spTgt spid="65"/>
                                        </p:tgtEl>
                                      </p:cBhvr>
                                    </p:animEffect>
                                  </p:childTnLst>
                                </p:cTn>
                              </p:par>
                            </p:childTnLst>
                          </p:cTn>
                        </p:par>
                        <p:par>
                          <p:cTn id="169" fill="hold">
                            <p:stCondLst>
                              <p:cond delay="10000"/>
                            </p:stCondLst>
                            <p:childTnLst>
                              <p:par>
                                <p:cTn id="170" presetID="10" presetClass="entr" presetSubtype="0" fill="hold" nodeType="afterEffect">
                                  <p:stCondLst>
                                    <p:cond delay="0"/>
                                  </p:stCondLst>
                                  <p:childTnLst>
                                    <p:set>
                                      <p:cBhvr>
                                        <p:cTn id="171" dur="1" fill="hold">
                                          <p:stCondLst>
                                            <p:cond delay="0"/>
                                          </p:stCondLst>
                                        </p:cTn>
                                        <p:tgtEl>
                                          <p:spTgt spid="64"/>
                                        </p:tgtEl>
                                        <p:attrNameLst>
                                          <p:attrName>style.visibility</p:attrName>
                                        </p:attrNameLst>
                                      </p:cBhvr>
                                      <p:to>
                                        <p:strVal val="visible"/>
                                      </p:to>
                                    </p:set>
                                    <p:animEffect transition="in" filter="fade">
                                      <p:cBhvr>
                                        <p:cTn id="172" dur="500"/>
                                        <p:tgtEl>
                                          <p:spTgt spid="64"/>
                                        </p:tgtEl>
                                      </p:cBhvr>
                                    </p:animEffect>
                                  </p:childTnLst>
                                </p:cTn>
                              </p:par>
                            </p:childTnLst>
                          </p:cTn>
                        </p:par>
                        <p:par>
                          <p:cTn id="173" fill="hold">
                            <p:stCondLst>
                              <p:cond delay="11500"/>
                            </p:stCondLst>
                            <p:childTnLst>
                              <p:par>
                                <p:cTn id="174" presetID="10" presetClass="entr" presetSubtype="0" fill="hold" grpId="0" nodeType="afterEffect">
                                  <p:stCondLst>
                                    <p:cond delay="0"/>
                                  </p:stCondLst>
                                  <p:childTnLst>
                                    <p:set>
                                      <p:cBhvr>
                                        <p:cTn id="175" dur="1" fill="hold">
                                          <p:stCondLst>
                                            <p:cond delay="0"/>
                                          </p:stCondLst>
                                        </p:cTn>
                                        <p:tgtEl>
                                          <p:spTgt spid="67"/>
                                        </p:tgtEl>
                                        <p:attrNameLst>
                                          <p:attrName>style.visibility</p:attrName>
                                        </p:attrNameLst>
                                      </p:cBhvr>
                                      <p:to>
                                        <p:strVal val="visible"/>
                                      </p:to>
                                    </p:set>
                                    <p:animEffect transition="in" filter="fade">
                                      <p:cBhvr>
                                        <p:cTn id="176" dur="500"/>
                                        <p:tgtEl>
                                          <p:spTgt spid="67"/>
                                        </p:tgtEl>
                                      </p:cBhvr>
                                    </p:animEffect>
                                  </p:childTnLst>
                                </p:cTn>
                              </p:par>
                            </p:childTnLst>
                          </p:cTn>
                        </p:par>
                        <p:par>
                          <p:cTn id="177" fill="hold">
                            <p:stCondLst>
                              <p:cond delay="12000"/>
                            </p:stCondLst>
                            <p:childTnLst>
                              <p:par>
                                <p:cTn id="178" presetID="0" presetClass="path" presetSubtype="0" accel="50000" decel="50000" fill="hold" grpId="1" nodeType="afterEffect">
                                  <p:stCondLst>
                                    <p:cond delay="0"/>
                                  </p:stCondLst>
                                  <p:childTnLst>
                                    <p:animMotion origin="layout" path="M -0.00208 0.00209 C -0.00208 0.00232 -0.02083 0.05182 -0.03958 0.10178 " pathEditMode="relative" rAng="0" ptsTypes="aA">
                                      <p:cBhvr>
                                        <p:cTn id="179" dur="2000" fill="hold"/>
                                        <p:tgtEl>
                                          <p:spTgt spid="67"/>
                                        </p:tgtEl>
                                        <p:attrNameLst>
                                          <p:attrName>ppt_x</p:attrName>
                                          <p:attrName>ppt_y</p:attrName>
                                        </p:attrNameLst>
                                      </p:cBhvr>
                                      <p:rCtr x="-19" y="50"/>
                                    </p:animMotion>
                                  </p:childTnLst>
                                </p:cTn>
                              </p:par>
                            </p:childTnLst>
                          </p:cTn>
                        </p:par>
                        <p:par>
                          <p:cTn id="180" fill="hold">
                            <p:stCondLst>
                              <p:cond delay="14000"/>
                            </p:stCondLst>
                            <p:childTnLst>
                              <p:par>
                                <p:cTn id="181" presetID="10" presetClass="entr" presetSubtype="0" fill="hold" grpId="1" nodeType="afterEffect">
                                  <p:stCondLst>
                                    <p:cond delay="0"/>
                                  </p:stCondLst>
                                  <p:childTnLst>
                                    <p:set>
                                      <p:cBhvr>
                                        <p:cTn id="182" dur="1" fill="hold">
                                          <p:stCondLst>
                                            <p:cond delay="0"/>
                                          </p:stCondLst>
                                        </p:cTn>
                                        <p:tgtEl>
                                          <p:spTgt spid="70"/>
                                        </p:tgtEl>
                                        <p:attrNameLst>
                                          <p:attrName>style.visibility</p:attrName>
                                        </p:attrNameLst>
                                      </p:cBhvr>
                                      <p:to>
                                        <p:strVal val="visible"/>
                                      </p:to>
                                    </p:set>
                                    <p:animEffect transition="in" filter="fade">
                                      <p:cBhvr>
                                        <p:cTn id="183" dur="500"/>
                                        <p:tgtEl>
                                          <p:spTgt spid="70"/>
                                        </p:tgtEl>
                                      </p:cBhvr>
                                    </p:animEffect>
                                  </p:childTnLst>
                                </p:cTn>
                              </p:par>
                            </p:childTnLst>
                          </p:cTn>
                        </p:par>
                        <p:par>
                          <p:cTn id="184" fill="hold">
                            <p:stCondLst>
                              <p:cond delay="14500"/>
                            </p:stCondLst>
                            <p:childTnLst>
                              <p:par>
                                <p:cTn id="185" presetID="0" presetClass="path" presetSubtype="0" accel="50000" decel="50000" fill="hold" grpId="0" nodeType="afterEffect">
                                  <p:stCondLst>
                                    <p:cond delay="0"/>
                                  </p:stCondLst>
                                  <p:childTnLst>
                                    <p:animMotion origin="layout" path="M 8.33333E-6 1.32084E-6 C 8.33333E-6 1.32084E-6 -0.00555 0.0495 -0.01093 0.099 " pathEditMode="relative" ptsTypes="aA">
                                      <p:cBhvr>
                                        <p:cTn id="186" dur="2000" fill="hold"/>
                                        <p:tgtEl>
                                          <p:spTgt spid="70"/>
                                        </p:tgtEl>
                                        <p:attrNameLst>
                                          <p:attrName>ppt_x</p:attrName>
                                          <p:attrName>ppt_y</p:attrName>
                                        </p:attrNameLst>
                                      </p:cBhvr>
                                    </p:animMotion>
                                  </p:childTnLst>
                                </p:cTn>
                              </p:par>
                            </p:childTnLst>
                          </p:cTn>
                        </p:par>
                        <p:par>
                          <p:cTn id="187" fill="hold">
                            <p:stCondLst>
                              <p:cond delay="16500"/>
                            </p:stCondLst>
                            <p:childTnLst>
                              <p:par>
                                <p:cTn id="188" presetID="10" presetClass="entr" presetSubtype="0" fill="hold" grpId="0" nodeType="afterEffect">
                                  <p:stCondLst>
                                    <p:cond delay="0"/>
                                  </p:stCondLst>
                                  <p:childTnLst>
                                    <p:set>
                                      <p:cBhvr>
                                        <p:cTn id="189" dur="1" fill="hold">
                                          <p:stCondLst>
                                            <p:cond delay="0"/>
                                          </p:stCondLst>
                                        </p:cTn>
                                        <p:tgtEl>
                                          <p:spTgt spid="68"/>
                                        </p:tgtEl>
                                        <p:attrNameLst>
                                          <p:attrName>style.visibility</p:attrName>
                                        </p:attrNameLst>
                                      </p:cBhvr>
                                      <p:to>
                                        <p:strVal val="visible"/>
                                      </p:to>
                                    </p:set>
                                    <p:animEffect transition="in" filter="fade">
                                      <p:cBhvr>
                                        <p:cTn id="190" dur="500"/>
                                        <p:tgtEl>
                                          <p:spTgt spid="68"/>
                                        </p:tgtEl>
                                      </p:cBhvr>
                                    </p:animEffect>
                                  </p:childTnLst>
                                </p:cTn>
                              </p:par>
                            </p:childTnLst>
                          </p:cTn>
                        </p:par>
                        <p:par>
                          <p:cTn id="191" fill="hold">
                            <p:stCondLst>
                              <p:cond delay="17000"/>
                            </p:stCondLst>
                            <p:childTnLst>
                              <p:par>
                                <p:cTn id="192" presetID="10" presetClass="entr" presetSubtype="0" fill="hold" nodeType="afterEffect">
                                  <p:stCondLst>
                                    <p:cond delay="0"/>
                                  </p:stCondLst>
                                  <p:childTnLst>
                                    <p:set>
                                      <p:cBhvr>
                                        <p:cTn id="193" dur="1" fill="hold">
                                          <p:stCondLst>
                                            <p:cond delay="0"/>
                                          </p:stCondLst>
                                        </p:cTn>
                                        <p:tgtEl>
                                          <p:spTgt spid="69"/>
                                        </p:tgtEl>
                                        <p:attrNameLst>
                                          <p:attrName>style.visibility</p:attrName>
                                        </p:attrNameLst>
                                      </p:cBhvr>
                                      <p:to>
                                        <p:strVal val="visible"/>
                                      </p:to>
                                    </p:set>
                                    <p:animEffect transition="in" filter="fade">
                                      <p:cBhvr>
                                        <p:cTn id="194" dur="500"/>
                                        <p:tgtEl>
                                          <p:spTgt spid="69"/>
                                        </p:tgtEl>
                                      </p:cBhvr>
                                    </p:animEffect>
                                  </p:childTnLst>
                                </p:cTn>
                              </p:par>
                            </p:childTnLst>
                          </p:cTn>
                        </p:par>
                      </p:childTnLst>
                    </p:cTn>
                  </p:par>
                  <p:par>
                    <p:cTn id="195" fill="hold">
                      <p:stCondLst>
                        <p:cond delay="indefinite"/>
                      </p:stCondLst>
                      <p:childTnLst>
                        <p:par>
                          <p:cTn id="196" fill="hold">
                            <p:stCondLst>
                              <p:cond delay="0"/>
                            </p:stCondLst>
                            <p:childTnLst>
                              <p:par>
                                <p:cTn id="197" presetID="27" presetClass="entr" presetSubtype="0" fill="hold" grpId="0" nodeType="clickEffect">
                                  <p:stCondLst>
                                    <p:cond delay="0"/>
                                  </p:stCondLst>
                                  <p:iterate type="lt">
                                    <p:tmPct val="50000"/>
                                  </p:iterate>
                                  <p:childTnLst>
                                    <p:set>
                                      <p:cBhvr>
                                        <p:cTn id="198" dur="1" fill="hold">
                                          <p:stCondLst>
                                            <p:cond delay="0"/>
                                          </p:stCondLst>
                                        </p:cTn>
                                        <p:tgtEl>
                                          <p:spTgt spid="51"/>
                                        </p:tgtEl>
                                        <p:attrNameLst>
                                          <p:attrName>style.visibility</p:attrName>
                                        </p:attrNameLst>
                                      </p:cBhvr>
                                      <p:to>
                                        <p:strVal val="visible"/>
                                      </p:to>
                                    </p:set>
                                    <p:anim calcmode="discrete" valueType="clr">
                                      <p:cBhvr override="childStyle">
                                        <p:cTn id="199" dur="80"/>
                                        <p:tgtEl>
                                          <p:spTgt spid="51"/>
                                        </p:tgtEl>
                                        <p:attrNameLst>
                                          <p:attrName>style.color</p:attrName>
                                        </p:attrNameLst>
                                      </p:cBhvr>
                                      <p:tavLst>
                                        <p:tav tm="0">
                                          <p:val>
                                            <p:clrVal>
                                              <a:schemeClr val="accent2"/>
                                            </p:clrVal>
                                          </p:val>
                                        </p:tav>
                                        <p:tav tm="50000">
                                          <p:val>
                                            <p:clrVal>
                                              <a:schemeClr val="hlink"/>
                                            </p:clrVal>
                                          </p:val>
                                        </p:tav>
                                      </p:tavLst>
                                    </p:anim>
                                    <p:anim calcmode="discrete" valueType="clr">
                                      <p:cBhvr>
                                        <p:cTn id="200" dur="80"/>
                                        <p:tgtEl>
                                          <p:spTgt spid="51"/>
                                        </p:tgtEl>
                                        <p:attrNameLst>
                                          <p:attrName>fillcolor</p:attrName>
                                        </p:attrNameLst>
                                      </p:cBhvr>
                                      <p:tavLst>
                                        <p:tav tm="0">
                                          <p:val>
                                            <p:clrVal>
                                              <a:schemeClr val="accent2"/>
                                            </p:clrVal>
                                          </p:val>
                                        </p:tav>
                                        <p:tav tm="50000">
                                          <p:val>
                                            <p:clrVal>
                                              <a:schemeClr val="hlink"/>
                                            </p:clrVal>
                                          </p:val>
                                        </p:tav>
                                      </p:tavLst>
                                    </p:anim>
                                    <p:set>
                                      <p:cBhvr>
                                        <p:cTn id="201" dur="80"/>
                                        <p:tgtEl>
                                          <p:spTgt spid="51"/>
                                        </p:tgtEl>
                                        <p:attrNameLst>
                                          <p:attrName>fill.type</p:attrName>
                                        </p:attrNameLst>
                                      </p:cBhvr>
                                      <p:to>
                                        <p:strVal val="solid"/>
                                      </p:to>
                                    </p:set>
                                  </p:childTnLst>
                                </p:cTn>
                              </p:par>
                            </p:childTnLst>
                          </p:cTn>
                        </p:par>
                      </p:childTnLst>
                    </p:cTn>
                  </p:par>
                  <p:par>
                    <p:cTn id="202" fill="hold">
                      <p:stCondLst>
                        <p:cond delay="indefinite"/>
                      </p:stCondLst>
                      <p:childTnLst>
                        <p:par>
                          <p:cTn id="203" fill="hold">
                            <p:stCondLst>
                              <p:cond delay="0"/>
                            </p:stCondLst>
                            <p:childTnLst>
                              <p:par>
                                <p:cTn id="204" presetID="27" presetClass="entr" presetSubtype="0" fill="hold" grpId="0" nodeType="clickEffect">
                                  <p:stCondLst>
                                    <p:cond delay="0"/>
                                  </p:stCondLst>
                                  <p:iterate type="lt">
                                    <p:tmPct val="50000"/>
                                  </p:iterate>
                                  <p:childTnLst>
                                    <p:set>
                                      <p:cBhvr>
                                        <p:cTn id="205" dur="1" fill="hold">
                                          <p:stCondLst>
                                            <p:cond delay="0"/>
                                          </p:stCondLst>
                                        </p:cTn>
                                        <p:tgtEl>
                                          <p:spTgt spid="54"/>
                                        </p:tgtEl>
                                        <p:attrNameLst>
                                          <p:attrName>style.visibility</p:attrName>
                                        </p:attrNameLst>
                                      </p:cBhvr>
                                      <p:to>
                                        <p:strVal val="visible"/>
                                      </p:to>
                                    </p:set>
                                    <p:anim calcmode="discrete" valueType="clr">
                                      <p:cBhvr override="childStyle">
                                        <p:cTn id="206" dur="80"/>
                                        <p:tgtEl>
                                          <p:spTgt spid="54"/>
                                        </p:tgtEl>
                                        <p:attrNameLst>
                                          <p:attrName>style.color</p:attrName>
                                        </p:attrNameLst>
                                      </p:cBhvr>
                                      <p:tavLst>
                                        <p:tav tm="0">
                                          <p:val>
                                            <p:clrVal>
                                              <a:schemeClr val="accent2"/>
                                            </p:clrVal>
                                          </p:val>
                                        </p:tav>
                                        <p:tav tm="50000">
                                          <p:val>
                                            <p:clrVal>
                                              <a:schemeClr val="hlink"/>
                                            </p:clrVal>
                                          </p:val>
                                        </p:tav>
                                      </p:tavLst>
                                    </p:anim>
                                    <p:anim calcmode="discrete" valueType="clr">
                                      <p:cBhvr>
                                        <p:cTn id="207" dur="80"/>
                                        <p:tgtEl>
                                          <p:spTgt spid="54"/>
                                        </p:tgtEl>
                                        <p:attrNameLst>
                                          <p:attrName>fillcolor</p:attrName>
                                        </p:attrNameLst>
                                      </p:cBhvr>
                                      <p:tavLst>
                                        <p:tav tm="0">
                                          <p:val>
                                            <p:clrVal>
                                              <a:schemeClr val="accent2"/>
                                            </p:clrVal>
                                          </p:val>
                                        </p:tav>
                                        <p:tav tm="50000">
                                          <p:val>
                                            <p:clrVal>
                                              <a:schemeClr val="hlink"/>
                                            </p:clrVal>
                                          </p:val>
                                        </p:tav>
                                      </p:tavLst>
                                    </p:anim>
                                    <p:set>
                                      <p:cBhvr>
                                        <p:cTn id="208" dur="80"/>
                                        <p:tgtEl>
                                          <p:spTgt spid="5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2" grpId="0" animBg="1"/>
      <p:bldP spid="39" grpId="0" animBg="1"/>
      <p:bldP spid="23" grpId="0" animBg="1"/>
      <p:bldP spid="4" grpId="0"/>
      <p:bldP spid="4" grpId="1"/>
      <p:bldP spid="24" grpId="0"/>
      <p:bldP spid="24" grpId="1"/>
      <p:bldP spid="27" grpId="0"/>
      <p:bldP spid="27" grpId="1"/>
      <p:bldP spid="30" grpId="0" animBg="1"/>
      <p:bldP spid="33" grpId="0"/>
      <p:bldP spid="33" grpId="1"/>
      <p:bldP spid="35" grpId="1"/>
      <p:bldP spid="35" grpId="2"/>
      <p:bldP spid="37" grpId="1"/>
      <p:bldP spid="37" grpId="2"/>
      <p:bldP spid="36" grpId="2"/>
      <p:bldP spid="41" grpId="0"/>
      <p:bldP spid="41" grpId="1"/>
      <p:bldP spid="43" grpId="0"/>
      <p:bldP spid="43" grpId="1"/>
      <p:bldP spid="44" grpId="0"/>
      <p:bldP spid="44" grpId="1"/>
      <p:bldP spid="52" grpId="0" animBg="1"/>
      <p:bldP spid="53" grpId="0" animBg="1"/>
      <p:bldP spid="58" grpId="0"/>
      <p:bldP spid="58" grpId="1"/>
      <p:bldP spid="59" grpId="0"/>
      <p:bldP spid="59" grpId="1"/>
      <p:bldP spid="60" grpId="0"/>
      <p:bldP spid="60" grpId="1"/>
      <p:bldP spid="61" grpId="0"/>
      <p:bldP spid="61" grpId="1"/>
      <p:bldP spid="65" grpId="0" animBg="1"/>
      <p:bldP spid="66" grpId="0"/>
      <p:bldP spid="66" grpId="1"/>
      <p:bldP spid="67" grpId="0"/>
      <p:bldP spid="67" grpId="1"/>
      <p:bldP spid="68" grpId="0" animBg="1"/>
      <p:bldP spid="70" grpId="0"/>
      <p:bldP spid="70" grpId="1"/>
      <p:bldP spid="51" grpId="0"/>
      <p:bldP spid="5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2"/>
            </a:gs>
            <a:gs pos="100000">
              <a:srgbClr val="3333FF"/>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836637" y="980728"/>
            <a:ext cx="7489538" cy="369332"/>
          </a:xfrm>
          <a:prstGeom prst="rect">
            <a:avLst/>
          </a:prstGeom>
        </p:spPr>
        <p:txBody>
          <a:bodyPr wrap="square">
            <a:spAutoFit/>
          </a:bodyPr>
          <a:lstStyle/>
          <a:p>
            <a:pPr marL="342900" indent="-342900" algn="just">
              <a:spcAft>
                <a:spcPct val="20000"/>
              </a:spcAft>
            </a:pPr>
            <a:r>
              <a:rPr lang="en-US" smtClean="0"/>
              <a:t>4.2.  Membuat PTB Berdasarkan Penelusuran Inorder dan Postorder</a:t>
            </a:r>
          </a:p>
        </p:txBody>
      </p:sp>
      <p:sp>
        <p:nvSpPr>
          <p:cNvPr id="3" name="Rectangle 2"/>
          <p:cNvSpPr/>
          <p:nvPr/>
        </p:nvSpPr>
        <p:spPr>
          <a:xfrm>
            <a:off x="1380494" y="1331476"/>
            <a:ext cx="7007930" cy="923330"/>
          </a:xfrm>
          <a:prstGeom prst="rect">
            <a:avLst/>
          </a:prstGeom>
        </p:spPr>
        <p:txBody>
          <a:bodyPr wrap="square" lIns="45720" rIns="45720">
            <a:spAutoFit/>
          </a:bodyPr>
          <a:lstStyle/>
          <a:p>
            <a:pPr algn="just">
              <a:spcAft>
                <a:spcPct val="20000"/>
              </a:spcAft>
            </a:pPr>
            <a:r>
              <a:rPr lang="en-US" smtClean="0"/>
              <a:t>Bila yang diketahui hasil penelusuran inorder dan postorder maka gunakan postorder untuk membuat PTB karena letak akar dapat diketahui yaitu data yang paling kanan dari urutan data yang ada.</a:t>
            </a:r>
          </a:p>
        </p:txBody>
      </p:sp>
      <p:sp>
        <p:nvSpPr>
          <p:cNvPr id="8" name="TextBox 7"/>
          <p:cNvSpPr txBox="1"/>
          <p:nvPr/>
        </p:nvSpPr>
        <p:spPr>
          <a:xfrm>
            <a:off x="1340277" y="2199191"/>
            <a:ext cx="936104" cy="338554"/>
          </a:xfrm>
          <a:prstGeom prst="rect">
            <a:avLst/>
          </a:prstGeom>
          <a:noFill/>
        </p:spPr>
        <p:txBody>
          <a:bodyPr wrap="square" rtlCol="0">
            <a:spAutoFit/>
          </a:bodyPr>
          <a:lstStyle/>
          <a:p>
            <a:r>
              <a:rPr lang="en-US" sz="1600" smtClean="0"/>
              <a:t>Contoh:</a:t>
            </a:r>
            <a:endParaRPr lang="en-US" sz="1600"/>
          </a:p>
        </p:txBody>
      </p:sp>
      <p:sp>
        <p:nvSpPr>
          <p:cNvPr id="9" name="TextBox 8"/>
          <p:cNvSpPr txBox="1"/>
          <p:nvPr/>
        </p:nvSpPr>
        <p:spPr>
          <a:xfrm>
            <a:off x="1691680" y="2510586"/>
            <a:ext cx="4392488" cy="584775"/>
          </a:xfrm>
          <a:prstGeom prst="rect">
            <a:avLst/>
          </a:prstGeom>
          <a:noFill/>
        </p:spPr>
        <p:txBody>
          <a:bodyPr wrap="square" rtlCol="0">
            <a:spAutoFit/>
          </a:bodyPr>
          <a:lstStyle/>
          <a:p>
            <a:r>
              <a:rPr lang="en-US" sz="1600" smtClean="0"/>
              <a:t>Inorder     :  20  30  35  40  50  60  70  80  90 </a:t>
            </a:r>
          </a:p>
          <a:p>
            <a:r>
              <a:rPr lang="en-US" sz="1600" smtClean="0"/>
              <a:t>Postorder :  20  35  40  30  60  80  90  70  50</a:t>
            </a:r>
          </a:p>
        </p:txBody>
      </p:sp>
      <p:sp>
        <p:nvSpPr>
          <p:cNvPr id="12" name="TextBox 11"/>
          <p:cNvSpPr txBox="1"/>
          <p:nvPr/>
        </p:nvSpPr>
        <p:spPr>
          <a:xfrm>
            <a:off x="1592513" y="3645024"/>
            <a:ext cx="4464496" cy="338554"/>
          </a:xfrm>
          <a:prstGeom prst="rect">
            <a:avLst/>
          </a:prstGeom>
          <a:noFill/>
        </p:spPr>
        <p:txBody>
          <a:bodyPr wrap="square" rtlCol="0">
            <a:spAutoFit/>
          </a:bodyPr>
          <a:lstStyle/>
          <a:p>
            <a:r>
              <a:rPr lang="en-US" sz="1600" smtClean="0"/>
              <a:t>Postorder :  20  35  40  30  60  80  90  70  </a:t>
            </a:r>
            <a:r>
              <a:rPr lang="en-US" sz="1600" smtClean="0">
                <a:solidFill>
                  <a:srgbClr val="C00000"/>
                </a:solidFill>
              </a:rPr>
              <a:t>50</a:t>
            </a:r>
          </a:p>
        </p:txBody>
      </p:sp>
      <p:sp>
        <p:nvSpPr>
          <p:cNvPr id="13" name="TextBox 12"/>
          <p:cNvSpPr txBox="1"/>
          <p:nvPr/>
        </p:nvSpPr>
        <p:spPr>
          <a:xfrm>
            <a:off x="1331640" y="3090446"/>
            <a:ext cx="1728192" cy="338554"/>
          </a:xfrm>
          <a:prstGeom prst="rect">
            <a:avLst/>
          </a:prstGeom>
          <a:noFill/>
        </p:spPr>
        <p:txBody>
          <a:bodyPr wrap="square" rtlCol="0">
            <a:spAutoFit/>
          </a:bodyPr>
          <a:lstStyle/>
          <a:p>
            <a:r>
              <a:rPr lang="en-US" sz="1600" smtClean="0"/>
              <a:t>Caranya:</a:t>
            </a:r>
            <a:endParaRPr lang="en-US" sz="1600"/>
          </a:p>
        </p:txBody>
      </p:sp>
      <p:sp>
        <p:nvSpPr>
          <p:cNvPr id="17" name="TextBox 16"/>
          <p:cNvSpPr txBox="1"/>
          <p:nvPr/>
        </p:nvSpPr>
        <p:spPr>
          <a:xfrm>
            <a:off x="1331640" y="3378478"/>
            <a:ext cx="7272808" cy="338554"/>
          </a:xfrm>
          <a:prstGeom prst="rect">
            <a:avLst/>
          </a:prstGeom>
          <a:noFill/>
        </p:spPr>
        <p:txBody>
          <a:bodyPr wrap="square" rtlCol="0">
            <a:spAutoFit/>
          </a:bodyPr>
          <a:lstStyle/>
          <a:p>
            <a:r>
              <a:rPr lang="en-US" sz="1600" smtClean="0"/>
              <a:t>1.  Ambil hasil postorder untuk dianalisa, urutan data paling kanan jadikan akar </a:t>
            </a:r>
            <a:endParaRPr lang="en-US" sz="1600"/>
          </a:p>
        </p:txBody>
      </p:sp>
      <p:sp>
        <p:nvSpPr>
          <p:cNvPr id="19" name="TextBox 18"/>
          <p:cNvSpPr txBox="1"/>
          <p:nvPr/>
        </p:nvSpPr>
        <p:spPr>
          <a:xfrm>
            <a:off x="1331640" y="3954542"/>
            <a:ext cx="6984776" cy="584775"/>
          </a:xfrm>
          <a:prstGeom prst="rect">
            <a:avLst/>
          </a:prstGeom>
          <a:noFill/>
        </p:spPr>
        <p:txBody>
          <a:bodyPr wrap="square" rtlCol="0">
            <a:spAutoFit/>
          </a:bodyPr>
          <a:lstStyle/>
          <a:p>
            <a:pPr marL="261938" indent="-261938"/>
            <a:r>
              <a:rPr lang="en-US" sz="1600" smtClean="0"/>
              <a:t>2.  Pisahkan data, data yang lebih keci dari akar merupakan anak kiri dan lebih besar merupakan anak kanan.</a:t>
            </a:r>
            <a:endParaRPr lang="en-US" sz="1600"/>
          </a:p>
        </p:txBody>
      </p:sp>
      <p:sp>
        <p:nvSpPr>
          <p:cNvPr id="20" name="TextBox 19"/>
          <p:cNvSpPr txBox="1"/>
          <p:nvPr/>
        </p:nvSpPr>
        <p:spPr>
          <a:xfrm>
            <a:off x="1853802" y="4476288"/>
            <a:ext cx="5814542" cy="338554"/>
          </a:xfrm>
          <a:prstGeom prst="rect">
            <a:avLst/>
          </a:prstGeom>
          <a:noFill/>
        </p:spPr>
        <p:txBody>
          <a:bodyPr wrap="square" rtlCol="0">
            <a:spAutoFit/>
          </a:bodyPr>
          <a:lstStyle/>
          <a:p>
            <a:r>
              <a:rPr lang="en-US" sz="1600" smtClean="0"/>
              <a:t>(anak kiri) 20  35  40  30    </a:t>
            </a:r>
            <a:r>
              <a:rPr lang="en-US" sz="1600" smtClean="0">
                <a:solidFill>
                  <a:srgbClr val="C00000"/>
                </a:solidFill>
              </a:rPr>
              <a:t>50   </a:t>
            </a:r>
            <a:r>
              <a:rPr lang="en-US" sz="1600" smtClean="0"/>
              <a:t>60  80  90  70 (anak kanan)  </a:t>
            </a:r>
            <a:endParaRPr lang="en-US" sz="1600"/>
          </a:p>
        </p:txBody>
      </p:sp>
      <p:sp>
        <p:nvSpPr>
          <p:cNvPr id="21" name="TextBox 20"/>
          <p:cNvSpPr txBox="1"/>
          <p:nvPr/>
        </p:nvSpPr>
        <p:spPr>
          <a:xfrm>
            <a:off x="1331640" y="4788441"/>
            <a:ext cx="7416824" cy="1077218"/>
          </a:xfrm>
          <a:prstGeom prst="rect">
            <a:avLst/>
          </a:prstGeom>
          <a:noFill/>
        </p:spPr>
        <p:txBody>
          <a:bodyPr wrap="square" rtlCol="0">
            <a:spAutoFit/>
          </a:bodyPr>
          <a:lstStyle/>
          <a:p>
            <a:pPr marL="261938" indent="-261938" algn="just"/>
            <a:r>
              <a:rPr lang="en-US" sz="1600" smtClean="0"/>
              <a:t>3.  Misalkan yang diselsaikan lebih dulu anak kiri, maka node berikutnya di bawah akar, ambil node paling kanan dari anak kiri yaitu 30, kemudian pisah datanya yang lebih kecil dari 30 ada di kiri dan lebih besar ada di kanan. Lakukan secara berulang hingga selesai.</a:t>
            </a:r>
            <a:endParaRPr lang="en-US" sz="1600"/>
          </a:p>
        </p:txBody>
      </p:sp>
      <p:sp>
        <p:nvSpPr>
          <p:cNvPr id="22" name="TextBox 21"/>
          <p:cNvSpPr txBox="1"/>
          <p:nvPr/>
        </p:nvSpPr>
        <p:spPr>
          <a:xfrm>
            <a:off x="1349746" y="5970766"/>
            <a:ext cx="5814542" cy="338554"/>
          </a:xfrm>
          <a:prstGeom prst="rect">
            <a:avLst/>
          </a:prstGeom>
          <a:noFill/>
        </p:spPr>
        <p:txBody>
          <a:bodyPr wrap="square" rtlCol="0">
            <a:spAutoFit/>
          </a:bodyPr>
          <a:lstStyle/>
          <a:p>
            <a:r>
              <a:rPr lang="en-US" sz="1600" smtClean="0"/>
              <a:t>Perhatikan ilustrasi berikut ini !</a:t>
            </a:r>
            <a:endParaRPr lang="en-US" sz="160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linds(horizontal)">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7" presetClass="entr" presetSubtype="0" fill="hold" grpId="0" nodeType="clickEffect">
                                  <p:stCondLst>
                                    <p:cond delay="0"/>
                                  </p:stCondLst>
                                  <p:iterate type="lt">
                                    <p:tmPct val="50000"/>
                                  </p:iterate>
                                  <p:childTnLst>
                                    <p:set>
                                      <p:cBhvr>
                                        <p:cTn id="26" dur="1" fill="hold">
                                          <p:stCondLst>
                                            <p:cond delay="0"/>
                                          </p:stCondLst>
                                        </p:cTn>
                                        <p:tgtEl>
                                          <p:spTgt spid="12"/>
                                        </p:tgtEl>
                                        <p:attrNameLst>
                                          <p:attrName>style.visibility</p:attrName>
                                        </p:attrNameLst>
                                      </p:cBhvr>
                                      <p:to>
                                        <p:strVal val="visible"/>
                                      </p:to>
                                    </p:set>
                                    <p:anim calcmode="discrete" valueType="clr">
                                      <p:cBhvr override="childStyle">
                                        <p:cTn id="27" dur="80"/>
                                        <p:tgtEl>
                                          <p:spTgt spid="12"/>
                                        </p:tgtEl>
                                        <p:attrNameLst>
                                          <p:attrName>style.color</p:attrName>
                                        </p:attrNameLst>
                                      </p:cBhvr>
                                      <p:tavLst>
                                        <p:tav tm="0">
                                          <p:val>
                                            <p:clrVal>
                                              <a:schemeClr val="accent2"/>
                                            </p:clrVal>
                                          </p:val>
                                        </p:tav>
                                        <p:tav tm="50000">
                                          <p:val>
                                            <p:clrVal>
                                              <a:schemeClr val="hlink"/>
                                            </p:clrVal>
                                          </p:val>
                                        </p:tav>
                                      </p:tavLst>
                                    </p:anim>
                                    <p:anim calcmode="discrete" valueType="clr">
                                      <p:cBhvr>
                                        <p:cTn id="28" dur="80"/>
                                        <p:tgtEl>
                                          <p:spTgt spid="12"/>
                                        </p:tgtEl>
                                        <p:attrNameLst>
                                          <p:attrName>fillcolor</p:attrName>
                                        </p:attrNameLst>
                                      </p:cBhvr>
                                      <p:tavLst>
                                        <p:tav tm="0">
                                          <p:val>
                                            <p:clrVal>
                                              <a:schemeClr val="accent2"/>
                                            </p:clrVal>
                                          </p:val>
                                        </p:tav>
                                        <p:tav tm="50000">
                                          <p:val>
                                            <p:clrVal>
                                              <a:schemeClr val="hlink"/>
                                            </p:clrVal>
                                          </p:val>
                                        </p:tav>
                                      </p:tavLst>
                                    </p:anim>
                                    <p:set>
                                      <p:cBhvr>
                                        <p:cTn id="29" dur="80"/>
                                        <p:tgtEl>
                                          <p:spTgt spid="12"/>
                                        </p:tgtEl>
                                        <p:attrNameLst>
                                          <p:attrName>fill.type</p:attrName>
                                        </p:attrNameLst>
                                      </p:cBhvr>
                                      <p:to>
                                        <p:strVal val="solid"/>
                                      </p:to>
                                    </p:se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blinds(horizontal)">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27" presetClass="entr" presetSubtype="0" fill="hold" grpId="0" nodeType="clickEffect">
                                  <p:stCondLst>
                                    <p:cond delay="0"/>
                                  </p:stCondLst>
                                  <p:iterate type="lt">
                                    <p:tmPct val="50000"/>
                                  </p:iterate>
                                  <p:childTnLst>
                                    <p:set>
                                      <p:cBhvr>
                                        <p:cTn id="38" dur="1" fill="hold">
                                          <p:stCondLst>
                                            <p:cond delay="0"/>
                                          </p:stCondLst>
                                        </p:cTn>
                                        <p:tgtEl>
                                          <p:spTgt spid="20"/>
                                        </p:tgtEl>
                                        <p:attrNameLst>
                                          <p:attrName>style.visibility</p:attrName>
                                        </p:attrNameLst>
                                      </p:cBhvr>
                                      <p:to>
                                        <p:strVal val="visible"/>
                                      </p:to>
                                    </p:set>
                                    <p:anim calcmode="discrete" valueType="clr">
                                      <p:cBhvr override="childStyle">
                                        <p:cTn id="39" dur="80"/>
                                        <p:tgtEl>
                                          <p:spTgt spid="20"/>
                                        </p:tgtEl>
                                        <p:attrNameLst>
                                          <p:attrName>style.color</p:attrName>
                                        </p:attrNameLst>
                                      </p:cBhvr>
                                      <p:tavLst>
                                        <p:tav tm="0">
                                          <p:val>
                                            <p:clrVal>
                                              <a:schemeClr val="accent2"/>
                                            </p:clrVal>
                                          </p:val>
                                        </p:tav>
                                        <p:tav tm="50000">
                                          <p:val>
                                            <p:clrVal>
                                              <a:schemeClr val="hlink"/>
                                            </p:clrVal>
                                          </p:val>
                                        </p:tav>
                                      </p:tavLst>
                                    </p:anim>
                                    <p:anim calcmode="discrete" valueType="clr">
                                      <p:cBhvr>
                                        <p:cTn id="40" dur="80"/>
                                        <p:tgtEl>
                                          <p:spTgt spid="20"/>
                                        </p:tgtEl>
                                        <p:attrNameLst>
                                          <p:attrName>fillcolor</p:attrName>
                                        </p:attrNameLst>
                                      </p:cBhvr>
                                      <p:tavLst>
                                        <p:tav tm="0">
                                          <p:val>
                                            <p:clrVal>
                                              <a:schemeClr val="accent2"/>
                                            </p:clrVal>
                                          </p:val>
                                        </p:tav>
                                        <p:tav tm="50000">
                                          <p:val>
                                            <p:clrVal>
                                              <a:schemeClr val="hlink"/>
                                            </p:clrVal>
                                          </p:val>
                                        </p:tav>
                                      </p:tavLst>
                                    </p:anim>
                                    <p:set>
                                      <p:cBhvr>
                                        <p:cTn id="41" dur="80"/>
                                        <p:tgtEl>
                                          <p:spTgt spid="20"/>
                                        </p:tgtEl>
                                        <p:attrNameLst>
                                          <p:attrName>fill.type</p:attrName>
                                        </p:attrNameLst>
                                      </p:cBhvr>
                                      <p:to>
                                        <p:strVal val="solid"/>
                                      </p:to>
                                    </p:se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blinds(horizontal)">
                                      <p:cBhvr>
                                        <p:cTn id="46" dur="500"/>
                                        <p:tgtEl>
                                          <p:spTgt spid="21"/>
                                        </p:tgtEl>
                                      </p:cBhvr>
                                    </p:animEffect>
                                  </p:childTnLst>
                                </p:cTn>
                              </p:par>
                            </p:childTnLst>
                          </p:cTn>
                        </p:par>
                      </p:childTnLst>
                    </p:cTn>
                  </p:par>
                  <p:par>
                    <p:cTn id="47" fill="hold">
                      <p:stCondLst>
                        <p:cond delay="indefinite"/>
                      </p:stCondLst>
                      <p:childTnLst>
                        <p:par>
                          <p:cTn id="48" fill="hold">
                            <p:stCondLst>
                              <p:cond delay="0"/>
                            </p:stCondLst>
                            <p:childTnLst>
                              <p:par>
                                <p:cTn id="49" presetID="27" presetClass="entr" presetSubtype="0" fill="hold" grpId="0" nodeType="clickEffect">
                                  <p:stCondLst>
                                    <p:cond delay="0"/>
                                  </p:stCondLst>
                                  <p:iterate type="lt">
                                    <p:tmPct val="50000"/>
                                  </p:iterate>
                                  <p:childTnLst>
                                    <p:set>
                                      <p:cBhvr>
                                        <p:cTn id="50" dur="1" fill="hold">
                                          <p:stCondLst>
                                            <p:cond delay="0"/>
                                          </p:stCondLst>
                                        </p:cTn>
                                        <p:tgtEl>
                                          <p:spTgt spid="22"/>
                                        </p:tgtEl>
                                        <p:attrNameLst>
                                          <p:attrName>style.visibility</p:attrName>
                                        </p:attrNameLst>
                                      </p:cBhvr>
                                      <p:to>
                                        <p:strVal val="visible"/>
                                      </p:to>
                                    </p:set>
                                    <p:anim calcmode="discrete" valueType="clr">
                                      <p:cBhvr override="childStyle">
                                        <p:cTn id="51" dur="80"/>
                                        <p:tgtEl>
                                          <p:spTgt spid="22"/>
                                        </p:tgtEl>
                                        <p:attrNameLst>
                                          <p:attrName>style.color</p:attrName>
                                        </p:attrNameLst>
                                      </p:cBhvr>
                                      <p:tavLst>
                                        <p:tav tm="0">
                                          <p:val>
                                            <p:clrVal>
                                              <a:schemeClr val="accent2"/>
                                            </p:clrVal>
                                          </p:val>
                                        </p:tav>
                                        <p:tav tm="50000">
                                          <p:val>
                                            <p:clrVal>
                                              <a:schemeClr val="hlink"/>
                                            </p:clrVal>
                                          </p:val>
                                        </p:tav>
                                      </p:tavLst>
                                    </p:anim>
                                    <p:anim calcmode="discrete" valueType="clr">
                                      <p:cBhvr>
                                        <p:cTn id="52" dur="80"/>
                                        <p:tgtEl>
                                          <p:spTgt spid="22"/>
                                        </p:tgtEl>
                                        <p:attrNameLst>
                                          <p:attrName>fillcolor</p:attrName>
                                        </p:attrNameLst>
                                      </p:cBhvr>
                                      <p:tavLst>
                                        <p:tav tm="0">
                                          <p:val>
                                            <p:clrVal>
                                              <a:schemeClr val="accent2"/>
                                            </p:clrVal>
                                          </p:val>
                                        </p:tav>
                                        <p:tav tm="50000">
                                          <p:val>
                                            <p:clrVal>
                                              <a:schemeClr val="hlink"/>
                                            </p:clrVal>
                                          </p:val>
                                        </p:tav>
                                      </p:tavLst>
                                    </p:anim>
                                    <p:set>
                                      <p:cBhvr>
                                        <p:cTn id="53" dur="80"/>
                                        <p:tgtEl>
                                          <p:spTgt spid="2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p:bldP spid="13" grpId="0"/>
      <p:bldP spid="17" grpId="0"/>
      <p:bldP spid="19" grpId="0"/>
      <p:bldP spid="20" grpId="0"/>
      <p:bldP spid="21" grpId="0"/>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2"/>
            </a:gs>
            <a:gs pos="100000">
              <a:srgbClr val="3333FF"/>
            </a:gs>
          </a:gsLst>
          <a:lin ang="5400000" scaled="1"/>
        </a:gradFill>
        <a:effectLst/>
      </p:bgPr>
    </p:bg>
    <p:spTree>
      <p:nvGrpSpPr>
        <p:cNvPr id="1" name=""/>
        <p:cNvGrpSpPr/>
        <p:nvPr/>
      </p:nvGrpSpPr>
      <p:grpSpPr>
        <a:xfrm>
          <a:off x="0" y="0"/>
          <a:ext cx="0" cy="0"/>
          <a:chOff x="0" y="0"/>
          <a:chExt cx="0" cy="0"/>
        </a:xfrm>
      </p:grpSpPr>
      <p:sp>
        <p:nvSpPr>
          <p:cNvPr id="45" name="Oval 33"/>
          <p:cNvSpPr>
            <a:spLocks noChangeArrowheads="1"/>
          </p:cNvSpPr>
          <p:nvPr/>
        </p:nvSpPr>
        <p:spPr bwMode="auto">
          <a:xfrm>
            <a:off x="3693948" y="3966641"/>
            <a:ext cx="414337" cy="398463"/>
          </a:xfrm>
          <a:prstGeom prst="ellipse">
            <a:avLst/>
          </a:prstGeom>
          <a:solidFill>
            <a:srgbClr val="F0DB10"/>
          </a:solidFill>
          <a:ln w="9525">
            <a:solidFill>
              <a:schemeClr val="tx1"/>
            </a:solidFill>
            <a:round/>
            <a:headEnd/>
            <a:tailEnd/>
          </a:ln>
        </p:spPr>
        <p:txBody>
          <a:bodyPr lIns="0" tIns="0" rIns="0" bIns="0" anchor="ctr"/>
          <a:lstStyle/>
          <a:p>
            <a:pPr algn="ctr">
              <a:defRPr/>
            </a:pPr>
            <a:endParaRPr lang="en-US" sz="1400"/>
          </a:p>
        </p:txBody>
      </p:sp>
      <p:sp>
        <p:nvSpPr>
          <p:cNvPr id="42" name="Oval 17"/>
          <p:cNvSpPr>
            <a:spLocks noChangeArrowheads="1"/>
          </p:cNvSpPr>
          <p:nvPr/>
        </p:nvSpPr>
        <p:spPr bwMode="auto">
          <a:xfrm>
            <a:off x="4293874" y="3302469"/>
            <a:ext cx="414337" cy="398462"/>
          </a:xfrm>
          <a:prstGeom prst="ellipse">
            <a:avLst/>
          </a:prstGeom>
          <a:solidFill>
            <a:srgbClr val="F0DB10"/>
          </a:solidFill>
          <a:ln w="9525">
            <a:solidFill>
              <a:schemeClr val="tx1"/>
            </a:solidFill>
            <a:round/>
            <a:headEnd/>
            <a:tailEnd/>
          </a:ln>
        </p:spPr>
        <p:txBody>
          <a:bodyPr lIns="0" tIns="0" rIns="0" bIns="0" anchor="ctr"/>
          <a:lstStyle/>
          <a:p>
            <a:pPr algn="ctr">
              <a:defRPr/>
            </a:pPr>
            <a:endParaRPr lang="en-US" sz="1400"/>
          </a:p>
        </p:txBody>
      </p:sp>
      <p:sp>
        <p:nvSpPr>
          <p:cNvPr id="39" name="Oval 33"/>
          <p:cNvSpPr>
            <a:spLocks noChangeArrowheads="1"/>
          </p:cNvSpPr>
          <p:nvPr/>
        </p:nvSpPr>
        <p:spPr bwMode="auto">
          <a:xfrm>
            <a:off x="3144871" y="3264251"/>
            <a:ext cx="414337" cy="398463"/>
          </a:xfrm>
          <a:prstGeom prst="ellipse">
            <a:avLst/>
          </a:prstGeom>
          <a:solidFill>
            <a:srgbClr val="F0DB10"/>
          </a:solidFill>
          <a:ln w="9525">
            <a:solidFill>
              <a:schemeClr val="tx1"/>
            </a:solidFill>
            <a:round/>
            <a:headEnd/>
            <a:tailEnd/>
          </a:ln>
        </p:spPr>
        <p:txBody>
          <a:bodyPr lIns="0" tIns="0" rIns="0" bIns="0" anchor="ctr"/>
          <a:lstStyle/>
          <a:p>
            <a:pPr algn="ctr">
              <a:defRPr/>
            </a:pPr>
            <a:endParaRPr lang="en-US" sz="1400"/>
          </a:p>
        </p:txBody>
      </p:sp>
      <p:sp>
        <p:nvSpPr>
          <p:cNvPr id="23" name="Oval 33"/>
          <p:cNvSpPr>
            <a:spLocks noChangeArrowheads="1"/>
          </p:cNvSpPr>
          <p:nvPr/>
        </p:nvSpPr>
        <p:spPr bwMode="auto">
          <a:xfrm>
            <a:off x="4427984" y="1970734"/>
            <a:ext cx="414337" cy="398463"/>
          </a:xfrm>
          <a:prstGeom prst="ellipse">
            <a:avLst/>
          </a:prstGeom>
          <a:solidFill>
            <a:srgbClr val="F0DB10"/>
          </a:solidFill>
          <a:ln w="9525">
            <a:solidFill>
              <a:schemeClr val="tx1"/>
            </a:solidFill>
            <a:round/>
            <a:headEnd/>
            <a:tailEnd/>
          </a:ln>
        </p:spPr>
        <p:txBody>
          <a:bodyPr lIns="0" tIns="0" rIns="0" bIns="0" anchor="ctr"/>
          <a:lstStyle/>
          <a:p>
            <a:pPr algn="ctr">
              <a:defRPr/>
            </a:pPr>
            <a:endParaRPr lang="en-US" sz="1400"/>
          </a:p>
        </p:txBody>
      </p:sp>
      <p:sp>
        <p:nvSpPr>
          <p:cNvPr id="2" name="TextBox 1"/>
          <p:cNvSpPr txBox="1"/>
          <p:nvPr/>
        </p:nvSpPr>
        <p:spPr>
          <a:xfrm>
            <a:off x="3347864" y="1466678"/>
            <a:ext cx="3528392" cy="307777"/>
          </a:xfrm>
          <a:prstGeom prst="rect">
            <a:avLst/>
          </a:prstGeom>
          <a:noFill/>
        </p:spPr>
        <p:txBody>
          <a:bodyPr wrap="square" rtlCol="0">
            <a:spAutoFit/>
          </a:bodyPr>
          <a:lstStyle/>
          <a:p>
            <a:r>
              <a:rPr lang="en-US" sz="1400" smtClean="0"/>
              <a:t>20  35  40  30  60  80  90  70  50  </a:t>
            </a:r>
            <a:endParaRPr lang="en-US" sz="1400"/>
          </a:p>
        </p:txBody>
      </p:sp>
      <p:sp>
        <p:nvSpPr>
          <p:cNvPr id="4" name="TextBox 3"/>
          <p:cNvSpPr txBox="1"/>
          <p:nvPr/>
        </p:nvSpPr>
        <p:spPr>
          <a:xfrm>
            <a:off x="5760340" y="1483668"/>
            <a:ext cx="274320" cy="274320"/>
          </a:xfrm>
          <a:prstGeom prst="rect">
            <a:avLst/>
          </a:prstGeom>
          <a:noFill/>
        </p:spPr>
        <p:txBody>
          <a:bodyPr wrap="square" lIns="0" tIns="0" rIns="0" bIns="0" rtlCol="0" anchor="ctr">
            <a:spAutoFit/>
          </a:bodyPr>
          <a:lstStyle/>
          <a:p>
            <a:pPr algn="ctr"/>
            <a:r>
              <a:rPr lang="en-US" sz="1400" smtClean="0"/>
              <a:t>50</a:t>
            </a:r>
            <a:endParaRPr lang="en-US" sz="1400"/>
          </a:p>
        </p:txBody>
      </p:sp>
      <p:cxnSp>
        <p:nvCxnSpPr>
          <p:cNvPr id="17" name="AutoShape 24"/>
          <p:cNvCxnSpPr>
            <a:cxnSpLocks noChangeShapeType="1"/>
            <a:stCxn id="23" idx="5"/>
            <a:endCxn id="53" idx="1"/>
          </p:cNvCxnSpPr>
          <p:nvPr/>
        </p:nvCxnSpPr>
        <p:spPr bwMode="auto">
          <a:xfrm>
            <a:off x="4781643" y="2310843"/>
            <a:ext cx="462916" cy="366316"/>
          </a:xfrm>
          <a:prstGeom prst="straightConnector1">
            <a:avLst/>
          </a:prstGeom>
          <a:noFill/>
          <a:ln w="12700">
            <a:solidFill>
              <a:schemeClr val="tx1"/>
            </a:solidFill>
            <a:round/>
            <a:headEnd/>
            <a:tailEnd/>
          </a:ln>
        </p:spPr>
      </p:cxnSp>
      <p:sp>
        <p:nvSpPr>
          <p:cNvPr id="24" name="Rectangle 23"/>
          <p:cNvSpPr/>
          <p:nvPr/>
        </p:nvSpPr>
        <p:spPr>
          <a:xfrm>
            <a:off x="3392714" y="1468317"/>
            <a:ext cx="1235275" cy="307777"/>
          </a:xfrm>
          <a:prstGeom prst="rect">
            <a:avLst/>
          </a:prstGeom>
        </p:spPr>
        <p:txBody>
          <a:bodyPr wrap="none" lIns="45720" rIns="45720">
            <a:spAutoFit/>
          </a:bodyPr>
          <a:lstStyle/>
          <a:p>
            <a:r>
              <a:rPr lang="en-US" sz="1400" smtClean="0"/>
              <a:t>20  35  40  30 </a:t>
            </a:r>
            <a:endParaRPr lang="en-US" sz="1400"/>
          </a:p>
        </p:txBody>
      </p:sp>
      <p:sp>
        <p:nvSpPr>
          <p:cNvPr id="27" name="Rectangle 26"/>
          <p:cNvSpPr/>
          <p:nvPr/>
        </p:nvSpPr>
        <p:spPr>
          <a:xfrm>
            <a:off x="4513766" y="1466678"/>
            <a:ext cx="1280455" cy="307777"/>
          </a:xfrm>
          <a:prstGeom prst="rect">
            <a:avLst/>
          </a:prstGeom>
        </p:spPr>
        <p:txBody>
          <a:bodyPr wrap="square" lIns="45720" rIns="45720">
            <a:spAutoFit/>
          </a:bodyPr>
          <a:lstStyle/>
          <a:p>
            <a:pPr algn="ctr"/>
            <a:r>
              <a:rPr lang="en-US" sz="1400" smtClean="0"/>
              <a:t>60  80  90  70</a:t>
            </a:r>
            <a:endParaRPr lang="en-US" sz="1400"/>
          </a:p>
        </p:txBody>
      </p:sp>
      <p:sp>
        <p:nvSpPr>
          <p:cNvPr id="30" name="Oval 33"/>
          <p:cNvSpPr>
            <a:spLocks noChangeArrowheads="1"/>
          </p:cNvSpPr>
          <p:nvPr/>
        </p:nvSpPr>
        <p:spPr bwMode="auto">
          <a:xfrm>
            <a:off x="3788965" y="2618806"/>
            <a:ext cx="414337" cy="398463"/>
          </a:xfrm>
          <a:prstGeom prst="ellipse">
            <a:avLst/>
          </a:prstGeom>
          <a:solidFill>
            <a:srgbClr val="F0DB10"/>
          </a:solidFill>
          <a:ln w="9525">
            <a:solidFill>
              <a:schemeClr val="tx1"/>
            </a:solidFill>
            <a:round/>
            <a:headEnd/>
            <a:tailEnd/>
          </a:ln>
        </p:spPr>
        <p:txBody>
          <a:bodyPr lIns="0" tIns="0" rIns="0" bIns="0" anchor="ctr"/>
          <a:lstStyle/>
          <a:p>
            <a:pPr algn="ctr">
              <a:defRPr/>
            </a:pPr>
            <a:endParaRPr lang="en-US" sz="1400"/>
          </a:p>
        </p:txBody>
      </p:sp>
      <p:cxnSp>
        <p:nvCxnSpPr>
          <p:cNvPr id="29" name="AutoShape 14"/>
          <p:cNvCxnSpPr>
            <a:cxnSpLocks noChangeShapeType="1"/>
          </p:cNvCxnSpPr>
          <p:nvPr/>
        </p:nvCxnSpPr>
        <p:spPr bwMode="auto">
          <a:xfrm flipH="1">
            <a:off x="4149005" y="2321721"/>
            <a:ext cx="356306" cy="366317"/>
          </a:xfrm>
          <a:prstGeom prst="straightConnector1">
            <a:avLst/>
          </a:prstGeom>
          <a:noFill/>
          <a:ln w="12700">
            <a:solidFill>
              <a:schemeClr val="tx1"/>
            </a:solidFill>
            <a:round/>
            <a:headEnd/>
            <a:tailEnd/>
          </a:ln>
        </p:spPr>
      </p:cxnSp>
      <p:sp>
        <p:nvSpPr>
          <p:cNvPr id="33" name="TextBox 32"/>
          <p:cNvSpPr txBox="1"/>
          <p:nvPr/>
        </p:nvSpPr>
        <p:spPr>
          <a:xfrm>
            <a:off x="3023620" y="2016579"/>
            <a:ext cx="274320" cy="215444"/>
          </a:xfrm>
          <a:prstGeom prst="rect">
            <a:avLst/>
          </a:prstGeom>
          <a:noFill/>
        </p:spPr>
        <p:txBody>
          <a:bodyPr wrap="square" lIns="0" tIns="0" rIns="0" bIns="0" rtlCol="0" anchor="ctr">
            <a:spAutoFit/>
          </a:bodyPr>
          <a:lstStyle/>
          <a:p>
            <a:pPr algn="ctr"/>
            <a:r>
              <a:rPr lang="en-US" sz="1400" smtClean="0"/>
              <a:t>20</a:t>
            </a:r>
            <a:endParaRPr lang="en-US" sz="1400"/>
          </a:p>
        </p:txBody>
      </p:sp>
      <p:sp>
        <p:nvSpPr>
          <p:cNvPr id="35" name="TextBox 34"/>
          <p:cNvSpPr txBox="1"/>
          <p:nvPr/>
        </p:nvSpPr>
        <p:spPr>
          <a:xfrm>
            <a:off x="3415894" y="2717973"/>
            <a:ext cx="274320" cy="215444"/>
          </a:xfrm>
          <a:prstGeom prst="rect">
            <a:avLst/>
          </a:prstGeom>
          <a:noFill/>
        </p:spPr>
        <p:txBody>
          <a:bodyPr wrap="square" lIns="0" tIns="0" rIns="0" bIns="0" rtlCol="0" anchor="ctr">
            <a:spAutoFit/>
          </a:bodyPr>
          <a:lstStyle/>
          <a:p>
            <a:pPr algn="ctr"/>
            <a:r>
              <a:rPr lang="en-US" sz="1400" smtClean="0"/>
              <a:t>20</a:t>
            </a:r>
            <a:endParaRPr lang="en-US" sz="1400"/>
          </a:p>
        </p:txBody>
      </p:sp>
      <p:sp>
        <p:nvSpPr>
          <p:cNvPr id="37" name="TextBox 36"/>
          <p:cNvSpPr txBox="1"/>
          <p:nvPr/>
        </p:nvSpPr>
        <p:spPr>
          <a:xfrm>
            <a:off x="4279158" y="2727026"/>
            <a:ext cx="274320" cy="215444"/>
          </a:xfrm>
          <a:prstGeom prst="rect">
            <a:avLst/>
          </a:prstGeom>
          <a:noFill/>
        </p:spPr>
        <p:txBody>
          <a:bodyPr wrap="square" lIns="0" tIns="0" rIns="0" bIns="0" rtlCol="0" anchor="ctr">
            <a:spAutoFit/>
          </a:bodyPr>
          <a:lstStyle/>
          <a:p>
            <a:pPr algn="ctr"/>
            <a:r>
              <a:rPr lang="en-US" sz="1400" smtClean="0"/>
              <a:t>35</a:t>
            </a:r>
            <a:endParaRPr lang="en-US" sz="1400"/>
          </a:p>
        </p:txBody>
      </p:sp>
      <p:cxnSp>
        <p:nvCxnSpPr>
          <p:cNvPr id="40" name="AutoShape 14"/>
          <p:cNvCxnSpPr>
            <a:cxnSpLocks noChangeShapeType="1"/>
          </p:cNvCxnSpPr>
          <p:nvPr/>
        </p:nvCxnSpPr>
        <p:spPr bwMode="auto">
          <a:xfrm flipH="1">
            <a:off x="3504911" y="2967166"/>
            <a:ext cx="356306" cy="366317"/>
          </a:xfrm>
          <a:prstGeom prst="straightConnector1">
            <a:avLst/>
          </a:prstGeom>
          <a:noFill/>
          <a:ln w="12700">
            <a:solidFill>
              <a:schemeClr val="tx1"/>
            </a:solidFill>
            <a:round/>
            <a:headEnd/>
            <a:tailEnd/>
          </a:ln>
        </p:spPr>
      </p:cxnSp>
      <p:cxnSp>
        <p:nvCxnSpPr>
          <p:cNvPr id="47" name="AutoShape 14"/>
          <p:cNvCxnSpPr>
            <a:cxnSpLocks noChangeShapeType="1"/>
            <a:stCxn id="30" idx="5"/>
            <a:endCxn id="42" idx="0"/>
          </p:cNvCxnSpPr>
          <p:nvPr/>
        </p:nvCxnSpPr>
        <p:spPr bwMode="auto">
          <a:xfrm>
            <a:off x="4142624" y="2958915"/>
            <a:ext cx="358419" cy="343554"/>
          </a:xfrm>
          <a:prstGeom prst="straightConnector1">
            <a:avLst/>
          </a:prstGeom>
          <a:noFill/>
          <a:ln w="12700">
            <a:solidFill>
              <a:schemeClr val="tx1"/>
            </a:solidFill>
            <a:round/>
            <a:headEnd/>
            <a:tailEnd/>
          </a:ln>
        </p:spPr>
      </p:cxnSp>
      <p:sp>
        <p:nvSpPr>
          <p:cNvPr id="36" name="TextBox 35"/>
          <p:cNvSpPr txBox="1"/>
          <p:nvPr/>
        </p:nvSpPr>
        <p:spPr>
          <a:xfrm>
            <a:off x="3910481" y="2016579"/>
            <a:ext cx="274320" cy="215444"/>
          </a:xfrm>
          <a:prstGeom prst="rect">
            <a:avLst/>
          </a:prstGeom>
          <a:noFill/>
        </p:spPr>
        <p:txBody>
          <a:bodyPr wrap="square" lIns="0" tIns="0" rIns="0" bIns="0" rtlCol="0" anchor="ctr">
            <a:spAutoFit/>
          </a:bodyPr>
          <a:lstStyle/>
          <a:p>
            <a:pPr algn="ctr"/>
            <a:r>
              <a:rPr lang="en-US" sz="1400" smtClean="0"/>
              <a:t>30</a:t>
            </a:r>
            <a:endParaRPr lang="en-US" sz="1400"/>
          </a:p>
        </p:txBody>
      </p:sp>
      <p:sp>
        <p:nvSpPr>
          <p:cNvPr id="41" name="Rectangle 40"/>
          <p:cNvSpPr/>
          <p:nvPr/>
        </p:nvSpPr>
        <p:spPr>
          <a:xfrm>
            <a:off x="3257750" y="1979787"/>
            <a:ext cx="681597" cy="307777"/>
          </a:xfrm>
          <a:prstGeom prst="rect">
            <a:avLst/>
          </a:prstGeom>
        </p:spPr>
        <p:txBody>
          <a:bodyPr wrap="none">
            <a:spAutoFit/>
          </a:bodyPr>
          <a:lstStyle/>
          <a:p>
            <a:r>
              <a:rPr lang="en-US" sz="1400" smtClean="0"/>
              <a:t>35  40</a:t>
            </a:r>
            <a:endParaRPr lang="en-US" sz="1400"/>
          </a:p>
        </p:txBody>
      </p:sp>
      <p:sp>
        <p:nvSpPr>
          <p:cNvPr id="43" name="TextBox 42"/>
          <p:cNvSpPr txBox="1"/>
          <p:nvPr/>
        </p:nvSpPr>
        <p:spPr>
          <a:xfrm>
            <a:off x="4567606" y="2727026"/>
            <a:ext cx="274320" cy="215444"/>
          </a:xfrm>
          <a:prstGeom prst="rect">
            <a:avLst/>
          </a:prstGeom>
          <a:noFill/>
        </p:spPr>
        <p:txBody>
          <a:bodyPr wrap="square" lIns="0" tIns="0" rIns="0" bIns="0" rtlCol="0" anchor="ctr">
            <a:spAutoFit/>
          </a:bodyPr>
          <a:lstStyle/>
          <a:p>
            <a:pPr algn="ctr"/>
            <a:r>
              <a:rPr lang="en-US" sz="1400" smtClean="0"/>
              <a:t>40</a:t>
            </a:r>
            <a:endParaRPr lang="en-US" sz="1400"/>
          </a:p>
        </p:txBody>
      </p:sp>
      <p:sp>
        <p:nvSpPr>
          <p:cNvPr id="44" name="TextBox 43"/>
          <p:cNvSpPr txBox="1"/>
          <p:nvPr/>
        </p:nvSpPr>
        <p:spPr>
          <a:xfrm>
            <a:off x="3974268" y="3375678"/>
            <a:ext cx="274320" cy="215444"/>
          </a:xfrm>
          <a:prstGeom prst="rect">
            <a:avLst/>
          </a:prstGeom>
          <a:noFill/>
        </p:spPr>
        <p:txBody>
          <a:bodyPr wrap="square" lIns="0" tIns="0" rIns="0" bIns="0" rtlCol="0" anchor="ctr">
            <a:spAutoFit/>
          </a:bodyPr>
          <a:lstStyle/>
          <a:p>
            <a:pPr algn="ctr"/>
            <a:r>
              <a:rPr lang="en-US" sz="1400" smtClean="0"/>
              <a:t>35</a:t>
            </a:r>
            <a:endParaRPr lang="en-US" sz="1400"/>
          </a:p>
        </p:txBody>
      </p:sp>
      <p:cxnSp>
        <p:nvCxnSpPr>
          <p:cNvPr id="46" name="AutoShape 14"/>
          <p:cNvCxnSpPr>
            <a:cxnSpLocks noChangeShapeType="1"/>
          </p:cNvCxnSpPr>
          <p:nvPr/>
        </p:nvCxnSpPr>
        <p:spPr bwMode="auto">
          <a:xfrm flipH="1">
            <a:off x="4055952" y="3687662"/>
            <a:ext cx="354344" cy="355880"/>
          </a:xfrm>
          <a:prstGeom prst="straightConnector1">
            <a:avLst/>
          </a:prstGeom>
          <a:noFill/>
          <a:ln w="12700">
            <a:solidFill>
              <a:schemeClr val="tx1"/>
            </a:solidFill>
            <a:round/>
            <a:headEnd/>
            <a:tailEnd/>
          </a:ln>
        </p:spPr>
      </p:cxnSp>
      <p:sp>
        <p:nvSpPr>
          <p:cNvPr id="52" name="Oval 33"/>
          <p:cNvSpPr>
            <a:spLocks noChangeArrowheads="1"/>
          </p:cNvSpPr>
          <p:nvPr/>
        </p:nvSpPr>
        <p:spPr bwMode="auto">
          <a:xfrm>
            <a:off x="4725069" y="3311727"/>
            <a:ext cx="414337" cy="398463"/>
          </a:xfrm>
          <a:prstGeom prst="ellipse">
            <a:avLst/>
          </a:prstGeom>
          <a:solidFill>
            <a:srgbClr val="F0DB10"/>
          </a:solidFill>
          <a:ln w="9525">
            <a:solidFill>
              <a:schemeClr val="tx1"/>
            </a:solidFill>
            <a:round/>
            <a:headEnd/>
            <a:tailEnd/>
          </a:ln>
        </p:spPr>
        <p:txBody>
          <a:bodyPr lIns="0" tIns="0" rIns="0" bIns="0" anchor="ctr"/>
          <a:lstStyle/>
          <a:p>
            <a:pPr algn="ctr">
              <a:defRPr/>
            </a:pPr>
            <a:endParaRPr lang="en-US" sz="1400"/>
          </a:p>
        </p:txBody>
      </p:sp>
      <p:sp>
        <p:nvSpPr>
          <p:cNvPr id="53" name="Oval 17"/>
          <p:cNvSpPr>
            <a:spLocks noChangeArrowheads="1"/>
          </p:cNvSpPr>
          <p:nvPr/>
        </p:nvSpPr>
        <p:spPr bwMode="auto">
          <a:xfrm>
            <a:off x="5183881" y="2618806"/>
            <a:ext cx="414337" cy="398462"/>
          </a:xfrm>
          <a:prstGeom prst="ellipse">
            <a:avLst/>
          </a:prstGeom>
          <a:solidFill>
            <a:srgbClr val="F0DB10"/>
          </a:solidFill>
          <a:ln w="9525">
            <a:solidFill>
              <a:schemeClr val="tx1"/>
            </a:solidFill>
            <a:round/>
            <a:headEnd/>
            <a:tailEnd/>
          </a:ln>
        </p:spPr>
        <p:txBody>
          <a:bodyPr lIns="0" tIns="0" rIns="0" bIns="0" anchor="ctr"/>
          <a:lstStyle/>
          <a:p>
            <a:pPr algn="ctr">
              <a:defRPr/>
            </a:pPr>
            <a:endParaRPr lang="en-US" sz="1400"/>
          </a:p>
        </p:txBody>
      </p:sp>
      <p:sp>
        <p:nvSpPr>
          <p:cNvPr id="61" name="TextBox 60"/>
          <p:cNvSpPr txBox="1"/>
          <p:nvPr/>
        </p:nvSpPr>
        <p:spPr>
          <a:xfrm>
            <a:off x="4905297" y="2727026"/>
            <a:ext cx="274320" cy="215444"/>
          </a:xfrm>
          <a:prstGeom prst="rect">
            <a:avLst/>
          </a:prstGeom>
          <a:noFill/>
        </p:spPr>
        <p:txBody>
          <a:bodyPr wrap="square" lIns="0" tIns="0" rIns="0" bIns="0" rtlCol="0" anchor="ctr">
            <a:spAutoFit/>
          </a:bodyPr>
          <a:lstStyle/>
          <a:p>
            <a:pPr algn="ctr"/>
            <a:r>
              <a:rPr lang="en-US" sz="1400" smtClean="0"/>
              <a:t>60</a:t>
            </a:r>
            <a:endParaRPr lang="en-US" sz="1400"/>
          </a:p>
        </p:txBody>
      </p:sp>
      <p:cxnSp>
        <p:nvCxnSpPr>
          <p:cNvPr id="62" name="AutoShape 14"/>
          <p:cNvCxnSpPr>
            <a:cxnSpLocks noChangeShapeType="1"/>
            <a:stCxn id="53" idx="4"/>
            <a:endCxn id="52" idx="7"/>
          </p:cNvCxnSpPr>
          <p:nvPr/>
        </p:nvCxnSpPr>
        <p:spPr bwMode="auto">
          <a:xfrm flipH="1">
            <a:off x="5078728" y="3017268"/>
            <a:ext cx="312322" cy="352813"/>
          </a:xfrm>
          <a:prstGeom prst="straightConnector1">
            <a:avLst/>
          </a:prstGeom>
          <a:noFill/>
          <a:ln w="12700">
            <a:solidFill>
              <a:schemeClr val="tx1"/>
            </a:solidFill>
            <a:round/>
            <a:headEnd/>
            <a:tailEnd/>
          </a:ln>
        </p:spPr>
      </p:cxnSp>
      <p:cxnSp>
        <p:nvCxnSpPr>
          <p:cNvPr id="64" name="AutoShape 24"/>
          <p:cNvCxnSpPr>
            <a:cxnSpLocks noChangeShapeType="1"/>
            <a:endCxn id="65" idx="1"/>
          </p:cNvCxnSpPr>
          <p:nvPr/>
        </p:nvCxnSpPr>
        <p:spPr bwMode="auto">
          <a:xfrm>
            <a:off x="5528861" y="2965342"/>
            <a:ext cx="462916" cy="366316"/>
          </a:xfrm>
          <a:prstGeom prst="straightConnector1">
            <a:avLst/>
          </a:prstGeom>
          <a:noFill/>
          <a:ln w="12700">
            <a:solidFill>
              <a:schemeClr val="tx1"/>
            </a:solidFill>
            <a:round/>
            <a:headEnd/>
            <a:tailEnd/>
          </a:ln>
        </p:spPr>
      </p:cxnSp>
      <p:sp>
        <p:nvSpPr>
          <p:cNvPr id="65" name="Oval 17"/>
          <p:cNvSpPr>
            <a:spLocks noChangeArrowheads="1"/>
          </p:cNvSpPr>
          <p:nvPr/>
        </p:nvSpPr>
        <p:spPr bwMode="auto">
          <a:xfrm>
            <a:off x="5931099" y="3273305"/>
            <a:ext cx="414337" cy="398462"/>
          </a:xfrm>
          <a:prstGeom prst="ellipse">
            <a:avLst/>
          </a:prstGeom>
          <a:solidFill>
            <a:srgbClr val="F0DB10"/>
          </a:solidFill>
          <a:ln w="9525">
            <a:solidFill>
              <a:schemeClr val="tx1"/>
            </a:solidFill>
            <a:round/>
            <a:headEnd/>
            <a:tailEnd/>
          </a:ln>
        </p:spPr>
        <p:txBody>
          <a:bodyPr lIns="0" tIns="0" rIns="0" bIns="0" anchor="ctr"/>
          <a:lstStyle/>
          <a:p>
            <a:pPr algn="ctr">
              <a:defRPr/>
            </a:pPr>
            <a:endParaRPr lang="en-US" sz="1400"/>
          </a:p>
        </p:txBody>
      </p:sp>
      <p:sp>
        <p:nvSpPr>
          <p:cNvPr id="66" name="TextBox 65"/>
          <p:cNvSpPr txBox="1"/>
          <p:nvPr/>
        </p:nvSpPr>
        <p:spPr>
          <a:xfrm>
            <a:off x="5661173" y="2690814"/>
            <a:ext cx="274320" cy="215444"/>
          </a:xfrm>
          <a:prstGeom prst="rect">
            <a:avLst/>
          </a:prstGeom>
          <a:noFill/>
        </p:spPr>
        <p:txBody>
          <a:bodyPr wrap="square" lIns="0" tIns="0" rIns="0" bIns="0" rtlCol="0" anchor="ctr">
            <a:spAutoFit/>
          </a:bodyPr>
          <a:lstStyle/>
          <a:p>
            <a:pPr algn="ctr"/>
            <a:r>
              <a:rPr lang="en-US" sz="1400" smtClean="0"/>
              <a:t>80</a:t>
            </a:r>
            <a:endParaRPr lang="en-US" sz="1400"/>
          </a:p>
        </p:txBody>
      </p:sp>
      <p:sp>
        <p:nvSpPr>
          <p:cNvPr id="67" name="TextBox 66"/>
          <p:cNvSpPr txBox="1"/>
          <p:nvPr/>
        </p:nvSpPr>
        <p:spPr>
          <a:xfrm>
            <a:off x="5949621" y="2690814"/>
            <a:ext cx="274320" cy="215444"/>
          </a:xfrm>
          <a:prstGeom prst="rect">
            <a:avLst/>
          </a:prstGeom>
          <a:noFill/>
        </p:spPr>
        <p:txBody>
          <a:bodyPr wrap="square" lIns="0" tIns="0" rIns="0" bIns="0" rtlCol="0" anchor="ctr">
            <a:spAutoFit/>
          </a:bodyPr>
          <a:lstStyle/>
          <a:p>
            <a:pPr algn="ctr"/>
            <a:r>
              <a:rPr lang="en-US" sz="1400" smtClean="0"/>
              <a:t>90</a:t>
            </a:r>
            <a:endParaRPr lang="en-US" sz="1400"/>
          </a:p>
        </p:txBody>
      </p:sp>
      <p:sp>
        <p:nvSpPr>
          <p:cNvPr id="68" name="Oval 33"/>
          <p:cNvSpPr>
            <a:spLocks noChangeArrowheads="1"/>
          </p:cNvSpPr>
          <p:nvPr/>
        </p:nvSpPr>
        <p:spPr bwMode="auto">
          <a:xfrm>
            <a:off x="5409550" y="3966641"/>
            <a:ext cx="414337" cy="398463"/>
          </a:xfrm>
          <a:prstGeom prst="ellipse">
            <a:avLst/>
          </a:prstGeom>
          <a:solidFill>
            <a:srgbClr val="F0DB10"/>
          </a:solidFill>
          <a:ln w="9525">
            <a:solidFill>
              <a:schemeClr val="tx1"/>
            </a:solidFill>
            <a:round/>
            <a:headEnd/>
            <a:tailEnd/>
          </a:ln>
        </p:spPr>
        <p:txBody>
          <a:bodyPr lIns="0" tIns="0" rIns="0" bIns="0" anchor="ctr"/>
          <a:lstStyle/>
          <a:p>
            <a:pPr algn="ctr">
              <a:defRPr/>
            </a:pPr>
            <a:endParaRPr lang="en-US" sz="1400"/>
          </a:p>
        </p:txBody>
      </p:sp>
      <p:cxnSp>
        <p:nvCxnSpPr>
          <p:cNvPr id="69" name="AutoShape 14"/>
          <p:cNvCxnSpPr>
            <a:cxnSpLocks noChangeShapeType="1"/>
          </p:cNvCxnSpPr>
          <p:nvPr/>
        </p:nvCxnSpPr>
        <p:spPr bwMode="auto">
          <a:xfrm flipH="1">
            <a:off x="5779059" y="3672182"/>
            <a:ext cx="296472" cy="357830"/>
          </a:xfrm>
          <a:prstGeom prst="straightConnector1">
            <a:avLst/>
          </a:prstGeom>
          <a:noFill/>
          <a:ln w="12700">
            <a:solidFill>
              <a:schemeClr val="tx1"/>
            </a:solidFill>
            <a:round/>
            <a:headEnd/>
            <a:tailEnd/>
          </a:ln>
        </p:spPr>
      </p:cxnSp>
      <p:sp>
        <p:nvSpPr>
          <p:cNvPr id="70" name="TextBox 69"/>
          <p:cNvSpPr txBox="1"/>
          <p:nvPr/>
        </p:nvSpPr>
        <p:spPr>
          <a:xfrm>
            <a:off x="5584771" y="3393204"/>
            <a:ext cx="274320" cy="215444"/>
          </a:xfrm>
          <a:prstGeom prst="rect">
            <a:avLst/>
          </a:prstGeom>
          <a:noFill/>
        </p:spPr>
        <p:txBody>
          <a:bodyPr wrap="square" lIns="0" tIns="0" rIns="0" bIns="0" rtlCol="0" anchor="ctr">
            <a:spAutoFit/>
          </a:bodyPr>
          <a:lstStyle/>
          <a:p>
            <a:pPr algn="ctr"/>
            <a:r>
              <a:rPr lang="en-US" sz="1400" smtClean="0"/>
              <a:t>80</a:t>
            </a:r>
            <a:endParaRPr lang="en-US" sz="1400"/>
          </a:p>
        </p:txBody>
      </p:sp>
      <p:sp>
        <p:nvSpPr>
          <p:cNvPr id="71" name="TextBox 70"/>
          <p:cNvSpPr txBox="1"/>
          <p:nvPr/>
        </p:nvSpPr>
        <p:spPr>
          <a:xfrm>
            <a:off x="2339752" y="1434262"/>
            <a:ext cx="1008112" cy="338554"/>
          </a:xfrm>
          <a:prstGeom prst="rect">
            <a:avLst/>
          </a:prstGeom>
          <a:noFill/>
        </p:spPr>
        <p:txBody>
          <a:bodyPr wrap="square" lIns="9144" rIns="9144" rtlCol="0">
            <a:spAutoFit/>
          </a:bodyPr>
          <a:lstStyle/>
          <a:p>
            <a:r>
              <a:rPr lang="en-US" sz="1600" smtClean="0"/>
              <a:t>Postorder:</a:t>
            </a:r>
            <a:endParaRPr lang="en-US" sz="1600"/>
          </a:p>
        </p:txBody>
      </p:sp>
      <p:sp>
        <p:nvSpPr>
          <p:cNvPr id="51" name="TextBox 50"/>
          <p:cNvSpPr txBox="1"/>
          <p:nvPr/>
        </p:nvSpPr>
        <p:spPr>
          <a:xfrm>
            <a:off x="2267744" y="5301208"/>
            <a:ext cx="4608512" cy="338554"/>
          </a:xfrm>
          <a:prstGeom prst="rect">
            <a:avLst/>
          </a:prstGeom>
          <a:noFill/>
        </p:spPr>
        <p:txBody>
          <a:bodyPr wrap="square" rtlCol="0">
            <a:spAutoFit/>
          </a:bodyPr>
          <a:lstStyle/>
          <a:p>
            <a:r>
              <a:rPr lang="en-US" sz="1600" smtClean="0"/>
              <a:t>Inorder  :   20  30  35  40  50  60  70  80  90</a:t>
            </a:r>
            <a:endParaRPr lang="en-US" sz="1600"/>
          </a:p>
        </p:txBody>
      </p:sp>
      <p:sp>
        <p:nvSpPr>
          <p:cNvPr id="54" name="TextBox 53"/>
          <p:cNvSpPr txBox="1"/>
          <p:nvPr/>
        </p:nvSpPr>
        <p:spPr>
          <a:xfrm>
            <a:off x="2267744" y="5034662"/>
            <a:ext cx="4608512" cy="338554"/>
          </a:xfrm>
          <a:prstGeom prst="rect">
            <a:avLst/>
          </a:prstGeom>
          <a:noFill/>
        </p:spPr>
        <p:txBody>
          <a:bodyPr wrap="square" rtlCol="0">
            <a:spAutoFit/>
          </a:bodyPr>
          <a:lstStyle/>
          <a:p>
            <a:r>
              <a:rPr lang="en-US" sz="1600" smtClean="0"/>
              <a:t>Preorder:   50  30  20  40  35  70  60  90  80</a:t>
            </a:r>
            <a:endParaRPr lang="en-US" sz="1600"/>
          </a:p>
        </p:txBody>
      </p:sp>
      <p:sp>
        <p:nvSpPr>
          <p:cNvPr id="48" name="TextBox 47"/>
          <p:cNvSpPr txBox="1"/>
          <p:nvPr/>
        </p:nvSpPr>
        <p:spPr>
          <a:xfrm>
            <a:off x="5201966" y="2025632"/>
            <a:ext cx="274320" cy="215444"/>
          </a:xfrm>
          <a:prstGeom prst="rect">
            <a:avLst/>
          </a:prstGeom>
          <a:noFill/>
        </p:spPr>
        <p:txBody>
          <a:bodyPr wrap="square" lIns="0" tIns="0" rIns="0" bIns="0" rtlCol="0" anchor="ctr">
            <a:spAutoFit/>
          </a:bodyPr>
          <a:lstStyle/>
          <a:p>
            <a:pPr algn="ctr"/>
            <a:r>
              <a:rPr lang="en-US" sz="1400" smtClean="0"/>
              <a:t>60</a:t>
            </a:r>
            <a:endParaRPr lang="en-US" sz="1400"/>
          </a:p>
        </p:txBody>
      </p:sp>
      <p:sp>
        <p:nvSpPr>
          <p:cNvPr id="49" name="TextBox 48"/>
          <p:cNvSpPr txBox="1"/>
          <p:nvPr/>
        </p:nvSpPr>
        <p:spPr>
          <a:xfrm>
            <a:off x="6088827" y="2016579"/>
            <a:ext cx="274320" cy="215444"/>
          </a:xfrm>
          <a:prstGeom prst="rect">
            <a:avLst/>
          </a:prstGeom>
          <a:noFill/>
        </p:spPr>
        <p:txBody>
          <a:bodyPr wrap="square" lIns="0" tIns="0" rIns="0" bIns="0" rtlCol="0" anchor="ctr">
            <a:spAutoFit/>
          </a:bodyPr>
          <a:lstStyle/>
          <a:p>
            <a:pPr algn="ctr"/>
            <a:r>
              <a:rPr lang="en-US" sz="1400" smtClean="0"/>
              <a:t>70</a:t>
            </a:r>
            <a:endParaRPr lang="en-US" sz="1400"/>
          </a:p>
        </p:txBody>
      </p:sp>
      <p:sp>
        <p:nvSpPr>
          <p:cNvPr id="50" name="Rectangle 49"/>
          <p:cNvSpPr/>
          <p:nvPr/>
        </p:nvSpPr>
        <p:spPr>
          <a:xfrm>
            <a:off x="5444733" y="1970734"/>
            <a:ext cx="681597" cy="307777"/>
          </a:xfrm>
          <a:prstGeom prst="rect">
            <a:avLst/>
          </a:prstGeom>
        </p:spPr>
        <p:txBody>
          <a:bodyPr wrap="none">
            <a:spAutoFit/>
          </a:bodyPr>
          <a:lstStyle/>
          <a:p>
            <a:r>
              <a:rPr lang="en-US" sz="1400" smtClean="0"/>
              <a:t>80  90</a:t>
            </a:r>
            <a:endParaRPr lang="en-US" sz="1400"/>
          </a:p>
        </p:txBody>
      </p:sp>
      <p:sp>
        <p:nvSpPr>
          <p:cNvPr id="55" name="Rectangle 54"/>
          <p:cNvSpPr/>
          <p:nvPr/>
        </p:nvSpPr>
        <p:spPr>
          <a:xfrm>
            <a:off x="1544491" y="764704"/>
            <a:ext cx="6267869" cy="369332"/>
          </a:xfrm>
          <a:prstGeom prst="rect">
            <a:avLst/>
          </a:prstGeom>
        </p:spPr>
        <p:txBody>
          <a:bodyPr wrap="square">
            <a:spAutoFit/>
          </a:bodyPr>
          <a:lstStyle/>
          <a:p>
            <a:pPr algn="ctr"/>
            <a:r>
              <a:rPr lang="en-US" b="1" smtClean="0"/>
              <a:t>Rekonstruksi PTB Berdasarkan Penelusuran Postorder</a:t>
            </a:r>
            <a:endParaRPr lang="en-US" b="1"/>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0" presetClass="path" presetSubtype="0" accel="50000" decel="50000" fill="hold" grpId="1" nodeType="afterEffect">
                                  <p:stCondLst>
                                    <p:cond delay="0"/>
                                  </p:stCondLst>
                                  <p:childTnLst>
                                    <p:animMotion origin="layout" path="M 0 0 C 0 0 -0.06893 0.04071 -0.13768 0.08165 " pathEditMode="relative" ptsTypes="aA">
                                      <p:cBhvr>
                                        <p:cTn id="10" dur="2000" fill="hold"/>
                                        <p:tgtEl>
                                          <p:spTgt spid="4"/>
                                        </p:tgtEl>
                                        <p:attrNameLst>
                                          <p:attrName>ppt_x</p:attrName>
                                          <p:attrName>ppt_y</p:attrName>
                                        </p:attrNameLst>
                                      </p:cBhvr>
                                    </p:animMotion>
                                  </p:childTnLst>
                                </p:cTn>
                              </p:par>
                            </p:childTnLst>
                          </p:cTn>
                        </p:par>
                        <p:par>
                          <p:cTn id="11" fill="hold">
                            <p:stCondLst>
                              <p:cond delay="2500"/>
                            </p:stCondLst>
                            <p:childTnLst>
                              <p:par>
                                <p:cTn id="12" presetID="10" presetClass="entr" presetSubtype="0" fill="hold" grpId="0" nodeType="after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1000"/>
                                        <p:tgtEl>
                                          <p:spTgt spid="2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1" nodeType="click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childTnLst>
                          </p:cTn>
                        </p:par>
                        <p:par>
                          <p:cTn id="23" fill="hold">
                            <p:stCondLst>
                              <p:cond delay="500"/>
                            </p:stCondLst>
                            <p:childTnLst>
                              <p:par>
                                <p:cTn id="24" presetID="0" presetClass="path" presetSubtype="0" accel="50000" decel="50000" fill="hold" grpId="0" nodeType="afterEffect">
                                  <p:stCondLst>
                                    <p:cond delay="0"/>
                                  </p:stCondLst>
                                  <p:childTnLst>
                                    <p:animMotion origin="layout" path="M -1.66667E-6 0.00023 C -1.66667E-6 0.00023 -0.02083 0.0377 -0.04149 0.07541 " pathEditMode="relative" ptsTypes="aA">
                                      <p:cBhvr>
                                        <p:cTn id="25" dur="2000" fill="hold"/>
                                        <p:tgtEl>
                                          <p:spTgt spid="24"/>
                                        </p:tgtEl>
                                        <p:attrNameLst>
                                          <p:attrName>ppt_x</p:attrName>
                                          <p:attrName>ppt_y</p:attrName>
                                        </p:attrNameLst>
                                      </p:cBhvr>
                                    </p:animMotion>
                                  </p:childTnLst>
                                </p:cTn>
                              </p:par>
                              <p:par>
                                <p:cTn id="26" presetID="0" presetClass="path" presetSubtype="0" accel="50000" decel="50000" fill="hold" grpId="1" nodeType="withEffect">
                                  <p:stCondLst>
                                    <p:cond delay="0"/>
                                  </p:stCondLst>
                                  <p:childTnLst>
                                    <p:animMotion origin="layout" path="M 0 0 C 0 0 0.03455 0.03678 0.06927 0.07379 " pathEditMode="relative" ptsTypes="aA">
                                      <p:cBhvr>
                                        <p:cTn id="27" dur="2000" fill="hold"/>
                                        <p:tgtEl>
                                          <p:spTgt spid="27"/>
                                        </p:tgtEl>
                                        <p:attrNameLst>
                                          <p:attrName>ppt_x</p:attrName>
                                          <p:attrName>ppt_y</p:attrName>
                                        </p:attrNameLst>
                                      </p:cBhvr>
                                    </p:animMotion>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childTnLst>
                          </p:cTn>
                        </p:par>
                        <p:par>
                          <p:cTn id="33" fill="hold">
                            <p:stCondLst>
                              <p:cond delay="500"/>
                            </p:stCondLst>
                            <p:childTnLst>
                              <p:par>
                                <p:cTn id="34" presetID="0" presetClass="path" presetSubtype="0" accel="50000" decel="50000" fill="hold" grpId="1" nodeType="afterEffect">
                                  <p:stCondLst>
                                    <p:cond delay="0"/>
                                  </p:stCondLst>
                                  <p:childTnLst>
                                    <p:animMotion origin="layout" path="M 0 0 C 0 0 -0.00156 0.05089 -0.00295 0.10178 " pathEditMode="relative" ptsTypes="aA">
                                      <p:cBhvr>
                                        <p:cTn id="35" dur="2000" fill="hold"/>
                                        <p:tgtEl>
                                          <p:spTgt spid="36"/>
                                        </p:tgtEl>
                                        <p:attrNameLst>
                                          <p:attrName>ppt_x</p:attrName>
                                          <p:attrName>ppt_y</p:attrName>
                                        </p:attrNameLst>
                                      </p:cBhvr>
                                    </p:animMotion>
                                  </p:childTnLst>
                                </p:cTn>
                              </p:par>
                            </p:childTnLst>
                          </p:cTn>
                        </p:par>
                        <p:par>
                          <p:cTn id="36" fill="hold">
                            <p:stCondLst>
                              <p:cond delay="2500"/>
                            </p:stCondLst>
                            <p:childTnLst>
                              <p:par>
                                <p:cTn id="37" presetID="10" presetClass="entr" presetSubtype="0" fill="hold" grpId="0" nodeType="after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500"/>
                                        <p:tgtEl>
                                          <p:spTgt spid="30"/>
                                        </p:tgtEl>
                                      </p:cBhvr>
                                    </p:animEffect>
                                  </p:childTnLst>
                                </p:cTn>
                              </p:par>
                            </p:childTnLst>
                          </p:cTn>
                        </p:par>
                        <p:par>
                          <p:cTn id="40" fill="hold">
                            <p:stCondLst>
                              <p:cond delay="3000"/>
                            </p:stCondLst>
                            <p:childTnLst>
                              <p:par>
                                <p:cTn id="41" presetID="10" presetClass="entr" presetSubtype="0" fill="hold"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fade">
                                      <p:cBhvr>
                                        <p:cTn id="43" dur="500"/>
                                        <p:tgtEl>
                                          <p:spTgt spid="2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fade">
                                      <p:cBhvr>
                                        <p:cTn id="48" dur="500"/>
                                        <p:tgtEl>
                                          <p:spTgt spid="3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500"/>
                                        <p:tgtEl>
                                          <p:spTgt spid="41"/>
                                        </p:tgtEl>
                                      </p:cBhvr>
                                    </p:animEffect>
                                  </p:childTnLst>
                                </p:cTn>
                              </p:par>
                            </p:childTnLst>
                          </p:cTn>
                        </p:par>
                        <p:par>
                          <p:cTn id="52" fill="hold">
                            <p:stCondLst>
                              <p:cond delay="500"/>
                            </p:stCondLst>
                            <p:childTnLst>
                              <p:par>
                                <p:cTn id="53" presetID="0" presetClass="path" presetSubtype="0" accel="50000" decel="50000" fill="hold" grpId="1" nodeType="afterEffect">
                                  <p:stCondLst>
                                    <p:cond delay="0"/>
                                  </p:stCondLst>
                                  <p:childTnLst>
                                    <p:animMotion origin="layout" path="M 0 0 C 0 0 0.02135 0.05089 0.0427 0.10178 " pathEditMode="relative" ptsTypes="aA">
                                      <p:cBhvr>
                                        <p:cTn id="54" dur="2000" fill="hold"/>
                                        <p:tgtEl>
                                          <p:spTgt spid="33"/>
                                        </p:tgtEl>
                                        <p:attrNameLst>
                                          <p:attrName>ppt_x</p:attrName>
                                          <p:attrName>ppt_y</p:attrName>
                                        </p:attrNameLst>
                                      </p:cBhvr>
                                    </p:animMotion>
                                  </p:childTnLst>
                                </p:cTn>
                              </p:par>
                              <p:par>
                                <p:cTn id="55" presetID="0" presetClass="path" presetSubtype="0" accel="50000" decel="50000" fill="hold" grpId="1" nodeType="withEffect">
                                  <p:stCondLst>
                                    <p:cond delay="0"/>
                                  </p:stCondLst>
                                  <p:childTnLst>
                                    <p:animMotion origin="layout" path="M 0 0 C 0 0 0.05295 0.05066 0.1059 0.10155 " pathEditMode="relative" ptsTypes="aA">
                                      <p:cBhvr>
                                        <p:cTn id="56" dur="2000" fill="hold"/>
                                        <p:tgtEl>
                                          <p:spTgt spid="41"/>
                                        </p:tgtEl>
                                        <p:attrNameLst>
                                          <p:attrName>ppt_x</p:attrName>
                                          <p:attrName>ppt_y</p:attrName>
                                        </p:attrNameLst>
                                      </p:cBhvr>
                                    </p:animMotion>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fade">
                                      <p:cBhvr>
                                        <p:cTn id="61" dur="500"/>
                                        <p:tgtEl>
                                          <p:spTgt spid="35"/>
                                        </p:tgtEl>
                                      </p:cBhvr>
                                    </p:animEffect>
                                  </p:childTnLst>
                                </p:cTn>
                              </p:par>
                            </p:childTnLst>
                          </p:cTn>
                        </p:par>
                        <p:par>
                          <p:cTn id="62" fill="hold">
                            <p:stCondLst>
                              <p:cond delay="500"/>
                            </p:stCondLst>
                            <p:childTnLst>
                              <p:par>
                                <p:cTn id="63" presetID="0" presetClass="path" presetSubtype="0" accel="50000" decel="50000" fill="hold" grpId="1" nodeType="afterEffect">
                                  <p:stCondLst>
                                    <p:cond delay="0"/>
                                  </p:stCondLst>
                                  <p:childTnLst>
                                    <p:animMotion origin="layout" path="M 0 0 C 0 0 -0.01146 0.04742 -0.02274 0.09507 " pathEditMode="relative" ptsTypes="aA">
                                      <p:cBhvr>
                                        <p:cTn id="64" dur="2000" fill="hold"/>
                                        <p:tgtEl>
                                          <p:spTgt spid="35"/>
                                        </p:tgtEl>
                                        <p:attrNameLst>
                                          <p:attrName>ppt_x</p:attrName>
                                          <p:attrName>ppt_y</p:attrName>
                                        </p:attrNameLst>
                                      </p:cBhvr>
                                    </p:animMotion>
                                  </p:childTnLst>
                                </p:cTn>
                              </p:par>
                            </p:childTnLst>
                          </p:cTn>
                        </p:par>
                        <p:par>
                          <p:cTn id="65" fill="hold">
                            <p:stCondLst>
                              <p:cond delay="2500"/>
                            </p:stCondLst>
                            <p:childTnLst>
                              <p:par>
                                <p:cTn id="66" presetID="10" presetClass="entr" presetSubtype="0" fill="hold" grpId="0" nodeType="after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fade">
                                      <p:cBhvr>
                                        <p:cTn id="68" dur="500"/>
                                        <p:tgtEl>
                                          <p:spTgt spid="39"/>
                                        </p:tgtEl>
                                      </p:cBhvr>
                                    </p:animEffect>
                                  </p:childTnLst>
                                </p:cTn>
                              </p:par>
                            </p:childTnLst>
                          </p:cTn>
                        </p:par>
                        <p:par>
                          <p:cTn id="69" fill="hold">
                            <p:stCondLst>
                              <p:cond delay="3000"/>
                            </p:stCondLst>
                            <p:childTnLst>
                              <p:par>
                                <p:cTn id="70" presetID="10" presetClass="entr" presetSubtype="0" fill="hold" nodeType="afterEffect">
                                  <p:stCondLst>
                                    <p:cond delay="0"/>
                                  </p:stCondLst>
                                  <p:childTnLst>
                                    <p:set>
                                      <p:cBhvr>
                                        <p:cTn id="71" dur="1" fill="hold">
                                          <p:stCondLst>
                                            <p:cond delay="0"/>
                                          </p:stCondLst>
                                        </p:cTn>
                                        <p:tgtEl>
                                          <p:spTgt spid="40"/>
                                        </p:tgtEl>
                                        <p:attrNameLst>
                                          <p:attrName>style.visibility</p:attrName>
                                        </p:attrNameLst>
                                      </p:cBhvr>
                                      <p:to>
                                        <p:strVal val="visible"/>
                                      </p:to>
                                    </p:set>
                                    <p:animEffect transition="in" filter="fade">
                                      <p:cBhvr>
                                        <p:cTn id="72" dur="500"/>
                                        <p:tgtEl>
                                          <p:spTgt spid="4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3"/>
                                        </p:tgtEl>
                                        <p:attrNameLst>
                                          <p:attrName>style.visibility</p:attrName>
                                        </p:attrNameLst>
                                      </p:cBhvr>
                                      <p:to>
                                        <p:strVal val="visible"/>
                                      </p:to>
                                    </p:set>
                                    <p:animEffect transition="in" filter="fade">
                                      <p:cBhvr>
                                        <p:cTn id="77" dur="500"/>
                                        <p:tgtEl>
                                          <p:spTgt spid="43"/>
                                        </p:tgtEl>
                                      </p:cBhvr>
                                    </p:animEffect>
                                  </p:childTnLst>
                                </p:cTn>
                              </p:par>
                            </p:childTnLst>
                          </p:cTn>
                        </p:par>
                        <p:par>
                          <p:cTn id="78" fill="hold">
                            <p:stCondLst>
                              <p:cond delay="500"/>
                            </p:stCondLst>
                            <p:childTnLst>
                              <p:par>
                                <p:cTn id="79" presetID="0" presetClass="path" presetSubtype="0" accel="50000" decel="50000" fill="hold" grpId="1" nodeType="afterEffect">
                                  <p:stCondLst>
                                    <p:cond delay="0"/>
                                  </p:stCondLst>
                                  <p:childTnLst>
                                    <p:animMotion origin="layout" path="M 0 0 C 0 0 -0.01094 0.04881 -0.02188 0.09762 " pathEditMode="relative" ptsTypes="aA">
                                      <p:cBhvr>
                                        <p:cTn id="80" dur="2000" fill="hold"/>
                                        <p:tgtEl>
                                          <p:spTgt spid="43"/>
                                        </p:tgtEl>
                                        <p:attrNameLst>
                                          <p:attrName>ppt_x</p:attrName>
                                          <p:attrName>ppt_y</p:attrName>
                                        </p:attrNameLst>
                                      </p:cBhvr>
                                    </p:animMotion>
                                  </p:childTnLst>
                                </p:cTn>
                              </p:par>
                            </p:childTnLst>
                          </p:cTn>
                        </p:par>
                        <p:par>
                          <p:cTn id="81" fill="hold">
                            <p:stCondLst>
                              <p:cond delay="2500"/>
                            </p:stCondLst>
                            <p:childTnLst>
                              <p:par>
                                <p:cTn id="82" presetID="10" presetClass="entr" presetSubtype="0" fill="hold" grpId="0" nodeType="after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fade">
                                      <p:cBhvr>
                                        <p:cTn id="84" dur="500"/>
                                        <p:tgtEl>
                                          <p:spTgt spid="42"/>
                                        </p:tgtEl>
                                      </p:cBhvr>
                                    </p:animEffect>
                                  </p:childTnLst>
                                </p:cTn>
                              </p:par>
                            </p:childTnLst>
                          </p:cTn>
                        </p:par>
                        <p:par>
                          <p:cTn id="85" fill="hold">
                            <p:stCondLst>
                              <p:cond delay="3000"/>
                            </p:stCondLst>
                            <p:childTnLst>
                              <p:par>
                                <p:cTn id="86" presetID="10" presetClass="entr" presetSubtype="0" fill="hold" nodeType="afterEffect">
                                  <p:stCondLst>
                                    <p:cond delay="0"/>
                                  </p:stCondLst>
                                  <p:childTnLst>
                                    <p:set>
                                      <p:cBhvr>
                                        <p:cTn id="87" dur="1" fill="hold">
                                          <p:stCondLst>
                                            <p:cond delay="0"/>
                                          </p:stCondLst>
                                        </p:cTn>
                                        <p:tgtEl>
                                          <p:spTgt spid="47"/>
                                        </p:tgtEl>
                                        <p:attrNameLst>
                                          <p:attrName>style.visibility</p:attrName>
                                        </p:attrNameLst>
                                      </p:cBhvr>
                                      <p:to>
                                        <p:strVal val="visible"/>
                                      </p:to>
                                    </p:set>
                                    <p:animEffect transition="in" filter="fade">
                                      <p:cBhvr>
                                        <p:cTn id="88" dur="500"/>
                                        <p:tgtEl>
                                          <p:spTgt spid="47"/>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fade">
                                      <p:cBhvr>
                                        <p:cTn id="93" dur="500"/>
                                        <p:tgtEl>
                                          <p:spTgt spid="37"/>
                                        </p:tgtEl>
                                      </p:cBhvr>
                                    </p:animEffect>
                                  </p:childTnLst>
                                </p:cTn>
                              </p:par>
                            </p:childTnLst>
                          </p:cTn>
                        </p:par>
                        <p:par>
                          <p:cTn id="94" fill="hold">
                            <p:stCondLst>
                              <p:cond delay="500"/>
                            </p:stCondLst>
                            <p:childTnLst>
                              <p:par>
                                <p:cTn id="95" presetID="0" presetClass="path" presetSubtype="0" accel="50000" decel="50000" fill="hold" grpId="1" nodeType="afterEffect">
                                  <p:stCondLst>
                                    <p:cond delay="0"/>
                                  </p:stCondLst>
                                  <p:childTnLst>
                                    <p:animMotion origin="layout" path="M 0 0 C 0 0 -0.01684 0.04742 -0.03368 0.09507 " pathEditMode="relative" ptsTypes="aA">
                                      <p:cBhvr>
                                        <p:cTn id="96" dur="2000" fill="hold"/>
                                        <p:tgtEl>
                                          <p:spTgt spid="37"/>
                                        </p:tgtEl>
                                        <p:attrNameLst>
                                          <p:attrName>ppt_x</p:attrName>
                                          <p:attrName>ppt_y</p:attrName>
                                        </p:attrNameLst>
                                      </p:cBhvr>
                                    </p:animMotion>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1" nodeType="clickEffect">
                                  <p:stCondLst>
                                    <p:cond delay="0"/>
                                  </p:stCondLst>
                                  <p:childTnLst>
                                    <p:set>
                                      <p:cBhvr>
                                        <p:cTn id="100" dur="1" fill="hold">
                                          <p:stCondLst>
                                            <p:cond delay="0"/>
                                          </p:stCondLst>
                                        </p:cTn>
                                        <p:tgtEl>
                                          <p:spTgt spid="44"/>
                                        </p:tgtEl>
                                        <p:attrNameLst>
                                          <p:attrName>style.visibility</p:attrName>
                                        </p:attrNameLst>
                                      </p:cBhvr>
                                      <p:to>
                                        <p:strVal val="visible"/>
                                      </p:to>
                                    </p:set>
                                    <p:animEffect transition="in" filter="fade">
                                      <p:cBhvr>
                                        <p:cTn id="101" dur="500"/>
                                        <p:tgtEl>
                                          <p:spTgt spid="44"/>
                                        </p:tgtEl>
                                      </p:cBhvr>
                                    </p:animEffect>
                                  </p:childTnLst>
                                </p:cTn>
                              </p:par>
                            </p:childTnLst>
                          </p:cTn>
                        </p:par>
                        <p:par>
                          <p:cTn id="102" fill="hold">
                            <p:stCondLst>
                              <p:cond delay="500"/>
                            </p:stCondLst>
                            <p:childTnLst>
                              <p:par>
                                <p:cTn id="103" presetID="0" presetClass="path" presetSubtype="0" accel="50000" decel="50000" fill="hold" grpId="0" nodeType="afterEffect">
                                  <p:stCondLst>
                                    <p:cond delay="0"/>
                                  </p:stCondLst>
                                  <p:childTnLst>
                                    <p:animMotion origin="layout" path="M -0.00017 0.00069 C -0.00017 0.00069 -0.01163 0.05204 -0.02291 0.1034 " pathEditMode="relative" ptsTypes="aA">
                                      <p:cBhvr>
                                        <p:cTn id="104" dur="2000" fill="hold"/>
                                        <p:tgtEl>
                                          <p:spTgt spid="44"/>
                                        </p:tgtEl>
                                        <p:attrNameLst>
                                          <p:attrName>ppt_x</p:attrName>
                                          <p:attrName>ppt_y</p:attrName>
                                        </p:attrNameLst>
                                      </p:cBhvr>
                                    </p:animMotion>
                                  </p:childTnLst>
                                </p:cTn>
                              </p:par>
                            </p:childTnLst>
                          </p:cTn>
                        </p:par>
                        <p:par>
                          <p:cTn id="105" fill="hold">
                            <p:stCondLst>
                              <p:cond delay="2500"/>
                            </p:stCondLst>
                            <p:childTnLst>
                              <p:par>
                                <p:cTn id="106" presetID="10" presetClass="entr" presetSubtype="0" fill="hold" grpId="0" nodeType="afterEffect">
                                  <p:stCondLst>
                                    <p:cond delay="0"/>
                                  </p:stCondLst>
                                  <p:childTnLst>
                                    <p:set>
                                      <p:cBhvr>
                                        <p:cTn id="107" dur="1" fill="hold">
                                          <p:stCondLst>
                                            <p:cond delay="0"/>
                                          </p:stCondLst>
                                        </p:cTn>
                                        <p:tgtEl>
                                          <p:spTgt spid="45"/>
                                        </p:tgtEl>
                                        <p:attrNameLst>
                                          <p:attrName>style.visibility</p:attrName>
                                        </p:attrNameLst>
                                      </p:cBhvr>
                                      <p:to>
                                        <p:strVal val="visible"/>
                                      </p:to>
                                    </p:set>
                                    <p:animEffect transition="in" filter="fade">
                                      <p:cBhvr>
                                        <p:cTn id="108" dur="500"/>
                                        <p:tgtEl>
                                          <p:spTgt spid="45"/>
                                        </p:tgtEl>
                                      </p:cBhvr>
                                    </p:animEffect>
                                  </p:childTnLst>
                                </p:cTn>
                              </p:par>
                            </p:childTnLst>
                          </p:cTn>
                        </p:par>
                        <p:par>
                          <p:cTn id="109" fill="hold">
                            <p:stCondLst>
                              <p:cond delay="3000"/>
                            </p:stCondLst>
                            <p:childTnLst>
                              <p:par>
                                <p:cTn id="110" presetID="10" presetClass="entr" presetSubtype="0" fill="hold" nodeType="afterEffect">
                                  <p:stCondLst>
                                    <p:cond delay="0"/>
                                  </p:stCondLst>
                                  <p:childTnLst>
                                    <p:set>
                                      <p:cBhvr>
                                        <p:cTn id="111" dur="1" fill="hold">
                                          <p:stCondLst>
                                            <p:cond delay="0"/>
                                          </p:stCondLst>
                                        </p:cTn>
                                        <p:tgtEl>
                                          <p:spTgt spid="46"/>
                                        </p:tgtEl>
                                        <p:attrNameLst>
                                          <p:attrName>style.visibility</p:attrName>
                                        </p:attrNameLst>
                                      </p:cBhvr>
                                      <p:to>
                                        <p:strVal val="visible"/>
                                      </p:to>
                                    </p:set>
                                    <p:animEffect transition="in" filter="fade">
                                      <p:cBhvr>
                                        <p:cTn id="112" dur="500"/>
                                        <p:tgtEl>
                                          <p:spTgt spid="46"/>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49"/>
                                        </p:tgtEl>
                                        <p:attrNameLst>
                                          <p:attrName>style.visibility</p:attrName>
                                        </p:attrNameLst>
                                      </p:cBhvr>
                                      <p:to>
                                        <p:strVal val="visible"/>
                                      </p:to>
                                    </p:set>
                                    <p:animEffect transition="in" filter="fade">
                                      <p:cBhvr>
                                        <p:cTn id="117" dur="500"/>
                                        <p:tgtEl>
                                          <p:spTgt spid="49"/>
                                        </p:tgtEl>
                                      </p:cBhvr>
                                    </p:animEffect>
                                  </p:childTnLst>
                                </p:cTn>
                              </p:par>
                            </p:childTnLst>
                          </p:cTn>
                        </p:par>
                        <p:par>
                          <p:cTn id="118" fill="hold">
                            <p:stCondLst>
                              <p:cond delay="500"/>
                            </p:stCondLst>
                            <p:childTnLst>
                              <p:par>
                                <p:cTn id="119" presetID="0" presetClass="path" presetSubtype="0" accel="50000" decel="50000" fill="hold" grpId="1" nodeType="afterEffect">
                                  <p:stCondLst>
                                    <p:cond delay="0"/>
                                  </p:stCondLst>
                                  <p:childTnLst>
                                    <p:animMotion origin="layout" path="M 0 0 C -0.03715 0.04233 -0.07431 0.0849 -0.08906 0.10178 " pathEditMode="relative" ptsTypes="aA">
                                      <p:cBhvr>
                                        <p:cTn id="120" dur="2000" fill="hold"/>
                                        <p:tgtEl>
                                          <p:spTgt spid="49"/>
                                        </p:tgtEl>
                                        <p:attrNameLst>
                                          <p:attrName>ppt_x</p:attrName>
                                          <p:attrName>ppt_y</p:attrName>
                                        </p:attrNameLst>
                                      </p:cBhvr>
                                    </p:animMotion>
                                  </p:childTnLst>
                                </p:cTn>
                              </p:par>
                            </p:childTnLst>
                          </p:cTn>
                        </p:par>
                        <p:par>
                          <p:cTn id="121" fill="hold">
                            <p:stCondLst>
                              <p:cond delay="2500"/>
                            </p:stCondLst>
                            <p:childTnLst>
                              <p:par>
                                <p:cTn id="122" presetID="10" presetClass="entr" presetSubtype="0" fill="hold" grpId="0" nodeType="afterEffect">
                                  <p:stCondLst>
                                    <p:cond delay="0"/>
                                  </p:stCondLst>
                                  <p:childTnLst>
                                    <p:set>
                                      <p:cBhvr>
                                        <p:cTn id="123" dur="1" fill="hold">
                                          <p:stCondLst>
                                            <p:cond delay="0"/>
                                          </p:stCondLst>
                                        </p:cTn>
                                        <p:tgtEl>
                                          <p:spTgt spid="53"/>
                                        </p:tgtEl>
                                        <p:attrNameLst>
                                          <p:attrName>style.visibility</p:attrName>
                                        </p:attrNameLst>
                                      </p:cBhvr>
                                      <p:to>
                                        <p:strVal val="visible"/>
                                      </p:to>
                                    </p:set>
                                    <p:animEffect transition="in" filter="fade">
                                      <p:cBhvr>
                                        <p:cTn id="124" dur="500"/>
                                        <p:tgtEl>
                                          <p:spTgt spid="53"/>
                                        </p:tgtEl>
                                      </p:cBhvr>
                                    </p:animEffect>
                                  </p:childTnLst>
                                </p:cTn>
                              </p:par>
                            </p:childTnLst>
                          </p:cTn>
                        </p:par>
                        <p:par>
                          <p:cTn id="125" fill="hold">
                            <p:stCondLst>
                              <p:cond delay="3000"/>
                            </p:stCondLst>
                            <p:childTnLst>
                              <p:par>
                                <p:cTn id="126" presetID="10" presetClass="entr" presetSubtype="0" fill="hold" nodeType="afterEffect">
                                  <p:stCondLst>
                                    <p:cond delay="0"/>
                                  </p:stCondLst>
                                  <p:childTnLst>
                                    <p:set>
                                      <p:cBhvr>
                                        <p:cTn id="127" dur="1" fill="hold">
                                          <p:stCondLst>
                                            <p:cond delay="0"/>
                                          </p:stCondLst>
                                        </p:cTn>
                                        <p:tgtEl>
                                          <p:spTgt spid="17"/>
                                        </p:tgtEl>
                                        <p:attrNameLst>
                                          <p:attrName>style.visibility</p:attrName>
                                        </p:attrNameLst>
                                      </p:cBhvr>
                                      <p:to>
                                        <p:strVal val="visible"/>
                                      </p:to>
                                    </p:set>
                                    <p:animEffect transition="in" filter="fade">
                                      <p:cBhvr>
                                        <p:cTn id="128" dur="500"/>
                                        <p:tgtEl>
                                          <p:spTgt spid="17"/>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grpId="0" nodeType="clickEffect">
                                  <p:stCondLst>
                                    <p:cond delay="0"/>
                                  </p:stCondLst>
                                  <p:childTnLst>
                                    <p:set>
                                      <p:cBhvr>
                                        <p:cTn id="132" dur="1" fill="hold">
                                          <p:stCondLst>
                                            <p:cond delay="0"/>
                                          </p:stCondLst>
                                        </p:cTn>
                                        <p:tgtEl>
                                          <p:spTgt spid="48"/>
                                        </p:tgtEl>
                                        <p:attrNameLst>
                                          <p:attrName>style.visibility</p:attrName>
                                        </p:attrNameLst>
                                      </p:cBhvr>
                                      <p:to>
                                        <p:strVal val="visible"/>
                                      </p:to>
                                    </p:set>
                                    <p:animEffect transition="in" filter="fade">
                                      <p:cBhvr>
                                        <p:cTn id="133" dur="500"/>
                                        <p:tgtEl>
                                          <p:spTgt spid="48"/>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50"/>
                                        </p:tgtEl>
                                        <p:attrNameLst>
                                          <p:attrName>style.visibility</p:attrName>
                                        </p:attrNameLst>
                                      </p:cBhvr>
                                      <p:to>
                                        <p:strVal val="visible"/>
                                      </p:to>
                                    </p:set>
                                    <p:animEffect transition="in" filter="fade">
                                      <p:cBhvr>
                                        <p:cTn id="136" dur="500"/>
                                        <p:tgtEl>
                                          <p:spTgt spid="50"/>
                                        </p:tgtEl>
                                      </p:cBhvr>
                                    </p:animEffect>
                                  </p:childTnLst>
                                </p:cTn>
                              </p:par>
                            </p:childTnLst>
                          </p:cTn>
                        </p:par>
                        <p:par>
                          <p:cTn id="137" fill="hold">
                            <p:stCondLst>
                              <p:cond delay="500"/>
                            </p:stCondLst>
                            <p:childTnLst>
                              <p:par>
                                <p:cTn id="138" presetID="0" presetClass="path" presetSubtype="0" accel="50000" decel="50000" fill="hold" grpId="1" nodeType="afterEffect">
                                  <p:stCondLst>
                                    <p:cond delay="0"/>
                                  </p:stCondLst>
                                  <p:childTnLst>
                                    <p:animMotion origin="layout" path="M 0 0 C 0 0 -0.01545 0.05135 -0.03073 0.10294 " pathEditMode="relative" ptsTypes="aA">
                                      <p:cBhvr>
                                        <p:cTn id="139" dur="2000" fill="hold"/>
                                        <p:tgtEl>
                                          <p:spTgt spid="48"/>
                                        </p:tgtEl>
                                        <p:attrNameLst>
                                          <p:attrName>ppt_x</p:attrName>
                                          <p:attrName>ppt_y</p:attrName>
                                        </p:attrNameLst>
                                      </p:cBhvr>
                                    </p:animMotion>
                                  </p:childTnLst>
                                </p:cTn>
                              </p:par>
                              <p:par>
                                <p:cTn id="140" presetID="0" presetClass="path" presetSubtype="0" accel="50000" decel="50000" fill="hold" grpId="1" nodeType="withEffect">
                                  <p:stCondLst>
                                    <p:cond delay="0"/>
                                  </p:stCondLst>
                                  <p:childTnLst>
                                    <p:animMotion origin="layout" path="M 0 0 C 0 0 0.00833 0.0495 0.01684 0.09901 " pathEditMode="relative" ptsTypes="aA">
                                      <p:cBhvr>
                                        <p:cTn id="141" dur="2000" fill="hold"/>
                                        <p:tgtEl>
                                          <p:spTgt spid="50"/>
                                        </p:tgtEl>
                                        <p:attrNameLst>
                                          <p:attrName>ppt_x</p:attrName>
                                          <p:attrName>ppt_y</p:attrName>
                                        </p:attrNameLst>
                                      </p:cBhvr>
                                    </p:animMotion>
                                  </p:childTnLst>
                                </p:cTn>
                              </p:par>
                            </p:childTnLst>
                          </p:cTn>
                        </p:par>
                      </p:childTnLst>
                    </p:cTn>
                  </p:par>
                  <p:par>
                    <p:cTn id="142" fill="hold">
                      <p:stCondLst>
                        <p:cond delay="indefinite"/>
                      </p:stCondLst>
                      <p:childTnLst>
                        <p:par>
                          <p:cTn id="143" fill="hold">
                            <p:stCondLst>
                              <p:cond delay="0"/>
                            </p:stCondLst>
                            <p:childTnLst>
                              <p:par>
                                <p:cTn id="144" presetID="10" presetClass="entr" presetSubtype="0" fill="hold" grpId="0" nodeType="clickEffect">
                                  <p:stCondLst>
                                    <p:cond delay="0"/>
                                  </p:stCondLst>
                                  <p:childTnLst>
                                    <p:set>
                                      <p:cBhvr>
                                        <p:cTn id="145" dur="1" fill="hold">
                                          <p:stCondLst>
                                            <p:cond delay="0"/>
                                          </p:stCondLst>
                                        </p:cTn>
                                        <p:tgtEl>
                                          <p:spTgt spid="61"/>
                                        </p:tgtEl>
                                        <p:attrNameLst>
                                          <p:attrName>style.visibility</p:attrName>
                                        </p:attrNameLst>
                                      </p:cBhvr>
                                      <p:to>
                                        <p:strVal val="visible"/>
                                      </p:to>
                                    </p:set>
                                    <p:animEffect transition="in" filter="fade">
                                      <p:cBhvr>
                                        <p:cTn id="146" dur="500"/>
                                        <p:tgtEl>
                                          <p:spTgt spid="61"/>
                                        </p:tgtEl>
                                      </p:cBhvr>
                                    </p:animEffect>
                                  </p:childTnLst>
                                </p:cTn>
                              </p:par>
                              <p:par>
                                <p:cTn id="147" presetID="0" presetClass="path" presetSubtype="0" accel="50000" decel="50000" fill="hold" grpId="1" nodeType="withEffect">
                                  <p:stCondLst>
                                    <p:cond delay="0"/>
                                  </p:stCondLst>
                                  <p:childTnLst>
                                    <p:animMotion origin="layout" path="M 0 0 C 0 0 -0.00555 0.04996 -0.01094 0.10016 " pathEditMode="relative" ptsTypes="aA">
                                      <p:cBhvr>
                                        <p:cTn id="148" dur="2000" fill="hold"/>
                                        <p:tgtEl>
                                          <p:spTgt spid="61"/>
                                        </p:tgtEl>
                                        <p:attrNameLst>
                                          <p:attrName>ppt_x</p:attrName>
                                          <p:attrName>ppt_y</p:attrName>
                                        </p:attrNameLst>
                                      </p:cBhvr>
                                    </p:animMotion>
                                  </p:childTnLst>
                                </p:cTn>
                              </p:par>
                            </p:childTnLst>
                          </p:cTn>
                        </p:par>
                        <p:par>
                          <p:cTn id="149" fill="hold">
                            <p:stCondLst>
                              <p:cond delay="2000"/>
                            </p:stCondLst>
                            <p:childTnLst>
                              <p:par>
                                <p:cTn id="150" presetID="10" presetClass="entr" presetSubtype="0" fill="hold" grpId="0" nodeType="afterEffect">
                                  <p:stCondLst>
                                    <p:cond delay="0"/>
                                  </p:stCondLst>
                                  <p:childTnLst>
                                    <p:set>
                                      <p:cBhvr>
                                        <p:cTn id="151" dur="1" fill="hold">
                                          <p:stCondLst>
                                            <p:cond delay="0"/>
                                          </p:stCondLst>
                                        </p:cTn>
                                        <p:tgtEl>
                                          <p:spTgt spid="52"/>
                                        </p:tgtEl>
                                        <p:attrNameLst>
                                          <p:attrName>style.visibility</p:attrName>
                                        </p:attrNameLst>
                                      </p:cBhvr>
                                      <p:to>
                                        <p:strVal val="visible"/>
                                      </p:to>
                                    </p:set>
                                    <p:animEffect transition="in" filter="fade">
                                      <p:cBhvr>
                                        <p:cTn id="152" dur="500"/>
                                        <p:tgtEl>
                                          <p:spTgt spid="52"/>
                                        </p:tgtEl>
                                      </p:cBhvr>
                                    </p:animEffect>
                                  </p:childTnLst>
                                </p:cTn>
                              </p:par>
                            </p:childTnLst>
                          </p:cTn>
                        </p:par>
                        <p:par>
                          <p:cTn id="153" fill="hold">
                            <p:stCondLst>
                              <p:cond delay="2500"/>
                            </p:stCondLst>
                            <p:childTnLst>
                              <p:par>
                                <p:cTn id="154" presetID="10" presetClass="entr" presetSubtype="0" fill="hold" nodeType="afterEffect">
                                  <p:stCondLst>
                                    <p:cond delay="0"/>
                                  </p:stCondLst>
                                  <p:childTnLst>
                                    <p:set>
                                      <p:cBhvr>
                                        <p:cTn id="155" dur="1" fill="hold">
                                          <p:stCondLst>
                                            <p:cond delay="0"/>
                                          </p:stCondLst>
                                        </p:cTn>
                                        <p:tgtEl>
                                          <p:spTgt spid="62"/>
                                        </p:tgtEl>
                                        <p:attrNameLst>
                                          <p:attrName>style.visibility</p:attrName>
                                        </p:attrNameLst>
                                      </p:cBhvr>
                                      <p:to>
                                        <p:strVal val="visible"/>
                                      </p:to>
                                    </p:set>
                                    <p:animEffect transition="in" filter="fade">
                                      <p:cBhvr>
                                        <p:cTn id="156" dur="500"/>
                                        <p:tgtEl>
                                          <p:spTgt spid="62"/>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ntr" presetSubtype="0" fill="hold" grpId="0" nodeType="clickEffect">
                                  <p:stCondLst>
                                    <p:cond delay="0"/>
                                  </p:stCondLst>
                                  <p:childTnLst>
                                    <p:set>
                                      <p:cBhvr>
                                        <p:cTn id="160" dur="1" fill="hold">
                                          <p:stCondLst>
                                            <p:cond delay="0"/>
                                          </p:stCondLst>
                                        </p:cTn>
                                        <p:tgtEl>
                                          <p:spTgt spid="67"/>
                                        </p:tgtEl>
                                        <p:attrNameLst>
                                          <p:attrName>style.visibility</p:attrName>
                                        </p:attrNameLst>
                                      </p:cBhvr>
                                      <p:to>
                                        <p:strVal val="visible"/>
                                      </p:to>
                                    </p:set>
                                    <p:animEffect transition="in" filter="fade">
                                      <p:cBhvr>
                                        <p:cTn id="161" dur="500"/>
                                        <p:tgtEl>
                                          <p:spTgt spid="67"/>
                                        </p:tgtEl>
                                      </p:cBhvr>
                                    </p:animEffect>
                                  </p:childTnLst>
                                </p:cTn>
                              </p:par>
                            </p:childTnLst>
                          </p:cTn>
                        </p:par>
                        <p:par>
                          <p:cTn id="162" fill="hold">
                            <p:stCondLst>
                              <p:cond delay="500"/>
                            </p:stCondLst>
                            <p:childTnLst>
                              <p:par>
                                <p:cTn id="163" presetID="0" presetClass="path" presetSubtype="0" accel="50000" decel="50000" fill="hold" grpId="1" nodeType="afterEffect">
                                  <p:stCondLst>
                                    <p:cond delay="0"/>
                                  </p:stCondLst>
                                  <p:childTnLst>
                                    <p:animMotion origin="layout" path="M -0.00104 0.00069 C -0.00104 0.00092 0.00261 0.05089 0.0066 0.10109 " pathEditMode="relative" rAng="0" ptsTypes="aA">
                                      <p:cBhvr>
                                        <p:cTn id="164" dur="2000" fill="hold"/>
                                        <p:tgtEl>
                                          <p:spTgt spid="67"/>
                                        </p:tgtEl>
                                        <p:attrNameLst>
                                          <p:attrName>ppt_x</p:attrName>
                                          <p:attrName>ppt_y</p:attrName>
                                        </p:attrNameLst>
                                      </p:cBhvr>
                                      <p:rCtr x="4" y="50"/>
                                    </p:animMotion>
                                  </p:childTnLst>
                                </p:cTn>
                              </p:par>
                            </p:childTnLst>
                          </p:cTn>
                        </p:par>
                        <p:par>
                          <p:cTn id="165" fill="hold">
                            <p:stCondLst>
                              <p:cond delay="2500"/>
                            </p:stCondLst>
                            <p:childTnLst>
                              <p:par>
                                <p:cTn id="166" presetID="10" presetClass="entr" presetSubtype="0" fill="hold" grpId="0" nodeType="afterEffect">
                                  <p:stCondLst>
                                    <p:cond delay="0"/>
                                  </p:stCondLst>
                                  <p:childTnLst>
                                    <p:set>
                                      <p:cBhvr>
                                        <p:cTn id="167" dur="1" fill="hold">
                                          <p:stCondLst>
                                            <p:cond delay="0"/>
                                          </p:stCondLst>
                                        </p:cTn>
                                        <p:tgtEl>
                                          <p:spTgt spid="65"/>
                                        </p:tgtEl>
                                        <p:attrNameLst>
                                          <p:attrName>style.visibility</p:attrName>
                                        </p:attrNameLst>
                                      </p:cBhvr>
                                      <p:to>
                                        <p:strVal val="visible"/>
                                      </p:to>
                                    </p:set>
                                    <p:animEffect transition="in" filter="fade">
                                      <p:cBhvr>
                                        <p:cTn id="168" dur="500"/>
                                        <p:tgtEl>
                                          <p:spTgt spid="65"/>
                                        </p:tgtEl>
                                      </p:cBhvr>
                                    </p:animEffect>
                                  </p:childTnLst>
                                </p:cTn>
                              </p:par>
                            </p:childTnLst>
                          </p:cTn>
                        </p:par>
                        <p:par>
                          <p:cTn id="169" fill="hold">
                            <p:stCondLst>
                              <p:cond delay="3000"/>
                            </p:stCondLst>
                            <p:childTnLst>
                              <p:par>
                                <p:cTn id="170" presetID="10" presetClass="entr" presetSubtype="0" fill="hold" nodeType="afterEffect">
                                  <p:stCondLst>
                                    <p:cond delay="0"/>
                                  </p:stCondLst>
                                  <p:childTnLst>
                                    <p:set>
                                      <p:cBhvr>
                                        <p:cTn id="171" dur="1" fill="hold">
                                          <p:stCondLst>
                                            <p:cond delay="0"/>
                                          </p:stCondLst>
                                        </p:cTn>
                                        <p:tgtEl>
                                          <p:spTgt spid="64"/>
                                        </p:tgtEl>
                                        <p:attrNameLst>
                                          <p:attrName>style.visibility</p:attrName>
                                        </p:attrNameLst>
                                      </p:cBhvr>
                                      <p:to>
                                        <p:strVal val="visible"/>
                                      </p:to>
                                    </p:set>
                                    <p:animEffect transition="in" filter="fade">
                                      <p:cBhvr>
                                        <p:cTn id="172" dur="500"/>
                                        <p:tgtEl>
                                          <p:spTgt spid="64"/>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grpId="0" nodeType="clickEffect">
                                  <p:stCondLst>
                                    <p:cond delay="0"/>
                                  </p:stCondLst>
                                  <p:childTnLst>
                                    <p:set>
                                      <p:cBhvr>
                                        <p:cTn id="176" dur="1" fill="hold">
                                          <p:stCondLst>
                                            <p:cond delay="0"/>
                                          </p:stCondLst>
                                        </p:cTn>
                                        <p:tgtEl>
                                          <p:spTgt spid="66"/>
                                        </p:tgtEl>
                                        <p:attrNameLst>
                                          <p:attrName>style.visibility</p:attrName>
                                        </p:attrNameLst>
                                      </p:cBhvr>
                                      <p:to>
                                        <p:strVal val="visible"/>
                                      </p:to>
                                    </p:set>
                                    <p:animEffect transition="in" filter="fade">
                                      <p:cBhvr>
                                        <p:cTn id="177" dur="500"/>
                                        <p:tgtEl>
                                          <p:spTgt spid="66"/>
                                        </p:tgtEl>
                                      </p:cBhvr>
                                    </p:animEffect>
                                  </p:childTnLst>
                                </p:cTn>
                              </p:par>
                            </p:childTnLst>
                          </p:cTn>
                        </p:par>
                        <p:par>
                          <p:cTn id="178" fill="hold">
                            <p:stCondLst>
                              <p:cond delay="500"/>
                            </p:stCondLst>
                            <p:childTnLst>
                              <p:par>
                                <p:cTn id="179" presetID="0" presetClass="path" presetSubtype="0" accel="50000" decel="50000" fill="hold" grpId="1" nodeType="afterEffect">
                                  <p:stCondLst>
                                    <p:cond delay="0"/>
                                  </p:stCondLst>
                                  <p:childTnLst>
                                    <p:animMotion origin="layout" path="M 0 0 C 0 0 -0.00399 0.05065 -0.00799 0.10155 " pathEditMode="relative" ptsTypes="aA">
                                      <p:cBhvr>
                                        <p:cTn id="180" dur="2000" fill="hold"/>
                                        <p:tgtEl>
                                          <p:spTgt spid="66"/>
                                        </p:tgtEl>
                                        <p:attrNameLst>
                                          <p:attrName>ppt_x</p:attrName>
                                          <p:attrName>ppt_y</p:attrName>
                                        </p:attrNameLst>
                                      </p:cBhvr>
                                    </p:animMotion>
                                  </p:childTnLst>
                                </p:cTn>
                              </p:par>
                            </p:childTnLst>
                          </p:cTn>
                        </p:par>
                      </p:childTnLst>
                    </p:cTn>
                  </p:par>
                  <p:par>
                    <p:cTn id="181" fill="hold">
                      <p:stCondLst>
                        <p:cond delay="indefinite"/>
                      </p:stCondLst>
                      <p:childTnLst>
                        <p:par>
                          <p:cTn id="182" fill="hold">
                            <p:stCondLst>
                              <p:cond delay="0"/>
                            </p:stCondLst>
                            <p:childTnLst>
                              <p:par>
                                <p:cTn id="183" presetID="10" presetClass="entr" presetSubtype="0" fill="hold" grpId="0" nodeType="clickEffect">
                                  <p:stCondLst>
                                    <p:cond delay="0"/>
                                  </p:stCondLst>
                                  <p:childTnLst>
                                    <p:set>
                                      <p:cBhvr>
                                        <p:cTn id="184" dur="1" fill="hold">
                                          <p:stCondLst>
                                            <p:cond delay="0"/>
                                          </p:stCondLst>
                                        </p:cTn>
                                        <p:tgtEl>
                                          <p:spTgt spid="70"/>
                                        </p:tgtEl>
                                        <p:attrNameLst>
                                          <p:attrName>style.visibility</p:attrName>
                                        </p:attrNameLst>
                                      </p:cBhvr>
                                      <p:to>
                                        <p:strVal val="visible"/>
                                      </p:to>
                                    </p:set>
                                    <p:animEffect transition="in" filter="fade">
                                      <p:cBhvr>
                                        <p:cTn id="185" dur="500"/>
                                        <p:tgtEl>
                                          <p:spTgt spid="70"/>
                                        </p:tgtEl>
                                      </p:cBhvr>
                                    </p:animEffect>
                                  </p:childTnLst>
                                </p:cTn>
                              </p:par>
                            </p:childTnLst>
                          </p:cTn>
                        </p:par>
                        <p:par>
                          <p:cTn id="186" fill="hold">
                            <p:stCondLst>
                              <p:cond delay="500"/>
                            </p:stCondLst>
                            <p:childTnLst>
                              <p:par>
                                <p:cTn id="187" presetID="0" presetClass="path" presetSubtype="0" accel="50000" decel="50000" fill="hold" grpId="1" nodeType="afterEffect">
                                  <p:stCondLst>
                                    <p:cond delay="0"/>
                                  </p:stCondLst>
                                  <p:childTnLst>
                                    <p:animMotion origin="layout" path="M 0 0 C 0 0 -0.00556 0.04996 -0.01094 0.10016 " pathEditMode="relative" ptsTypes="aA">
                                      <p:cBhvr>
                                        <p:cTn id="188" dur="2000" fill="hold"/>
                                        <p:tgtEl>
                                          <p:spTgt spid="70"/>
                                        </p:tgtEl>
                                        <p:attrNameLst>
                                          <p:attrName>ppt_x</p:attrName>
                                          <p:attrName>ppt_y</p:attrName>
                                        </p:attrNameLst>
                                      </p:cBhvr>
                                    </p:animMotion>
                                  </p:childTnLst>
                                </p:cTn>
                              </p:par>
                            </p:childTnLst>
                          </p:cTn>
                        </p:par>
                        <p:par>
                          <p:cTn id="189" fill="hold">
                            <p:stCondLst>
                              <p:cond delay="2500"/>
                            </p:stCondLst>
                            <p:childTnLst>
                              <p:par>
                                <p:cTn id="190" presetID="10" presetClass="entr" presetSubtype="0" fill="hold" grpId="0" nodeType="afterEffect">
                                  <p:stCondLst>
                                    <p:cond delay="0"/>
                                  </p:stCondLst>
                                  <p:childTnLst>
                                    <p:set>
                                      <p:cBhvr>
                                        <p:cTn id="191" dur="1" fill="hold">
                                          <p:stCondLst>
                                            <p:cond delay="0"/>
                                          </p:stCondLst>
                                        </p:cTn>
                                        <p:tgtEl>
                                          <p:spTgt spid="68"/>
                                        </p:tgtEl>
                                        <p:attrNameLst>
                                          <p:attrName>style.visibility</p:attrName>
                                        </p:attrNameLst>
                                      </p:cBhvr>
                                      <p:to>
                                        <p:strVal val="visible"/>
                                      </p:to>
                                    </p:set>
                                    <p:animEffect transition="in" filter="fade">
                                      <p:cBhvr>
                                        <p:cTn id="192" dur="500"/>
                                        <p:tgtEl>
                                          <p:spTgt spid="68"/>
                                        </p:tgtEl>
                                      </p:cBhvr>
                                    </p:animEffect>
                                  </p:childTnLst>
                                </p:cTn>
                              </p:par>
                            </p:childTnLst>
                          </p:cTn>
                        </p:par>
                        <p:par>
                          <p:cTn id="193" fill="hold">
                            <p:stCondLst>
                              <p:cond delay="3000"/>
                            </p:stCondLst>
                            <p:childTnLst>
                              <p:par>
                                <p:cTn id="194" presetID="10" presetClass="entr" presetSubtype="0" fill="hold" nodeType="afterEffect">
                                  <p:stCondLst>
                                    <p:cond delay="0"/>
                                  </p:stCondLst>
                                  <p:childTnLst>
                                    <p:set>
                                      <p:cBhvr>
                                        <p:cTn id="195" dur="1" fill="hold">
                                          <p:stCondLst>
                                            <p:cond delay="0"/>
                                          </p:stCondLst>
                                        </p:cTn>
                                        <p:tgtEl>
                                          <p:spTgt spid="69"/>
                                        </p:tgtEl>
                                        <p:attrNameLst>
                                          <p:attrName>style.visibility</p:attrName>
                                        </p:attrNameLst>
                                      </p:cBhvr>
                                      <p:to>
                                        <p:strVal val="visible"/>
                                      </p:to>
                                    </p:set>
                                    <p:animEffect transition="in" filter="fade">
                                      <p:cBhvr>
                                        <p:cTn id="196" dur="1000"/>
                                        <p:tgtEl>
                                          <p:spTgt spid="69"/>
                                        </p:tgtEl>
                                      </p:cBhvr>
                                    </p:animEffect>
                                  </p:childTnLst>
                                </p:cTn>
                              </p:par>
                            </p:childTnLst>
                          </p:cTn>
                        </p:par>
                      </p:childTnLst>
                    </p:cTn>
                  </p:par>
                  <p:par>
                    <p:cTn id="197" fill="hold">
                      <p:stCondLst>
                        <p:cond delay="indefinite"/>
                      </p:stCondLst>
                      <p:childTnLst>
                        <p:par>
                          <p:cTn id="198" fill="hold">
                            <p:stCondLst>
                              <p:cond delay="0"/>
                            </p:stCondLst>
                            <p:childTnLst>
                              <p:par>
                                <p:cTn id="199" presetID="27" presetClass="entr" presetSubtype="0" fill="hold" grpId="0" nodeType="clickEffect">
                                  <p:stCondLst>
                                    <p:cond delay="0"/>
                                  </p:stCondLst>
                                  <p:iterate type="lt">
                                    <p:tmPct val="50000"/>
                                  </p:iterate>
                                  <p:childTnLst>
                                    <p:set>
                                      <p:cBhvr>
                                        <p:cTn id="200" dur="1" fill="hold">
                                          <p:stCondLst>
                                            <p:cond delay="0"/>
                                          </p:stCondLst>
                                        </p:cTn>
                                        <p:tgtEl>
                                          <p:spTgt spid="54"/>
                                        </p:tgtEl>
                                        <p:attrNameLst>
                                          <p:attrName>style.visibility</p:attrName>
                                        </p:attrNameLst>
                                      </p:cBhvr>
                                      <p:to>
                                        <p:strVal val="visible"/>
                                      </p:to>
                                    </p:set>
                                    <p:anim calcmode="discrete" valueType="clr">
                                      <p:cBhvr override="childStyle">
                                        <p:cTn id="201" dur="80"/>
                                        <p:tgtEl>
                                          <p:spTgt spid="54"/>
                                        </p:tgtEl>
                                        <p:attrNameLst>
                                          <p:attrName>style.color</p:attrName>
                                        </p:attrNameLst>
                                      </p:cBhvr>
                                      <p:tavLst>
                                        <p:tav tm="0">
                                          <p:val>
                                            <p:clrVal>
                                              <a:schemeClr val="accent2"/>
                                            </p:clrVal>
                                          </p:val>
                                        </p:tav>
                                        <p:tav tm="50000">
                                          <p:val>
                                            <p:clrVal>
                                              <a:schemeClr val="hlink"/>
                                            </p:clrVal>
                                          </p:val>
                                        </p:tav>
                                      </p:tavLst>
                                    </p:anim>
                                    <p:anim calcmode="discrete" valueType="clr">
                                      <p:cBhvr>
                                        <p:cTn id="202" dur="80"/>
                                        <p:tgtEl>
                                          <p:spTgt spid="54"/>
                                        </p:tgtEl>
                                        <p:attrNameLst>
                                          <p:attrName>fillcolor</p:attrName>
                                        </p:attrNameLst>
                                      </p:cBhvr>
                                      <p:tavLst>
                                        <p:tav tm="0">
                                          <p:val>
                                            <p:clrVal>
                                              <a:schemeClr val="accent2"/>
                                            </p:clrVal>
                                          </p:val>
                                        </p:tav>
                                        <p:tav tm="50000">
                                          <p:val>
                                            <p:clrVal>
                                              <a:schemeClr val="hlink"/>
                                            </p:clrVal>
                                          </p:val>
                                        </p:tav>
                                      </p:tavLst>
                                    </p:anim>
                                    <p:set>
                                      <p:cBhvr>
                                        <p:cTn id="203" dur="80"/>
                                        <p:tgtEl>
                                          <p:spTgt spid="54"/>
                                        </p:tgtEl>
                                        <p:attrNameLst>
                                          <p:attrName>fill.type</p:attrName>
                                        </p:attrNameLst>
                                      </p:cBhvr>
                                      <p:to>
                                        <p:strVal val="solid"/>
                                      </p:to>
                                    </p:set>
                                  </p:childTnLst>
                                </p:cTn>
                              </p:par>
                            </p:childTnLst>
                          </p:cTn>
                        </p:par>
                      </p:childTnLst>
                    </p:cTn>
                  </p:par>
                  <p:par>
                    <p:cTn id="204" fill="hold">
                      <p:stCondLst>
                        <p:cond delay="indefinite"/>
                      </p:stCondLst>
                      <p:childTnLst>
                        <p:par>
                          <p:cTn id="205" fill="hold">
                            <p:stCondLst>
                              <p:cond delay="0"/>
                            </p:stCondLst>
                            <p:childTnLst>
                              <p:par>
                                <p:cTn id="206" presetID="27" presetClass="entr" presetSubtype="0" fill="hold" grpId="0" nodeType="clickEffect">
                                  <p:stCondLst>
                                    <p:cond delay="0"/>
                                  </p:stCondLst>
                                  <p:iterate type="lt">
                                    <p:tmPct val="50000"/>
                                  </p:iterate>
                                  <p:childTnLst>
                                    <p:set>
                                      <p:cBhvr>
                                        <p:cTn id="207" dur="1" fill="hold">
                                          <p:stCondLst>
                                            <p:cond delay="0"/>
                                          </p:stCondLst>
                                        </p:cTn>
                                        <p:tgtEl>
                                          <p:spTgt spid="51"/>
                                        </p:tgtEl>
                                        <p:attrNameLst>
                                          <p:attrName>style.visibility</p:attrName>
                                        </p:attrNameLst>
                                      </p:cBhvr>
                                      <p:to>
                                        <p:strVal val="visible"/>
                                      </p:to>
                                    </p:set>
                                    <p:anim calcmode="discrete" valueType="clr">
                                      <p:cBhvr override="childStyle">
                                        <p:cTn id="208" dur="80"/>
                                        <p:tgtEl>
                                          <p:spTgt spid="51"/>
                                        </p:tgtEl>
                                        <p:attrNameLst>
                                          <p:attrName>style.color</p:attrName>
                                        </p:attrNameLst>
                                      </p:cBhvr>
                                      <p:tavLst>
                                        <p:tav tm="0">
                                          <p:val>
                                            <p:clrVal>
                                              <a:schemeClr val="accent2"/>
                                            </p:clrVal>
                                          </p:val>
                                        </p:tav>
                                        <p:tav tm="50000">
                                          <p:val>
                                            <p:clrVal>
                                              <a:schemeClr val="hlink"/>
                                            </p:clrVal>
                                          </p:val>
                                        </p:tav>
                                      </p:tavLst>
                                    </p:anim>
                                    <p:anim calcmode="discrete" valueType="clr">
                                      <p:cBhvr>
                                        <p:cTn id="209" dur="80"/>
                                        <p:tgtEl>
                                          <p:spTgt spid="51"/>
                                        </p:tgtEl>
                                        <p:attrNameLst>
                                          <p:attrName>fillcolor</p:attrName>
                                        </p:attrNameLst>
                                      </p:cBhvr>
                                      <p:tavLst>
                                        <p:tav tm="0">
                                          <p:val>
                                            <p:clrVal>
                                              <a:schemeClr val="accent2"/>
                                            </p:clrVal>
                                          </p:val>
                                        </p:tav>
                                        <p:tav tm="50000">
                                          <p:val>
                                            <p:clrVal>
                                              <a:schemeClr val="hlink"/>
                                            </p:clrVal>
                                          </p:val>
                                        </p:tav>
                                      </p:tavLst>
                                    </p:anim>
                                    <p:set>
                                      <p:cBhvr>
                                        <p:cTn id="210" dur="80"/>
                                        <p:tgtEl>
                                          <p:spTgt spid="5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2" grpId="0" animBg="1"/>
      <p:bldP spid="39" grpId="0" animBg="1"/>
      <p:bldP spid="23" grpId="0" animBg="1"/>
      <p:bldP spid="4" grpId="0"/>
      <p:bldP spid="4" grpId="1"/>
      <p:bldP spid="24" grpId="0"/>
      <p:bldP spid="24" grpId="1"/>
      <p:bldP spid="27" grpId="0"/>
      <p:bldP spid="27" grpId="1"/>
      <p:bldP spid="30" grpId="0" animBg="1"/>
      <p:bldP spid="33" grpId="0"/>
      <p:bldP spid="33" grpId="1"/>
      <p:bldP spid="35" grpId="0"/>
      <p:bldP spid="35" grpId="1"/>
      <p:bldP spid="37" grpId="0"/>
      <p:bldP spid="37" grpId="1"/>
      <p:bldP spid="36" grpId="0"/>
      <p:bldP spid="36" grpId="1"/>
      <p:bldP spid="41" grpId="0"/>
      <p:bldP spid="41" grpId="1"/>
      <p:bldP spid="43" grpId="0"/>
      <p:bldP spid="43" grpId="1"/>
      <p:bldP spid="44" grpId="0"/>
      <p:bldP spid="44" grpId="1"/>
      <p:bldP spid="52" grpId="0" animBg="1"/>
      <p:bldP spid="53" grpId="0" animBg="1"/>
      <p:bldP spid="61" grpId="0"/>
      <p:bldP spid="61" grpId="1"/>
      <p:bldP spid="65" grpId="0" animBg="1"/>
      <p:bldP spid="66" grpId="0"/>
      <p:bldP spid="66" grpId="1"/>
      <p:bldP spid="67" grpId="0"/>
      <p:bldP spid="67" grpId="1"/>
      <p:bldP spid="68" grpId="0" animBg="1"/>
      <p:bldP spid="70" grpId="0"/>
      <p:bldP spid="70" grpId="1"/>
      <p:bldP spid="51" grpId="0"/>
      <p:bldP spid="54" grpId="0"/>
      <p:bldP spid="48" grpId="0"/>
      <p:bldP spid="48" grpId="1"/>
      <p:bldP spid="49" grpId="0"/>
      <p:bldP spid="49" grpId="1"/>
      <p:bldP spid="50" grpId="0"/>
      <p:bldP spid="50"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2"/>
            </a:gs>
            <a:gs pos="100000">
              <a:srgbClr val="3333FF"/>
            </a:gs>
          </a:gsLst>
          <a:lin ang="5400000" scaled="1"/>
        </a:gradFill>
        <a:effectLst/>
      </p:bgPr>
    </p:bg>
    <p:spTree>
      <p:nvGrpSpPr>
        <p:cNvPr id="1" name=""/>
        <p:cNvGrpSpPr/>
        <p:nvPr/>
      </p:nvGrpSpPr>
      <p:grpSpPr>
        <a:xfrm>
          <a:off x="0" y="0"/>
          <a:ext cx="0" cy="0"/>
          <a:chOff x="0" y="0"/>
          <a:chExt cx="0" cy="0"/>
        </a:xfrm>
      </p:grpSpPr>
      <p:sp>
        <p:nvSpPr>
          <p:cNvPr id="2" name="Text Box 23"/>
          <p:cNvSpPr txBox="1">
            <a:spLocks noChangeArrowheads="1"/>
          </p:cNvSpPr>
          <p:nvPr/>
        </p:nvSpPr>
        <p:spPr bwMode="auto">
          <a:xfrm>
            <a:off x="683568" y="1268760"/>
            <a:ext cx="7776864" cy="664797"/>
          </a:xfrm>
          <a:prstGeom prst="rect">
            <a:avLst/>
          </a:prstGeom>
          <a:noFill/>
          <a:ln w="12700">
            <a:noFill/>
            <a:miter lim="800000"/>
            <a:headEnd type="none" w="sm" len="sm"/>
            <a:tailEnd type="none" w="sm" len="sm"/>
          </a:ln>
          <a:effectLst/>
        </p:spPr>
        <p:txBody>
          <a:bodyPr wrap="square" tIns="54864" bIns="54864">
            <a:spAutoFit/>
          </a:bodyPr>
          <a:lstStyle/>
          <a:p>
            <a:pPr marL="288925" indent="-288925" algn="just">
              <a:spcBef>
                <a:spcPct val="20000"/>
              </a:spcBef>
              <a:buSzPct val="85000"/>
              <a:buFont typeface="Wingdings" pitchFamily="2" charset="2"/>
              <a:buChar char="v"/>
            </a:pPr>
            <a:r>
              <a:rPr lang="en-US" smtClean="0"/>
              <a:t>Hutan (</a:t>
            </a:r>
            <a:r>
              <a:rPr lang="en-US" i="1" smtClean="0"/>
              <a:t>Forrest</a:t>
            </a:r>
            <a:r>
              <a:rPr lang="en-US" smtClean="0"/>
              <a:t>) merupakan kumpulan dari beberapa pohon yang tidak saling terhubung.</a:t>
            </a:r>
            <a:endParaRPr lang="en-US"/>
          </a:p>
        </p:txBody>
      </p:sp>
      <p:sp>
        <p:nvSpPr>
          <p:cNvPr id="3" name="Rectangle 2"/>
          <p:cNvSpPr/>
          <p:nvPr/>
        </p:nvSpPr>
        <p:spPr>
          <a:xfrm>
            <a:off x="1043608" y="1988840"/>
            <a:ext cx="992579" cy="369332"/>
          </a:xfrm>
          <a:prstGeom prst="rect">
            <a:avLst/>
          </a:prstGeom>
        </p:spPr>
        <p:txBody>
          <a:bodyPr wrap="none">
            <a:spAutoFit/>
          </a:bodyPr>
          <a:lstStyle/>
          <a:p>
            <a:pPr>
              <a:spcBef>
                <a:spcPct val="20000"/>
              </a:spcBef>
              <a:buSzPct val="85000"/>
            </a:pPr>
            <a:r>
              <a:rPr lang="en-US" smtClean="0"/>
              <a:t>Contoh:</a:t>
            </a:r>
            <a:endParaRPr lang="en-US"/>
          </a:p>
        </p:txBody>
      </p:sp>
      <p:grpSp>
        <p:nvGrpSpPr>
          <p:cNvPr id="40" name="Group 39"/>
          <p:cNvGrpSpPr/>
          <p:nvPr/>
        </p:nvGrpSpPr>
        <p:grpSpPr>
          <a:xfrm>
            <a:off x="899592" y="2636912"/>
            <a:ext cx="7632848" cy="2376264"/>
            <a:chOff x="963224" y="2544808"/>
            <a:chExt cx="7632848" cy="2376264"/>
          </a:xfrm>
        </p:grpSpPr>
        <p:cxnSp>
          <p:nvCxnSpPr>
            <p:cNvPr id="5" name="Straight Connector 4"/>
            <p:cNvCxnSpPr/>
            <p:nvPr/>
          </p:nvCxnSpPr>
          <p:spPr bwMode="auto">
            <a:xfrm>
              <a:off x="3131840" y="3745900"/>
              <a:ext cx="0" cy="792088"/>
            </a:xfrm>
            <a:prstGeom prst="line">
              <a:avLst/>
            </a:prstGeom>
            <a:solidFill>
              <a:schemeClr val="accent1"/>
            </a:solidFill>
            <a:ln w="19050" cap="flat" cmpd="sng" algn="ctr">
              <a:solidFill>
                <a:schemeClr val="tx1"/>
              </a:solidFill>
              <a:prstDash val="solid"/>
              <a:round/>
              <a:headEnd type="oval" w="lg" len="lg"/>
              <a:tailEnd type="oval" w="lg" len="lg"/>
            </a:ln>
            <a:effectLst/>
          </p:spPr>
        </p:cxnSp>
        <p:cxnSp>
          <p:nvCxnSpPr>
            <p:cNvPr id="6" name="Straight Connector 5"/>
            <p:cNvCxnSpPr/>
            <p:nvPr/>
          </p:nvCxnSpPr>
          <p:spPr bwMode="auto">
            <a:xfrm>
              <a:off x="3136112" y="3745900"/>
              <a:ext cx="643800" cy="792088"/>
            </a:xfrm>
            <a:prstGeom prst="line">
              <a:avLst/>
            </a:prstGeom>
            <a:solidFill>
              <a:schemeClr val="accent1"/>
            </a:solidFill>
            <a:ln w="19050" cap="flat" cmpd="sng" algn="ctr">
              <a:solidFill>
                <a:schemeClr val="tx1"/>
              </a:solidFill>
              <a:prstDash val="solid"/>
              <a:round/>
              <a:headEnd type="oval" w="lg" len="lg"/>
              <a:tailEnd type="oval" w="lg" len="lg"/>
            </a:ln>
            <a:effectLst/>
          </p:spPr>
        </p:cxnSp>
        <p:cxnSp>
          <p:nvCxnSpPr>
            <p:cNvPr id="7" name="Straight Connector 6"/>
            <p:cNvCxnSpPr/>
            <p:nvPr/>
          </p:nvCxnSpPr>
          <p:spPr bwMode="auto">
            <a:xfrm>
              <a:off x="3779912" y="2876220"/>
              <a:ext cx="0" cy="832585"/>
            </a:xfrm>
            <a:prstGeom prst="line">
              <a:avLst/>
            </a:prstGeom>
            <a:solidFill>
              <a:schemeClr val="accent1"/>
            </a:solidFill>
            <a:ln w="19050" cap="flat" cmpd="sng" algn="ctr">
              <a:solidFill>
                <a:schemeClr val="tx1"/>
              </a:solidFill>
              <a:prstDash val="solid"/>
              <a:round/>
              <a:headEnd type="oval" w="lg" len="lg"/>
              <a:tailEnd type="none" w="lg" len="lg"/>
            </a:ln>
            <a:effectLst/>
          </p:spPr>
        </p:cxnSp>
        <p:cxnSp>
          <p:nvCxnSpPr>
            <p:cNvPr id="8" name="Straight Connector 7"/>
            <p:cNvCxnSpPr/>
            <p:nvPr/>
          </p:nvCxnSpPr>
          <p:spPr bwMode="auto">
            <a:xfrm flipH="1">
              <a:off x="3789960" y="3698452"/>
              <a:ext cx="720079" cy="0"/>
            </a:xfrm>
            <a:prstGeom prst="line">
              <a:avLst/>
            </a:prstGeom>
            <a:solidFill>
              <a:schemeClr val="accent1"/>
            </a:solidFill>
            <a:ln w="19050" cap="flat" cmpd="sng" algn="ctr">
              <a:solidFill>
                <a:schemeClr val="tx1"/>
              </a:solidFill>
              <a:prstDash val="solid"/>
              <a:round/>
              <a:headEnd type="oval" w="lg" len="lg"/>
              <a:tailEnd type="none" w="lg" len="lg"/>
            </a:ln>
            <a:effectLst/>
          </p:spPr>
        </p:cxnSp>
        <p:cxnSp>
          <p:nvCxnSpPr>
            <p:cNvPr id="9" name="Straight Connector 8"/>
            <p:cNvCxnSpPr/>
            <p:nvPr/>
          </p:nvCxnSpPr>
          <p:spPr bwMode="auto">
            <a:xfrm>
              <a:off x="3782526" y="3696936"/>
              <a:ext cx="0" cy="832585"/>
            </a:xfrm>
            <a:prstGeom prst="line">
              <a:avLst/>
            </a:prstGeom>
            <a:solidFill>
              <a:schemeClr val="accent1"/>
            </a:solidFill>
            <a:ln w="19050" cap="flat" cmpd="sng" algn="ctr">
              <a:solidFill>
                <a:schemeClr val="tx1"/>
              </a:solidFill>
              <a:prstDash val="solid"/>
              <a:round/>
              <a:headEnd type="oval" w="lg" len="lg"/>
              <a:tailEnd type="none" w="lg" len="lg"/>
            </a:ln>
            <a:effectLst/>
          </p:spPr>
        </p:cxnSp>
        <p:sp>
          <p:nvSpPr>
            <p:cNvPr id="10" name="Line 32"/>
            <p:cNvSpPr>
              <a:spLocks noChangeShapeType="1"/>
            </p:cNvSpPr>
            <p:nvPr/>
          </p:nvSpPr>
          <p:spPr bwMode="auto">
            <a:xfrm flipV="1">
              <a:off x="4858359" y="3048863"/>
              <a:ext cx="781791" cy="432048"/>
            </a:xfrm>
            <a:prstGeom prst="line">
              <a:avLst/>
            </a:prstGeom>
            <a:noFill/>
            <a:ln w="19050">
              <a:solidFill>
                <a:srgbClr val="000000"/>
              </a:solidFill>
              <a:round/>
              <a:headEnd type="oval" w="lg" len="lg"/>
              <a:tailEnd type="oval" w="lg" len="lg"/>
            </a:ln>
          </p:spPr>
          <p:txBody>
            <a:bodyPr/>
            <a:lstStyle/>
            <a:p>
              <a:endParaRPr lang="en-US" sz="1400"/>
            </a:p>
          </p:txBody>
        </p:sp>
        <p:sp>
          <p:nvSpPr>
            <p:cNvPr id="11" name="Line 33"/>
            <p:cNvSpPr>
              <a:spLocks noChangeShapeType="1"/>
            </p:cNvSpPr>
            <p:nvPr/>
          </p:nvSpPr>
          <p:spPr bwMode="auto">
            <a:xfrm rot="2940607" flipV="1">
              <a:off x="5640435" y="3043281"/>
              <a:ext cx="801101" cy="367813"/>
            </a:xfrm>
            <a:prstGeom prst="line">
              <a:avLst/>
            </a:prstGeom>
            <a:noFill/>
            <a:ln w="19050">
              <a:solidFill>
                <a:srgbClr val="000000"/>
              </a:solidFill>
              <a:round/>
              <a:headEnd type="oval" w="lg" len="lg"/>
              <a:tailEnd type="oval" w="lg" len="lg"/>
            </a:ln>
          </p:spPr>
          <p:txBody>
            <a:bodyPr/>
            <a:lstStyle/>
            <a:p>
              <a:endParaRPr lang="en-US" sz="1400"/>
            </a:p>
          </p:txBody>
        </p:sp>
        <p:sp>
          <p:nvSpPr>
            <p:cNvPr id="12" name="Line 34"/>
            <p:cNvSpPr>
              <a:spLocks noChangeShapeType="1"/>
            </p:cNvSpPr>
            <p:nvPr/>
          </p:nvSpPr>
          <p:spPr bwMode="auto">
            <a:xfrm>
              <a:off x="5638563" y="3048865"/>
              <a:ext cx="0" cy="457200"/>
            </a:xfrm>
            <a:prstGeom prst="line">
              <a:avLst/>
            </a:prstGeom>
            <a:noFill/>
            <a:ln w="19050">
              <a:solidFill>
                <a:srgbClr val="000000"/>
              </a:solidFill>
              <a:round/>
              <a:headEnd w="lg" len="lg"/>
              <a:tailEnd type="oval" w="lg" len="lg"/>
            </a:ln>
          </p:spPr>
          <p:txBody>
            <a:bodyPr/>
            <a:lstStyle/>
            <a:p>
              <a:endParaRPr lang="en-US" sz="1400"/>
            </a:p>
          </p:txBody>
        </p:sp>
        <p:sp>
          <p:nvSpPr>
            <p:cNvPr id="13" name="Line 35"/>
            <p:cNvSpPr>
              <a:spLocks noChangeShapeType="1"/>
            </p:cNvSpPr>
            <p:nvPr/>
          </p:nvSpPr>
          <p:spPr bwMode="auto">
            <a:xfrm rot="9521445">
              <a:off x="5752365" y="3400269"/>
              <a:ext cx="403285" cy="732039"/>
            </a:xfrm>
            <a:prstGeom prst="line">
              <a:avLst/>
            </a:prstGeom>
            <a:noFill/>
            <a:ln w="19050">
              <a:solidFill>
                <a:srgbClr val="000000"/>
              </a:solidFill>
              <a:round/>
              <a:headEnd type="oval" w="lg" len="lg"/>
              <a:tailEnd type="oval" w="lg" len="lg"/>
            </a:ln>
          </p:spPr>
          <p:txBody>
            <a:bodyPr/>
            <a:lstStyle/>
            <a:p>
              <a:endParaRPr lang="en-US" sz="1400"/>
            </a:p>
          </p:txBody>
        </p:sp>
        <p:sp>
          <p:nvSpPr>
            <p:cNvPr id="14" name="Line 36"/>
            <p:cNvSpPr>
              <a:spLocks noChangeShapeType="1"/>
            </p:cNvSpPr>
            <p:nvPr/>
          </p:nvSpPr>
          <p:spPr bwMode="auto">
            <a:xfrm rot="4716597">
              <a:off x="5137198" y="3500975"/>
              <a:ext cx="480860" cy="616870"/>
            </a:xfrm>
            <a:prstGeom prst="line">
              <a:avLst/>
            </a:prstGeom>
            <a:noFill/>
            <a:ln w="19050">
              <a:solidFill>
                <a:srgbClr val="000000"/>
              </a:solidFill>
              <a:round/>
              <a:headEnd type="oval" w="lg" len="lg"/>
              <a:tailEnd type="oval" w="lg" len="lg"/>
            </a:ln>
          </p:spPr>
          <p:txBody>
            <a:bodyPr/>
            <a:lstStyle/>
            <a:p>
              <a:endParaRPr lang="en-US" sz="1400"/>
            </a:p>
          </p:txBody>
        </p:sp>
        <p:cxnSp>
          <p:nvCxnSpPr>
            <p:cNvPr id="15" name="Straight Connector 14"/>
            <p:cNvCxnSpPr/>
            <p:nvPr/>
          </p:nvCxnSpPr>
          <p:spPr bwMode="auto">
            <a:xfrm flipV="1">
              <a:off x="5630351" y="3501008"/>
              <a:ext cx="0" cy="1152128"/>
            </a:xfrm>
            <a:prstGeom prst="line">
              <a:avLst/>
            </a:prstGeom>
            <a:solidFill>
              <a:schemeClr val="accent1"/>
            </a:solidFill>
            <a:ln w="19050" cap="flat" cmpd="sng" algn="ctr">
              <a:solidFill>
                <a:schemeClr val="tx1"/>
              </a:solidFill>
              <a:prstDash val="solid"/>
              <a:round/>
              <a:headEnd type="oval" w="lg" len="lg"/>
              <a:tailEnd type="none" w="lg" len="lg"/>
            </a:ln>
            <a:effectLst/>
          </p:spPr>
        </p:cxnSp>
        <p:sp>
          <p:nvSpPr>
            <p:cNvPr id="17" name="Line 32"/>
            <p:cNvSpPr>
              <a:spLocks noChangeShapeType="1"/>
            </p:cNvSpPr>
            <p:nvPr/>
          </p:nvSpPr>
          <p:spPr bwMode="auto">
            <a:xfrm flipH="1">
              <a:off x="8316416" y="3350132"/>
              <a:ext cx="1" cy="792088"/>
            </a:xfrm>
            <a:prstGeom prst="line">
              <a:avLst/>
            </a:prstGeom>
            <a:noFill/>
            <a:ln w="19050">
              <a:solidFill>
                <a:srgbClr val="000000"/>
              </a:solidFill>
              <a:round/>
              <a:headEnd type="oval" w="lg" len="lg"/>
              <a:tailEnd type="none" w="lg" len="lg"/>
            </a:ln>
          </p:spPr>
          <p:txBody>
            <a:bodyPr/>
            <a:lstStyle/>
            <a:p>
              <a:endParaRPr lang="en-US" sz="1400"/>
            </a:p>
          </p:txBody>
        </p:sp>
        <p:sp>
          <p:nvSpPr>
            <p:cNvPr id="18" name="Line 33"/>
            <p:cNvSpPr>
              <a:spLocks noChangeShapeType="1"/>
            </p:cNvSpPr>
            <p:nvPr/>
          </p:nvSpPr>
          <p:spPr bwMode="auto">
            <a:xfrm rot="2940607" flipV="1">
              <a:off x="7525326" y="2971273"/>
              <a:ext cx="801101" cy="367813"/>
            </a:xfrm>
            <a:prstGeom prst="line">
              <a:avLst/>
            </a:prstGeom>
            <a:noFill/>
            <a:ln w="19050">
              <a:solidFill>
                <a:srgbClr val="000000"/>
              </a:solidFill>
              <a:round/>
              <a:headEnd type="oval" w="lg" len="lg"/>
              <a:tailEnd type="none" w="lg" len="lg"/>
            </a:ln>
          </p:spPr>
          <p:txBody>
            <a:bodyPr/>
            <a:lstStyle/>
            <a:p>
              <a:endParaRPr lang="en-US" sz="1400"/>
            </a:p>
          </p:txBody>
        </p:sp>
        <p:sp>
          <p:nvSpPr>
            <p:cNvPr id="19" name="Line 34"/>
            <p:cNvSpPr>
              <a:spLocks noChangeShapeType="1"/>
            </p:cNvSpPr>
            <p:nvPr/>
          </p:nvSpPr>
          <p:spPr bwMode="auto">
            <a:xfrm flipV="1">
              <a:off x="7020272" y="2977031"/>
              <a:ext cx="504056" cy="403245"/>
            </a:xfrm>
            <a:prstGeom prst="line">
              <a:avLst/>
            </a:prstGeom>
            <a:noFill/>
            <a:ln w="19050">
              <a:solidFill>
                <a:srgbClr val="000000"/>
              </a:solidFill>
              <a:round/>
              <a:headEnd type="oval" w="lg" len="lg"/>
              <a:tailEnd type="none" w="lg" len="lg"/>
            </a:ln>
          </p:spPr>
          <p:txBody>
            <a:bodyPr/>
            <a:lstStyle/>
            <a:p>
              <a:endParaRPr lang="en-US" sz="1400"/>
            </a:p>
          </p:txBody>
        </p:sp>
        <p:sp>
          <p:nvSpPr>
            <p:cNvPr id="20" name="Line 35"/>
            <p:cNvSpPr>
              <a:spLocks noChangeShapeType="1"/>
            </p:cNvSpPr>
            <p:nvPr/>
          </p:nvSpPr>
          <p:spPr bwMode="auto">
            <a:xfrm rot="9521445">
              <a:off x="7785898" y="3500537"/>
              <a:ext cx="403285" cy="732039"/>
            </a:xfrm>
            <a:prstGeom prst="line">
              <a:avLst/>
            </a:prstGeom>
            <a:noFill/>
            <a:ln w="19050">
              <a:solidFill>
                <a:srgbClr val="000000"/>
              </a:solidFill>
              <a:round/>
              <a:headEnd type="oval" w="lg" len="lg"/>
              <a:tailEnd type="none" w="lg" len="lg"/>
            </a:ln>
          </p:spPr>
          <p:txBody>
            <a:bodyPr/>
            <a:lstStyle/>
            <a:p>
              <a:endParaRPr lang="en-US" sz="1400"/>
            </a:p>
          </p:txBody>
        </p:sp>
        <p:sp>
          <p:nvSpPr>
            <p:cNvPr id="21" name="Line 36"/>
            <p:cNvSpPr>
              <a:spLocks noChangeShapeType="1"/>
            </p:cNvSpPr>
            <p:nvPr/>
          </p:nvSpPr>
          <p:spPr bwMode="auto">
            <a:xfrm rot="4716597">
              <a:off x="7212109" y="3928978"/>
              <a:ext cx="841418" cy="198741"/>
            </a:xfrm>
            <a:prstGeom prst="line">
              <a:avLst/>
            </a:prstGeom>
            <a:noFill/>
            <a:ln w="19050">
              <a:solidFill>
                <a:srgbClr val="000000"/>
              </a:solidFill>
              <a:round/>
              <a:headEnd type="oval" w="lg" len="lg"/>
              <a:tailEnd type="oval" w="lg" len="lg"/>
            </a:ln>
          </p:spPr>
          <p:txBody>
            <a:bodyPr/>
            <a:lstStyle/>
            <a:p>
              <a:endParaRPr lang="en-US" sz="1400"/>
            </a:p>
          </p:txBody>
        </p:sp>
        <p:cxnSp>
          <p:nvCxnSpPr>
            <p:cNvPr id="22" name="Straight Connector 21"/>
            <p:cNvCxnSpPr/>
            <p:nvPr/>
          </p:nvCxnSpPr>
          <p:spPr bwMode="auto">
            <a:xfrm flipV="1">
              <a:off x="7020272" y="3380276"/>
              <a:ext cx="0" cy="1080120"/>
            </a:xfrm>
            <a:prstGeom prst="line">
              <a:avLst/>
            </a:prstGeom>
            <a:solidFill>
              <a:schemeClr val="accent1"/>
            </a:solidFill>
            <a:ln w="19050" cap="flat" cmpd="sng" algn="ctr">
              <a:solidFill>
                <a:schemeClr val="tx1"/>
              </a:solidFill>
              <a:prstDash val="solid"/>
              <a:round/>
              <a:headEnd type="oval" w="lg" len="lg"/>
              <a:tailEnd type="none" w="lg" len="lg"/>
            </a:ln>
            <a:effectLst/>
          </p:spPr>
        </p:cxnSp>
        <p:sp>
          <p:nvSpPr>
            <p:cNvPr id="30" name="Line 32"/>
            <p:cNvSpPr>
              <a:spLocks noChangeShapeType="1"/>
            </p:cNvSpPr>
            <p:nvPr/>
          </p:nvSpPr>
          <p:spPr bwMode="auto">
            <a:xfrm flipV="1">
              <a:off x="1239536" y="3092244"/>
              <a:ext cx="792088" cy="288032"/>
            </a:xfrm>
            <a:prstGeom prst="line">
              <a:avLst/>
            </a:prstGeom>
            <a:noFill/>
            <a:ln w="19050">
              <a:solidFill>
                <a:srgbClr val="000000"/>
              </a:solidFill>
              <a:round/>
              <a:headEnd type="oval" w="lg" len="lg"/>
              <a:tailEnd type="none" w="lg" len="lg"/>
            </a:ln>
          </p:spPr>
          <p:txBody>
            <a:bodyPr/>
            <a:lstStyle/>
            <a:p>
              <a:endParaRPr lang="en-US" sz="1400"/>
            </a:p>
          </p:txBody>
        </p:sp>
        <p:sp>
          <p:nvSpPr>
            <p:cNvPr id="31" name="Line 33"/>
            <p:cNvSpPr>
              <a:spLocks noChangeShapeType="1"/>
            </p:cNvSpPr>
            <p:nvPr/>
          </p:nvSpPr>
          <p:spPr bwMode="auto">
            <a:xfrm rot="2940607" flipH="1">
              <a:off x="2002063" y="3215404"/>
              <a:ext cx="727290" cy="199950"/>
            </a:xfrm>
            <a:prstGeom prst="line">
              <a:avLst/>
            </a:prstGeom>
            <a:noFill/>
            <a:ln w="19050">
              <a:solidFill>
                <a:srgbClr val="000000"/>
              </a:solidFill>
              <a:round/>
              <a:headEnd type="oval" w="lg" len="lg"/>
              <a:tailEnd type="none" w="lg" len="lg"/>
            </a:ln>
          </p:spPr>
          <p:txBody>
            <a:bodyPr/>
            <a:lstStyle/>
            <a:p>
              <a:endParaRPr lang="en-US" sz="1400"/>
            </a:p>
          </p:txBody>
        </p:sp>
        <p:sp>
          <p:nvSpPr>
            <p:cNvPr id="33" name="Line 35"/>
            <p:cNvSpPr>
              <a:spLocks noChangeShapeType="1"/>
            </p:cNvSpPr>
            <p:nvPr/>
          </p:nvSpPr>
          <p:spPr bwMode="auto">
            <a:xfrm rot="9521445" flipH="1">
              <a:off x="1512743" y="3196953"/>
              <a:ext cx="658804" cy="438651"/>
            </a:xfrm>
            <a:prstGeom prst="line">
              <a:avLst/>
            </a:prstGeom>
            <a:noFill/>
            <a:ln w="19050">
              <a:solidFill>
                <a:srgbClr val="000000"/>
              </a:solidFill>
              <a:round/>
              <a:headEnd type="oval" w="lg" len="lg"/>
              <a:tailEnd type="none" w="lg" len="lg"/>
            </a:ln>
          </p:spPr>
          <p:txBody>
            <a:bodyPr/>
            <a:lstStyle/>
            <a:p>
              <a:endParaRPr lang="en-US" sz="1400"/>
            </a:p>
          </p:txBody>
        </p:sp>
        <p:sp>
          <p:nvSpPr>
            <p:cNvPr id="34" name="Line 36"/>
            <p:cNvSpPr>
              <a:spLocks noChangeShapeType="1"/>
            </p:cNvSpPr>
            <p:nvPr/>
          </p:nvSpPr>
          <p:spPr bwMode="auto">
            <a:xfrm rot="4716597" flipH="1">
              <a:off x="2304545" y="2798192"/>
              <a:ext cx="206437" cy="660112"/>
            </a:xfrm>
            <a:prstGeom prst="line">
              <a:avLst/>
            </a:prstGeom>
            <a:noFill/>
            <a:ln w="19050">
              <a:solidFill>
                <a:srgbClr val="000000"/>
              </a:solidFill>
              <a:round/>
              <a:headEnd type="oval" w="lg" len="lg"/>
              <a:tailEnd type="oval" w="lg" len="lg"/>
            </a:ln>
          </p:spPr>
          <p:txBody>
            <a:bodyPr/>
            <a:lstStyle/>
            <a:p>
              <a:endParaRPr lang="en-US" sz="1400"/>
            </a:p>
          </p:txBody>
        </p:sp>
        <p:cxnSp>
          <p:nvCxnSpPr>
            <p:cNvPr id="35" name="Straight Connector 34"/>
            <p:cNvCxnSpPr/>
            <p:nvPr/>
          </p:nvCxnSpPr>
          <p:spPr bwMode="auto">
            <a:xfrm flipV="1">
              <a:off x="2051720" y="3092244"/>
              <a:ext cx="8384" cy="1152128"/>
            </a:xfrm>
            <a:prstGeom prst="line">
              <a:avLst/>
            </a:prstGeom>
            <a:solidFill>
              <a:schemeClr val="accent1"/>
            </a:solidFill>
            <a:ln w="19050" cap="flat" cmpd="sng" algn="ctr">
              <a:solidFill>
                <a:schemeClr val="tx1"/>
              </a:solidFill>
              <a:prstDash val="solid"/>
              <a:round/>
              <a:headEnd type="oval" w="lg" len="lg"/>
              <a:tailEnd type="none" w="lg" len="lg"/>
            </a:ln>
            <a:effectLst/>
          </p:spPr>
        </p:cxnSp>
        <p:sp>
          <p:nvSpPr>
            <p:cNvPr id="38" name="Rectangle 37"/>
            <p:cNvSpPr/>
            <p:nvPr/>
          </p:nvSpPr>
          <p:spPr bwMode="auto">
            <a:xfrm>
              <a:off x="963224" y="2544808"/>
              <a:ext cx="7632848" cy="2376264"/>
            </a:xfrm>
            <a:prstGeom prst="rect">
              <a:avLst/>
            </a:prstGeom>
            <a:no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grpSp>
      <p:sp>
        <p:nvSpPr>
          <p:cNvPr id="41" name="Rectangle 40"/>
          <p:cNvSpPr/>
          <p:nvPr/>
        </p:nvSpPr>
        <p:spPr>
          <a:xfrm>
            <a:off x="2915816" y="5157192"/>
            <a:ext cx="3296835" cy="338554"/>
          </a:xfrm>
          <a:prstGeom prst="rect">
            <a:avLst/>
          </a:prstGeom>
        </p:spPr>
        <p:txBody>
          <a:bodyPr wrap="square">
            <a:spAutoFit/>
          </a:bodyPr>
          <a:lstStyle/>
          <a:p>
            <a:pPr algn="ctr">
              <a:spcBef>
                <a:spcPct val="20000"/>
              </a:spcBef>
              <a:buSzPct val="85000"/>
            </a:pPr>
            <a:r>
              <a:rPr lang="en-US" sz="1600" smtClean="0"/>
              <a:t>Hutan yang terdiri dari 4 pohon</a:t>
            </a:r>
            <a:endParaRPr lang="en-US" sz="160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checkerboard(across)">
                                      <p:cBhvr>
                                        <p:cTn id="11" dur="500"/>
                                        <p:tgtEl>
                                          <p:spTgt spid="40"/>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blinds(horizontal)">
                                      <p:cBhvr>
                                        <p:cTn id="14"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1"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2"/>
            </a:gs>
            <a:gs pos="100000">
              <a:srgbClr val="3333FF"/>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836637" y="1230337"/>
            <a:ext cx="7489538" cy="369332"/>
          </a:xfrm>
          <a:prstGeom prst="rect">
            <a:avLst/>
          </a:prstGeom>
        </p:spPr>
        <p:txBody>
          <a:bodyPr wrap="square">
            <a:spAutoFit/>
          </a:bodyPr>
          <a:lstStyle/>
          <a:p>
            <a:pPr marL="342900" indent="-342900" algn="just">
              <a:spcAft>
                <a:spcPct val="20000"/>
              </a:spcAft>
            </a:pPr>
            <a:r>
              <a:rPr lang="en-US" smtClean="0"/>
              <a:t>4.3.  Membuat PTB Berdasarkan Penelusuran Preorder dan Postorder</a:t>
            </a:r>
          </a:p>
        </p:txBody>
      </p:sp>
      <p:sp>
        <p:nvSpPr>
          <p:cNvPr id="3" name="Rectangle 2"/>
          <p:cNvSpPr/>
          <p:nvPr/>
        </p:nvSpPr>
        <p:spPr>
          <a:xfrm>
            <a:off x="1380494" y="1581085"/>
            <a:ext cx="7007930" cy="646331"/>
          </a:xfrm>
          <a:prstGeom prst="rect">
            <a:avLst/>
          </a:prstGeom>
        </p:spPr>
        <p:txBody>
          <a:bodyPr wrap="square" lIns="45720" rIns="45720">
            <a:spAutoFit/>
          </a:bodyPr>
          <a:lstStyle/>
          <a:p>
            <a:pPr algn="just">
              <a:spcAft>
                <a:spcPct val="20000"/>
              </a:spcAft>
            </a:pPr>
            <a:r>
              <a:rPr lang="en-US" smtClean="0"/>
              <a:t>Bila yang diketahui hasil penelusuran preorder dan postorder ternyata  PTB tidak tunggal sehingga sulit ditentukan.</a:t>
            </a:r>
          </a:p>
        </p:txBody>
      </p:sp>
      <p:sp>
        <p:nvSpPr>
          <p:cNvPr id="8" name="TextBox 7"/>
          <p:cNvSpPr txBox="1"/>
          <p:nvPr/>
        </p:nvSpPr>
        <p:spPr>
          <a:xfrm>
            <a:off x="1340277" y="2448800"/>
            <a:ext cx="936104" cy="338554"/>
          </a:xfrm>
          <a:prstGeom prst="rect">
            <a:avLst/>
          </a:prstGeom>
          <a:noFill/>
        </p:spPr>
        <p:txBody>
          <a:bodyPr wrap="square" rtlCol="0">
            <a:spAutoFit/>
          </a:bodyPr>
          <a:lstStyle/>
          <a:p>
            <a:r>
              <a:rPr lang="en-US" sz="1600" smtClean="0"/>
              <a:t>Contoh:</a:t>
            </a:r>
            <a:endParaRPr lang="en-US" sz="1600"/>
          </a:p>
        </p:txBody>
      </p:sp>
      <p:sp>
        <p:nvSpPr>
          <p:cNvPr id="9" name="TextBox 8"/>
          <p:cNvSpPr txBox="1"/>
          <p:nvPr/>
        </p:nvSpPr>
        <p:spPr>
          <a:xfrm>
            <a:off x="1691680" y="2760195"/>
            <a:ext cx="2088232" cy="584775"/>
          </a:xfrm>
          <a:prstGeom prst="rect">
            <a:avLst/>
          </a:prstGeom>
          <a:noFill/>
        </p:spPr>
        <p:txBody>
          <a:bodyPr wrap="square" rtlCol="0">
            <a:spAutoFit/>
          </a:bodyPr>
          <a:lstStyle/>
          <a:p>
            <a:pPr>
              <a:tabLst>
                <a:tab pos="968375" algn="l"/>
              </a:tabLst>
            </a:pPr>
            <a:r>
              <a:rPr lang="en-US" sz="1600" smtClean="0"/>
              <a:t>Preorder	:  A   B</a:t>
            </a:r>
          </a:p>
          <a:p>
            <a:pPr>
              <a:tabLst>
                <a:tab pos="968375" algn="l"/>
              </a:tabLst>
            </a:pPr>
            <a:r>
              <a:rPr lang="en-US" sz="1600" smtClean="0"/>
              <a:t>Postorder	:  B   A</a:t>
            </a:r>
          </a:p>
        </p:txBody>
      </p:sp>
      <p:sp>
        <p:nvSpPr>
          <p:cNvPr id="14" name="Oval 17"/>
          <p:cNvSpPr>
            <a:spLocks noChangeArrowheads="1"/>
          </p:cNvSpPr>
          <p:nvPr/>
        </p:nvSpPr>
        <p:spPr bwMode="auto">
          <a:xfrm>
            <a:off x="6173887" y="4000226"/>
            <a:ext cx="414337"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A</a:t>
            </a:r>
            <a:endParaRPr lang="en-US" sz="1400"/>
          </a:p>
        </p:txBody>
      </p:sp>
      <p:sp>
        <p:nvSpPr>
          <p:cNvPr id="15" name="Oval 33"/>
          <p:cNvSpPr>
            <a:spLocks noChangeArrowheads="1"/>
          </p:cNvSpPr>
          <p:nvPr/>
        </p:nvSpPr>
        <p:spPr bwMode="auto">
          <a:xfrm>
            <a:off x="5453807" y="4830737"/>
            <a:ext cx="414337" cy="398463"/>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B</a:t>
            </a:r>
            <a:endParaRPr lang="en-US" sz="1400"/>
          </a:p>
        </p:txBody>
      </p:sp>
      <p:cxnSp>
        <p:nvCxnSpPr>
          <p:cNvPr id="16" name="AutoShape 14"/>
          <p:cNvCxnSpPr>
            <a:cxnSpLocks noChangeShapeType="1"/>
            <a:stCxn id="14" idx="3"/>
            <a:endCxn id="15" idx="7"/>
          </p:cNvCxnSpPr>
          <p:nvPr/>
        </p:nvCxnSpPr>
        <p:spPr bwMode="auto">
          <a:xfrm flipH="1">
            <a:off x="5807466" y="4340335"/>
            <a:ext cx="427099" cy="548756"/>
          </a:xfrm>
          <a:prstGeom prst="straightConnector1">
            <a:avLst/>
          </a:prstGeom>
          <a:noFill/>
          <a:ln w="12700">
            <a:solidFill>
              <a:schemeClr val="tx1"/>
            </a:solidFill>
            <a:round/>
            <a:headEnd/>
            <a:tailEnd/>
          </a:ln>
        </p:spPr>
      </p:cxnSp>
      <p:sp>
        <p:nvSpPr>
          <p:cNvPr id="26" name="Oval 17"/>
          <p:cNvSpPr>
            <a:spLocks noChangeArrowheads="1"/>
          </p:cNvSpPr>
          <p:nvPr/>
        </p:nvSpPr>
        <p:spPr bwMode="auto">
          <a:xfrm>
            <a:off x="2267744" y="3993384"/>
            <a:ext cx="414337"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A</a:t>
            </a:r>
            <a:endParaRPr lang="en-US" sz="1400"/>
          </a:p>
        </p:txBody>
      </p:sp>
      <p:sp>
        <p:nvSpPr>
          <p:cNvPr id="27" name="Oval 33"/>
          <p:cNvSpPr>
            <a:spLocks noChangeArrowheads="1"/>
          </p:cNvSpPr>
          <p:nvPr/>
        </p:nvSpPr>
        <p:spPr bwMode="auto">
          <a:xfrm>
            <a:off x="3096418" y="4830737"/>
            <a:ext cx="414337" cy="398463"/>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B</a:t>
            </a:r>
            <a:endParaRPr lang="en-US" sz="1400"/>
          </a:p>
        </p:txBody>
      </p:sp>
      <p:cxnSp>
        <p:nvCxnSpPr>
          <p:cNvPr id="28" name="AutoShape 14"/>
          <p:cNvCxnSpPr>
            <a:cxnSpLocks noChangeShapeType="1"/>
            <a:stCxn id="26" idx="5"/>
            <a:endCxn id="27" idx="1"/>
          </p:cNvCxnSpPr>
          <p:nvPr/>
        </p:nvCxnSpPr>
        <p:spPr bwMode="auto">
          <a:xfrm>
            <a:off x="2621403" y="4333493"/>
            <a:ext cx="535693" cy="555598"/>
          </a:xfrm>
          <a:prstGeom prst="straightConnector1">
            <a:avLst/>
          </a:prstGeom>
          <a:noFill/>
          <a:ln w="12700">
            <a:solidFill>
              <a:schemeClr val="tx1"/>
            </a:solidFill>
            <a:round/>
            <a:headEnd/>
            <a:tailEnd/>
          </a:ln>
        </p:spPr>
      </p:cxnSp>
      <p:sp>
        <p:nvSpPr>
          <p:cNvPr id="34" name="TextBox 33"/>
          <p:cNvSpPr txBox="1"/>
          <p:nvPr/>
        </p:nvSpPr>
        <p:spPr>
          <a:xfrm>
            <a:off x="4139952" y="4614713"/>
            <a:ext cx="792088" cy="338554"/>
          </a:xfrm>
          <a:prstGeom prst="rect">
            <a:avLst/>
          </a:prstGeom>
          <a:noFill/>
        </p:spPr>
        <p:txBody>
          <a:bodyPr wrap="square" rtlCol="0">
            <a:spAutoFit/>
          </a:bodyPr>
          <a:lstStyle/>
          <a:p>
            <a:pPr algn="ctr"/>
            <a:r>
              <a:rPr lang="en-US" sz="1600" smtClean="0"/>
              <a:t>Atau</a:t>
            </a:r>
            <a:endParaRPr lang="en-US" sz="1600"/>
          </a:p>
        </p:txBody>
      </p:sp>
      <p:sp>
        <p:nvSpPr>
          <p:cNvPr id="35" name="TextBox 34"/>
          <p:cNvSpPr txBox="1"/>
          <p:nvPr/>
        </p:nvSpPr>
        <p:spPr>
          <a:xfrm>
            <a:off x="1475656" y="3462585"/>
            <a:ext cx="1512168" cy="338554"/>
          </a:xfrm>
          <a:prstGeom prst="rect">
            <a:avLst/>
          </a:prstGeom>
          <a:noFill/>
        </p:spPr>
        <p:txBody>
          <a:bodyPr wrap="square" rtlCol="0">
            <a:spAutoFit/>
          </a:bodyPr>
          <a:lstStyle/>
          <a:p>
            <a:r>
              <a:rPr lang="en-US" sz="1600" smtClean="0"/>
              <a:t>Bentuk PTB :</a:t>
            </a:r>
            <a:endParaRPr lang="en-US" sz="160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10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7" presetClass="entr" presetSubtype="0" fill="hold" grpId="0" nodeType="clickEffect">
                                  <p:stCondLst>
                                    <p:cond delay="0"/>
                                  </p:stCondLst>
                                  <p:iterate type="lt">
                                    <p:tmPct val="50000"/>
                                  </p:iterate>
                                  <p:childTnLst>
                                    <p:set>
                                      <p:cBhvr>
                                        <p:cTn id="15" dur="1" fill="hold">
                                          <p:stCondLst>
                                            <p:cond delay="0"/>
                                          </p:stCondLst>
                                        </p:cTn>
                                        <p:tgtEl>
                                          <p:spTgt spid="35"/>
                                        </p:tgtEl>
                                        <p:attrNameLst>
                                          <p:attrName>style.visibility</p:attrName>
                                        </p:attrNameLst>
                                      </p:cBhvr>
                                      <p:to>
                                        <p:strVal val="visible"/>
                                      </p:to>
                                    </p:set>
                                    <p:anim calcmode="discrete" valueType="clr">
                                      <p:cBhvr override="childStyle">
                                        <p:cTn id="16" dur="80"/>
                                        <p:tgtEl>
                                          <p:spTgt spid="35"/>
                                        </p:tgtEl>
                                        <p:attrNameLst>
                                          <p:attrName>style.color</p:attrName>
                                        </p:attrNameLst>
                                      </p:cBhvr>
                                      <p:tavLst>
                                        <p:tav tm="0">
                                          <p:val>
                                            <p:clrVal>
                                              <a:schemeClr val="accent2"/>
                                            </p:clrVal>
                                          </p:val>
                                        </p:tav>
                                        <p:tav tm="50000">
                                          <p:val>
                                            <p:clrVal>
                                              <a:schemeClr val="hlink"/>
                                            </p:clrVal>
                                          </p:val>
                                        </p:tav>
                                      </p:tavLst>
                                    </p:anim>
                                    <p:anim calcmode="discrete" valueType="clr">
                                      <p:cBhvr>
                                        <p:cTn id="17" dur="80"/>
                                        <p:tgtEl>
                                          <p:spTgt spid="35"/>
                                        </p:tgtEl>
                                        <p:attrNameLst>
                                          <p:attrName>fillcolor</p:attrName>
                                        </p:attrNameLst>
                                      </p:cBhvr>
                                      <p:tavLst>
                                        <p:tav tm="0">
                                          <p:val>
                                            <p:clrVal>
                                              <a:schemeClr val="accent2"/>
                                            </p:clrVal>
                                          </p:val>
                                        </p:tav>
                                        <p:tav tm="50000">
                                          <p:val>
                                            <p:clrVal>
                                              <a:schemeClr val="hlink"/>
                                            </p:clrVal>
                                          </p:val>
                                        </p:tav>
                                      </p:tavLst>
                                    </p:anim>
                                    <p:set>
                                      <p:cBhvr>
                                        <p:cTn id="18" dur="80"/>
                                        <p:tgtEl>
                                          <p:spTgt spid="3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35"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2"/>
            </a:gs>
            <a:gs pos="100000">
              <a:srgbClr val="3333FF"/>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1043608" y="1052736"/>
            <a:ext cx="7488832" cy="978729"/>
          </a:xfrm>
          <a:prstGeom prst="rect">
            <a:avLst/>
          </a:prstGeom>
        </p:spPr>
        <p:txBody>
          <a:bodyPr wrap="square">
            <a:spAutoFit/>
          </a:bodyPr>
          <a:lstStyle/>
          <a:p>
            <a:pPr marL="342900" indent="-342900" algn="just">
              <a:spcAft>
                <a:spcPct val="20000"/>
              </a:spcAft>
              <a:buAutoNum type="arabicPeriod" startAt="5"/>
            </a:pPr>
            <a:r>
              <a:rPr lang="en-US" smtClean="0"/>
              <a:t>Penghapusan Node pada PTB</a:t>
            </a:r>
          </a:p>
          <a:p>
            <a:pPr marL="342900" indent="-342900" algn="just">
              <a:spcAft>
                <a:spcPct val="20000"/>
              </a:spcAft>
            </a:pPr>
            <a:r>
              <a:rPr lang="en-US" smtClean="0"/>
              <a:t>	Untuk menghapus node pada PTB harus memperhatikan kondisi node yang dihapus, apakah daun atau memiliki anak </a:t>
            </a:r>
          </a:p>
        </p:txBody>
      </p:sp>
      <p:sp>
        <p:nvSpPr>
          <p:cNvPr id="5" name="Rectangle 4"/>
          <p:cNvSpPr/>
          <p:nvPr/>
        </p:nvSpPr>
        <p:spPr>
          <a:xfrm>
            <a:off x="872432" y="2018223"/>
            <a:ext cx="7660007" cy="978729"/>
          </a:xfrm>
          <a:prstGeom prst="rect">
            <a:avLst/>
          </a:prstGeom>
        </p:spPr>
        <p:txBody>
          <a:bodyPr wrap="square">
            <a:spAutoFit/>
          </a:bodyPr>
          <a:lstStyle/>
          <a:p>
            <a:pPr marL="515938" indent="-515938" algn="just">
              <a:spcAft>
                <a:spcPct val="20000"/>
              </a:spcAft>
            </a:pPr>
            <a:r>
              <a:rPr lang="en-US" smtClean="0"/>
              <a:t>5.1.  Node yang Dihapus adalah Daun</a:t>
            </a:r>
          </a:p>
          <a:p>
            <a:pPr marL="515938" indent="-515938" algn="just">
              <a:spcAft>
                <a:spcPct val="20000"/>
              </a:spcAft>
            </a:pPr>
            <a:r>
              <a:rPr lang="en-US" smtClean="0"/>
              <a:t>	Jika Node yang dihapus adalah daun maka node tersebut langsung dihapus. </a:t>
            </a:r>
          </a:p>
        </p:txBody>
      </p:sp>
      <p:sp>
        <p:nvSpPr>
          <p:cNvPr id="6" name="TextBox 5"/>
          <p:cNvSpPr txBox="1"/>
          <p:nvPr/>
        </p:nvSpPr>
        <p:spPr>
          <a:xfrm>
            <a:off x="1403648" y="3068960"/>
            <a:ext cx="936104" cy="338554"/>
          </a:xfrm>
          <a:prstGeom prst="rect">
            <a:avLst/>
          </a:prstGeom>
          <a:noFill/>
        </p:spPr>
        <p:txBody>
          <a:bodyPr wrap="square" rtlCol="0">
            <a:spAutoFit/>
          </a:bodyPr>
          <a:lstStyle/>
          <a:p>
            <a:r>
              <a:rPr lang="en-US" sz="1600" smtClean="0"/>
              <a:t>Contoh:</a:t>
            </a:r>
            <a:endParaRPr lang="en-US" sz="1600"/>
          </a:p>
        </p:txBody>
      </p:sp>
      <p:sp>
        <p:nvSpPr>
          <p:cNvPr id="12" name="Oval 17"/>
          <p:cNvSpPr>
            <a:spLocks noChangeArrowheads="1"/>
          </p:cNvSpPr>
          <p:nvPr/>
        </p:nvSpPr>
        <p:spPr bwMode="auto">
          <a:xfrm>
            <a:off x="2755851" y="4830118"/>
            <a:ext cx="414337"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30</a:t>
            </a:r>
            <a:endParaRPr lang="en-US" sz="1400"/>
          </a:p>
        </p:txBody>
      </p:sp>
      <p:cxnSp>
        <p:nvCxnSpPr>
          <p:cNvPr id="13" name="AutoShape 18"/>
          <p:cNvCxnSpPr>
            <a:cxnSpLocks noChangeShapeType="1"/>
            <a:stCxn id="8" idx="5"/>
            <a:endCxn id="12" idx="0"/>
          </p:cNvCxnSpPr>
          <p:nvPr/>
        </p:nvCxnSpPr>
        <p:spPr bwMode="auto">
          <a:xfrm>
            <a:off x="2749501" y="4488805"/>
            <a:ext cx="214312" cy="341313"/>
          </a:xfrm>
          <a:prstGeom prst="straightConnector1">
            <a:avLst/>
          </a:prstGeom>
          <a:noFill/>
          <a:ln w="12700">
            <a:solidFill>
              <a:schemeClr val="tx1"/>
            </a:solidFill>
            <a:round/>
            <a:headEnd/>
            <a:tailEnd/>
          </a:ln>
        </p:spPr>
      </p:cxnSp>
      <p:sp>
        <p:nvSpPr>
          <p:cNvPr id="14" name="Oval 19"/>
          <p:cNvSpPr>
            <a:spLocks noChangeArrowheads="1"/>
          </p:cNvSpPr>
          <p:nvPr/>
        </p:nvSpPr>
        <p:spPr bwMode="auto">
          <a:xfrm>
            <a:off x="2213446" y="5622826"/>
            <a:ext cx="414338"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10</a:t>
            </a:r>
            <a:endParaRPr lang="en-US" sz="1400"/>
          </a:p>
        </p:txBody>
      </p:sp>
      <p:sp>
        <p:nvSpPr>
          <p:cNvPr id="16" name="Oval 21"/>
          <p:cNvSpPr>
            <a:spLocks noChangeArrowheads="1"/>
          </p:cNvSpPr>
          <p:nvPr/>
        </p:nvSpPr>
        <p:spPr bwMode="auto">
          <a:xfrm>
            <a:off x="3289251" y="4830118"/>
            <a:ext cx="414337"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45</a:t>
            </a:r>
            <a:endParaRPr lang="en-US" sz="1400"/>
          </a:p>
        </p:txBody>
      </p:sp>
      <p:cxnSp>
        <p:nvCxnSpPr>
          <p:cNvPr id="20" name="AutoShape 25"/>
          <p:cNvCxnSpPr>
            <a:cxnSpLocks noChangeShapeType="1"/>
            <a:stCxn id="15" idx="3"/>
            <a:endCxn id="16" idx="0"/>
          </p:cNvCxnSpPr>
          <p:nvPr/>
        </p:nvCxnSpPr>
        <p:spPr bwMode="auto">
          <a:xfrm flipH="1">
            <a:off x="3497213" y="4488805"/>
            <a:ext cx="255588" cy="341313"/>
          </a:xfrm>
          <a:prstGeom prst="straightConnector1">
            <a:avLst/>
          </a:prstGeom>
          <a:noFill/>
          <a:ln w="12700">
            <a:solidFill>
              <a:schemeClr val="tx1"/>
            </a:solidFill>
            <a:round/>
            <a:headEnd/>
            <a:tailEnd/>
          </a:ln>
        </p:spPr>
      </p:cxnSp>
      <p:cxnSp>
        <p:nvCxnSpPr>
          <p:cNvPr id="23" name="AutoShape 28"/>
          <p:cNvCxnSpPr>
            <a:cxnSpLocks noChangeShapeType="1"/>
            <a:stCxn id="11" idx="4"/>
            <a:endCxn id="14" idx="0"/>
          </p:cNvCxnSpPr>
          <p:nvPr/>
        </p:nvCxnSpPr>
        <p:spPr bwMode="auto">
          <a:xfrm>
            <a:off x="2186881" y="5204727"/>
            <a:ext cx="233734" cy="418099"/>
          </a:xfrm>
          <a:prstGeom prst="straightConnector1">
            <a:avLst/>
          </a:prstGeom>
          <a:noFill/>
          <a:ln w="12700">
            <a:solidFill>
              <a:schemeClr val="tx1"/>
            </a:solidFill>
            <a:round/>
            <a:headEnd/>
            <a:tailEnd/>
          </a:ln>
        </p:spPr>
      </p:cxnSp>
      <p:grpSp>
        <p:nvGrpSpPr>
          <p:cNvPr id="34" name="Group 33"/>
          <p:cNvGrpSpPr/>
          <p:nvPr/>
        </p:nvGrpSpPr>
        <p:grpSpPr>
          <a:xfrm>
            <a:off x="1979712" y="3501008"/>
            <a:ext cx="2541439" cy="2495747"/>
            <a:chOff x="2318593" y="3501008"/>
            <a:chExt cx="2541439" cy="2495747"/>
          </a:xfrm>
        </p:grpSpPr>
        <p:sp>
          <p:nvSpPr>
            <p:cNvPr id="8" name="Oval 13"/>
            <p:cNvSpPr>
              <a:spLocks noChangeArrowheads="1"/>
            </p:cNvSpPr>
            <p:nvPr/>
          </p:nvSpPr>
          <p:spPr bwMode="auto">
            <a:xfrm>
              <a:off x="2734369" y="4149080"/>
              <a:ext cx="414338" cy="398463"/>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20</a:t>
              </a:r>
              <a:endParaRPr lang="en-US" sz="1400"/>
            </a:p>
          </p:txBody>
        </p:sp>
        <p:cxnSp>
          <p:nvCxnSpPr>
            <p:cNvPr id="9" name="AutoShape 14"/>
            <p:cNvCxnSpPr>
              <a:cxnSpLocks noChangeShapeType="1"/>
              <a:stCxn id="24" idx="3"/>
              <a:endCxn id="8" idx="7"/>
            </p:cNvCxnSpPr>
            <p:nvPr/>
          </p:nvCxnSpPr>
          <p:spPr bwMode="auto">
            <a:xfrm flipH="1">
              <a:off x="3088029" y="3841117"/>
              <a:ext cx="356306" cy="366317"/>
            </a:xfrm>
            <a:prstGeom prst="straightConnector1">
              <a:avLst/>
            </a:prstGeom>
            <a:noFill/>
            <a:ln w="12700">
              <a:solidFill>
                <a:schemeClr val="tx1"/>
              </a:solidFill>
              <a:round/>
              <a:headEnd/>
              <a:tailEnd/>
            </a:ln>
          </p:spPr>
        </p:cxnSp>
        <p:cxnSp>
          <p:nvCxnSpPr>
            <p:cNvPr id="10" name="AutoShape 15"/>
            <p:cNvCxnSpPr>
              <a:cxnSpLocks noChangeShapeType="1"/>
              <a:stCxn id="8" idx="3"/>
              <a:endCxn id="11" idx="0"/>
            </p:cNvCxnSpPr>
            <p:nvPr/>
          </p:nvCxnSpPr>
          <p:spPr bwMode="auto">
            <a:xfrm flipH="1">
              <a:off x="2525762" y="4489189"/>
              <a:ext cx="269285" cy="317076"/>
            </a:xfrm>
            <a:prstGeom prst="straightConnector1">
              <a:avLst/>
            </a:prstGeom>
            <a:noFill/>
            <a:ln w="12700">
              <a:solidFill>
                <a:schemeClr val="tx1"/>
              </a:solidFill>
              <a:round/>
              <a:headEnd/>
              <a:tailEnd/>
            </a:ln>
          </p:spPr>
        </p:cxnSp>
        <p:sp>
          <p:nvSpPr>
            <p:cNvPr id="11" name="Oval 16"/>
            <p:cNvSpPr>
              <a:spLocks noChangeArrowheads="1"/>
            </p:cNvSpPr>
            <p:nvPr/>
          </p:nvSpPr>
          <p:spPr bwMode="auto">
            <a:xfrm>
              <a:off x="2318593" y="4806265"/>
              <a:ext cx="414337"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5</a:t>
              </a:r>
              <a:endParaRPr lang="en-US" sz="1400"/>
            </a:p>
          </p:txBody>
        </p:sp>
        <p:sp>
          <p:nvSpPr>
            <p:cNvPr id="15" name="Oval 20"/>
            <p:cNvSpPr>
              <a:spLocks noChangeArrowheads="1"/>
            </p:cNvSpPr>
            <p:nvPr/>
          </p:nvSpPr>
          <p:spPr bwMode="auto">
            <a:xfrm>
              <a:off x="4031357" y="4149080"/>
              <a:ext cx="414337" cy="398463"/>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50</a:t>
              </a:r>
              <a:endParaRPr lang="en-US" sz="1400"/>
            </a:p>
          </p:txBody>
        </p:sp>
        <p:sp>
          <p:nvSpPr>
            <p:cNvPr id="17" name="Oval 22"/>
            <p:cNvSpPr>
              <a:spLocks noChangeArrowheads="1"/>
            </p:cNvSpPr>
            <p:nvPr/>
          </p:nvSpPr>
          <p:spPr bwMode="auto">
            <a:xfrm>
              <a:off x="4445694" y="4830118"/>
              <a:ext cx="414338"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60</a:t>
              </a:r>
              <a:endParaRPr lang="en-US" sz="1400"/>
            </a:p>
          </p:txBody>
        </p:sp>
        <p:sp>
          <p:nvSpPr>
            <p:cNvPr id="18" name="Oval 23"/>
            <p:cNvSpPr>
              <a:spLocks noChangeArrowheads="1"/>
            </p:cNvSpPr>
            <p:nvPr/>
          </p:nvSpPr>
          <p:spPr bwMode="auto">
            <a:xfrm>
              <a:off x="4208491" y="5598293"/>
              <a:ext cx="414338"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55</a:t>
              </a:r>
              <a:endParaRPr lang="en-US" sz="1400"/>
            </a:p>
          </p:txBody>
        </p:sp>
        <p:cxnSp>
          <p:nvCxnSpPr>
            <p:cNvPr id="19" name="AutoShape 24"/>
            <p:cNvCxnSpPr>
              <a:cxnSpLocks noChangeShapeType="1"/>
              <a:stCxn id="24" idx="5"/>
              <a:endCxn id="15" idx="1"/>
            </p:cNvCxnSpPr>
            <p:nvPr/>
          </p:nvCxnSpPr>
          <p:spPr bwMode="auto">
            <a:xfrm>
              <a:off x="3737316" y="3841117"/>
              <a:ext cx="354719" cy="366317"/>
            </a:xfrm>
            <a:prstGeom prst="straightConnector1">
              <a:avLst/>
            </a:prstGeom>
            <a:noFill/>
            <a:ln w="12700">
              <a:solidFill>
                <a:schemeClr val="tx1"/>
              </a:solidFill>
              <a:round/>
              <a:headEnd/>
              <a:tailEnd/>
            </a:ln>
          </p:spPr>
        </p:cxnSp>
        <p:cxnSp>
          <p:nvCxnSpPr>
            <p:cNvPr id="21" name="AutoShape 26"/>
            <p:cNvCxnSpPr>
              <a:cxnSpLocks noChangeShapeType="1"/>
              <a:stCxn id="15" idx="5"/>
              <a:endCxn id="17" idx="0"/>
            </p:cNvCxnSpPr>
            <p:nvPr/>
          </p:nvCxnSpPr>
          <p:spPr bwMode="auto">
            <a:xfrm>
              <a:off x="4385369" y="4488805"/>
              <a:ext cx="268288" cy="341313"/>
            </a:xfrm>
            <a:prstGeom prst="straightConnector1">
              <a:avLst/>
            </a:prstGeom>
            <a:noFill/>
            <a:ln w="12700">
              <a:solidFill>
                <a:schemeClr val="tx1"/>
              </a:solidFill>
              <a:round/>
              <a:headEnd/>
              <a:tailEnd/>
            </a:ln>
          </p:spPr>
        </p:cxnSp>
        <p:cxnSp>
          <p:nvCxnSpPr>
            <p:cNvPr id="22" name="AutoShape 27"/>
            <p:cNvCxnSpPr>
              <a:cxnSpLocks noChangeShapeType="1"/>
              <a:stCxn id="17" idx="4"/>
              <a:endCxn id="18" idx="0"/>
            </p:cNvCxnSpPr>
            <p:nvPr/>
          </p:nvCxnSpPr>
          <p:spPr bwMode="auto">
            <a:xfrm flipH="1">
              <a:off x="4415660" y="5228580"/>
              <a:ext cx="237203" cy="369713"/>
            </a:xfrm>
            <a:prstGeom prst="straightConnector1">
              <a:avLst/>
            </a:prstGeom>
            <a:noFill/>
            <a:ln w="12700">
              <a:solidFill>
                <a:schemeClr val="tx1"/>
              </a:solidFill>
              <a:round/>
              <a:headEnd/>
              <a:tailEnd/>
            </a:ln>
          </p:spPr>
        </p:cxnSp>
        <p:sp>
          <p:nvSpPr>
            <p:cNvPr id="24" name="Oval 33"/>
            <p:cNvSpPr>
              <a:spLocks noChangeArrowheads="1"/>
            </p:cNvSpPr>
            <p:nvPr/>
          </p:nvSpPr>
          <p:spPr bwMode="auto">
            <a:xfrm>
              <a:off x="3383657" y="3501008"/>
              <a:ext cx="414337" cy="398463"/>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35</a:t>
              </a:r>
              <a:endParaRPr lang="en-US" sz="1400"/>
            </a:p>
          </p:txBody>
        </p:sp>
      </p:grpSp>
      <p:sp>
        <p:nvSpPr>
          <p:cNvPr id="35" name="TextBox 34"/>
          <p:cNvSpPr txBox="1"/>
          <p:nvPr/>
        </p:nvSpPr>
        <p:spPr>
          <a:xfrm>
            <a:off x="5436096" y="3450486"/>
            <a:ext cx="1584176" cy="338554"/>
          </a:xfrm>
          <a:prstGeom prst="rect">
            <a:avLst/>
          </a:prstGeom>
          <a:noFill/>
        </p:spPr>
        <p:txBody>
          <a:bodyPr wrap="square" rtlCol="0">
            <a:spAutoFit/>
          </a:bodyPr>
          <a:lstStyle/>
          <a:p>
            <a:r>
              <a:rPr lang="en-US" sz="1600" smtClean="0"/>
              <a:t>Hapusnode(10)</a:t>
            </a:r>
            <a:endParaRPr lang="en-US" sz="1600"/>
          </a:p>
        </p:txBody>
      </p:sp>
      <p:sp>
        <p:nvSpPr>
          <p:cNvPr id="36" name="TextBox 35"/>
          <p:cNvSpPr txBox="1"/>
          <p:nvPr/>
        </p:nvSpPr>
        <p:spPr>
          <a:xfrm>
            <a:off x="5436096" y="3738518"/>
            <a:ext cx="1584176" cy="338554"/>
          </a:xfrm>
          <a:prstGeom prst="rect">
            <a:avLst/>
          </a:prstGeom>
          <a:noFill/>
        </p:spPr>
        <p:txBody>
          <a:bodyPr wrap="square" rtlCol="0">
            <a:spAutoFit/>
          </a:bodyPr>
          <a:lstStyle/>
          <a:p>
            <a:r>
              <a:rPr lang="en-US" sz="1600" smtClean="0"/>
              <a:t>Hapusnode(30)</a:t>
            </a:r>
            <a:endParaRPr lang="en-US" sz="1600"/>
          </a:p>
        </p:txBody>
      </p:sp>
      <p:sp>
        <p:nvSpPr>
          <p:cNvPr id="37" name="TextBox 36"/>
          <p:cNvSpPr txBox="1"/>
          <p:nvPr/>
        </p:nvSpPr>
        <p:spPr>
          <a:xfrm>
            <a:off x="5436096" y="4026550"/>
            <a:ext cx="1584176" cy="338554"/>
          </a:xfrm>
          <a:prstGeom prst="rect">
            <a:avLst/>
          </a:prstGeom>
          <a:noFill/>
        </p:spPr>
        <p:txBody>
          <a:bodyPr wrap="square" rtlCol="0">
            <a:spAutoFit/>
          </a:bodyPr>
          <a:lstStyle/>
          <a:p>
            <a:r>
              <a:rPr lang="en-US" sz="1600" smtClean="0"/>
              <a:t>Hapusnode(45)</a:t>
            </a:r>
            <a:endParaRPr lang="en-US" sz="1600"/>
          </a:p>
        </p:txBody>
      </p:sp>
      <p:sp>
        <p:nvSpPr>
          <p:cNvPr id="38" name="TextBox 37"/>
          <p:cNvSpPr txBox="1"/>
          <p:nvPr/>
        </p:nvSpPr>
        <p:spPr>
          <a:xfrm>
            <a:off x="5436096" y="4314582"/>
            <a:ext cx="1584176" cy="338554"/>
          </a:xfrm>
          <a:prstGeom prst="rect">
            <a:avLst/>
          </a:prstGeom>
          <a:noFill/>
        </p:spPr>
        <p:txBody>
          <a:bodyPr wrap="square" rtlCol="0">
            <a:spAutoFit/>
          </a:bodyPr>
          <a:lstStyle/>
          <a:p>
            <a:r>
              <a:rPr lang="en-US" sz="1600" smtClean="0"/>
              <a:t>Hapusnode(50)</a:t>
            </a:r>
            <a:endParaRPr lang="en-US" sz="1600"/>
          </a:p>
        </p:txBody>
      </p:sp>
      <p:sp>
        <p:nvSpPr>
          <p:cNvPr id="39" name="TextBox 38"/>
          <p:cNvSpPr txBox="1"/>
          <p:nvPr/>
        </p:nvSpPr>
        <p:spPr>
          <a:xfrm>
            <a:off x="6948264" y="4314582"/>
            <a:ext cx="1584176" cy="338554"/>
          </a:xfrm>
          <a:prstGeom prst="rect">
            <a:avLst/>
          </a:prstGeom>
          <a:noFill/>
        </p:spPr>
        <p:txBody>
          <a:bodyPr wrap="square" rtlCol="0">
            <a:spAutoFit/>
          </a:bodyPr>
          <a:lstStyle/>
          <a:p>
            <a:r>
              <a:rPr lang="en-US" sz="1600" smtClean="0"/>
              <a:t>(Punya Anak)</a:t>
            </a:r>
            <a:endParaRPr lang="en-US" sz="160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dissolve">
                                      <p:cBhvr>
                                        <p:cTn id="16" dur="500"/>
                                        <p:tgtEl>
                                          <p:spTgt spid="12"/>
                                        </p:tgtEl>
                                      </p:cBhvr>
                                    </p:animEffect>
                                  </p:childTnLst>
                                </p:cTn>
                              </p:par>
                              <p:par>
                                <p:cTn id="17" presetID="9"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dissolve">
                                      <p:cBhvr>
                                        <p:cTn id="19" dur="500"/>
                                        <p:tgtEl>
                                          <p:spTgt spid="13"/>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dissolve">
                                      <p:cBhvr>
                                        <p:cTn id="22" dur="500"/>
                                        <p:tgtEl>
                                          <p:spTgt spid="14"/>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dissolve">
                                      <p:cBhvr>
                                        <p:cTn id="25" dur="500"/>
                                        <p:tgtEl>
                                          <p:spTgt spid="16"/>
                                        </p:tgtEl>
                                      </p:cBhvr>
                                    </p:animEffect>
                                  </p:childTnLst>
                                </p:cTn>
                              </p:par>
                              <p:par>
                                <p:cTn id="26" presetID="9" presetClass="entr" presetSubtype="0" fill="hold"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dissolve">
                                      <p:cBhvr>
                                        <p:cTn id="28" dur="500"/>
                                        <p:tgtEl>
                                          <p:spTgt spid="20"/>
                                        </p:tgtEl>
                                      </p:cBhvr>
                                    </p:animEffect>
                                  </p:childTnLst>
                                </p:cTn>
                              </p:par>
                              <p:par>
                                <p:cTn id="29" presetID="9"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dissolve">
                                      <p:cBhvr>
                                        <p:cTn id="31" dur="500"/>
                                        <p:tgtEl>
                                          <p:spTgt spid="23"/>
                                        </p:tgtEl>
                                      </p:cBhvr>
                                    </p:animEffect>
                                  </p:childTnLst>
                                </p:cTn>
                              </p:par>
                              <p:par>
                                <p:cTn id="32" presetID="9" presetClass="entr" presetSubtype="0" fill="hold"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dissolve">
                                      <p:cBhvr>
                                        <p:cTn id="34" dur="500"/>
                                        <p:tgtEl>
                                          <p:spTgt spid="34"/>
                                        </p:tgtEl>
                                      </p:cBhvr>
                                    </p:animEffect>
                                  </p:childTnLst>
                                </p:cTn>
                              </p:par>
                            </p:childTnLst>
                          </p:cTn>
                        </p:par>
                      </p:childTnLst>
                    </p:cTn>
                  </p:par>
                  <p:par>
                    <p:cTn id="35" fill="hold">
                      <p:stCondLst>
                        <p:cond delay="indefinite"/>
                      </p:stCondLst>
                      <p:childTnLst>
                        <p:par>
                          <p:cTn id="36" fill="hold">
                            <p:stCondLst>
                              <p:cond delay="0"/>
                            </p:stCondLst>
                            <p:childTnLst>
                              <p:par>
                                <p:cTn id="37" presetID="27" presetClass="entr" presetSubtype="0" fill="hold" grpId="0" nodeType="clickEffect">
                                  <p:stCondLst>
                                    <p:cond delay="0"/>
                                  </p:stCondLst>
                                  <p:iterate type="lt">
                                    <p:tmPct val="50000"/>
                                  </p:iterate>
                                  <p:childTnLst>
                                    <p:set>
                                      <p:cBhvr>
                                        <p:cTn id="38" dur="1" fill="hold">
                                          <p:stCondLst>
                                            <p:cond delay="0"/>
                                          </p:stCondLst>
                                        </p:cTn>
                                        <p:tgtEl>
                                          <p:spTgt spid="35"/>
                                        </p:tgtEl>
                                        <p:attrNameLst>
                                          <p:attrName>style.visibility</p:attrName>
                                        </p:attrNameLst>
                                      </p:cBhvr>
                                      <p:to>
                                        <p:strVal val="visible"/>
                                      </p:to>
                                    </p:set>
                                    <p:anim calcmode="discrete" valueType="clr">
                                      <p:cBhvr override="childStyle">
                                        <p:cTn id="39" dur="80"/>
                                        <p:tgtEl>
                                          <p:spTgt spid="35"/>
                                        </p:tgtEl>
                                        <p:attrNameLst>
                                          <p:attrName>style.color</p:attrName>
                                        </p:attrNameLst>
                                      </p:cBhvr>
                                      <p:tavLst>
                                        <p:tav tm="0">
                                          <p:val>
                                            <p:clrVal>
                                              <a:schemeClr val="accent2"/>
                                            </p:clrVal>
                                          </p:val>
                                        </p:tav>
                                        <p:tav tm="50000">
                                          <p:val>
                                            <p:clrVal>
                                              <a:schemeClr val="hlink"/>
                                            </p:clrVal>
                                          </p:val>
                                        </p:tav>
                                      </p:tavLst>
                                    </p:anim>
                                    <p:anim calcmode="discrete" valueType="clr">
                                      <p:cBhvr>
                                        <p:cTn id="40" dur="80"/>
                                        <p:tgtEl>
                                          <p:spTgt spid="35"/>
                                        </p:tgtEl>
                                        <p:attrNameLst>
                                          <p:attrName>fillcolor</p:attrName>
                                        </p:attrNameLst>
                                      </p:cBhvr>
                                      <p:tavLst>
                                        <p:tav tm="0">
                                          <p:val>
                                            <p:clrVal>
                                              <a:schemeClr val="accent2"/>
                                            </p:clrVal>
                                          </p:val>
                                        </p:tav>
                                        <p:tav tm="50000">
                                          <p:val>
                                            <p:clrVal>
                                              <a:schemeClr val="hlink"/>
                                            </p:clrVal>
                                          </p:val>
                                        </p:tav>
                                      </p:tavLst>
                                    </p:anim>
                                    <p:set>
                                      <p:cBhvr>
                                        <p:cTn id="41" dur="80"/>
                                        <p:tgtEl>
                                          <p:spTgt spid="35"/>
                                        </p:tgtEl>
                                        <p:attrNameLst>
                                          <p:attrName>fill.type</p:attrName>
                                        </p:attrNameLst>
                                      </p:cBhvr>
                                      <p:to>
                                        <p:strVal val="solid"/>
                                      </p:to>
                                    </p:se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1" nodeType="clickEffect">
                                  <p:stCondLst>
                                    <p:cond delay="0"/>
                                  </p:stCondLst>
                                  <p:childTnLst>
                                    <p:animEffect transition="out" filter="fade">
                                      <p:cBhvr>
                                        <p:cTn id="45" dur="1000"/>
                                        <p:tgtEl>
                                          <p:spTgt spid="14"/>
                                        </p:tgtEl>
                                      </p:cBhvr>
                                    </p:animEffect>
                                    <p:set>
                                      <p:cBhvr>
                                        <p:cTn id="46" dur="1" fill="hold">
                                          <p:stCondLst>
                                            <p:cond delay="999"/>
                                          </p:stCondLst>
                                        </p:cTn>
                                        <p:tgtEl>
                                          <p:spTgt spid="14"/>
                                        </p:tgtEl>
                                        <p:attrNameLst>
                                          <p:attrName>style.visibility</p:attrName>
                                        </p:attrNameLst>
                                      </p:cBhvr>
                                      <p:to>
                                        <p:strVal val="hidden"/>
                                      </p:to>
                                    </p:set>
                                  </p:childTnLst>
                                </p:cTn>
                              </p:par>
                            </p:childTnLst>
                          </p:cTn>
                        </p:par>
                        <p:par>
                          <p:cTn id="47" fill="hold">
                            <p:stCondLst>
                              <p:cond delay="1000"/>
                            </p:stCondLst>
                            <p:childTnLst>
                              <p:par>
                                <p:cTn id="48" presetID="1" presetClass="exit" presetSubtype="0" fill="hold" nodeType="afterEffect">
                                  <p:stCondLst>
                                    <p:cond delay="0"/>
                                  </p:stCondLst>
                                  <p:childTnLst>
                                    <p:set>
                                      <p:cBhvr>
                                        <p:cTn id="49" dur="1" fill="hold">
                                          <p:stCondLst>
                                            <p:cond delay="0"/>
                                          </p:stCondLst>
                                        </p:cTn>
                                        <p:tgtEl>
                                          <p:spTgt spid="23"/>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27" presetClass="entr" presetSubtype="0" fill="hold" grpId="0" nodeType="clickEffect">
                                  <p:stCondLst>
                                    <p:cond delay="0"/>
                                  </p:stCondLst>
                                  <p:iterate type="lt">
                                    <p:tmPct val="50000"/>
                                  </p:iterate>
                                  <p:childTnLst>
                                    <p:set>
                                      <p:cBhvr>
                                        <p:cTn id="53" dur="1" fill="hold">
                                          <p:stCondLst>
                                            <p:cond delay="0"/>
                                          </p:stCondLst>
                                        </p:cTn>
                                        <p:tgtEl>
                                          <p:spTgt spid="36"/>
                                        </p:tgtEl>
                                        <p:attrNameLst>
                                          <p:attrName>style.visibility</p:attrName>
                                        </p:attrNameLst>
                                      </p:cBhvr>
                                      <p:to>
                                        <p:strVal val="visible"/>
                                      </p:to>
                                    </p:set>
                                    <p:anim calcmode="discrete" valueType="clr">
                                      <p:cBhvr override="childStyle">
                                        <p:cTn id="54" dur="80"/>
                                        <p:tgtEl>
                                          <p:spTgt spid="36"/>
                                        </p:tgtEl>
                                        <p:attrNameLst>
                                          <p:attrName>style.color</p:attrName>
                                        </p:attrNameLst>
                                      </p:cBhvr>
                                      <p:tavLst>
                                        <p:tav tm="0">
                                          <p:val>
                                            <p:clrVal>
                                              <a:schemeClr val="accent2"/>
                                            </p:clrVal>
                                          </p:val>
                                        </p:tav>
                                        <p:tav tm="50000">
                                          <p:val>
                                            <p:clrVal>
                                              <a:schemeClr val="hlink"/>
                                            </p:clrVal>
                                          </p:val>
                                        </p:tav>
                                      </p:tavLst>
                                    </p:anim>
                                    <p:anim calcmode="discrete" valueType="clr">
                                      <p:cBhvr>
                                        <p:cTn id="55" dur="80"/>
                                        <p:tgtEl>
                                          <p:spTgt spid="36"/>
                                        </p:tgtEl>
                                        <p:attrNameLst>
                                          <p:attrName>fillcolor</p:attrName>
                                        </p:attrNameLst>
                                      </p:cBhvr>
                                      <p:tavLst>
                                        <p:tav tm="0">
                                          <p:val>
                                            <p:clrVal>
                                              <a:schemeClr val="accent2"/>
                                            </p:clrVal>
                                          </p:val>
                                        </p:tav>
                                        <p:tav tm="50000">
                                          <p:val>
                                            <p:clrVal>
                                              <a:schemeClr val="hlink"/>
                                            </p:clrVal>
                                          </p:val>
                                        </p:tav>
                                      </p:tavLst>
                                    </p:anim>
                                    <p:set>
                                      <p:cBhvr>
                                        <p:cTn id="56" dur="80"/>
                                        <p:tgtEl>
                                          <p:spTgt spid="36"/>
                                        </p:tgtEl>
                                        <p:attrNameLst>
                                          <p:attrName>fill.type</p:attrName>
                                        </p:attrNameLst>
                                      </p:cBhvr>
                                      <p:to>
                                        <p:strVal val="solid"/>
                                      </p:to>
                                    </p:se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grpId="1" nodeType="clickEffect">
                                  <p:stCondLst>
                                    <p:cond delay="0"/>
                                  </p:stCondLst>
                                  <p:childTnLst>
                                    <p:animEffect transition="out" filter="fade">
                                      <p:cBhvr>
                                        <p:cTn id="60" dur="1000"/>
                                        <p:tgtEl>
                                          <p:spTgt spid="12"/>
                                        </p:tgtEl>
                                      </p:cBhvr>
                                    </p:animEffect>
                                    <p:set>
                                      <p:cBhvr>
                                        <p:cTn id="61" dur="1" fill="hold">
                                          <p:stCondLst>
                                            <p:cond delay="999"/>
                                          </p:stCondLst>
                                        </p:cTn>
                                        <p:tgtEl>
                                          <p:spTgt spid="12"/>
                                        </p:tgtEl>
                                        <p:attrNameLst>
                                          <p:attrName>style.visibility</p:attrName>
                                        </p:attrNameLst>
                                      </p:cBhvr>
                                      <p:to>
                                        <p:strVal val="hidden"/>
                                      </p:to>
                                    </p:set>
                                  </p:childTnLst>
                                </p:cTn>
                              </p:par>
                            </p:childTnLst>
                          </p:cTn>
                        </p:par>
                        <p:par>
                          <p:cTn id="62" fill="hold">
                            <p:stCondLst>
                              <p:cond delay="1000"/>
                            </p:stCondLst>
                            <p:childTnLst>
                              <p:par>
                                <p:cTn id="63" presetID="1" presetClass="exit" presetSubtype="0" fill="hold" nodeType="afterEffect">
                                  <p:stCondLst>
                                    <p:cond delay="0"/>
                                  </p:stCondLst>
                                  <p:childTnLst>
                                    <p:set>
                                      <p:cBhvr>
                                        <p:cTn id="64" dur="1" fill="hold">
                                          <p:stCondLst>
                                            <p:cond delay="0"/>
                                          </p:stCondLst>
                                        </p:cTn>
                                        <p:tgtEl>
                                          <p:spTgt spid="13"/>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7" presetClass="entr" presetSubtype="0" fill="hold" grpId="0" nodeType="clickEffect">
                                  <p:stCondLst>
                                    <p:cond delay="0"/>
                                  </p:stCondLst>
                                  <p:iterate type="lt">
                                    <p:tmPct val="50000"/>
                                  </p:iterate>
                                  <p:childTnLst>
                                    <p:set>
                                      <p:cBhvr>
                                        <p:cTn id="68" dur="1" fill="hold">
                                          <p:stCondLst>
                                            <p:cond delay="0"/>
                                          </p:stCondLst>
                                        </p:cTn>
                                        <p:tgtEl>
                                          <p:spTgt spid="37"/>
                                        </p:tgtEl>
                                        <p:attrNameLst>
                                          <p:attrName>style.visibility</p:attrName>
                                        </p:attrNameLst>
                                      </p:cBhvr>
                                      <p:to>
                                        <p:strVal val="visible"/>
                                      </p:to>
                                    </p:set>
                                    <p:anim calcmode="discrete" valueType="clr">
                                      <p:cBhvr override="childStyle">
                                        <p:cTn id="69" dur="80"/>
                                        <p:tgtEl>
                                          <p:spTgt spid="37"/>
                                        </p:tgtEl>
                                        <p:attrNameLst>
                                          <p:attrName>style.color</p:attrName>
                                        </p:attrNameLst>
                                      </p:cBhvr>
                                      <p:tavLst>
                                        <p:tav tm="0">
                                          <p:val>
                                            <p:clrVal>
                                              <a:schemeClr val="accent2"/>
                                            </p:clrVal>
                                          </p:val>
                                        </p:tav>
                                        <p:tav tm="50000">
                                          <p:val>
                                            <p:clrVal>
                                              <a:schemeClr val="hlink"/>
                                            </p:clrVal>
                                          </p:val>
                                        </p:tav>
                                      </p:tavLst>
                                    </p:anim>
                                    <p:anim calcmode="discrete" valueType="clr">
                                      <p:cBhvr>
                                        <p:cTn id="70" dur="80"/>
                                        <p:tgtEl>
                                          <p:spTgt spid="37"/>
                                        </p:tgtEl>
                                        <p:attrNameLst>
                                          <p:attrName>fillcolor</p:attrName>
                                        </p:attrNameLst>
                                      </p:cBhvr>
                                      <p:tavLst>
                                        <p:tav tm="0">
                                          <p:val>
                                            <p:clrVal>
                                              <a:schemeClr val="accent2"/>
                                            </p:clrVal>
                                          </p:val>
                                        </p:tav>
                                        <p:tav tm="50000">
                                          <p:val>
                                            <p:clrVal>
                                              <a:schemeClr val="hlink"/>
                                            </p:clrVal>
                                          </p:val>
                                        </p:tav>
                                      </p:tavLst>
                                    </p:anim>
                                    <p:set>
                                      <p:cBhvr>
                                        <p:cTn id="71" dur="80"/>
                                        <p:tgtEl>
                                          <p:spTgt spid="37"/>
                                        </p:tgtEl>
                                        <p:attrNameLst>
                                          <p:attrName>fill.type</p:attrName>
                                        </p:attrNameLst>
                                      </p:cBhvr>
                                      <p:to>
                                        <p:strVal val="solid"/>
                                      </p:to>
                                    </p:set>
                                  </p:childTnLst>
                                </p:cTn>
                              </p:par>
                            </p:childTnLst>
                          </p:cTn>
                        </p:par>
                      </p:childTnLst>
                    </p:cTn>
                  </p:par>
                  <p:par>
                    <p:cTn id="72" fill="hold">
                      <p:stCondLst>
                        <p:cond delay="indefinite"/>
                      </p:stCondLst>
                      <p:childTnLst>
                        <p:par>
                          <p:cTn id="73" fill="hold">
                            <p:stCondLst>
                              <p:cond delay="0"/>
                            </p:stCondLst>
                            <p:childTnLst>
                              <p:par>
                                <p:cTn id="74" presetID="10" presetClass="exit" presetSubtype="0" fill="hold" grpId="1" nodeType="clickEffect">
                                  <p:stCondLst>
                                    <p:cond delay="0"/>
                                  </p:stCondLst>
                                  <p:childTnLst>
                                    <p:animEffect transition="out" filter="fade">
                                      <p:cBhvr>
                                        <p:cTn id="75" dur="1000"/>
                                        <p:tgtEl>
                                          <p:spTgt spid="16"/>
                                        </p:tgtEl>
                                      </p:cBhvr>
                                    </p:animEffect>
                                    <p:set>
                                      <p:cBhvr>
                                        <p:cTn id="76" dur="1" fill="hold">
                                          <p:stCondLst>
                                            <p:cond delay="999"/>
                                          </p:stCondLst>
                                        </p:cTn>
                                        <p:tgtEl>
                                          <p:spTgt spid="16"/>
                                        </p:tgtEl>
                                        <p:attrNameLst>
                                          <p:attrName>style.visibility</p:attrName>
                                        </p:attrNameLst>
                                      </p:cBhvr>
                                      <p:to>
                                        <p:strVal val="hidden"/>
                                      </p:to>
                                    </p:set>
                                  </p:childTnLst>
                                </p:cTn>
                              </p:par>
                            </p:childTnLst>
                          </p:cTn>
                        </p:par>
                        <p:par>
                          <p:cTn id="77" fill="hold">
                            <p:stCondLst>
                              <p:cond delay="1000"/>
                            </p:stCondLst>
                            <p:childTnLst>
                              <p:par>
                                <p:cTn id="78" presetID="1" presetClass="exit" presetSubtype="0" fill="hold" nodeType="afterEffect">
                                  <p:stCondLst>
                                    <p:cond delay="0"/>
                                  </p:stCondLst>
                                  <p:childTnLst>
                                    <p:set>
                                      <p:cBhvr>
                                        <p:cTn id="79" dur="1" fill="hold">
                                          <p:stCondLst>
                                            <p:cond delay="0"/>
                                          </p:stCondLst>
                                        </p:cTn>
                                        <p:tgtEl>
                                          <p:spTgt spid="20"/>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27" presetClass="entr" presetSubtype="0" fill="hold" grpId="0" nodeType="clickEffect">
                                  <p:stCondLst>
                                    <p:cond delay="0"/>
                                  </p:stCondLst>
                                  <p:iterate type="lt">
                                    <p:tmPct val="50000"/>
                                  </p:iterate>
                                  <p:childTnLst>
                                    <p:set>
                                      <p:cBhvr>
                                        <p:cTn id="83" dur="1" fill="hold">
                                          <p:stCondLst>
                                            <p:cond delay="0"/>
                                          </p:stCondLst>
                                        </p:cTn>
                                        <p:tgtEl>
                                          <p:spTgt spid="38"/>
                                        </p:tgtEl>
                                        <p:attrNameLst>
                                          <p:attrName>style.visibility</p:attrName>
                                        </p:attrNameLst>
                                      </p:cBhvr>
                                      <p:to>
                                        <p:strVal val="visible"/>
                                      </p:to>
                                    </p:set>
                                    <p:anim calcmode="discrete" valueType="clr">
                                      <p:cBhvr override="childStyle">
                                        <p:cTn id="84" dur="80"/>
                                        <p:tgtEl>
                                          <p:spTgt spid="38"/>
                                        </p:tgtEl>
                                        <p:attrNameLst>
                                          <p:attrName>style.color</p:attrName>
                                        </p:attrNameLst>
                                      </p:cBhvr>
                                      <p:tavLst>
                                        <p:tav tm="0">
                                          <p:val>
                                            <p:clrVal>
                                              <a:schemeClr val="accent2"/>
                                            </p:clrVal>
                                          </p:val>
                                        </p:tav>
                                        <p:tav tm="50000">
                                          <p:val>
                                            <p:clrVal>
                                              <a:schemeClr val="hlink"/>
                                            </p:clrVal>
                                          </p:val>
                                        </p:tav>
                                      </p:tavLst>
                                    </p:anim>
                                    <p:anim calcmode="discrete" valueType="clr">
                                      <p:cBhvr>
                                        <p:cTn id="85" dur="80"/>
                                        <p:tgtEl>
                                          <p:spTgt spid="38"/>
                                        </p:tgtEl>
                                        <p:attrNameLst>
                                          <p:attrName>fillcolor</p:attrName>
                                        </p:attrNameLst>
                                      </p:cBhvr>
                                      <p:tavLst>
                                        <p:tav tm="0">
                                          <p:val>
                                            <p:clrVal>
                                              <a:schemeClr val="accent2"/>
                                            </p:clrVal>
                                          </p:val>
                                        </p:tav>
                                        <p:tav tm="50000">
                                          <p:val>
                                            <p:clrVal>
                                              <a:schemeClr val="hlink"/>
                                            </p:clrVal>
                                          </p:val>
                                        </p:tav>
                                      </p:tavLst>
                                    </p:anim>
                                    <p:set>
                                      <p:cBhvr>
                                        <p:cTn id="86" dur="80"/>
                                        <p:tgtEl>
                                          <p:spTgt spid="38"/>
                                        </p:tgtEl>
                                        <p:attrNameLst>
                                          <p:attrName>fill.type</p:attrName>
                                        </p:attrNameLst>
                                      </p:cBhvr>
                                      <p:to>
                                        <p:strVal val="solid"/>
                                      </p:to>
                                    </p:se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39"/>
                                        </p:tgtEl>
                                        <p:attrNameLst>
                                          <p:attrName>style.visibility</p:attrName>
                                        </p:attrNameLst>
                                      </p:cBhvr>
                                      <p:to>
                                        <p:strVal val="visible"/>
                                      </p:to>
                                    </p:set>
                                    <p:animEffect transition="in" filter="blinds(horizontal)">
                                      <p:cBhvr>
                                        <p:cTn id="91" dur="500"/>
                                        <p:tgtEl>
                                          <p:spTgt spid="39"/>
                                        </p:tgtEl>
                                      </p:cBhvr>
                                    </p:animEffect>
                                  </p:childTnLst>
                                </p:cTn>
                              </p:par>
                            </p:childTnLst>
                          </p:cTn>
                        </p:par>
                        <p:par>
                          <p:cTn id="92" fill="hold">
                            <p:stCondLst>
                              <p:cond delay="500"/>
                            </p:stCondLst>
                            <p:childTnLst>
                              <p:par>
                                <p:cTn id="93" presetID="3" presetClass="emph" presetSubtype="2" fill="hold" grpId="1" nodeType="afterEffect">
                                  <p:stCondLst>
                                    <p:cond delay="0"/>
                                  </p:stCondLst>
                                  <p:childTnLst>
                                    <p:animClr clrSpc="rgb">
                                      <p:cBhvr override="childStyle">
                                        <p:cTn id="94" dur="3000" fill="hold"/>
                                        <p:tgtEl>
                                          <p:spTgt spid="39"/>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2" grpId="0" animBg="1"/>
      <p:bldP spid="12" grpId="1" animBg="1"/>
      <p:bldP spid="14" grpId="0" animBg="1"/>
      <p:bldP spid="14" grpId="1" animBg="1"/>
      <p:bldP spid="16" grpId="0" animBg="1"/>
      <p:bldP spid="16" grpId="1" animBg="1"/>
      <p:bldP spid="35" grpId="0"/>
      <p:bldP spid="36" grpId="0"/>
      <p:bldP spid="37" grpId="0"/>
      <p:bldP spid="38" grpId="0"/>
      <p:bldP spid="39" grpId="0"/>
      <p:bldP spid="39" grpId="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2"/>
            </a:gs>
            <a:gs pos="100000">
              <a:srgbClr val="3333FF"/>
            </a:gs>
          </a:gsLst>
          <a:lin ang="5400000" scaled="1"/>
        </a:gradFill>
        <a:effectLst/>
      </p:bgPr>
    </p:bg>
    <p:spTree>
      <p:nvGrpSpPr>
        <p:cNvPr id="1" name=""/>
        <p:cNvGrpSpPr/>
        <p:nvPr/>
      </p:nvGrpSpPr>
      <p:grpSpPr>
        <a:xfrm>
          <a:off x="0" y="0"/>
          <a:ext cx="0" cy="0"/>
          <a:chOff x="0" y="0"/>
          <a:chExt cx="0" cy="0"/>
        </a:xfrm>
      </p:grpSpPr>
      <p:sp>
        <p:nvSpPr>
          <p:cNvPr id="5" name="Rectangle 4"/>
          <p:cNvSpPr/>
          <p:nvPr/>
        </p:nvSpPr>
        <p:spPr>
          <a:xfrm>
            <a:off x="800424" y="1154127"/>
            <a:ext cx="7876032" cy="978729"/>
          </a:xfrm>
          <a:prstGeom prst="rect">
            <a:avLst/>
          </a:prstGeom>
        </p:spPr>
        <p:txBody>
          <a:bodyPr wrap="square">
            <a:spAutoFit/>
          </a:bodyPr>
          <a:lstStyle/>
          <a:p>
            <a:pPr marL="515938" indent="-515938" algn="just">
              <a:spcAft>
                <a:spcPct val="20000"/>
              </a:spcAft>
            </a:pPr>
            <a:r>
              <a:rPr lang="en-US" smtClean="0"/>
              <a:t>5.2.  Node yang Dihapus Memiliki Satu Anak</a:t>
            </a:r>
          </a:p>
          <a:p>
            <a:pPr marL="515938" indent="-515938" algn="just">
              <a:spcAft>
                <a:spcPct val="20000"/>
              </a:spcAft>
            </a:pPr>
            <a:r>
              <a:rPr lang="en-US" smtClean="0"/>
              <a:t>	Jika node yang dihapus memiliki satu anak, maka node tersebut akan digantikan oleh anaknya dan semua turunan anaknya bentuknya tetap. </a:t>
            </a:r>
          </a:p>
        </p:txBody>
      </p:sp>
      <p:sp>
        <p:nvSpPr>
          <p:cNvPr id="6" name="TextBox 5"/>
          <p:cNvSpPr txBox="1"/>
          <p:nvPr/>
        </p:nvSpPr>
        <p:spPr>
          <a:xfrm>
            <a:off x="1403648" y="2348880"/>
            <a:ext cx="936104" cy="338554"/>
          </a:xfrm>
          <a:prstGeom prst="rect">
            <a:avLst/>
          </a:prstGeom>
          <a:noFill/>
        </p:spPr>
        <p:txBody>
          <a:bodyPr wrap="square" rtlCol="0">
            <a:spAutoFit/>
          </a:bodyPr>
          <a:lstStyle/>
          <a:p>
            <a:r>
              <a:rPr lang="en-US" sz="1600" smtClean="0"/>
              <a:t>Contoh:</a:t>
            </a:r>
            <a:endParaRPr lang="en-US" sz="1600"/>
          </a:p>
        </p:txBody>
      </p:sp>
      <p:cxnSp>
        <p:nvCxnSpPr>
          <p:cNvPr id="23" name="AutoShape 28"/>
          <p:cNvCxnSpPr>
            <a:cxnSpLocks noChangeShapeType="1"/>
            <a:stCxn id="11" idx="4"/>
            <a:endCxn id="14" idx="0"/>
          </p:cNvCxnSpPr>
          <p:nvPr/>
        </p:nvCxnSpPr>
        <p:spPr bwMode="auto">
          <a:xfrm>
            <a:off x="2186881" y="4484647"/>
            <a:ext cx="233734" cy="418099"/>
          </a:xfrm>
          <a:prstGeom prst="straightConnector1">
            <a:avLst/>
          </a:prstGeom>
          <a:noFill/>
          <a:ln w="12700">
            <a:solidFill>
              <a:schemeClr val="tx1"/>
            </a:solidFill>
            <a:round/>
            <a:headEnd/>
            <a:tailEnd/>
          </a:ln>
        </p:spPr>
      </p:cxnSp>
      <p:sp>
        <p:nvSpPr>
          <p:cNvPr id="11" name="Oval 16"/>
          <p:cNvSpPr>
            <a:spLocks noChangeArrowheads="1"/>
          </p:cNvSpPr>
          <p:nvPr/>
        </p:nvSpPr>
        <p:spPr bwMode="auto">
          <a:xfrm>
            <a:off x="1979712" y="4086185"/>
            <a:ext cx="414337"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5</a:t>
            </a:r>
            <a:endParaRPr lang="en-US" sz="1400"/>
          </a:p>
        </p:txBody>
      </p:sp>
      <p:cxnSp>
        <p:nvCxnSpPr>
          <p:cNvPr id="21" name="AutoShape 26"/>
          <p:cNvCxnSpPr>
            <a:cxnSpLocks noChangeShapeType="1"/>
            <a:stCxn id="15" idx="5"/>
            <a:endCxn id="17" idx="0"/>
          </p:cNvCxnSpPr>
          <p:nvPr/>
        </p:nvCxnSpPr>
        <p:spPr bwMode="auto">
          <a:xfrm>
            <a:off x="4046135" y="3769109"/>
            <a:ext cx="267847" cy="340929"/>
          </a:xfrm>
          <a:prstGeom prst="straightConnector1">
            <a:avLst/>
          </a:prstGeom>
          <a:noFill/>
          <a:ln w="12700">
            <a:solidFill>
              <a:schemeClr val="tx1"/>
            </a:solidFill>
            <a:round/>
            <a:headEnd/>
            <a:tailEnd/>
          </a:ln>
        </p:spPr>
      </p:cxnSp>
      <p:sp>
        <p:nvSpPr>
          <p:cNvPr id="15" name="Oval 20"/>
          <p:cNvSpPr>
            <a:spLocks noChangeArrowheads="1"/>
          </p:cNvSpPr>
          <p:nvPr/>
        </p:nvSpPr>
        <p:spPr bwMode="auto">
          <a:xfrm>
            <a:off x="3692476" y="3429000"/>
            <a:ext cx="414337" cy="398463"/>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50</a:t>
            </a:r>
            <a:endParaRPr lang="en-US" sz="1400"/>
          </a:p>
        </p:txBody>
      </p:sp>
      <p:grpSp>
        <p:nvGrpSpPr>
          <p:cNvPr id="40" name="Group 39"/>
          <p:cNvGrpSpPr/>
          <p:nvPr/>
        </p:nvGrpSpPr>
        <p:grpSpPr>
          <a:xfrm>
            <a:off x="2232146" y="2780928"/>
            <a:ext cx="1521008" cy="1727572"/>
            <a:chOff x="2232146" y="3068960"/>
            <a:chExt cx="1521008" cy="1727572"/>
          </a:xfrm>
        </p:grpSpPr>
        <p:cxnSp>
          <p:nvCxnSpPr>
            <p:cNvPr id="10" name="AutoShape 15"/>
            <p:cNvCxnSpPr>
              <a:cxnSpLocks noChangeShapeType="1"/>
            </p:cNvCxnSpPr>
            <p:nvPr/>
          </p:nvCxnSpPr>
          <p:spPr bwMode="auto">
            <a:xfrm flipH="1">
              <a:off x="2232146" y="4066194"/>
              <a:ext cx="269285" cy="317076"/>
            </a:xfrm>
            <a:prstGeom prst="straightConnector1">
              <a:avLst/>
            </a:prstGeom>
            <a:noFill/>
            <a:ln w="12700">
              <a:solidFill>
                <a:schemeClr val="tx1"/>
              </a:solidFill>
              <a:round/>
              <a:headEnd/>
              <a:tailEnd/>
            </a:ln>
          </p:spPr>
        </p:cxnSp>
        <p:sp>
          <p:nvSpPr>
            <p:cNvPr id="12" name="Oval 17"/>
            <p:cNvSpPr>
              <a:spLocks noChangeArrowheads="1"/>
            </p:cNvSpPr>
            <p:nvPr/>
          </p:nvSpPr>
          <p:spPr bwMode="auto">
            <a:xfrm>
              <a:off x="2755851" y="4398070"/>
              <a:ext cx="414337"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30</a:t>
              </a:r>
              <a:endParaRPr lang="en-US" sz="1400"/>
            </a:p>
          </p:txBody>
        </p:sp>
        <p:cxnSp>
          <p:nvCxnSpPr>
            <p:cNvPr id="13" name="AutoShape 18"/>
            <p:cNvCxnSpPr>
              <a:cxnSpLocks noChangeShapeType="1"/>
              <a:stCxn id="8" idx="5"/>
              <a:endCxn id="12" idx="0"/>
            </p:cNvCxnSpPr>
            <p:nvPr/>
          </p:nvCxnSpPr>
          <p:spPr bwMode="auto">
            <a:xfrm>
              <a:off x="2749501" y="4056757"/>
              <a:ext cx="214312" cy="341313"/>
            </a:xfrm>
            <a:prstGeom prst="straightConnector1">
              <a:avLst/>
            </a:prstGeom>
            <a:noFill/>
            <a:ln w="12700">
              <a:solidFill>
                <a:schemeClr val="tx1"/>
              </a:solidFill>
              <a:round/>
              <a:headEnd/>
              <a:tailEnd/>
            </a:ln>
          </p:spPr>
        </p:cxnSp>
        <p:sp>
          <p:nvSpPr>
            <p:cNvPr id="8" name="Oval 13"/>
            <p:cNvSpPr>
              <a:spLocks noChangeArrowheads="1"/>
            </p:cNvSpPr>
            <p:nvPr/>
          </p:nvSpPr>
          <p:spPr bwMode="auto">
            <a:xfrm>
              <a:off x="2395488" y="3717032"/>
              <a:ext cx="414338" cy="398463"/>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20</a:t>
              </a:r>
              <a:endParaRPr lang="en-US" sz="1400"/>
            </a:p>
          </p:txBody>
        </p:sp>
        <p:cxnSp>
          <p:nvCxnSpPr>
            <p:cNvPr id="9" name="AutoShape 14"/>
            <p:cNvCxnSpPr>
              <a:cxnSpLocks noChangeShapeType="1"/>
              <a:stCxn id="24" idx="3"/>
              <a:endCxn id="8" idx="7"/>
            </p:cNvCxnSpPr>
            <p:nvPr/>
          </p:nvCxnSpPr>
          <p:spPr bwMode="auto">
            <a:xfrm flipH="1">
              <a:off x="2749148" y="3409069"/>
              <a:ext cx="356306" cy="366317"/>
            </a:xfrm>
            <a:prstGeom prst="straightConnector1">
              <a:avLst/>
            </a:prstGeom>
            <a:noFill/>
            <a:ln w="12700">
              <a:solidFill>
                <a:schemeClr val="tx1"/>
              </a:solidFill>
              <a:round/>
              <a:headEnd/>
              <a:tailEnd/>
            </a:ln>
          </p:spPr>
        </p:cxnSp>
        <p:cxnSp>
          <p:nvCxnSpPr>
            <p:cNvPr id="19" name="AutoShape 24"/>
            <p:cNvCxnSpPr>
              <a:cxnSpLocks noChangeShapeType="1"/>
              <a:stCxn id="24" idx="5"/>
              <a:endCxn id="15" idx="1"/>
            </p:cNvCxnSpPr>
            <p:nvPr/>
          </p:nvCxnSpPr>
          <p:spPr bwMode="auto">
            <a:xfrm>
              <a:off x="3398435" y="3409069"/>
              <a:ext cx="354719" cy="366317"/>
            </a:xfrm>
            <a:prstGeom prst="straightConnector1">
              <a:avLst/>
            </a:prstGeom>
            <a:noFill/>
            <a:ln w="12700">
              <a:solidFill>
                <a:schemeClr val="tx1"/>
              </a:solidFill>
              <a:round/>
              <a:headEnd/>
              <a:tailEnd/>
            </a:ln>
          </p:spPr>
        </p:cxnSp>
        <p:sp>
          <p:nvSpPr>
            <p:cNvPr id="24" name="Oval 33"/>
            <p:cNvSpPr>
              <a:spLocks noChangeArrowheads="1"/>
            </p:cNvSpPr>
            <p:nvPr/>
          </p:nvSpPr>
          <p:spPr bwMode="auto">
            <a:xfrm>
              <a:off x="3044776" y="3068960"/>
              <a:ext cx="414337" cy="398463"/>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35</a:t>
              </a:r>
              <a:endParaRPr lang="en-US" sz="1400"/>
            </a:p>
          </p:txBody>
        </p:sp>
      </p:grpSp>
      <p:sp>
        <p:nvSpPr>
          <p:cNvPr id="35" name="TextBox 34"/>
          <p:cNvSpPr txBox="1"/>
          <p:nvPr/>
        </p:nvSpPr>
        <p:spPr>
          <a:xfrm>
            <a:off x="5364088" y="2730406"/>
            <a:ext cx="1584176" cy="338554"/>
          </a:xfrm>
          <a:prstGeom prst="rect">
            <a:avLst/>
          </a:prstGeom>
          <a:noFill/>
        </p:spPr>
        <p:txBody>
          <a:bodyPr wrap="square" rtlCol="0">
            <a:spAutoFit/>
          </a:bodyPr>
          <a:lstStyle/>
          <a:p>
            <a:r>
              <a:rPr lang="en-US" sz="1600" smtClean="0"/>
              <a:t>Hapusnode(5)</a:t>
            </a:r>
            <a:endParaRPr lang="en-US" sz="1600"/>
          </a:p>
        </p:txBody>
      </p:sp>
      <p:sp>
        <p:nvSpPr>
          <p:cNvPr id="36" name="TextBox 35"/>
          <p:cNvSpPr txBox="1"/>
          <p:nvPr/>
        </p:nvSpPr>
        <p:spPr>
          <a:xfrm>
            <a:off x="5364088" y="3018438"/>
            <a:ext cx="1584176" cy="338554"/>
          </a:xfrm>
          <a:prstGeom prst="rect">
            <a:avLst/>
          </a:prstGeom>
          <a:noFill/>
        </p:spPr>
        <p:txBody>
          <a:bodyPr wrap="square" rtlCol="0">
            <a:spAutoFit/>
          </a:bodyPr>
          <a:lstStyle/>
          <a:p>
            <a:r>
              <a:rPr lang="en-US" sz="1600" smtClean="0"/>
              <a:t>Hapusnode(50)</a:t>
            </a:r>
            <a:endParaRPr lang="en-US" sz="1600"/>
          </a:p>
        </p:txBody>
      </p:sp>
      <p:sp>
        <p:nvSpPr>
          <p:cNvPr id="14" name="Oval 19"/>
          <p:cNvSpPr>
            <a:spLocks noChangeArrowheads="1"/>
          </p:cNvSpPr>
          <p:nvPr/>
        </p:nvSpPr>
        <p:spPr bwMode="auto">
          <a:xfrm>
            <a:off x="2213446" y="4902746"/>
            <a:ext cx="414338"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10</a:t>
            </a:r>
            <a:endParaRPr lang="en-US" sz="1400"/>
          </a:p>
        </p:txBody>
      </p:sp>
      <p:grpSp>
        <p:nvGrpSpPr>
          <p:cNvPr id="31" name="Group 30"/>
          <p:cNvGrpSpPr/>
          <p:nvPr/>
        </p:nvGrpSpPr>
        <p:grpSpPr>
          <a:xfrm>
            <a:off x="3707904" y="4110038"/>
            <a:ext cx="1206425" cy="1166637"/>
            <a:chOff x="3707904" y="4398070"/>
            <a:chExt cx="1206425" cy="1166637"/>
          </a:xfrm>
        </p:grpSpPr>
        <p:sp>
          <p:nvSpPr>
            <p:cNvPr id="16" name="Oval 21"/>
            <p:cNvSpPr>
              <a:spLocks noChangeArrowheads="1"/>
            </p:cNvSpPr>
            <p:nvPr/>
          </p:nvSpPr>
          <p:spPr bwMode="auto">
            <a:xfrm>
              <a:off x="4499992" y="5163619"/>
              <a:ext cx="414337"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70</a:t>
              </a:r>
              <a:endParaRPr lang="en-US" sz="1400"/>
            </a:p>
          </p:txBody>
        </p:sp>
        <p:cxnSp>
          <p:nvCxnSpPr>
            <p:cNvPr id="20" name="AutoShape 25"/>
            <p:cNvCxnSpPr>
              <a:cxnSpLocks noChangeShapeType="1"/>
              <a:stCxn id="17" idx="5"/>
              <a:endCxn id="16" idx="0"/>
            </p:cNvCxnSpPr>
            <p:nvPr/>
          </p:nvCxnSpPr>
          <p:spPr bwMode="auto">
            <a:xfrm>
              <a:off x="4460473" y="4738179"/>
              <a:ext cx="246688" cy="425440"/>
            </a:xfrm>
            <a:prstGeom prst="straightConnector1">
              <a:avLst/>
            </a:prstGeom>
            <a:noFill/>
            <a:ln w="12700">
              <a:solidFill>
                <a:schemeClr val="tx1"/>
              </a:solidFill>
              <a:round/>
              <a:headEnd/>
              <a:tailEnd/>
            </a:ln>
          </p:spPr>
        </p:cxnSp>
        <p:sp>
          <p:nvSpPr>
            <p:cNvPr id="17" name="Oval 22"/>
            <p:cNvSpPr>
              <a:spLocks noChangeArrowheads="1"/>
            </p:cNvSpPr>
            <p:nvPr/>
          </p:nvSpPr>
          <p:spPr bwMode="auto">
            <a:xfrm>
              <a:off x="4106813" y="4398070"/>
              <a:ext cx="414338"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60</a:t>
              </a:r>
              <a:endParaRPr lang="en-US" sz="1400"/>
            </a:p>
          </p:txBody>
        </p:sp>
        <p:sp>
          <p:nvSpPr>
            <p:cNvPr id="18" name="Oval 23"/>
            <p:cNvSpPr>
              <a:spLocks noChangeArrowheads="1"/>
            </p:cNvSpPr>
            <p:nvPr/>
          </p:nvSpPr>
          <p:spPr bwMode="auto">
            <a:xfrm>
              <a:off x="3707904" y="5166245"/>
              <a:ext cx="414338"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55</a:t>
              </a:r>
              <a:endParaRPr lang="en-US" sz="1400"/>
            </a:p>
          </p:txBody>
        </p:sp>
        <p:cxnSp>
          <p:nvCxnSpPr>
            <p:cNvPr id="22" name="AutoShape 27"/>
            <p:cNvCxnSpPr>
              <a:cxnSpLocks noChangeShapeType="1"/>
              <a:stCxn id="17" idx="3"/>
              <a:endCxn id="18" idx="0"/>
            </p:cNvCxnSpPr>
            <p:nvPr/>
          </p:nvCxnSpPr>
          <p:spPr bwMode="auto">
            <a:xfrm flipH="1">
              <a:off x="3915073" y="4738179"/>
              <a:ext cx="252418" cy="428066"/>
            </a:xfrm>
            <a:prstGeom prst="straightConnector1">
              <a:avLst/>
            </a:prstGeom>
            <a:noFill/>
            <a:ln w="12700">
              <a:solidFill>
                <a:schemeClr val="tx1"/>
              </a:solidFill>
              <a:round/>
              <a:headEnd/>
              <a:tailEnd/>
            </a:ln>
          </p:spPr>
        </p:cxnSp>
      </p:grpSp>
      <p:sp>
        <p:nvSpPr>
          <p:cNvPr id="41" name="TextBox 40"/>
          <p:cNvSpPr txBox="1"/>
          <p:nvPr/>
        </p:nvSpPr>
        <p:spPr>
          <a:xfrm>
            <a:off x="5364088" y="3306470"/>
            <a:ext cx="1584176" cy="338554"/>
          </a:xfrm>
          <a:prstGeom prst="rect">
            <a:avLst/>
          </a:prstGeom>
          <a:noFill/>
        </p:spPr>
        <p:txBody>
          <a:bodyPr wrap="square" rtlCol="0">
            <a:spAutoFit/>
          </a:bodyPr>
          <a:lstStyle/>
          <a:p>
            <a:r>
              <a:rPr lang="en-US" sz="1600" smtClean="0"/>
              <a:t>Hapusnode(60)</a:t>
            </a:r>
            <a:endParaRPr lang="en-US" sz="1600"/>
          </a:p>
        </p:txBody>
      </p:sp>
      <p:sp>
        <p:nvSpPr>
          <p:cNvPr id="42" name="TextBox 41"/>
          <p:cNvSpPr txBox="1"/>
          <p:nvPr/>
        </p:nvSpPr>
        <p:spPr>
          <a:xfrm>
            <a:off x="6876256" y="3306470"/>
            <a:ext cx="1584176" cy="338554"/>
          </a:xfrm>
          <a:prstGeom prst="rect">
            <a:avLst/>
          </a:prstGeom>
          <a:noFill/>
        </p:spPr>
        <p:txBody>
          <a:bodyPr wrap="square" rtlCol="0">
            <a:spAutoFit/>
          </a:bodyPr>
          <a:lstStyle/>
          <a:p>
            <a:r>
              <a:rPr lang="en-US" sz="1600" smtClean="0"/>
              <a:t>(Punya 2 Anak)</a:t>
            </a:r>
            <a:endParaRPr lang="en-US" sz="160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dissolve">
                                      <p:cBhvr>
                                        <p:cTn id="11" dur="500"/>
                                        <p:tgtEl>
                                          <p:spTgt spid="14"/>
                                        </p:tgtEl>
                                      </p:cBhvr>
                                    </p:animEffect>
                                  </p:childTnLst>
                                </p:cTn>
                              </p:par>
                              <p:par>
                                <p:cTn id="12" presetID="9" presetClass="entr" presetSubtype="0" fill="hold" nodeType="with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dissolve">
                                      <p:cBhvr>
                                        <p:cTn id="14" dur="500"/>
                                        <p:tgtEl>
                                          <p:spTgt spid="23"/>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par>
                                <p:cTn id="18" presetID="9" presetClass="entr" presetSubtype="0" fill="hold"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dissolve">
                                      <p:cBhvr>
                                        <p:cTn id="20" dur="500"/>
                                        <p:tgtEl>
                                          <p:spTgt spid="21"/>
                                        </p:tgtEl>
                                      </p:cBhvr>
                                    </p:animEffect>
                                  </p:childTnLst>
                                </p:cTn>
                              </p:par>
                              <p:par>
                                <p:cTn id="21" presetID="9" presetClass="entr" presetSubtype="0" fill="hold" grpId="1"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dissolve">
                                      <p:cBhvr>
                                        <p:cTn id="23" dur="500"/>
                                        <p:tgtEl>
                                          <p:spTgt spid="15"/>
                                        </p:tgtEl>
                                      </p:cBhvr>
                                    </p:animEffect>
                                  </p:childTnLst>
                                </p:cTn>
                              </p:par>
                              <p:par>
                                <p:cTn id="24" presetID="9" presetClass="entr" presetSubtype="0" fill="hold"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dissolve">
                                      <p:cBhvr>
                                        <p:cTn id="26" dur="500"/>
                                        <p:tgtEl>
                                          <p:spTgt spid="40"/>
                                        </p:tgtEl>
                                      </p:cBhvr>
                                    </p:animEffect>
                                  </p:childTnLst>
                                </p:cTn>
                              </p:par>
                              <p:par>
                                <p:cTn id="27" presetID="9" presetClass="entr" presetSubtype="0"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dissolve">
                                      <p:cBhvr>
                                        <p:cTn id="29" dur="500"/>
                                        <p:tgtEl>
                                          <p:spTgt spid="31"/>
                                        </p:tgtEl>
                                      </p:cBhvr>
                                    </p:animEffect>
                                  </p:childTnLst>
                                </p:cTn>
                              </p:par>
                            </p:childTnLst>
                          </p:cTn>
                        </p:par>
                      </p:childTnLst>
                    </p:cTn>
                  </p:par>
                  <p:par>
                    <p:cTn id="30" fill="hold">
                      <p:stCondLst>
                        <p:cond delay="indefinite"/>
                      </p:stCondLst>
                      <p:childTnLst>
                        <p:par>
                          <p:cTn id="31" fill="hold">
                            <p:stCondLst>
                              <p:cond delay="0"/>
                            </p:stCondLst>
                            <p:childTnLst>
                              <p:par>
                                <p:cTn id="32" presetID="27" presetClass="entr" presetSubtype="0" fill="hold" grpId="0" nodeType="clickEffect">
                                  <p:stCondLst>
                                    <p:cond delay="0"/>
                                  </p:stCondLst>
                                  <p:iterate type="lt">
                                    <p:tmPct val="50000"/>
                                  </p:iterate>
                                  <p:childTnLst>
                                    <p:set>
                                      <p:cBhvr>
                                        <p:cTn id="33" dur="1" fill="hold">
                                          <p:stCondLst>
                                            <p:cond delay="0"/>
                                          </p:stCondLst>
                                        </p:cTn>
                                        <p:tgtEl>
                                          <p:spTgt spid="35"/>
                                        </p:tgtEl>
                                        <p:attrNameLst>
                                          <p:attrName>style.visibility</p:attrName>
                                        </p:attrNameLst>
                                      </p:cBhvr>
                                      <p:to>
                                        <p:strVal val="visible"/>
                                      </p:to>
                                    </p:set>
                                    <p:anim calcmode="discrete" valueType="clr">
                                      <p:cBhvr override="childStyle">
                                        <p:cTn id="34" dur="80"/>
                                        <p:tgtEl>
                                          <p:spTgt spid="35"/>
                                        </p:tgtEl>
                                        <p:attrNameLst>
                                          <p:attrName>style.color</p:attrName>
                                        </p:attrNameLst>
                                      </p:cBhvr>
                                      <p:tavLst>
                                        <p:tav tm="0">
                                          <p:val>
                                            <p:clrVal>
                                              <a:schemeClr val="accent2"/>
                                            </p:clrVal>
                                          </p:val>
                                        </p:tav>
                                        <p:tav tm="50000">
                                          <p:val>
                                            <p:clrVal>
                                              <a:schemeClr val="hlink"/>
                                            </p:clrVal>
                                          </p:val>
                                        </p:tav>
                                      </p:tavLst>
                                    </p:anim>
                                    <p:anim calcmode="discrete" valueType="clr">
                                      <p:cBhvr>
                                        <p:cTn id="35" dur="80"/>
                                        <p:tgtEl>
                                          <p:spTgt spid="35"/>
                                        </p:tgtEl>
                                        <p:attrNameLst>
                                          <p:attrName>fillcolor</p:attrName>
                                        </p:attrNameLst>
                                      </p:cBhvr>
                                      <p:tavLst>
                                        <p:tav tm="0">
                                          <p:val>
                                            <p:clrVal>
                                              <a:schemeClr val="accent2"/>
                                            </p:clrVal>
                                          </p:val>
                                        </p:tav>
                                        <p:tav tm="50000">
                                          <p:val>
                                            <p:clrVal>
                                              <a:schemeClr val="hlink"/>
                                            </p:clrVal>
                                          </p:val>
                                        </p:tav>
                                      </p:tavLst>
                                    </p:anim>
                                    <p:set>
                                      <p:cBhvr>
                                        <p:cTn id="36" dur="80"/>
                                        <p:tgtEl>
                                          <p:spTgt spid="35"/>
                                        </p:tgtEl>
                                        <p:attrNameLst>
                                          <p:attrName>fill.type</p:attrName>
                                        </p:attrNameLst>
                                      </p:cBhvr>
                                      <p:to>
                                        <p:strVal val="solid"/>
                                      </p:to>
                                    </p:se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1000"/>
                                        <p:tgtEl>
                                          <p:spTgt spid="11"/>
                                        </p:tgtEl>
                                      </p:cBhvr>
                                    </p:animEffect>
                                    <p:set>
                                      <p:cBhvr>
                                        <p:cTn id="41" dur="1" fill="hold">
                                          <p:stCondLst>
                                            <p:cond delay="999"/>
                                          </p:stCondLst>
                                        </p:cTn>
                                        <p:tgtEl>
                                          <p:spTgt spid="11"/>
                                        </p:tgtEl>
                                        <p:attrNameLst>
                                          <p:attrName>style.visibility</p:attrName>
                                        </p:attrNameLst>
                                      </p:cBhvr>
                                      <p:to>
                                        <p:strVal val="hidden"/>
                                      </p:to>
                                    </p:set>
                                  </p:childTnLst>
                                </p:cTn>
                              </p:par>
                            </p:childTnLst>
                          </p:cTn>
                        </p:par>
                        <p:par>
                          <p:cTn id="42" fill="hold">
                            <p:stCondLst>
                              <p:cond delay="1000"/>
                            </p:stCondLst>
                            <p:childTnLst>
                              <p:par>
                                <p:cTn id="43" presetID="1" presetClass="exit" presetSubtype="0" fill="hold" nodeType="afterEffect">
                                  <p:stCondLst>
                                    <p:cond delay="0"/>
                                  </p:stCondLst>
                                  <p:childTnLst>
                                    <p:set>
                                      <p:cBhvr>
                                        <p:cTn id="44" dur="1" fill="hold">
                                          <p:stCondLst>
                                            <p:cond delay="0"/>
                                          </p:stCondLst>
                                        </p:cTn>
                                        <p:tgtEl>
                                          <p:spTgt spid="23"/>
                                        </p:tgtEl>
                                        <p:attrNameLst>
                                          <p:attrName>style.visibility</p:attrName>
                                        </p:attrNameLst>
                                      </p:cBhvr>
                                      <p:to>
                                        <p:strVal val="hidden"/>
                                      </p:to>
                                    </p:set>
                                  </p:childTnLst>
                                </p:cTn>
                              </p:par>
                            </p:childTnLst>
                          </p:cTn>
                        </p:par>
                        <p:par>
                          <p:cTn id="45" fill="hold">
                            <p:stCondLst>
                              <p:cond delay="1000"/>
                            </p:stCondLst>
                            <p:childTnLst>
                              <p:par>
                                <p:cTn id="46" presetID="0" presetClass="path" presetSubtype="0" accel="50000" decel="50000" fill="hold" grpId="1" nodeType="afterEffect">
                                  <p:stCondLst>
                                    <p:cond delay="0"/>
                                  </p:stCondLst>
                                  <p:childTnLst>
                                    <p:animMotion origin="layout" path="M -3.33333E-6 -4.25862E-6 C -3.33333E-6 0.00024 -0.0125 -0.05875 -0.02482 -0.11728 " pathEditMode="relative" rAng="0" ptsTypes="aA">
                                      <p:cBhvr>
                                        <p:cTn id="47" dur="2000" fill="hold"/>
                                        <p:tgtEl>
                                          <p:spTgt spid="14"/>
                                        </p:tgtEl>
                                        <p:attrNameLst>
                                          <p:attrName>ppt_x</p:attrName>
                                          <p:attrName>ppt_y</p:attrName>
                                        </p:attrNameLst>
                                      </p:cBhvr>
                                      <p:rCtr x="-13" y="-59"/>
                                    </p:animMotion>
                                  </p:childTnLst>
                                </p:cTn>
                              </p:par>
                            </p:childTnLst>
                          </p:cTn>
                        </p:par>
                      </p:childTnLst>
                    </p:cTn>
                  </p:par>
                  <p:par>
                    <p:cTn id="48" fill="hold">
                      <p:stCondLst>
                        <p:cond delay="indefinite"/>
                      </p:stCondLst>
                      <p:childTnLst>
                        <p:par>
                          <p:cTn id="49" fill="hold">
                            <p:stCondLst>
                              <p:cond delay="0"/>
                            </p:stCondLst>
                            <p:childTnLst>
                              <p:par>
                                <p:cTn id="50" presetID="27" presetClass="entr" presetSubtype="0" fill="hold" grpId="0" nodeType="clickEffect">
                                  <p:stCondLst>
                                    <p:cond delay="0"/>
                                  </p:stCondLst>
                                  <p:iterate type="lt">
                                    <p:tmPct val="50000"/>
                                  </p:iterate>
                                  <p:childTnLst>
                                    <p:set>
                                      <p:cBhvr>
                                        <p:cTn id="51" dur="1" fill="hold">
                                          <p:stCondLst>
                                            <p:cond delay="0"/>
                                          </p:stCondLst>
                                        </p:cTn>
                                        <p:tgtEl>
                                          <p:spTgt spid="36"/>
                                        </p:tgtEl>
                                        <p:attrNameLst>
                                          <p:attrName>style.visibility</p:attrName>
                                        </p:attrNameLst>
                                      </p:cBhvr>
                                      <p:to>
                                        <p:strVal val="visible"/>
                                      </p:to>
                                    </p:set>
                                    <p:anim calcmode="discrete" valueType="clr">
                                      <p:cBhvr override="childStyle">
                                        <p:cTn id="52" dur="80"/>
                                        <p:tgtEl>
                                          <p:spTgt spid="36"/>
                                        </p:tgtEl>
                                        <p:attrNameLst>
                                          <p:attrName>style.color</p:attrName>
                                        </p:attrNameLst>
                                      </p:cBhvr>
                                      <p:tavLst>
                                        <p:tav tm="0">
                                          <p:val>
                                            <p:clrVal>
                                              <a:schemeClr val="accent2"/>
                                            </p:clrVal>
                                          </p:val>
                                        </p:tav>
                                        <p:tav tm="50000">
                                          <p:val>
                                            <p:clrVal>
                                              <a:schemeClr val="hlink"/>
                                            </p:clrVal>
                                          </p:val>
                                        </p:tav>
                                      </p:tavLst>
                                    </p:anim>
                                    <p:anim calcmode="discrete" valueType="clr">
                                      <p:cBhvr>
                                        <p:cTn id="53" dur="80"/>
                                        <p:tgtEl>
                                          <p:spTgt spid="36"/>
                                        </p:tgtEl>
                                        <p:attrNameLst>
                                          <p:attrName>fillcolor</p:attrName>
                                        </p:attrNameLst>
                                      </p:cBhvr>
                                      <p:tavLst>
                                        <p:tav tm="0">
                                          <p:val>
                                            <p:clrVal>
                                              <a:schemeClr val="accent2"/>
                                            </p:clrVal>
                                          </p:val>
                                        </p:tav>
                                        <p:tav tm="50000">
                                          <p:val>
                                            <p:clrVal>
                                              <a:schemeClr val="hlink"/>
                                            </p:clrVal>
                                          </p:val>
                                        </p:tav>
                                      </p:tavLst>
                                    </p:anim>
                                    <p:set>
                                      <p:cBhvr>
                                        <p:cTn id="54" dur="80"/>
                                        <p:tgtEl>
                                          <p:spTgt spid="36"/>
                                        </p:tgtEl>
                                        <p:attrNameLst>
                                          <p:attrName>fill.type</p:attrName>
                                        </p:attrNameLst>
                                      </p:cBhvr>
                                      <p:to>
                                        <p:strVal val="solid"/>
                                      </p:to>
                                    </p:se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grpId="0" nodeType="clickEffect">
                                  <p:stCondLst>
                                    <p:cond delay="0"/>
                                  </p:stCondLst>
                                  <p:childTnLst>
                                    <p:animEffect transition="out" filter="fade">
                                      <p:cBhvr>
                                        <p:cTn id="58" dur="1000"/>
                                        <p:tgtEl>
                                          <p:spTgt spid="15"/>
                                        </p:tgtEl>
                                      </p:cBhvr>
                                    </p:animEffect>
                                    <p:set>
                                      <p:cBhvr>
                                        <p:cTn id="59" dur="1" fill="hold">
                                          <p:stCondLst>
                                            <p:cond delay="999"/>
                                          </p:stCondLst>
                                        </p:cTn>
                                        <p:tgtEl>
                                          <p:spTgt spid="15"/>
                                        </p:tgtEl>
                                        <p:attrNameLst>
                                          <p:attrName>style.visibility</p:attrName>
                                        </p:attrNameLst>
                                      </p:cBhvr>
                                      <p:to>
                                        <p:strVal val="hidden"/>
                                      </p:to>
                                    </p:set>
                                  </p:childTnLst>
                                </p:cTn>
                              </p:par>
                            </p:childTnLst>
                          </p:cTn>
                        </p:par>
                        <p:par>
                          <p:cTn id="60" fill="hold">
                            <p:stCondLst>
                              <p:cond delay="1000"/>
                            </p:stCondLst>
                            <p:childTnLst>
                              <p:par>
                                <p:cTn id="61" presetID="1" presetClass="exit" presetSubtype="0" fill="hold" nodeType="afterEffect">
                                  <p:stCondLst>
                                    <p:cond delay="0"/>
                                  </p:stCondLst>
                                  <p:childTnLst>
                                    <p:set>
                                      <p:cBhvr>
                                        <p:cTn id="62" dur="1" fill="hold">
                                          <p:stCondLst>
                                            <p:cond delay="0"/>
                                          </p:stCondLst>
                                        </p:cTn>
                                        <p:tgtEl>
                                          <p:spTgt spid="21"/>
                                        </p:tgtEl>
                                        <p:attrNameLst>
                                          <p:attrName>style.visibility</p:attrName>
                                        </p:attrNameLst>
                                      </p:cBhvr>
                                      <p:to>
                                        <p:strVal val="hidden"/>
                                      </p:to>
                                    </p:set>
                                  </p:childTnLst>
                                </p:cTn>
                              </p:par>
                            </p:childTnLst>
                          </p:cTn>
                        </p:par>
                        <p:par>
                          <p:cTn id="63" fill="hold">
                            <p:stCondLst>
                              <p:cond delay="1000"/>
                            </p:stCondLst>
                            <p:childTnLst>
                              <p:par>
                                <p:cTn id="64" presetID="0" presetClass="path" presetSubtype="0" accel="50000" decel="50000" fill="hold" nodeType="afterEffect">
                                  <p:stCondLst>
                                    <p:cond delay="0"/>
                                  </p:stCondLst>
                                  <p:childTnLst>
                                    <p:animMotion origin="layout" path="M 2.22222E-6 -3.48138E-6 C -0.01893 -0.04256 -0.03785 -0.08489 -0.04566 -0.10155 " pathEditMode="relative" rAng="0" ptsTypes="aA">
                                      <p:cBhvr>
                                        <p:cTn id="65" dur="2000" fill="hold"/>
                                        <p:tgtEl>
                                          <p:spTgt spid="31"/>
                                        </p:tgtEl>
                                        <p:attrNameLst>
                                          <p:attrName>ppt_x</p:attrName>
                                          <p:attrName>ppt_y</p:attrName>
                                        </p:attrNameLst>
                                      </p:cBhvr>
                                      <p:rCtr x="-23" y="-51"/>
                                    </p:animMotion>
                                  </p:childTnLst>
                                </p:cTn>
                              </p:par>
                            </p:childTnLst>
                          </p:cTn>
                        </p:par>
                      </p:childTnLst>
                    </p:cTn>
                  </p:par>
                  <p:par>
                    <p:cTn id="66" fill="hold">
                      <p:stCondLst>
                        <p:cond delay="indefinite"/>
                      </p:stCondLst>
                      <p:childTnLst>
                        <p:par>
                          <p:cTn id="67" fill="hold">
                            <p:stCondLst>
                              <p:cond delay="0"/>
                            </p:stCondLst>
                            <p:childTnLst>
                              <p:par>
                                <p:cTn id="68" presetID="27" presetClass="entr" presetSubtype="0" fill="hold" grpId="0" nodeType="clickEffect">
                                  <p:stCondLst>
                                    <p:cond delay="0"/>
                                  </p:stCondLst>
                                  <p:iterate type="lt">
                                    <p:tmPct val="50000"/>
                                  </p:iterate>
                                  <p:childTnLst>
                                    <p:set>
                                      <p:cBhvr>
                                        <p:cTn id="69" dur="1" fill="hold">
                                          <p:stCondLst>
                                            <p:cond delay="0"/>
                                          </p:stCondLst>
                                        </p:cTn>
                                        <p:tgtEl>
                                          <p:spTgt spid="41"/>
                                        </p:tgtEl>
                                        <p:attrNameLst>
                                          <p:attrName>style.visibility</p:attrName>
                                        </p:attrNameLst>
                                      </p:cBhvr>
                                      <p:to>
                                        <p:strVal val="visible"/>
                                      </p:to>
                                    </p:set>
                                    <p:anim calcmode="discrete" valueType="clr">
                                      <p:cBhvr override="childStyle">
                                        <p:cTn id="70" dur="80"/>
                                        <p:tgtEl>
                                          <p:spTgt spid="41"/>
                                        </p:tgtEl>
                                        <p:attrNameLst>
                                          <p:attrName>style.color</p:attrName>
                                        </p:attrNameLst>
                                      </p:cBhvr>
                                      <p:tavLst>
                                        <p:tav tm="0">
                                          <p:val>
                                            <p:clrVal>
                                              <a:schemeClr val="accent2"/>
                                            </p:clrVal>
                                          </p:val>
                                        </p:tav>
                                        <p:tav tm="50000">
                                          <p:val>
                                            <p:clrVal>
                                              <a:schemeClr val="hlink"/>
                                            </p:clrVal>
                                          </p:val>
                                        </p:tav>
                                      </p:tavLst>
                                    </p:anim>
                                    <p:anim calcmode="discrete" valueType="clr">
                                      <p:cBhvr>
                                        <p:cTn id="71" dur="80"/>
                                        <p:tgtEl>
                                          <p:spTgt spid="41"/>
                                        </p:tgtEl>
                                        <p:attrNameLst>
                                          <p:attrName>fillcolor</p:attrName>
                                        </p:attrNameLst>
                                      </p:cBhvr>
                                      <p:tavLst>
                                        <p:tav tm="0">
                                          <p:val>
                                            <p:clrVal>
                                              <a:schemeClr val="accent2"/>
                                            </p:clrVal>
                                          </p:val>
                                        </p:tav>
                                        <p:tav tm="50000">
                                          <p:val>
                                            <p:clrVal>
                                              <a:schemeClr val="hlink"/>
                                            </p:clrVal>
                                          </p:val>
                                        </p:tav>
                                      </p:tavLst>
                                    </p:anim>
                                    <p:set>
                                      <p:cBhvr>
                                        <p:cTn id="72" dur="80"/>
                                        <p:tgtEl>
                                          <p:spTgt spid="41"/>
                                        </p:tgtEl>
                                        <p:attrNameLst>
                                          <p:attrName>fill.type</p:attrName>
                                        </p:attrNameLst>
                                      </p:cBhvr>
                                      <p:to>
                                        <p:strVal val="solid"/>
                                      </p:to>
                                    </p:se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blinds(horizontal)">
                                      <p:cBhvr>
                                        <p:cTn id="77" dur="500"/>
                                        <p:tgtEl>
                                          <p:spTgt spid="42"/>
                                        </p:tgtEl>
                                      </p:cBhvr>
                                    </p:animEffect>
                                  </p:childTnLst>
                                </p:cTn>
                              </p:par>
                            </p:childTnLst>
                          </p:cTn>
                        </p:par>
                        <p:par>
                          <p:cTn id="78" fill="hold">
                            <p:stCondLst>
                              <p:cond delay="500"/>
                            </p:stCondLst>
                            <p:childTnLst>
                              <p:par>
                                <p:cTn id="79" presetID="3" presetClass="emph" presetSubtype="2" fill="hold" grpId="1" nodeType="afterEffect">
                                  <p:stCondLst>
                                    <p:cond delay="0"/>
                                  </p:stCondLst>
                                  <p:childTnLst>
                                    <p:animClr clrSpc="rgb">
                                      <p:cBhvr override="childStyle">
                                        <p:cTn id="80" dur="3000" fill="hold"/>
                                        <p:tgtEl>
                                          <p:spTgt spid="42"/>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animBg="1"/>
      <p:bldP spid="11" grpId="1" animBg="1"/>
      <p:bldP spid="15" grpId="0" animBg="1"/>
      <p:bldP spid="15" grpId="1" animBg="1"/>
      <p:bldP spid="35" grpId="0"/>
      <p:bldP spid="36" grpId="0"/>
      <p:bldP spid="14" grpId="0" animBg="1"/>
      <p:bldP spid="14" grpId="1" animBg="1"/>
      <p:bldP spid="41" grpId="0"/>
      <p:bldP spid="42" grpId="0"/>
      <p:bldP spid="42" grpId="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2"/>
            </a:gs>
            <a:gs pos="100000">
              <a:srgbClr val="3333FF"/>
            </a:gs>
          </a:gsLst>
          <a:lin ang="5400000" scaled="1"/>
        </a:gradFill>
        <a:effectLst/>
      </p:bgPr>
    </p:bg>
    <p:spTree>
      <p:nvGrpSpPr>
        <p:cNvPr id="1" name=""/>
        <p:cNvGrpSpPr/>
        <p:nvPr/>
      </p:nvGrpSpPr>
      <p:grpSpPr>
        <a:xfrm>
          <a:off x="0" y="0"/>
          <a:ext cx="0" cy="0"/>
          <a:chOff x="0" y="0"/>
          <a:chExt cx="0" cy="0"/>
        </a:xfrm>
      </p:grpSpPr>
      <p:sp>
        <p:nvSpPr>
          <p:cNvPr id="5" name="Rectangle 4"/>
          <p:cNvSpPr/>
          <p:nvPr/>
        </p:nvSpPr>
        <p:spPr>
          <a:xfrm>
            <a:off x="800424" y="1052737"/>
            <a:ext cx="7876032" cy="1892826"/>
          </a:xfrm>
          <a:prstGeom prst="rect">
            <a:avLst/>
          </a:prstGeom>
        </p:spPr>
        <p:txBody>
          <a:bodyPr wrap="square">
            <a:spAutoFit/>
          </a:bodyPr>
          <a:lstStyle/>
          <a:p>
            <a:pPr marL="515938" indent="-515938" algn="just">
              <a:spcAft>
                <a:spcPct val="20000"/>
              </a:spcAft>
            </a:pPr>
            <a:r>
              <a:rPr lang="en-US" smtClean="0"/>
              <a:t>5.3.  Node yang Dihapus Memiliki Dua Anak</a:t>
            </a:r>
          </a:p>
          <a:p>
            <a:pPr marL="515938" indent="-515938" algn="just">
              <a:spcAft>
                <a:spcPct val="20000"/>
              </a:spcAft>
            </a:pPr>
            <a:r>
              <a:rPr lang="en-US" smtClean="0"/>
              <a:t>	Jika node yang dihapus memiliki dua anak, maka node tersebut akan digantikan oleh pendahulunya (node paling kanan subtree kiri) atau penerusnya (node paling kiri subtree kanan). </a:t>
            </a:r>
          </a:p>
          <a:p>
            <a:pPr marL="515938" indent="-515938">
              <a:spcAft>
                <a:spcPct val="10000"/>
              </a:spcAft>
              <a:buSzPct val="85000"/>
              <a:buFont typeface="Wingdings" pitchFamily="2" charset="2"/>
              <a:buChar char="v"/>
            </a:pPr>
            <a:r>
              <a:rPr lang="en-US" smtClean="0"/>
              <a:t>Misal dipilih untuk menggantikan adalah pendahulunya, caranya :</a:t>
            </a:r>
          </a:p>
          <a:p>
            <a:pPr marL="515938" indent="-515938">
              <a:spcAft>
                <a:spcPct val="10000"/>
              </a:spcAft>
              <a:buFont typeface="Wingdings" pitchFamily="2" charset="2"/>
              <a:buNone/>
            </a:pPr>
            <a:r>
              <a:rPr lang="en-US" smtClean="0"/>
              <a:t>	belok kiri satu langkah, lalu belok kanan sejauh mungkin !</a:t>
            </a:r>
          </a:p>
        </p:txBody>
      </p:sp>
      <p:sp>
        <p:nvSpPr>
          <p:cNvPr id="6" name="TextBox 5"/>
          <p:cNvSpPr txBox="1"/>
          <p:nvPr/>
        </p:nvSpPr>
        <p:spPr>
          <a:xfrm>
            <a:off x="1403648" y="3068960"/>
            <a:ext cx="936104" cy="338554"/>
          </a:xfrm>
          <a:prstGeom prst="rect">
            <a:avLst/>
          </a:prstGeom>
          <a:noFill/>
        </p:spPr>
        <p:txBody>
          <a:bodyPr wrap="square" rtlCol="0">
            <a:spAutoFit/>
          </a:bodyPr>
          <a:lstStyle/>
          <a:p>
            <a:r>
              <a:rPr lang="en-US" sz="1600" smtClean="0"/>
              <a:t>Contoh:</a:t>
            </a:r>
            <a:endParaRPr lang="en-US" sz="1600"/>
          </a:p>
        </p:txBody>
      </p:sp>
      <p:sp>
        <p:nvSpPr>
          <p:cNvPr id="8" name="Oval 13"/>
          <p:cNvSpPr>
            <a:spLocks noChangeArrowheads="1"/>
          </p:cNvSpPr>
          <p:nvPr/>
        </p:nvSpPr>
        <p:spPr bwMode="auto">
          <a:xfrm>
            <a:off x="2501156" y="4024995"/>
            <a:ext cx="414338" cy="398463"/>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35</a:t>
            </a:r>
            <a:endParaRPr lang="en-US" sz="1400"/>
          </a:p>
        </p:txBody>
      </p:sp>
      <p:sp>
        <p:nvSpPr>
          <p:cNvPr id="35" name="TextBox 34"/>
          <p:cNvSpPr txBox="1"/>
          <p:nvPr/>
        </p:nvSpPr>
        <p:spPr>
          <a:xfrm>
            <a:off x="5364088" y="3450486"/>
            <a:ext cx="1584176" cy="338554"/>
          </a:xfrm>
          <a:prstGeom prst="rect">
            <a:avLst/>
          </a:prstGeom>
          <a:noFill/>
        </p:spPr>
        <p:txBody>
          <a:bodyPr wrap="square" rtlCol="0">
            <a:spAutoFit/>
          </a:bodyPr>
          <a:lstStyle/>
          <a:p>
            <a:r>
              <a:rPr lang="en-US" sz="1600" smtClean="0"/>
              <a:t>Hapusnode(35)</a:t>
            </a:r>
            <a:endParaRPr lang="en-US" sz="1600"/>
          </a:p>
        </p:txBody>
      </p:sp>
      <p:sp>
        <p:nvSpPr>
          <p:cNvPr id="36" name="TextBox 35"/>
          <p:cNvSpPr txBox="1"/>
          <p:nvPr/>
        </p:nvSpPr>
        <p:spPr>
          <a:xfrm>
            <a:off x="5364088" y="3738518"/>
            <a:ext cx="1584176" cy="338554"/>
          </a:xfrm>
          <a:prstGeom prst="rect">
            <a:avLst/>
          </a:prstGeom>
          <a:noFill/>
        </p:spPr>
        <p:txBody>
          <a:bodyPr wrap="square" rtlCol="0">
            <a:spAutoFit/>
          </a:bodyPr>
          <a:lstStyle/>
          <a:p>
            <a:r>
              <a:rPr lang="en-US" sz="1600" smtClean="0"/>
              <a:t>Hapusnode(80)</a:t>
            </a:r>
            <a:endParaRPr lang="en-US" sz="1600"/>
          </a:p>
        </p:txBody>
      </p:sp>
      <p:sp>
        <p:nvSpPr>
          <p:cNvPr id="17" name="Oval 22"/>
          <p:cNvSpPr>
            <a:spLocks noChangeArrowheads="1"/>
          </p:cNvSpPr>
          <p:nvPr/>
        </p:nvSpPr>
        <p:spPr bwMode="auto">
          <a:xfrm>
            <a:off x="4062380" y="4562606"/>
            <a:ext cx="414338"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80</a:t>
            </a:r>
            <a:endParaRPr lang="en-US" sz="1400"/>
          </a:p>
        </p:txBody>
      </p:sp>
      <p:cxnSp>
        <p:nvCxnSpPr>
          <p:cNvPr id="38" name="AutoShape 28"/>
          <p:cNvCxnSpPr>
            <a:cxnSpLocks noChangeShapeType="1"/>
            <a:stCxn id="14" idx="5"/>
            <a:endCxn id="39" idx="0"/>
          </p:cNvCxnSpPr>
          <p:nvPr/>
        </p:nvCxnSpPr>
        <p:spPr bwMode="auto">
          <a:xfrm>
            <a:off x="2647751" y="5587415"/>
            <a:ext cx="169512" cy="269541"/>
          </a:xfrm>
          <a:prstGeom prst="straightConnector1">
            <a:avLst/>
          </a:prstGeom>
          <a:noFill/>
          <a:ln w="12700">
            <a:solidFill>
              <a:schemeClr val="tx1"/>
            </a:solidFill>
            <a:round/>
            <a:headEnd/>
            <a:tailEnd/>
          </a:ln>
        </p:spPr>
      </p:cxnSp>
      <p:cxnSp>
        <p:nvCxnSpPr>
          <p:cNvPr id="51" name="AutoShape 27"/>
          <p:cNvCxnSpPr>
            <a:cxnSpLocks noChangeShapeType="1"/>
            <a:stCxn id="16" idx="4"/>
            <a:endCxn id="50" idx="0"/>
          </p:cNvCxnSpPr>
          <p:nvPr/>
        </p:nvCxnSpPr>
        <p:spPr bwMode="auto">
          <a:xfrm flipH="1">
            <a:off x="4509263" y="5586198"/>
            <a:ext cx="144412" cy="288864"/>
          </a:xfrm>
          <a:prstGeom prst="straightConnector1">
            <a:avLst/>
          </a:prstGeom>
          <a:noFill/>
          <a:ln w="12700">
            <a:solidFill>
              <a:schemeClr val="tx1"/>
            </a:solidFill>
            <a:round/>
            <a:headEnd/>
            <a:tailEnd/>
          </a:ln>
        </p:spPr>
      </p:cxnSp>
      <p:grpSp>
        <p:nvGrpSpPr>
          <p:cNvPr id="59" name="Group 58"/>
          <p:cNvGrpSpPr/>
          <p:nvPr/>
        </p:nvGrpSpPr>
        <p:grpSpPr>
          <a:xfrm>
            <a:off x="1718423" y="3501008"/>
            <a:ext cx="3142420" cy="2151187"/>
            <a:chOff x="1718423" y="3501008"/>
            <a:chExt cx="3142420" cy="2151187"/>
          </a:xfrm>
        </p:grpSpPr>
        <p:cxnSp>
          <p:nvCxnSpPr>
            <p:cNvPr id="23" name="AutoShape 28"/>
            <p:cNvCxnSpPr>
              <a:cxnSpLocks noChangeShapeType="1"/>
              <a:stCxn id="11" idx="4"/>
              <a:endCxn id="14" idx="0"/>
            </p:cNvCxnSpPr>
            <p:nvPr/>
          </p:nvCxnSpPr>
          <p:spPr bwMode="auto">
            <a:xfrm>
              <a:off x="2330897" y="5006809"/>
              <a:ext cx="170363" cy="240497"/>
            </a:xfrm>
            <a:prstGeom prst="straightConnector1">
              <a:avLst/>
            </a:prstGeom>
            <a:noFill/>
            <a:ln w="12700">
              <a:solidFill>
                <a:schemeClr val="tx1"/>
              </a:solidFill>
              <a:round/>
              <a:headEnd/>
              <a:tailEnd/>
            </a:ln>
          </p:spPr>
        </p:cxnSp>
        <p:sp>
          <p:nvSpPr>
            <p:cNvPr id="11" name="Oval 16"/>
            <p:cNvSpPr>
              <a:spLocks noChangeArrowheads="1"/>
            </p:cNvSpPr>
            <p:nvPr/>
          </p:nvSpPr>
          <p:spPr bwMode="auto">
            <a:xfrm>
              <a:off x="2123728" y="4608347"/>
              <a:ext cx="414337"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10</a:t>
              </a:r>
              <a:endParaRPr lang="en-US" sz="1400"/>
            </a:p>
          </p:txBody>
        </p:sp>
        <p:cxnSp>
          <p:nvCxnSpPr>
            <p:cNvPr id="21" name="AutoShape 26"/>
            <p:cNvCxnSpPr>
              <a:cxnSpLocks noChangeShapeType="1"/>
              <a:stCxn id="15" idx="5"/>
              <a:endCxn id="17" idx="1"/>
            </p:cNvCxnSpPr>
            <p:nvPr/>
          </p:nvCxnSpPr>
          <p:spPr bwMode="auto">
            <a:xfrm>
              <a:off x="3926184" y="4372332"/>
              <a:ext cx="196874" cy="248627"/>
            </a:xfrm>
            <a:prstGeom prst="straightConnector1">
              <a:avLst/>
            </a:prstGeom>
            <a:noFill/>
            <a:ln w="12700">
              <a:solidFill>
                <a:schemeClr val="tx1"/>
              </a:solidFill>
              <a:round/>
              <a:headEnd/>
              <a:tailEnd/>
            </a:ln>
          </p:spPr>
        </p:cxnSp>
        <p:sp>
          <p:nvSpPr>
            <p:cNvPr id="15" name="Oval 20"/>
            <p:cNvSpPr>
              <a:spLocks noChangeArrowheads="1"/>
            </p:cNvSpPr>
            <p:nvPr/>
          </p:nvSpPr>
          <p:spPr bwMode="auto">
            <a:xfrm>
              <a:off x="3572525" y="4032223"/>
              <a:ext cx="414337" cy="398463"/>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60</a:t>
              </a:r>
              <a:endParaRPr lang="en-US" sz="1400"/>
            </a:p>
          </p:txBody>
        </p:sp>
        <p:cxnSp>
          <p:nvCxnSpPr>
            <p:cNvPr id="10" name="AutoShape 15"/>
            <p:cNvCxnSpPr>
              <a:cxnSpLocks noChangeShapeType="1"/>
              <a:stCxn id="8" idx="3"/>
              <a:endCxn id="11" idx="0"/>
            </p:cNvCxnSpPr>
            <p:nvPr/>
          </p:nvCxnSpPr>
          <p:spPr bwMode="auto">
            <a:xfrm flipH="1">
              <a:off x="2330897" y="4365104"/>
              <a:ext cx="230937" cy="243243"/>
            </a:xfrm>
            <a:prstGeom prst="straightConnector1">
              <a:avLst/>
            </a:prstGeom>
            <a:noFill/>
            <a:ln w="12700">
              <a:solidFill>
                <a:schemeClr val="tx1"/>
              </a:solidFill>
              <a:round/>
              <a:headEnd/>
              <a:tailEnd/>
            </a:ln>
          </p:spPr>
        </p:cxnSp>
        <p:sp>
          <p:nvSpPr>
            <p:cNvPr id="12" name="Oval 17"/>
            <p:cNvSpPr>
              <a:spLocks noChangeArrowheads="1"/>
            </p:cNvSpPr>
            <p:nvPr/>
          </p:nvSpPr>
          <p:spPr bwMode="auto">
            <a:xfrm>
              <a:off x="2861519" y="4586935"/>
              <a:ext cx="414337"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40</a:t>
              </a:r>
              <a:endParaRPr lang="en-US" sz="1400"/>
            </a:p>
          </p:txBody>
        </p:sp>
        <p:cxnSp>
          <p:nvCxnSpPr>
            <p:cNvPr id="13" name="AutoShape 18"/>
            <p:cNvCxnSpPr>
              <a:cxnSpLocks noChangeShapeType="1"/>
              <a:stCxn id="8" idx="5"/>
              <a:endCxn id="12" idx="0"/>
            </p:cNvCxnSpPr>
            <p:nvPr/>
          </p:nvCxnSpPr>
          <p:spPr bwMode="auto">
            <a:xfrm>
              <a:off x="2854816" y="4365104"/>
              <a:ext cx="213872" cy="221831"/>
            </a:xfrm>
            <a:prstGeom prst="straightConnector1">
              <a:avLst/>
            </a:prstGeom>
            <a:noFill/>
            <a:ln w="12700">
              <a:solidFill>
                <a:schemeClr val="tx1"/>
              </a:solidFill>
              <a:round/>
              <a:headEnd/>
              <a:tailEnd/>
            </a:ln>
          </p:spPr>
        </p:cxnSp>
        <p:cxnSp>
          <p:nvCxnSpPr>
            <p:cNvPr id="9" name="AutoShape 14"/>
            <p:cNvCxnSpPr>
              <a:cxnSpLocks noChangeShapeType="1"/>
              <a:stCxn id="24" idx="3"/>
              <a:endCxn id="8" idx="7"/>
            </p:cNvCxnSpPr>
            <p:nvPr/>
          </p:nvCxnSpPr>
          <p:spPr bwMode="auto">
            <a:xfrm flipH="1">
              <a:off x="2854816" y="3841117"/>
              <a:ext cx="250638" cy="242232"/>
            </a:xfrm>
            <a:prstGeom prst="straightConnector1">
              <a:avLst/>
            </a:prstGeom>
            <a:noFill/>
            <a:ln w="12700">
              <a:solidFill>
                <a:schemeClr val="tx1"/>
              </a:solidFill>
              <a:round/>
              <a:headEnd/>
              <a:tailEnd/>
            </a:ln>
          </p:spPr>
        </p:cxnSp>
        <p:cxnSp>
          <p:nvCxnSpPr>
            <p:cNvPr id="19" name="AutoShape 24"/>
            <p:cNvCxnSpPr>
              <a:cxnSpLocks noChangeShapeType="1"/>
              <a:stCxn id="24" idx="5"/>
              <a:endCxn id="15" idx="1"/>
            </p:cNvCxnSpPr>
            <p:nvPr/>
          </p:nvCxnSpPr>
          <p:spPr bwMode="auto">
            <a:xfrm>
              <a:off x="3398435" y="3841117"/>
              <a:ext cx="234768" cy="249460"/>
            </a:xfrm>
            <a:prstGeom prst="straightConnector1">
              <a:avLst/>
            </a:prstGeom>
            <a:noFill/>
            <a:ln w="12700">
              <a:solidFill>
                <a:schemeClr val="tx1"/>
              </a:solidFill>
              <a:round/>
              <a:headEnd/>
              <a:tailEnd/>
            </a:ln>
          </p:spPr>
        </p:cxnSp>
        <p:sp>
          <p:nvSpPr>
            <p:cNvPr id="24" name="Oval 33"/>
            <p:cNvSpPr>
              <a:spLocks noChangeArrowheads="1"/>
            </p:cNvSpPr>
            <p:nvPr/>
          </p:nvSpPr>
          <p:spPr bwMode="auto">
            <a:xfrm>
              <a:off x="3044776" y="3501008"/>
              <a:ext cx="414337" cy="398463"/>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50</a:t>
              </a:r>
              <a:endParaRPr lang="en-US" sz="1400"/>
            </a:p>
          </p:txBody>
        </p:sp>
        <p:sp>
          <p:nvSpPr>
            <p:cNvPr id="14" name="Oval 19"/>
            <p:cNvSpPr>
              <a:spLocks noChangeArrowheads="1"/>
            </p:cNvSpPr>
            <p:nvPr/>
          </p:nvSpPr>
          <p:spPr bwMode="auto">
            <a:xfrm>
              <a:off x="2294091" y="5247306"/>
              <a:ext cx="414338"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20</a:t>
              </a:r>
              <a:endParaRPr lang="en-US" sz="1400"/>
            </a:p>
          </p:txBody>
        </p:sp>
        <p:sp>
          <p:nvSpPr>
            <p:cNvPr id="16" name="Oval 21"/>
            <p:cNvSpPr>
              <a:spLocks noChangeArrowheads="1"/>
            </p:cNvSpPr>
            <p:nvPr/>
          </p:nvSpPr>
          <p:spPr bwMode="auto">
            <a:xfrm>
              <a:off x="4446506" y="5187736"/>
              <a:ext cx="414337"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90</a:t>
              </a:r>
              <a:endParaRPr lang="en-US" sz="1400"/>
            </a:p>
          </p:txBody>
        </p:sp>
        <p:cxnSp>
          <p:nvCxnSpPr>
            <p:cNvPr id="20" name="AutoShape 25"/>
            <p:cNvCxnSpPr>
              <a:cxnSpLocks noChangeShapeType="1"/>
              <a:stCxn id="17" idx="5"/>
              <a:endCxn id="16" idx="0"/>
            </p:cNvCxnSpPr>
            <p:nvPr/>
          </p:nvCxnSpPr>
          <p:spPr bwMode="auto">
            <a:xfrm>
              <a:off x="4416040" y="4902715"/>
              <a:ext cx="237635" cy="285021"/>
            </a:xfrm>
            <a:prstGeom prst="straightConnector1">
              <a:avLst/>
            </a:prstGeom>
            <a:noFill/>
            <a:ln w="12700">
              <a:solidFill>
                <a:schemeClr val="tx1"/>
              </a:solidFill>
              <a:round/>
              <a:headEnd/>
              <a:tailEnd/>
            </a:ln>
          </p:spPr>
        </p:cxnSp>
        <p:sp>
          <p:nvSpPr>
            <p:cNvPr id="18" name="Oval 23"/>
            <p:cNvSpPr>
              <a:spLocks noChangeArrowheads="1"/>
            </p:cNvSpPr>
            <p:nvPr/>
          </p:nvSpPr>
          <p:spPr bwMode="auto">
            <a:xfrm>
              <a:off x="3744136" y="5190362"/>
              <a:ext cx="414338"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75</a:t>
              </a:r>
              <a:endParaRPr lang="en-US" sz="1400"/>
            </a:p>
          </p:txBody>
        </p:sp>
        <p:cxnSp>
          <p:nvCxnSpPr>
            <p:cNvPr id="22" name="AutoShape 27"/>
            <p:cNvCxnSpPr>
              <a:cxnSpLocks noChangeShapeType="1"/>
              <a:stCxn id="17" idx="3"/>
              <a:endCxn id="18" idx="0"/>
            </p:cNvCxnSpPr>
            <p:nvPr/>
          </p:nvCxnSpPr>
          <p:spPr bwMode="auto">
            <a:xfrm flipH="1">
              <a:off x="3951305" y="4902715"/>
              <a:ext cx="171753" cy="287647"/>
            </a:xfrm>
            <a:prstGeom prst="straightConnector1">
              <a:avLst/>
            </a:prstGeom>
            <a:noFill/>
            <a:ln w="12700">
              <a:solidFill>
                <a:schemeClr val="tx1"/>
              </a:solidFill>
              <a:round/>
              <a:headEnd/>
              <a:tailEnd/>
            </a:ln>
          </p:spPr>
        </p:cxnSp>
        <p:sp>
          <p:nvSpPr>
            <p:cNvPr id="54" name="Oval 16"/>
            <p:cNvSpPr>
              <a:spLocks noChangeArrowheads="1"/>
            </p:cNvSpPr>
            <p:nvPr/>
          </p:nvSpPr>
          <p:spPr bwMode="auto">
            <a:xfrm>
              <a:off x="1718423" y="5253733"/>
              <a:ext cx="414337"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5</a:t>
              </a:r>
              <a:endParaRPr lang="en-US" sz="1400"/>
            </a:p>
          </p:txBody>
        </p:sp>
        <p:cxnSp>
          <p:nvCxnSpPr>
            <p:cNvPr id="55" name="AutoShape 15"/>
            <p:cNvCxnSpPr>
              <a:cxnSpLocks noChangeShapeType="1"/>
              <a:stCxn id="11" idx="3"/>
              <a:endCxn id="54" idx="0"/>
            </p:cNvCxnSpPr>
            <p:nvPr/>
          </p:nvCxnSpPr>
          <p:spPr bwMode="auto">
            <a:xfrm flipH="1">
              <a:off x="1925592" y="4948456"/>
              <a:ext cx="258814" cy="305277"/>
            </a:xfrm>
            <a:prstGeom prst="straightConnector1">
              <a:avLst/>
            </a:prstGeom>
            <a:noFill/>
            <a:ln w="12700">
              <a:solidFill>
                <a:schemeClr val="tx1"/>
              </a:solidFill>
              <a:round/>
              <a:headEnd/>
              <a:tailEnd/>
            </a:ln>
          </p:spPr>
        </p:cxnSp>
      </p:grpSp>
      <p:sp>
        <p:nvSpPr>
          <p:cNvPr id="39" name="Oval 19"/>
          <p:cNvSpPr>
            <a:spLocks noChangeArrowheads="1"/>
          </p:cNvSpPr>
          <p:nvPr/>
        </p:nvSpPr>
        <p:spPr bwMode="auto">
          <a:xfrm>
            <a:off x="2610094" y="5856956"/>
            <a:ext cx="414338"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30</a:t>
            </a:r>
            <a:endParaRPr lang="en-US" sz="1400"/>
          </a:p>
        </p:txBody>
      </p:sp>
      <p:sp>
        <p:nvSpPr>
          <p:cNvPr id="50" name="Oval 23"/>
          <p:cNvSpPr>
            <a:spLocks noChangeArrowheads="1"/>
          </p:cNvSpPr>
          <p:nvPr/>
        </p:nvSpPr>
        <p:spPr bwMode="auto">
          <a:xfrm>
            <a:off x="4302094" y="5875062"/>
            <a:ext cx="414338"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85</a:t>
            </a:r>
            <a:endParaRPr lang="en-US" sz="140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dissolve">
                                      <p:cBhvr>
                                        <p:cTn id="11" dur="500"/>
                                        <p:tgtEl>
                                          <p:spTgt spid="59"/>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dissolve">
                                      <p:cBhvr>
                                        <p:cTn id="14" dur="500"/>
                                        <p:tgtEl>
                                          <p:spTgt spid="8"/>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dissolve">
                                      <p:cBhvr>
                                        <p:cTn id="17" dur="500"/>
                                        <p:tgtEl>
                                          <p:spTgt spid="17"/>
                                        </p:tgtEl>
                                      </p:cBhvr>
                                    </p:animEffect>
                                  </p:childTnLst>
                                </p:cTn>
                              </p:par>
                              <p:par>
                                <p:cTn id="18" presetID="9" presetClass="entr" presetSubtype="0" fill="hold" nodeType="with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dissolve">
                                      <p:cBhvr>
                                        <p:cTn id="20" dur="500"/>
                                        <p:tgtEl>
                                          <p:spTgt spid="38"/>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dissolve">
                                      <p:cBhvr>
                                        <p:cTn id="23" dur="500"/>
                                        <p:tgtEl>
                                          <p:spTgt spid="39"/>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50"/>
                                        </p:tgtEl>
                                        <p:attrNameLst>
                                          <p:attrName>style.visibility</p:attrName>
                                        </p:attrNameLst>
                                      </p:cBhvr>
                                      <p:to>
                                        <p:strVal val="visible"/>
                                      </p:to>
                                    </p:set>
                                    <p:animEffect transition="in" filter="dissolve">
                                      <p:cBhvr>
                                        <p:cTn id="26" dur="500"/>
                                        <p:tgtEl>
                                          <p:spTgt spid="50"/>
                                        </p:tgtEl>
                                      </p:cBhvr>
                                    </p:animEffect>
                                  </p:childTnLst>
                                </p:cTn>
                              </p:par>
                            </p:childTnLst>
                          </p:cTn>
                        </p:par>
                        <p:par>
                          <p:cTn id="27" fill="hold">
                            <p:stCondLst>
                              <p:cond delay="1000"/>
                            </p:stCondLst>
                            <p:childTnLst>
                              <p:par>
                                <p:cTn id="28" presetID="9" presetClass="entr" presetSubtype="0" fill="hold" nodeType="afterEffect">
                                  <p:stCondLst>
                                    <p:cond delay="0"/>
                                  </p:stCondLst>
                                  <p:childTnLst>
                                    <p:set>
                                      <p:cBhvr>
                                        <p:cTn id="29" dur="1" fill="hold">
                                          <p:stCondLst>
                                            <p:cond delay="0"/>
                                          </p:stCondLst>
                                        </p:cTn>
                                        <p:tgtEl>
                                          <p:spTgt spid="51"/>
                                        </p:tgtEl>
                                        <p:attrNameLst>
                                          <p:attrName>style.visibility</p:attrName>
                                        </p:attrNameLst>
                                      </p:cBhvr>
                                      <p:to>
                                        <p:strVal val="visible"/>
                                      </p:to>
                                    </p:set>
                                    <p:animEffect transition="in" filter="dissolve">
                                      <p:cBhvr>
                                        <p:cTn id="30" dur="500"/>
                                        <p:tgtEl>
                                          <p:spTgt spid="51"/>
                                        </p:tgtEl>
                                      </p:cBhvr>
                                    </p:animEffec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grpId="0" nodeType="clickEffect">
                                  <p:stCondLst>
                                    <p:cond delay="0"/>
                                  </p:stCondLst>
                                  <p:iterate type="lt">
                                    <p:tmPct val="50000"/>
                                  </p:iterate>
                                  <p:childTnLst>
                                    <p:set>
                                      <p:cBhvr>
                                        <p:cTn id="34" dur="1" fill="hold">
                                          <p:stCondLst>
                                            <p:cond delay="0"/>
                                          </p:stCondLst>
                                        </p:cTn>
                                        <p:tgtEl>
                                          <p:spTgt spid="35"/>
                                        </p:tgtEl>
                                        <p:attrNameLst>
                                          <p:attrName>style.visibility</p:attrName>
                                        </p:attrNameLst>
                                      </p:cBhvr>
                                      <p:to>
                                        <p:strVal val="visible"/>
                                      </p:to>
                                    </p:set>
                                    <p:anim calcmode="discrete" valueType="clr">
                                      <p:cBhvr override="childStyle">
                                        <p:cTn id="35" dur="80"/>
                                        <p:tgtEl>
                                          <p:spTgt spid="35"/>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35"/>
                                        </p:tgtEl>
                                        <p:attrNameLst>
                                          <p:attrName>fillcolor</p:attrName>
                                        </p:attrNameLst>
                                      </p:cBhvr>
                                      <p:tavLst>
                                        <p:tav tm="0">
                                          <p:val>
                                            <p:clrVal>
                                              <a:schemeClr val="accent2"/>
                                            </p:clrVal>
                                          </p:val>
                                        </p:tav>
                                        <p:tav tm="50000">
                                          <p:val>
                                            <p:clrVal>
                                              <a:schemeClr val="hlink"/>
                                            </p:clrVal>
                                          </p:val>
                                        </p:tav>
                                      </p:tavLst>
                                    </p:anim>
                                    <p:set>
                                      <p:cBhvr>
                                        <p:cTn id="37" dur="80"/>
                                        <p:tgtEl>
                                          <p:spTgt spid="35"/>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1000"/>
                                        <p:tgtEl>
                                          <p:spTgt spid="8"/>
                                        </p:tgtEl>
                                      </p:cBhvr>
                                    </p:animEffect>
                                    <p:set>
                                      <p:cBhvr>
                                        <p:cTn id="42" dur="1" fill="hold">
                                          <p:stCondLst>
                                            <p:cond delay="999"/>
                                          </p:stCondLst>
                                        </p:cTn>
                                        <p:tgtEl>
                                          <p:spTgt spid="8"/>
                                        </p:tgtEl>
                                        <p:attrNameLst>
                                          <p:attrName>style.visibility</p:attrName>
                                        </p:attrNameLst>
                                      </p:cBhvr>
                                      <p:to>
                                        <p:strVal val="hidden"/>
                                      </p:to>
                                    </p:set>
                                  </p:childTnLst>
                                </p:cTn>
                              </p:par>
                            </p:childTnLst>
                          </p:cTn>
                        </p:par>
                        <p:par>
                          <p:cTn id="43" fill="hold">
                            <p:stCondLst>
                              <p:cond delay="1000"/>
                            </p:stCondLst>
                            <p:childTnLst>
                              <p:par>
                                <p:cTn id="44" presetID="1" presetClass="exit" presetSubtype="0" fill="hold" nodeType="afterEffect">
                                  <p:stCondLst>
                                    <p:cond delay="0"/>
                                  </p:stCondLst>
                                  <p:childTnLst>
                                    <p:set>
                                      <p:cBhvr>
                                        <p:cTn id="45" dur="1" fill="hold">
                                          <p:stCondLst>
                                            <p:cond delay="0"/>
                                          </p:stCondLst>
                                        </p:cTn>
                                        <p:tgtEl>
                                          <p:spTgt spid="38"/>
                                        </p:tgtEl>
                                        <p:attrNameLst>
                                          <p:attrName>style.visibility</p:attrName>
                                        </p:attrNameLst>
                                      </p:cBhvr>
                                      <p:to>
                                        <p:strVal val="hidden"/>
                                      </p:to>
                                    </p:set>
                                  </p:childTnLst>
                                </p:cTn>
                              </p:par>
                            </p:childTnLst>
                          </p:cTn>
                        </p:par>
                        <p:par>
                          <p:cTn id="46" fill="hold">
                            <p:stCondLst>
                              <p:cond delay="1000"/>
                            </p:stCondLst>
                            <p:childTnLst>
                              <p:par>
                                <p:cTn id="47" presetID="0" presetClass="path" presetSubtype="0" accel="50000" decel="50000" fill="hold" grpId="1" nodeType="afterEffect">
                                  <p:stCondLst>
                                    <p:cond delay="0"/>
                                  </p:stCondLst>
                                  <p:childTnLst>
                                    <p:animMotion origin="layout" path="M 0 0 C 0 0 -0.00556 -0.13324 -0.01094 -0.26648 " pathEditMode="relative" ptsTypes="aA">
                                      <p:cBhvr>
                                        <p:cTn id="48" dur="2000" fill="hold"/>
                                        <p:tgtEl>
                                          <p:spTgt spid="39"/>
                                        </p:tgtEl>
                                        <p:attrNameLst>
                                          <p:attrName>ppt_x</p:attrName>
                                          <p:attrName>ppt_y</p:attrName>
                                        </p:attrNameLst>
                                      </p:cBhvr>
                                    </p:animMotion>
                                  </p:childTnLst>
                                </p:cTn>
                              </p:par>
                            </p:childTnLst>
                          </p:cTn>
                        </p:par>
                      </p:childTnLst>
                    </p:cTn>
                  </p:par>
                  <p:par>
                    <p:cTn id="49" fill="hold">
                      <p:stCondLst>
                        <p:cond delay="indefinite"/>
                      </p:stCondLst>
                      <p:childTnLst>
                        <p:par>
                          <p:cTn id="50" fill="hold">
                            <p:stCondLst>
                              <p:cond delay="0"/>
                            </p:stCondLst>
                            <p:childTnLst>
                              <p:par>
                                <p:cTn id="51" presetID="27" presetClass="entr" presetSubtype="0" fill="hold" grpId="0" nodeType="clickEffect">
                                  <p:stCondLst>
                                    <p:cond delay="0"/>
                                  </p:stCondLst>
                                  <p:iterate type="lt">
                                    <p:tmPct val="50000"/>
                                  </p:iterate>
                                  <p:childTnLst>
                                    <p:set>
                                      <p:cBhvr>
                                        <p:cTn id="52" dur="1" fill="hold">
                                          <p:stCondLst>
                                            <p:cond delay="0"/>
                                          </p:stCondLst>
                                        </p:cTn>
                                        <p:tgtEl>
                                          <p:spTgt spid="36"/>
                                        </p:tgtEl>
                                        <p:attrNameLst>
                                          <p:attrName>style.visibility</p:attrName>
                                        </p:attrNameLst>
                                      </p:cBhvr>
                                      <p:to>
                                        <p:strVal val="visible"/>
                                      </p:to>
                                    </p:set>
                                    <p:anim calcmode="discrete" valueType="clr">
                                      <p:cBhvr override="childStyle">
                                        <p:cTn id="53" dur="80"/>
                                        <p:tgtEl>
                                          <p:spTgt spid="36"/>
                                        </p:tgtEl>
                                        <p:attrNameLst>
                                          <p:attrName>style.color</p:attrName>
                                        </p:attrNameLst>
                                      </p:cBhvr>
                                      <p:tavLst>
                                        <p:tav tm="0">
                                          <p:val>
                                            <p:clrVal>
                                              <a:schemeClr val="accent2"/>
                                            </p:clrVal>
                                          </p:val>
                                        </p:tav>
                                        <p:tav tm="50000">
                                          <p:val>
                                            <p:clrVal>
                                              <a:schemeClr val="hlink"/>
                                            </p:clrVal>
                                          </p:val>
                                        </p:tav>
                                      </p:tavLst>
                                    </p:anim>
                                    <p:anim calcmode="discrete" valueType="clr">
                                      <p:cBhvr>
                                        <p:cTn id="54" dur="80"/>
                                        <p:tgtEl>
                                          <p:spTgt spid="36"/>
                                        </p:tgtEl>
                                        <p:attrNameLst>
                                          <p:attrName>fillcolor</p:attrName>
                                        </p:attrNameLst>
                                      </p:cBhvr>
                                      <p:tavLst>
                                        <p:tav tm="0">
                                          <p:val>
                                            <p:clrVal>
                                              <a:schemeClr val="accent2"/>
                                            </p:clrVal>
                                          </p:val>
                                        </p:tav>
                                        <p:tav tm="50000">
                                          <p:val>
                                            <p:clrVal>
                                              <a:schemeClr val="hlink"/>
                                            </p:clrVal>
                                          </p:val>
                                        </p:tav>
                                      </p:tavLst>
                                    </p:anim>
                                    <p:set>
                                      <p:cBhvr>
                                        <p:cTn id="55" dur="80"/>
                                        <p:tgtEl>
                                          <p:spTgt spid="36"/>
                                        </p:tgtEl>
                                        <p:attrNameLst>
                                          <p:attrName>fill.type</p:attrName>
                                        </p:attrNameLst>
                                      </p:cBhvr>
                                      <p:to>
                                        <p:strVal val="solid"/>
                                      </p:to>
                                    </p:se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1" nodeType="clickEffect">
                                  <p:stCondLst>
                                    <p:cond delay="0"/>
                                  </p:stCondLst>
                                  <p:childTnLst>
                                    <p:animEffect transition="out" filter="fade">
                                      <p:cBhvr>
                                        <p:cTn id="59" dur="1000"/>
                                        <p:tgtEl>
                                          <p:spTgt spid="17"/>
                                        </p:tgtEl>
                                      </p:cBhvr>
                                    </p:animEffect>
                                    <p:set>
                                      <p:cBhvr>
                                        <p:cTn id="60" dur="1" fill="hold">
                                          <p:stCondLst>
                                            <p:cond delay="999"/>
                                          </p:stCondLst>
                                        </p:cTn>
                                        <p:tgtEl>
                                          <p:spTgt spid="17"/>
                                        </p:tgtEl>
                                        <p:attrNameLst>
                                          <p:attrName>style.visibility</p:attrName>
                                        </p:attrNameLst>
                                      </p:cBhvr>
                                      <p:to>
                                        <p:strVal val="hidden"/>
                                      </p:to>
                                    </p:set>
                                  </p:childTnLst>
                                </p:cTn>
                              </p:par>
                            </p:childTnLst>
                          </p:cTn>
                        </p:par>
                        <p:par>
                          <p:cTn id="61" fill="hold">
                            <p:stCondLst>
                              <p:cond delay="1000"/>
                            </p:stCondLst>
                            <p:childTnLst>
                              <p:par>
                                <p:cTn id="62" presetID="1" presetClass="exit" presetSubtype="0" fill="hold" nodeType="afterEffect">
                                  <p:stCondLst>
                                    <p:cond delay="0"/>
                                  </p:stCondLst>
                                  <p:childTnLst>
                                    <p:set>
                                      <p:cBhvr>
                                        <p:cTn id="63" dur="1" fill="hold">
                                          <p:stCondLst>
                                            <p:cond delay="0"/>
                                          </p:stCondLst>
                                        </p:cTn>
                                        <p:tgtEl>
                                          <p:spTgt spid="51"/>
                                        </p:tgtEl>
                                        <p:attrNameLst>
                                          <p:attrName>style.visibility</p:attrName>
                                        </p:attrNameLst>
                                      </p:cBhvr>
                                      <p:to>
                                        <p:strVal val="hidden"/>
                                      </p:to>
                                    </p:set>
                                  </p:childTnLst>
                                </p:cTn>
                              </p:par>
                            </p:childTnLst>
                          </p:cTn>
                        </p:par>
                        <p:par>
                          <p:cTn id="64" fill="hold">
                            <p:stCondLst>
                              <p:cond delay="1000"/>
                            </p:stCondLst>
                            <p:childTnLst>
                              <p:par>
                                <p:cTn id="65" presetID="0" presetClass="path" presetSubtype="0" accel="50000" decel="50000" fill="hold" grpId="1" nodeType="afterEffect">
                                  <p:stCondLst>
                                    <p:cond delay="0"/>
                                  </p:stCondLst>
                                  <p:childTnLst>
                                    <p:animMotion origin="layout" path="M 4.44444E-6 -3.54152E-6 C 4.44444E-6 0.00023 -0.01233 -0.09507 -0.02466 -0.19014 " pathEditMode="relative" rAng="0" ptsTypes="aA">
                                      <p:cBhvr>
                                        <p:cTn id="66" dur="2000" fill="hold"/>
                                        <p:tgtEl>
                                          <p:spTgt spid="50"/>
                                        </p:tgtEl>
                                        <p:attrNameLst>
                                          <p:attrName>ppt_x</p:attrName>
                                          <p:attrName>ppt_y</p:attrName>
                                        </p:attrNameLst>
                                      </p:cBhvr>
                                      <p:rCtr x="-12" y="-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8" grpId="1" animBg="1"/>
      <p:bldP spid="35" grpId="0"/>
      <p:bldP spid="36" grpId="0"/>
      <p:bldP spid="17" grpId="0" animBg="1"/>
      <p:bldP spid="17" grpId="1" animBg="1"/>
      <p:bldP spid="39" grpId="0" animBg="1"/>
      <p:bldP spid="39" grpId="1" animBg="1"/>
      <p:bldP spid="50" grpId="0" animBg="1"/>
      <p:bldP spid="50"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2"/>
            </a:gs>
            <a:gs pos="100000">
              <a:srgbClr val="3333FF"/>
            </a:gs>
          </a:gsLst>
          <a:lin ang="5400000" scaled="1"/>
        </a:gradFill>
        <a:effectLst/>
      </p:bgPr>
    </p:bg>
    <p:spTree>
      <p:nvGrpSpPr>
        <p:cNvPr id="1" name=""/>
        <p:cNvGrpSpPr/>
        <p:nvPr/>
      </p:nvGrpSpPr>
      <p:grpSpPr>
        <a:xfrm>
          <a:off x="0" y="0"/>
          <a:ext cx="0" cy="0"/>
          <a:chOff x="0" y="0"/>
          <a:chExt cx="0" cy="0"/>
        </a:xfrm>
      </p:grpSpPr>
      <p:sp>
        <p:nvSpPr>
          <p:cNvPr id="2" name="Rectangle 45"/>
          <p:cNvSpPr>
            <a:spLocks noChangeArrowheads="1"/>
          </p:cNvSpPr>
          <p:nvPr/>
        </p:nvSpPr>
        <p:spPr bwMode="auto">
          <a:xfrm>
            <a:off x="2627313" y="836613"/>
            <a:ext cx="3877985" cy="369332"/>
          </a:xfrm>
          <a:prstGeom prst="rect">
            <a:avLst/>
          </a:prstGeom>
          <a:noFill/>
          <a:ln w="12700">
            <a:noFill/>
            <a:miter lim="800000"/>
            <a:headEnd type="none" w="sm" len="sm"/>
            <a:tailEnd type="none" w="sm" len="sm"/>
          </a:ln>
        </p:spPr>
        <p:txBody>
          <a:bodyPr wrap="none">
            <a:spAutoFit/>
          </a:bodyPr>
          <a:lstStyle/>
          <a:p>
            <a:r>
              <a:rPr lang="en-US" b="1" smtClean="0"/>
              <a:t>BENTUK-BENTUK POHON BINER</a:t>
            </a:r>
            <a:endParaRPr lang="en-US" b="1"/>
          </a:p>
        </p:txBody>
      </p:sp>
      <p:sp>
        <p:nvSpPr>
          <p:cNvPr id="4" name="Rectangle 14"/>
          <p:cNvSpPr>
            <a:spLocks noChangeArrowheads="1"/>
          </p:cNvSpPr>
          <p:nvPr/>
        </p:nvSpPr>
        <p:spPr bwMode="auto">
          <a:xfrm>
            <a:off x="1115616" y="1628800"/>
            <a:ext cx="7273875" cy="1251719"/>
          </a:xfrm>
          <a:prstGeom prst="rect">
            <a:avLst/>
          </a:prstGeom>
          <a:noFill/>
          <a:ln w="9525">
            <a:noFill/>
            <a:miter lim="800000"/>
            <a:headEnd/>
            <a:tailEnd/>
          </a:ln>
        </p:spPr>
        <p:txBody>
          <a:bodyPr/>
          <a:lstStyle/>
          <a:p>
            <a:pPr>
              <a:spcBef>
                <a:spcPct val="20000"/>
              </a:spcBef>
              <a:buFont typeface="Wingdings" pitchFamily="2" charset="2"/>
              <a:buNone/>
            </a:pPr>
            <a:r>
              <a:rPr lang="en-US" smtClean="0"/>
              <a:t>1.  Pohon </a:t>
            </a:r>
            <a:r>
              <a:rPr lang="en-US"/>
              <a:t>Biner Penuh </a:t>
            </a:r>
            <a:r>
              <a:rPr lang="en-US" i="1"/>
              <a:t>(Full Binary Tree</a:t>
            </a:r>
            <a:r>
              <a:rPr lang="en-US" i="1" smtClean="0"/>
              <a:t>)</a:t>
            </a:r>
            <a:endParaRPr lang="en-US" smtClean="0"/>
          </a:p>
          <a:p>
            <a:pPr marL="288925">
              <a:spcBef>
                <a:spcPct val="20000"/>
              </a:spcBef>
              <a:buFont typeface="Wingdings" pitchFamily="2" charset="2"/>
              <a:buNone/>
            </a:pPr>
            <a:r>
              <a:rPr lang="en-US" smtClean="0"/>
              <a:t>Pohon </a:t>
            </a:r>
            <a:r>
              <a:rPr lang="en-US"/>
              <a:t>biner dengan sifat setiap daun memilki ketinggian </a:t>
            </a:r>
            <a:r>
              <a:rPr lang="en-US" smtClean="0"/>
              <a:t>sama, sehingga </a:t>
            </a:r>
            <a:r>
              <a:rPr lang="en-US"/>
              <a:t>banyaknya </a:t>
            </a:r>
            <a:r>
              <a:rPr lang="en-US" smtClean="0"/>
              <a:t>node </a:t>
            </a:r>
            <a:r>
              <a:rPr lang="en-US"/>
              <a:t>untuk tingkat N adalah :</a:t>
            </a:r>
          </a:p>
          <a:p>
            <a:pPr>
              <a:spcBef>
                <a:spcPct val="20000"/>
              </a:spcBef>
            </a:pPr>
            <a:r>
              <a:rPr lang="en-US"/>
              <a:t>	2</a:t>
            </a:r>
            <a:r>
              <a:rPr lang="en-US" baseline="30000"/>
              <a:t>N</a:t>
            </a:r>
            <a:r>
              <a:rPr lang="en-US"/>
              <a:t> – </a:t>
            </a:r>
            <a:r>
              <a:rPr lang="en-US" smtClean="0"/>
              <a:t>1</a:t>
            </a:r>
            <a:endParaRPr lang="en-US"/>
          </a:p>
        </p:txBody>
      </p:sp>
      <p:sp>
        <p:nvSpPr>
          <p:cNvPr id="5" name="TextBox 4"/>
          <p:cNvSpPr txBox="1"/>
          <p:nvPr/>
        </p:nvSpPr>
        <p:spPr>
          <a:xfrm>
            <a:off x="1475656" y="3068960"/>
            <a:ext cx="936104" cy="338554"/>
          </a:xfrm>
          <a:prstGeom prst="rect">
            <a:avLst/>
          </a:prstGeom>
          <a:noFill/>
        </p:spPr>
        <p:txBody>
          <a:bodyPr wrap="square" rtlCol="0">
            <a:spAutoFit/>
          </a:bodyPr>
          <a:lstStyle/>
          <a:p>
            <a:r>
              <a:rPr lang="en-US" sz="1600" smtClean="0"/>
              <a:t>Contoh:</a:t>
            </a:r>
            <a:endParaRPr lang="en-US" sz="1600"/>
          </a:p>
        </p:txBody>
      </p:sp>
      <p:grpSp>
        <p:nvGrpSpPr>
          <p:cNvPr id="24" name="Group 23"/>
          <p:cNvGrpSpPr/>
          <p:nvPr/>
        </p:nvGrpSpPr>
        <p:grpSpPr>
          <a:xfrm>
            <a:off x="1979712" y="3501008"/>
            <a:ext cx="2541439" cy="1727572"/>
            <a:chOff x="1979712" y="3501008"/>
            <a:chExt cx="2541439" cy="1727572"/>
          </a:xfrm>
        </p:grpSpPr>
        <p:sp>
          <p:nvSpPr>
            <p:cNvPr id="6" name="Oval 17"/>
            <p:cNvSpPr>
              <a:spLocks noChangeArrowheads="1"/>
            </p:cNvSpPr>
            <p:nvPr/>
          </p:nvSpPr>
          <p:spPr bwMode="auto">
            <a:xfrm>
              <a:off x="2755851" y="4830118"/>
              <a:ext cx="414337"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40</a:t>
              </a:r>
              <a:endParaRPr lang="en-US" sz="1400"/>
            </a:p>
          </p:txBody>
        </p:sp>
        <p:cxnSp>
          <p:nvCxnSpPr>
            <p:cNvPr id="7" name="AutoShape 18"/>
            <p:cNvCxnSpPr>
              <a:cxnSpLocks noChangeShapeType="1"/>
              <a:stCxn id="13" idx="5"/>
              <a:endCxn id="6" idx="0"/>
            </p:cNvCxnSpPr>
            <p:nvPr/>
          </p:nvCxnSpPr>
          <p:spPr bwMode="auto">
            <a:xfrm>
              <a:off x="2749501" y="4488805"/>
              <a:ext cx="214312" cy="341313"/>
            </a:xfrm>
            <a:prstGeom prst="straightConnector1">
              <a:avLst/>
            </a:prstGeom>
            <a:noFill/>
            <a:ln w="12700">
              <a:solidFill>
                <a:schemeClr val="tx1"/>
              </a:solidFill>
              <a:round/>
              <a:headEnd/>
              <a:tailEnd/>
            </a:ln>
          </p:spPr>
        </p:cxnSp>
        <p:sp>
          <p:nvSpPr>
            <p:cNvPr id="9" name="Oval 21"/>
            <p:cNvSpPr>
              <a:spLocks noChangeArrowheads="1"/>
            </p:cNvSpPr>
            <p:nvPr/>
          </p:nvSpPr>
          <p:spPr bwMode="auto">
            <a:xfrm>
              <a:off x="3289251" y="4830118"/>
              <a:ext cx="414337"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60</a:t>
              </a:r>
              <a:endParaRPr lang="en-US" sz="1400"/>
            </a:p>
          </p:txBody>
        </p:sp>
        <p:cxnSp>
          <p:nvCxnSpPr>
            <p:cNvPr id="10" name="AutoShape 25"/>
            <p:cNvCxnSpPr>
              <a:cxnSpLocks noChangeShapeType="1"/>
              <a:stCxn id="17" idx="3"/>
              <a:endCxn id="9" idx="0"/>
            </p:cNvCxnSpPr>
            <p:nvPr/>
          </p:nvCxnSpPr>
          <p:spPr bwMode="auto">
            <a:xfrm flipH="1">
              <a:off x="3497213" y="4488805"/>
              <a:ext cx="255588" cy="341313"/>
            </a:xfrm>
            <a:prstGeom prst="straightConnector1">
              <a:avLst/>
            </a:prstGeom>
            <a:noFill/>
            <a:ln w="12700">
              <a:solidFill>
                <a:schemeClr val="tx1"/>
              </a:solidFill>
              <a:round/>
              <a:headEnd/>
              <a:tailEnd/>
            </a:ln>
          </p:spPr>
        </p:cxnSp>
        <p:sp>
          <p:nvSpPr>
            <p:cNvPr id="13" name="Oval 13"/>
            <p:cNvSpPr>
              <a:spLocks noChangeArrowheads="1"/>
            </p:cNvSpPr>
            <p:nvPr/>
          </p:nvSpPr>
          <p:spPr bwMode="auto">
            <a:xfrm>
              <a:off x="2395488" y="4149080"/>
              <a:ext cx="414338" cy="398463"/>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30</a:t>
              </a:r>
              <a:endParaRPr lang="en-US" sz="1400"/>
            </a:p>
          </p:txBody>
        </p:sp>
        <p:cxnSp>
          <p:nvCxnSpPr>
            <p:cNvPr id="14" name="AutoShape 14"/>
            <p:cNvCxnSpPr>
              <a:cxnSpLocks noChangeShapeType="1"/>
              <a:stCxn id="23" idx="3"/>
              <a:endCxn id="13" idx="7"/>
            </p:cNvCxnSpPr>
            <p:nvPr/>
          </p:nvCxnSpPr>
          <p:spPr bwMode="auto">
            <a:xfrm flipH="1">
              <a:off x="2749148" y="3841117"/>
              <a:ext cx="356306" cy="366317"/>
            </a:xfrm>
            <a:prstGeom prst="straightConnector1">
              <a:avLst/>
            </a:prstGeom>
            <a:noFill/>
            <a:ln w="12700">
              <a:solidFill>
                <a:schemeClr val="tx1"/>
              </a:solidFill>
              <a:round/>
              <a:headEnd/>
              <a:tailEnd/>
            </a:ln>
          </p:spPr>
        </p:cxnSp>
        <p:cxnSp>
          <p:nvCxnSpPr>
            <p:cNvPr id="15" name="AutoShape 15"/>
            <p:cNvCxnSpPr>
              <a:cxnSpLocks noChangeShapeType="1"/>
              <a:stCxn id="13" idx="3"/>
              <a:endCxn id="16" idx="0"/>
            </p:cNvCxnSpPr>
            <p:nvPr/>
          </p:nvCxnSpPr>
          <p:spPr bwMode="auto">
            <a:xfrm flipH="1">
              <a:off x="2186881" y="4489189"/>
              <a:ext cx="269285" cy="317076"/>
            </a:xfrm>
            <a:prstGeom prst="straightConnector1">
              <a:avLst/>
            </a:prstGeom>
            <a:noFill/>
            <a:ln w="12700">
              <a:solidFill>
                <a:schemeClr val="tx1"/>
              </a:solidFill>
              <a:round/>
              <a:headEnd/>
              <a:tailEnd/>
            </a:ln>
          </p:spPr>
        </p:cxnSp>
        <p:sp>
          <p:nvSpPr>
            <p:cNvPr id="16" name="Oval 16"/>
            <p:cNvSpPr>
              <a:spLocks noChangeArrowheads="1"/>
            </p:cNvSpPr>
            <p:nvPr/>
          </p:nvSpPr>
          <p:spPr bwMode="auto">
            <a:xfrm>
              <a:off x="1979712" y="4806265"/>
              <a:ext cx="414337"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20</a:t>
              </a:r>
              <a:endParaRPr lang="en-US" sz="1400"/>
            </a:p>
          </p:txBody>
        </p:sp>
        <p:sp>
          <p:nvSpPr>
            <p:cNvPr id="17" name="Oval 20"/>
            <p:cNvSpPr>
              <a:spLocks noChangeArrowheads="1"/>
            </p:cNvSpPr>
            <p:nvPr/>
          </p:nvSpPr>
          <p:spPr bwMode="auto">
            <a:xfrm>
              <a:off x="3692476" y="4149080"/>
              <a:ext cx="414337" cy="398463"/>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70</a:t>
              </a:r>
              <a:endParaRPr lang="en-US" sz="1400"/>
            </a:p>
          </p:txBody>
        </p:sp>
        <p:sp>
          <p:nvSpPr>
            <p:cNvPr id="18" name="Oval 22"/>
            <p:cNvSpPr>
              <a:spLocks noChangeArrowheads="1"/>
            </p:cNvSpPr>
            <p:nvPr/>
          </p:nvSpPr>
          <p:spPr bwMode="auto">
            <a:xfrm>
              <a:off x="4106813" y="4830118"/>
              <a:ext cx="414338"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80</a:t>
              </a:r>
              <a:endParaRPr lang="en-US" sz="1400"/>
            </a:p>
          </p:txBody>
        </p:sp>
        <p:cxnSp>
          <p:nvCxnSpPr>
            <p:cNvPr id="20" name="AutoShape 24"/>
            <p:cNvCxnSpPr>
              <a:cxnSpLocks noChangeShapeType="1"/>
              <a:stCxn id="23" idx="5"/>
              <a:endCxn id="17" idx="1"/>
            </p:cNvCxnSpPr>
            <p:nvPr/>
          </p:nvCxnSpPr>
          <p:spPr bwMode="auto">
            <a:xfrm>
              <a:off x="3398435" y="3841117"/>
              <a:ext cx="354719" cy="366317"/>
            </a:xfrm>
            <a:prstGeom prst="straightConnector1">
              <a:avLst/>
            </a:prstGeom>
            <a:noFill/>
            <a:ln w="12700">
              <a:solidFill>
                <a:schemeClr val="tx1"/>
              </a:solidFill>
              <a:round/>
              <a:headEnd/>
              <a:tailEnd/>
            </a:ln>
          </p:spPr>
        </p:cxnSp>
        <p:cxnSp>
          <p:nvCxnSpPr>
            <p:cNvPr id="21" name="AutoShape 26"/>
            <p:cNvCxnSpPr>
              <a:cxnSpLocks noChangeShapeType="1"/>
              <a:stCxn id="17" idx="5"/>
              <a:endCxn id="18" idx="0"/>
            </p:cNvCxnSpPr>
            <p:nvPr/>
          </p:nvCxnSpPr>
          <p:spPr bwMode="auto">
            <a:xfrm>
              <a:off x="4046488" y="4488805"/>
              <a:ext cx="268288" cy="341313"/>
            </a:xfrm>
            <a:prstGeom prst="straightConnector1">
              <a:avLst/>
            </a:prstGeom>
            <a:noFill/>
            <a:ln w="12700">
              <a:solidFill>
                <a:schemeClr val="tx1"/>
              </a:solidFill>
              <a:round/>
              <a:headEnd/>
              <a:tailEnd/>
            </a:ln>
          </p:spPr>
        </p:cxnSp>
        <p:sp>
          <p:nvSpPr>
            <p:cNvPr id="23" name="Oval 33"/>
            <p:cNvSpPr>
              <a:spLocks noChangeArrowheads="1"/>
            </p:cNvSpPr>
            <p:nvPr/>
          </p:nvSpPr>
          <p:spPr bwMode="auto">
            <a:xfrm>
              <a:off x="3044776" y="3501008"/>
              <a:ext cx="414337" cy="398463"/>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50</a:t>
              </a:r>
              <a:endParaRPr lang="en-US" sz="1400"/>
            </a:p>
          </p:txBody>
        </p:sp>
      </p:grpSp>
      <p:sp>
        <p:nvSpPr>
          <p:cNvPr id="25" name="TextBox 24"/>
          <p:cNvSpPr txBox="1"/>
          <p:nvPr/>
        </p:nvSpPr>
        <p:spPr>
          <a:xfrm>
            <a:off x="2204789" y="5517232"/>
            <a:ext cx="2088232" cy="338554"/>
          </a:xfrm>
          <a:prstGeom prst="rect">
            <a:avLst/>
          </a:prstGeom>
          <a:noFill/>
        </p:spPr>
        <p:txBody>
          <a:bodyPr wrap="square" rtlCol="0">
            <a:spAutoFit/>
          </a:bodyPr>
          <a:lstStyle/>
          <a:p>
            <a:pPr algn="ctr"/>
            <a:r>
              <a:rPr lang="en-US" sz="1600" smtClean="0"/>
              <a:t>Jumlah node = 7</a:t>
            </a:r>
            <a:endParaRPr lang="en-US" sz="1600"/>
          </a:p>
        </p:txBody>
      </p:sp>
      <p:sp>
        <p:nvSpPr>
          <p:cNvPr id="26" name="Text Box 37"/>
          <p:cNvSpPr txBox="1">
            <a:spLocks noChangeArrowheads="1"/>
          </p:cNvSpPr>
          <p:nvPr/>
        </p:nvSpPr>
        <p:spPr bwMode="auto">
          <a:xfrm>
            <a:off x="5364088" y="3231108"/>
            <a:ext cx="1531937" cy="2070100"/>
          </a:xfrm>
          <a:prstGeom prst="rect">
            <a:avLst/>
          </a:prstGeom>
          <a:noFill/>
          <a:ln w="9525">
            <a:noFill/>
            <a:miter lim="800000"/>
            <a:headEnd/>
            <a:tailEnd/>
          </a:ln>
        </p:spPr>
        <p:txBody>
          <a:bodyPr lIns="0" tIns="0" rIns="0" bIns="0"/>
          <a:lstStyle/>
          <a:p>
            <a:pPr algn="r">
              <a:spcAft>
                <a:spcPct val="20000"/>
              </a:spcAft>
            </a:pPr>
            <a:r>
              <a:rPr lang="en-US" sz="1600"/>
              <a:t>Tingkat</a:t>
            </a:r>
          </a:p>
          <a:p>
            <a:pPr algn="r">
              <a:spcAft>
                <a:spcPct val="40000"/>
              </a:spcAft>
            </a:pPr>
            <a:r>
              <a:rPr lang="en-US" sz="1600"/>
              <a:t>…………......   1</a:t>
            </a:r>
          </a:p>
          <a:p>
            <a:pPr algn="r"/>
            <a:endParaRPr lang="en-US" sz="1600"/>
          </a:p>
          <a:p>
            <a:pPr algn="r"/>
            <a:r>
              <a:rPr lang="en-US" sz="1600"/>
              <a:t>.…………….   2</a:t>
            </a:r>
          </a:p>
          <a:p>
            <a:pPr algn="r"/>
            <a:endParaRPr lang="en-US" sz="1600"/>
          </a:p>
          <a:p>
            <a:pPr algn="r"/>
            <a:endParaRPr lang="en-US" sz="1600"/>
          </a:p>
          <a:p>
            <a:pPr algn="r"/>
            <a:r>
              <a:rPr lang="en-US" sz="1600"/>
              <a:t>…………..…   3</a:t>
            </a:r>
          </a:p>
          <a:p>
            <a:pPr algn="r"/>
            <a:endParaRPr lang="en-US" sz="1600"/>
          </a:p>
          <a:p>
            <a:pPr algn="r"/>
            <a:endParaRPr lang="en-US" sz="1600"/>
          </a:p>
          <a:p>
            <a:pPr algn="r"/>
            <a:endParaRPr lang="en-US" sz="1600"/>
          </a:p>
          <a:p>
            <a:pPr algn="r"/>
            <a:r>
              <a:rPr lang="en-US" sz="1600"/>
              <a:t> </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dissolve">
                                      <p:cBhvr>
                                        <p:cTn id="11" dur="500"/>
                                        <p:tgtEl>
                                          <p:spTgt spid="24"/>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dissolve">
                                      <p:cBhvr>
                                        <p:cTn id="14" dur="500"/>
                                        <p:tgtEl>
                                          <p:spTgt spid="25"/>
                                        </p:tgtEl>
                                      </p:cBhvr>
                                    </p:animEffect>
                                  </p:childTnLst>
                                </p:cTn>
                              </p:par>
                            </p:childTnLst>
                          </p:cTn>
                        </p:par>
                        <p:par>
                          <p:cTn id="15" fill="hold">
                            <p:stCondLst>
                              <p:cond delay="1000"/>
                            </p:stCondLst>
                            <p:childTnLst>
                              <p:par>
                                <p:cTn id="16" presetID="47"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1000"/>
                                        <p:tgtEl>
                                          <p:spTgt spid="26"/>
                                        </p:tgtEl>
                                      </p:cBhvr>
                                    </p:animEffect>
                                    <p:anim calcmode="lin" valueType="num">
                                      <p:cBhvr>
                                        <p:cTn id="19" dur="1000" fill="hold"/>
                                        <p:tgtEl>
                                          <p:spTgt spid="26"/>
                                        </p:tgtEl>
                                        <p:attrNameLst>
                                          <p:attrName>ppt_x</p:attrName>
                                        </p:attrNameLst>
                                      </p:cBhvr>
                                      <p:tavLst>
                                        <p:tav tm="0">
                                          <p:val>
                                            <p:strVal val="#ppt_x"/>
                                          </p:val>
                                        </p:tav>
                                        <p:tav tm="100000">
                                          <p:val>
                                            <p:strVal val="#ppt_x"/>
                                          </p:val>
                                        </p:tav>
                                      </p:tavLst>
                                    </p:anim>
                                    <p:anim calcmode="lin" valueType="num">
                                      <p:cBhvr>
                                        <p:cTn id="20"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5" grpId="0"/>
      <p:bldP spid="26"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2"/>
            </a:gs>
            <a:gs pos="100000">
              <a:srgbClr val="3333FF"/>
            </a:gs>
          </a:gsLst>
          <a:lin ang="5400000" scaled="1"/>
        </a:gradFill>
        <a:effectLst/>
      </p:bgPr>
    </p:bg>
    <p:spTree>
      <p:nvGrpSpPr>
        <p:cNvPr id="1" name=""/>
        <p:cNvGrpSpPr/>
        <p:nvPr/>
      </p:nvGrpSpPr>
      <p:grpSpPr>
        <a:xfrm>
          <a:off x="0" y="0"/>
          <a:ext cx="0" cy="0"/>
          <a:chOff x="0" y="0"/>
          <a:chExt cx="0" cy="0"/>
        </a:xfrm>
      </p:grpSpPr>
      <p:sp>
        <p:nvSpPr>
          <p:cNvPr id="4" name="Rectangle 14"/>
          <p:cNvSpPr>
            <a:spLocks noChangeArrowheads="1"/>
          </p:cNvSpPr>
          <p:nvPr/>
        </p:nvSpPr>
        <p:spPr bwMode="auto">
          <a:xfrm>
            <a:off x="1115616" y="1268761"/>
            <a:ext cx="7273875" cy="1008112"/>
          </a:xfrm>
          <a:prstGeom prst="rect">
            <a:avLst/>
          </a:prstGeom>
          <a:noFill/>
          <a:ln w="9525">
            <a:noFill/>
            <a:miter lim="800000"/>
            <a:headEnd/>
            <a:tailEnd/>
          </a:ln>
        </p:spPr>
        <p:txBody>
          <a:bodyPr/>
          <a:lstStyle/>
          <a:p>
            <a:pPr>
              <a:spcBef>
                <a:spcPct val="20000"/>
              </a:spcBef>
              <a:buFont typeface="Wingdings" pitchFamily="2" charset="2"/>
              <a:buNone/>
            </a:pPr>
            <a:r>
              <a:rPr lang="en-US" smtClean="0"/>
              <a:t>2.  Pohon Biner Lengkap (</a:t>
            </a:r>
            <a:r>
              <a:rPr lang="en-US" i="1" smtClean="0"/>
              <a:t>Complete Binary Tree</a:t>
            </a:r>
            <a:r>
              <a:rPr lang="en-US" smtClean="0"/>
              <a:t>) </a:t>
            </a:r>
          </a:p>
          <a:p>
            <a:pPr marL="288925">
              <a:spcBef>
                <a:spcPct val="20000"/>
              </a:spcBef>
              <a:buFont typeface="Wingdings" pitchFamily="2" charset="2"/>
              <a:buNone/>
            </a:pPr>
            <a:r>
              <a:rPr lang="en-US" smtClean="0"/>
              <a:t>Merupakan pohon biner penuh atau jika ada daun yang tersisa maka diletakkan pada posisi sekiri mungkin.</a:t>
            </a:r>
            <a:endParaRPr lang="en-US"/>
          </a:p>
        </p:txBody>
      </p:sp>
      <p:sp>
        <p:nvSpPr>
          <p:cNvPr id="5" name="TextBox 4"/>
          <p:cNvSpPr txBox="1"/>
          <p:nvPr/>
        </p:nvSpPr>
        <p:spPr>
          <a:xfrm>
            <a:off x="1475656" y="2708920"/>
            <a:ext cx="936104" cy="338554"/>
          </a:xfrm>
          <a:prstGeom prst="rect">
            <a:avLst/>
          </a:prstGeom>
          <a:noFill/>
        </p:spPr>
        <p:txBody>
          <a:bodyPr wrap="square" rtlCol="0">
            <a:spAutoFit/>
          </a:bodyPr>
          <a:lstStyle/>
          <a:p>
            <a:r>
              <a:rPr lang="en-US" sz="1600" smtClean="0"/>
              <a:t>Contoh:</a:t>
            </a:r>
            <a:endParaRPr lang="en-US" sz="1600"/>
          </a:p>
        </p:txBody>
      </p:sp>
      <p:sp>
        <p:nvSpPr>
          <p:cNvPr id="26" name="Text Box 37"/>
          <p:cNvSpPr txBox="1">
            <a:spLocks noChangeArrowheads="1"/>
          </p:cNvSpPr>
          <p:nvPr/>
        </p:nvSpPr>
        <p:spPr bwMode="auto">
          <a:xfrm>
            <a:off x="5364088" y="2871068"/>
            <a:ext cx="1531937" cy="2790180"/>
          </a:xfrm>
          <a:prstGeom prst="rect">
            <a:avLst/>
          </a:prstGeom>
          <a:noFill/>
          <a:ln w="9525">
            <a:noFill/>
            <a:miter lim="800000"/>
            <a:headEnd/>
            <a:tailEnd/>
          </a:ln>
        </p:spPr>
        <p:txBody>
          <a:bodyPr lIns="0" tIns="0" rIns="0" bIns="0"/>
          <a:lstStyle/>
          <a:p>
            <a:pPr algn="r">
              <a:spcAft>
                <a:spcPct val="20000"/>
              </a:spcAft>
            </a:pPr>
            <a:r>
              <a:rPr lang="en-US" sz="1600"/>
              <a:t>Tingkat</a:t>
            </a:r>
          </a:p>
          <a:p>
            <a:pPr algn="r">
              <a:spcAft>
                <a:spcPct val="40000"/>
              </a:spcAft>
            </a:pPr>
            <a:r>
              <a:rPr lang="en-US" sz="1600"/>
              <a:t>…………......   1</a:t>
            </a:r>
          </a:p>
          <a:p>
            <a:pPr algn="r"/>
            <a:endParaRPr lang="en-US" sz="1600"/>
          </a:p>
          <a:p>
            <a:pPr algn="r"/>
            <a:r>
              <a:rPr lang="en-US" sz="1600"/>
              <a:t>.…………….   2</a:t>
            </a:r>
          </a:p>
          <a:p>
            <a:pPr algn="r"/>
            <a:endParaRPr lang="en-US" sz="1600"/>
          </a:p>
          <a:p>
            <a:pPr algn="r"/>
            <a:endParaRPr lang="en-US" sz="1600"/>
          </a:p>
          <a:p>
            <a:pPr algn="r"/>
            <a:r>
              <a:rPr lang="en-US" sz="1600"/>
              <a:t>…………..…   </a:t>
            </a:r>
            <a:r>
              <a:rPr lang="en-US" sz="1600" smtClean="0"/>
              <a:t>3</a:t>
            </a:r>
          </a:p>
          <a:p>
            <a:pPr algn="r"/>
            <a:endParaRPr lang="en-US" sz="1600" smtClean="0"/>
          </a:p>
          <a:p>
            <a:pPr algn="r"/>
            <a:endParaRPr lang="en-US" sz="1600"/>
          </a:p>
          <a:p>
            <a:pPr algn="r"/>
            <a:r>
              <a:rPr lang="en-US" sz="1600" smtClean="0"/>
              <a:t>…………..…   4</a:t>
            </a:r>
          </a:p>
          <a:p>
            <a:pPr algn="r"/>
            <a:endParaRPr lang="en-US" sz="1600"/>
          </a:p>
          <a:p>
            <a:pPr algn="r"/>
            <a:endParaRPr lang="en-US" sz="1600"/>
          </a:p>
          <a:p>
            <a:pPr algn="r"/>
            <a:endParaRPr lang="en-US" sz="1600"/>
          </a:p>
          <a:p>
            <a:pPr algn="r"/>
            <a:r>
              <a:rPr lang="en-US" sz="1600"/>
              <a:t> </a:t>
            </a:r>
          </a:p>
        </p:txBody>
      </p:sp>
      <p:grpSp>
        <p:nvGrpSpPr>
          <p:cNvPr id="28" name="Group 27"/>
          <p:cNvGrpSpPr/>
          <p:nvPr/>
        </p:nvGrpSpPr>
        <p:grpSpPr>
          <a:xfrm>
            <a:off x="1862855" y="3140968"/>
            <a:ext cx="3285209" cy="2952328"/>
            <a:chOff x="1574823" y="3140968"/>
            <a:chExt cx="3285209" cy="2952328"/>
          </a:xfrm>
        </p:grpSpPr>
        <p:sp>
          <p:nvSpPr>
            <p:cNvPr id="6" name="Oval 17"/>
            <p:cNvSpPr>
              <a:spLocks noChangeArrowheads="1"/>
            </p:cNvSpPr>
            <p:nvPr/>
          </p:nvSpPr>
          <p:spPr bwMode="auto">
            <a:xfrm>
              <a:off x="2755851" y="4470078"/>
              <a:ext cx="414337"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40</a:t>
              </a:r>
              <a:endParaRPr lang="en-US" sz="1400"/>
            </a:p>
          </p:txBody>
        </p:sp>
        <p:cxnSp>
          <p:nvCxnSpPr>
            <p:cNvPr id="7" name="AutoShape 18"/>
            <p:cNvCxnSpPr>
              <a:cxnSpLocks noChangeShapeType="1"/>
              <a:stCxn id="13" idx="5"/>
              <a:endCxn id="6" idx="0"/>
            </p:cNvCxnSpPr>
            <p:nvPr/>
          </p:nvCxnSpPr>
          <p:spPr bwMode="auto">
            <a:xfrm>
              <a:off x="2749501" y="4128765"/>
              <a:ext cx="214312" cy="341313"/>
            </a:xfrm>
            <a:prstGeom prst="straightConnector1">
              <a:avLst/>
            </a:prstGeom>
            <a:noFill/>
            <a:ln w="12700">
              <a:solidFill>
                <a:schemeClr val="tx1"/>
              </a:solidFill>
              <a:round/>
              <a:headEnd/>
              <a:tailEnd/>
            </a:ln>
          </p:spPr>
        </p:cxnSp>
        <p:sp>
          <p:nvSpPr>
            <p:cNvPr id="9" name="Oval 21"/>
            <p:cNvSpPr>
              <a:spLocks noChangeArrowheads="1"/>
            </p:cNvSpPr>
            <p:nvPr/>
          </p:nvSpPr>
          <p:spPr bwMode="auto">
            <a:xfrm>
              <a:off x="3289251" y="4470078"/>
              <a:ext cx="414337"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60</a:t>
              </a:r>
              <a:endParaRPr lang="en-US" sz="1400"/>
            </a:p>
          </p:txBody>
        </p:sp>
        <p:cxnSp>
          <p:nvCxnSpPr>
            <p:cNvPr id="10" name="AutoShape 25"/>
            <p:cNvCxnSpPr>
              <a:cxnSpLocks noChangeShapeType="1"/>
              <a:stCxn id="17" idx="3"/>
              <a:endCxn id="9" idx="0"/>
            </p:cNvCxnSpPr>
            <p:nvPr/>
          </p:nvCxnSpPr>
          <p:spPr bwMode="auto">
            <a:xfrm flipH="1">
              <a:off x="3497213" y="4128765"/>
              <a:ext cx="255588" cy="341313"/>
            </a:xfrm>
            <a:prstGeom prst="straightConnector1">
              <a:avLst/>
            </a:prstGeom>
            <a:noFill/>
            <a:ln w="12700">
              <a:solidFill>
                <a:schemeClr val="tx1"/>
              </a:solidFill>
              <a:round/>
              <a:headEnd/>
              <a:tailEnd/>
            </a:ln>
          </p:spPr>
        </p:cxnSp>
        <p:sp>
          <p:nvSpPr>
            <p:cNvPr id="13" name="Oval 13"/>
            <p:cNvSpPr>
              <a:spLocks noChangeArrowheads="1"/>
            </p:cNvSpPr>
            <p:nvPr/>
          </p:nvSpPr>
          <p:spPr bwMode="auto">
            <a:xfrm>
              <a:off x="2395488" y="3789040"/>
              <a:ext cx="414338" cy="398463"/>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30</a:t>
              </a:r>
              <a:endParaRPr lang="en-US" sz="1400"/>
            </a:p>
          </p:txBody>
        </p:sp>
        <p:cxnSp>
          <p:nvCxnSpPr>
            <p:cNvPr id="14" name="AutoShape 14"/>
            <p:cNvCxnSpPr>
              <a:cxnSpLocks noChangeShapeType="1"/>
              <a:stCxn id="23" idx="3"/>
              <a:endCxn id="13" idx="7"/>
            </p:cNvCxnSpPr>
            <p:nvPr/>
          </p:nvCxnSpPr>
          <p:spPr bwMode="auto">
            <a:xfrm flipH="1">
              <a:off x="2749148" y="3481077"/>
              <a:ext cx="356306" cy="366317"/>
            </a:xfrm>
            <a:prstGeom prst="straightConnector1">
              <a:avLst/>
            </a:prstGeom>
            <a:noFill/>
            <a:ln w="12700">
              <a:solidFill>
                <a:schemeClr val="tx1"/>
              </a:solidFill>
              <a:round/>
              <a:headEnd/>
              <a:tailEnd/>
            </a:ln>
          </p:spPr>
        </p:cxnSp>
        <p:cxnSp>
          <p:nvCxnSpPr>
            <p:cNvPr id="15" name="AutoShape 15"/>
            <p:cNvCxnSpPr>
              <a:cxnSpLocks noChangeShapeType="1"/>
              <a:stCxn id="13" idx="3"/>
              <a:endCxn id="16" idx="0"/>
            </p:cNvCxnSpPr>
            <p:nvPr/>
          </p:nvCxnSpPr>
          <p:spPr bwMode="auto">
            <a:xfrm flipH="1">
              <a:off x="2186881" y="4129149"/>
              <a:ext cx="269285" cy="317076"/>
            </a:xfrm>
            <a:prstGeom prst="straightConnector1">
              <a:avLst/>
            </a:prstGeom>
            <a:noFill/>
            <a:ln w="12700">
              <a:solidFill>
                <a:schemeClr val="tx1"/>
              </a:solidFill>
              <a:round/>
              <a:headEnd/>
              <a:tailEnd/>
            </a:ln>
          </p:spPr>
        </p:cxnSp>
        <p:sp>
          <p:nvSpPr>
            <p:cNvPr id="16" name="Oval 16"/>
            <p:cNvSpPr>
              <a:spLocks noChangeArrowheads="1"/>
            </p:cNvSpPr>
            <p:nvPr/>
          </p:nvSpPr>
          <p:spPr bwMode="auto">
            <a:xfrm>
              <a:off x="1979712" y="4446225"/>
              <a:ext cx="414337"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20</a:t>
              </a:r>
              <a:endParaRPr lang="en-US" sz="1400"/>
            </a:p>
          </p:txBody>
        </p:sp>
        <p:sp>
          <p:nvSpPr>
            <p:cNvPr id="17" name="Oval 20"/>
            <p:cNvSpPr>
              <a:spLocks noChangeArrowheads="1"/>
            </p:cNvSpPr>
            <p:nvPr/>
          </p:nvSpPr>
          <p:spPr bwMode="auto">
            <a:xfrm>
              <a:off x="3692476" y="3789040"/>
              <a:ext cx="414337" cy="398463"/>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70</a:t>
              </a:r>
              <a:endParaRPr lang="en-US" sz="1400"/>
            </a:p>
          </p:txBody>
        </p:sp>
        <p:sp>
          <p:nvSpPr>
            <p:cNvPr id="18" name="Oval 22"/>
            <p:cNvSpPr>
              <a:spLocks noChangeArrowheads="1"/>
            </p:cNvSpPr>
            <p:nvPr/>
          </p:nvSpPr>
          <p:spPr bwMode="auto">
            <a:xfrm>
              <a:off x="4106813" y="4470078"/>
              <a:ext cx="414338"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80</a:t>
              </a:r>
              <a:endParaRPr lang="en-US" sz="1400"/>
            </a:p>
          </p:txBody>
        </p:sp>
        <p:cxnSp>
          <p:nvCxnSpPr>
            <p:cNvPr id="20" name="AutoShape 24"/>
            <p:cNvCxnSpPr>
              <a:cxnSpLocks noChangeShapeType="1"/>
              <a:stCxn id="23" idx="5"/>
              <a:endCxn id="17" idx="1"/>
            </p:cNvCxnSpPr>
            <p:nvPr/>
          </p:nvCxnSpPr>
          <p:spPr bwMode="auto">
            <a:xfrm>
              <a:off x="3398435" y="3481077"/>
              <a:ext cx="354719" cy="366317"/>
            </a:xfrm>
            <a:prstGeom prst="straightConnector1">
              <a:avLst/>
            </a:prstGeom>
            <a:noFill/>
            <a:ln w="12700">
              <a:solidFill>
                <a:schemeClr val="tx1"/>
              </a:solidFill>
              <a:round/>
              <a:headEnd/>
              <a:tailEnd/>
            </a:ln>
          </p:spPr>
        </p:cxnSp>
        <p:cxnSp>
          <p:nvCxnSpPr>
            <p:cNvPr id="21" name="AutoShape 26"/>
            <p:cNvCxnSpPr>
              <a:cxnSpLocks noChangeShapeType="1"/>
              <a:stCxn id="17" idx="5"/>
              <a:endCxn id="18" idx="0"/>
            </p:cNvCxnSpPr>
            <p:nvPr/>
          </p:nvCxnSpPr>
          <p:spPr bwMode="auto">
            <a:xfrm>
              <a:off x="4046488" y="4128765"/>
              <a:ext cx="268288" cy="341313"/>
            </a:xfrm>
            <a:prstGeom prst="straightConnector1">
              <a:avLst/>
            </a:prstGeom>
            <a:noFill/>
            <a:ln w="12700">
              <a:solidFill>
                <a:schemeClr val="tx1"/>
              </a:solidFill>
              <a:round/>
              <a:headEnd/>
              <a:tailEnd/>
            </a:ln>
          </p:spPr>
        </p:cxnSp>
        <p:sp>
          <p:nvSpPr>
            <p:cNvPr id="23" name="Oval 33"/>
            <p:cNvSpPr>
              <a:spLocks noChangeArrowheads="1"/>
            </p:cNvSpPr>
            <p:nvPr/>
          </p:nvSpPr>
          <p:spPr bwMode="auto">
            <a:xfrm>
              <a:off x="3044776" y="3140968"/>
              <a:ext cx="414337" cy="398463"/>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50</a:t>
              </a:r>
              <a:endParaRPr lang="en-US" sz="1400"/>
            </a:p>
          </p:txBody>
        </p:sp>
        <p:sp>
          <p:nvSpPr>
            <p:cNvPr id="25" name="TextBox 24"/>
            <p:cNvSpPr txBox="1"/>
            <p:nvPr/>
          </p:nvSpPr>
          <p:spPr>
            <a:xfrm>
              <a:off x="1628724" y="5754742"/>
              <a:ext cx="3231308" cy="338554"/>
            </a:xfrm>
            <a:prstGeom prst="rect">
              <a:avLst/>
            </a:prstGeom>
            <a:noFill/>
          </p:spPr>
          <p:txBody>
            <a:bodyPr wrap="square" rtlCol="0">
              <a:spAutoFit/>
            </a:bodyPr>
            <a:lstStyle/>
            <a:p>
              <a:pPr algn="ctr"/>
              <a:r>
                <a:rPr lang="en-US" sz="1600" smtClean="0"/>
                <a:t>Pohon Biner Lengkap Tingkat 3</a:t>
              </a:r>
              <a:endParaRPr lang="en-US" sz="1600"/>
            </a:p>
          </p:txBody>
        </p:sp>
        <p:cxnSp>
          <p:nvCxnSpPr>
            <p:cNvPr id="22" name="AutoShape 15"/>
            <p:cNvCxnSpPr>
              <a:cxnSpLocks noChangeShapeType="1"/>
              <a:stCxn id="16" idx="3"/>
              <a:endCxn id="24" idx="0"/>
            </p:cNvCxnSpPr>
            <p:nvPr/>
          </p:nvCxnSpPr>
          <p:spPr bwMode="auto">
            <a:xfrm flipH="1">
              <a:off x="1781992" y="4786334"/>
              <a:ext cx="258398" cy="332436"/>
            </a:xfrm>
            <a:prstGeom prst="straightConnector1">
              <a:avLst/>
            </a:prstGeom>
            <a:noFill/>
            <a:ln w="12700">
              <a:solidFill>
                <a:schemeClr val="tx1"/>
              </a:solidFill>
              <a:round/>
              <a:headEnd/>
              <a:tailEnd/>
            </a:ln>
          </p:spPr>
        </p:cxnSp>
        <p:sp>
          <p:nvSpPr>
            <p:cNvPr id="24" name="Oval 16"/>
            <p:cNvSpPr>
              <a:spLocks noChangeArrowheads="1"/>
            </p:cNvSpPr>
            <p:nvPr/>
          </p:nvSpPr>
          <p:spPr bwMode="auto">
            <a:xfrm>
              <a:off x="1574823" y="5118770"/>
              <a:ext cx="414337"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10</a:t>
              </a:r>
              <a:endParaRPr lang="en-US" sz="1400"/>
            </a:p>
          </p:txBody>
        </p:sp>
      </p:gr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dissolve">
                                      <p:cBhvr>
                                        <p:cTn id="11" dur="500"/>
                                        <p:tgtEl>
                                          <p:spTgt spid="28"/>
                                        </p:tgtEl>
                                      </p:cBhvr>
                                    </p:animEffect>
                                  </p:childTnLst>
                                </p:cTn>
                              </p:par>
                            </p:childTnLst>
                          </p:cTn>
                        </p:par>
                        <p:par>
                          <p:cTn id="12" fill="hold">
                            <p:stCondLst>
                              <p:cond delay="1000"/>
                            </p:stCondLst>
                            <p:childTnLst>
                              <p:par>
                                <p:cTn id="13" presetID="47" presetClass="entr" presetSubtype="0"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1000"/>
                                        <p:tgtEl>
                                          <p:spTgt spid="26"/>
                                        </p:tgtEl>
                                      </p:cBhvr>
                                    </p:animEffect>
                                    <p:anim calcmode="lin" valueType="num">
                                      <p:cBhvr>
                                        <p:cTn id="16" dur="1000" fill="hold"/>
                                        <p:tgtEl>
                                          <p:spTgt spid="26"/>
                                        </p:tgtEl>
                                        <p:attrNameLst>
                                          <p:attrName>ppt_x</p:attrName>
                                        </p:attrNameLst>
                                      </p:cBhvr>
                                      <p:tavLst>
                                        <p:tav tm="0">
                                          <p:val>
                                            <p:strVal val="#ppt_x"/>
                                          </p:val>
                                        </p:tav>
                                        <p:tav tm="100000">
                                          <p:val>
                                            <p:strVal val="#ppt_x"/>
                                          </p:val>
                                        </p:tav>
                                      </p:tavLst>
                                    </p:anim>
                                    <p:anim calcmode="lin" valueType="num">
                                      <p:cBhvr>
                                        <p:cTn id="17"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6"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2"/>
            </a:gs>
            <a:gs pos="100000">
              <a:srgbClr val="3333FF"/>
            </a:gs>
          </a:gsLst>
          <a:lin ang="5400000" scaled="1"/>
        </a:gradFill>
        <a:effectLst/>
      </p:bgPr>
    </p:bg>
    <p:spTree>
      <p:nvGrpSpPr>
        <p:cNvPr id="1" name=""/>
        <p:cNvGrpSpPr/>
        <p:nvPr/>
      </p:nvGrpSpPr>
      <p:grpSpPr>
        <a:xfrm>
          <a:off x="0" y="0"/>
          <a:ext cx="0" cy="0"/>
          <a:chOff x="0" y="0"/>
          <a:chExt cx="0" cy="0"/>
        </a:xfrm>
      </p:grpSpPr>
      <p:sp>
        <p:nvSpPr>
          <p:cNvPr id="2" name="Rectangle 14"/>
          <p:cNvSpPr>
            <a:spLocks noChangeArrowheads="1"/>
          </p:cNvSpPr>
          <p:nvPr/>
        </p:nvSpPr>
        <p:spPr bwMode="auto">
          <a:xfrm>
            <a:off x="1115616" y="1124744"/>
            <a:ext cx="7273875" cy="1008112"/>
          </a:xfrm>
          <a:prstGeom prst="rect">
            <a:avLst/>
          </a:prstGeom>
          <a:noFill/>
          <a:ln w="9525">
            <a:noFill/>
            <a:miter lim="800000"/>
            <a:headEnd/>
            <a:tailEnd/>
          </a:ln>
        </p:spPr>
        <p:txBody>
          <a:bodyPr/>
          <a:lstStyle/>
          <a:p>
            <a:pPr>
              <a:spcBef>
                <a:spcPct val="20000"/>
              </a:spcBef>
              <a:buFont typeface="Wingdings" pitchFamily="2" charset="2"/>
              <a:buNone/>
            </a:pPr>
            <a:r>
              <a:rPr lang="en-US" smtClean="0"/>
              <a:t>3.  Pohon Biner Miring (</a:t>
            </a:r>
            <a:r>
              <a:rPr lang="en-US" i="1" smtClean="0"/>
              <a:t>Skewed Binary Tree</a:t>
            </a:r>
            <a:r>
              <a:rPr lang="en-US" smtClean="0"/>
              <a:t>) </a:t>
            </a:r>
          </a:p>
          <a:p>
            <a:pPr marL="288925">
              <a:spcBef>
                <a:spcPct val="20000"/>
              </a:spcBef>
              <a:buFont typeface="Wingdings" pitchFamily="2" charset="2"/>
              <a:buNone/>
            </a:pPr>
            <a:r>
              <a:rPr lang="en-US" smtClean="0"/>
              <a:t>Pohon biner yang jumlah node kiri tidak seimbang dengan jumlah node kanan.</a:t>
            </a:r>
            <a:endParaRPr lang="en-US"/>
          </a:p>
        </p:txBody>
      </p:sp>
      <p:sp>
        <p:nvSpPr>
          <p:cNvPr id="3" name="TextBox 2"/>
          <p:cNvSpPr txBox="1"/>
          <p:nvPr/>
        </p:nvSpPr>
        <p:spPr>
          <a:xfrm>
            <a:off x="1403648" y="2132856"/>
            <a:ext cx="936104" cy="338554"/>
          </a:xfrm>
          <a:prstGeom prst="rect">
            <a:avLst/>
          </a:prstGeom>
          <a:noFill/>
        </p:spPr>
        <p:txBody>
          <a:bodyPr wrap="square" rtlCol="0">
            <a:spAutoFit/>
          </a:bodyPr>
          <a:lstStyle/>
          <a:p>
            <a:r>
              <a:rPr lang="en-US" sz="1600" smtClean="0"/>
              <a:t>Contoh:</a:t>
            </a:r>
            <a:endParaRPr lang="en-US" sz="1600"/>
          </a:p>
        </p:txBody>
      </p:sp>
      <p:grpSp>
        <p:nvGrpSpPr>
          <p:cNvPr id="74" name="Group 73"/>
          <p:cNvGrpSpPr/>
          <p:nvPr/>
        </p:nvGrpSpPr>
        <p:grpSpPr>
          <a:xfrm>
            <a:off x="1475656" y="2769634"/>
            <a:ext cx="6480720" cy="3271659"/>
            <a:chOff x="1475656" y="2769634"/>
            <a:chExt cx="6480720" cy="3271659"/>
          </a:xfrm>
        </p:grpSpPr>
        <p:sp>
          <p:nvSpPr>
            <p:cNvPr id="9" name="Oval 13"/>
            <p:cNvSpPr>
              <a:spLocks noChangeArrowheads="1"/>
            </p:cNvSpPr>
            <p:nvPr/>
          </p:nvSpPr>
          <p:spPr bwMode="auto">
            <a:xfrm>
              <a:off x="3137865" y="3255584"/>
              <a:ext cx="414338" cy="398463"/>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40</a:t>
              </a:r>
              <a:endParaRPr lang="en-US" sz="1400"/>
            </a:p>
          </p:txBody>
        </p:sp>
        <p:cxnSp>
          <p:nvCxnSpPr>
            <p:cNvPr id="10" name="AutoShape 14"/>
            <p:cNvCxnSpPr>
              <a:cxnSpLocks noChangeShapeType="1"/>
              <a:stCxn id="17" idx="3"/>
              <a:endCxn id="9" idx="7"/>
            </p:cNvCxnSpPr>
            <p:nvPr/>
          </p:nvCxnSpPr>
          <p:spPr bwMode="auto">
            <a:xfrm flipH="1">
              <a:off x="3491525" y="3109743"/>
              <a:ext cx="213708" cy="204195"/>
            </a:xfrm>
            <a:prstGeom prst="straightConnector1">
              <a:avLst/>
            </a:prstGeom>
            <a:noFill/>
            <a:ln w="12700">
              <a:solidFill>
                <a:schemeClr val="tx1"/>
              </a:solidFill>
              <a:round/>
              <a:headEnd/>
              <a:tailEnd/>
            </a:ln>
          </p:spPr>
        </p:cxnSp>
        <p:cxnSp>
          <p:nvCxnSpPr>
            <p:cNvPr id="11" name="AutoShape 15"/>
            <p:cNvCxnSpPr>
              <a:cxnSpLocks noChangeShapeType="1"/>
              <a:stCxn id="9" idx="3"/>
              <a:endCxn id="12" idx="7"/>
            </p:cNvCxnSpPr>
            <p:nvPr/>
          </p:nvCxnSpPr>
          <p:spPr bwMode="auto">
            <a:xfrm flipH="1">
              <a:off x="2995710" y="3595693"/>
              <a:ext cx="202833" cy="195141"/>
            </a:xfrm>
            <a:prstGeom prst="straightConnector1">
              <a:avLst/>
            </a:prstGeom>
            <a:noFill/>
            <a:ln w="12700">
              <a:solidFill>
                <a:schemeClr val="tx1"/>
              </a:solidFill>
              <a:round/>
              <a:headEnd/>
              <a:tailEnd/>
            </a:ln>
          </p:spPr>
        </p:cxnSp>
        <p:sp>
          <p:nvSpPr>
            <p:cNvPr id="12" name="Oval 16"/>
            <p:cNvSpPr>
              <a:spLocks noChangeArrowheads="1"/>
            </p:cNvSpPr>
            <p:nvPr/>
          </p:nvSpPr>
          <p:spPr bwMode="auto">
            <a:xfrm>
              <a:off x="2642051" y="3732481"/>
              <a:ext cx="414337"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30</a:t>
              </a:r>
              <a:endParaRPr lang="en-US" sz="1400"/>
            </a:p>
          </p:txBody>
        </p:sp>
        <p:sp>
          <p:nvSpPr>
            <p:cNvPr id="17" name="Oval 33"/>
            <p:cNvSpPr>
              <a:spLocks noChangeArrowheads="1"/>
            </p:cNvSpPr>
            <p:nvPr/>
          </p:nvSpPr>
          <p:spPr bwMode="auto">
            <a:xfrm>
              <a:off x="3644555" y="2769634"/>
              <a:ext cx="414337" cy="398463"/>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50</a:t>
              </a:r>
              <a:endParaRPr lang="en-US" sz="1400"/>
            </a:p>
          </p:txBody>
        </p:sp>
        <p:sp>
          <p:nvSpPr>
            <p:cNvPr id="18" name="TextBox 17"/>
            <p:cNvSpPr txBox="1"/>
            <p:nvPr/>
          </p:nvSpPr>
          <p:spPr>
            <a:xfrm>
              <a:off x="1475656" y="5445224"/>
              <a:ext cx="3231308" cy="584775"/>
            </a:xfrm>
            <a:prstGeom prst="rect">
              <a:avLst/>
            </a:prstGeom>
            <a:noFill/>
          </p:spPr>
          <p:txBody>
            <a:bodyPr wrap="square" rtlCol="0">
              <a:spAutoFit/>
            </a:bodyPr>
            <a:lstStyle/>
            <a:p>
              <a:pPr algn="ctr"/>
              <a:r>
                <a:rPr lang="en-US" sz="1600" smtClean="0"/>
                <a:t>Pohon Biner Miring ke Kiri</a:t>
              </a:r>
            </a:p>
            <a:p>
              <a:pPr algn="ctr"/>
              <a:r>
                <a:rPr lang="en-US" sz="1600" smtClean="0"/>
                <a:t>(</a:t>
              </a:r>
              <a:r>
                <a:rPr lang="en-US" sz="1600" i="1" smtClean="0"/>
                <a:t>Left Skewed</a:t>
              </a:r>
              <a:r>
                <a:rPr lang="en-US" sz="1600" smtClean="0"/>
                <a:t>)</a:t>
              </a:r>
              <a:endParaRPr lang="en-US" sz="1600"/>
            </a:p>
          </p:txBody>
        </p:sp>
        <p:cxnSp>
          <p:nvCxnSpPr>
            <p:cNvPr id="19" name="AutoShape 15"/>
            <p:cNvCxnSpPr>
              <a:cxnSpLocks noChangeShapeType="1"/>
              <a:stCxn id="12" idx="3"/>
              <a:endCxn id="20" idx="7"/>
            </p:cNvCxnSpPr>
            <p:nvPr/>
          </p:nvCxnSpPr>
          <p:spPr bwMode="auto">
            <a:xfrm flipH="1">
              <a:off x="2518813" y="4072590"/>
              <a:ext cx="183916" cy="184294"/>
            </a:xfrm>
            <a:prstGeom prst="straightConnector1">
              <a:avLst/>
            </a:prstGeom>
            <a:noFill/>
            <a:ln w="12700">
              <a:solidFill>
                <a:schemeClr val="tx1"/>
              </a:solidFill>
              <a:round/>
              <a:headEnd/>
              <a:tailEnd/>
            </a:ln>
          </p:spPr>
        </p:cxnSp>
        <p:sp>
          <p:nvSpPr>
            <p:cNvPr id="20" name="Oval 16"/>
            <p:cNvSpPr>
              <a:spLocks noChangeArrowheads="1"/>
            </p:cNvSpPr>
            <p:nvPr/>
          </p:nvSpPr>
          <p:spPr bwMode="auto">
            <a:xfrm>
              <a:off x="2165154" y="4198531"/>
              <a:ext cx="414337"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20</a:t>
              </a:r>
              <a:endParaRPr lang="en-US" sz="1400"/>
            </a:p>
          </p:txBody>
        </p:sp>
        <p:cxnSp>
          <p:nvCxnSpPr>
            <p:cNvPr id="27" name="AutoShape 15"/>
            <p:cNvCxnSpPr>
              <a:cxnSpLocks noChangeShapeType="1"/>
              <a:stCxn id="20" idx="3"/>
              <a:endCxn id="28" idx="7"/>
            </p:cNvCxnSpPr>
            <p:nvPr/>
          </p:nvCxnSpPr>
          <p:spPr bwMode="auto">
            <a:xfrm flipH="1">
              <a:off x="1999323" y="4538640"/>
              <a:ext cx="226509" cy="206435"/>
            </a:xfrm>
            <a:prstGeom prst="straightConnector1">
              <a:avLst/>
            </a:prstGeom>
            <a:noFill/>
            <a:ln w="12700">
              <a:solidFill>
                <a:schemeClr val="tx1"/>
              </a:solidFill>
              <a:round/>
              <a:headEnd/>
              <a:tailEnd/>
            </a:ln>
          </p:spPr>
        </p:cxnSp>
        <p:sp>
          <p:nvSpPr>
            <p:cNvPr id="28" name="Oval 16"/>
            <p:cNvSpPr>
              <a:spLocks noChangeArrowheads="1"/>
            </p:cNvSpPr>
            <p:nvPr/>
          </p:nvSpPr>
          <p:spPr bwMode="auto">
            <a:xfrm>
              <a:off x="1645664" y="4686722"/>
              <a:ext cx="414337"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10</a:t>
              </a:r>
              <a:endParaRPr lang="en-US" sz="1400"/>
            </a:p>
          </p:txBody>
        </p:sp>
        <p:sp>
          <p:nvSpPr>
            <p:cNvPr id="31" name="Oval 13"/>
            <p:cNvSpPr>
              <a:spLocks noChangeArrowheads="1"/>
            </p:cNvSpPr>
            <p:nvPr/>
          </p:nvSpPr>
          <p:spPr bwMode="auto">
            <a:xfrm>
              <a:off x="6013428" y="3258241"/>
              <a:ext cx="414338" cy="398463"/>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20</a:t>
              </a:r>
              <a:endParaRPr lang="en-US" sz="1400"/>
            </a:p>
          </p:txBody>
        </p:sp>
        <p:cxnSp>
          <p:nvCxnSpPr>
            <p:cNvPr id="32" name="AutoShape 14"/>
            <p:cNvCxnSpPr>
              <a:cxnSpLocks noChangeShapeType="1"/>
              <a:stCxn id="35" idx="5"/>
              <a:endCxn id="31" idx="1"/>
            </p:cNvCxnSpPr>
            <p:nvPr/>
          </p:nvCxnSpPr>
          <p:spPr bwMode="auto">
            <a:xfrm>
              <a:off x="5899223" y="3121453"/>
              <a:ext cx="174883" cy="195142"/>
            </a:xfrm>
            <a:prstGeom prst="straightConnector1">
              <a:avLst/>
            </a:prstGeom>
            <a:noFill/>
            <a:ln w="12700">
              <a:solidFill>
                <a:schemeClr val="tx1"/>
              </a:solidFill>
              <a:round/>
              <a:headEnd/>
              <a:tailEnd/>
            </a:ln>
          </p:spPr>
        </p:cxnSp>
        <p:cxnSp>
          <p:nvCxnSpPr>
            <p:cNvPr id="33" name="AutoShape 15"/>
            <p:cNvCxnSpPr>
              <a:cxnSpLocks noChangeShapeType="1"/>
              <a:stCxn id="31" idx="5"/>
              <a:endCxn id="34" idx="0"/>
            </p:cNvCxnSpPr>
            <p:nvPr/>
          </p:nvCxnSpPr>
          <p:spPr bwMode="auto">
            <a:xfrm>
              <a:off x="6367088" y="3598350"/>
              <a:ext cx="167453" cy="173000"/>
            </a:xfrm>
            <a:prstGeom prst="straightConnector1">
              <a:avLst/>
            </a:prstGeom>
            <a:noFill/>
            <a:ln w="12700">
              <a:solidFill>
                <a:schemeClr val="tx1"/>
              </a:solidFill>
              <a:round/>
              <a:headEnd/>
              <a:tailEnd/>
            </a:ln>
          </p:spPr>
        </p:cxnSp>
        <p:sp>
          <p:nvSpPr>
            <p:cNvPr id="34" name="Oval 16"/>
            <p:cNvSpPr>
              <a:spLocks noChangeArrowheads="1"/>
            </p:cNvSpPr>
            <p:nvPr/>
          </p:nvSpPr>
          <p:spPr bwMode="auto">
            <a:xfrm>
              <a:off x="6327372" y="3771350"/>
              <a:ext cx="414337"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30</a:t>
              </a:r>
              <a:endParaRPr lang="en-US" sz="1400"/>
            </a:p>
          </p:txBody>
        </p:sp>
        <p:sp>
          <p:nvSpPr>
            <p:cNvPr id="35" name="Oval 33"/>
            <p:cNvSpPr>
              <a:spLocks noChangeArrowheads="1"/>
            </p:cNvSpPr>
            <p:nvPr/>
          </p:nvSpPr>
          <p:spPr bwMode="auto">
            <a:xfrm>
              <a:off x="5545564" y="2781344"/>
              <a:ext cx="414337" cy="398463"/>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10</a:t>
              </a:r>
              <a:endParaRPr lang="en-US" sz="1400"/>
            </a:p>
          </p:txBody>
        </p:sp>
        <p:sp>
          <p:nvSpPr>
            <p:cNvPr id="36" name="TextBox 35"/>
            <p:cNvSpPr txBox="1"/>
            <p:nvPr/>
          </p:nvSpPr>
          <p:spPr>
            <a:xfrm>
              <a:off x="4725068" y="5456518"/>
              <a:ext cx="3231308" cy="584775"/>
            </a:xfrm>
            <a:prstGeom prst="rect">
              <a:avLst/>
            </a:prstGeom>
            <a:noFill/>
          </p:spPr>
          <p:txBody>
            <a:bodyPr wrap="square" rtlCol="0">
              <a:spAutoFit/>
            </a:bodyPr>
            <a:lstStyle/>
            <a:p>
              <a:pPr algn="ctr"/>
              <a:r>
                <a:rPr lang="en-US" sz="1600" smtClean="0"/>
                <a:t>Pohon Biner Miring ke Kanan</a:t>
              </a:r>
            </a:p>
            <a:p>
              <a:pPr algn="ctr"/>
              <a:r>
                <a:rPr lang="en-US" sz="1600" smtClean="0"/>
                <a:t>(</a:t>
              </a:r>
              <a:r>
                <a:rPr lang="en-US" sz="1600" i="1" smtClean="0"/>
                <a:t>Right Skewed</a:t>
              </a:r>
              <a:r>
                <a:rPr lang="en-US" sz="1600" smtClean="0"/>
                <a:t>)</a:t>
              </a:r>
              <a:endParaRPr lang="en-US" sz="1600"/>
            </a:p>
          </p:txBody>
        </p:sp>
        <p:cxnSp>
          <p:nvCxnSpPr>
            <p:cNvPr id="37" name="AutoShape 15"/>
            <p:cNvCxnSpPr>
              <a:cxnSpLocks noChangeShapeType="1"/>
              <a:stCxn id="34" idx="5"/>
              <a:endCxn id="38" idx="0"/>
            </p:cNvCxnSpPr>
            <p:nvPr/>
          </p:nvCxnSpPr>
          <p:spPr bwMode="auto">
            <a:xfrm>
              <a:off x="6681031" y="4111459"/>
              <a:ext cx="204913" cy="206586"/>
            </a:xfrm>
            <a:prstGeom prst="straightConnector1">
              <a:avLst/>
            </a:prstGeom>
            <a:noFill/>
            <a:ln w="12700">
              <a:solidFill>
                <a:schemeClr val="tx1"/>
              </a:solidFill>
              <a:round/>
              <a:headEnd/>
              <a:tailEnd/>
            </a:ln>
          </p:spPr>
        </p:cxnSp>
        <p:sp>
          <p:nvSpPr>
            <p:cNvPr id="38" name="Oval 16"/>
            <p:cNvSpPr>
              <a:spLocks noChangeArrowheads="1"/>
            </p:cNvSpPr>
            <p:nvPr/>
          </p:nvSpPr>
          <p:spPr bwMode="auto">
            <a:xfrm>
              <a:off x="6678775" y="4318045"/>
              <a:ext cx="414337"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40</a:t>
              </a:r>
              <a:endParaRPr lang="en-US" sz="1400"/>
            </a:p>
          </p:txBody>
        </p:sp>
        <p:cxnSp>
          <p:nvCxnSpPr>
            <p:cNvPr id="39" name="AutoShape 15"/>
            <p:cNvCxnSpPr>
              <a:cxnSpLocks noChangeShapeType="1"/>
              <a:stCxn id="38" idx="5"/>
              <a:endCxn id="40" idx="0"/>
            </p:cNvCxnSpPr>
            <p:nvPr/>
          </p:nvCxnSpPr>
          <p:spPr bwMode="auto">
            <a:xfrm>
              <a:off x="7032434" y="4658154"/>
              <a:ext cx="212718" cy="239028"/>
            </a:xfrm>
            <a:prstGeom prst="straightConnector1">
              <a:avLst/>
            </a:prstGeom>
            <a:noFill/>
            <a:ln w="12700">
              <a:solidFill>
                <a:schemeClr val="tx1"/>
              </a:solidFill>
              <a:round/>
              <a:headEnd/>
              <a:tailEnd/>
            </a:ln>
          </p:spPr>
        </p:cxnSp>
        <p:sp>
          <p:nvSpPr>
            <p:cNvPr id="40" name="Oval 16"/>
            <p:cNvSpPr>
              <a:spLocks noChangeArrowheads="1"/>
            </p:cNvSpPr>
            <p:nvPr/>
          </p:nvSpPr>
          <p:spPr bwMode="auto">
            <a:xfrm>
              <a:off x="7037983" y="4897182"/>
              <a:ext cx="414337"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50</a:t>
              </a:r>
              <a:endParaRPr lang="en-US" sz="1400"/>
            </a:p>
          </p:txBody>
        </p:sp>
      </p:gr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dissolve">
                                      <p:cBhvr>
                                        <p:cTn id="11"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2"/>
            </a:gs>
            <a:gs pos="100000">
              <a:srgbClr val="3333FF"/>
            </a:gs>
          </a:gsLst>
          <a:lin ang="5400000" scaled="1"/>
        </a:gradFill>
        <a:effectLst/>
      </p:bgPr>
    </p:bg>
    <p:spTree>
      <p:nvGrpSpPr>
        <p:cNvPr id="1" name=""/>
        <p:cNvGrpSpPr/>
        <p:nvPr/>
      </p:nvGrpSpPr>
      <p:grpSpPr>
        <a:xfrm>
          <a:off x="0" y="0"/>
          <a:ext cx="0" cy="0"/>
          <a:chOff x="0" y="0"/>
          <a:chExt cx="0" cy="0"/>
        </a:xfrm>
      </p:grpSpPr>
    </p:spTree>
  </p:cSld>
  <p:clrMapOvr>
    <a:masterClrMapping/>
  </p:clrMapOvr>
  <p:transition spd="slow">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2"/>
            </a:gs>
            <a:gs pos="100000">
              <a:srgbClr val="3333FF"/>
            </a:gs>
          </a:gsLst>
          <a:lin ang="5400000" scaled="1"/>
        </a:gradFill>
        <a:effectLst/>
      </p:bgPr>
    </p:bg>
    <p:spTree>
      <p:nvGrpSpPr>
        <p:cNvPr id="1" name=""/>
        <p:cNvGrpSpPr/>
        <p:nvPr/>
      </p:nvGrpSpPr>
      <p:grpSpPr>
        <a:xfrm>
          <a:off x="0" y="0"/>
          <a:ext cx="0" cy="0"/>
          <a:chOff x="0" y="0"/>
          <a:chExt cx="0" cy="0"/>
        </a:xfrm>
      </p:grpSpPr>
      <p:sp>
        <p:nvSpPr>
          <p:cNvPr id="2" name="Text Box 23"/>
          <p:cNvSpPr txBox="1">
            <a:spLocks noChangeArrowheads="1"/>
          </p:cNvSpPr>
          <p:nvPr/>
        </p:nvSpPr>
        <p:spPr bwMode="auto">
          <a:xfrm>
            <a:off x="755576" y="1124744"/>
            <a:ext cx="7704856" cy="941796"/>
          </a:xfrm>
          <a:prstGeom prst="rect">
            <a:avLst/>
          </a:prstGeom>
          <a:noFill/>
          <a:ln w="12700">
            <a:noFill/>
            <a:miter lim="800000"/>
            <a:headEnd type="none" w="sm" len="sm"/>
            <a:tailEnd type="none" w="sm" len="sm"/>
          </a:ln>
          <a:effectLst/>
        </p:spPr>
        <p:txBody>
          <a:bodyPr wrap="square" tIns="54864" bIns="54864">
            <a:spAutoFit/>
          </a:bodyPr>
          <a:lstStyle/>
          <a:p>
            <a:pPr marL="288925" indent="-288925" algn="just">
              <a:spcBef>
                <a:spcPct val="20000"/>
              </a:spcBef>
              <a:buSzPct val="85000"/>
              <a:buFont typeface="Wingdings" pitchFamily="2" charset="2"/>
              <a:buChar char="v"/>
            </a:pPr>
            <a:r>
              <a:rPr lang="en-US" smtClean="0"/>
              <a:t>Pohon berakar (</a:t>
            </a:r>
            <a:r>
              <a:rPr lang="en-US" i="1" smtClean="0"/>
              <a:t>rooted</a:t>
            </a:r>
            <a:r>
              <a:rPr lang="en-US" smtClean="0"/>
              <a:t> </a:t>
            </a:r>
            <a:r>
              <a:rPr lang="en-US" i="1" smtClean="0"/>
              <a:t>tree</a:t>
            </a:r>
            <a:r>
              <a:rPr lang="en-US" smtClean="0"/>
              <a:t>) adalah pohon dengan salah satu vertex- nya diperlakukan sebagai akar dan semua garis (</a:t>
            </a:r>
            <a:r>
              <a:rPr lang="en-US" i="1" smtClean="0"/>
              <a:t>edge</a:t>
            </a:r>
            <a:r>
              <a:rPr lang="en-US" smtClean="0"/>
              <a:t>) lainnya diarah- kan menjauh dari akarnya.</a:t>
            </a:r>
            <a:endParaRPr lang="en-US"/>
          </a:p>
        </p:txBody>
      </p:sp>
      <p:sp>
        <p:nvSpPr>
          <p:cNvPr id="3" name="Rectangle 2"/>
          <p:cNvSpPr/>
          <p:nvPr/>
        </p:nvSpPr>
        <p:spPr>
          <a:xfrm>
            <a:off x="1043608" y="2132856"/>
            <a:ext cx="992579" cy="369332"/>
          </a:xfrm>
          <a:prstGeom prst="rect">
            <a:avLst/>
          </a:prstGeom>
        </p:spPr>
        <p:txBody>
          <a:bodyPr wrap="none">
            <a:spAutoFit/>
          </a:bodyPr>
          <a:lstStyle/>
          <a:p>
            <a:pPr>
              <a:spcBef>
                <a:spcPct val="20000"/>
              </a:spcBef>
              <a:buSzPct val="85000"/>
            </a:pPr>
            <a:r>
              <a:rPr lang="en-US" smtClean="0"/>
              <a:t>Contoh:</a:t>
            </a:r>
            <a:endParaRPr lang="en-US"/>
          </a:p>
        </p:txBody>
      </p:sp>
      <p:grpSp>
        <p:nvGrpSpPr>
          <p:cNvPr id="43" name="Group 42"/>
          <p:cNvGrpSpPr/>
          <p:nvPr/>
        </p:nvGrpSpPr>
        <p:grpSpPr>
          <a:xfrm>
            <a:off x="683568" y="2564904"/>
            <a:ext cx="2880320" cy="3379497"/>
            <a:chOff x="683568" y="2564904"/>
            <a:chExt cx="2880320" cy="3379497"/>
          </a:xfrm>
        </p:grpSpPr>
        <p:sp>
          <p:nvSpPr>
            <p:cNvPr id="5" name="Line 17"/>
            <p:cNvSpPr>
              <a:spLocks noChangeShapeType="1"/>
            </p:cNvSpPr>
            <p:nvPr/>
          </p:nvSpPr>
          <p:spPr bwMode="auto">
            <a:xfrm rot="4716597">
              <a:off x="1530433" y="2826616"/>
              <a:ext cx="556252" cy="791241"/>
            </a:xfrm>
            <a:prstGeom prst="line">
              <a:avLst/>
            </a:prstGeom>
            <a:noFill/>
            <a:ln w="19050">
              <a:solidFill>
                <a:schemeClr val="tx1"/>
              </a:solidFill>
              <a:round/>
              <a:headEnd type="none" w="med" len="med"/>
              <a:tailEnd type="oval" w="lg" len="lg"/>
            </a:ln>
          </p:spPr>
          <p:txBody>
            <a:bodyPr/>
            <a:lstStyle/>
            <a:p>
              <a:endParaRPr lang="en-US"/>
            </a:p>
          </p:txBody>
        </p:sp>
        <p:sp>
          <p:nvSpPr>
            <p:cNvPr id="6" name="Line 18"/>
            <p:cNvSpPr>
              <a:spLocks noChangeShapeType="1"/>
            </p:cNvSpPr>
            <p:nvPr/>
          </p:nvSpPr>
          <p:spPr bwMode="auto">
            <a:xfrm rot="4716597">
              <a:off x="943185" y="3712502"/>
              <a:ext cx="706674" cy="511443"/>
            </a:xfrm>
            <a:prstGeom prst="line">
              <a:avLst/>
            </a:prstGeom>
            <a:noFill/>
            <a:ln w="19050">
              <a:solidFill>
                <a:schemeClr val="tx1"/>
              </a:solidFill>
              <a:round/>
              <a:headEnd type="none" w="lg" len="lg"/>
              <a:tailEnd type="oval" w="lg" len="lg"/>
            </a:ln>
          </p:spPr>
          <p:txBody>
            <a:bodyPr/>
            <a:lstStyle/>
            <a:p>
              <a:endParaRPr lang="en-US"/>
            </a:p>
          </p:txBody>
        </p:sp>
        <p:sp>
          <p:nvSpPr>
            <p:cNvPr id="7" name="Line 19"/>
            <p:cNvSpPr>
              <a:spLocks noChangeShapeType="1"/>
            </p:cNvSpPr>
            <p:nvPr/>
          </p:nvSpPr>
          <p:spPr bwMode="auto">
            <a:xfrm rot="9524106">
              <a:off x="2276287" y="2768210"/>
              <a:ext cx="429951" cy="839339"/>
            </a:xfrm>
            <a:prstGeom prst="line">
              <a:avLst/>
            </a:prstGeom>
            <a:noFill/>
            <a:ln w="19050">
              <a:solidFill>
                <a:schemeClr val="tx1"/>
              </a:solidFill>
              <a:round/>
              <a:headEnd type="oval" w="lg" len="lg"/>
              <a:tailEnd type="oval" w="lg" len="lg"/>
            </a:ln>
          </p:spPr>
          <p:txBody>
            <a:bodyPr/>
            <a:lstStyle/>
            <a:p>
              <a:endParaRPr lang="en-US"/>
            </a:p>
          </p:txBody>
        </p:sp>
        <p:sp>
          <p:nvSpPr>
            <p:cNvPr id="8" name="Line 20"/>
            <p:cNvSpPr>
              <a:spLocks noChangeShapeType="1"/>
            </p:cNvSpPr>
            <p:nvPr/>
          </p:nvSpPr>
          <p:spPr bwMode="auto">
            <a:xfrm rot="9524106" flipH="1" flipV="1">
              <a:off x="3017862" y="3439585"/>
              <a:ext cx="200015" cy="920587"/>
            </a:xfrm>
            <a:prstGeom prst="line">
              <a:avLst/>
            </a:prstGeom>
            <a:noFill/>
            <a:ln w="19050">
              <a:solidFill>
                <a:schemeClr val="tx1"/>
              </a:solidFill>
              <a:round/>
              <a:headEnd type="none" w="lg" len="lg"/>
              <a:tailEnd type="oval" w="lg" len="lg"/>
            </a:ln>
          </p:spPr>
          <p:txBody>
            <a:bodyPr/>
            <a:lstStyle/>
            <a:p>
              <a:endParaRPr lang="en-US"/>
            </a:p>
          </p:txBody>
        </p:sp>
        <p:sp>
          <p:nvSpPr>
            <p:cNvPr id="9" name="Line 21"/>
            <p:cNvSpPr>
              <a:spLocks noChangeShapeType="1"/>
            </p:cNvSpPr>
            <p:nvPr/>
          </p:nvSpPr>
          <p:spPr bwMode="auto">
            <a:xfrm rot="12678316" flipH="1" flipV="1">
              <a:off x="2602957" y="3536588"/>
              <a:ext cx="374570" cy="848056"/>
            </a:xfrm>
            <a:prstGeom prst="line">
              <a:avLst/>
            </a:prstGeom>
            <a:noFill/>
            <a:ln w="19050">
              <a:solidFill>
                <a:schemeClr val="tx1"/>
              </a:solidFill>
              <a:round/>
              <a:headEnd type="none" w="lg" len="lg"/>
              <a:tailEnd type="oval" w="lg" len="lg"/>
            </a:ln>
          </p:spPr>
          <p:txBody>
            <a:bodyPr/>
            <a:lstStyle/>
            <a:p>
              <a:endParaRPr lang="en-US"/>
            </a:p>
          </p:txBody>
        </p:sp>
        <p:sp>
          <p:nvSpPr>
            <p:cNvPr id="11" name="Line 23"/>
            <p:cNvSpPr>
              <a:spLocks noChangeShapeType="1"/>
            </p:cNvSpPr>
            <p:nvPr/>
          </p:nvSpPr>
          <p:spPr bwMode="auto">
            <a:xfrm rot="9524106">
              <a:off x="2316563" y="4385339"/>
              <a:ext cx="355308" cy="1014849"/>
            </a:xfrm>
            <a:prstGeom prst="line">
              <a:avLst/>
            </a:prstGeom>
            <a:noFill/>
            <a:ln w="19050">
              <a:solidFill>
                <a:schemeClr val="tx1"/>
              </a:solidFill>
              <a:round/>
              <a:headEnd type="oval" w="lg" len="lg"/>
              <a:tailEnd type="none" w="lg" len="lg"/>
            </a:ln>
          </p:spPr>
          <p:txBody>
            <a:bodyPr/>
            <a:lstStyle/>
            <a:p>
              <a:endParaRPr lang="en-US"/>
            </a:p>
          </p:txBody>
        </p:sp>
        <p:sp>
          <p:nvSpPr>
            <p:cNvPr id="12" name="Line 24"/>
            <p:cNvSpPr>
              <a:spLocks noChangeShapeType="1"/>
            </p:cNvSpPr>
            <p:nvPr/>
          </p:nvSpPr>
          <p:spPr bwMode="auto">
            <a:xfrm rot="4716597">
              <a:off x="1568925" y="4469219"/>
              <a:ext cx="541940" cy="705376"/>
            </a:xfrm>
            <a:prstGeom prst="line">
              <a:avLst/>
            </a:prstGeom>
            <a:noFill/>
            <a:ln w="19050">
              <a:solidFill>
                <a:schemeClr val="tx1"/>
              </a:solidFill>
              <a:round/>
              <a:headEnd type="oval" w="lg" len="lg"/>
              <a:tailEnd type="oval" w="lg" len="lg"/>
            </a:ln>
          </p:spPr>
          <p:txBody>
            <a:bodyPr/>
            <a:lstStyle/>
            <a:p>
              <a:endParaRPr lang="en-US"/>
            </a:p>
          </p:txBody>
        </p:sp>
        <p:sp>
          <p:nvSpPr>
            <p:cNvPr id="13" name="Line 25"/>
            <p:cNvSpPr>
              <a:spLocks noChangeShapeType="1"/>
            </p:cNvSpPr>
            <p:nvPr/>
          </p:nvSpPr>
          <p:spPr bwMode="auto">
            <a:xfrm rot="4716597">
              <a:off x="1010863" y="5301895"/>
              <a:ext cx="706735" cy="502684"/>
            </a:xfrm>
            <a:prstGeom prst="line">
              <a:avLst/>
            </a:prstGeom>
            <a:noFill/>
            <a:ln w="19050">
              <a:solidFill>
                <a:schemeClr val="tx1"/>
              </a:solidFill>
              <a:round/>
              <a:headEnd type="none" w="lg" len="lg"/>
              <a:tailEnd type="oval" w="lg" len="lg"/>
            </a:ln>
          </p:spPr>
          <p:txBody>
            <a:bodyPr/>
            <a:lstStyle/>
            <a:p>
              <a:endParaRPr lang="en-US"/>
            </a:p>
          </p:txBody>
        </p:sp>
        <p:sp>
          <p:nvSpPr>
            <p:cNvPr id="14" name="Text Box 26"/>
            <p:cNvSpPr txBox="1">
              <a:spLocks noChangeArrowheads="1"/>
            </p:cNvSpPr>
            <p:nvPr/>
          </p:nvSpPr>
          <p:spPr bwMode="auto">
            <a:xfrm>
              <a:off x="2026525" y="2564904"/>
              <a:ext cx="231015" cy="211145"/>
            </a:xfrm>
            <a:prstGeom prst="rect">
              <a:avLst/>
            </a:prstGeom>
            <a:noFill/>
            <a:ln w="12700" algn="ctr">
              <a:noFill/>
              <a:miter lim="800000"/>
              <a:headEnd/>
              <a:tailEnd/>
            </a:ln>
          </p:spPr>
          <p:txBody>
            <a:bodyPr lIns="0" tIns="0" rIns="0" bIns="0"/>
            <a:lstStyle/>
            <a:p>
              <a:pPr algn="ctr" eaLnBrk="0" hangingPunct="0"/>
              <a:r>
                <a:rPr lang="en-US" sz="1600"/>
                <a:t>A</a:t>
              </a:r>
            </a:p>
          </p:txBody>
        </p:sp>
        <p:sp>
          <p:nvSpPr>
            <p:cNvPr id="15" name="Text Box 27"/>
            <p:cNvSpPr txBox="1">
              <a:spLocks noChangeArrowheads="1"/>
            </p:cNvSpPr>
            <p:nvPr/>
          </p:nvSpPr>
          <p:spPr bwMode="auto">
            <a:xfrm>
              <a:off x="1187624" y="3217855"/>
              <a:ext cx="231015" cy="211145"/>
            </a:xfrm>
            <a:prstGeom prst="rect">
              <a:avLst/>
            </a:prstGeom>
            <a:noFill/>
            <a:ln w="12700" algn="ctr">
              <a:noFill/>
              <a:miter lim="800000"/>
              <a:headEnd/>
              <a:tailEnd/>
            </a:ln>
          </p:spPr>
          <p:txBody>
            <a:bodyPr lIns="0" tIns="0" rIns="0" bIns="0"/>
            <a:lstStyle/>
            <a:p>
              <a:pPr algn="ctr" eaLnBrk="0" hangingPunct="0"/>
              <a:r>
                <a:rPr lang="en-US" sz="1600"/>
                <a:t>B</a:t>
              </a:r>
            </a:p>
          </p:txBody>
        </p:sp>
        <p:sp>
          <p:nvSpPr>
            <p:cNvPr id="16" name="Text Box 28"/>
            <p:cNvSpPr txBox="1">
              <a:spLocks noChangeArrowheads="1"/>
            </p:cNvSpPr>
            <p:nvPr/>
          </p:nvSpPr>
          <p:spPr bwMode="auto">
            <a:xfrm>
              <a:off x="2766857" y="3165943"/>
              <a:ext cx="231015" cy="211145"/>
            </a:xfrm>
            <a:prstGeom prst="rect">
              <a:avLst/>
            </a:prstGeom>
            <a:noFill/>
            <a:ln w="12700" algn="ctr">
              <a:noFill/>
              <a:miter lim="800000"/>
              <a:headEnd/>
              <a:tailEnd/>
            </a:ln>
          </p:spPr>
          <p:txBody>
            <a:bodyPr lIns="0" tIns="0" rIns="0" bIns="0"/>
            <a:lstStyle/>
            <a:p>
              <a:pPr algn="ctr" eaLnBrk="0" hangingPunct="0"/>
              <a:r>
                <a:rPr lang="en-US" sz="1600"/>
                <a:t>D</a:t>
              </a:r>
            </a:p>
          </p:txBody>
        </p:sp>
        <p:sp>
          <p:nvSpPr>
            <p:cNvPr id="17" name="Text Box 29"/>
            <p:cNvSpPr txBox="1">
              <a:spLocks noChangeArrowheads="1"/>
            </p:cNvSpPr>
            <p:nvPr/>
          </p:nvSpPr>
          <p:spPr bwMode="auto">
            <a:xfrm>
              <a:off x="2037984" y="4610702"/>
              <a:ext cx="231015" cy="211145"/>
            </a:xfrm>
            <a:prstGeom prst="rect">
              <a:avLst/>
            </a:prstGeom>
            <a:noFill/>
            <a:ln w="12700" algn="ctr">
              <a:noFill/>
              <a:miter lim="800000"/>
              <a:headEnd/>
              <a:tailEnd/>
            </a:ln>
          </p:spPr>
          <p:txBody>
            <a:bodyPr lIns="0" tIns="0" rIns="0" bIns="0"/>
            <a:lstStyle/>
            <a:p>
              <a:pPr algn="ctr" eaLnBrk="0" hangingPunct="0"/>
              <a:r>
                <a:rPr lang="en-US" sz="1600"/>
                <a:t>C</a:t>
              </a:r>
            </a:p>
          </p:txBody>
        </p:sp>
        <p:sp>
          <p:nvSpPr>
            <p:cNvPr id="18" name="Text Box 30"/>
            <p:cNvSpPr txBox="1">
              <a:spLocks noChangeArrowheads="1"/>
            </p:cNvSpPr>
            <p:nvPr/>
          </p:nvSpPr>
          <p:spPr bwMode="auto">
            <a:xfrm>
              <a:off x="683568" y="4225967"/>
              <a:ext cx="231015" cy="211145"/>
            </a:xfrm>
            <a:prstGeom prst="rect">
              <a:avLst/>
            </a:prstGeom>
            <a:noFill/>
            <a:ln w="12700" algn="ctr">
              <a:noFill/>
              <a:miter lim="800000"/>
              <a:headEnd/>
              <a:tailEnd/>
            </a:ln>
          </p:spPr>
          <p:txBody>
            <a:bodyPr lIns="0" tIns="0" rIns="0" bIns="0"/>
            <a:lstStyle/>
            <a:p>
              <a:pPr algn="ctr" eaLnBrk="0" hangingPunct="0"/>
              <a:r>
                <a:rPr lang="en-US" sz="1600"/>
                <a:t>E</a:t>
              </a:r>
            </a:p>
          </p:txBody>
        </p:sp>
        <p:sp>
          <p:nvSpPr>
            <p:cNvPr id="19" name="Text Box 31"/>
            <p:cNvSpPr txBox="1">
              <a:spLocks noChangeArrowheads="1"/>
            </p:cNvSpPr>
            <p:nvPr/>
          </p:nvSpPr>
          <p:spPr bwMode="auto">
            <a:xfrm>
              <a:off x="2756809" y="4441991"/>
              <a:ext cx="231015" cy="211145"/>
            </a:xfrm>
            <a:prstGeom prst="rect">
              <a:avLst/>
            </a:prstGeom>
            <a:noFill/>
            <a:ln w="12700" algn="ctr">
              <a:noFill/>
              <a:miter lim="800000"/>
              <a:headEnd/>
              <a:tailEnd/>
            </a:ln>
          </p:spPr>
          <p:txBody>
            <a:bodyPr lIns="0" tIns="0" rIns="0" bIns="0"/>
            <a:lstStyle/>
            <a:p>
              <a:pPr algn="ctr" eaLnBrk="0" hangingPunct="0"/>
              <a:r>
                <a:rPr lang="en-US" sz="1600"/>
                <a:t>F</a:t>
              </a:r>
            </a:p>
          </p:txBody>
        </p:sp>
        <p:sp>
          <p:nvSpPr>
            <p:cNvPr id="20" name="Text Box 32"/>
            <p:cNvSpPr txBox="1">
              <a:spLocks noChangeArrowheads="1"/>
            </p:cNvSpPr>
            <p:nvPr/>
          </p:nvSpPr>
          <p:spPr bwMode="auto">
            <a:xfrm>
              <a:off x="3332873" y="4334960"/>
              <a:ext cx="231015" cy="211145"/>
            </a:xfrm>
            <a:prstGeom prst="rect">
              <a:avLst/>
            </a:prstGeom>
            <a:noFill/>
            <a:ln w="12700" algn="ctr">
              <a:noFill/>
              <a:miter lim="800000"/>
              <a:headEnd/>
              <a:tailEnd/>
            </a:ln>
          </p:spPr>
          <p:txBody>
            <a:bodyPr lIns="0" tIns="0" rIns="0" bIns="0"/>
            <a:lstStyle/>
            <a:p>
              <a:pPr algn="ctr" eaLnBrk="0" hangingPunct="0"/>
              <a:r>
                <a:rPr lang="en-US" sz="1600"/>
                <a:t>G</a:t>
              </a:r>
            </a:p>
          </p:txBody>
        </p:sp>
        <p:sp>
          <p:nvSpPr>
            <p:cNvPr id="21" name="Text Box 33"/>
            <p:cNvSpPr txBox="1">
              <a:spLocks noChangeArrowheads="1"/>
            </p:cNvSpPr>
            <p:nvPr/>
          </p:nvSpPr>
          <p:spPr bwMode="auto">
            <a:xfrm>
              <a:off x="1301496" y="4862319"/>
              <a:ext cx="231015" cy="211145"/>
            </a:xfrm>
            <a:prstGeom prst="rect">
              <a:avLst/>
            </a:prstGeom>
            <a:noFill/>
            <a:ln w="12700" algn="ctr">
              <a:noFill/>
              <a:miter lim="800000"/>
              <a:headEnd/>
              <a:tailEnd/>
            </a:ln>
          </p:spPr>
          <p:txBody>
            <a:bodyPr lIns="0" tIns="0" rIns="0" bIns="0"/>
            <a:lstStyle/>
            <a:p>
              <a:pPr algn="ctr" eaLnBrk="0" hangingPunct="0"/>
              <a:r>
                <a:rPr lang="en-US" sz="1600"/>
                <a:t>H</a:t>
              </a:r>
            </a:p>
          </p:txBody>
        </p:sp>
        <p:sp>
          <p:nvSpPr>
            <p:cNvPr id="22" name="Text Box 34"/>
            <p:cNvSpPr txBox="1">
              <a:spLocks noChangeArrowheads="1"/>
            </p:cNvSpPr>
            <p:nvPr/>
          </p:nvSpPr>
          <p:spPr bwMode="auto">
            <a:xfrm>
              <a:off x="2612793" y="5306087"/>
              <a:ext cx="231015" cy="211145"/>
            </a:xfrm>
            <a:prstGeom prst="rect">
              <a:avLst/>
            </a:prstGeom>
            <a:noFill/>
            <a:ln w="12700" algn="ctr">
              <a:noFill/>
              <a:miter lim="800000"/>
              <a:headEnd/>
              <a:tailEnd/>
            </a:ln>
          </p:spPr>
          <p:txBody>
            <a:bodyPr lIns="0" tIns="0" rIns="0" bIns="0"/>
            <a:lstStyle/>
            <a:p>
              <a:pPr algn="ctr" eaLnBrk="0" hangingPunct="0"/>
              <a:r>
                <a:rPr lang="en-US" sz="1600"/>
                <a:t>I</a:t>
              </a:r>
            </a:p>
          </p:txBody>
        </p:sp>
        <p:sp>
          <p:nvSpPr>
            <p:cNvPr id="23" name="Text Box 35"/>
            <p:cNvSpPr txBox="1">
              <a:spLocks noChangeArrowheads="1"/>
            </p:cNvSpPr>
            <p:nvPr/>
          </p:nvSpPr>
          <p:spPr bwMode="auto">
            <a:xfrm>
              <a:off x="889544" y="5733256"/>
              <a:ext cx="231015" cy="211145"/>
            </a:xfrm>
            <a:prstGeom prst="rect">
              <a:avLst/>
            </a:prstGeom>
            <a:noFill/>
            <a:ln w="12700" algn="ctr">
              <a:noFill/>
              <a:miter lim="800000"/>
              <a:headEnd/>
              <a:tailEnd/>
            </a:ln>
          </p:spPr>
          <p:txBody>
            <a:bodyPr lIns="0" tIns="0" rIns="0" bIns="0"/>
            <a:lstStyle/>
            <a:p>
              <a:pPr algn="ctr" eaLnBrk="0" hangingPunct="0"/>
              <a:r>
                <a:rPr lang="en-US" sz="1600"/>
                <a:t>J</a:t>
              </a:r>
            </a:p>
          </p:txBody>
        </p:sp>
        <p:cxnSp>
          <p:nvCxnSpPr>
            <p:cNvPr id="25" name="Straight Connector 24"/>
            <p:cNvCxnSpPr>
              <a:stCxn id="5" idx="0"/>
              <a:endCxn id="11" idx="1"/>
            </p:cNvCxnSpPr>
            <p:nvPr/>
          </p:nvCxnSpPr>
          <p:spPr bwMode="auto">
            <a:xfrm>
              <a:off x="2141462" y="2871458"/>
              <a:ext cx="3164" cy="1612861"/>
            </a:xfrm>
            <a:prstGeom prst="line">
              <a:avLst/>
            </a:prstGeom>
            <a:solidFill>
              <a:schemeClr val="accent1"/>
            </a:solidFill>
            <a:ln w="19050" cap="flat" cmpd="sng" algn="ctr">
              <a:solidFill>
                <a:schemeClr val="tx1"/>
              </a:solidFill>
              <a:prstDash val="solid"/>
              <a:round/>
              <a:headEnd type="none" w="sm" len="sm"/>
              <a:tailEnd type="none" w="sm" len="sm"/>
            </a:ln>
            <a:effectLst/>
          </p:spPr>
        </p:cxnSp>
      </p:grpSp>
      <p:grpSp>
        <p:nvGrpSpPr>
          <p:cNvPr id="44" name="Group 43"/>
          <p:cNvGrpSpPr/>
          <p:nvPr/>
        </p:nvGrpSpPr>
        <p:grpSpPr>
          <a:xfrm>
            <a:off x="3851920" y="2204864"/>
            <a:ext cx="4896544" cy="3888432"/>
            <a:chOff x="3851920" y="2204864"/>
            <a:chExt cx="4896544" cy="3888432"/>
          </a:xfrm>
          <a:solidFill>
            <a:srgbClr val="B6EFB3"/>
          </a:solidFill>
        </p:grpSpPr>
        <p:sp>
          <p:nvSpPr>
            <p:cNvPr id="28" name="Rectangle 27"/>
            <p:cNvSpPr/>
            <p:nvPr/>
          </p:nvSpPr>
          <p:spPr bwMode="auto">
            <a:xfrm>
              <a:off x="3851920" y="2204864"/>
              <a:ext cx="4896544" cy="3888432"/>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26" name="Rectangle 25"/>
            <p:cNvSpPr/>
            <p:nvPr/>
          </p:nvSpPr>
          <p:spPr>
            <a:xfrm>
              <a:off x="4072062" y="2267580"/>
              <a:ext cx="1724074" cy="338554"/>
            </a:xfrm>
            <a:prstGeom prst="rect">
              <a:avLst/>
            </a:prstGeom>
            <a:grpFill/>
          </p:spPr>
          <p:txBody>
            <a:bodyPr wrap="square">
              <a:spAutoFit/>
            </a:bodyPr>
            <a:lstStyle/>
            <a:p>
              <a:pPr>
                <a:spcBef>
                  <a:spcPct val="20000"/>
                </a:spcBef>
                <a:buSzPct val="85000"/>
              </a:pPr>
              <a:r>
                <a:rPr lang="en-US" sz="1600" smtClean="0"/>
                <a:t>Terminologi:</a:t>
              </a:r>
              <a:endParaRPr lang="en-US" sz="1600"/>
            </a:p>
          </p:txBody>
        </p:sp>
      </p:grpSp>
      <p:sp>
        <p:nvSpPr>
          <p:cNvPr id="27" name="Rectangle 26"/>
          <p:cNvSpPr/>
          <p:nvPr/>
        </p:nvSpPr>
        <p:spPr>
          <a:xfrm>
            <a:off x="4067944" y="2586390"/>
            <a:ext cx="4680520" cy="338554"/>
          </a:xfrm>
          <a:prstGeom prst="rect">
            <a:avLst/>
          </a:prstGeom>
        </p:spPr>
        <p:txBody>
          <a:bodyPr wrap="square">
            <a:spAutoFit/>
          </a:bodyPr>
          <a:lstStyle/>
          <a:p>
            <a:pPr marL="280988" indent="-280988">
              <a:spcBef>
                <a:spcPct val="20000"/>
              </a:spcBef>
              <a:buSzPct val="100000"/>
            </a:pPr>
            <a:r>
              <a:rPr lang="en-US" sz="1600" smtClean="0"/>
              <a:t>1.	A  memiliki 3 anak (</a:t>
            </a:r>
            <a:r>
              <a:rPr lang="en-US" sz="1600" i="1" smtClean="0"/>
              <a:t>children</a:t>
            </a:r>
            <a:r>
              <a:rPr lang="en-US" sz="1600" smtClean="0"/>
              <a:t>) yaitu B, C dan D </a:t>
            </a:r>
            <a:endParaRPr lang="en-US" sz="1600"/>
          </a:p>
        </p:txBody>
      </p:sp>
      <p:sp>
        <p:nvSpPr>
          <p:cNvPr id="29" name="Rectangle 28"/>
          <p:cNvSpPr/>
          <p:nvPr/>
        </p:nvSpPr>
        <p:spPr>
          <a:xfrm>
            <a:off x="4067944" y="2824182"/>
            <a:ext cx="4680520" cy="338554"/>
          </a:xfrm>
          <a:prstGeom prst="rect">
            <a:avLst/>
          </a:prstGeom>
        </p:spPr>
        <p:txBody>
          <a:bodyPr wrap="square">
            <a:spAutoFit/>
          </a:bodyPr>
          <a:lstStyle/>
          <a:p>
            <a:pPr marL="280988" indent="-280988">
              <a:spcBef>
                <a:spcPct val="20000"/>
              </a:spcBef>
              <a:buSzPct val="100000"/>
            </a:pPr>
            <a:r>
              <a:rPr lang="en-US" sz="1600" smtClean="0"/>
              <a:t>2.	B  memiliki 1 anak (</a:t>
            </a:r>
            <a:r>
              <a:rPr lang="en-US" sz="1600" i="1" smtClean="0"/>
              <a:t>children</a:t>
            </a:r>
            <a:r>
              <a:rPr lang="en-US" sz="1600" smtClean="0"/>
              <a:t>) yaitu E</a:t>
            </a:r>
            <a:endParaRPr lang="en-US" sz="1600"/>
          </a:p>
        </p:txBody>
      </p:sp>
      <p:sp>
        <p:nvSpPr>
          <p:cNvPr id="30" name="Rectangle 29"/>
          <p:cNvSpPr/>
          <p:nvPr/>
        </p:nvSpPr>
        <p:spPr>
          <a:xfrm>
            <a:off x="4067944" y="3060302"/>
            <a:ext cx="4680520" cy="338554"/>
          </a:xfrm>
          <a:prstGeom prst="rect">
            <a:avLst/>
          </a:prstGeom>
        </p:spPr>
        <p:txBody>
          <a:bodyPr wrap="square">
            <a:spAutoFit/>
          </a:bodyPr>
          <a:lstStyle/>
          <a:p>
            <a:pPr marL="280988" indent="-280988">
              <a:spcBef>
                <a:spcPct val="20000"/>
              </a:spcBef>
              <a:buSzPct val="100000"/>
            </a:pPr>
            <a:r>
              <a:rPr lang="en-US" sz="1600" smtClean="0"/>
              <a:t>3.	C  memiliki 2 anak (</a:t>
            </a:r>
            <a:r>
              <a:rPr lang="en-US" sz="1600" i="1" smtClean="0"/>
              <a:t>children</a:t>
            </a:r>
            <a:r>
              <a:rPr lang="en-US" sz="1600" smtClean="0"/>
              <a:t>) yaitu H dan I</a:t>
            </a:r>
            <a:endParaRPr lang="en-US" sz="1600"/>
          </a:p>
        </p:txBody>
      </p:sp>
      <p:sp>
        <p:nvSpPr>
          <p:cNvPr id="31" name="Rectangle 30"/>
          <p:cNvSpPr/>
          <p:nvPr/>
        </p:nvSpPr>
        <p:spPr>
          <a:xfrm>
            <a:off x="4067944" y="3318190"/>
            <a:ext cx="4680520" cy="338554"/>
          </a:xfrm>
          <a:prstGeom prst="rect">
            <a:avLst/>
          </a:prstGeom>
        </p:spPr>
        <p:txBody>
          <a:bodyPr wrap="square">
            <a:spAutoFit/>
          </a:bodyPr>
          <a:lstStyle/>
          <a:p>
            <a:pPr marL="280988" indent="-280988">
              <a:spcBef>
                <a:spcPct val="20000"/>
              </a:spcBef>
              <a:buSzPct val="100000"/>
            </a:pPr>
            <a:r>
              <a:rPr lang="en-US" sz="1600" smtClean="0"/>
              <a:t>4.	A  adalah orang tua (</a:t>
            </a:r>
            <a:r>
              <a:rPr lang="en-US" sz="1600" i="1" smtClean="0"/>
              <a:t>parent</a:t>
            </a:r>
            <a:r>
              <a:rPr lang="en-US" sz="1600" smtClean="0"/>
              <a:t>) dari B, C dan D</a:t>
            </a:r>
            <a:endParaRPr lang="en-US" sz="1600"/>
          </a:p>
        </p:txBody>
      </p:sp>
      <p:sp>
        <p:nvSpPr>
          <p:cNvPr id="32" name="Rectangle 31"/>
          <p:cNvSpPr/>
          <p:nvPr/>
        </p:nvSpPr>
        <p:spPr>
          <a:xfrm>
            <a:off x="4067944" y="3564358"/>
            <a:ext cx="4680520" cy="338554"/>
          </a:xfrm>
          <a:prstGeom prst="rect">
            <a:avLst/>
          </a:prstGeom>
        </p:spPr>
        <p:txBody>
          <a:bodyPr wrap="square">
            <a:spAutoFit/>
          </a:bodyPr>
          <a:lstStyle/>
          <a:p>
            <a:pPr marL="280988" indent="-280988">
              <a:spcBef>
                <a:spcPct val="20000"/>
              </a:spcBef>
              <a:buSzPct val="100000"/>
            </a:pPr>
            <a:r>
              <a:rPr lang="en-US" sz="1600" smtClean="0"/>
              <a:t>5.	D  adalah orang tua (</a:t>
            </a:r>
            <a:r>
              <a:rPr lang="en-US" sz="1600" i="1" smtClean="0"/>
              <a:t>parent</a:t>
            </a:r>
            <a:r>
              <a:rPr lang="en-US" sz="1600" smtClean="0"/>
              <a:t>) dari F dan G</a:t>
            </a:r>
            <a:endParaRPr lang="en-US" sz="1600"/>
          </a:p>
        </p:txBody>
      </p:sp>
      <p:sp>
        <p:nvSpPr>
          <p:cNvPr id="33" name="Rectangle 32"/>
          <p:cNvSpPr/>
          <p:nvPr/>
        </p:nvSpPr>
        <p:spPr>
          <a:xfrm>
            <a:off x="4067944" y="3822246"/>
            <a:ext cx="4680520" cy="338554"/>
          </a:xfrm>
          <a:prstGeom prst="rect">
            <a:avLst/>
          </a:prstGeom>
        </p:spPr>
        <p:txBody>
          <a:bodyPr wrap="square">
            <a:spAutoFit/>
          </a:bodyPr>
          <a:lstStyle/>
          <a:p>
            <a:pPr marL="280988" indent="-280988">
              <a:spcBef>
                <a:spcPct val="20000"/>
              </a:spcBef>
              <a:buSzPct val="90000"/>
            </a:pPr>
            <a:r>
              <a:rPr lang="en-US" sz="1600" smtClean="0"/>
              <a:t>6.	B, C dan D adalah saudara kandung (</a:t>
            </a:r>
            <a:r>
              <a:rPr lang="en-US" sz="1600" i="1" smtClean="0"/>
              <a:t>sibling</a:t>
            </a:r>
            <a:r>
              <a:rPr lang="en-US" sz="1600" smtClean="0"/>
              <a:t>)</a:t>
            </a:r>
            <a:endParaRPr lang="en-US" sz="1600"/>
          </a:p>
        </p:txBody>
      </p:sp>
      <p:sp>
        <p:nvSpPr>
          <p:cNvPr id="34" name="Rectangle 33"/>
          <p:cNvSpPr/>
          <p:nvPr/>
        </p:nvSpPr>
        <p:spPr>
          <a:xfrm>
            <a:off x="4067944" y="4088792"/>
            <a:ext cx="4680520" cy="338554"/>
          </a:xfrm>
          <a:prstGeom prst="rect">
            <a:avLst/>
          </a:prstGeom>
        </p:spPr>
        <p:txBody>
          <a:bodyPr wrap="square">
            <a:spAutoFit/>
          </a:bodyPr>
          <a:lstStyle/>
          <a:p>
            <a:pPr marL="280988" indent="-280988">
              <a:spcBef>
                <a:spcPct val="20000"/>
              </a:spcBef>
              <a:buSzPct val="90000"/>
            </a:pPr>
            <a:r>
              <a:rPr lang="en-US" sz="1600" smtClean="0"/>
              <a:t>7.	A disebut juga sebagai akar (</a:t>
            </a:r>
            <a:r>
              <a:rPr lang="en-US" sz="1600" i="1" smtClean="0"/>
              <a:t>root</a:t>
            </a:r>
            <a:r>
              <a:rPr lang="en-US" sz="1600" smtClean="0"/>
              <a:t>)</a:t>
            </a:r>
            <a:endParaRPr lang="en-US" sz="1600"/>
          </a:p>
        </p:txBody>
      </p:sp>
      <p:sp>
        <p:nvSpPr>
          <p:cNvPr id="35" name="Rectangle 34"/>
          <p:cNvSpPr/>
          <p:nvPr/>
        </p:nvSpPr>
        <p:spPr>
          <a:xfrm>
            <a:off x="4067944" y="4368166"/>
            <a:ext cx="4680520" cy="584775"/>
          </a:xfrm>
          <a:prstGeom prst="rect">
            <a:avLst/>
          </a:prstGeom>
        </p:spPr>
        <p:txBody>
          <a:bodyPr wrap="square">
            <a:spAutoFit/>
          </a:bodyPr>
          <a:lstStyle/>
          <a:p>
            <a:pPr marL="280988" indent="-280988">
              <a:spcBef>
                <a:spcPct val="20000"/>
              </a:spcBef>
              <a:buSzPct val="90000"/>
            </a:pPr>
            <a:r>
              <a:rPr lang="en-US" sz="1600" smtClean="0"/>
              <a:t>8.	Vertex yang tidak memiliki anak lagi disebut dengan daun (</a:t>
            </a:r>
            <a:r>
              <a:rPr lang="en-US" sz="1600" i="1" smtClean="0"/>
              <a:t>leaf</a:t>
            </a:r>
            <a:r>
              <a:rPr lang="en-US" sz="1600" smtClean="0"/>
              <a:t>). Contoh E, F, G, I dan J</a:t>
            </a:r>
            <a:endParaRPr lang="en-US" sz="1600"/>
          </a:p>
        </p:txBody>
      </p:sp>
      <p:sp>
        <p:nvSpPr>
          <p:cNvPr id="36" name="Rectangle 35"/>
          <p:cNvSpPr/>
          <p:nvPr/>
        </p:nvSpPr>
        <p:spPr>
          <a:xfrm>
            <a:off x="4067944" y="4872169"/>
            <a:ext cx="4680520" cy="584775"/>
          </a:xfrm>
          <a:prstGeom prst="rect">
            <a:avLst/>
          </a:prstGeom>
        </p:spPr>
        <p:txBody>
          <a:bodyPr wrap="square">
            <a:spAutoFit/>
          </a:bodyPr>
          <a:lstStyle/>
          <a:p>
            <a:pPr marL="280988" indent="-280988">
              <a:spcBef>
                <a:spcPct val="20000"/>
              </a:spcBef>
              <a:buSzPct val="90000"/>
            </a:pPr>
            <a:r>
              <a:rPr lang="en-US" sz="1600" smtClean="0"/>
              <a:t>9.	Vertex yang masih memiliki anak disebut cabang (</a:t>
            </a:r>
            <a:r>
              <a:rPr lang="en-US" sz="1600" i="1" smtClean="0"/>
              <a:t>internal vertex</a:t>
            </a:r>
            <a:r>
              <a:rPr lang="en-US" sz="1600" smtClean="0"/>
              <a:t>). Contoh B, C, D dan H</a:t>
            </a:r>
            <a:endParaRPr lang="en-US" sz="1600"/>
          </a:p>
        </p:txBody>
      </p:sp>
      <p:sp>
        <p:nvSpPr>
          <p:cNvPr id="37" name="Rectangle 36"/>
          <p:cNvSpPr/>
          <p:nvPr/>
        </p:nvSpPr>
        <p:spPr>
          <a:xfrm>
            <a:off x="3955744" y="5404750"/>
            <a:ext cx="4680520" cy="338554"/>
          </a:xfrm>
          <a:prstGeom prst="rect">
            <a:avLst/>
          </a:prstGeom>
        </p:spPr>
        <p:txBody>
          <a:bodyPr wrap="square">
            <a:spAutoFit/>
          </a:bodyPr>
          <a:lstStyle/>
          <a:p>
            <a:pPr marL="401638" indent="-401638">
              <a:spcBef>
                <a:spcPct val="20000"/>
              </a:spcBef>
              <a:buSzPct val="100000"/>
            </a:pPr>
            <a:r>
              <a:rPr lang="en-US" sz="1600" smtClean="0"/>
              <a:t>10.	A  adalah </a:t>
            </a:r>
            <a:r>
              <a:rPr lang="en-US" sz="1600" i="1" smtClean="0"/>
              <a:t>ancestor</a:t>
            </a:r>
            <a:r>
              <a:rPr lang="en-US" sz="1600" smtClean="0"/>
              <a:t> dari J </a:t>
            </a:r>
            <a:endParaRPr lang="en-US" sz="1600"/>
          </a:p>
        </p:txBody>
      </p:sp>
      <p:sp>
        <p:nvSpPr>
          <p:cNvPr id="38" name="Rectangle 37"/>
          <p:cNvSpPr/>
          <p:nvPr/>
        </p:nvSpPr>
        <p:spPr>
          <a:xfrm>
            <a:off x="3965792" y="5647582"/>
            <a:ext cx="4680520" cy="338554"/>
          </a:xfrm>
          <a:prstGeom prst="rect">
            <a:avLst/>
          </a:prstGeom>
        </p:spPr>
        <p:txBody>
          <a:bodyPr wrap="square">
            <a:spAutoFit/>
          </a:bodyPr>
          <a:lstStyle/>
          <a:p>
            <a:pPr marL="401638" indent="-401638">
              <a:spcBef>
                <a:spcPct val="20000"/>
              </a:spcBef>
              <a:buSzPct val="100000"/>
            </a:pPr>
            <a:r>
              <a:rPr lang="en-US" sz="1600" smtClean="0"/>
              <a:t>11.	J  adalah </a:t>
            </a:r>
            <a:r>
              <a:rPr lang="en-US" sz="1600" i="1" smtClean="0"/>
              <a:t>descendant</a:t>
            </a:r>
            <a:r>
              <a:rPr lang="en-US" sz="1600" smtClean="0"/>
              <a:t> dari A </a:t>
            </a:r>
            <a:endParaRPr lang="en-US" sz="160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blinds(horizontal)">
                                      <p:cBhvr>
                                        <p:cTn id="11" dur="500"/>
                                        <p:tgtEl>
                                          <p:spTgt spid="4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1000"/>
                                        <p:tgtEl>
                                          <p:spTgt spid="44"/>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linds(horizontal)">
                                      <p:cBhvr>
                                        <p:cTn id="21" dur="500"/>
                                        <p:tgtEl>
                                          <p:spTgt spid="27"/>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blinds(horizontal)">
                                      <p:cBhvr>
                                        <p:cTn id="26" dur="500"/>
                                        <p:tgtEl>
                                          <p:spTgt spid="29"/>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blinds(horizontal)">
                                      <p:cBhvr>
                                        <p:cTn id="31" dur="500"/>
                                        <p:tgtEl>
                                          <p:spTgt spid="30"/>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blinds(horizontal)">
                                      <p:cBhvr>
                                        <p:cTn id="36" dur="500"/>
                                        <p:tgtEl>
                                          <p:spTgt spid="31"/>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blinds(horizontal)">
                                      <p:cBhvr>
                                        <p:cTn id="41" dur="500"/>
                                        <p:tgtEl>
                                          <p:spTgt spid="32"/>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blinds(horizontal)">
                                      <p:cBhvr>
                                        <p:cTn id="46" dur="500"/>
                                        <p:tgtEl>
                                          <p:spTgt spid="33"/>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blinds(horizontal)">
                                      <p:cBhvr>
                                        <p:cTn id="51" dur="500"/>
                                        <p:tgtEl>
                                          <p:spTgt spid="34"/>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35"/>
                                        </p:tgtEl>
                                        <p:attrNameLst>
                                          <p:attrName>style.visibility</p:attrName>
                                        </p:attrNameLst>
                                      </p:cBhvr>
                                      <p:to>
                                        <p:strVal val="visible"/>
                                      </p:to>
                                    </p:set>
                                    <p:animEffect transition="in" filter="blinds(horizontal)">
                                      <p:cBhvr>
                                        <p:cTn id="56" dur="500"/>
                                        <p:tgtEl>
                                          <p:spTgt spid="35"/>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blinds(horizontal)">
                                      <p:cBhvr>
                                        <p:cTn id="61" dur="500"/>
                                        <p:tgtEl>
                                          <p:spTgt spid="36"/>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blinds(horizontal)">
                                      <p:cBhvr>
                                        <p:cTn id="66" dur="500"/>
                                        <p:tgtEl>
                                          <p:spTgt spid="37"/>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blinds(horizontal)">
                                      <p:cBhvr>
                                        <p:cTn id="7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7" grpId="0"/>
      <p:bldP spid="29" grpId="0"/>
      <p:bldP spid="30" grpId="0"/>
      <p:bldP spid="31" grpId="0"/>
      <p:bldP spid="32" grpId="0"/>
      <p:bldP spid="33" grpId="0"/>
      <p:bldP spid="34" grpId="0"/>
      <p:bldP spid="35" grpId="0"/>
      <p:bldP spid="36" grpId="0"/>
      <p:bldP spid="37" grpId="0"/>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2"/>
            </a:gs>
            <a:gs pos="100000">
              <a:srgbClr val="3333FF"/>
            </a:gs>
          </a:gsLst>
          <a:lin ang="5400000" scaled="1"/>
        </a:gradFill>
        <a:effectLst/>
      </p:bgPr>
    </p:bg>
    <p:spTree>
      <p:nvGrpSpPr>
        <p:cNvPr id="1" name=""/>
        <p:cNvGrpSpPr/>
        <p:nvPr/>
      </p:nvGrpSpPr>
      <p:grpSpPr>
        <a:xfrm>
          <a:off x="0" y="0"/>
          <a:ext cx="0" cy="0"/>
          <a:chOff x="0" y="0"/>
          <a:chExt cx="0" cy="0"/>
        </a:xfrm>
      </p:grpSpPr>
      <p:sp>
        <p:nvSpPr>
          <p:cNvPr id="2" name="Text Box 23"/>
          <p:cNvSpPr txBox="1">
            <a:spLocks noChangeArrowheads="1"/>
          </p:cNvSpPr>
          <p:nvPr/>
        </p:nvSpPr>
        <p:spPr bwMode="auto">
          <a:xfrm>
            <a:off x="755576" y="1124744"/>
            <a:ext cx="7704856" cy="664797"/>
          </a:xfrm>
          <a:prstGeom prst="rect">
            <a:avLst/>
          </a:prstGeom>
          <a:noFill/>
          <a:ln w="12700">
            <a:noFill/>
            <a:miter lim="800000"/>
            <a:headEnd type="none" w="sm" len="sm"/>
            <a:tailEnd type="none" w="sm" len="sm"/>
          </a:ln>
          <a:effectLst/>
        </p:spPr>
        <p:txBody>
          <a:bodyPr wrap="square" tIns="54864" bIns="54864">
            <a:spAutoFit/>
          </a:bodyPr>
          <a:lstStyle/>
          <a:p>
            <a:pPr marL="288925" indent="-288925" algn="just">
              <a:spcBef>
                <a:spcPct val="20000"/>
              </a:spcBef>
              <a:buSzPct val="85000"/>
              <a:buFont typeface="Wingdings" pitchFamily="2" charset="2"/>
              <a:buChar char="v"/>
            </a:pPr>
            <a:r>
              <a:rPr lang="en-US" smtClean="0"/>
              <a:t>Pohon berakar biner (</a:t>
            </a:r>
            <a:r>
              <a:rPr lang="en-US" i="1" smtClean="0"/>
              <a:t>binary tree</a:t>
            </a:r>
            <a:r>
              <a:rPr lang="en-US" smtClean="0"/>
              <a:t>) adalah pohon berakar dengan sifat setiap vertex memiliki anak maksimum dua</a:t>
            </a:r>
            <a:endParaRPr lang="en-US"/>
          </a:p>
        </p:txBody>
      </p:sp>
      <p:sp>
        <p:nvSpPr>
          <p:cNvPr id="3" name="Rectangle 2"/>
          <p:cNvSpPr/>
          <p:nvPr/>
        </p:nvSpPr>
        <p:spPr>
          <a:xfrm>
            <a:off x="1043608" y="1772816"/>
            <a:ext cx="992579" cy="369332"/>
          </a:xfrm>
          <a:prstGeom prst="rect">
            <a:avLst/>
          </a:prstGeom>
        </p:spPr>
        <p:txBody>
          <a:bodyPr wrap="none">
            <a:spAutoFit/>
          </a:bodyPr>
          <a:lstStyle/>
          <a:p>
            <a:pPr>
              <a:spcBef>
                <a:spcPct val="20000"/>
              </a:spcBef>
              <a:buSzPct val="85000"/>
            </a:pPr>
            <a:r>
              <a:rPr lang="en-US" smtClean="0"/>
              <a:t>Contoh:</a:t>
            </a:r>
            <a:endParaRPr lang="en-US"/>
          </a:p>
        </p:txBody>
      </p:sp>
      <p:grpSp>
        <p:nvGrpSpPr>
          <p:cNvPr id="57" name="Group 56"/>
          <p:cNvGrpSpPr/>
          <p:nvPr/>
        </p:nvGrpSpPr>
        <p:grpSpPr>
          <a:xfrm>
            <a:off x="739384" y="2236668"/>
            <a:ext cx="4223313" cy="4229281"/>
            <a:chOff x="739384" y="2236668"/>
            <a:chExt cx="4223313" cy="4229281"/>
          </a:xfrm>
        </p:grpSpPr>
        <p:sp>
          <p:nvSpPr>
            <p:cNvPr id="52" name="Oval 18"/>
            <p:cNvSpPr>
              <a:spLocks noChangeArrowheads="1"/>
            </p:cNvSpPr>
            <p:nvPr/>
          </p:nvSpPr>
          <p:spPr bwMode="auto">
            <a:xfrm rot="1792840">
              <a:off x="739384" y="3084597"/>
              <a:ext cx="1579868" cy="2598738"/>
            </a:xfrm>
            <a:prstGeom prst="ellipse">
              <a:avLst/>
            </a:prstGeom>
            <a:solidFill>
              <a:srgbClr val="B6EFB3"/>
            </a:solidFill>
            <a:ln w="9525">
              <a:solidFill>
                <a:schemeClr val="tx1"/>
              </a:solidFill>
              <a:round/>
              <a:headEnd/>
              <a:tailEnd/>
            </a:ln>
          </p:spPr>
          <p:txBody>
            <a:bodyPr/>
            <a:lstStyle/>
            <a:p>
              <a:endParaRPr lang="en-US"/>
            </a:p>
          </p:txBody>
        </p:sp>
        <p:sp>
          <p:nvSpPr>
            <p:cNvPr id="50" name="Oval 45"/>
            <p:cNvSpPr>
              <a:spLocks noChangeArrowheads="1"/>
            </p:cNvSpPr>
            <p:nvPr/>
          </p:nvSpPr>
          <p:spPr bwMode="auto">
            <a:xfrm rot="1593804">
              <a:off x="2442321" y="3359223"/>
              <a:ext cx="2520376" cy="3106726"/>
            </a:xfrm>
            <a:prstGeom prst="ellipse">
              <a:avLst/>
            </a:prstGeom>
            <a:solidFill>
              <a:srgbClr val="B6EFB3"/>
            </a:solidFill>
            <a:ln w="9525">
              <a:solidFill>
                <a:schemeClr val="tx1"/>
              </a:solidFill>
              <a:round/>
              <a:headEnd/>
              <a:tailEnd/>
            </a:ln>
          </p:spPr>
          <p:txBody>
            <a:bodyPr/>
            <a:lstStyle/>
            <a:p>
              <a:endParaRPr lang="en-US"/>
            </a:p>
          </p:txBody>
        </p:sp>
        <p:sp>
          <p:nvSpPr>
            <p:cNvPr id="51" name="Oval 16"/>
            <p:cNvSpPr>
              <a:spLocks noChangeArrowheads="1"/>
            </p:cNvSpPr>
            <p:nvPr/>
          </p:nvSpPr>
          <p:spPr bwMode="auto">
            <a:xfrm rot="386858">
              <a:off x="3679391" y="4134746"/>
              <a:ext cx="1191008" cy="1650323"/>
            </a:xfrm>
            <a:prstGeom prst="ellipse">
              <a:avLst/>
            </a:prstGeom>
            <a:solidFill>
              <a:srgbClr val="F0DB10"/>
            </a:solidFill>
            <a:ln w="9525">
              <a:solidFill>
                <a:schemeClr val="tx1"/>
              </a:solidFill>
              <a:round/>
              <a:headEnd/>
              <a:tailEnd/>
            </a:ln>
          </p:spPr>
          <p:txBody>
            <a:bodyPr/>
            <a:lstStyle/>
            <a:p>
              <a:endParaRPr lang="en-US"/>
            </a:p>
          </p:txBody>
        </p:sp>
        <p:sp>
          <p:nvSpPr>
            <p:cNvPr id="4" name="Oval 17"/>
            <p:cNvSpPr>
              <a:spLocks noChangeArrowheads="1"/>
            </p:cNvSpPr>
            <p:nvPr/>
          </p:nvSpPr>
          <p:spPr bwMode="auto">
            <a:xfrm rot="693833">
              <a:off x="2433504" y="4187957"/>
              <a:ext cx="1150957" cy="1620838"/>
            </a:xfrm>
            <a:prstGeom prst="ellipse">
              <a:avLst/>
            </a:prstGeom>
            <a:solidFill>
              <a:srgbClr val="F0DB10"/>
            </a:solidFill>
            <a:ln w="9525">
              <a:solidFill>
                <a:schemeClr val="tx1"/>
              </a:solidFill>
              <a:round/>
              <a:headEnd/>
              <a:tailEnd/>
            </a:ln>
          </p:spPr>
          <p:txBody>
            <a:bodyPr/>
            <a:lstStyle/>
            <a:p>
              <a:endParaRPr lang="en-US"/>
            </a:p>
          </p:txBody>
        </p:sp>
        <p:sp>
          <p:nvSpPr>
            <p:cNvPr id="5" name="Line 19"/>
            <p:cNvSpPr>
              <a:spLocks noChangeShapeType="1"/>
            </p:cNvSpPr>
            <p:nvPr/>
          </p:nvSpPr>
          <p:spPr bwMode="auto">
            <a:xfrm rot="4716597">
              <a:off x="2252527" y="2803604"/>
              <a:ext cx="523875" cy="822325"/>
            </a:xfrm>
            <a:prstGeom prst="line">
              <a:avLst/>
            </a:prstGeom>
            <a:noFill/>
            <a:ln w="19050">
              <a:solidFill>
                <a:schemeClr val="tx1"/>
              </a:solidFill>
              <a:round/>
              <a:headEnd type="none" w="lg" len="lg"/>
              <a:tailEnd type="oval" w="lg" len="lg"/>
            </a:ln>
          </p:spPr>
          <p:txBody>
            <a:bodyPr/>
            <a:lstStyle/>
            <a:p>
              <a:endParaRPr lang="en-US"/>
            </a:p>
          </p:txBody>
        </p:sp>
        <p:sp>
          <p:nvSpPr>
            <p:cNvPr id="6" name="Line 20"/>
            <p:cNvSpPr>
              <a:spLocks noChangeShapeType="1"/>
            </p:cNvSpPr>
            <p:nvPr/>
          </p:nvSpPr>
          <p:spPr bwMode="auto">
            <a:xfrm rot="4716597" flipH="1">
              <a:off x="3545419" y="3688493"/>
              <a:ext cx="757018" cy="582042"/>
            </a:xfrm>
            <a:prstGeom prst="line">
              <a:avLst/>
            </a:prstGeom>
            <a:noFill/>
            <a:ln w="19050">
              <a:solidFill>
                <a:schemeClr val="tx1"/>
              </a:solidFill>
              <a:round/>
              <a:headEnd type="oval" w="lg" len="lg"/>
              <a:tailEnd type="oval" w="lg" len="lg"/>
            </a:ln>
          </p:spPr>
          <p:txBody>
            <a:bodyPr/>
            <a:lstStyle/>
            <a:p>
              <a:endParaRPr lang="en-US"/>
            </a:p>
          </p:txBody>
        </p:sp>
        <p:sp>
          <p:nvSpPr>
            <p:cNvPr id="7" name="Line 21"/>
            <p:cNvSpPr>
              <a:spLocks noChangeShapeType="1"/>
            </p:cNvSpPr>
            <p:nvPr/>
          </p:nvSpPr>
          <p:spPr bwMode="auto">
            <a:xfrm rot="4716597">
              <a:off x="1543050" y="3486150"/>
              <a:ext cx="523875" cy="822325"/>
            </a:xfrm>
            <a:prstGeom prst="line">
              <a:avLst/>
            </a:prstGeom>
            <a:noFill/>
            <a:ln w="19050">
              <a:solidFill>
                <a:schemeClr val="tx1"/>
              </a:solidFill>
              <a:round/>
              <a:headEnd type="none" w="lg" len="lg"/>
              <a:tailEnd type="oval" w="lg" len="lg"/>
            </a:ln>
          </p:spPr>
          <p:txBody>
            <a:bodyPr/>
            <a:lstStyle/>
            <a:p>
              <a:endParaRPr lang="en-US"/>
            </a:p>
          </p:txBody>
        </p:sp>
        <p:sp>
          <p:nvSpPr>
            <p:cNvPr id="8" name="Line 22"/>
            <p:cNvSpPr>
              <a:spLocks noChangeShapeType="1"/>
            </p:cNvSpPr>
            <p:nvPr/>
          </p:nvSpPr>
          <p:spPr bwMode="auto">
            <a:xfrm rot="4716597">
              <a:off x="928065" y="4315604"/>
              <a:ext cx="618258" cy="551946"/>
            </a:xfrm>
            <a:prstGeom prst="line">
              <a:avLst/>
            </a:prstGeom>
            <a:noFill/>
            <a:ln w="19050">
              <a:solidFill>
                <a:schemeClr val="tx1"/>
              </a:solidFill>
              <a:round/>
              <a:headEnd type="none" w="lg" len="lg"/>
              <a:tailEnd type="oval" w="lg" len="lg"/>
            </a:ln>
          </p:spPr>
          <p:txBody>
            <a:bodyPr/>
            <a:lstStyle/>
            <a:p>
              <a:endParaRPr lang="en-US"/>
            </a:p>
          </p:txBody>
        </p:sp>
        <p:sp>
          <p:nvSpPr>
            <p:cNvPr id="9" name="Line 23"/>
            <p:cNvSpPr>
              <a:spLocks noChangeShapeType="1"/>
            </p:cNvSpPr>
            <p:nvPr/>
          </p:nvSpPr>
          <p:spPr bwMode="auto">
            <a:xfrm rot="10583578" flipH="1" flipV="1">
              <a:off x="1480949" y="4220664"/>
              <a:ext cx="188044" cy="727140"/>
            </a:xfrm>
            <a:prstGeom prst="line">
              <a:avLst/>
            </a:prstGeom>
            <a:noFill/>
            <a:ln w="19050">
              <a:solidFill>
                <a:schemeClr val="tx1"/>
              </a:solidFill>
              <a:round/>
              <a:headEnd type="none" w="lg" len="lg"/>
              <a:tailEnd type="oval" w="lg" len="lg"/>
            </a:ln>
          </p:spPr>
          <p:txBody>
            <a:bodyPr/>
            <a:lstStyle/>
            <a:p>
              <a:endParaRPr lang="en-US"/>
            </a:p>
          </p:txBody>
        </p:sp>
        <p:sp>
          <p:nvSpPr>
            <p:cNvPr id="10" name="Line 24"/>
            <p:cNvSpPr>
              <a:spLocks noChangeShapeType="1"/>
            </p:cNvSpPr>
            <p:nvPr/>
          </p:nvSpPr>
          <p:spPr bwMode="auto">
            <a:xfrm rot="4716597" flipV="1">
              <a:off x="2781107" y="3004211"/>
              <a:ext cx="893638" cy="505396"/>
            </a:xfrm>
            <a:prstGeom prst="line">
              <a:avLst/>
            </a:prstGeom>
            <a:noFill/>
            <a:ln w="19050">
              <a:solidFill>
                <a:schemeClr val="tx1"/>
              </a:solidFill>
              <a:round/>
              <a:headEnd type="oval" w="lg" len="lg"/>
              <a:tailEnd type="none" w="lg" len="lg"/>
            </a:ln>
          </p:spPr>
          <p:txBody>
            <a:bodyPr/>
            <a:lstStyle/>
            <a:p>
              <a:endParaRPr lang="en-US"/>
            </a:p>
          </p:txBody>
        </p:sp>
        <p:sp>
          <p:nvSpPr>
            <p:cNvPr id="11" name="Line 25"/>
            <p:cNvSpPr>
              <a:spLocks noChangeShapeType="1"/>
            </p:cNvSpPr>
            <p:nvPr/>
          </p:nvSpPr>
          <p:spPr bwMode="auto">
            <a:xfrm rot="4716597">
              <a:off x="3005137" y="3733801"/>
              <a:ext cx="639763" cy="614362"/>
            </a:xfrm>
            <a:prstGeom prst="line">
              <a:avLst/>
            </a:prstGeom>
            <a:noFill/>
            <a:ln w="19050">
              <a:solidFill>
                <a:schemeClr val="tx1"/>
              </a:solidFill>
              <a:round/>
              <a:headEnd type="none" w="lg" len="lg"/>
              <a:tailEnd type="oval" w="lg" len="lg"/>
            </a:ln>
          </p:spPr>
          <p:txBody>
            <a:bodyPr/>
            <a:lstStyle/>
            <a:p>
              <a:endParaRPr lang="en-US"/>
            </a:p>
          </p:txBody>
        </p:sp>
        <p:sp>
          <p:nvSpPr>
            <p:cNvPr id="12" name="Line 26"/>
            <p:cNvSpPr>
              <a:spLocks noChangeShapeType="1"/>
            </p:cNvSpPr>
            <p:nvPr/>
          </p:nvSpPr>
          <p:spPr bwMode="auto">
            <a:xfrm rot="4716597">
              <a:off x="3686596" y="4476398"/>
              <a:ext cx="822325" cy="547688"/>
            </a:xfrm>
            <a:prstGeom prst="line">
              <a:avLst/>
            </a:prstGeom>
            <a:noFill/>
            <a:ln w="19050">
              <a:solidFill>
                <a:schemeClr val="tx1"/>
              </a:solidFill>
              <a:round/>
              <a:headEnd type="none" w="lg" len="lg"/>
              <a:tailEnd type="oval" w="lg" len="lg"/>
            </a:ln>
          </p:spPr>
          <p:txBody>
            <a:bodyPr/>
            <a:lstStyle/>
            <a:p>
              <a:endParaRPr lang="en-US"/>
            </a:p>
          </p:txBody>
        </p:sp>
        <p:sp>
          <p:nvSpPr>
            <p:cNvPr id="13" name="Line 27"/>
            <p:cNvSpPr>
              <a:spLocks noChangeShapeType="1"/>
            </p:cNvSpPr>
            <p:nvPr/>
          </p:nvSpPr>
          <p:spPr bwMode="auto">
            <a:xfrm rot="4716597" flipH="1">
              <a:off x="3994408" y="4658060"/>
              <a:ext cx="898525" cy="128588"/>
            </a:xfrm>
            <a:prstGeom prst="line">
              <a:avLst/>
            </a:prstGeom>
            <a:noFill/>
            <a:ln w="19050">
              <a:solidFill>
                <a:schemeClr val="tx1"/>
              </a:solidFill>
              <a:round/>
              <a:headEnd type="oval" w="lg" len="lg"/>
              <a:tailEnd type="none" w="lg" len="lg"/>
            </a:ln>
          </p:spPr>
          <p:txBody>
            <a:bodyPr/>
            <a:lstStyle/>
            <a:p>
              <a:endParaRPr lang="en-US"/>
            </a:p>
          </p:txBody>
        </p:sp>
        <p:sp>
          <p:nvSpPr>
            <p:cNvPr id="14" name="Line 28"/>
            <p:cNvSpPr>
              <a:spLocks noChangeShapeType="1"/>
            </p:cNvSpPr>
            <p:nvPr/>
          </p:nvSpPr>
          <p:spPr bwMode="auto">
            <a:xfrm rot="4716597">
              <a:off x="2597595" y="4494433"/>
              <a:ext cx="585808" cy="507088"/>
            </a:xfrm>
            <a:prstGeom prst="line">
              <a:avLst/>
            </a:prstGeom>
            <a:noFill/>
            <a:ln w="19050">
              <a:solidFill>
                <a:schemeClr val="tx1"/>
              </a:solidFill>
              <a:round/>
              <a:headEnd type="none" w="lg" len="lg"/>
              <a:tailEnd type="oval" w="lg" len="lg"/>
            </a:ln>
          </p:spPr>
          <p:txBody>
            <a:bodyPr/>
            <a:lstStyle/>
            <a:p>
              <a:endParaRPr lang="en-US"/>
            </a:p>
          </p:txBody>
        </p:sp>
        <p:sp>
          <p:nvSpPr>
            <p:cNvPr id="15" name="Line 29"/>
            <p:cNvSpPr>
              <a:spLocks noChangeShapeType="1"/>
            </p:cNvSpPr>
            <p:nvPr/>
          </p:nvSpPr>
          <p:spPr bwMode="auto">
            <a:xfrm rot="4716597" flipH="1">
              <a:off x="2870643" y="4715613"/>
              <a:ext cx="717550" cy="103187"/>
            </a:xfrm>
            <a:prstGeom prst="line">
              <a:avLst/>
            </a:prstGeom>
            <a:noFill/>
            <a:ln w="19050">
              <a:solidFill>
                <a:schemeClr val="tx1"/>
              </a:solidFill>
              <a:round/>
              <a:headEnd type="oval" w="lg" len="lg"/>
              <a:tailEnd type="none" w="lg" len="lg"/>
            </a:ln>
          </p:spPr>
          <p:txBody>
            <a:bodyPr/>
            <a:lstStyle/>
            <a:p>
              <a:endParaRPr lang="en-US"/>
            </a:p>
          </p:txBody>
        </p:sp>
        <p:sp>
          <p:nvSpPr>
            <p:cNvPr id="16" name="Text Box 30"/>
            <p:cNvSpPr txBox="1">
              <a:spLocks noChangeArrowheads="1"/>
            </p:cNvSpPr>
            <p:nvPr/>
          </p:nvSpPr>
          <p:spPr bwMode="auto">
            <a:xfrm>
              <a:off x="2817867" y="2549485"/>
              <a:ext cx="182562" cy="182562"/>
            </a:xfrm>
            <a:prstGeom prst="rect">
              <a:avLst/>
            </a:prstGeom>
            <a:noFill/>
            <a:ln w="9525">
              <a:noFill/>
              <a:miter lim="800000"/>
              <a:headEnd/>
              <a:tailEnd/>
            </a:ln>
          </p:spPr>
          <p:txBody>
            <a:bodyPr lIns="0" tIns="0" rIns="0" bIns="0"/>
            <a:lstStyle/>
            <a:p>
              <a:pPr eaLnBrk="0" hangingPunct="0"/>
              <a:r>
                <a:rPr lang="en-US" sz="1600"/>
                <a:t>A</a:t>
              </a:r>
            </a:p>
          </p:txBody>
        </p:sp>
        <p:sp>
          <p:nvSpPr>
            <p:cNvPr id="17" name="Text Box 31"/>
            <p:cNvSpPr txBox="1">
              <a:spLocks noChangeArrowheads="1"/>
            </p:cNvSpPr>
            <p:nvPr/>
          </p:nvSpPr>
          <p:spPr bwMode="auto">
            <a:xfrm>
              <a:off x="3676718" y="3465499"/>
              <a:ext cx="184150" cy="182563"/>
            </a:xfrm>
            <a:prstGeom prst="rect">
              <a:avLst/>
            </a:prstGeom>
            <a:noFill/>
            <a:ln w="9525">
              <a:noFill/>
              <a:miter lim="800000"/>
              <a:headEnd/>
              <a:tailEnd/>
            </a:ln>
          </p:spPr>
          <p:txBody>
            <a:bodyPr lIns="0" tIns="0" rIns="0" bIns="0"/>
            <a:lstStyle/>
            <a:p>
              <a:pPr eaLnBrk="0" hangingPunct="0"/>
              <a:r>
                <a:rPr lang="en-US" sz="1600"/>
                <a:t>C</a:t>
              </a:r>
            </a:p>
          </p:txBody>
        </p:sp>
        <p:sp>
          <p:nvSpPr>
            <p:cNvPr id="18" name="Text Box 32"/>
            <p:cNvSpPr txBox="1">
              <a:spLocks noChangeArrowheads="1"/>
            </p:cNvSpPr>
            <p:nvPr/>
          </p:nvSpPr>
          <p:spPr bwMode="auto">
            <a:xfrm>
              <a:off x="3208338" y="4352925"/>
              <a:ext cx="184150" cy="184150"/>
            </a:xfrm>
            <a:prstGeom prst="rect">
              <a:avLst/>
            </a:prstGeom>
            <a:noFill/>
            <a:ln w="9525">
              <a:noFill/>
              <a:miter lim="800000"/>
              <a:headEnd/>
              <a:tailEnd/>
            </a:ln>
          </p:spPr>
          <p:txBody>
            <a:bodyPr lIns="0" tIns="0" rIns="0" bIns="0"/>
            <a:lstStyle/>
            <a:p>
              <a:pPr eaLnBrk="0" hangingPunct="0"/>
              <a:r>
                <a:rPr lang="en-US" sz="1600"/>
                <a:t>E</a:t>
              </a:r>
            </a:p>
          </p:txBody>
        </p:sp>
        <p:sp>
          <p:nvSpPr>
            <p:cNvPr id="19" name="Text Box 33"/>
            <p:cNvSpPr txBox="1">
              <a:spLocks noChangeArrowheads="1"/>
            </p:cNvSpPr>
            <p:nvPr/>
          </p:nvSpPr>
          <p:spPr bwMode="auto">
            <a:xfrm>
              <a:off x="4412082" y="4254549"/>
              <a:ext cx="182563" cy="182563"/>
            </a:xfrm>
            <a:prstGeom prst="rect">
              <a:avLst/>
            </a:prstGeom>
            <a:noFill/>
            <a:ln w="9525">
              <a:noFill/>
              <a:miter lim="800000"/>
              <a:headEnd/>
              <a:tailEnd/>
            </a:ln>
          </p:spPr>
          <p:txBody>
            <a:bodyPr lIns="0" tIns="0" rIns="0" bIns="0"/>
            <a:lstStyle/>
            <a:p>
              <a:pPr eaLnBrk="0" hangingPunct="0"/>
              <a:r>
                <a:rPr lang="en-US" sz="1600"/>
                <a:t>F</a:t>
              </a:r>
            </a:p>
          </p:txBody>
        </p:sp>
        <p:sp>
          <p:nvSpPr>
            <p:cNvPr id="20" name="Text Box 34"/>
            <p:cNvSpPr txBox="1">
              <a:spLocks noChangeArrowheads="1"/>
            </p:cNvSpPr>
            <p:nvPr/>
          </p:nvSpPr>
          <p:spPr bwMode="auto">
            <a:xfrm>
              <a:off x="1198563" y="3987800"/>
              <a:ext cx="182562" cy="182563"/>
            </a:xfrm>
            <a:prstGeom prst="rect">
              <a:avLst/>
            </a:prstGeom>
            <a:noFill/>
            <a:ln w="9525">
              <a:noFill/>
              <a:miter lim="800000"/>
              <a:headEnd/>
              <a:tailEnd/>
            </a:ln>
          </p:spPr>
          <p:txBody>
            <a:bodyPr lIns="0" tIns="0" rIns="0" bIns="0"/>
            <a:lstStyle/>
            <a:p>
              <a:pPr eaLnBrk="0" hangingPunct="0"/>
              <a:r>
                <a:rPr lang="en-US" sz="1600"/>
                <a:t>D</a:t>
              </a:r>
            </a:p>
          </p:txBody>
        </p:sp>
        <p:sp>
          <p:nvSpPr>
            <p:cNvPr id="21" name="Text Box 35"/>
            <p:cNvSpPr txBox="1">
              <a:spLocks noChangeArrowheads="1"/>
            </p:cNvSpPr>
            <p:nvPr/>
          </p:nvSpPr>
          <p:spPr bwMode="auto">
            <a:xfrm>
              <a:off x="1928813" y="3348038"/>
              <a:ext cx="182562" cy="182562"/>
            </a:xfrm>
            <a:prstGeom prst="rect">
              <a:avLst/>
            </a:prstGeom>
            <a:noFill/>
            <a:ln w="9525">
              <a:noFill/>
              <a:miter lim="800000"/>
              <a:headEnd/>
              <a:tailEnd/>
            </a:ln>
          </p:spPr>
          <p:txBody>
            <a:bodyPr lIns="0" tIns="0" rIns="0" bIns="0"/>
            <a:lstStyle/>
            <a:p>
              <a:pPr eaLnBrk="0" hangingPunct="0"/>
              <a:r>
                <a:rPr lang="en-US" sz="1600"/>
                <a:t>B</a:t>
              </a:r>
            </a:p>
          </p:txBody>
        </p:sp>
        <p:sp>
          <p:nvSpPr>
            <p:cNvPr id="22" name="Text Box 36"/>
            <p:cNvSpPr txBox="1">
              <a:spLocks noChangeArrowheads="1"/>
            </p:cNvSpPr>
            <p:nvPr/>
          </p:nvSpPr>
          <p:spPr bwMode="auto">
            <a:xfrm>
              <a:off x="2699792" y="5229200"/>
              <a:ext cx="184150" cy="182563"/>
            </a:xfrm>
            <a:prstGeom prst="rect">
              <a:avLst/>
            </a:prstGeom>
            <a:noFill/>
            <a:ln w="9525">
              <a:noFill/>
              <a:miter lim="800000"/>
              <a:headEnd/>
              <a:tailEnd/>
            </a:ln>
          </p:spPr>
          <p:txBody>
            <a:bodyPr lIns="0" tIns="0" rIns="0" bIns="0"/>
            <a:lstStyle/>
            <a:p>
              <a:pPr eaLnBrk="0" hangingPunct="0"/>
              <a:r>
                <a:rPr lang="en-US" sz="1600"/>
                <a:t>I</a:t>
              </a:r>
            </a:p>
          </p:txBody>
        </p:sp>
        <p:sp>
          <p:nvSpPr>
            <p:cNvPr id="23" name="Text Box 37"/>
            <p:cNvSpPr txBox="1">
              <a:spLocks noChangeArrowheads="1"/>
            </p:cNvSpPr>
            <p:nvPr/>
          </p:nvSpPr>
          <p:spPr bwMode="auto">
            <a:xfrm>
              <a:off x="831850" y="4973759"/>
              <a:ext cx="182563" cy="182563"/>
            </a:xfrm>
            <a:prstGeom prst="rect">
              <a:avLst/>
            </a:prstGeom>
            <a:noFill/>
            <a:ln w="9525">
              <a:noFill/>
              <a:miter lim="800000"/>
              <a:headEnd/>
              <a:tailEnd/>
            </a:ln>
          </p:spPr>
          <p:txBody>
            <a:bodyPr lIns="0" tIns="0" rIns="0" bIns="0"/>
            <a:lstStyle/>
            <a:p>
              <a:pPr eaLnBrk="0" hangingPunct="0"/>
              <a:r>
                <a:rPr lang="en-US" sz="1600"/>
                <a:t>G</a:t>
              </a:r>
            </a:p>
          </p:txBody>
        </p:sp>
        <p:sp>
          <p:nvSpPr>
            <p:cNvPr id="24" name="Text Box 38"/>
            <p:cNvSpPr txBox="1">
              <a:spLocks noChangeArrowheads="1"/>
            </p:cNvSpPr>
            <p:nvPr/>
          </p:nvSpPr>
          <p:spPr bwMode="auto">
            <a:xfrm>
              <a:off x="3300413" y="5176838"/>
              <a:ext cx="182562" cy="182562"/>
            </a:xfrm>
            <a:prstGeom prst="rect">
              <a:avLst/>
            </a:prstGeom>
            <a:noFill/>
            <a:ln w="9525">
              <a:noFill/>
              <a:miter lim="800000"/>
              <a:headEnd/>
              <a:tailEnd/>
            </a:ln>
          </p:spPr>
          <p:txBody>
            <a:bodyPr lIns="0" tIns="0" rIns="0" bIns="0"/>
            <a:lstStyle/>
            <a:p>
              <a:pPr eaLnBrk="0" hangingPunct="0"/>
              <a:r>
                <a:rPr lang="en-US" sz="1600"/>
                <a:t>J</a:t>
              </a:r>
            </a:p>
          </p:txBody>
        </p:sp>
        <p:sp>
          <p:nvSpPr>
            <p:cNvPr id="25" name="Text Box 39"/>
            <p:cNvSpPr txBox="1">
              <a:spLocks noChangeArrowheads="1"/>
            </p:cNvSpPr>
            <p:nvPr/>
          </p:nvSpPr>
          <p:spPr bwMode="auto">
            <a:xfrm>
              <a:off x="3883794" y="5301208"/>
              <a:ext cx="184150" cy="182562"/>
            </a:xfrm>
            <a:prstGeom prst="rect">
              <a:avLst/>
            </a:prstGeom>
            <a:noFill/>
            <a:ln w="9525">
              <a:noFill/>
              <a:miter lim="800000"/>
              <a:headEnd/>
              <a:tailEnd/>
            </a:ln>
          </p:spPr>
          <p:txBody>
            <a:bodyPr lIns="0" tIns="0" rIns="0" bIns="0"/>
            <a:lstStyle/>
            <a:p>
              <a:pPr eaLnBrk="0" hangingPunct="0"/>
              <a:r>
                <a:rPr lang="en-US" sz="1600"/>
                <a:t>K</a:t>
              </a:r>
            </a:p>
          </p:txBody>
        </p:sp>
        <p:sp>
          <p:nvSpPr>
            <p:cNvPr id="26" name="Text Box 40"/>
            <p:cNvSpPr txBox="1">
              <a:spLocks noChangeArrowheads="1"/>
            </p:cNvSpPr>
            <p:nvPr/>
          </p:nvSpPr>
          <p:spPr bwMode="auto">
            <a:xfrm>
              <a:off x="4523845" y="5237600"/>
              <a:ext cx="184150" cy="184150"/>
            </a:xfrm>
            <a:prstGeom prst="rect">
              <a:avLst/>
            </a:prstGeom>
            <a:noFill/>
            <a:ln w="9525">
              <a:noFill/>
              <a:miter lim="800000"/>
              <a:headEnd/>
              <a:tailEnd/>
            </a:ln>
          </p:spPr>
          <p:txBody>
            <a:bodyPr lIns="0" tIns="0" rIns="0" bIns="0"/>
            <a:lstStyle/>
            <a:p>
              <a:pPr eaLnBrk="0" hangingPunct="0"/>
              <a:r>
                <a:rPr lang="en-US" sz="1600"/>
                <a:t>L</a:t>
              </a:r>
            </a:p>
          </p:txBody>
        </p:sp>
        <p:sp>
          <p:nvSpPr>
            <p:cNvPr id="27" name="Text Box 41"/>
            <p:cNvSpPr txBox="1">
              <a:spLocks noChangeArrowheads="1"/>
            </p:cNvSpPr>
            <p:nvPr/>
          </p:nvSpPr>
          <p:spPr bwMode="auto">
            <a:xfrm>
              <a:off x="1475656" y="4989772"/>
              <a:ext cx="182563" cy="182563"/>
            </a:xfrm>
            <a:prstGeom prst="rect">
              <a:avLst/>
            </a:prstGeom>
            <a:noFill/>
            <a:ln w="9525">
              <a:noFill/>
              <a:miter lim="800000"/>
              <a:headEnd/>
              <a:tailEnd/>
            </a:ln>
          </p:spPr>
          <p:txBody>
            <a:bodyPr lIns="0" tIns="0" rIns="0" bIns="0"/>
            <a:lstStyle/>
            <a:p>
              <a:pPr eaLnBrk="0" hangingPunct="0"/>
              <a:r>
                <a:rPr lang="en-US" sz="1600"/>
                <a:t>H</a:t>
              </a:r>
            </a:p>
          </p:txBody>
        </p:sp>
        <p:sp>
          <p:nvSpPr>
            <p:cNvPr id="28" name="Text Box 42"/>
            <p:cNvSpPr txBox="1">
              <a:spLocks noChangeArrowheads="1"/>
            </p:cNvSpPr>
            <p:nvPr/>
          </p:nvSpPr>
          <p:spPr bwMode="auto">
            <a:xfrm>
              <a:off x="899592" y="2852936"/>
              <a:ext cx="912812" cy="452438"/>
            </a:xfrm>
            <a:prstGeom prst="rect">
              <a:avLst/>
            </a:prstGeom>
            <a:noFill/>
            <a:ln w="9525">
              <a:noFill/>
              <a:miter lim="800000"/>
              <a:headEnd/>
              <a:tailEnd/>
            </a:ln>
          </p:spPr>
          <p:txBody>
            <a:bodyPr lIns="0" tIns="0" rIns="0" bIns="0"/>
            <a:lstStyle/>
            <a:p>
              <a:pPr algn="ctr" eaLnBrk="0" hangingPunct="0"/>
              <a:r>
                <a:rPr lang="en-US" sz="1400"/>
                <a:t>Sub tree kiri</a:t>
              </a:r>
            </a:p>
          </p:txBody>
        </p:sp>
        <p:sp>
          <p:nvSpPr>
            <p:cNvPr id="29" name="Text Box 43"/>
            <p:cNvSpPr txBox="1">
              <a:spLocks noChangeArrowheads="1"/>
            </p:cNvSpPr>
            <p:nvPr/>
          </p:nvSpPr>
          <p:spPr bwMode="auto">
            <a:xfrm>
              <a:off x="3779912" y="2924944"/>
              <a:ext cx="914400" cy="381000"/>
            </a:xfrm>
            <a:prstGeom prst="rect">
              <a:avLst/>
            </a:prstGeom>
            <a:noFill/>
            <a:ln w="9525">
              <a:noFill/>
              <a:miter lim="800000"/>
              <a:headEnd/>
              <a:tailEnd/>
            </a:ln>
          </p:spPr>
          <p:txBody>
            <a:bodyPr lIns="0" tIns="0" rIns="0" bIns="0"/>
            <a:lstStyle/>
            <a:p>
              <a:pPr algn="ctr" eaLnBrk="0" hangingPunct="0"/>
              <a:r>
                <a:rPr lang="en-US" sz="1400"/>
                <a:t>Sub tree kanan</a:t>
              </a:r>
            </a:p>
          </p:txBody>
        </p:sp>
        <p:sp>
          <p:nvSpPr>
            <p:cNvPr id="53" name="Text Box 43"/>
            <p:cNvSpPr txBox="1">
              <a:spLocks noChangeArrowheads="1"/>
            </p:cNvSpPr>
            <p:nvPr/>
          </p:nvSpPr>
          <p:spPr bwMode="auto">
            <a:xfrm>
              <a:off x="2436062" y="2236668"/>
              <a:ext cx="914400" cy="288032"/>
            </a:xfrm>
            <a:prstGeom prst="rect">
              <a:avLst/>
            </a:prstGeom>
            <a:noFill/>
            <a:ln w="9525">
              <a:noFill/>
              <a:miter lim="800000"/>
              <a:headEnd/>
              <a:tailEnd/>
            </a:ln>
          </p:spPr>
          <p:txBody>
            <a:bodyPr lIns="0" tIns="0" rIns="0" bIns="0"/>
            <a:lstStyle/>
            <a:p>
              <a:pPr algn="ctr" eaLnBrk="0" hangingPunct="0"/>
              <a:r>
                <a:rPr lang="en-US" sz="1400" smtClean="0"/>
                <a:t>Root</a:t>
              </a:r>
              <a:endParaRPr lang="en-US" sz="1400"/>
            </a:p>
          </p:txBody>
        </p:sp>
      </p:grpSp>
      <p:sp>
        <p:nvSpPr>
          <p:cNvPr id="58" name="Text Box 44"/>
          <p:cNvSpPr txBox="1">
            <a:spLocks noChangeArrowheads="1"/>
          </p:cNvSpPr>
          <p:nvPr/>
        </p:nvSpPr>
        <p:spPr bwMode="auto">
          <a:xfrm>
            <a:off x="5580112" y="3284984"/>
            <a:ext cx="3240360" cy="2015936"/>
          </a:xfrm>
          <a:prstGeom prst="rect">
            <a:avLst/>
          </a:prstGeom>
          <a:solidFill>
            <a:srgbClr val="FFFFA7"/>
          </a:solidFill>
          <a:ln w="12700" algn="ctr">
            <a:solidFill>
              <a:schemeClr val="tx2"/>
            </a:solidFill>
            <a:miter lim="800000"/>
            <a:headEnd/>
            <a:tailEnd/>
          </a:ln>
        </p:spPr>
        <p:txBody>
          <a:bodyPr wrap="square">
            <a:spAutoFit/>
          </a:bodyPr>
          <a:lstStyle/>
          <a:p>
            <a:pPr marL="91440" eaLnBrk="0" hangingPunct="0">
              <a:spcAft>
                <a:spcPts val="600"/>
              </a:spcAft>
            </a:pPr>
            <a:r>
              <a:rPr lang="en-US" sz="1600" smtClean="0"/>
              <a:t>Terminologi:</a:t>
            </a:r>
            <a:endParaRPr lang="en-US" sz="1600" smtClean="0">
              <a:solidFill>
                <a:srgbClr val="000066"/>
              </a:solidFill>
            </a:endParaRPr>
          </a:p>
          <a:p>
            <a:pPr marL="454025" indent="-342900" eaLnBrk="0" hangingPunct="0">
              <a:spcAft>
                <a:spcPct val="10000"/>
              </a:spcAft>
              <a:buFont typeface="+mj-lt"/>
              <a:buAutoNum type="arabicPeriod"/>
            </a:pPr>
            <a:r>
              <a:rPr lang="en-US" sz="1600" smtClean="0">
                <a:solidFill>
                  <a:srgbClr val="000066"/>
                </a:solidFill>
              </a:rPr>
              <a:t>B </a:t>
            </a:r>
            <a:r>
              <a:rPr lang="en-US" sz="1600">
                <a:solidFill>
                  <a:srgbClr val="000066"/>
                </a:solidFill>
              </a:rPr>
              <a:t>adalah anak kiri dari A</a:t>
            </a:r>
          </a:p>
          <a:p>
            <a:pPr marL="454025" indent="-342900" eaLnBrk="0" hangingPunct="0">
              <a:spcAft>
                <a:spcPct val="10000"/>
              </a:spcAft>
              <a:buFont typeface="+mj-lt"/>
              <a:buAutoNum type="arabicPeriod"/>
            </a:pPr>
            <a:r>
              <a:rPr lang="en-US" sz="1600">
                <a:solidFill>
                  <a:srgbClr val="000066"/>
                </a:solidFill>
              </a:rPr>
              <a:t>C adalah anak kanan dari A</a:t>
            </a:r>
          </a:p>
          <a:p>
            <a:pPr marL="454025" indent="-342900" eaLnBrk="0" hangingPunct="0">
              <a:spcAft>
                <a:spcPct val="10000"/>
              </a:spcAft>
              <a:buFont typeface="+mj-lt"/>
              <a:buAutoNum type="arabicPeriod"/>
            </a:pPr>
            <a:r>
              <a:rPr lang="en-US" sz="1600">
                <a:solidFill>
                  <a:srgbClr val="000066"/>
                </a:solidFill>
              </a:rPr>
              <a:t>D adalah anak kiri dari B</a:t>
            </a:r>
          </a:p>
          <a:p>
            <a:pPr marL="454025" indent="-342900" eaLnBrk="0" hangingPunct="0">
              <a:spcAft>
                <a:spcPct val="10000"/>
              </a:spcAft>
              <a:buFont typeface="+mj-lt"/>
              <a:buAutoNum type="arabicPeriod"/>
            </a:pPr>
            <a:r>
              <a:rPr lang="en-US" sz="1600">
                <a:solidFill>
                  <a:srgbClr val="000066"/>
                </a:solidFill>
              </a:rPr>
              <a:t>E adalah anak kiri dari C</a:t>
            </a:r>
          </a:p>
          <a:p>
            <a:pPr marL="454025" indent="-342900" eaLnBrk="0" hangingPunct="0">
              <a:spcAft>
                <a:spcPct val="10000"/>
              </a:spcAft>
              <a:buFont typeface="+mj-lt"/>
              <a:buAutoNum type="arabicPeriod"/>
            </a:pPr>
            <a:r>
              <a:rPr lang="en-US" sz="1600">
                <a:solidFill>
                  <a:srgbClr val="000066"/>
                </a:solidFill>
              </a:rPr>
              <a:t>F adalah anak kanan dari C</a:t>
            </a:r>
          </a:p>
          <a:p>
            <a:pPr marL="454025" indent="-342900" eaLnBrk="0" hangingPunct="0">
              <a:spcAft>
                <a:spcPct val="10000"/>
              </a:spcAft>
              <a:buFont typeface="+mj-lt"/>
              <a:buAutoNum type="arabicPeriod"/>
            </a:pPr>
            <a:r>
              <a:rPr lang="en-US" sz="1600">
                <a:solidFill>
                  <a:srgbClr val="000066"/>
                </a:solidFill>
              </a:rPr>
              <a:t>B tidak memiliki anak kanan </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dissolve">
                                      <p:cBhvr>
                                        <p:cTn id="11" dur="500"/>
                                        <p:tgtEl>
                                          <p:spTgt spid="57"/>
                                        </p:tgtEl>
                                      </p:cBhvr>
                                    </p:animEffect>
                                  </p:childTnLst>
                                </p:cTn>
                              </p:par>
                            </p:childTnLst>
                          </p:cTn>
                        </p:par>
                        <p:par>
                          <p:cTn id="12" fill="hold">
                            <p:stCondLst>
                              <p:cond delay="1000"/>
                            </p:stCondLst>
                            <p:childTnLst>
                              <p:par>
                                <p:cTn id="13" presetID="20" presetClass="entr" presetSubtype="0" fill="hold" grpId="0" nodeType="after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wedge">
                                      <p:cBhvr>
                                        <p:cTn id="15" dur="20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2"/>
            </a:gs>
            <a:gs pos="100000">
              <a:srgbClr val="3333FF"/>
            </a:gs>
          </a:gsLst>
          <a:lin ang="5400000" scaled="1"/>
        </a:gradFill>
        <a:effectLst/>
      </p:bgPr>
    </p:bg>
    <p:spTree>
      <p:nvGrpSpPr>
        <p:cNvPr id="1" name=""/>
        <p:cNvGrpSpPr/>
        <p:nvPr/>
      </p:nvGrpSpPr>
      <p:grpSpPr>
        <a:xfrm>
          <a:off x="0" y="0"/>
          <a:ext cx="0" cy="0"/>
          <a:chOff x="0" y="0"/>
          <a:chExt cx="0" cy="0"/>
        </a:xfrm>
      </p:grpSpPr>
      <p:sp>
        <p:nvSpPr>
          <p:cNvPr id="28" name="Text Box 11"/>
          <p:cNvSpPr txBox="1">
            <a:spLocks noChangeArrowheads="1"/>
          </p:cNvSpPr>
          <p:nvPr/>
        </p:nvSpPr>
        <p:spPr bwMode="auto">
          <a:xfrm>
            <a:off x="2051720" y="765175"/>
            <a:ext cx="5040560" cy="369332"/>
          </a:xfrm>
          <a:prstGeom prst="rect">
            <a:avLst/>
          </a:prstGeom>
          <a:noFill/>
          <a:ln w="12700">
            <a:noFill/>
            <a:miter lim="800000"/>
            <a:headEnd type="none" w="sm" len="sm"/>
            <a:tailEnd type="none" w="sm" len="sm"/>
          </a:ln>
          <a:effectLst/>
        </p:spPr>
        <p:txBody>
          <a:bodyPr wrap="square">
            <a:spAutoFit/>
          </a:bodyPr>
          <a:lstStyle/>
          <a:p>
            <a:pPr algn="ctr"/>
            <a:r>
              <a:rPr lang="en-US" b="1" smtClean="0"/>
              <a:t>POHON TELUSUR BINER (PTB)</a:t>
            </a:r>
            <a:endParaRPr lang="en-US" b="1"/>
          </a:p>
        </p:txBody>
      </p:sp>
      <p:sp>
        <p:nvSpPr>
          <p:cNvPr id="29" name="Text Box 23"/>
          <p:cNvSpPr txBox="1">
            <a:spLocks noChangeArrowheads="1"/>
          </p:cNvSpPr>
          <p:nvPr/>
        </p:nvSpPr>
        <p:spPr bwMode="auto">
          <a:xfrm>
            <a:off x="683568" y="1268760"/>
            <a:ext cx="7776864" cy="1218795"/>
          </a:xfrm>
          <a:prstGeom prst="rect">
            <a:avLst/>
          </a:prstGeom>
          <a:noFill/>
          <a:ln w="12700">
            <a:noFill/>
            <a:miter lim="800000"/>
            <a:headEnd type="none" w="sm" len="sm"/>
            <a:tailEnd type="none" w="sm" len="sm"/>
          </a:ln>
          <a:effectLst/>
        </p:spPr>
        <p:txBody>
          <a:bodyPr wrap="square" tIns="54864" bIns="54864">
            <a:spAutoFit/>
          </a:bodyPr>
          <a:lstStyle/>
          <a:p>
            <a:pPr marL="288925" indent="-288925" algn="just">
              <a:spcBef>
                <a:spcPct val="20000"/>
              </a:spcBef>
              <a:buSzPct val="85000"/>
              <a:buFont typeface="Wingdings" pitchFamily="2" charset="2"/>
              <a:buChar char="v"/>
            </a:pPr>
            <a:r>
              <a:rPr lang="en-US" smtClean="0"/>
              <a:t>Pohon Telusur Biner (</a:t>
            </a:r>
            <a:r>
              <a:rPr lang="en-US" i="1" smtClean="0"/>
              <a:t>Binary Search Tree</a:t>
            </a:r>
            <a:r>
              <a:rPr lang="en-US" smtClean="0"/>
              <a:t>) adalan pohon berakar biner dengan sifat pada setiap node (vertex) menyimpan data yang lebih besar dari semua node pada sub tree kiri tetapi lebih kecil dari semua node pada sub tree kanan.</a:t>
            </a:r>
            <a:endParaRPr lang="en-US"/>
          </a:p>
        </p:txBody>
      </p:sp>
      <p:sp>
        <p:nvSpPr>
          <p:cNvPr id="30" name="Rectangle 29"/>
          <p:cNvSpPr/>
          <p:nvPr/>
        </p:nvSpPr>
        <p:spPr>
          <a:xfrm>
            <a:off x="973272" y="2420888"/>
            <a:ext cx="3454712" cy="369332"/>
          </a:xfrm>
          <a:prstGeom prst="rect">
            <a:avLst/>
          </a:prstGeom>
        </p:spPr>
        <p:txBody>
          <a:bodyPr wrap="square">
            <a:spAutoFit/>
          </a:bodyPr>
          <a:lstStyle/>
          <a:p>
            <a:pPr>
              <a:spcBef>
                <a:spcPct val="20000"/>
              </a:spcBef>
              <a:buSzPct val="85000"/>
            </a:pPr>
            <a:r>
              <a:rPr lang="en-US" smtClean="0"/>
              <a:t>Perhatikan  pohon di bawah ini:</a:t>
            </a:r>
            <a:endParaRPr lang="en-US"/>
          </a:p>
        </p:txBody>
      </p:sp>
      <p:grpSp>
        <p:nvGrpSpPr>
          <p:cNvPr id="51" name="Group 50"/>
          <p:cNvGrpSpPr/>
          <p:nvPr/>
        </p:nvGrpSpPr>
        <p:grpSpPr>
          <a:xfrm>
            <a:off x="1043608" y="3212976"/>
            <a:ext cx="2541439" cy="2448297"/>
            <a:chOff x="1275085" y="3212976"/>
            <a:chExt cx="2541439" cy="2448297"/>
          </a:xfrm>
        </p:grpSpPr>
        <p:sp>
          <p:nvSpPr>
            <p:cNvPr id="31" name="Oval 13"/>
            <p:cNvSpPr>
              <a:spLocks noChangeArrowheads="1"/>
            </p:cNvSpPr>
            <p:nvPr/>
          </p:nvSpPr>
          <p:spPr bwMode="auto">
            <a:xfrm>
              <a:off x="1690861" y="3861048"/>
              <a:ext cx="414338" cy="398463"/>
            </a:xfrm>
            <a:prstGeom prst="ellipse">
              <a:avLst/>
            </a:prstGeom>
            <a:solidFill>
              <a:srgbClr val="F0DB10"/>
            </a:solidFill>
            <a:ln w="9525">
              <a:solidFill>
                <a:schemeClr val="tx1"/>
              </a:solidFill>
              <a:round/>
              <a:headEnd/>
              <a:tailEnd/>
            </a:ln>
          </p:spPr>
          <p:txBody>
            <a:bodyPr anchor="ctr"/>
            <a:lstStyle/>
            <a:p>
              <a:pPr algn="ctr">
                <a:defRPr/>
              </a:pPr>
              <a:r>
                <a:rPr lang="en-US" sz="1600" smtClean="0"/>
                <a:t>B</a:t>
              </a:r>
              <a:endParaRPr lang="en-US" sz="1600"/>
            </a:p>
          </p:txBody>
        </p:sp>
        <p:cxnSp>
          <p:nvCxnSpPr>
            <p:cNvPr id="32" name="AutoShape 14"/>
            <p:cNvCxnSpPr>
              <a:cxnSpLocks noChangeShapeType="1"/>
              <a:stCxn id="47" idx="3"/>
              <a:endCxn id="31" idx="7"/>
            </p:cNvCxnSpPr>
            <p:nvPr/>
          </p:nvCxnSpPr>
          <p:spPr bwMode="auto">
            <a:xfrm flipH="1">
              <a:off x="2044521" y="3553085"/>
              <a:ext cx="356306" cy="366317"/>
            </a:xfrm>
            <a:prstGeom prst="straightConnector1">
              <a:avLst/>
            </a:prstGeom>
            <a:noFill/>
            <a:ln w="12700">
              <a:solidFill>
                <a:schemeClr val="tx1"/>
              </a:solidFill>
              <a:round/>
              <a:headEnd/>
              <a:tailEnd/>
            </a:ln>
          </p:spPr>
        </p:cxnSp>
        <p:cxnSp>
          <p:nvCxnSpPr>
            <p:cNvPr id="33" name="AutoShape 15"/>
            <p:cNvCxnSpPr>
              <a:cxnSpLocks noChangeShapeType="1"/>
              <a:stCxn id="31" idx="3"/>
              <a:endCxn id="34" idx="0"/>
            </p:cNvCxnSpPr>
            <p:nvPr/>
          </p:nvCxnSpPr>
          <p:spPr bwMode="auto">
            <a:xfrm flipH="1">
              <a:off x="1482254" y="4201157"/>
              <a:ext cx="269285" cy="317076"/>
            </a:xfrm>
            <a:prstGeom prst="straightConnector1">
              <a:avLst/>
            </a:prstGeom>
            <a:noFill/>
            <a:ln w="12700">
              <a:solidFill>
                <a:schemeClr val="tx1"/>
              </a:solidFill>
              <a:round/>
              <a:headEnd/>
              <a:tailEnd/>
            </a:ln>
          </p:spPr>
        </p:cxnSp>
        <p:sp>
          <p:nvSpPr>
            <p:cNvPr id="34" name="Oval 16"/>
            <p:cNvSpPr>
              <a:spLocks noChangeArrowheads="1"/>
            </p:cNvSpPr>
            <p:nvPr/>
          </p:nvSpPr>
          <p:spPr bwMode="auto">
            <a:xfrm>
              <a:off x="1275085" y="4518233"/>
              <a:ext cx="414337" cy="398462"/>
            </a:xfrm>
            <a:prstGeom prst="ellipse">
              <a:avLst/>
            </a:prstGeom>
            <a:solidFill>
              <a:srgbClr val="F0DB10"/>
            </a:solidFill>
            <a:ln w="9525">
              <a:solidFill>
                <a:schemeClr val="tx1"/>
              </a:solidFill>
              <a:round/>
              <a:headEnd/>
              <a:tailEnd/>
            </a:ln>
          </p:spPr>
          <p:txBody>
            <a:bodyPr anchor="ctr"/>
            <a:lstStyle/>
            <a:p>
              <a:pPr algn="ctr">
                <a:defRPr/>
              </a:pPr>
              <a:r>
                <a:rPr lang="en-US" sz="1600" smtClean="0"/>
                <a:t>C</a:t>
              </a:r>
              <a:endParaRPr lang="en-US" sz="1600"/>
            </a:p>
          </p:txBody>
        </p:sp>
        <p:sp>
          <p:nvSpPr>
            <p:cNvPr id="35" name="Oval 17"/>
            <p:cNvSpPr>
              <a:spLocks noChangeArrowheads="1"/>
            </p:cNvSpPr>
            <p:nvPr/>
          </p:nvSpPr>
          <p:spPr bwMode="auto">
            <a:xfrm>
              <a:off x="2051224" y="4542086"/>
              <a:ext cx="414337" cy="398462"/>
            </a:xfrm>
            <a:prstGeom prst="ellipse">
              <a:avLst/>
            </a:prstGeom>
            <a:solidFill>
              <a:srgbClr val="F0DB10"/>
            </a:solidFill>
            <a:ln w="9525">
              <a:solidFill>
                <a:schemeClr val="tx1"/>
              </a:solidFill>
              <a:round/>
              <a:headEnd/>
              <a:tailEnd/>
            </a:ln>
          </p:spPr>
          <p:txBody>
            <a:bodyPr anchor="ctr"/>
            <a:lstStyle/>
            <a:p>
              <a:pPr algn="ctr">
                <a:defRPr/>
              </a:pPr>
              <a:r>
                <a:rPr lang="en-US" sz="1600" smtClean="0"/>
                <a:t>D</a:t>
              </a:r>
              <a:endParaRPr lang="en-US" sz="1600"/>
            </a:p>
          </p:txBody>
        </p:sp>
        <p:cxnSp>
          <p:nvCxnSpPr>
            <p:cNvPr id="36" name="AutoShape 18"/>
            <p:cNvCxnSpPr>
              <a:cxnSpLocks noChangeShapeType="1"/>
              <a:stCxn id="31" idx="5"/>
              <a:endCxn id="35" idx="0"/>
            </p:cNvCxnSpPr>
            <p:nvPr/>
          </p:nvCxnSpPr>
          <p:spPr bwMode="auto">
            <a:xfrm>
              <a:off x="2044874" y="4200773"/>
              <a:ext cx="214312" cy="341313"/>
            </a:xfrm>
            <a:prstGeom prst="straightConnector1">
              <a:avLst/>
            </a:prstGeom>
            <a:noFill/>
            <a:ln w="12700">
              <a:solidFill>
                <a:schemeClr val="tx1"/>
              </a:solidFill>
              <a:round/>
              <a:headEnd/>
              <a:tailEnd/>
            </a:ln>
          </p:spPr>
        </p:cxnSp>
        <p:sp>
          <p:nvSpPr>
            <p:cNvPr id="37" name="Oval 19"/>
            <p:cNvSpPr>
              <a:spLocks noChangeArrowheads="1"/>
            </p:cNvSpPr>
            <p:nvPr/>
          </p:nvSpPr>
          <p:spPr bwMode="auto">
            <a:xfrm>
              <a:off x="1817861" y="5262811"/>
              <a:ext cx="414338" cy="398462"/>
            </a:xfrm>
            <a:prstGeom prst="ellipse">
              <a:avLst/>
            </a:prstGeom>
            <a:solidFill>
              <a:srgbClr val="F0DB10"/>
            </a:solidFill>
            <a:ln w="9525">
              <a:solidFill>
                <a:schemeClr val="tx1"/>
              </a:solidFill>
              <a:round/>
              <a:headEnd/>
              <a:tailEnd/>
            </a:ln>
          </p:spPr>
          <p:txBody>
            <a:bodyPr anchor="ctr"/>
            <a:lstStyle/>
            <a:p>
              <a:pPr algn="ctr">
                <a:defRPr/>
              </a:pPr>
              <a:r>
                <a:rPr lang="en-US" sz="1600" smtClean="0"/>
                <a:t>E</a:t>
              </a:r>
              <a:endParaRPr lang="en-US" sz="1600"/>
            </a:p>
          </p:txBody>
        </p:sp>
        <p:sp>
          <p:nvSpPr>
            <p:cNvPr id="38" name="Oval 20"/>
            <p:cNvSpPr>
              <a:spLocks noChangeArrowheads="1"/>
            </p:cNvSpPr>
            <p:nvPr/>
          </p:nvSpPr>
          <p:spPr bwMode="auto">
            <a:xfrm>
              <a:off x="2987849" y="3861048"/>
              <a:ext cx="414337" cy="398463"/>
            </a:xfrm>
            <a:prstGeom prst="ellipse">
              <a:avLst/>
            </a:prstGeom>
            <a:solidFill>
              <a:srgbClr val="F0DB10"/>
            </a:solidFill>
            <a:ln w="9525">
              <a:solidFill>
                <a:schemeClr val="tx1"/>
              </a:solidFill>
              <a:round/>
              <a:headEnd/>
              <a:tailEnd/>
            </a:ln>
          </p:spPr>
          <p:txBody>
            <a:bodyPr anchor="ctr"/>
            <a:lstStyle/>
            <a:p>
              <a:pPr algn="ctr">
                <a:defRPr/>
              </a:pPr>
              <a:r>
                <a:rPr lang="en-US" sz="1600" smtClean="0"/>
                <a:t>F</a:t>
              </a:r>
              <a:endParaRPr lang="en-US" sz="1600"/>
            </a:p>
          </p:txBody>
        </p:sp>
        <p:sp>
          <p:nvSpPr>
            <p:cNvPr id="39" name="Oval 21"/>
            <p:cNvSpPr>
              <a:spLocks noChangeArrowheads="1"/>
            </p:cNvSpPr>
            <p:nvPr/>
          </p:nvSpPr>
          <p:spPr bwMode="auto">
            <a:xfrm>
              <a:off x="2584624" y="4542086"/>
              <a:ext cx="414337" cy="398462"/>
            </a:xfrm>
            <a:prstGeom prst="ellipse">
              <a:avLst/>
            </a:prstGeom>
            <a:solidFill>
              <a:srgbClr val="F0DB10"/>
            </a:solidFill>
            <a:ln w="9525">
              <a:solidFill>
                <a:schemeClr val="tx1"/>
              </a:solidFill>
              <a:round/>
              <a:headEnd/>
              <a:tailEnd/>
            </a:ln>
          </p:spPr>
          <p:txBody>
            <a:bodyPr anchor="ctr"/>
            <a:lstStyle/>
            <a:p>
              <a:pPr algn="ctr">
                <a:defRPr/>
              </a:pPr>
              <a:r>
                <a:rPr lang="en-US" sz="1600" smtClean="0"/>
                <a:t>G</a:t>
              </a:r>
              <a:endParaRPr lang="en-US" sz="1600"/>
            </a:p>
          </p:txBody>
        </p:sp>
        <p:sp>
          <p:nvSpPr>
            <p:cNvPr id="40" name="Oval 22"/>
            <p:cNvSpPr>
              <a:spLocks noChangeArrowheads="1"/>
            </p:cNvSpPr>
            <p:nvPr/>
          </p:nvSpPr>
          <p:spPr bwMode="auto">
            <a:xfrm>
              <a:off x="3402186" y="4542086"/>
              <a:ext cx="414338" cy="398462"/>
            </a:xfrm>
            <a:prstGeom prst="ellipse">
              <a:avLst/>
            </a:prstGeom>
            <a:solidFill>
              <a:srgbClr val="F0DB10"/>
            </a:solidFill>
            <a:ln w="9525">
              <a:solidFill>
                <a:schemeClr val="tx1"/>
              </a:solidFill>
              <a:round/>
              <a:headEnd/>
              <a:tailEnd/>
            </a:ln>
          </p:spPr>
          <p:txBody>
            <a:bodyPr anchor="ctr"/>
            <a:lstStyle/>
            <a:p>
              <a:pPr algn="ctr">
                <a:defRPr/>
              </a:pPr>
              <a:r>
                <a:rPr lang="en-US" sz="1600" smtClean="0"/>
                <a:t>H</a:t>
              </a:r>
              <a:endParaRPr lang="en-US" sz="1600"/>
            </a:p>
          </p:txBody>
        </p:sp>
        <p:sp>
          <p:nvSpPr>
            <p:cNvPr id="41" name="Oval 23"/>
            <p:cNvSpPr>
              <a:spLocks noChangeArrowheads="1"/>
            </p:cNvSpPr>
            <p:nvPr/>
          </p:nvSpPr>
          <p:spPr bwMode="auto">
            <a:xfrm>
              <a:off x="3243436" y="5262811"/>
              <a:ext cx="414338" cy="398462"/>
            </a:xfrm>
            <a:prstGeom prst="ellipse">
              <a:avLst/>
            </a:prstGeom>
            <a:solidFill>
              <a:srgbClr val="F0DB10"/>
            </a:solidFill>
            <a:ln w="9525">
              <a:solidFill>
                <a:schemeClr val="tx1"/>
              </a:solidFill>
              <a:round/>
              <a:headEnd/>
              <a:tailEnd/>
            </a:ln>
          </p:spPr>
          <p:txBody>
            <a:bodyPr anchor="ctr"/>
            <a:lstStyle/>
            <a:p>
              <a:pPr algn="ctr">
                <a:defRPr/>
              </a:pPr>
              <a:r>
                <a:rPr lang="en-US" sz="1600" smtClean="0"/>
                <a:t>I</a:t>
              </a:r>
              <a:endParaRPr lang="en-US" sz="1600"/>
            </a:p>
          </p:txBody>
        </p:sp>
        <p:cxnSp>
          <p:nvCxnSpPr>
            <p:cNvPr id="42" name="AutoShape 24"/>
            <p:cNvCxnSpPr>
              <a:cxnSpLocks noChangeShapeType="1"/>
              <a:stCxn id="47" idx="5"/>
              <a:endCxn id="38" idx="1"/>
            </p:cNvCxnSpPr>
            <p:nvPr/>
          </p:nvCxnSpPr>
          <p:spPr bwMode="auto">
            <a:xfrm>
              <a:off x="2693808" y="3553085"/>
              <a:ext cx="354719" cy="366317"/>
            </a:xfrm>
            <a:prstGeom prst="straightConnector1">
              <a:avLst/>
            </a:prstGeom>
            <a:noFill/>
            <a:ln w="12700">
              <a:solidFill>
                <a:schemeClr val="tx1"/>
              </a:solidFill>
              <a:round/>
              <a:headEnd/>
              <a:tailEnd/>
            </a:ln>
          </p:spPr>
        </p:cxnSp>
        <p:cxnSp>
          <p:nvCxnSpPr>
            <p:cNvPr id="43" name="AutoShape 25"/>
            <p:cNvCxnSpPr>
              <a:cxnSpLocks noChangeShapeType="1"/>
              <a:stCxn id="38" idx="3"/>
              <a:endCxn id="39" idx="0"/>
            </p:cNvCxnSpPr>
            <p:nvPr/>
          </p:nvCxnSpPr>
          <p:spPr bwMode="auto">
            <a:xfrm flipH="1">
              <a:off x="2792586" y="4200773"/>
              <a:ext cx="255588" cy="341313"/>
            </a:xfrm>
            <a:prstGeom prst="straightConnector1">
              <a:avLst/>
            </a:prstGeom>
            <a:noFill/>
            <a:ln w="12700">
              <a:solidFill>
                <a:schemeClr val="tx1"/>
              </a:solidFill>
              <a:round/>
              <a:headEnd/>
              <a:tailEnd/>
            </a:ln>
          </p:spPr>
        </p:cxnSp>
        <p:cxnSp>
          <p:nvCxnSpPr>
            <p:cNvPr id="44" name="AutoShape 26"/>
            <p:cNvCxnSpPr>
              <a:cxnSpLocks noChangeShapeType="1"/>
              <a:stCxn id="38" idx="5"/>
              <a:endCxn id="40" idx="0"/>
            </p:cNvCxnSpPr>
            <p:nvPr/>
          </p:nvCxnSpPr>
          <p:spPr bwMode="auto">
            <a:xfrm>
              <a:off x="3341861" y="4200773"/>
              <a:ext cx="268288" cy="341313"/>
            </a:xfrm>
            <a:prstGeom prst="straightConnector1">
              <a:avLst/>
            </a:prstGeom>
            <a:noFill/>
            <a:ln w="12700">
              <a:solidFill>
                <a:schemeClr val="tx1"/>
              </a:solidFill>
              <a:round/>
              <a:headEnd/>
              <a:tailEnd/>
            </a:ln>
          </p:spPr>
        </p:cxnSp>
        <p:cxnSp>
          <p:nvCxnSpPr>
            <p:cNvPr id="45" name="AutoShape 27"/>
            <p:cNvCxnSpPr>
              <a:cxnSpLocks noChangeShapeType="1"/>
              <a:stCxn id="40" idx="4"/>
              <a:endCxn id="41" idx="0"/>
            </p:cNvCxnSpPr>
            <p:nvPr/>
          </p:nvCxnSpPr>
          <p:spPr bwMode="auto">
            <a:xfrm flipH="1">
              <a:off x="3451399" y="4940548"/>
              <a:ext cx="158750" cy="322263"/>
            </a:xfrm>
            <a:prstGeom prst="straightConnector1">
              <a:avLst/>
            </a:prstGeom>
            <a:noFill/>
            <a:ln w="12700">
              <a:solidFill>
                <a:schemeClr val="tx1"/>
              </a:solidFill>
              <a:round/>
              <a:headEnd/>
              <a:tailEnd/>
            </a:ln>
          </p:spPr>
        </p:cxnSp>
        <p:cxnSp>
          <p:nvCxnSpPr>
            <p:cNvPr id="46" name="AutoShape 28"/>
            <p:cNvCxnSpPr>
              <a:cxnSpLocks noChangeShapeType="1"/>
              <a:stCxn id="35" idx="4"/>
              <a:endCxn id="37" idx="0"/>
            </p:cNvCxnSpPr>
            <p:nvPr/>
          </p:nvCxnSpPr>
          <p:spPr bwMode="auto">
            <a:xfrm flipH="1">
              <a:off x="2025824" y="4940548"/>
              <a:ext cx="233362" cy="322263"/>
            </a:xfrm>
            <a:prstGeom prst="straightConnector1">
              <a:avLst/>
            </a:prstGeom>
            <a:noFill/>
            <a:ln w="12700">
              <a:solidFill>
                <a:schemeClr val="tx1"/>
              </a:solidFill>
              <a:round/>
              <a:headEnd/>
              <a:tailEnd/>
            </a:ln>
          </p:spPr>
        </p:cxnSp>
        <p:sp>
          <p:nvSpPr>
            <p:cNvPr id="47" name="Oval 33"/>
            <p:cNvSpPr>
              <a:spLocks noChangeArrowheads="1"/>
            </p:cNvSpPr>
            <p:nvPr/>
          </p:nvSpPr>
          <p:spPr bwMode="auto">
            <a:xfrm>
              <a:off x="2340149" y="3212976"/>
              <a:ext cx="414337" cy="398463"/>
            </a:xfrm>
            <a:prstGeom prst="ellipse">
              <a:avLst/>
            </a:prstGeom>
            <a:solidFill>
              <a:srgbClr val="F0DB10"/>
            </a:solidFill>
            <a:ln w="9525">
              <a:solidFill>
                <a:schemeClr val="tx1"/>
              </a:solidFill>
              <a:round/>
              <a:headEnd/>
              <a:tailEnd/>
            </a:ln>
          </p:spPr>
          <p:txBody>
            <a:bodyPr anchor="ctr"/>
            <a:lstStyle/>
            <a:p>
              <a:pPr algn="ctr">
                <a:defRPr/>
              </a:pPr>
              <a:r>
                <a:rPr lang="en-US" sz="1600" smtClean="0"/>
                <a:t>A</a:t>
              </a:r>
              <a:endParaRPr lang="en-US" sz="1600"/>
            </a:p>
          </p:txBody>
        </p:sp>
      </p:grpSp>
      <p:sp>
        <p:nvSpPr>
          <p:cNvPr id="50" name="Text Box 44"/>
          <p:cNvSpPr txBox="1">
            <a:spLocks noChangeArrowheads="1"/>
          </p:cNvSpPr>
          <p:nvPr/>
        </p:nvSpPr>
        <p:spPr bwMode="auto">
          <a:xfrm>
            <a:off x="4067944" y="3279696"/>
            <a:ext cx="4608512" cy="2237536"/>
          </a:xfrm>
          <a:prstGeom prst="rect">
            <a:avLst/>
          </a:prstGeom>
          <a:solidFill>
            <a:srgbClr val="FFFFA7"/>
          </a:solidFill>
          <a:ln w="12700" algn="ctr">
            <a:solidFill>
              <a:schemeClr val="tx2"/>
            </a:solidFill>
            <a:miter lim="800000"/>
            <a:headEnd/>
            <a:tailEnd/>
          </a:ln>
        </p:spPr>
        <p:txBody>
          <a:bodyPr wrap="square">
            <a:spAutoFit/>
          </a:bodyPr>
          <a:lstStyle/>
          <a:p>
            <a:pPr marL="91440" eaLnBrk="0" hangingPunct="0">
              <a:spcAft>
                <a:spcPts val="600"/>
              </a:spcAft>
            </a:pPr>
            <a:r>
              <a:rPr lang="en-US" sz="1600" smtClean="0"/>
              <a:t>Penjelasan:</a:t>
            </a:r>
            <a:endParaRPr lang="en-US" sz="1600" smtClean="0">
              <a:solidFill>
                <a:srgbClr val="000066"/>
              </a:solidFill>
            </a:endParaRPr>
          </a:p>
          <a:p>
            <a:pPr marL="341313" indent="-230188" eaLnBrk="0" hangingPunct="0">
              <a:spcAft>
                <a:spcPct val="10000"/>
              </a:spcAft>
              <a:buFont typeface="+mj-lt"/>
              <a:buAutoNum type="arabicPeriod"/>
            </a:pPr>
            <a:r>
              <a:rPr lang="en-US" sz="1600" smtClean="0">
                <a:solidFill>
                  <a:srgbClr val="000066"/>
                </a:solidFill>
              </a:rPr>
              <a:t>A adalah akar (</a:t>
            </a:r>
            <a:r>
              <a:rPr lang="en-US" sz="1600" i="1" smtClean="0">
                <a:solidFill>
                  <a:srgbClr val="000066"/>
                </a:solidFill>
              </a:rPr>
              <a:t>root</a:t>
            </a:r>
            <a:r>
              <a:rPr lang="en-US" sz="1600" smtClean="0">
                <a:solidFill>
                  <a:srgbClr val="000066"/>
                </a:solidFill>
              </a:rPr>
              <a:t>)</a:t>
            </a:r>
          </a:p>
          <a:p>
            <a:pPr marL="341313" indent="-230188" eaLnBrk="0" hangingPunct="0">
              <a:spcAft>
                <a:spcPct val="10000"/>
              </a:spcAft>
              <a:buFont typeface="+mj-lt"/>
              <a:buAutoNum type="arabicPeriod"/>
            </a:pPr>
            <a:r>
              <a:rPr lang="en-US" sz="1600" smtClean="0">
                <a:solidFill>
                  <a:srgbClr val="000066"/>
                </a:solidFill>
              </a:rPr>
              <a:t>B, C, D dan E adalah sub tree kiri dari A</a:t>
            </a:r>
          </a:p>
          <a:p>
            <a:pPr marL="341313" indent="-230188" eaLnBrk="0" hangingPunct="0">
              <a:spcAft>
                <a:spcPct val="10000"/>
              </a:spcAft>
              <a:buFont typeface="+mj-lt"/>
              <a:buAutoNum type="arabicPeriod"/>
            </a:pPr>
            <a:r>
              <a:rPr lang="en-US" sz="1600" smtClean="0">
                <a:solidFill>
                  <a:srgbClr val="000066"/>
                </a:solidFill>
              </a:rPr>
              <a:t>F, G, H dan I adalah sub tree kanan dari A</a:t>
            </a:r>
          </a:p>
          <a:p>
            <a:pPr marL="341313" indent="-230188" eaLnBrk="0" hangingPunct="0">
              <a:spcAft>
                <a:spcPct val="10000"/>
              </a:spcAft>
              <a:buFont typeface="+mj-lt"/>
              <a:buAutoNum type="arabicPeriod"/>
            </a:pPr>
            <a:r>
              <a:rPr lang="en-US" sz="1600" smtClean="0">
                <a:solidFill>
                  <a:srgbClr val="000066"/>
                </a:solidFill>
              </a:rPr>
              <a:t>Nilai A lebih besar dari B, C, D, E tetapi lebih kecil dari F, G, H, I</a:t>
            </a:r>
          </a:p>
          <a:p>
            <a:pPr marL="341313" indent="-230188" eaLnBrk="0" hangingPunct="0">
              <a:spcAft>
                <a:spcPct val="10000"/>
              </a:spcAft>
              <a:buFont typeface="+mj-lt"/>
              <a:buAutoNum type="arabicPeriod"/>
            </a:pPr>
            <a:r>
              <a:rPr lang="en-US" sz="1600" smtClean="0">
                <a:solidFill>
                  <a:srgbClr val="000066"/>
                </a:solidFill>
              </a:rPr>
              <a:t>Nilai B lebih besar dari C tetapi lebih keci dari D dan E</a:t>
            </a:r>
            <a:endParaRPr lang="en-US" sz="1600">
              <a:solidFill>
                <a:srgbClr val="000066"/>
              </a:solidFill>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500"/>
                                        <p:tgtEl>
                                          <p:spTgt spid="30"/>
                                        </p:tgtEl>
                                      </p:cBhvr>
                                    </p:animEffect>
                                  </p:childTnLst>
                                </p:cTn>
                              </p:par>
                            </p:childTnLst>
                          </p:cTn>
                        </p:par>
                        <p:par>
                          <p:cTn id="8" fill="hold">
                            <p:stCondLst>
                              <p:cond delay="500"/>
                            </p:stCondLst>
                            <p:childTnLst>
                              <p:par>
                                <p:cTn id="9" presetID="6" presetClass="entr" presetSubtype="16" fill="hold"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circle(in)">
                                      <p:cBhvr>
                                        <p:cTn id="11" dur="1000"/>
                                        <p:tgtEl>
                                          <p:spTgt spid="51"/>
                                        </p:tgtEl>
                                      </p:cBhvr>
                                    </p:animEffect>
                                  </p:childTnLst>
                                </p:cTn>
                              </p:par>
                            </p:childTnLst>
                          </p:cTn>
                        </p:par>
                      </p:childTnLst>
                    </p:cTn>
                  </p:par>
                  <p:par>
                    <p:cTn id="12" fill="hold">
                      <p:stCondLst>
                        <p:cond delay="indefinite"/>
                      </p:stCondLst>
                      <p:childTnLst>
                        <p:par>
                          <p:cTn id="13" fill="hold">
                            <p:stCondLst>
                              <p:cond delay="0"/>
                            </p:stCondLst>
                            <p:childTnLst>
                              <p:par>
                                <p:cTn id="14" presetID="20" presetClass="entr" presetSubtype="0" fill="hold" grpId="0" nodeType="click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wedge">
                                      <p:cBhvr>
                                        <p:cTn id="16" dur="2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5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2"/>
            </a:gs>
            <a:gs pos="100000">
              <a:srgbClr val="3333FF"/>
            </a:gs>
          </a:gsLst>
          <a:lin ang="5400000" scaled="1"/>
        </a:gradFill>
        <a:effectLst/>
      </p:bgPr>
    </p:bg>
    <p:spTree>
      <p:nvGrpSpPr>
        <p:cNvPr id="1" name=""/>
        <p:cNvGrpSpPr/>
        <p:nvPr/>
      </p:nvGrpSpPr>
      <p:grpSpPr>
        <a:xfrm>
          <a:off x="0" y="0"/>
          <a:ext cx="0" cy="0"/>
          <a:chOff x="0" y="0"/>
          <a:chExt cx="0" cy="0"/>
        </a:xfrm>
      </p:grpSpPr>
      <p:grpSp>
        <p:nvGrpSpPr>
          <p:cNvPr id="85" name="Group 84"/>
          <p:cNvGrpSpPr/>
          <p:nvPr/>
        </p:nvGrpSpPr>
        <p:grpSpPr>
          <a:xfrm>
            <a:off x="6372200" y="1700808"/>
            <a:ext cx="2160240" cy="2808312"/>
            <a:chOff x="6372200" y="1700808"/>
            <a:chExt cx="2160240" cy="2808312"/>
          </a:xfrm>
        </p:grpSpPr>
        <p:sp>
          <p:nvSpPr>
            <p:cNvPr id="56" name="Oval 19"/>
            <p:cNvSpPr>
              <a:spLocks noChangeArrowheads="1"/>
            </p:cNvSpPr>
            <p:nvPr/>
          </p:nvSpPr>
          <p:spPr bwMode="auto">
            <a:xfrm>
              <a:off x="6573681" y="3741334"/>
              <a:ext cx="414338"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10</a:t>
              </a:r>
              <a:endParaRPr lang="en-US" sz="1400"/>
            </a:p>
          </p:txBody>
        </p:sp>
        <p:sp>
          <p:nvSpPr>
            <p:cNvPr id="57" name="Oval 20"/>
            <p:cNvSpPr>
              <a:spLocks noChangeArrowheads="1"/>
            </p:cNvSpPr>
            <p:nvPr/>
          </p:nvSpPr>
          <p:spPr bwMode="auto">
            <a:xfrm>
              <a:off x="7451948" y="2492896"/>
              <a:ext cx="414337" cy="398463"/>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40</a:t>
              </a:r>
              <a:endParaRPr lang="en-US" sz="1400"/>
            </a:p>
          </p:txBody>
        </p:sp>
        <p:sp>
          <p:nvSpPr>
            <p:cNvPr id="58" name="Oval 21"/>
            <p:cNvSpPr>
              <a:spLocks noChangeArrowheads="1"/>
            </p:cNvSpPr>
            <p:nvPr/>
          </p:nvSpPr>
          <p:spPr bwMode="auto">
            <a:xfrm>
              <a:off x="6934171" y="3076911"/>
              <a:ext cx="414337"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20</a:t>
              </a:r>
              <a:endParaRPr lang="en-US" sz="1400"/>
            </a:p>
          </p:txBody>
        </p:sp>
        <p:sp>
          <p:nvSpPr>
            <p:cNvPr id="60" name="Oval 23"/>
            <p:cNvSpPr>
              <a:spLocks noChangeArrowheads="1"/>
            </p:cNvSpPr>
            <p:nvPr/>
          </p:nvSpPr>
          <p:spPr bwMode="auto">
            <a:xfrm>
              <a:off x="7308304" y="3717032"/>
              <a:ext cx="414338"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30</a:t>
              </a:r>
              <a:endParaRPr lang="en-US" sz="1400"/>
            </a:p>
          </p:txBody>
        </p:sp>
        <p:cxnSp>
          <p:nvCxnSpPr>
            <p:cNvPr id="61" name="AutoShape 24"/>
            <p:cNvCxnSpPr>
              <a:cxnSpLocks noChangeShapeType="1"/>
              <a:stCxn id="66" idx="3"/>
              <a:endCxn id="57" idx="7"/>
            </p:cNvCxnSpPr>
            <p:nvPr/>
          </p:nvCxnSpPr>
          <p:spPr bwMode="auto">
            <a:xfrm flipH="1">
              <a:off x="7805607" y="2289194"/>
              <a:ext cx="203496" cy="262056"/>
            </a:xfrm>
            <a:prstGeom prst="straightConnector1">
              <a:avLst/>
            </a:prstGeom>
            <a:noFill/>
            <a:ln w="12700">
              <a:solidFill>
                <a:schemeClr val="tx1"/>
              </a:solidFill>
              <a:round/>
              <a:headEnd/>
              <a:tailEnd/>
            </a:ln>
          </p:spPr>
        </p:cxnSp>
        <p:cxnSp>
          <p:nvCxnSpPr>
            <p:cNvPr id="62" name="AutoShape 25"/>
            <p:cNvCxnSpPr>
              <a:cxnSpLocks noChangeShapeType="1"/>
              <a:stCxn id="57" idx="3"/>
              <a:endCxn id="58" idx="7"/>
            </p:cNvCxnSpPr>
            <p:nvPr/>
          </p:nvCxnSpPr>
          <p:spPr bwMode="auto">
            <a:xfrm flipH="1">
              <a:off x="7287830" y="2833005"/>
              <a:ext cx="224796" cy="302259"/>
            </a:xfrm>
            <a:prstGeom prst="straightConnector1">
              <a:avLst/>
            </a:prstGeom>
            <a:noFill/>
            <a:ln w="12700">
              <a:solidFill>
                <a:schemeClr val="tx1"/>
              </a:solidFill>
              <a:round/>
              <a:headEnd/>
              <a:tailEnd/>
            </a:ln>
          </p:spPr>
        </p:cxnSp>
        <p:cxnSp>
          <p:nvCxnSpPr>
            <p:cNvPr id="63" name="AutoShape 26"/>
            <p:cNvCxnSpPr>
              <a:cxnSpLocks noChangeShapeType="1"/>
              <a:stCxn id="57" idx="5"/>
              <a:endCxn id="59" idx="0"/>
            </p:cNvCxnSpPr>
            <p:nvPr/>
          </p:nvCxnSpPr>
          <p:spPr bwMode="auto">
            <a:xfrm>
              <a:off x="7805960" y="2832621"/>
              <a:ext cx="268288" cy="341313"/>
            </a:xfrm>
            <a:prstGeom prst="straightConnector1">
              <a:avLst/>
            </a:prstGeom>
            <a:noFill/>
            <a:ln w="12700">
              <a:solidFill>
                <a:schemeClr val="tx1"/>
              </a:solidFill>
              <a:round/>
              <a:headEnd/>
              <a:tailEnd/>
            </a:ln>
          </p:spPr>
        </p:cxnSp>
        <p:cxnSp>
          <p:nvCxnSpPr>
            <p:cNvPr id="64" name="AutoShape 27"/>
            <p:cNvCxnSpPr>
              <a:cxnSpLocks noChangeShapeType="1"/>
              <a:stCxn id="58" idx="5"/>
              <a:endCxn id="60" idx="0"/>
            </p:cNvCxnSpPr>
            <p:nvPr/>
          </p:nvCxnSpPr>
          <p:spPr bwMode="auto">
            <a:xfrm>
              <a:off x="7287830" y="3417020"/>
              <a:ext cx="227643" cy="300012"/>
            </a:xfrm>
            <a:prstGeom prst="straightConnector1">
              <a:avLst/>
            </a:prstGeom>
            <a:noFill/>
            <a:ln w="12700">
              <a:solidFill>
                <a:schemeClr val="tx1"/>
              </a:solidFill>
              <a:round/>
              <a:headEnd/>
              <a:tailEnd/>
            </a:ln>
          </p:spPr>
        </p:cxnSp>
        <p:cxnSp>
          <p:nvCxnSpPr>
            <p:cNvPr id="65" name="AutoShape 28"/>
            <p:cNvCxnSpPr>
              <a:cxnSpLocks noChangeShapeType="1"/>
              <a:stCxn id="58" idx="3"/>
              <a:endCxn id="56" idx="0"/>
            </p:cNvCxnSpPr>
            <p:nvPr/>
          </p:nvCxnSpPr>
          <p:spPr bwMode="auto">
            <a:xfrm flipH="1">
              <a:off x="6780850" y="3417020"/>
              <a:ext cx="213999" cy="324314"/>
            </a:xfrm>
            <a:prstGeom prst="straightConnector1">
              <a:avLst/>
            </a:prstGeom>
            <a:noFill/>
            <a:ln w="12700">
              <a:solidFill>
                <a:schemeClr val="tx1"/>
              </a:solidFill>
              <a:round/>
              <a:headEnd/>
              <a:tailEnd/>
            </a:ln>
          </p:spPr>
        </p:cxnSp>
        <p:sp>
          <p:nvSpPr>
            <p:cNvPr id="66" name="Oval 33"/>
            <p:cNvSpPr>
              <a:spLocks noChangeArrowheads="1"/>
            </p:cNvSpPr>
            <p:nvPr/>
          </p:nvSpPr>
          <p:spPr bwMode="auto">
            <a:xfrm>
              <a:off x="7948425" y="1949085"/>
              <a:ext cx="414337" cy="398463"/>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60</a:t>
              </a:r>
              <a:endParaRPr lang="en-US" sz="1400"/>
            </a:p>
          </p:txBody>
        </p:sp>
        <p:sp>
          <p:nvSpPr>
            <p:cNvPr id="67" name="Rectangle 66"/>
            <p:cNvSpPr/>
            <p:nvPr/>
          </p:nvSpPr>
          <p:spPr bwMode="auto">
            <a:xfrm>
              <a:off x="6372200" y="1700808"/>
              <a:ext cx="2160240" cy="280831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grpSp>
      <p:grpSp>
        <p:nvGrpSpPr>
          <p:cNvPr id="80" name="Group 79"/>
          <p:cNvGrpSpPr/>
          <p:nvPr/>
        </p:nvGrpSpPr>
        <p:grpSpPr>
          <a:xfrm>
            <a:off x="755576" y="1700808"/>
            <a:ext cx="2880320" cy="2808312"/>
            <a:chOff x="755576" y="1700808"/>
            <a:chExt cx="2880320" cy="2808312"/>
          </a:xfrm>
        </p:grpSpPr>
        <p:sp>
          <p:nvSpPr>
            <p:cNvPr id="47" name="Rectangle 46"/>
            <p:cNvSpPr/>
            <p:nvPr/>
          </p:nvSpPr>
          <p:spPr bwMode="auto">
            <a:xfrm>
              <a:off x="755576" y="1700808"/>
              <a:ext cx="2880320" cy="280831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grpSp>
          <p:nvGrpSpPr>
            <p:cNvPr id="2" name="Group 1"/>
            <p:cNvGrpSpPr/>
            <p:nvPr/>
          </p:nvGrpSpPr>
          <p:grpSpPr>
            <a:xfrm>
              <a:off x="899592" y="1844824"/>
              <a:ext cx="2541439" cy="2448297"/>
              <a:chOff x="1275085" y="3212976"/>
              <a:chExt cx="2541439" cy="2448297"/>
            </a:xfrm>
          </p:grpSpPr>
          <p:sp>
            <p:nvSpPr>
              <p:cNvPr id="3" name="Oval 13"/>
              <p:cNvSpPr>
                <a:spLocks noChangeArrowheads="1"/>
              </p:cNvSpPr>
              <p:nvPr/>
            </p:nvSpPr>
            <p:spPr bwMode="auto">
              <a:xfrm>
                <a:off x="1690861" y="3861048"/>
                <a:ext cx="414338" cy="398463"/>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20</a:t>
                </a:r>
                <a:endParaRPr lang="en-US" sz="1400"/>
              </a:p>
            </p:txBody>
          </p:sp>
          <p:cxnSp>
            <p:nvCxnSpPr>
              <p:cNvPr id="4" name="AutoShape 14"/>
              <p:cNvCxnSpPr>
                <a:cxnSpLocks noChangeShapeType="1"/>
                <a:stCxn id="19" idx="3"/>
                <a:endCxn id="3" idx="7"/>
              </p:cNvCxnSpPr>
              <p:nvPr/>
            </p:nvCxnSpPr>
            <p:spPr bwMode="auto">
              <a:xfrm flipH="1">
                <a:off x="2044521" y="3553085"/>
                <a:ext cx="356306" cy="366317"/>
              </a:xfrm>
              <a:prstGeom prst="straightConnector1">
                <a:avLst/>
              </a:prstGeom>
              <a:noFill/>
              <a:ln w="12700">
                <a:solidFill>
                  <a:schemeClr val="tx1"/>
                </a:solidFill>
                <a:round/>
                <a:headEnd/>
                <a:tailEnd/>
              </a:ln>
            </p:spPr>
          </p:cxnSp>
          <p:cxnSp>
            <p:nvCxnSpPr>
              <p:cNvPr id="5" name="AutoShape 15"/>
              <p:cNvCxnSpPr>
                <a:cxnSpLocks noChangeShapeType="1"/>
                <a:stCxn id="3" idx="3"/>
                <a:endCxn id="6" idx="0"/>
              </p:cNvCxnSpPr>
              <p:nvPr/>
            </p:nvCxnSpPr>
            <p:spPr bwMode="auto">
              <a:xfrm flipH="1">
                <a:off x="1482254" y="4201157"/>
                <a:ext cx="269285" cy="317076"/>
              </a:xfrm>
              <a:prstGeom prst="straightConnector1">
                <a:avLst/>
              </a:prstGeom>
              <a:noFill/>
              <a:ln w="12700">
                <a:solidFill>
                  <a:schemeClr val="tx1"/>
                </a:solidFill>
                <a:round/>
                <a:headEnd/>
                <a:tailEnd/>
              </a:ln>
            </p:spPr>
          </p:cxnSp>
          <p:sp>
            <p:nvSpPr>
              <p:cNvPr id="6" name="Oval 16"/>
              <p:cNvSpPr>
                <a:spLocks noChangeArrowheads="1"/>
              </p:cNvSpPr>
              <p:nvPr/>
            </p:nvSpPr>
            <p:spPr bwMode="auto">
              <a:xfrm>
                <a:off x="1275085" y="4518233"/>
                <a:ext cx="414337"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10</a:t>
                </a:r>
                <a:endParaRPr lang="en-US" sz="1400"/>
              </a:p>
            </p:txBody>
          </p:sp>
          <p:sp>
            <p:nvSpPr>
              <p:cNvPr id="7" name="Oval 17"/>
              <p:cNvSpPr>
                <a:spLocks noChangeArrowheads="1"/>
              </p:cNvSpPr>
              <p:nvPr/>
            </p:nvSpPr>
            <p:spPr bwMode="auto">
              <a:xfrm>
                <a:off x="2051224" y="4542086"/>
                <a:ext cx="414337"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40</a:t>
                </a:r>
                <a:endParaRPr lang="en-US" sz="1400"/>
              </a:p>
            </p:txBody>
          </p:sp>
          <p:cxnSp>
            <p:nvCxnSpPr>
              <p:cNvPr id="8" name="AutoShape 18"/>
              <p:cNvCxnSpPr>
                <a:cxnSpLocks noChangeShapeType="1"/>
                <a:stCxn id="3" idx="5"/>
                <a:endCxn id="7" idx="0"/>
              </p:cNvCxnSpPr>
              <p:nvPr/>
            </p:nvCxnSpPr>
            <p:spPr bwMode="auto">
              <a:xfrm>
                <a:off x="2044874" y="4200773"/>
                <a:ext cx="214312" cy="341313"/>
              </a:xfrm>
              <a:prstGeom prst="straightConnector1">
                <a:avLst/>
              </a:prstGeom>
              <a:noFill/>
              <a:ln w="12700">
                <a:solidFill>
                  <a:schemeClr val="tx1"/>
                </a:solidFill>
                <a:round/>
                <a:headEnd/>
                <a:tailEnd/>
              </a:ln>
            </p:spPr>
          </p:cxnSp>
          <p:sp>
            <p:nvSpPr>
              <p:cNvPr id="9" name="Oval 19"/>
              <p:cNvSpPr>
                <a:spLocks noChangeArrowheads="1"/>
              </p:cNvSpPr>
              <p:nvPr/>
            </p:nvSpPr>
            <p:spPr bwMode="auto">
              <a:xfrm>
                <a:off x="1817861" y="5262811"/>
                <a:ext cx="414338"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30</a:t>
                </a:r>
                <a:endParaRPr lang="en-US" sz="1400"/>
              </a:p>
            </p:txBody>
          </p:sp>
          <p:sp>
            <p:nvSpPr>
              <p:cNvPr id="10" name="Oval 20"/>
              <p:cNvSpPr>
                <a:spLocks noChangeArrowheads="1"/>
              </p:cNvSpPr>
              <p:nvPr/>
            </p:nvSpPr>
            <p:spPr bwMode="auto">
              <a:xfrm>
                <a:off x="2987849" y="3861048"/>
                <a:ext cx="414337" cy="398463"/>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70</a:t>
                </a:r>
                <a:endParaRPr lang="en-US" sz="1400"/>
              </a:p>
            </p:txBody>
          </p:sp>
          <p:sp>
            <p:nvSpPr>
              <p:cNvPr id="11" name="Oval 21"/>
              <p:cNvSpPr>
                <a:spLocks noChangeArrowheads="1"/>
              </p:cNvSpPr>
              <p:nvPr/>
            </p:nvSpPr>
            <p:spPr bwMode="auto">
              <a:xfrm>
                <a:off x="2584624" y="4542086"/>
                <a:ext cx="414337"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60</a:t>
                </a:r>
                <a:endParaRPr lang="en-US" sz="1400"/>
              </a:p>
            </p:txBody>
          </p:sp>
          <p:sp>
            <p:nvSpPr>
              <p:cNvPr id="12" name="Oval 22"/>
              <p:cNvSpPr>
                <a:spLocks noChangeArrowheads="1"/>
              </p:cNvSpPr>
              <p:nvPr/>
            </p:nvSpPr>
            <p:spPr bwMode="auto">
              <a:xfrm>
                <a:off x="3402186" y="4542086"/>
                <a:ext cx="414338"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90</a:t>
                </a:r>
                <a:endParaRPr lang="en-US" sz="1400"/>
              </a:p>
            </p:txBody>
          </p:sp>
          <p:sp>
            <p:nvSpPr>
              <p:cNvPr id="13" name="Oval 23"/>
              <p:cNvSpPr>
                <a:spLocks noChangeArrowheads="1"/>
              </p:cNvSpPr>
              <p:nvPr/>
            </p:nvSpPr>
            <p:spPr bwMode="auto">
              <a:xfrm>
                <a:off x="3243436" y="5262811"/>
                <a:ext cx="414338"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80</a:t>
                </a:r>
                <a:endParaRPr lang="en-US" sz="1400"/>
              </a:p>
            </p:txBody>
          </p:sp>
          <p:cxnSp>
            <p:nvCxnSpPr>
              <p:cNvPr id="14" name="AutoShape 24"/>
              <p:cNvCxnSpPr>
                <a:cxnSpLocks noChangeShapeType="1"/>
                <a:stCxn id="19" idx="5"/>
                <a:endCxn id="10" idx="1"/>
              </p:cNvCxnSpPr>
              <p:nvPr/>
            </p:nvCxnSpPr>
            <p:spPr bwMode="auto">
              <a:xfrm>
                <a:off x="2693808" y="3553085"/>
                <a:ext cx="354719" cy="366317"/>
              </a:xfrm>
              <a:prstGeom prst="straightConnector1">
                <a:avLst/>
              </a:prstGeom>
              <a:noFill/>
              <a:ln w="12700">
                <a:solidFill>
                  <a:schemeClr val="tx1"/>
                </a:solidFill>
                <a:round/>
                <a:headEnd/>
                <a:tailEnd/>
              </a:ln>
            </p:spPr>
          </p:cxnSp>
          <p:cxnSp>
            <p:nvCxnSpPr>
              <p:cNvPr id="15" name="AutoShape 25"/>
              <p:cNvCxnSpPr>
                <a:cxnSpLocks noChangeShapeType="1"/>
                <a:stCxn id="10" idx="3"/>
                <a:endCxn id="11" idx="0"/>
              </p:cNvCxnSpPr>
              <p:nvPr/>
            </p:nvCxnSpPr>
            <p:spPr bwMode="auto">
              <a:xfrm flipH="1">
                <a:off x="2792586" y="4200773"/>
                <a:ext cx="255588" cy="341313"/>
              </a:xfrm>
              <a:prstGeom prst="straightConnector1">
                <a:avLst/>
              </a:prstGeom>
              <a:noFill/>
              <a:ln w="12700">
                <a:solidFill>
                  <a:schemeClr val="tx1"/>
                </a:solidFill>
                <a:round/>
                <a:headEnd/>
                <a:tailEnd/>
              </a:ln>
            </p:spPr>
          </p:cxnSp>
          <p:cxnSp>
            <p:nvCxnSpPr>
              <p:cNvPr id="16" name="AutoShape 26"/>
              <p:cNvCxnSpPr>
                <a:cxnSpLocks noChangeShapeType="1"/>
                <a:stCxn id="10" idx="5"/>
                <a:endCxn id="12" idx="0"/>
              </p:cNvCxnSpPr>
              <p:nvPr/>
            </p:nvCxnSpPr>
            <p:spPr bwMode="auto">
              <a:xfrm>
                <a:off x="3341861" y="4200773"/>
                <a:ext cx="268288" cy="341313"/>
              </a:xfrm>
              <a:prstGeom prst="straightConnector1">
                <a:avLst/>
              </a:prstGeom>
              <a:noFill/>
              <a:ln w="12700">
                <a:solidFill>
                  <a:schemeClr val="tx1"/>
                </a:solidFill>
                <a:round/>
                <a:headEnd/>
                <a:tailEnd/>
              </a:ln>
            </p:spPr>
          </p:cxnSp>
          <p:cxnSp>
            <p:nvCxnSpPr>
              <p:cNvPr id="17" name="AutoShape 27"/>
              <p:cNvCxnSpPr>
                <a:cxnSpLocks noChangeShapeType="1"/>
                <a:stCxn id="12" idx="4"/>
                <a:endCxn id="13" idx="0"/>
              </p:cNvCxnSpPr>
              <p:nvPr/>
            </p:nvCxnSpPr>
            <p:spPr bwMode="auto">
              <a:xfrm flipH="1">
                <a:off x="3451399" y="4940548"/>
                <a:ext cx="158750" cy="322263"/>
              </a:xfrm>
              <a:prstGeom prst="straightConnector1">
                <a:avLst/>
              </a:prstGeom>
              <a:noFill/>
              <a:ln w="12700">
                <a:solidFill>
                  <a:schemeClr val="tx1"/>
                </a:solidFill>
                <a:round/>
                <a:headEnd/>
                <a:tailEnd/>
              </a:ln>
            </p:spPr>
          </p:cxnSp>
          <p:cxnSp>
            <p:nvCxnSpPr>
              <p:cNvPr id="18" name="AutoShape 28"/>
              <p:cNvCxnSpPr>
                <a:cxnSpLocks noChangeShapeType="1"/>
                <a:stCxn id="7" idx="4"/>
                <a:endCxn id="9" idx="0"/>
              </p:cNvCxnSpPr>
              <p:nvPr/>
            </p:nvCxnSpPr>
            <p:spPr bwMode="auto">
              <a:xfrm flipH="1">
                <a:off x="2025824" y="4940548"/>
                <a:ext cx="233362" cy="322263"/>
              </a:xfrm>
              <a:prstGeom prst="straightConnector1">
                <a:avLst/>
              </a:prstGeom>
              <a:noFill/>
              <a:ln w="12700">
                <a:solidFill>
                  <a:schemeClr val="tx1"/>
                </a:solidFill>
                <a:round/>
                <a:headEnd/>
                <a:tailEnd/>
              </a:ln>
            </p:spPr>
          </p:cxnSp>
          <p:sp>
            <p:nvSpPr>
              <p:cNvPr id="19" name="Oval 33"/>
              <p:cNvSpPr>
                <a:spLocks noChangeArrowheads="1"/>
              </p:cNvSpPr>
              <p:nvPr/>
            </p:nvSpPr>
            <p:spPr bwMode="auto">
              <a:xfrm>
                <a:off x="2340149" y="3212976"/>
                <a:ext cx="414337" cy="398463"/>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50</a:t>
                </a:r>
                <a:endParaRPr lang="en-US" sz="1400"/>
              </a:p>
            </p:txBody>
          </p:sp>
        </p:grpSp>
      </p:grpSp>
      <p:sp>
        <p:nvSpPr>
          <p:cNvPr id="20" name="Rectangle 19"/>
          <p:cNvSpPr/>
          <p:nvPr/>
        </p:nvSpPr>
        <p:spPr>
          <a:xfrm>
            <a:off x="683568" y="1052736"/>
            <a:ext cx="1800200" cy="369332"/>
          </a:xfrm>
          <a:prstGeom prst="rect">
            <a:avLst/>
          </a:prstGeom>
        </p:spPr>
        <p:txBody>
          <a:bodyPr wrap="square">
            <a:spAutoFit/>
          </a:bodyPr>
          <a:lstStyle/>
          <a:p>
            <a:pPr>
              <a:spcBef>
                <a:spcPct val="20000"/>
              </a:spcBef>
              <a:buSzPct val="85000"/>
            </a:pPr>
            <a:r>
              <a:rPr lang="en-US" smtClean="0"/>
              <a:t>Contoh:</a:t>
            </a:r>
            <a:endParaRPr lang="en-US"/>
          </a:p>
        </p:txBody>
      </p:sp>
      <p:grpSp>
        <p:nvGrpSpPr>
          <p:cNvPr id="81" name="Group 80"/>
          <p:cNvGrpSpPr/>
          <p:nvPr/>
        </p:nvGrpSpPr>
        <p:grpSpPr>
          <a:xfrm>
            <a:off x="3923928" y="1700808"/>
            <a:ext cx="2160240" cy="2808312"/>
            <a:chOff x="3923928" y="1700808"/>
            <a:chExt cx="2160240" cy="2808312"/>
          </a:xfrm>
        </p:grpSpPr>
        <p:sp>
          <p:nvSpPr>
            <p:cNvPr id="36" name="Oval 19"/>
            <p:cNvSpPr>
              <a:spLocks noChangeArrowheads="1"/>
            </p:cNvSpPr>
            <p:nvPr/>
          </p:nvSpPr>
          <p:spPr bwMode="auto">
            <a:xfrm>
              <a:off x="4125409" y="3741334"/>
              <a:ext cx="414338"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60</a:t>
              </a:r>
              <a:endParaRPr lang="en-US" sz="1400"/>
            </a:p>
          </p:txBody>
        </p:sp>
        <p:sp>
          <p:nvSpPr>
            <p:cNvPr id="37" name="Oval 20"/>
            <p:cNvSpPr>
              <a:spLocks noChangeArrowheads="1"/>
            </p:cNvSpPr>
            <p:nvPr/>
          </p:nvSpPr>
          <p:spPr bwMode="auto">
            <a:xfrm>
              <a:off x="5003676" y="2492896"/>
              <a:ext cx="414337" cy="398463"/>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80</a:t>
              </a:r>
              <a:endParaRPr lang="en-US" sz="1400"/>
            </a:p>
          </p:txBody>
        </p:sp>
        <p:sp>
          <p:nvSpPr>
            <p:cNvPr id="38" name="Oval 21"/>
            <p:cNvSpPr>
              <a:spLocks noChangeArrowheads="1"/>
            </p:cNvSpPr>
            <p:nvPr/>
          </p:nvSpPr>
          <p:spPr bwMode="auto">
            <a:xfrm>
              <a:off x="4485899" y="3076911"/>
              <a:ext cx="414337"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70</a:t>
              </a:r>
              <a:endParaRPr lang="en-US" sz="1400"/>
            </a:p>
          </p:txBody>
        </p:sp>
        <p:sp>
          <p:nvSpPr>
            <p:cNvPr id="39" name="Oval 22"/>
            <p:cNvSpPr>
              <a:spLocks noChangeArrowheads="1"/>
            </p:cNvSpPr>
            <p:nvPr/>
          </p:nvSpPr>
          <p:spPr bwMode="auto">
            <a:xfrm>
              <a:off x="5418013" y="3173934"/>
              <a:ext cx="414338"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90</a:t>
              </a:r>
              <a:endParaRPr lang="en-US" sz="1400"/>
            </a:p>
          </p:txBody>
        </p:sp>
        <p:sp>
          <p:nvSpPr>
            <p:cNvPr id="40" name="Oval 23"/>
            <p:cNvSpPr>
              <a:spLocks noChangeArrowheads="1"/>
            </p:cNvSpPr>
            <p:nvPr/>
          </p:nvSpPr>
          <p:spPr bwMode="auto">
            <a:xfrm>
              <a:off x="4860032" y="3717032"/>
              <a:ext cx="414338"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75</a:t>
              </a:r>
              <a:endParaRPr lang="en-US" sz="1400"/>
            </a:p>
          </p:txBody>
        </p:sp>
        <p:cxnSp>
          <p:nvCxnSpPr>
            <p:cNvPr id="41" name="AutoShape 24"/>
            <p:cNvCxnSpPr>
              <a:cxnSpLocks noChangeShapeType="1"/>
              <a:stCxn id="46" idx="5"/>
              <a:endCxn id="37" idx="1"/>
            </p:cNvCxnSpPr>
            <p:nvPr/>
          </p:nvCxnSpPr>
          <p:spPr bwMode="auto">
            <a:xfrm>
              <a:off x="4709635" y="2184933"/>
              <a:ext cx="354719" cy="366317"/>
            </a:xfrm>
            <a:prstGeom prst="straightConnector1">
              <a:avLst/>
            </a:prstGeom>
            <a:noFill/>
            <a:ln w="12700">
              <a:solidFill>
                <a:schemeClr val="tx1"/>
              </a:solidFill>
              <a:round/>
              <a:headEnd/>
              <a:tailEnd/>
            </a:ln>
          </p:spPr>
        </p:cxnSp>
        <p:cxnSp>
          <p:nvCxnSpPr>
            <p:cNvPr id="42" name="AutoShape 25"/>
            <p:cNvCxnSpPr>
              <a:cxnSpLocks noChangeShapeType="1"/>
              <a:stCxn id="37" idx="3"/>
              <a:endCxn id="38" idx="7"/>
            </p:cNvCxnSpPr>
            <p:nvPr/>
          </p:nvCxnSpPr>
          <p:spPr bwMode="auto">
            <a:xfrm flipH="1">
              <a:off x="4839558" y="2833005"/>
              <a:ext cx="224796" cy="302259"/>
            </a:xfrm>
            <a:prstGeom prst="straightConnector1">
              <a:avLst/>
            </a:prstGeom>
            <a:noFill/>
            <a:ln w="12700">
              <a:solidFill>
                <a:schemeClr val="tx1"/>
              </a:solidFill>
              <a:round/>
              <a:headEnd/>
              <a:tailEnd/>
            </a:ln>
          </p:spPr>
        </p:cxnSp>
        <p:cxnSp>
          <p:nvCxnSpPr>
            <p:cNvPr id="43" name="AutoShape 26"/>
            <p:cNvCxnSpPr>
              <a:cxnSpLocks noChangeShapeType="1"/>
              <a:stCxn id="37" idx="5"/>
              <a:endCxn id="39" idx="0"/>
            </p:cNvCxnSpPr>
            <p:nvPr/>
          </p:nvCxnSpPr>
          <p:spPr bwMode="auto">
            <a:xfrm>
              <a:off x="5357688" y="2832621"/>
              <a:ext cx="268288" cy="341313"/>
            </a:xfrm>
            <a:prstGeom prst="straightConnector1">
              <a:avLst/>
            </a:prstGeom>
            <a:noFill/>
            <a:ln w="12700">
              <a:solidFill>
                <a:schemeClr val="tx1"/>
              </a:solidFill>
              <a:round/>
              <a:headEnd/>
              <a:tailEnd/>
            </a:ln>
          </p:spPr>
        </p:cxnSp>
        <p:cxnSp>
          <p:nvCxnSpPr>
            <p:cNvPr id="44" name="AutoShape 27"/>
            <p:cNvCxnSpPr>
              <a:cxnSpLocks noChangeShapeType="1"/>
              <a:stCxn id="38" idx="5"/>
              <a:endCxn id="40" idx="0"/>
            </p:cNvCxnSpPr>
            <p:nvPr/>
          </p:nvCxnSpPr>
          <p:spPr bwMode="auto">
            <a:xfrm>
              <a:off x="4839558" y="3417020"/>
              <a:ext cx="227643" cy="300012"/>
            </a:xfrm>
            <a:prstGeom prst="straightConnector1">
              <a:avLst/>
            </a:prstGeom>
            <a:noFill/>
            <a:ln w="12700">
              <a:solidFill>
                <a:schemeClr val="tx1"/>
              </a:solidFill>
              <a:round/>
              <a:headEnd/>
              <a:tailEnd/>
            </a:ln>
          </p:spPr>
        </p:cxnSp>
        <p:cxnSp>
          <p:nvCxnSpPr>
            <p:cNvPr id="45" name="AutoShape 28"/>
            <p:cNvCxnSpPr>
              <a:cxnSpLocks noChangeShapeType="1"/>
              <a:stCxn id="38" idx="3"/>
              <a:endCxn id="36" idx="0"/>
            </p:cNvCxnSpPr>
            <p:nvPr/>
          </p:nvCxnSpPr>
          <p:spPr bwMode="auto">
            <a:xfrm flipH="1">
              <a:off x="4332578" y="3417020"/>
              <a:ext cx="213999" cy="324314"/>
            </a:xfrm>
            <a:prstGeom prst="straightConnector1">
              <a:avLst/>
            </a:prstGeom>
            <a:noFill/>
            <a:ln w="12700">
              <a:solidFill>
                <a:schemeClr val="tx1"/>
              </a:solidFill>
              <a:round/>
              <a:headEnd/>
              <a:tailEnd/>
            </a:ln>
          </p:spPr>
        </p:cxnSp>
        <p:sp>
          <p:nvSpPr>
            <p:cNvPr id="46" name="Oval 33"/>
            <p:cNvSpPr>
              <a:spLocks noChangeArrowheads="1"/>
            </p:cNvSpPr>
            <p:nvPr/>
          </p:nvSpPr>
          <p:spPr bwMode="auto">
            <a:xfrm>
              <a:off x="4355976" y="1844824"/>
              <a:ext cx="414337" cy="398463"/>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50</a:t>
              </a:r>
              <a:endParaRPr lang="en-US" sz="1400"/>
            </a:p>
          </p:txBody>
        </p:sp>
        <p:sp>
          <p:nvSpPr>
            <p:cNvPr id="55" name="Rectangle 54"/>
            <p:cNvSpPr/>
            <p:nvPr/>
          </p:nvSpPr>
          <p:spPr bwMode="auto">
            <a:xfrm>
              <a:off x="3923928" y="1700808"/>
              <a:ext cx="2160240" cy="280831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grpSp>
      <p:sp>
        <p:nvSpPr>
          <p:cNvPr id="59" name="Oval 22"/>
          <p:cNvSpPr>
            <a:spLocks noChangeArrowheads="1"/>
          </p:cNvSpPr>
          <p:nvPr/>
        </p:nvSpPr>
        <p:spPr bwMode="auto">
          <a:xfrm>
            <a:off x="7866285" y="3173934"/>
            <a:ext cx="414338"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70</a:t>
            </a:r>
            <a:endParaRPr lang="en-US" sz="1400"/>
          </a:p>
        </p:txBody>
      </p:sp>
      <p:sp>
        <p:nvSpPr>
          <p:cNvPr id="77" name="Rectangle 76"/>
          <p:cNvSpPr/>
          <p:nvPr/>
        </p:nvSpPr>
        <p:spPr>
          <a:xfrm>
            <a:off x="1403648" y="4653136"/>
            <a:ext cx="1440160" cy="369332"/>
          </a:xfrm>
          <a:prstGeom prst="rect">
            <a:avLst/>
          </a:prstGeom>
        </p:spPr>
        <p:txBody>
          <a:bodyPr wrap="square">
            <a:spAutoFit/>
          </a:bodyPr>
          <a:lstStyle/>
          <a:p>
            <a:pPr algn="ctr">
              <a:spcBef>
                <a:spcPct val="20000"/>
              </a:spcBef>
              <a:buSzPct val="85000"/>
            </a:pPr>
            <a:r>
              <a:rPr lang="en-US" smtClean="0"/>
              <a:t>Benar</a:t>
            </a:r>
            <a:endParaRPr lang="en-US"/>
          </a:p>
        </p:txBody>
      </p:sp>
      <p:sp>
        <p:nvSpPr>
          <p:cNvPr id="78" name="Rectangle 77"/>
          <p:cNvSpPr/>
          <p:nvPr/>
        </p:nvSpPr>
        <p:spPr>
          <a:xfrm>
            <a:off x="4355976" y="4653136"/>
            <a:ext cx="1440160" cy="369332"/>
          </a:xfrm>
          <a:prstGeom prst="rect">
            <a:avLst/>
          </a:prstGeom>
        </p:spPr>
        <p:txBody>
          <a:bodyPr wrap="square">
            <a:spAutoFit/>
          </a:bodyPr>
          <a:lstStyle/>
          <a:p>
            <a:pPr algn="ctr">
              <a:spcBef>
                <a:spcPct val="20000"/>
              </a:spcBef>
              <a:buSzPct val="85000"/>
            </a:pPr>
            <a:r>
              <a:rPr lang="en-US" smtClean="0"/>
              <a:t>Benar</a:t>
            </a:r>
            <a:endParaRPr lang="en-US"/>
          </a:p>
        </p:txBody>
      </p:sp>
      <p:sp>
        <p:nvSpPr>
          <p:cNvPr id="79" name="Rectangle 78"/>
          <p:cNvSpPr/>
          <p:nvPr/>
        </p:nvSpPr>
        <p:spPr>
          <a:xfrm>
            <a:off x="6876256" y="4653136"/>
            <a:ext cx="1440160" cy="369332"/>
          </a:xfrm>
          <a:prstGeom prst="rect">
            <a:avLst/>
          </a:prstGeom>
        </p:spPr>
        <p:txBody>
          <a:bodyPr wrap="square">
            <a:spAutoFit/>
          </a:bodyPr>
          <a:lstStyle/>
          <a:p>
            <a:pPr algn="ctr">
              <a:spcBef>
                <a:spcPct val="20000"/>
              </a:spcBef>
              <a:buSzPct val="85000"/>
            </a:pPr>
            <a:r>
              <a:rPr lang="en-US" smtClean="0"/>
              <a:t>Salah</a:t>
            </a:r>
            <a:endParaRPr lang="en-US"/>
          </a:p>
        </p:txBody>
      </p:sp>
      <p:sp>
        <p:nvSpPr>
          <p:cNvPr id="83" name="Oval 22"/>
          <p:cNvSpPr>
            <a:spLocks noChangeArrowheads="1"/>
          </p:cNvSpPr>
          <p:nvPr/>
        </p:nvSpPr>
        <p:spPr bwMode="auto">
          <a:xfrm>
            <a:off x="7860515" y="3173221"/>
            <a:ext cx="414338" cy="398462"/>
          </a:xfrm>
          <a:prstGeom prst="ellipse">
            <a:avLst/>
          </a:prstGeom>
          <a:solidFill>
            <a:srgbClr val="FF5050"/>
          </a:solidFill>
          <a:ln w="9525">
            <a:solidFill>
              <a:schemeClr val="tx1"/>
            </a:solidFill>
            <a:round/>
            <a:headEnd/>
            <a:tailEnd/>
          </a:ln>
        </p:spPr>
        <p:txBody>
          <a:bodyPr lIns="0" tIns="0" rIns="0" bIns="0" anchor="ctr"/>
          <a:lstStyle/>
          <a:p>
            <a:pPr algn="ctr">
              <a:defRPr/>
            </a:pPr>
            <a:r>
              <a:rPr lang="en-US" sz="1400" smtClean="0"/>
              <a:t>70</a:t>
            </a:r>
            <a:endParaRPr lang="en-US" sz="140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dissolve">
                                      <p:cBhvr>
                                        <p:cTn id="7" dur="5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81"/>
                                        </p:tgtEl>
                                        <p:attrNameLst>
                                          <p:attrName>style.visibility</p:attrName>
                                        </p:attrNameLst>
                                      </p:cBhvr>
                                      <p:to>
                                        <p:strVal val="visible"/>
                                      </p:to>
                                    </p:set>
                                    <p:animEffect transition="in" filter="circle(in)">
                                      <p:cBhvr>
                                        <p:cTn id="12" dur="1000"/>
                                        <p:tgtEl>
                                          <p:spTgt spid="8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dissolve">
                                      <p:cBhvr>
                                        <p:cTn id="17" dur="500"/>
                                        <p:tgtEl>
                                          <p:spTgt spid="78"/>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85"/>
                                        </p:tgtEl>
                                        <p:attrNameLst>
                                          <p:attrName>style.visibility</p:attrName>
                                        </p:attrNameLst>
                                      </p:cBhvr>
                                      <p:to>
                                        <p:strVal val="visible"/>
                                      </p:to>
                                    </p:set>
                                    <p:animEffect transition="in" filter="circle(in)">
                                      <p:cBhvr>
                                        <p:cTn id="22" dur="2000"/>
                                        <p:tgtEl>
                                          <p:spTgt spid="85"/>
                                        </p:tgtEl>
                                      </p:cBhvr>
                                    </p:animEffect>
                                  </p:childTnLst>
                                </p:cTn>
                              </p:par>
                              <p:par>
                                <p:cTn id="23" presetID="6" presetClass="entr" presetSubtype="16" fill="hold" grpId="2" nodeType="withEffect">
                                  <p:stCondLst>
                                    <p:cond delay="0"/>
                                  </p:stCondLst>
                                  <p:childTnLst>
                                    <p:set>
                                      <p:cBhvr>
                                        <p:cTn id="24" dur="1" fill="hold">
                                          <p:stCondLst>
                                            <p:cond delay="0"/>
                                          </p:stCondLst>
                                        </p:cTn>
                                        <p:tgtEl>
                                          <p:spTgt spid="59"/>
                                        </p:tgtEl>
                                        <p:attrNameLst>
                                          <p:attrName>style.visibility</p:attrName>
                                        </p:attrNameLst>
                                      </p:cBhvr>
                                      <p:to>
                                        <p:strVal val="visible"/>
                                      </p:to>
                                    </p:set>
                                    <p:animEffect transition="in" filter="circle(in)">
                                      <p:cBhvr>
                                        <p:cTn id="25" dur="2000"/>
                                        <p:tgtEl>
                                          <p:spTgt spid="59"/>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79"/>
                                        </p:tgtEl>
                                        <p:attrNameLst>
                                          <p:attrName>style.visibility</p:attrName>
                                        </p:attrNameLst>
                                      </p:cBhvr>
                                      <p:to>
                                        <p:strVal val="visible"/>
                                      </p:to>
                                    </p:set>
                                    <p:animEffect transition="in" filter="dissolve">
                                      <p:cBhvr>
                                        <p:cTn id="30" dur="500"/>
                                        <p:tgtEl>
                                          <p:spTgt spid="7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2000"/>
                                        <p:tgtEl>
                                          <p:spTgt spid="59"/>
                                        </p:tgtEl>
                                      </p:cBhvr>
                                    </p:animEffect>
                                    <p:set>
                                      <p:cBhvr>
                                        <p:cTn id="35" dur="1" fill="hold">
                                          <p:stCondLst>
                                            <p:cond delay="1999"/>
                                          </p:stCondLst>
                                        </p:cTn>
                                        <p:tgtEl>
                                          <p:spTgt spid="59"/>
                                        </p:tgtEl>
                                        <p:attrNameLst>
                                          <p:attrName>style.visibility</p:attrName>
                                        </p:attrNameLst>
                                      </p:cBhvr>
                                      <p:to>
                                        <p:strVal val="hidden"/>
                                      </p:to>
                                    </p:set>
                                  </p:childTnLst>
                                </p:cTn>
                              </p:par>
                              <p:par>
                                <p:cTn id="36" presetID="10" presetClass="entr" presetSubtype="0" fill="hold" grpId="0" nodeType="withEffect">
                                  <p:stCondLst>
                                    <p:cond delay="0"/>
                                  </p:stCondLst>
                                  <p:childTnLst>
                                    <p:set>
                                      <p:cBhvr>
                                        <p:cTn id="37" dur="1" fill="hold">
                                          <p:stCondLst>
                                            <p:cond delay="0"/>
                                          </p:stCondLst>
                                        </p:cTn>
                                        <p:tgtEl>
                                          <p:spTgt spid="83"/>
                                        </p:tgtEl>
                                        <p:attrNameLst>
                                          <p:attrName>style.visibility</p:attrName>
                                        </p:attrNameLst>
                                      </p:cBhvr>
                                      <p:to>
                                        <p:strVal val="visible"/>
                                      </p:to>
                                    </p:set>
                                    <p:animEffect transition="in" filter="fade">
                                      <p:cBhvr>
                                        <p:cTn id="38" dur="20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1" animBg="1"/>
      <p:bldP spid="59" grpId="2" animBg="1"/>
      <p:bldP spid="77" grpId="0"/>
      <p:bldP spid="78" grpId="0"/>
      <p:bldP spid="79" grpId="0"/>
      <p:bldP spid="8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2"/>
            </a:gs>
            <a:gs pos="100000">
              <a:srgbClr val="3333FF"/>
            </a:gs>
          </a:gsLst>
          <a:lin ang="5400000" scaled="1"/>
        </a:gradFill>
        <a:effectLst/>
      </p:bgPr>
    </p:bg>
    <p:spTree>
      <p:nvGrpSpPr>
        <p:cNvPr id="1" name=""/>
        <p:cNvGrpSpPr/>
        <p:nvPr/>
      </p:nvGrpSpPr>
      <p:grpSpPr>
        <a:xfrm>
          <a:off x="0" y="0"/>
          <a:ext cx="0" cy="0"/>
          <a:chOff x="0" y="0"/>
          <a:chExt cx="0" cy="0"/>
        </a:xfrm>
      </p:grpSpPr>
      <p:sp>
        <p:nvSpPr>
          <p:cNvPr id="3" name="Rectangle 45"/>
          <p:cNvSpPr>
            <a:spLocks noChangeArrowheads="1"/>
          </p:cNvSpPr>
          <p:nvPr/>
        </p:nvSpPr>
        <p:spPr bwMode="auto">
          <a:xfrm>
            <a:off x="2627313" y="836613"/>
            <a:ext cx="3621441" cy="369332"/>
          </a:xfrm>
          <a:prstGeom prst="rect">
            <a:avLst/>
          </a:prstGeom>
          <a:noFill/>
          <a:ln w="12700">
            <a:noFill/>
            <a:miter lim="800000"/>
            <a:headEnd type="none" w="sm" len="sm"/>
            <a:tailEnd type="none" w="sm" len="sm"/>
          </a:ln>
        </p:spPr>
        <p:txBody>
          <a:bodyPr wrap="none">
            <a:spAutoFit/>
          </a:bodyPr>
          <a:lstStyle/>
          <a:p>
            <a:r>
              <a:rPr lang="en-US" b="1"/>
              <a:t>OPERASI-OPERASI  PADA </a:t>
            </a:r>
            <a:r>
              <a:rPr lang="en-US" b="1" smtClean="0"/>
              <a:t>PTB</a:t>
            </a:r>
            <a:endParaRPr lang="en-US" b="1"/>
          </a:p>
        </p:txBody>
      </p:sp>
      <p:sp>
        <p:nvSpPr>
          <p:cNvPr id="4" name="Rectangle 3"/>
          <p:cNvSpPr/>
          <p:nvPr/>
        </p:nvSpPr>
        <p:spPr>
          <a:xfrm>
            <a:off x="1187625" y="1867471"/>
            <a:ext cx="6912768" cy="400110"/>
          </a:xfrm>
          <a:prstGeom prst="rect">
            <a:avLst/>
          </a:prstGeom>
        </p:spPr>
        <p:txBody>
          <a:bodyPr wrap="square">
            <a:spAutoFit/>
          </a:bodyPr>
          <a:lstStyle/>
          <a:p>
            <a:pPr marL="342900" indent="-342900">
              <a:spcAft>
                <a:spcPct val="20000"/>
              </a:spcAft>
            </a:pPr>
            <a:r>
              <a:rPr lang="en-US" sz="2000" smtClean="0"/>
              <a:t>1.  Membuat PTB berdasarkan urutan data yang diketahui</a:t>
            </a:r>
            <a:endParaRPr lang="en-US" sz="2000"/>
          </a:p>
        </p:txBody>
      </p:sp>
      <p:sp>
        <p:nvSpPr>
          <p:cNvPr id="5" name="Rectangle 4"/>
          <p:cNvSpPr/>
          <p:nvPr/>
        </p:nvSpPr>
        <p:spPr>
          <a:xfrm>
            <a:off x="1187624" y="2308810"/>
            <a:ext cx="6832387" cy="400110"/>
          </a:xfrm>
          <a:prstGeom prst="rect">
            <a:avLst/>
          </a:prstGeom>
        </p:spPr>
        <p:txBody>
          <a:bodyPr wrap="square">
            <a:spAutoFit/>
          </a:bodyPr>
          <a:lstStyle/>
          <a:p>
            <a:pPr marL="342900" indent="-342900">
              <a:spcAft>
                <a:spcPct val="20000"/>
              </a:spcAft>
            </a:pPr>
            <a:r>
              <a:rPr lang="en-US" sz="2000" smtClean="0"/>
              <a:t>2.  Menyisipkan node baru pada PTB</a:t>
            </a:r>
          </a:p>
        </p:txBody>
      </p:sp>
      <p:sp>
        <p:nvSpPr>
          <p:cNvPr id="6" name="Rectangle 5"/>
          <p:cNvSpPr/>
          <p:nvPr/>
        </p:nvSpPr>
        <p:spPr>
          <a:xfrm>
            <a:off x="1187625" y="2740858"/>
            <a:ext cx="6752006" cy="400110"/>
          </a:xfrm>
          <a:prstGeom prst="rect">
            <a:avLst/>
          </a:prstGeom>
        </p:spPr>
        <p:txBody>
          <a:bodyPr wrap="square">
            <a:spAutoFit/>
          </a:bodyPr>
          <a:lstStyle/>
          <a:p>
            <a:pPr marL="342900" indent="-342900">
              <a:spcAft>
                <a:spcPct val="20000"/>
              </a:spcAft>
            </a:pPr>
            <a:r>
              <a:rPr lang="en-US" sz="2000" smtClean="0"/>
              <a:t>3.  Menelusuri semua node pada PTB</a:t>
            </a:r>
          </a:p>
        </p:txBody>
      </p:sp>
      <p:sp>
        <p:nvSpPr>
          <p:cNvPr id="7" name="Rectangle 6"/>
          <p:cNvSpPr/>
          <p:nvPr/>
        </p:nvSpPr>
        <p:spPr>
          <a:xfrm>
            <a:off x="1187624" y="3172906"/>
            <a:ext cx="6832387" cy="400110"/>
          </a:xfrm>
          <a:prstGeom prst="rect">
            <a:avLst/>
          </a:prstGeom>
        </p:spPr>
        <p:txBody>
          <a:bodyPr wrap="square">
            <a:spAutoFit/>
          </a:bodyPr>
          <a:lstStyle/>
          <a:p>
            <a:pPr marL="342900" indent="-342900">
              <a:spcAft>
                <a:spcPct val="20000"/>
              </a:spcAft>
            </a:pPr>
            <a:r>
              <a:rPr lang="en-US" sz="2000" smtClean="0"/>
              <a:t>4.  Membuat PTB berdasarkan hasil penelusuran</a:t>
            </a:r>
            <a:endParaRPr lang="en-US" sz="2000"/>
          </a:p>
        </p:txBody>
      </p:sp>
      <p:sp>
        <p:nvSpPr>
          <p:cNvPr id="8" name="Rectangle 7"/>
          <p:cNvSpPr/>
          <p:nvPr/>
        </p:nvSpPr>
        <p:spPr>
          <a:xfrm>
            <a:off x="1187625" y="3604954"/>
            <a:ext cx="6912768" cy="400110"/>
          </a:xfrm>
          <a:prstGeom prst="rect">
            <a:avLst/>
          </a:prstGeom>
        </p:spPr>
        <p:txBody>
          <a:bodyPr wrap="square">
            <a:spAutoFit/>
          </a:bodyPr>
          <a:lstStyle/>
          <a:p>
            <a:pPr marL="342900" indent="-342900">
              <a:spcAft>
                <a:spcPct val="20000"/>
              </a:spcAft>
            </a:pPr>
            <a:r>
              <a:rPr lang="en-US" sz="2000" smtClean="0"/>
              <a:t>5.  Menghapus node pada PTB	</a:t>
            </a:r>
            <a:endParaRPr lang="en-US" sz="200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
                                        </p:tgtEl>
                                        <p:attrNameLst>
                                          <p:attrName>style.visibility</p:attrName>
                                        </p:attrNameLst>
                                      </p:cBhvr>
                                      <p:to>
                                        <p:strVal val="visible"/>
                                      </p:to>
                                    </p:set>
                                    <p:anim calcmode="discrete" valueType="clr">
                                      <p:cBhvr override="childStyle">
                                        <p:cTn id="7" dur="80"/>
                                        <p:tgtEl>
                                          <p:spTgt spid="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
                                        </p:tgtEl>
                                        <p:attrNameLst>
                                          <p:attrName>fillcolor</p:attrName>
                                        </p:attrNameLst>
                                      </p:cBhvr>
                                      <p:tavLst>
                                        <p:tav tm="0">
                                          <p:val>
                                            <p:clrVal>
                                              <a:schemeClr val="accent2"/>
                                            </p:clrVal>
                                          </p:val>
                                        </p:tav>
                                        <p:tav tm="50000">
                                          <p:val>
                                            <p:clrVal>
                                              <a:schemeClr val="hlink"/>
                                            </p:clrVal>
                                          </p:val>
                                        </p:tav>
                                      </p:tavLst>
                                    </p:anim>
                                    <p:set>
                                      <p:cBhvr>
                                        <p:cTn id="9" dur="80"/>
                                        <p:tgtEl>
                                          <p:spTgt spid="4"/>
                                        </p:tgtEl>
                                        <p:attrNameLst>
                                          <p:attrName>fill.type</p:attrName>
                                        </p:attrNameLst>
                                      </p:cBhvr>
                                      <p:to>
                                        <p:strVal val="solid"/>
                                      </p:to>
                                    </p:set>
                                  </p:childTnLst>
                                </p:cTn>
                              </p:par>
                            </p:childTnLst>
                          </p:cTn>
                        </p:par>
                        <p:par>
                          <p:cTn id="10" fill="hold">
                            <p:stCondLst>
                              <p:cond delay="1880"/>
                            </p:stCondLst>
                            <p:childTnLst>
                              <p:par>
                                <p:cTn id="11" presetID="27" presetClass="entr" presetSubtype="0" fill="hold" grpId="0" nodeType="afterEffect">
                                  <p:stCondLst>
                                    <p:cond delay="0"/>
                                  </p:stCondLst>
                                  <p:iterate type="lt">
                                    <p:tmPct val="50000"/>
                                  </p:iterate>
                                  <p:childTnLst>
                                    <p:set>
                                      <p:cBhvr>
                                        <p:cTn id="12" dur="1" fill="hold">
                                          <p:stCondLst>
                                            <p:cond delay="0"/>
                                          </p:stCondLst>
                                        </p:cTn>
                                        <p:tgtEl>
                                          <p:spTgt spid="5"/>
                                        </p:tgtEl>
                                        <p:attrNameLst>
                                          <p:attrName>style.visibility</p:attrName>
                                        </p:attrNameLst>
                                      </p:cBhvr>
                                      <p:to>
                                        <p:strVal val="visible"/>
                                      </p:to>
                                    </p:set>
                                    <p:anim calcmode="discrete" valueType="clr">
                                      <p:cBhvr override="childStyle">
                                        <p:cTn id="13" dur="80"/>
                                        <p:tgtEl>
                                          <p:spTgt spid="5"/>
                                        </p:tgtEl>
                                        <p:attrNameLst>
                                          <p:attrName>style.color</p:attrName>
                                        </p:attrNameLst>
                                      </p:cBhvr>
                                      <p:tavLst>
                                        <p:tav tm="0">
                                          <p:val>
                                            <p:clrVal>
                                              <a:schemeClr val="accent2"/>
                                            </p:clrVal>
                                          </p:val>
                                        </p:tav>
                                        <p:tav tm="50000">
                                          <p:val>
                                            <p:clrVal>
                                              <a:schemeClr val="hlink"/>
                                            </p:clrVal>
                                          </p:val>
                                        </p:tav>
                                      </p:tavLst>
                                    </p:anim>
                                    <p:anim calcmode="discrete" valueType="clr">
                                      <p:cBhvr>
                                        <p:cTn id="14" dur="80"/>
                                        <p:tgtEl>
                                          <p:spTgt spid="5"/>
                                        </p:tgtEl>
                                        <p:attrNameLst>
                                          <p:attrName>fillcolor</p:attrName>
                                        </p:attrNameLst>
                                      </p:cBhvr>
                                      <p:tavLst>
                                        <p:tav tm="0">
                                          <p:val>
                                            <p:clrVal>
                                              <a:schemeClr val="accent2"/>
                                            </p:clrVal>
                                          </p:val>
                                        </p:tav>
                                        <p:tav tm="50000">
                                          <p:val>
                                            <p:clrVal>
                                              <a:schemeClr val="hlink"/>
                                            </p:clrVal>
                                          </p:val>
                                        </p:tav>
                                      </p:tavLst>
                                    </p:anim>
                                    <p:set>
                                      <p:cBhvr>
                                        <p:cTn id="15" dur="80"/>
                                        <p:tgtEl>
                                          <p:spTgt spid="5"/>
                                        </p:tgtEl>
                                        <p:attrNameLst>
                                          <p:attrName>fill.type</p:attrName>
                                        </p:attrNameLst>
                                      </p:cBhvr>
                                      <p:to>
                                        <p:strVal val="solid"/>
                                      </p:to>
                                    </p:set>
                                  </p:childTnLst>
                                </p:cTn>
                              </p:par>
                            </p:childTnLst>
                          </p:cTn>
                        </p:par>
                        <p:par>
                          <p:cTn id="16" fill="hold">
                            <p:stCondLst>
                              <p:cond delay="3040"/>
                            </p:stCondLst>
                            <p:childTnLst>
                              <p:par>
                                <p:cTn id="17" presetID="27" presetClass="entr" presetSubtype="0" fill="hold" grpId="0" nodeType="afterEffect">
                                  <p:stCondLst>
                                    <p:cond delay="0"/>
                                  </p:stCondLst>
                                  <p:iterate type="lt">
                                    <p:tmPct val="50000"/>
                                  </p:iterate>
                                  <p:childTnLst>
                                    <p:set>
                                      <p:cBhvr>
                                        <p:cTn id="18" dur="1" fill="hold">
                                          <p:stCondLst>
                                            <p:cond delay="0"/>
                                          </p:stCondLst>
                                        </p:cTn>
                                        <p:tgtEl>
                                          <p:spTgt spid="6"/>
                                        </p:tgtEl>
                                        <p:attrNameLst>
                                          <p:attrName>style.visibility</p:attrName>
                                        </p:attrNameLst>
                                      </p:cBhvr>
                                      <p:to>
                                        <p:strVal val="visible"/>
                                      </p:to>
                                    </p:set>
                                    <p:anim calcmode="discrete" valueType="clr">
                                      <p:cBhvr override="childStyle">
                                        <p:cTn id="19" dur="80"/>
                                        <p:tgtEl>
                                          <p:spTgt spid="6"/>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6"/>
                                        </p:tgtEl>
                                        <p:attrNameLst>
                                          <p:attrName>fillcolor</p:attrName>
                                        </p:attrNameLst>
                                      </p:cBhvr>
                                      <p:tavLst>
                                        <p:tav tm="0">
                                          <p:val>
                                            <p:clrVal>
                                              <a:schemeClr val="accent2"/>
                                            </p:clrVal>
                                          </p:val>
                                        </p:tav>
                                        <p:tav tm="50000">
                                          <p:val>
                                            <p:clrVal>
                                              <a:schemeClr val="hlink"/>
                                            </p:clrVal>
                                          </p:val>
                                        </p:tav>
                                      </p:tavLst>
                                    </p:anim>
                                    <p:set>
                                      <p:cBhvr>
                                        <p:cTn id="21" dur="80"/>
                                        <p:tgtEl>
                                          <p:spTgt spid="6"/>
                                        </p:tgtEl>
                                        <p:attrNameLst>
                                          <p:attrName>fill.type</p:attrName>
                                        </p:attrNameLst>
                                      </p:cBhvr>
                                      <p:to>
                                        <p:strVal val="solid"/>
                                      </p:to>
                                    </p:set>
                                  </p:childTnLst>
                                </p:cTn>
                              </p:par>
                            </p:childTnLst>
                          </p:cTn>
                        </p:par>
                        <p:par>
                          <p:cTn id="22" fill="hold">
                            <p:stCondLst>
                              <p:cond delay="4200"/>
                            </p:stCondLst>
                            <p:childTnLst>
                              <p:par>
                                <p:cTn id="23" presetID="27" presetClass="entr" presetSubtype="0" fill="hold" grpId="0" nodeType="afterEffect">
                                  <p:stCondLst>
                                    <p:cond delay="0"/>
                                  </p:stCondLst>
                                  <p:iterate type="lt">
                                    <p:tmPct val="50000"/>
                                  </p:iterate>
                                  <p:childTnLst>
                                    <p:set>
                                      <p:cBhvr>
                                        <p:cTn id="24" dur="1" fill="hold">
                                          <p:stCondLst>
                                            <p:cond delay="0"/>
                                          </p:stCondLst>
                                        </p:cTn>
                                        <p:tgtEl>
                                          <p:spTgt spid="7"/>
                                        </p:tgtEl>
                                        <p:attrNameLst>
                                          <p:attrName>style.visibility</p:attrName>
                                        </p:attrNameLst>
                                      </p:cBhvr>
                                      <p:to>
                                        <p:strVal val="visible"/>
                                      </p:to>
                                    </p:set>
                                    <p:anim calcmode="discrete" valueType="clr">
                                      <p:cBhvr override="childStyle">
                                        <p:cTn id="25" dur="80"/>
                                        <p:tgtEl>
                                          <p:spTgt spid="7"/>
                                        </p:tgtEl>
                                        <p:attrNameLst>
                                          <p:attrName>style.color</p:attrName>
                                        </p:attrNameLst>
                                      </p:cBhvr>
                                      <p:tavLst>
                                        <p:tav tm="0">
                                          <p:val>
                                            <p:clrVal>
                                              <a:schemeClr val="accent2"/>
                                            </p:clrVal>
                                          </p:val>
                                        </p:tav>
                                        <p:tav tm="50000">
                                          <p:val>
                                            <p:clrVal>
                                              <a:schemeClr val="hlink"/>
                                            </p:clrVal>
                                          </p:val>
                                        </p:tav>
                                      </p:tavLst>
                                    </p:anim>
                                    <p:anim calcmode="discrete" valueType="clr">
                                      <p:cBhvr>
                                        <p:cTn id="26" dur="80"/>
                                        <p:tgtEl>
                                          <p:spTgt spid="7"/>
                                        </p:tgtEl>
                                        <p:attrNameLst>
                                          <p:attrName>fillcolor</p:attrName>
                                        </p:attrNameLst>
                                      </p:cBhvr>
                                      <p:tavLst>
                                        <p:tav tm="0">
                                          <p:val>
                                            <p:clrVal>
                                              <a:schemeClr val="accent2"/>
                                            </p:clrVal>
                                          </p:val>
                                        </p:tav>
                                        <p:tav tm="50000">
                                          <p:val>
                                            <p:clrVal>
                                              <a:schemeClr val="hlink"/>
                                            </p:clrVal>
                                          </p:val>
                                        </p:tav>
                                      </p:tavLst>
                                    </p:anim>
                                    <p:set>
                                      <p:cBhvr>
                                        <p:cTn id="27" dur="80"/>
                                        <p:tgtEl>
                                          <p:spTgt spid="7"/>
                                        </p:tgtEl>
                                        <p:attrNameLst>
                                          <p:attrName>fill.type</p:attrName>
                                        </p:attrNameLst>
                                      </p:cBhvr>
                                      <p:to>
                                        <p:strVal val="solid"/>
                                      </p:to>
                                    </p:set>
                                  </p:childTnLst>
                                </p:cTn>
                              </p:par>
                            </p:childTnLst>
                          </p:cTn>
                        </p:par>
                        <p:par>
                          <p:cTn id="28" fill="hold">
                            <p:stCondLst>
                              <p:cond delay="5800"/>
                            </p:stCondLst>
                            <p:childTnLst>
                              <p:par>
                                <p:cTn id="29" presetID="27" presetClass="entr" presetSubtype="0" fill="hold" grpId="0" nodeType="afterEffect">
                                  <p:stCondLst>
                                    <p:cond delay="0"/>
                                  </p:stCondLst>
                                  <p:iterate type="lt">
                                    <p:tmPct val="50000"/>
                                  </p:iterate>
                                  <p:childTnLst>
                                    <p:set>
                                      <p:cBhvr>
                                        <p:cTn id="30" dur="1" fill="hold">
                                          <p:stCondLst>
                                            <p:cond delay="0"/>
                                          </p:stCondLst>
                                        </p:cTn>
                                        <p:tgtEl>
                                          <p:spTgt spid="8"/>
                                        </p:tgtEl>
                                        <p:attrNameLst>
                                          <p:attrName>style.visibility</p:attrName>
                                        </p:attrNameLst>
                                      </p:cBhvr>
                                      <p:to>
                                        <p:strVal val="visible"/>
                                      </p:to>
                                    </p:set>
                                    <p:anim calcmode="discrete" valueType="clr">
                                      <p:cBhvr override="childStyle">
                                        <p:cTn id="31" dur="80"/>
                                        <p:tgtEl>
                                          <p:spTgt spid="8"/>
                                        </p:tgtEl>
                                        <p:attrNameLst>
                                          <p:attrName>style.color</p:attrName>
                                        </p:attrNameLst>
                                      </p:cBhvr>
                                      <p:tavLst>
                                        <p:tav tm="0">
                                          <p:val>
                                            <p:clrVal>
                                              <a:schemeClr val="accent2"/>
                                            </p:clrVal>
                                          </p:val>
                                        </p:tav>
                                        <p:tav tm="50000">
                                          <p:val>
                                            <p:clrVal>
                                              <a:schemeClr val="hlink"/>
                                            </p:clrVal>
                                          </p:val>
                                        </p:tav>
                                      </p:tavLst>
                                    </p:anim>
                                    <p:anim calcmode="discrete" valueType="clr">
                                      <p:cBhvr>
                                        <p:cTn id="32" dur="80"/>
                                        <p:tgtEl>
                                          <p:spTgt spid="8"/>
                                        </p:tgtEl>
                                        <p:attrNameLst>
                                          <p:attrName>fillcolor</p:attrName>
                                        </p:attrNameLst>
                                      </p:cBhvr>
                                      <p:tavLst>
                                        <p:tav tm="0">
                                          <p:val>
                                            <p:clrVal>
                                              <a:schemeClr val="accent2"/>
                                            </p:clrVal>
                                          </p:val>
                                        </p:tav>
                                        <p:tav tm="50000">
                                          <p:val>
                                            <p:clrVal>
                                              <a:schemeClr val="hlink"/>
                                            </p:clrVal>
                                          </p:val>
                                        </p:tav>
                                      </p:tavLst>
                                    </p:anim>
                                    <p:set>
                                      <p:cBhvr>
                                        <p:cTn id="33" dur="80"/>
                                        <p:tgtEl>
                                          <p:spTgt spid="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2"/>
            </a:gs>
            <a:gs pos="100000">
              <a:srgbClr val="3333FF"/>
            </a:gs>
          </a:gsLst>
          <a:lin ang="5400000" scaled="1"/>
        </a:gradFill>
        <a:effectLst/>
      </p:bgPr>
    </p:bg>
    <p:spTree>
      <p:nvGrpSpPr>
        <p:cNvPr id="1" name=""/>
        <p:cNvGrpSpPr/>
        <p:nvPr/>
      </p:nvGrpSpPr>
      <p:grpSpPr>
        <a:xfrm>
          <a:off x="0" y="0"/>
          <a:ext cx="0" cy="0"/>
          <a:chOff x="0" y="0"/>
          <a:chExt cx="0" cy="0"/>
        </a:xfrm>
      </p:grpSpPr>
      <p:sp>
        <p:nvSpPr>
          <p:cNvPr id="3" name="TextBox 2"/>
          <p:cNvSpPr txBox="1"/>
          <p:nvPr/>
        </p:nvSpPr>
        <p:spPr>
          <a:xfrm>
            <a:off x="1259632" y="2996952"/>
            <a:ext cx="936104" cy="338554"/>
          </a:xfrm>
          <a:prstGeom prst="rect">
            <a:avLst/>
          </a:prstGeom>
          <a:noFill/>
        </p:spPr>
        <p:txBody>
          <a:bodyPr wrap="square" rtlCol="0">
            <a:spAutoFit/>
          </a:bodyPr>
          <a:lstStyle/>
          <a:p>
            <a:r>
              <a:rPr lang="en-US" sz="1600" smtClean="0"/>
              <a:t>Contoh:</a:t>
            </a:r>
            <a:endParaRPr lang="en-US" sz="1600"/>
          </a:p>
        </p:txBody>
      </p:sp>
      <p:sp>
        <p:nvSpPr>
          <p:cNvPr id="4" name="Rectangle 3"/>
          <p:cNvSpPr/>
          <p:nvPr/>
        </p:nvSpPr>
        <p:spPr>
          <a:xfrm>
            <a:off x="899592" y="1124744"/>
            <a:ext cx="7416824" cy="369332"/>
          </a:xfrm>
          <a:prstGeom prst="rect">
            <a:avLst/>
          </a:prstGeom>
        </p:spPr>
        <p:txBody>
          <a:bodyPr wrap="square">
            <a:spAutoFit/>
          </a:bodyPr>
          <a:lstStyle/>
          <a:p>
            <a:pPr marL="342900" indent="-342900" algn="just">
              <a:spcAft>
                <a:spcPct val="20000"/>
              </a:spcAft>
              <a:buAutoNum type="arabicPeriod"/>
            </a:pPr>
            <a:r>
              <a:rPr lang="en-US" smtClean="0"/>
              <a:t>Membuat PTB Berdasarkan Urutan Data yang Diketahui</a:t>
            </a:r>
          </a:p>
        </p:txBody>
      </p:sp>
      <p:sp>
        <p:nvSpPr>
          <p:cNvPr id="5" name="Rectangle 4"/>
          <p:cNvSpPr/>
          <p:nvPr/>
        </p:nvSpPr>
        <p:spPr>
          <a:xfrm>
            <a:off x="1259632" y="1484784"/>
            <a:ext cx="3168352" cy="338554"/>
          </a:xfrm>
          <a:prstGeom prst="rect">
            <a:avLst/>
          </a:prstGeom>
        </p:spPr>
        <p:txBody>
          <a:bodyPr wrap="square" lIns="45720" rIns="45720">
            <a:spAutoFit/>
          </a:bodyPr>
          <a:lstStyle/>
          <a:p>
            <a:pPr marL="287338" indent="-287338" algn="just">
              <a:spcAft>
                <a:spcPct val="20000"/>
              </a:spcAft>
            </a:pPr>
            <a:r>
              <a:rPr lang="en-US" sz="1600" smtClean="0"/>
              <a:t>Caranya adalah sebagai berikut:</a:t>
            </a:r>
          </a:p>
        </p:txBody>
      </p:sp>
      <p:sp>
        <p:nvSpPr>
          <p:cNvPr id="7" name="Rectangle 6"/>
          <p:cNvSpPr/>
          <p:nvPr/>
        </p:nvSpPr>
        <p:spPr>
          <a:xfrm>
            <a:off x="1259632" y="2060848"/>
            <a:ext cx="7200800" cy="830997"/>
          </a:xfrm>
          <a:prstGeom prst="rect">
            <a:avLst/>
          </a:prstGeom>
        </p:spPr>
        <p:txBody>
          <a:bodyPr wrap="square" lIns="45720" rIns="45720">
            <a:spAutoFit/>
          </a:bodyPr>
          <a:lstStyle/>
          <a:p>
            <a:pPr marL="288925" lvl="1" indent="-288925" algn="just">
              <a:spcAft>
                <a:spcPct val="20000"/>
              </a:spcAft>
              <a:buFont typeface="+mj-lt"/>
              <a:buAutoNum type="arabicPeriod" startAt="2"/>
            </a:pPr>
            <a:r>
              <a:rPr lang="en-US" sz="1600" smtClean="0"/>
              <a:t>Ambil data urutan berikutnya bandingkan dengan akar jika lebih kecil bandingkan dengan anak kiri tetapi jika lebih besar bandingkan dengan anak kanan sampai ditemukan daun. Kerjakan sampai semua data selesai.</a:t>
            </a:r>
            <a:endParaRPr lang="en-US" sz="1600" b="1"/>
          </a:p>
        </p:txBody>
      </p:sp>
      <p:sp>
        <p:nvSpPr>
          <p:cNvPr id="8" name="Rectangle 7"/>
          <p:cNvSpPr/>
          <p:nvPr/>
        </p:nvSpPr>
        <p:spPr>
          <a:xfrm>
            <a:off x="1259632" y="1772816"/>
            <a:ext cx="4752528" cy="338554"/>
          </a:xfrm>
          <a:prstGeom prst="rect">
            <a:avLst/>
          </a:prstGeom>
        </p:spPr>
        <p:txBody>
          <a:bodyPr wrap="square" lIns="45720" rIns="45720">
            <a:spAutoFit/>
          </a:bodyPr>
          <a:lstStyle/>
          <a:p>
            <a:pPr marL="287338" lvl="1" indent="-287338" algn="just">
              <a:spcAft>
                <a:spcPct val="20000"/>
              </a:spcAft>
              <a:buFont typeface="+mj-lt"/>
              <a:buAutoNum type="arabicPeriod"/>
            </a:pPr>
            <a:r>
              <a:rPr lang="en-US" sz="1600" smtClean="0"/>
              <a:t>Ambil data yang paling kiri jadikan akar</a:t>
            </a:r>
          </a:p>
        </p:txBody>
      </p:sp>
      <p:sp>
        <p:nvSpPr>
          <p:cNvPr id="19" name="Rectangle 18"/>
          <p:cNvSpPr/>
          <p:nvPr/>
        </p:nvSpPr>
        <p:spPr>
          <a:xfrm>
            <a:off x="2204789" y="3013003"/>
            <a:ext cx="2943944" cy="307777"/>
          </a:xfrm>
          <a:prstGeom prst="rect">
            <a:avLst/>
          </a:prstGeom>
        </p:spPr>
        <p:txBody>
          <a:bodyPr wrap="square" lIns="45720" rIns="45720">
            <a:spAutoFit/>
          </a:bodyPr>
          <a:lstStyle/>
          <a:p>
            <a:pPr marL="287338" lvl="1" indent="-287338" algn="just">
              <a:spcAft>
                <a:spcPct val="20000"/>
              </a:spcAft>
            </a:pPr>
            <a:r>
              <a:rPr lang="en-US" sz="1400" smtClean="0"/>
              <a:t>35  50  20  5  45  30  60  55 10</a:t>
            </a:r>
          </a:p>
        </p:txBody>
      </p:sp>
      <p:sp>
        <p:nvSpPr>
          <p:cNvPr id="20" name="Oval 13"/>
          <p:cNvSpPr>
            <a:spLocks noChangeArrowheads="1"/>
          </p:cNvSpPr>
          <p:nvPr/>
        </p:nvSpPr>
        <p:spPr bwMode="auto">
          <a:xfrm>
            <a:off x="2590353" y="4293096"/>
            <a:ext cx="414338" cy="398463"/>
          </a:xfrm>
          <a:prstGeom prst="ellipse">
            <a:avLst/>
          </a:prstGeom>
          <a:solidFill>
            <a:srgbClr val="F0DB10"/>
          </a:solidFill>
          <a:ln w="9525">
            <a:solidFill>
              <a:schemeClr val="tx1"/>
            </a:solidFill>
            <a:round/>
            <a:headEnd/>
            <a:tailEnd/>
          </a:ln>
        </p:spPr>
        <p:txBody>
          <a:bodyPr lIns="0" tIns="0" rIns="0" bIns="0" anchor="ctr"/>
          <a:lstStyle/>
          <a:p>
            <a:pPr algn="ctr">
              <a:defRPr/>
            </a:pPr>
            <a:endParaRPr lang="en-US" sz="1400"/>
          </a:p>
        </p:txBody>
      </p:sp>
      <p:cxnSp>
        <p:nvCxnSpPr>
          <p:cNvPr id="21" name="AutoShape 14"/>
          <p:cNvCxnSpPr>
            <a:cxnSpLocks noChangeShapeType="1"/>
            <a:stCxn id="36" idx="3"/>
            <a:endCxn id="20" idx="7"/>
          </p:cNvCxnSpPr>
          <p:nvPr/>
        </p:nvCxnSpPr>
        <p:spPr bwMode="auto">
          <a:xfrm flipH="1">
            <a:off x="2944013" y="3985133"/>
            <a:ext cx="356306" cy="366317"/>
          </a:xfrm>
          <a:prstGeom prst="straightConnector1">
            <a:avLst/>
          </a:prstGeom>
          <a:noFill/>
          <a:ln w="12700">
            <a:solidFill>
              <a:schemeClr val="tx1"/>
            </a:solidFill>
            <a:round/>
            <a:headEnd/>
            <a:tailEnd/>
          </a:ln>
        </p:spPr>
      </p:cxnSp>
      <p:cxnSp>
        <p:nvCxnSpPr>
          <p:cNvPr id="22" name="AutoShape 15"/>
          <p:cNvCxnSpPr>
            <a:cxnSpLocks noChangeShapeType="1"/>
            <a:stCxn id="20" idx="3"/>
            <a:endCxn id="23" idx="0"/>
          </p:cNvCxnSpPr>
          <p:nvPr/>
        </p:nvCxnSpPr>
        <p:spPr bwMode="auto">
          <a:xfrm flipH="1">
            <a:off x="2381746" y="4633205"/>
            <a:ext cx="269285" cy="317076"/>
          </a:xfrm>
          <a:prstGeom prst="straightConnector1">
            <a:avLst/>
          </a:prstGeom>
          <a:noFill/>
          <a:ln w="12700">
            <a:solidFill>
              <a:schemeClr val="tx1"/>
            </a:solidFill>
            <a:round/>
            <a:headEnd/>
            <a:tailEnd/>
          </a:ln>
        </p:spPr>
      </p:cxnSp>
      <p:sp>
        <p:nvSpPr>
          <p:cNvPr id="23" name="Oval 16"/>
          <p:cNvSpPr>
            <a:spLocks noChangeArrowheads="1"/>
          </p:cNvSpPr>
          <p:nvPr/>
        </p:nvSpPr>
        <p:spPr bwMode="auto">
          <a:xfrm>
            <a:off x="2174577" y="4950281"/>
            <a:ext cx="414337" cy="398462"/>
          </a:xfrm>
          <a:prstGeom prst="ellipse">
            <a:avLst/>
          </a:prstGeom>
          <a:solidFill>
            <a:srgbClr val="F0DB10"/>
          </a:solidFill>
          <a:ln w="9525">
            <a:solidFill>
              <a:schemeClr val="tx1"/>
            </a:solidFill>
            <a:round/>
            <a:headEnd/>
            <a:tailEnd/>
          </a:ln>
        </p:spPr>
        <p:txBody>
          <a:bodyPr lIns="0" tIns="0" rIns="0" bIns="0" anchor="ctr"/>
          <a:lstStyle/>
          <a:p>
            <a:pPr algn="ctr">
              <a:defRPr/>
            </a:pPr>
            <a:endParaRPr lang="en-US" sz="1400"/>
          </a:p>
        </p:txBody>
      </p:sp>
      <p:sp>
        <p:nvSpPr>
          <p:cNvPr id="24" name="Oval 17"/>
          <p:cNvSpPr>
            <a:spLocks noChangeArrowheads="1"/>
          </p:cNvSpPr>
          <p:nvPr/>
        </p:nvSpPr>
        <p:spPr bwMode="auto">
          <a:xfrm>
            <a:off x="2950716" y="4974134"/>
            <a:ext cx="414337" cy="398462"/>
          </a:xfrm>
          <a:prstGeom prst="ellipse">
            <a:avLst/>
          </a:prstGeom>
          <a:solidFill>
            <a:srgbClr val="F0DB10"/>
          </a:solidFill>
          <a:ln w="9525">
            <a:solidFill>
              <a:schemeClr val="tx1"/>
            </a:solidFill>
            <a:round/>
            <a:headEnd/>
            <a:tailEnd/>
          </a:ln>
        </p:spPr>
        <p:txBody>
          <a:bodyPr lIns="0" tIns="0" rIns="0" bIns="0" anchor="ctr"/>
          <a:lstStyle/>
          <a:p>
            <a:pPr algn="ctr">
              <a:defRPr/>
            </a:pPr>
            <a:endParaRPr lang="en-US" sz="1400"/>
          </a:p>
        </p:txBody>
      </p:sp>
      <p:cxnSp>
        <p:nvCxnSpPr>
          <p:cNvPr id="25" name="AutoShape 18"/>
          <p:cNvCxnSpPr>
            <a:cxnSpLocks noChangeShapeType="1"/>
            <a:stCxn id="20" idx="5"/>
            <a:endCxn id="24" idx="0"/>
          </p:cNvCxnSpPr>
          <p:nvPr/>
        </p:nvCxnSpPr>
        <p:spPr bwMode="auto">
          <a:xfrm>
            <a:off x="2944366" y="4632821"/>
            <a:ext cx="214312" cy="341313"/>
          </a:xfrm>
          <a:prstGeom prst="straightConnector1">
            <a:avLst/>
          </a:prstGeom>
          <a:noFill/>
          <a:ln w="12700">
            <a:solidFill>
              <a:schemeClr val="tx1"/>
            </a:solidFill>
            <a:round/>
            <a:headEnd/>
            <a:tailEnd/>
          </a:ln>
        </p:spPr>
      </p:cxnSp>
      <p:sp>
        <p:nvSpPr>
          <p:cNvPr id="26" name="Oval 19"/>
          <p:cNvSpPr>
            <a:spLocks noChangeArrowheads="1"/>
          </p:cNvSpPr>
          <p:nvPr/>
        </p:nvSpPr>
        <p:spPr bwMode="auto">
          <a:xfrm>
            <a:off x="2408311" y="5766842"/>
            <a:ext cx="414338" cy="398462"/>
          </a:xfrm>
          <a:prstGeom prst="ellipse">
            <a:avLst/>
          </a:prstGeom>
          <a:solidFill>
            <a:srgbClr val="F0DB10"/>
          </a:solidFill>
          <a:ln w="9525">
            <a:solidFill>
              <a:schemeClr val="tx1"/>
            </a:solidFill>
            <a:round/>
            <a:headEnd/>
            <a:tailEnd/>
          </a:ln>
        </p:spPr>
        <p:txBody>
          <a:bodyPr lIns="0" tIns="0" rIns="0" bIns="0" anchor="ctr"/>
          <a:lstStyle/>
          <a:p>
            <a:pPr algn="ctr">
              <a:defRPr/>
            </a:pPr>
            <a:endParaRPr lang="en-US" sz="1400"/>
          </a:p>
        </p:txBody>
      </p:sp>
      <p:sp>
        <p:nvSpPr>
          <p:cNvPr id="27" name="Oval 20"/>
          <p:cNvSpPr>
            <a:spLocks noChangeArrowheads="1"/>
          </p:cNvSpPr>
          <p:nvPr/>
        </p:nvSpPr>
        <p:spPr bwMode="auto">
          <a:xfrm>
            <a:off x="3887341" y="4293096"/>
            <a:ext cx="414337" cy="398463"/>
          </a:xfrm>
          <a:prstGeom prst="ellipse">
            <a:avLst/>
          </a:prstGeom>
          <a:solidFill>
            <a:srgbClr val="F0DB10"/>
          </a:solidFill>
          <a:ln w="9525">
            <a:solidFill>
              <a:schemeClr val="tx1"/>
            </a:solidFill>
            <a:round/>
            <a:headEnd/>
            <a:tailEnd/>
          </a:ln>
        </p:spPr>
        <p:txBody>
          <a:bodyPr lIns="0" tIns="0" rIns="0" bIns="0" anchor="ctr"/>
          <a:lstStyle/>
          <a:p>
            <a:pPr algn="ctr">
              <a:defRPr/>
            </a:pPr>
            <a:endParaRPr lang="en-US" sz="1400"/>
          </a:p>
        </p:txBody>
      </p:sp>
      <p:sp>
        <p:nvSpPr>
          <p:cNvPr id="28" name="Oval 21"/>
          <p:cNvSpPr>
            <a:spLocks noChangeArrowheads="1"/>
          </p:cNvSpPr>
          <p:nvPr/>
        </p:nvSpPr>
        <p:spPr bwMode="auto">
          <a:xfrm>
            <a:off x="3484116" y="4974134"/>
            <a:ext cx="414337" cy="398462"/>
          </a:xfrm>
          <a:prstGeom prst="ellipse">
            <a:avLst/>
          </a:prstGeom>
          <a:solidFill>
            <a:srgbClr val="F0DB10"/>
          </a:solidFill>
          <a:ln w="9525">
            <a:solidFill>
              <a:schemeClr val="tx1"/>
            </a:solidFill>
            <a:round/>
            <a:headEnd/>
            <a:tailEnd/>
          </a:ln>
        </p:spPr>
        <p:txBody>
          <a:bodyPr lIns="0" tIns="0" rIns="0" bIns="0" anchor="ctr"/>
          <a:lstStyle/>
          <a:p>
            <a:pPr algn="ctr">
              <a:defRPr/>
            </a:pPr>
            <a:endParaRPr lang="en-US" sz="1400"/>
          </a:p>
        </p:txBody>
      </p:sp>
      <p:sp>
        <p:nvSpPr>
          <p:cNvPr id="29" name="Oval 22"/>
          <p:cNvSpPr>
            <a:spLocks noChangeArrowheads="1"/>
          </p:cNvSpPr>
          <p:nvPr/>
        </p:nvSpPr>
        <p:spPr bwMode="auto">
          <a:xfrm>
            <a:off x="4301678" y="4974134"/>
            <a:ext cx="414338" cy="398462"/>
          </a:xfrm>
          <a:prstGeom prst="ellipse">
            <a:avLst/>
          </a:prstGeom>
          <a:solidFill>
            <a:srgbClr val="F0DB10"/>
          </a:solidFill>
          <a:ln w="9525">
            <a:solidFill>
              <a:schemeClr val="tx1"/>
            </a:solidFill>
            <a:round/>
            <a:headEnd/>
            <a:tailEnd/>
          </a:ln>
        </p:spPr>
        <p:txBody>
          <a:bodyPr lIns="0" tIns="0" rIns="0" bIns="0" anchor="ctr"/>
          <a:lstStyle/>
          <a:p>
            <a:pPr algn="ctr">
              <a:defRPr/>
            </a:pPr>
            <a:endParaRPr lang="en-US" sz="1400"/>
          </a:p>
        </p:txBody>
      </p:sp>
      <p:sp>
        <p:nvSpPr>
          <p:cNvPr id="30" name="Oval 23"/>
          <p:cNvSpPr>
            <a:spLocks noChangeArrowheads="1"/>
          </p:cNvSpPr>
          <p:nvPr/>
        </p:nvSpPr>
        <p:spPr bwMode="auto">
          <a:xfrm>
            <a:off x="4064475" y="5751362"/>
            <a:ext cx="414338" cy="398462"/>
          </a:xfrm>
          <a:prstGeom prst="ellipse">
            <a:avLst/>
          </a:prstGeom>
          <a:solidFill>
            <a:srgbClr val="F0DB10"/>
          </a:solidFill>
          <a:ln w="9525">
            <a:solidFill>
              <a:schemeClr val="tx1"/>
            </a:solidFill>
            <a:round/>
            <a:headEnd/>
            <a:tailEnd/>
          </a:ln>
        </p:spPr>
        <p:txBody>
          <a:bodyPr lIns="0" tIns="0" rIns="0" bIns="0" anchor="ctr"/>
          <a:lstStyle/>
          <a:p>
            <a:pPr algn="ctr">
              <a:defRPr/>
            </a:pPr>
            <a:endParaRPr lang="en-US" sz="1400"/>
          </a:p>
        </p:txBody>
      </p:sp>
      <p:cxnSp>
        <p:nvCxnSpPr>
          <p:cNvPr id="31" name="AutoShape 24"/>
          <p:cNvCxnSpPr>
            <a:cxnSpLocks noChangeShapeType="1"/>
            <a:stCxn id="36" idx="5"/>
            <a:endCxn id="27" idx="1"/>
          </p:cNvCxnSpPr>
          <p:nvPr/>
        </p:nvCxnSpPr>
        <p:spPr bwMode="auto">
          <a:xfrm>
            <a:off x="3593300" y="3985133"/>
            <a:ext cx="354719" cy="366317"/>
          </a:xfrm>
          <a:prstGeom prst="straightConnector1">
            <a:avLst/>
          </a:prstGeom>
          <a:noFill/>
          <a:ln w="12700">
            <a:solidFill>
              <a:schemeClr val="tx1"/>
            </a:solidFill>
            <a:round/>
            <a:headEnd/>
            <a:tailEnd/>
          </a:ln>
        </p:spPr>
      </p:cxnSp>
      <p:cxnSp>
        <p:nvCxnSpPr>
          <p:cNvPr id="32" name="AutoShape 25"/>
          <p:cNvCxnSpPr>
            <a:cxnSpLocks noChangeShapeType="1"/>
            <a:stCxn id="27" idx="3"/>
            <a:endCxn id="28" idx="0"/>
          </p:cNvCxnSpPr>
          <p:nvPr/>
        </p:nvCxnSpPr>
        <p:spPr bwMode="auto">
          <a:xfrm flipH="1">
            <a:off x="3692078" y="4632821"/>
            <a:ext cx="255588" cy="341313"/>
          </a:xfrm>
          <a:prstGeom prst="straightConnector1">
            <a:avLst/>
          </a:prstGeom>
          <a:noFill/>
          <a:ln w="12700">
            <a:solidFill>
              <a:schemeClr val="tx1"/>
            </a:solidFill>
            <a:round/>
            <a:headEnd/>
            <a:tailEnd/>
          </a:ln>
        </p:spPr>
      </p:cxnSp>
      <p:cxnSp>
        <p:nvCxnSpPr>
          <p:cNvPr id="33" name="AutoShape 26"/>
          <p:cNvCxnSpPr>
            <a:cxnSpLocks noChangeShapeType="1"/>
            <a:stCxn id="27" idx="5"/>
            <a:endCxn id="29" idx="0"/>
          </p:cNvCxnSpPr>
          <p:nvPr/>
        </p:nvCxnSpPr>
        <p:spPr bwMode="auto">
          <a:xfrm>
            <a:off x="4241353" y="4632821"/>
            <a:ext cx="268288" cy="341313"/>
          </a:xfrm>
          <a:prstGeom prst="straightConnector1">
            <a:avLst/>
          </a:prstGeom>
          <a:noFill/>
          <a:ln w="12700">
            <a:solidFill>
              <a:schemeClr val="tx1"/>
            </a:solidFill>
            <a:round/>
            <a:headEnd/>
            <a:tailEnd/>
          </a:ln>
        </p:spPr>
      </p:cxnSp>
      <p:cxnSp>
        <p:nvCxnSpPr>
          <p:cNvPr id="34" name="AutoShape 27"/>
          <p:cNvCxnSpPr>
            <a:cxnSpLocks noChangeShapeType="1"/>
            <a:stCxn id="29" idx="4"/>
            <a:endCxn id="30" idx="0"/>
          </p:cNvCxnSpPr>
          <p:nvPr/>
        </p:nvCxnSpPr>
        <p:spPr bwMode="auto">
          <a:xfrm flipH="1">
            <a:off x="4271644" y="5372596"/>
            <a:ext cx="237203" cy="378766"/>
          </a:xfrm>
          <a:prstGeom prst="straightConnector1">
            <a:avLst/>
          </a:prstGeom>
          <a:noFill/>
          <a:ln w="12700">
            <a:solidFill>
              <a:schemeClr val="tx1"/>
            </a:solidFill>
            <a:round/>
            <a:headEnd/>
            <a:tailEnd/>
          </a:ln>
        </p:spPr>
      </p:cxnSp>
      <p:cxnSp>
        <p:nvCxnSpPr>
          <p:cNvPr id="35" name="AutoShape 28"/>
          <p:cNvCxnSpPr>
            <a:cxnSpLocks noChangeShapeType="1"/>
            <a:stCxn id="23" idx="4"/>
            <a:endCxn id="26" idx="0"/>
          </p:cNvCxnSpPr>
          <p:nvPr/>
        </p:nvCxnSpPr>
        <p:spPr bwMode="auto">
          <a:xfrm>
            <a:off x="2381746" y="5348743"/>
            <a:ext cx="233734" cy="418099"/>
          </a:xfrm>
          <a:prstGeom prst="straightConnector1">
            <a:avLst/>
          </a:prstGeom>
          <a:noFill/>
          <a:ln w="12700">
            <a:solidFill>
              <a:schemeClr val="tx1"/>
            </a:solidFill>
            <a:round/>
            <a:headEnd/>
            <a:tailEnd/>
          </a:ln>
        </p:spPr>
      </p:cxnSp>
      <p:sp>
        <p:nvSpPr>
          <p:cNvPr id="36" name="Oval 33"/>
          <p:cNvSpPr>
            <a:spLocks noChangeArrowheads="1"/>
          </p:cNvSpPr>
          <p:nvPr/>
        </p:nvSpPr>
        <p:spPr bwMode="auto">
          <a:xfrm>
            <a:off x="3239641" y="3645024"/>
            <a:ext cx="414337" cy="398463"/>
          </a:xfrm>
          <a:prstGeom prst="ellipse">
            <a:avLst/>
          </a:prstGeom>
          <a:solidFill>
            <a:srgbClr val="F0DB10"/>
          </a:solidFill>
          <a:ln w="9525">
            <a:solidFill>
              <a:schemeClr val="tx1"/>
            </a:solidFill>
            <a:round/>
            <a:headEnd/>
            <a:tailEnd/>
          </a:ln>
        </p:spPr>
        <p:txBody>
          <a:bodyPr lIns="0" tIns="0" rIns="0" bIns="0" anchor="ctr"/>
          <a:lstStyle/>
          <a:p>
            <a:pPr algn="ctr">
              <a:defRPr/>
            </a:pPr>
            <a:endParaRPr lang="en-US" sz="1400"/>
          </a:p>
        </p:txBody>
      </p:sp>
      <p:sp>
        <p:nvSpPr>
          <p:cNvPr id="37" name="TextBox 36"/>
          <p:cNvSpPr txBox="1"/>
          <p:nvPr/>
        </p:nvSpPr>
        <p:spPr>
          <a:xfrm>
            <a:off x="2159524" y="3059907"/>
            <a:ext cx="360040" cy="215444"/>
          </a:xfrm>
          <a:prstGeom prst="rect">
            <a:avLst/>
          </a:prstGeom>
          <a:noFill/>
        </p:spPr>
        <p:txBody>
          <a:bodyPr wrap="square" lIns="0" tIns="0" rIns="0" bIns="0" rtlCol="0" anchor="ctr">
            <a:spAutoFit/>
          </a:bodyPr>
          <a:lstStyle/>
          <a:p>
            <a:pPr algn="ctr"/>
            <a:r>
              <a:rPr lang="en-US" sz="1400" smtClean="0"/>
              <a:t>35</a:t>
            </a:r>
            <a:endParaRPr lang="en-US" sz="1400"/>
          </a:p>
        </p:txBody>
      </p:sp>
      <p:sp>
        <p:nvSpPr>
          <p:cNvPr id="39" name="TextBox 38"/>
          <p:cNvSpPr txBox="1"/>
          <p:nvPr/>
        </p:nvSpPr>
        <p:spPr>
          <a:xfrm>
            <a:off x="2492821" y="3059907"/>
            <a:ext cx="306138" cy="215444"/>
          </a:xfrm>
          <a:prstGeom prst="rect">
            <a:avLst/>
          </a:prstGeom>
          <a:noFill/>
        </p:spPr>
        <p:txBody>
          <a:bodyPr wrap="square" lIns="0" tIns="0" rIns="0" bIns="0" rtlCol="0" anchor="ctr">
            <a:spAutoFit/>
          </a:bodyPr>
          <a:lstStyle/>
          <a:p>
            <a:pPr algn="ctr"/>
            <a:r>
              <a:rPr lang="en-US" sz="1400" smtClean="0"/>
              <a:t>50</a:t>
            </a:r>
            <a:endParaRPr lang="en-US" sz="1400"/>
          </a:p>
        </p:txBody>
      </p:sp>
      <p:sp>
        <p:nvSpPr>
          <p:cNvPr id="40" name="TextBox 39"/>
          <p:cNvSpPr txBox="1"/>
          <p:nvPr/>
        </p:nvSpPr>
        <p:spPr>
          <a:xfrm>
            <a:off x="2808012" y="3059907"/>
            <a:ext cx="274320" cy="215444"/>
          </a:xfrm>
          <a:prstGeom prst="rect">
            <a:avLst/>
          </a:prstGeom>
          <a:noFill/>
        </p:spPr>
        <p:txBody>
          <a:bodyPr wrap="square" lIns="0" tIns="0" rIns="0" bIns="0" rtlCol="0" anchor="ctr">
            <a:spAutoFit/>
          </a:bodyPr>
          <a:lstStyle/>
          <a:p>
            <a:pPr algn="ctr"/>
            <a:r>
              <a:rPr lang="en-US" sz="1400" smtClean="0"/>
              <a:t>20</a:t>
            </a:r>
            <a:endParaRPr lang="en-US" sz="1400"/>
          </a:p>
        </p:txBody>
      </p:sp>
      <p:sp>
        <p:nvSpPr>
          <p:cNvPr id="41" name="TextBox 40"/>
          <p:cNvSpPr txBox="1"/>
          <p:nvPr/>
        </p:nvSpPr>
        <p:spPr>
          <a:xfrm>
            <a:off x="3050779" y="3059907"/>
            <a:ext cx="274320" cy="215444"/>
          </a:xfrm>
          <a:prstGeom prst="rect">
            <a:avLst/>
          </a:prstGeom>
          <a:noFill/>
        </p:spPr>
        <p:txBody>
          <a:bodyPr wrap="square" lIns="0" tIns="0" rIns="0" bIns="0" rtlCol="0" anchor="ctr">
            <a:spAutoFit/>
          </a:bodyPr>
          <a:lstStyle/>
          <a:p>
            <a:pPr algn="ctr"/>
            <a:r>
              <a:rPr lang="en-US" sz="1400" smtClean="0"/>
              <a:t>5</a:t>
            </a:r>
            <a:endParaRPr lang="en-US" sz="1400"/>
          </a:p>
        </p:txBody>
      </p:sp>
      <p:sp>
        <p:nvSpPr>
          <p:cNvPr id="42" name="TextBox 41"/>
          <p:cNvSpPr txBox="1"/>
          <p:nvPr/>
        </p:nvSpPr>
        <p:spPr>
          <a:xfrm>
            <a:off x="3293962" y="3059907"/>
            <a:ext cx="274320" cy="215444"/>
          </a:xfrm>
          <a:prstGeom prst="rect">
            <a:avLst/>
          </a:prstGeom>
          <a:noFill/>
        </p:spPr>
        <p:txBody>
          <a:bodyPr wrap="square" lIns="0" tIns="0" rIns="0" bIns="0" rtlCol="0" anchor="ctr">
            <a:spAutoFit/>
          </a:bodyPr>
          <a:lstStyle/>
          <a:p>
            <a:pPr algn="ctr"/>
            <a:r>
              <a:rPr lang="en-US" sz="1400" smtClean="0"/>
              <a:t>45</a:t>
            </a:r>
            <a:endParaRPr lang="en-US" sz="1400"/>
          </a:p>
        </p:txBody>
      </p:sp>
      <p:sp>
        <p:nvSpPr>
          <p:cNvPr id="43" name="TextBox 42"/>
          <p:cNvSpPr txBox="1"/>
          <p:nvPr/>
        </p:nvSpPr>
        <p:spPr>
          <a:xfrm>
            <a:off x="3591047" y="3059907"/>
            <a:ext cx="274320" cy="215444"/>
          </a:xfrm>
          <a:prstGeom prst="rect">
            <a:avLst/>
          </a:prstGeom>
          <a:noFill/>
        </p:spPr>
        <p:txBody>
          <a:bodyPr wrap="square" lIns="0" tIns="0" rIns="0" bIns="0" rtlCol="0" anchor="ctr">
            <a:spAutoFit/>
          </a:bodyPr>
          <a:lstStyle/>
          <a:p>
            <a:pPr algn="ctr"/>
            <a:r>
              <a:rPr lang="en-US" sz="1400" smtClean="0"/>
              <a:t>30</a:t>
            </a:r>
            <a:endParaRPr lang="en-US" sz="1400"/>
          </a:p>
        </p:txBody>
      </p:sp>
      <p:sp>
        <p:nvSpPr>
          <p:cNvPr id="44" name="TextBox 43"/>
          <p:cNvSpPr txBox="1"/>
          <p:nvPr/>
        </p:nvSpPr>
        <p:spPr>
          <a:xfrm>
            <a:off x="3878663" y="3060487"/>
            <a:ext cx="274320" cy="215444"/>
          </a:xfrm>
          <a:prstGeom prst="rect">
            <a:avLst/>
          </a:prstGeom>
          <a:noFill/>
        </p:spPr>
        <p:txBody>
          <a:bodyPr wrap="square" lIns="0" tIns="0" rIns="0" bIns="0" rtlCol="0" anchor="ctr">
            <a:spAutoFit/>
          </a:bodyPr>
          <a:lstStyle/>
          <a:p>
            <a:pPr algn="ctr"/>
            <a:r>
              <a:rPr lang="en-US" sz="1400" smtClean="0"/>
              <a:t>60</a:t>
            </a:r>
            <a:endParaRPr lang="en-US" sz="1400"/>
          </a:p>
        </p:txBody>
      </p:sp>
      <p:sp>
        <p:nvSpPr>
          <p:cNvPr id="45" name="TextBox 44"/>
          <p:cNvSpPr txBox="1"/>
          <p:nvPr/>
        </p:nvSpPr>
        <p:spPr>
          <a:xfrm>
            <a:off x="4184801" y="3059907"/>
            <a:ext cx="274320" cy="215444"/>
          </a:xfrm>
          <a:prstGeom prst="rect">
            <a:avLst/>
          </a:prstGeom>
          <a:noFill/>
        </p:spPr>
        <p:txBody>
          <a:bodyPr wrap="square" lIns="0" tIns="0" rIns="0" bIns="0" rtlCol="0" anchor="ctr">
            <a:spAutoFit/>
          </a:bodyPr>
          <a:lstStyle/>
          <a:p>
            <a:pPr algn="ctr"/>
            <a:r>
              <a:rPr lang="en-US" sz="1400" smtClean="0"/>
              <a:t>55</a:t>
            </a:r>
            <a:endParaRPr lang="en-US" sz="1400"/>
          </a:p>
        </p:txBody>
      </p:sp>
      <p:sp>
        <p:nvSpPr>
          <p:cNvPr id="46" name="TextBox 45"/>
          <p:cNvSpPr txBox="1"/>
          <p:nvPr/>
        </p:nvSpPr>
        <p:spPr>
          <a:xfrm>
            <a:off x="4427984" y="3059907"/>
            <a:ext cx="274320" cy="215444"/>
          </a:xfrm>
          <a:prstGeom prst="rect">
            <a:avLst/>
          </a:prstGeom>
          <a:noFill/>
        </p:spPr>
        <p:txBody>
          <a:bodyPr wrap="square" lIns="0" tIns="0" rIns="0" bIns="0" rtlCol="0" anchor="ctr">
            <a:spAutoFit/>
          </a:bodyPr>
          <a:lstStyle/>
          <a:p>
            <a:pPr algn="ctr"/>
            <a:r>
              <a:rPr lang="en-US" sz="1400" smtClean="0"/>
              <a:t>10</a:t>
            </a:r>
            <a:endParaRPr lang="en-US" sz="140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linds(horizontal)">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7" presetClass="entr" presetSubtype="0" fill="hold" grpId="1" nodeType="clickEffect">
                                  <p:stCondLst>
                                    <p:cond delay="0"/>
                                  </p:stCondLst>
                                  <p:iterate type="lt">
                                    <p:tmPct val="50000"/>
                                  </p:iterate>
                                  <p:childTnLst>
                                    <p:set>
                                      <p:cBhvr>
                                        <p:cTn id="25" dur="1" fill="hold">
                                          <p:stCondLst>
                                            <p:cond delay="0"/>
                                          </p:stCondLst>
                                        </p:cTn>
                                        <p:tgtEl>
                                          <p:spTgt spid="19"/>
                                        </p:tgtEl>
                                        <p:attrNameLst>
                                          <p:attrName>style.visibility</p:attrName>
                                        </p:attrNameLst>
                                      </p:cBhvr>
                                      <p:to>
                                        <p:strVal val="visible"/>
                                      </p:to>
                                    </p:set>
                                    <p:anim calcmode="discrete" valueType="clr">
                                      <p:cBhvr override="childStyle">
                                        <p:cTn id="26" dur="80"/>
                                        <p:tgtEl>
                                          <p:spTgt spid="19"/>
                                        </p:tgtEl>
                                        <p:attrNameLst>
                                          <p:attrName>style.color</p:attrName>
                                        </p:attrNameLst>
                                      </p:cBhvr>
                                      <p:tavLst>
                                        <p:tav tm="0">
                                          <p:val>
                                            <p:clrVal>
                                              <a:schemeClr val="accent2"/>
                                            </p:clrVal>
                                          </p:val>
                                        </p:tav>
                                        <p:tav tm="50000">
                                          <p:val>
                                            <p:clrVal>
                                              <a:schemeClr val="hlink"/>
                                            </p:clrVal>
                                          </p:val>
                                        </p:tav>
                                      </p:tavLst>
                                    </p:anim>
                                    <p:anim calcmode="discrete" valueType="clr">
                                      <p:cBhvr>
                                        <p:cTn id="27" dur="80"/>
                                        <p:tgtEl>
                                          <p:spTgt spid="19"/>
                                        </p:tgtEl>
                                        <p:attrNameLst>
                                          <p:attrName>fillcolor</p:attrName>
                                        </p:attrNameLst>
                                      </p:cBhvr>
                                      <p:tavLst>
                                        <p:tav tm="0">
                                          <p:val>
                                            <p:clrVal>
                                              <a:schemeClr val="accent2"/>
                                            </p:clrVal>
                                          </p:val>
                                        </p:tav>
                                        <p:tav tm="50000">
                                          <p:val>
                                            <p:clrVal>
                                              <a:schemeClr val="hlink"/>
                                            </p:clrVal>
                                          </p:val>
                                        </p:tav>
                                      </p:tavLst>
                                    </p:anim>
                                    <p:set>
                                      <p:cBhvr>
                                        <p:cTn id="28" dur="80"/>
                                        <p:tgtEl>
                                          <p:spTgt spid="19"/>
                                        </p:tgtEl>
                                        <p:attrNameLst>
                                          <p:attrName>fill.type</p:attrName>
                                        </p:attrNameLst>
                                      </p:cBhvr>
                                      <p:to>
                                        <p:strVal val="solid"/>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fade">
                                      <p:cBhvr>
                                        <p:cTn id="33" dur="500"/>
                                        <p:tgtEl>
                                          <p:spTgt spid="37"/>
                                        </p:tgtEl>
                                      </p:cBhvr>
                                    </p:animEffect>
                                  </p:childTnLst>
                                </p:cTn>
                              </p:par>
                            </p:childTnLst>
                          </p:cTn>
                        </p:par>
                        <p:par>
                          <p:cTn id="34" fill="hold">
                            <p:stCondLst>
                              <p:cond delay="500"/>
                            </p:stCondLst>
                            <p:childTnLst>
                              <p:par>
                                <p:cTn id="35" presetID="0" presetClass="path" presetSubtype="0" accel="50000" decel="50000" fill="hold" grpId="1" nodeType="afterEffect">
                                  <p:stCondLst>
                                    <p:cond delay="0"/>
                                  </p:stCondLst>
                                  <p:childTnLst>
                                    <p:animMotion origin="layout" path="M 8.33333E-7 4.92019E-6 L 0.12118 0.09715 " pathEditMode="relative" rAng="0" ptsTypes="AA">
                                      <p:cBhvr>
                                        <p:cTn id="36" dur="2000" fill="hold"/>
                                        <p:tgtEl>
                                          <p:spTgt spid="37"/>
                                        </p:tgtEl>
                                        <p:attrNameLst>
                                          <p:attrName>ppt_x</p:attrName>
                                          <p:attrName>ppt_y</p:attrName>
                                        </p:attrNameLst>
                                      </p:cBhvr>
                                      <p:rCtr x="61" y="49"/>
                                    </p:animMotion>
                                  </p:childTnLst>
                                </p:cTn>
                              </p:par>
                            </p:childTnLst>
                          </p:cTn>
                        </p:par>
                        <p:par>
                          <p:cTn id="37" fill="hold">
                            <p:stCondLst>
                              <p:cond delay="2500"/>
                            </p:stCondLst>
                            <p:childTnLst>
                              <p:par>
                                <p:cTn id="38" presetID="10" presetClass="entr" presetSubtype="0" fill="hold" grpId="0" nodeType="after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500"/>
                                        <p:tgtEl>
                                          <p:spTgt spid="3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fade">
                                      <p:cBhvr>
                                        <p:cTn id="45" dur="500"/>
                                        <p:tgtEl>
                                          <p:spTgt spid="39"/>
                                        </p:tgtEl>
                                      </p:cBhvr>
                                    </p:animEffect>
                                  </p:childTnLst>
                                </p:cTn>
                              </p:par>
                            </p:childTnLst>
                          </p:cTn>
                        </p:par>
                        <p:par>
                          <p:cTn id="46" fill="hold">
                            <p:stCondLst>
                              <p:cond delay="500"/>
                            </p:stCondLst>
                            <p:childTnLst>
                              <p:par>
                                <p:cTn id="47" presetID="0" presetClass="path" presetSubtype="0" accel="50000" decel="50000" fill="hold" grpId="1" nodeType="afterEffect">
                                  <p:stCondLst>
                                    <p:cond delay="0"/>
                                  </p:stCondLst>
                                  <p:childTnLst>
                                    <p:animMotion origin="layout" path="M 3.88889E-6 4.92019E-6 C 0.03316 0.03492 0.06684 0.07055 0.09305 0.10247 C 0.11961 0.13462 0.13854 0.16261 0.15833 0.19153 " pathEditMode="relative" rAng="0" ptsTypes="aaA">
                                      <p:cBhvr>
                                        <p:cTn id="48" dur="3000" fill="hold"/>
                                        <p:tgtEl>
                                          <p:spTgt spid="39"/>
                                        </p:tgtEl>
                                        <p:attrNameLst>
                                          <p:attrName>ppt_x</p:attrName>
                                          <p:attrName>ppt_y</p:attrName>
                                        </p:attrNameLst>
                                      </p:cBhvr>
                                      <p:rCtr x="79" y="96"/>
                                    </p:animMotion>
                                  </p:childTnLst>
                                </p:cTn>
                              </p:par>
                            </p:childTnLst>
                          </p:cTn>
                        </p:par>
                        <p:par>
                          <p:cTn id="49" fill="hold">
                            <p:stCondLst>
                              <p:cond delay="3500"/>
                            </p:stCondLst>
                            <p:childTnLst>
                              <p:par>
                                <p:cTn id="50" presetID="10" presetClass="entr" presetSubtype="0" fill="hold" grpId="0" nodeType="after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1000"/>
                                        <p:tgtEl>
                                          <p:spTgt spid="27"/>
                                        </p:tgtEl>
                                      </p:cBhvr>
                                    </p:animEffect>
                                  </p:childTnLst>
                                </p:cTn>
                              </p:par>
                            </p:childTnLst>
                          </p:cTn>
                        </p:par>
                        <p:par>
                          <p:cTn id="53" fill="hold">
                            <p:stCondLst>
                              <p:cond delay="4500"/>
                            </p:stCondLst>
                            <p:childTnLst>
                              <p:par>
                                <p:cTn id="54" presetID="10" presetClass="entr" presetSubtype="0" fill="hold" nodeType="after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fade">
                                      <p:cBhvr>
                                        <p:cTn id="56" dur="500"/>
                                        <p:tgtEl>
                                          <p:spTgt spid="31"/>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fade">
                                      <p:cBhvr>
                                        <p:cTn id="61" dur="500"/>
                                        <p:tgtEl>
                                          <p:spTgt spid="40"/>
                                        </p:tgtEl>
                                      </p:cBhvr>
                                    </p:animEffect>
                                  </p:childTnLst>
                                </p:cTn>
                              </p:par>
                            </p:childTnLst>
                          </p:cTn>
                        </p:par>
                        <p:par>
                          <p:cTn id="62" fill="hold">
                            <p:stCondLst>
                              <p:cond delay="500"/>
                            </p:stCondLst>
                            <p:childTnLst>
                              <p:par>
                                <p:cTn id="63" presetID="0" presetClass="path" presetSubtype="0" accel="50000" decel="50000" fill="hold" grpId="1" nodeType="afterEffect">
                                  <p:stCondLst>
                                    <p:cond delay="0"/>
                                  </p:stCondLst>
                                  <p:childTnLst>
                                    <p:animMotion origin="layout" path="M 1.38889E-6 4.92019E-6 C 0.03038 0.03331 0.06111 0.06731 0.05764 0.10016 C 0.05469 0.13231 0.01892 0.16284 -0.01632 0.19407 " pathEditMode="relative" rAng="0" ptsTypes="aaA">
                                      <p:cBhvr>
                                        <p:cTn id="64" dur="3000" fill="hold"/>
                                        <p:tgtEl>
                                          <p:spTgt spid="40"/>
                                        </p:tgtEl>
                                        <p:attrNameLst>
                                          <p:attrName>ppt_x</p:attrName>
                                          <p:attrName>ppt_y</p:attrName>
                                        </p:attrNameLst>
                                      </p:cBhvr>
                                      <p:rCtr x="22" y="97"/>
                                    </p:animMotion>
                                  </p:childTnLst>
                                </p:cTn>
                              </p:par>
                            </p:childTnLst>
                          </p:cTn>
                        </p:par>
                        <p:par>
                          <p:cTn id="65" fill="hold">
                            <p:stCondLst>
                              <p:cond delay="3500"/>
                            </p:stCondLst>
                            <p:childTnLst>
                              <p:par>
                                <p:cTn id="66" presetID="10" presetClass="entr" presetSubtype="0" fill="hold" grpId="0" nodeType="after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fade">
                                      <p:cBhvr>
                                        <p:cTn id="68" dur="1000"/>
                                        <p:tgtEl>
                                          <p:spTgt spid="20"/>
                                        </p:tgtEl>
                                      </p:cBhvr>
                                    </p:animEffect>
                                  </p:childTnLst>
                                </p:cTn>
                              </p:par>
                            </p:childTnLst>
                          </p:cTn>
                        </p:par>
                        <p:par>
                          <p:cTn id="69" fill="hold">
                            <p:stCondLst>
                              <p:cond delay="4500"/>
                            </p:stCondLst>
                            <p:childTnLst>
                              <p:par>
                                <p:cTn id="70" presetID="10" presetClass="entr" presetSubtype="0" fill="hold" nodeType="after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fade">
                                      <p:cBhvr>
                                        <p:cTn id="72" dur="500"/>
                                        <p:tgtEl>
                                          <p:spTgt spid="2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1"/>
                                        </p:tgtEl>
                                        <p:attrNameLst>
                                          <p:attrName>style.visibility</p:attrName>
                                        </p:attrNameLst>
                                      </p:cBhvr>
                                      <p:to>
                                        <p:strVal val="visible"/>
                                      </p:to>
                                    </p:set>
                                    <p:animEffect transition="in" filter="fade">
                                      <p:cBhvr>
                                        <p:cTn id="77" dur="500"/>
                                        <p:tgtEl>
                                          <p:spTgt spid="41"/>
                                        </p:tgtEl>
                                      </p:cBhvr>
                                    </p:animEffect>
                                  </p:childTnLst>
                                </p:cTn>
                              </p:par>
                            </p:childTnLst>
                          </p:cTn>
                        </p:par>
                        <p:par>
                          <p:cTn id="78" fill="hold">
                            <p:stCondLst>
                              <p:cond delay="500"/>
                            </p:stCondLst>
                            <p:childTnLst>
                              <p:par>
                                <p:cTn id="79" presetID="0" presetClass="path" presetSubtype="0" accel="50000" decel="50000" fill="hold" grpId="1" nodeType="afterEffect">
                                  <p:stCondLst>
                                    <p:cond delay="0"/>
                                  </p:stCondLst>
                                  <p:childTnLst>
                                    <p:animMotion origin="layout" path="M 0 0 C 0.01684 0.031 0.03385 0.06199 0.02673 0.09507 C 0.01962 0.12815 -0.02327 0.16562 -0.04254 0.19801 C -0.06181 0.23039 -0.07552 0.25954 -0.08906 0.28892 " pathEditMode="relative" ptsTypes="aaaA">
                                      <p:cBhvr>
                                        <p:cTn id="80" dur="3000" fill="hold"/>
                                        <p:tgtEl>
                                          <p:spTgt spid="41"/>
                                        </p:tgtEl>
                                        <p:attrNameLst>
                                          <p:attrName>ppt_x</p:attrName>
                                          <p:attrName>ppt_y</p:attrName>
                                        </p:attrNameLst>
                                      </p:cBhvr>
                                    </p:animMotion>
                                  </p:childTnLst>
                                </p:cTn>
                              </p:par>
                            </p:childTnLst>
                          </p:cTn>
                        </p:par>
                        <p:par>
                          <p:cTn id="81" fill="hold">
                            <p:stCondLst>
                              <p:cond delay="3500"/>
                            </p:stCondLst>
                            <p:childTnLst>
                              <p:par>
                                <p:cTn id="82" presetID="10" presetClass="entr" presetSubtype="0" fill="hold" grpId="0" nodeType="afterEffect">
                                  <p:stCondLst>
                                    <p:cond delay="0"/>
                                  </p:stCondLst>
                                  <p:childTnLst>
                                    <p:set>
                                      <p:cBhvr>
                                        <p:cTn id="83" dur="1" fill="hold">
                                          <p:stCondLst>
                                            <p:cond delay="0"/>
                                          </p:stCondLst>
                                        </p:cTn>
                                        <p:tgtEl>
                                          <p:spTgt spid="23"/>
                                        </p:tgtEl>
                                        <p:attrNameLst>
                                          <p:attrName>style.visibility</p:attrName>
                                        </p:attrNameLst>
                                      </p:cBhvr>
                                      <p:to>
                                        <p:strVal val="visible"/>
                                      </p:to>
                                    </p:set>
                                    <p:animEffect transition="in" filter="fade">
                                      <p:cBhvr>
                                        <p:cTn id="84" dur="1000"/>
                                        <p:tgtEl>
                                          <p:spTgt spid="23"/>
                                        </p:tgtEl>
                                      </p:cBhvr>
                                    </p:animEffect>
                                  </p:childTnLst>
                                </p:cTn>
                              </p:par>
                            </p:childTnLst>
                          </p:cTn>
                        </p:par>
                        <p:par>
                          <p:cTn id="85" fill="hold">
                            <p:stCondLst>
                              <p:cond delay="4500"/>
                            </p:stCondLst>
                            <p:childTnLst>
                              <p:par>
                                <p:cTn id="86" presetID="10" presetClass="entr" presetSubtype="0" fill="hold" nodeType="after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fade">
                                      <p:cBhvr>
                                        <p:cTn id="88" dur="1000"/>
                                        <p:tgtEl>
                                          <p:spTgt spid="22"/>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42"/>
                                        </p:tgtEl>
                                        <p:attrNameLst>
                                          <p:attrName>style.visibility</p:attrName>
                                        </p:attrNameLst>
                                      </p:cBhvr>
                                      <p:to>
                                        <p:strVal val="visible"/>
                                      </p:to>
                                    </p:set>
                                    <p:animEffect transition="in" filter="fade">
                                      <p:cBhvr>
                                        <p:cTn id="93" dur="500"/>
                                        <p:tgtEl>
                                          <p:spTgt spid="42"/>
                                        </p:tgtEl>
                                      </p:cBhvr>
                                    </p:animEffect>
                                  </p:childTnLst>
                                </p:cTn>
                              </p:par>
                            </p:childTnLst>
                          </p:cTn>
                        </p:par>
                        <p:par>
                          <p:cTn id="94" fill="hold">
                            <p:stCondLst>
                              <p:cond delay="500"/>
                            </p:stCondLst>
                            <p:childTnLst>
                              <p:par>
                                <p:cTn id="95" presetID="0" presetClass="path" presetSubtype="0" accel="50000" decel="50000" fill="hold" grpId="1" nodeType="afterEffect">
                                  <p:stCondLst>
                                    <p:cond delay="0"/>
                                  </p:stCondLst>
                                  <p:childTnLst>
                                    <p:animMotion origin="layout" path="M -3.61111E-6 4.92019E-6 C -0.00555 0.02845 -0.01111 0.05713 0.00087 0.08975 C 0.01302 0.12236 0.06823 0.16169 0.07292 0.19523 C 0.07778 0.22877 0.0533 0.26 0.029 0.29146 " pathEditMode="relative" rAng="0" ptsTypes="aaaA">
                                      <p:cBhvr>
                                        <p:cTn id="96" dur="3000" fill="hold"/>
                                        <p:tgtEl>
                                          <p:spTgt spid="42"/>
                                        </p:tgtEl>
                                        <p:attrNameLst>
                                          <p:attrName>ppt_x</p:attrName>
                                          <p:attrName>ppt_y</p:attrName>
                                        </p:attrNameLst>
                                      </p:cBhvr>
                                      <p:rCtr x="33" y="146"/>
                                    </p:animMotion>
                                  </p:childTnLst>
                                </p:cTn>
                              </p:par>
                            </p:childTnLst>
                          </p:cTn>
                        </p:par>
                        <p:par>
                          <p:cTn id="97" fill="hold">
                            <p:stCondLst>
                              <p:cond delay="3500"/>
                            </p:stCondLst>
                            <p:childTnLst>
                              <p:par>
                                <p:cTn id="98" presetID="10" presetClass="entr" presetSubtype="0" fill="hold" grpId="0" nodeType="afterEffect">
                                  <p:stCondLst>
                                    <p:cond delay="0"/>
                                  </p:stCondLst>
                                  <p:childTnLst>
                                    <p:set>
                                      <p:cBhvr>
                                        <p:cTn id="99" dur="1" fill="hold">
                                          <p:stCondLst>
                                            <p:cond delay="0"/>
                                          </p:stCondLst>
                                        </p:cTn>
                                        <p:tgtEl>
                                          <p:spTgt spid="28"/>
                                        </p:tgtEl>
                                        <p:attrNameLst>
                                          <p:attrName>style.visibility</p:attrName>
                                        </p:attrNameLst>
                                      </p:cBhvr>
                                      <p:to>
                                        <p:strVal val="visible"/>
                                      </p:to>
                                    </p:set>
                                    <p:animEffect transition="in" filter="fade">
                                      <p:cBhvr>
                                        <p:cTn id="100" dur="1000"/>
                                        <p:tgtEl>
                                          <p:spTgt spid="28"/>
                                        </p:tgtEl>
                                      </p:cBhvr>
                                    </p:animEffect>
                                  </p:childTnLst>
                                </p:cTn>
                              </p:par>
                            </p:childTnLst>
                          </p:cTn>
                        </p:par>
                        <p:par>
                          <p:cTn id="101" fill="hold">
                            <p:stCondLst>
                              <p:cond delay="4500"/>
                            </p:stCondLst>
                            <p:childTnLst>
                              <p:par>
                                <p:cTn id="102" presetID="10" presetClass="entr" presetSubtype="0" fill="hold" nodeType="afterEffect">
                                  <p:stCondLst>
                                    <p:cond delay="0"/>
                                  </p:stCondLst>
                                  <p:childTnLst>
                                    <p:set>
                                      <p:cBhvr>
                                        <p:cTn id="103" dur="1" fill="hold">
                                          <p:stCondLst>
                                            <p:cond delay="0"/>
                                          </p:stCondLst>
                                        </p:cTn>
                                        <p:tgtEl>
                                          <p:spTgt spid="32"/>
                                        </p:tgtEl>
                                        <p:attrNameLst>
                                          <p:attrName>style.visibility</p:attrName>
                                        </p:attrNameLst>
                                      </p:cBhvr>
                                      <p:to>
                                        <p:strVal val="visible"/>
                                      </p:to>
                                    </p:set>
                                    <p:animEffect transition="in" filter="fade">
                                      <p:cBhvr>
                                        <p:cTn id="104" dur="1000"/>
                                        <p:tgtEl>
                                          <p:spTgt spid="32"/>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43"/>
                                        </p:tgtEl>
                                        <p:attrNameLst>
                                          <p:attrName>style.visibility</p:attrName>
                                        </p:attrNameLst>
                                      </p:cBhvr>
                                      <p:to>
                                        <p:strVal val="visible"/>
                                      </p:to>
                                    </p:set>
                                    <p:animEffect transition="in" filter="fade">
                                      <p:cBhvr>
                                        <p:cTn id="109" dur="500"/>
                                        <p:tgtEl>
                                          <p:spTgt spid="43"/>
                                        </p:tgtEl>
                                      </p:cBhvr>
                                    </p:animEffect>
                                  </p:childTnLst>
                                </p:cTn>
                              </p:par>
                            </p:childTnLst>
                          </p:cTn>
                        </p:par>
                        <p:par>
                          <p:cTn id="110" fill="hold">
                            <p:stCondLst>
                              <p:cond delay="500"/>
                            </p:stCondLst>
                            <p:childTnLst>
                              <p:par>
                                <p:cTn id="111" presetID="0" presetClass="path" presetSubtype="0" accel="50000" decel="50000" fill="hold" grpId="1" nodeType="afterEffect">
                                  <p:stCondLst>
                                    <p:cond delay="0"/>
                                  </p:stCondLst>
                                  <p:childTnLst>
                                    <p:animMotion origin="layout" path="M -0.00608 4.92019E-6 C -0.01285 0.0303 -0.01962 0.06106 -0.03611 0.09299 C -0.05278 0.12445 -0.10104 0.1566 -0.10538 0.19014 C -0.10955 0.22345 -0.08594 0.25792 -0.06233 0.29285 " pathEditMode="relative" rAng="0" ptsTypes="aaaA">
                                      <p:cBhvr>
                                        <p:cTn id="112" dur="3000" fill="hold"/>
                                        <p:tgtEl>
                                          <p:spTgt spid="43"/>
                                        </p:tgtEl>
                                        <p:attrNameLst>
                                          <p:attrName>ppt_x</p:attrName>
                                          <p:attrName>ppt_y</p:attrName>
                                        </p:attrNameLst>
                                      </p:cBhvr>
                                      <p:rCtr x="-52" y="146"/>
                                    </p:animMotion>
                                  </p:childTnLst>
                                </p:cTn>
                              </p:par>
                            </p:childTnLst>
                          </p:cTn>
                        </p:par>
                        <p:par>
                          <p:cTn id="113" fill="hold">
                            <p:stCondLst>
                              <p:cond delay="3500"/>
                            </p:stCondLst>
                            <p:childTnLst>
                              <p:par>
                                <p:cTn id="114" presetID="10" presetClass="entr" presetSubtype="0" fill="hold" grpId="0" nodeType="afterEffect">
                                  <p:stCondLst>
                                    <p:cond delay="0"/>
                                  </p:stCondLst>
                                  <p:childTnLst>
                                    <p:set>
                                      <p:cBhvr>
                                        <p:cTn id="115" dur="1" fill="hold">
                                          <p:stCondLst>
                                            <p:cond delay="0"/>
                                          </p:stCondLst>
                                        </p:cTn>
                                        <p:tgtEl>
                                          <p:spTgt spid="24"/>
                                        </p:tgtEl>
                                        <p:attrNameLst>
                                          <p:attrName>style.visibility</p:attrName>
                                        </p:attrNameLst>
                                      </p:cBhvr>
                                      <p:to>
                                        <p:strVal val="visible"/>
                                      </p:to>
                                    </p:set>
                                    <p:animEffect transition="in" filter="fade">
                                      <p:cBhvr>
                                        <p:cTn id="116" dur="1000"/>
                                        <p:tgtEl>
                                          <p:spTgt spid="24"/>
                                        </p:tgtEl>
                                      </p:cBhvr>
                                    </p:animEffect>
                                  </p:childTnLst>
                                </p:cTn>
                              </p:par>
                            </p:childTnLst>
                          </p:cTn>
                        </p:par>
                        <p:par>
                          <p:cTn id="117" fill="hold">
                            <p:stCondLst>
                              <p:cond delay="4500"/>
                            </p:stCondLst>
                            <p:childTnLst>
                              <p:par>
                                <p:cTn id="118" presetID="10" presetClass="entr" presetSubtype="0" fill="hold" nodeType="afterEffect">
                                  <p:stCondLst>
                                    <p:cond delay="0"/>
                                  </p:stCondLst>
                                  <p:childTnLst>
                                    <p:set>
                                      <p:cBhvr>
                                        <p:cTn id="119" dur="1" fill="hold">
                                          <p:stCondLst>
                                            <p:cond delay="0"/>
                                          </p:stCondLst>
                                        </p:cTn>
                                        <p:tgtEl>
                                          <p:spTgt spid="25"/>
                                        </p:tgtEl>
                                        <p:attrNameLst>
                                          <p:attrName>style.visibility</p:attrName>
                                        </p:attrNameLst>
                                      </p:cBhvr>
                                      <p:to>
                                        <p:strVal val="visible"/>
                                      </p:to>
                                    </p:set>
                                    <p:animEffect transition="in" filter="fade">
                                      <p:cBhvr>
                                        <p:cTn id="120" dur="1000"/>
                                        <p:tgtEl>
                                          <p:spTgt spid="25"/>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grpId="0" nodeType="clickEffect">
                                  <p:stCondLst>
                                    <p:cond delay="0"/>
                                  </p:stCondLst>
                                  <p:childTnLst>
                                    <p:set>
                                      <p:cBhvr>
                                        <p:cTn id="124" dur="1" fill="hold">
                                          <p:stCondLst>
                                            <p:cond delay="0"/>
                                          </p:stCondLst>
                                        </p:cTn>
                                        <p:tgtEl>
                                          <p:spTgt spid="44"/>
                                        </p:tgtEl>
                                        <p:attrNameLst>
                                          <p:attrName>style.visibility</p:attrName>
                                        </p:attrNameLst>
                                      </p:cBhvr>
                                      <p:to>
                                        <p:strVal val="visible"/>
                                      </p:to>
                                    </p:set>
                                    <p:animEffect transition="in" filter="fade">
                                      <p:cBhvr>
                                        <p:cTn id="125" dur="500"/>
                                        <p:tgtEl>
                                          <p:spTgt spid="44"/>
                                        </p:tgtEl>
                                      </p:cBhvr>
                                    </p:animEffect>
                                  </p:childTnLst>
                                </p:cTn>
                              </p:par>
                            </p:childTnLst>
                          </p:cTn>
                        </p:par>
                        <p:par>
                          <p:cTn id="126" fill="hold">
                            <p:stCondLst>
                              <p:cond delay="500"/>
                            </p:stCondLst>
                            <p:childTnLst>
                              <p:par>
                                <p:cTn id="127" presetID="0" presetClass="path" presetSubtype="0" accel="50000" decel="50000" fill="hold" grpId="1" nodeType="afterEffect">
                                  <p:stCondLst>
                                    <p:cond delay="0"/>
                                  </p:stCondLst>
                                  <p:childTnLst>
                                    <p:animMotion origin="layout" path="M 0 0 C -0.02899 0.03215 -0.05798 0.0643 -0.05642 0.09623 C -0.05486 0.12815 -0.00937 0.15845 0.00903 0.1913 C 0.02743 0.22415 0.04097 0.25838 0.05452 0.29285 " pathEditMode="relative" ptsTypes="aaaA">
                                      <p:cBhvr>
                                        <p:cTn id="128" dur="3000" fill="hold"/>
                                        <p:tgtEl>
                                          <p:spTgt spid="44"/>
                                        </p:tgtEl>
                                        <p:attrNameLst>
                                          <p:attrName>ppt_x</p:attrName>
                                          <p:attrName>ppt_y</p:attrName>
                                        </p:attrNameLst>
                                      </p:cBhvr>
                                    </p:animMotion>
                                  </p:childTnLst>
                                </p:cTn>
                              </p:par>
                            </p:childTnLst>
                          </p:cTn>
                        </p:par>
                        <p:par>
                          <p:cTn id="129" fill="hold">
                            <p:stCondLst>
                              <p:cond delay="3500"/>
                            </p:stCondLst>
                            <p:childTnLst>
                              <p:par>
                                <p:cTn id="130" presetID="10" presetClass="entr" presetSubtype="0" fill="hold" grpId="0" nodeType="afterEffect">
                                  <p:stCondLst>
                                    <p:cond delay="0"/>
                                  </p:stCondLst>
                                  <p:childTnLst>
                                    <p:set>
                                      <p:cBhvr>
                                        <p:cTn id="131" dur="1" fill="hold">
                                          <p:stCondLst>
                                            <p:cond delay="0"/>
                                          </p:stCondLst>
                                        </p:cTn>
                                        <p:tgtEl>
                                          <p:spTgt spid="29"/>
                                        </p:tgtEl>
                                        <p:attrNameLst>
                                          <p:attrName>style.visibility</p:attrName>
                                        </p:attrNameLst>
                                      </p:cBhvr>
                                      <p:to>
                                        <p:strVal val="visible"/>
                                      </p:to>
                                    </p:set>
                                    <p:animEffect transition="in" filter="fade">
                                      <p:cBhvr>
                                        <p:cTn id="132" dur="1000"/>
                                        <p:tgtEl>
                                          <p:spTgt spid="29"/>
                                        </p:tgtEl>
                                      </p:cBhvr>
                                    </p:animEffect>
                                  </p:childTnLst>
                                </p:cTn>
                              </p:par>
                            </p:childTnLst>
                          </p:cTn>
                        </p:par>
                        <p:par>
                          <p:cTn id="133" fill="hold">
                            <p:stCondLst>
                              <p:cond delay="4500"/>
                            </p:stCondLst>
                            <p:childTnLst>
                              <p:par>
                                <p:cTn id="134" presetID="10" presetClass="entr" presetSubtype="0" fill="hold" nodeType="afterEffect">
                                  <p:stCondLst>
                                    <p:cond delay="0"/>
                                  </p:stCondLst>
                                  <p:childTnLst>
                                    <p:set>
                                      <p:cBhvr>
                                        <p:cTn id="135" dur="1" fill="hold">
                                          <p:stCondLst>
                                            <p:cond delay="0"/>
                                          </p:stCondLst>
                                        </p:cTn>
                                        <p:tgtEl>
                                          <p:spTgt spid="33"/>
                                        </p:tgtEl>
                                        <p:attrNameLst>
                                          <p:attrName>style.visibility</p:attrName>
                                        </p:attrNameLst>
                                      </p:cBhvr>
                                      <p:to>
                                        <p:strVal val="visible"/>
                                      </p:to>
                                    </p:set>
                                    <p:animEffect transition="in" filter="fade">
                                      <p:cBhvr>
                                        <p:cTn id="136" dur="500"/>
                                        <p:tgtEl>
                                          <p:spTgt spid="33"/>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grpId="0" nodeType="clickEffect">
                                  <p:stCondLst>
                                    <p:cond delay="0"/>
                                  </p:stCondLst>
                                  <p:childTnLst>
                                    <p:set>
                                      <p:cBhvr>
                                        <p:cTn id="140" dur="1" fill="hold">
                                          <p:stCondLst>
                                            <p:cond delay="0"/>
                                          </p:stCondLst>
                                        </p:cTn>
                                        <p:tgtEl>
                                          <p:spTgt spid="45"/>
                                        </p:tgtEl>
                                        <p:attrNameLst>
                                          <p:attrName>style.visibility</p:attrName>
                                        </p:attrNameLst>
                                      </p:cBhvr>
                                      <p:to>
                                        <p:strVal val="visible"/>
                                      </p:to>
                                    </p:set>
                                    <p:animEffect transition="in" filter="fade">
                                      <p:cBhvr>
                                        <p:cTn id="141" dur="500"/>
                                        <p:tgtEl>
                                          <p:spTgt spid="45"/>
                                        </p:tgtEl>
                                      </p:cBhvr>
                                    </p:animEffect>
                                  </p:childTnLst>
                                </p:cTn>
                              </p:par>
                            </p:childTnLst>
                          </p:cTn>
                        </p:par>
                        <p:par>
                          <p:cTn id="142" fill="hold">
                            <p:stCondLst>
                              <p:cond delay="500"/>
                            </p:stCondLst>
                            <p:childTnLst>
                              <p:par>
                                <p:cTn id="143" presetID="0" presetClass="path" presetSubtype="0" accel="50000" decel="50000" fill="hold" grpId="1" nodeType="afterEffect">
                                  <p:stCondLst>
                                    <p:cond delay="0"/>
                                  </p:stCondLst>
                                  <p:childTnLst>
                                    <p:animMotion origin="layout" path="M 5.55556E-7 4.92019E-6 C -0.04635 0.03446 -0.09271 0.06893 -0.09705 0.10131 C -0.10139 0.13347 -0.04583 0.1603 -0.02587 0.19315 C -0.0059 0.22576 0.01927 0.26139 0.02274 0.29701 C 0.02621 0.3324 -0.00017 0.38861 -0.00504 0.40643 " pathEditMode="relative" rAng="0" ptsTypes="aaaaA">
                                      <p:cBhvr>
                                        <p:cTn id="144" dur="3000" fill="hold"/>
                                        <p:tgtEl>
                                          <p:spTgt spid="45"/>
                                        </p:tgtEl>
                                        <p:attrNameLst>
                                          <p:attrName>ppt_x</p:attrName>
                                          <p:attrName>ppt_y</p:attrName>
                                        </p:attrNameLst>
                                      </p:cBhvr>
                                      <p:rCtr x="-38" y="203"/>
                                    </p:animMotion>
                                  </p:childTnLst>
                                </p:cTn>
                              </p:par>
                            </p:childTnLst>
                          </p:cTn>
                        </p:par>
                        <p:par>
                          <p:cTn id="145" fill="hold">
                            <p:stCondLst>
                              <p:cond delay="3500"/>
                            </p:stCondLst>
                            <p:childTnLst>
                              <p:par>
                                <p:cTn id="146" presetID="10" presetClass="entr" presetSubtype="0" fill="hold" grpId="0" nodeType="afterEffect">
                                  <p:stCondLst>
                                    <p:cond delay="0"/>
                                  </p:stCondLst>
                                  <p:childTnLst>
                                    <p:set>
                                      <p:cBhvr>
                                        <p:cTn id="147" dur="1" fill="hold">
                                          <p:stCondLst>
                                            <p:cond delay="0"/>
                                          </p:stCondLst>
                                        </p:cTn>
                                        <p:tgtEl>
                                          <p:spTgt spid="30"/>
                                        </p:tgtEl>
                                        <p:attrNameLst>
                                          <p:attrName>style.visibility</p:attrName>
                                        </p:attrNameLst>
                                      </p:cBhvr>
                                      <p:to>
                                        <p:strVal val="visible"/>
                                      </p:to>
                                    </p:set>
                                    <p:animEffect transition="in" filter="fade">
                                      <p:cBhvr>
                                        <p:cTn id="148" dur="1000"/>
                                        <p:tgtEl>
                                          <p:spTgt spid="30"/>
                                        </p:tgtEl>
                                      </p:cBhvr>
                                    </p:animEffect>
                                  </p:childTnLst>
                                </p:cTn>
                              </p:par>
                            </p:childTnLst>
                          </p:cTn>
                        </p:par>
                        <p:par>
                          <p:cTn id="149" fill="hold">
                            <p:stCondLst>
                              <p:cond delay="4500"/>
                            </p:stCondLst>
                            <p:childTnLst>
                              <p:par>
                                <p:cTn id="150" presetID="10" presetClass="entr" presetSubtype="0" fill="hold" nodeType="afterEffect">
                                  <p:stCondLst>
                                    <p:cond delay="0"/>
                                  </p:stCondLst>
                                  <p:childTnLst>
                                    <p:set>
                                      <p:cBhvr>
                                        <p:cTn id="151" dur="1" fill="hold">
                                          <p:stCondLst>
                                            <p:cond delay="0"/>
                                          </p:stCondLst>
                                        </p:cTn>
                                        <p:tgtEl>
                                          <p:spTgt spid="34"/>
                                        </p:tgtEl>
                                        <p:attrNameLst>
                                          <p:attrName>style.visibility</p:attrName>
                                        </p:attrNameLst>
                                      </p:cBhvr>
                                      <p:to>
                                        <p:strVal val="visible"/>
                                      </p:to>
                                    </p:set>
                                    <p:animEffect transition="in" filter="fade">
                                      <p:cBhvr>
                                        <p:cTn id="152" dur="1000"/>
                                        <p:tgtEl>
                                          <p:spTgt spid="34"/>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grpId="0" nodeType="clickEffect">
                                  <p:stCondLst>
                                    <p:cond delay="0"/>
                                  </p:stCondLst>
                                  <p:childTnLst>
                                    <p:set>
                                      <p:cBhvr>
                                        <p:cTn id="156" dur="1" fill="hold">
                                          <p:stCondLst>
                                            <p:cond delay="0"/>
                                          </p:stCondLst>
                                        </p:cTn>
                                        <p:tgtEl>
                                          <p:spTgt spid="46"/>
                                        </p:tgtEl>
                                        <p:attrNameLst>
                                          <p:attrName>style.visibility</p:attrName>
                                        </p:attrNameLst>
                                      </p:cBhvr>
                                      <p:to>
                                        <p:strVal val="visible"/>
                                      </p:to>
                                    </p:set>
                                    <p:animEffect transition="in" filter="fade">
                                      <p:cBhvr>
                                        <p:cTn id="157" dur="500"/>
                                        <p:tgtEl>
                                          <p:spTgt spid="46"/>
                                        </p:tgtEl>
                                      </p:cBhvr>
                                    </p:animEffect>
                                  </p:childTnLst>
                                </p:cTn>
                              </p:par>
                            </p:childTnLst>
                          </p:cTn>
                        </p:par>
                        <p:par>
                          <p:cTn id="158" fill="hold">
                            <p:stCondLst>
                              <p:cond delay="500"/>
                            </p:stCondLst>
                            <p:childTnLst>
                              <p:par>
                                <p:cTn id="159" presetID="0" presetClass="path" presetSubtype="0" accel="50000" decel="50000" fill="hold" grpId="1" nodeType="afterEffect">
                                  <p:stCondLst>
                                    <p:cond delay="0"/>
                                  </p:stCondLst>
                                  <p:childTnLst>
                                    <p:animMotion origin="layout" path="M 0 0 C -0.04323 0.03262 -0.08628 0.06524 -0.11788 0.09762 C -0.14948 0.13001 -0.17066 0.16262 -0.1901 0.19385 C -0.20955 0.22508 -0.23108 0.24937 -0.23472 0.28499 C -0.23837 0.32062 -0.22517 0.3641 -0.21198 0.40759 " pathEditMode="relative" ptsTypes="aaaaA">
                                      <p:cBhvr>
                                        <p:cTn id="160" dur="3000" fill="hold"/>
                                        <p:tgtEl>
                                          <p:spTgt spid="46"/>
                                        </p:tgtEl>
                                        <p:attrNameLst>
                                          <p:attrName>ppt_x</p:attrName>
                                          <p:attrName>ppt_y</p:attrName>
                                        </p:attrNameLst>
                                      </p:cBhvr>
                                    </p:animMotion>
                                  </p:childTnLst>
                                </p:cTn>
                              </p:par>
                            </p:childTnLst>
                          </p:cTn>
                        </p:par>
                        <p:par>
                          <p:cTn id="161" fill="hold">
                            <p:stCondLst>
                              <p:cond delay="3500"/>
                            </p:stCondLst>
                            <p:childTnLst>
                              <p:par>
                                <p:cTn id="162" presetID="10" presetClass="entr" presetSubtype="0" fill="hold" grpId="0" nodeType="afterEffect">
                                  <p:stCondLst>
                                    <p:cond delay="0"/>
                                  </p:stCondLst>
                                  <p:childTnLst>
                                    <p:set>
                                      <p:cBhvr>
                                        <p:cTn id="163" dur="1" fill="hold">
                                          <p:stCondLst>
                                            <p:cond delay="0"/>
                                          </p:stCondLst>
                                        </p:cTn>
                                        <p:tgtEl>
                                          <p:spTgt spid="26"/>
                                        </p:tgtEl>
                                        <p:attrNameLst>
                                          <p:attrName>style.visibility</p:attrName>
                                        </p:attrNameLst>
                                      </p:cBhvr>
                                      <p:to>
                                        <p:strVal val="visible"/>
                                      </p:to>
                                    </p:set>
                                    <p:animEffect transition="in" filter="fade">
                                      <p:cBhvr>
                                        <p:cTn id="164" dur="1000"/>
                                        <p:tgtEl>
                                          <p:spTgt spid="26"/>
                                        </p:tgtEl>
                                      </p:cBhvr>
                                    </p:animEffect>
                                  </p:childTnLst>
                                </p:cTn>
                              </p:par>
                            </p:childTnLst>
                          </p:cTn>
                        </p:par>
                        <p:par>
                          <p:cTn id="165" fill="hold">
                            <p:stCondLst>
                              <p:cond delay="4500"/>
                            </p:stCondLst>
                            <p:childTnLst>
                              <p:par>
                                <p:cTn id="166" presetID="10" presetClass="entr" presetSubtype="0" fill="hold" nodeType="afterEffect">
                                  <p:stCondLst>
                                    <p:cond delay="0"/>
                                  </p:stCondLst>
                                  <p:childTnLst>
                                    <p:set>
                                      <p:cBhvr>
                                        <p:cTn id="167" dur="1" fill="hold">
                                          <p:stCondLst>
                                            <p:cond delay="0"/>
                                          </p:stCondLst>
                                        </p:cTn>
                                        <p:tgtEl>
                                          <p:spTgt spid="35"/>
                                        </p:tgtEl>
                                        <p:attrNameLst>
                                          <p:attrName>style.visibility</p:attrName>
                                        </p:attrNameLst>
                                      </p:cBhvr>
                                      <p:to>
                                        <p:strVal val="visible"/>
                                      </p:to>
                                    </p:set>
                                    <p:animEffect transition="in" filter="fade">
                                      <p:cBhvr>
                                        <p:cTn id="16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8" grpId="0"/>
      <p:bldP spid="19" grpId="1"/>
      <p:bldP spid="20" grpId="0" animBg="1"/>
      <p:bldP spid="23" grpId="0" animBg="1"/>
      <p:bldP spid="24" grpId="0" animBg="1"/>
      <p:bldP spid="26" grpId="0" animBg="1"/>
      <p:bldP spid="27" grpId="0" animBg="1"/>
      <p:bldP spid="28" grpId="0" animBg="1"/>
      <p:bldP spid="29" grpId="0" animBg="1"/>
      <p:bldP spid="30" grpId="0" animBg="1"/>
      <p:bldP spid="36" grpId="0" animBg="1"/>
      <p:bldP spid="37" grpId="0"/>
      <p:bldP spid="37" grpId="1"/>
      <p:bldP spid="39" grpId="0"/>
      <p:bldP spid="39" grpId="1"/>
      <p:bldP spid="40" grpId="0"/>
      <p:bldP spid="40" grpId="1"/>
      <p:bldP spid="41" grpId="0"/>
      <p:bldP spid="41" grpId="1"/>
      <p:bldP spid="42" grpId="0"/>
      <p:bldP spid="42" grpId="1"/>
      <p:bldP spid="43" grpId="0"/>
      <p:bldP spid="43" grpId="1"/>
      <p:bldP spid="44" grpId="0"/>
      <p:bldP spid="44" grpId="1"/>
      <p:bldP spid="45" grpId="0"/>
      <p:bldP spid="45" grpId="1"/>
      <p:bldP spid="46" grpId="0"/>
      <p:bldP spid="46" grpId="1"/>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2"/>
            </a:gs>
            <a:gs pos="100000">
              <a:srgbClr val="3333FF"/>
            </a:gs>
          </a:gsLst>
          <a:lin ang="5400000" scaled="1"/>
        </a:gradFill>
        <a:effectLst/>
      </p:bgPr>
    </p:bg>
    <p:spTree>
      <p:nvGrpSpPr>
        <p:cNvPr id="1" name=""/>
        <p:cNvGrpSpPr/>
        <p:nvPr/>
      </p:nvGrpSpPr>
      <p:grpSpPr>
        <a:xfrm>
          <a:off x="0" y="0"/>
          <a:ext cx="0" cy="0"/>
          <a:chOff x="0" y="0"/>
          <a:chExt cx="0" cy="0"/>
        </a:xfrm>
      </p:grpSpPr>
      <p:sp>
        <p:nvSpPr>
          <p:cNvPr id="47" name="TextBox 46"/>
          <p:cNvSpPr txBox="1"/>
          <p:nvPr/>
        </p:nvSpPr>
        <p:spPr>
          <a:xfrm>
            <a:off x="4572000" y="3068960"/>
            <a:ext cx="1512168" cy="307777"/>
          </a:xfrm>
          <a:prstGeom prst="rect">
            <a:avLst/>
          </a:prstGeom>
          <a:noFill/>
        </p:spPr>
        <p:txBody>
          <a:bodyPr wrap="square" rtlCol="0">
            <a:spAutoFit/>
          </a:bodyPr>
          <a:lstStyle/>
          <a:p>
            <a:pPr marL="0" lvl="1"/>
            <a:r>
              <a:rPr lang="en-US" sz="1400" smtClean="0"/>
              <a:t>SisipNode(25)</a:t>
            </a:r>
            <a:endParaRPr lang="en-US" sz="1400"/>
          </a:p>
        </p:txBody>
      </p:sp>
      <p:sp>
        <p:nvSpPr>
          <p:cNvPr id="3" name="TextBox 2"/>
          <p:cNvSpPr txBox="1"/>
          <p:nvPr/>
        </p:nvSpPr>
        <p:spPr>
          <a:xfrm>
            <a:off x="1259632" y="2636912"/>
            <a:ext cx="1008112" cy="338554"/>
          </a:xfrm>
          <a:prstGeom prst="rect">
            <a:avLst/>
          </a:prstGeom>
          <a:noFill/>
        </p:spPr>
        <p:txBody>
          <a:bodyPr wrap="square" rtlCol="0">
            <a:spAutoFit/>
          </a:bodyPr>
          <a:lstStyle/>
          <a:p>
            <a:pPr marL="0" lvl="1"/>
            <a:r>
              <a:rPr lang="en-US" sz="1600" smtClean="0"/>
              <a:t>Contoh:</a:t>
            </a:r>
            <a:endParaRPr lang="en-US" sz="1600"/>
          </a:p>
        </p:txBody>
      </p:sp>
      <p:sp>
        <p:nvSpPr>
          <p:cNvPr id="4" name="Rectangle 3"/>
          <p:cNvSpPr/>
          <p:nvPr/>
        </p:nvSpPr>
        <p:spPr>
          <a:xfrm>
            <a:off x="899592" y="1124744"/>
            <a:ext cx="7416824" cy="369332"/>
          </a:xfrm>
          <a:prstGeom prst="rect">
            <a:avLst/>
          </a:prstGeom>
        </p:spPr>
        <p:txBody>
          <a:bodyPr wrap="square">
            <a:spAutoFit/>
          </a:bodyPr>
          <a:lstStyle/>
          <a:p>
            <a:pPr marL="342900" indent="-342900" algn="just">
              <a:spcAft>
                <a:spcPct val="20000"/>
              </a:spcAft>
              <a:buFont typeface="+mj-lt"/>
              <a:buAutoNum type="arabicPeriod" startAt="2"/>
            </a:pPr>
            <a:r>
              <a:rPr lang="en-US" smtClean="0"/>
              <a:t>Menyisipkan Node Baru </a:t>
            </a:r>
          </a:p>
        </p:txBody>
      </p:sp>
      <p:sp>
        <p:nvSpPr>
          <p:cNvPr id="5" name="Rectangle 4"/>
          <p:cNvSpPr/>
          <p:nvPr/>
        </p:nvSpPr>
        <p:spPr>
          <a:xfrm>
            <a:off x="1259632" y="1484784"/>
            <a:ext cx="7200800" cy="338554"/>
          </a:xfrm>
          <a:prstGeom prst="rect">
            <a:avLst/>
          </a:prstGeom>
        </p:spPr>
        <p:txBody>
          <a:bodyPr wrap="square" lIns="45720" rIns="45720">
            <a:spAutoFit/>
          </a:bodyPr>
          <a:lstStyle/>
          <a:p>
            <a:pPr marL="287338" indent="-287338" algn="just">
              <a:spcAft>
                <a:spcPct val="20000"/>
              </a:spcAft>
            </a:pPr>
            <a:r>
              <a:rPr lang="en-US" sz="1600" smtClean="0"/>
              <a:t>Caranya hampir sama dengan membuat pohon, yaitu:</a:t>
            </a:r>
          </a:p>
        </p:txBody>
      </p:sp>
      <p:sp>
        <p:nvSpPr>
          <p:cNvPr id="7" name="Rectangle 6"/>
          <p:cNvSpPr/>
          <p:nvPr/>
        </p:nvSpPr>
        <p:spPr>
          <a:xfrm>
            <a:off x="1259632" y="1772816"/>
            <a:ext cx="7200800" cy="830997"/>
          </a:xfrm>
          <a:prstGeom prst="rect">
            <a:avLst/>
          </a:prstGeom>
        </p:spPr>
        <p:txBody>
          <a:bodyPr wrap="square" lIns="45720" rIns="45720">
            <a:spAutoFit/>
          </a:bodyPr>
          <a:lstStyle/>
          <a:p>
            <a:pPr marL="0" lvl="1" algn="just">
              <a:spcAft>
                <a:spcPct val="20000"/>
              </a:spcAft>
            </a:pPr>
            <a:r>
              <a:rPr lang="en-US" sz="1600" smtClean="0"/>
              <a:t>Bandingkan node baru dengan akar jika lebih kecil bandingkan dengan anak kiri tetapi jika lebih besar bandingkan dengan anak kanan sampai ditemukan daun. Bila ditemukan daun buat node baru.</a:t>
            </a:r>
            <a:endParaRPr lang="en-US" sz="1600" b="1"/>
          </a:p>
        </p:txBody>
      </p:sp>
      <p:sp>
        <p:nvSpPr>
          <p:cNvPr id="26" name="Oval 19"/>
          <p:cNvSpPr>
            <a:spLocks noChangeArrowheads="1"/>
          </p:cNvSpPr>
          <p:nvPr/>
        </p:nvSpPr>
        <p:spPr bwMode="auto">
          <a:xfrm>
            <a:off x="3365574" y="5166420"/>
            <a:ext cx="414338" cy="398462"/>
          </a:xfrm>
          <a:prstGeom prst="ellipse">
            <a:avLst/>
          </a:prstGeom>
          <a:solidFill>
            <a:srgbClr val="F0DB10"/>
          </a:solidFill>
          <a:ln w="9525">
            <a:solidFill>
              <a:schemeClr val="tx1"/>
            </a:solidFill>
            <a:round/>
            <a:headEnd/>
            <a:tailEnd/>
          </a:ln>
        </p:spPr>
        <p:txBody>
          <a:bodyPr lIns="0" tIns="0" rIns="0" bIns="0" anchor="ctr"/>
          <a:lstStyle/>
          <a:p>
            <a:pPr algn="ctr">
              <a:defRPr/>
            </a:pPr>
            <a:endParaRPr lang="en-US" sz="1400"/>
          </a:p>
        </p:txBody>
      </p:sp>
      <p:sp>
        <p:nvSpPr>
          <p:cNvPr id="30" name="Oval 23"/>
          <p:cNvSpPr>
            <a:spLocks noChangeArrowheads="1"/>
          </p:cNvSpPr>
          <p:nvPr/>
        </p:nvSpPr>
        <p:spPr bwMode="auto">
          <a:xfrm>
            <a:off x="2024145" y="5165829"/>
            <a:ext cx="414338" cy="398462"/>
          </a:xfrm>
          <a:prstGeom prst="ellipse">
            <a:avLst/>
          </a:prstGeom>
          <a:solidFill>
            <a:srgbClr val="F0DB10"/>
          </a:solidFill>
          <a:ln w="9525">
            <a:solidFill>
              <a:schemeClr val="tx1"/>
            </a:solidFill>
            <a:round/>
            <a:headEnd/>
            <a:tailEnd/>
          </a:ln>
        </p:spPr>
        <p:txBody>
          <a:bodyPr lIns="0" tIns="0" rIns="0" bIns="0" anchor="ctr"/>
          <a:lstStyle/>
          <a:p>
            <a:pPr algn="ctr">
              <a:defRPr/>
            </a:pPr>
            <a:endParaRPr lang="en-US" sz="1400"/>
          </a:p>
        </p:txBody>
      </p:sp>
      <p:cxnSp>
        <p:nvCxnSpPr>
          <p:cNvPr id="34" name="AutoShape 27"/>
          <p:cNvCxnSpPr>
            <a:cxnSpLocks noChangeShapeType="1"/>
            <a:stCxn id="24" idx="3"/>
            <a:endCxn id="30" idx="0"/>
          </p:cNvCxnSpPr>
          <p:nvPr/>
        </p:nvCxnSpPr>
        <p:spPr bwMode="auto">
          <a:xfrm flipH="1">
            <a:off x="2231314" y="4810187"/>
            <a:ext cx="225175" cy="355642"/>
          </a:xfrm>
          <a:prstGeom prst="straightConnector1">
            <a:avLst/>
          </a:prstGeom>
          <a:noFill/>
          <a:ln w="12700">
            <a:solidFill>
              <a:schemeClr val="tx1"/>
            </a:solidFill>
            <a:round/>
            <a:headEnd/>
            <a:tailEnd/>
          </a:ln>
        </p:spPr>
      </p:cxnSp>
      <p:cxnSp>
        <p:nvCxnSpPr>
          <p:cNvPr id="35" name="AutoShape 28"/>
          <p:cNvCxnSpPr>
            <a:cxnSpLocks noChangeShapeType="1"/>
            <a:stCxn id="28" idx="5"/>
            <a:endCxn id="26" idx="0"/>
          </p:cNvCxnSpPr>
          <p:nvPr/>
        </p:nvCxnSpPr>
        <p:spPr bwMode="auto">
          <a:xfrm>
            <a:off x="3282870" y="4810187"/>
            <a:ext cx="289873" cy="356233"/>
          </a:xfrm>
          <a:prstGeom prst="straightConnector1">
            <a:avLst/>
          </a:prstGeom>
          <a:noFill/>
          <a:ln w="12700">
            <a:solidFill>
              <a:schemeClr val="tx1"/>
            </a:solidFill>
            <a:round/>
            <a:headEnd/>
            <a:tailEnd/>
          </a:ln>
        </p:spPr>
      </p:cxnSp>
      <p:grpSp>
        <p:nvGrpSpPr>
          <p:cNvPr id="48" name="Group 47"/>
          <p:cNvGrpSpPr/>
          <p:nvPr/>
        </p:nvGrpSpPr>
        <p:grpSpPr>
          <a:xfrm>
            <a:off x="1619672" y="3140968"/>
            <a:ext cx="2541439" cy="1727572"/>
            <a:chOff x="1619672" y="3140968"/>
            <a:chExt cx="2541439" cy="1727572"/>
          </a:xfrm>
        </p:grpSpPr>
        <p:sp>
          <p:nvSpPr>
            <p:cNvPr id="20" name="Oval 13"/>
            <p:cNvSpPr>
              <a:spLocks noChangeArrowheads="1"/>
            </p:cNvSpPr>
            <p:nvPr/>
          </p:nvSpPr>
          <p:spPr bwMode="auto">
            <a:xfrm>
              <a:off x="2035448" y="3789040"/>
              <a:ext cx="414338" cy="398463"/>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20</a:t>
              </a:r>
              <a:endParaRPr lang="en-US" sz="1400"/>
            </a:p>
          </p:txBody>
        </p:sp>
        <p:cxnSp>
          <p:nvCxnSpPr>
            <p:cNvPr id="21" name="AutoShape 14"/>
            <p:cNvCxnSpPr>
              <a:cxnSpLocks noChangeShapeType="1"/>
              <a:stCxn id="36" idx="3"/>
              <a:endCxn id="20" idx="7"/>
            </p:cNvCxnSpPr>
            <p:nvPr/>
          </p:nvCxnSpPr>
          <p:spPr bwMode="auto">
            <a:xfrm flipH="1">
              <a:off x="2389108" y="3481077"/>
              <a:ext cx="356306" cy="366317"/>
            </a:xfrm>
            <a:prstGeom prst="straightConnector1">
              <a:avLst/>
            </a:prstGeom>
            <a:noFill/>
            <a:ln w="12700">
              <a:solidFill>
                <a:schemeClr val="tx1"/>
              </a:solidFill>
              <a:round/>
              <a:headEnd/>
              <a:tailEnd/>
            </a:ln>
          </p:spPr>
        </p:cxnSp>
        <p:cxnSp>
          <p:nvCxnSpPr>
            <p:cNvPr id="22" name="AutoShape 15"/>
            <p:cNvCxnSpPr>
              <a:cxnSpLocks noChangeShapeType="1"/>
              <a:stCxn id="20" idx="3"/>
              <a:endCxn id="23" idx="0"/>
            </p:cNvCxnSpPr>
            <p:nvPr/>
          </p:nvCxnSpPr>
          <p:spPr bwMode="auto">
            <a:xfrm flipH="1">
              <a:off x="1826841" y="4129149"/>
              <a:ext cx="269285" cy="317076"/>
            </a:xfrm>
            <a:prstGeom prst="straightConnector1">
              <a:avLst/>
            </a:prstGeom>
            <a:noFill/>
            <a:ln w="12700">
              <a:solidFill>
                <a:schemeClr val="tx1"/>
              </a:solidFill>
              <a:round/>
              <a:headEnd/>
              <a:tailEnd/>
            </a:ln>
          </p:spPr>
        </p:cxnSp>
        <p:sp>
          <p:nvSpPr>
            <p:cNvPr id="23" name="Oval 16"/>
            <p:cNvSpPr>
              <a:spLocks noChangeArrowheads="1"/>
            </p:cNvSpPr>
            <p:nvPr/>
          </p:nvSpPr>
          <p:spPr bwMode="auto">
            <a:xfrm>
              <a:off x="1619672" y="4446225"/>
              <a:ext cx="414337"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10</a:t>
              </a:r>
              <a:endParaRPr lang="en-US" sz="1400"/>
            </a:p>
          </p:txBody>
        </p:sp>
        <p:sp>
          <p:nvSpPr>
            <p:cNvPr id="24" name="Oval 17"/>
            <p:cNvSpPr>
              <a:spLocks noChangeArrowheads="1"/>
            </p:cNvSpPr>
            <p:nvPr/>
          </p:nvSpPr>
          <p:spPr bwMode="auto">
            <a:xfrm>
              <a:off x="2395811" y="4470078"/>
              <a:ext cx="414337"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30</a:t>
              </a:r>
              <a:endParaRPr lang="en-US" sz="1400"/>
            </a:p>
          </p:txBody>
        </p:sp>
        <p:cxnSp>
          <p:nvCxnSpPr>
            <p:cNvPr id="25" name="AutoShape 18"/>
            <p:cNvCxnSpPr>
              <a:cxnSpLocks noChangeShapeType="1"/>
              <a:stCxn id="20" idx="5"/>
              <a:endCxn id="24" idx="0"/>
            </p:cNvCxnSpPr>
            <p:nvPr/>
          </p:nvCxnSpPr>
          <p:spPr bwMode="auto">
            <a:xfrm>
              <a:off x="2389461" y="4128765"/>
              <a:ext cx="214312" cy="341313"/>
            </a:xfrm>
            <a:prstGeom prst="straightConnector1">
              <a:avLst/>
            </a:prstGeom>
            <a:noFill/>
            <a:ln w="12700">
              <a:solidFill>
                <a:schemeClr val="tx1"/>
              </a:solidFill>
              <a:round/>
              <a:headEnd/>
              <a:tailEnd/>
            </a:ln>
          </p:spPr>
        </p:cxnSp>
        <p:sp>
          <p:nvSpPr>
            <p:cNvPr id="27" name="Oval 20"/>
            <p:cNvSpPr>
              <a:spLocks noChangeArrowheads="1"/>
            </p:cNvSpPr>
            <p:nvPr/>
          </p:nvSpPr>
          <p:spPr bwMode="auto">
            <a:xfrm>
              <a:off x="3332436" y="3789040"/>
              <a:ext cx="414337" cy="398463"/>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60</a:t>
              </a:r>
              <a:endParaRPr lang="en-US" sz="1400"/>
            </a:p>
          </p:txBody>
        </p:sp>
        <p:sp>
          <p:nvSpPr>
            <p:cNvPr id="28" name="Oval 21"/>
            <p:cNvSpPr>
              <a:spLocks noChangeArrowheads="1"/>
            </p:cNvSpPr>
            <p:nvPr/>
          </p:nvSpPr>
          <p:spPr bwMode="auto">
            <a:xfrm>
              <a:off x="2929211" y="4470078"/>
              <a:ext cx="414337"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40</a:t>
              </a:r>
              <a:endParaRPr lang="en-US" sz="1400"/>
            </a:p>
          </p:txBody>
        </p:sp>
        <p:sp>
          <p:nvSpPr>
            <p:cNvPr id="29" name="Oval 22"/>
            <p:cNvSpPr>
              <a:spLocks noChangeArrowheads="1"/>
            </p:cNvSpPr>
            <p:nvPr/>
          </p:nvSpPr>
          <p:spPr bwMode="auto">
            <a:xfrm>
              <a:off x="3746773" y="4470078"/>
              <a:ext cx="414338" cy="398462"/>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70</a:t>
              </a:r>
              <a:endParaRPr lang="en-US" sz="1400"/>
            </a:p>
          </p:txBody>
        </p:sp>
        <p:cxnSp>
          <p:nvCxnSpPr>
            <p:cNvPr id="31" name="AutoShape 24"/>
            <p:cNvCxnSpPr>
              <a:cxnSpLocks noChangeShapeType="1"/>
              <a:stCxn id="36" idx="5"/>
              <a:endCxn id="27" idx="1"/>
            </p:cNvCxnSpPr>
            <p:nvPr/>
          </p:nvCxnSpPr>
          <p:spPr bwMode="auto">
            <a:xfrm>
              <a:off x="3038395" y="3481077"/>
              <a:ext cx="354719" cy="366317"/>
            </a:xfrm>
            <a:prstGeom prst="straightConnector1">
              <a:avLst/>
            </a:prstGeom>
            <a:noFill/>
            <a:ln w="12700">
              <a:solidFill>
                <a:schemeClr val="tx1"/>
              </a:solidFill>
              <a:round/>
              <a:headEnd/>
              <a:tailEnd/>
            </a:ln>
          </p:spPr>
        </p:cxnSp>
        <p:cxnSp>
          <p:nvCxnSpPr>
            <p:cNvPr id="32" name="AutoShape 25"/>
            <p:cNvCxnSpPr>
              <a:cxnSpLocks noChangeShapeType="1"/>
              <a:stCxn id="27" idx="3"/>
              <a:endCxn id="28" idx="0"/>
            </p:cNvCxnSpPr>
            <p:nvPr/>
          </p:nvCxnSpPr>
          <p:spPr bwMode="auto">
            <a:xfrm flipH="1">
              <a:off x="3137173" y="4128765"/>
              <a:ext cx="255588" cy="341313"/>
            </a:xfrm>
            <a:prstGeom prst="straightConnector1">
              <a:avLst/>
            </a:prstGeom>
            <a:noFill/>
            <a:ln w="12700">
              <a:solidFill>
                <a:schemeClr val="tx1"/>
              </a:solidFill>
              <a:round/>
              <a:headEnd/>
              <a:tailEnd/>
            </a:ln>
          </p:spPr>
        </p:cxnSp>
        <p:cxnSp>
          <p:nvCxnSpPr>
            <p:cNvPr id="33" name="AutoShape 26"/>
            <p:cNvCxnSpPr>
              <a:cxnSpLocks noChangeShapeType="1"/>
              <a:stCxn id="27" idx="5"/>
              <a:endCxn id="29" idx="0"/>
            </p:cNvCxnSpPr>
            <p:nvPr/>
          </p:nvCxnSpPr>
          <p:spPr bwMode="auto">
            <a:xfrm>
              <a:off x="3686448" y="4128765"/>
              <a:ext cx="268288" cy="341313"/>
            </a:xfrm>
            <a:prstGeom prst="straightConnector1">
              <a:avLst/>
            </a:prstGeom>
            <a:noFill/>
            <a:ln w="12700">
              <a:solidFill>
                <a:schemeClr val="tx1"/>
              </a:solidFill>
              <a:round/>
              <a:headEnd/>
              <a:tailEnd/>
            </a:ln>
          </p:spPr>
        </p:cxnSp>
        <p:sp>
          <p:nvSpPr>
            <p:cNvPr id="36" name="Oval 33"/>
            <p:cNvSpPr>
              <a:spLocks noChangeArrowheads="1"/>
            </p:cNvSpPr>
            <p:nvPr/>
          </p:nvSpPr>
          <p:spPr bwMode="auto">
            <a:xfrm>
              <a:off x="2684736" y="3140968"/>
              <a:ext cx="414337" cy="398463"/>
            </a:xfrm>
            <a:prstGeom prst="ellipse">
              <a:avLst/>
            </a:prstGeom>
            <a:solidFill>
              <a:srgbClr val="F0DB10"/>
            </a:solidFill>
            <a:ln w="9525">
              <a:solidFill>
                <a:schemeClr val="tx1"/>
              </a:solidFill>
              <a:round/>
              <a:headEnd/>
              <a:tailEnd/>
            </a:ln>
          </p:spPr>
          <p:txBody>
            <a:bodyPr lIns="0" tIns="0" rIns="0" bIns="0" anchor="ctr"/>
            <a:lstStyle/>
            <a:p>
              <a:pPr algn="ctr">
                <a:defRPr/>
              </a:pPr>
              <a:r>
                <a:rPr lang="en-US" sz="1400" smtClean="0"/>
                <a:t>35</a:t>
              </a:r>
              <a:endParaRPr lang="en-US" sz="1400"/>
            </a:p>
          </p:txBody>
        </p:sp>
      </p:grpSp>
      <p:sp>
        <p:nvSpPr>
          <p:cNvPr id="37" name="TextBox 36"/>
          <p:cNvSpPr txBox="1"/>
          <p:nvPr/>
        </p:nvSpPr>
        <p:spPr>
          <a:xfrm>
            <a:off x="5490414" y="3083270"/>
            <a:ext cx="274320" cy="274320"/>
          </a:xfrm>
          <a:prstGeom prst="rect">
            <a:avLst/>
          </a:prstGeom>
          <a:noFill/>
        </p:spPr>
        <p:txBody>
          <a:bodyPr wrap="square" lIns="0" tIns="0" rIns="0" bIns="0" rtlCol="0" anchor="ctr">
            <a:spAutoFit/>
          </a:bodyPr>
          <a:lstStyle/>
          <a:p>
            <a:pPr algn="ctr"/>
            <a:r>
              <a:rPr lang="en-US" sz="1400" smtClean="0"/>
              <a:t>25</a:t>
            </a:r>
            <a:endParaRPr lang="en-US" sz="1400"/>
          </a:p>
        </p:txBody>
      </p:sp>
      <p:sp>
        <p:nvSpPr>
          <p:cNvPr id="53" name="TextBox 52"/>
          <p:cNvSpPr txBox="1"/>
          <p:nvPr/>
        </p:nvSpPr>
        <p:spPr>
          <a:xfrm>
            <a:off x="4553894" y="3355353"/>
            <a:ext cx="1512168" cy="307777"/>
          </a:xfrm>
          <a:prstGeom prst="rect">
            <a:avLst/>
          </a:prstGeom>
          <a:noFill/>
        </p:spPr>
        <p:txBody>
          <a:bodyPr wrap="square" rtlCol="0">
            <a:spAutoFit/>
          </a:bodyPr>
          <a:lstStyle/>
          <a:p>
            <a:pPr marL="0" lvl="1"/>
            <a:r>
              <a:rPr lang="en-US" sz="1400" smtClean="0"/>
              <a:t>SisipNode(50)</a:t>
            </a:r>
            <a:endParaRPr lang="en-US" sz="1400"/>
          </a:p>
        </p:txBody>
      </p:sp>
      <p:sp>
        <p:nvSpPr>
          <p:cNvPr id="54" name="TextBox 53"/>
          <p:cNvSpPr txBox="1"/>
          <p:nvPr/>
        </p:nvSpPr>
        <p:spPr>
          <a:xfrm>
            <a:off x="5472308" y="3402257"/>
            <a:ext cx="274320" cy="215444"/>
          </a:xfrm>
          <a:prstGeom prst="rect">
            <a:avLst/>
          </a:prstGeom>
          <a:noFill/>
        </p:spPr>
        <p:txBody>
          <a:bodyPr wrap="square" lIns="0" tIns="0" rIns="0" bIns="0" rtlCol="0" anchor="ctr">
            <a:spAutoFit/>
          </a:bodyPr>
          <a:lstStyle/>
          <a:p>
            <a:pPr algn="ctr"/>
            <a:r>
              <a:rPr lang="en-US" sz="1400" smtClean="0"/>
              <a:t>50</a:t>
            </a:r>
            <a:endParaRPr lang="en-US" sz="140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linds(horizontal)">
                                      <p:cBhvr>
                                        <p:cTn id="16" dur="500"/>
                                        <p:tgtEl>
                                          <p:spTgt spid="3"/>
                                        </p:tgtEl>
                                      </p:cBhvr>
                                    </p:animEffect>
                                  </p:childTnLst>
                                </p:cTn>
                              </p:par>
                            </p:childTnLst>
                          </p:cTn>
                        </p:par>
                        <p:par>
                          <p:cTn id="17" fill="hold">
                            <p:stCondLst>
                              <p:cond delay="500"/>
                            </p:stCondLst>
                            <p:childTnLst>
                              <p:par>
                                <p:cTn id="18" presetID="6" presetClass="entr" presetSubtype="16" fill="hold" nodeType="afterEffect">
                                  <p:stCondLst>
                                    <p:cond delay="0"/>
                                  </p:stCondLst>
                                  <p:childTnLst>
                                    <p:set>
                                      <p:cBhvr>
                                        <p:cTn id="19" dur="1" fill="hold">
                                          <p:stCondLst>
                                            <p:cond delay="0"/>
                                          </p:stCondLst>
                                        </p:cTn>
                                        <p:tgtEl>
                                          <p:spTgt spid="48"/>
                                        </p:tgtEl>
                                        <p:attrNameLst>
                                          <p:attrName>style.visibility</p:attrName>
                                        </p:attrNameLst>
                                      </p:cBhvr>
                                      <p:to>
                                        <p:strVal val="visible"/>
                                      </p:to>
                                    </p:set>
                                    <p:animEffect transition="in" filter="circle(in)">
                                      <p:cBhvr>
                                        <p:cTn id="20" dur="1000"/>
                                        <p:tgtEl>
                                          <p:spTgt spid="48"/>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blinds(horizontal)">
                                      <p:cBhvr>
                                        <p:cTn id="25" dur="500"/>
                                        <p:tgtEl>
                                          <p:spTgt spid="4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childTnLst>
                          </p:cTn>
                        </p:par>
                        <p:par>
                          <p:cTn id="31" fill="hold">
                            <p:stCondLst>
                              <p:cond delay="500"/>
                            </p:stCondLst>
                            <p:childTnLst>
                              <p:par>
                                <p:cTn id="32" presetID="0" presetClass="path" presetSubtype="0" accel="50000" decel="50000" fill="hold" grpId="1" nodeType="afterEffect">
                                  <p:stCondLst>
                                    <p:cond delay="0"/>
                                  </p:stCondLst>
                                  <p:childTnLst>
                                    <p:animMotion origin="layout" path="M -1.38889E-6 -0.00023 C -0.10399 -0.00231 -0.20781 -0.00393 -0.25712 -0.00023 C -0.3066 0.0037 -0.27882 0.00532 -0.2967 0.02336 C -0.31458 0.04164 -0.35469 0.09045 -0.36406 0.10849 C -0.37326 0.12676 -0.36007 0.11612 -0.35312 0.13208 C -0.34618 0.14804 -0.31927 0.1758 -0.32239 0.20564 C -0.32552 0.23571 -0.34878 0.27388 -0.37187 0.31205 " pathEditMode="relative" rAng="0" ptsTypes="aaaaaaA">
                                      <p:cBhvr>
                                        <p:cTn id="33" dur="3000" fill="hold"/>
                                        <p:tgtEl>
                                          <p:spTgt spid="37"/>
                                        </p:tgtEl>
                                        <p:attrNameLst>
                                          <p:attrName>ppt_x</p:attrName>
                                          <p:attrName>ppt_y</p:attrName>
                                        </p:attrNameLst>
                                      </p:cBhvr>
                                      <p:rCtr x="-187" y="154"/>
                                    </p:animMotion>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childTnLst>
                          </p:cTn>
                        </p:par>
                        <p:par>
                          <p:cTn id="38" fill="hold">
                            <p:stCondLst>
                              <p:cond delay="4000"/>
                            </p:stCondLst>
                            <p:childTnLst>
                              <p:par>
                                <p:cTn id="39" presetID="10" presetClass="entr" presetSubtype="0" fill="hold" nodeType="after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500"/>
                                        <p:tgtEl>
                                          <p:spTgt spid="34"/>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53"/>
                                        </p:tgtEl>
                                        <p:attrNameLst>
                                          <p:attrName>style.visibility</p:attrName>
                                        </p:attrNameLst>
                                      </p:cBhvr>
                                      <p:to>
                                        <p:strVal val="visible"/>
                                      </p:to>
                                    </p:set>
                                    <p:animEffect transition="in" filter="blinds(horizontal)">
                                      <p:cBhvr>
                                        <p:cTn id="46" dur="500"/>
                                        <p:tgtEl>
                                          <p:spTgt spid="5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54"/>
                                        </p:tgtEl>
                                        <p:attrNameLst>
                                          <p:attrName>style.visibility</p:attrName>
                                        </p:attrNameLst>
                                      </p:cBhvr>
                                      <p:to>
                                        <p:strVal val="visible"/>
                                      </p:to>
                                    </p:set>
                                    <p:animEffect transition="in" filter="fade">
                                      <p:cBhvr>
                                        <p:cTn id="51" dur="500"/>
                                        <p:tgtEl>
                                          <p:spTgt spid="54"/>
                                        </p:tgtEl>
                                      </p:cBhvr>
                                    </p:animEffect>
                                  </p:childTnLst>
                                </p:cTn>
                              </p:par>
                            </p:childTnLst>
                          </p:cTn>
                        </p:par>
                        <p:par>
                          <p:cTn id="52" fill="hold">
                            <p:stCondLst>
                              <p:cond delay="500"/>
                            </p:stCondLst>
                            <p:childTnLst>
                              <p:par>
                                <p:cTn id="53" presetID="0" presetClass="path" presetSubtype="0" accel="50000" decel="50000" fill="hold" grpId="1" nodeType="afterEffect">
                                  <p:stCondLst>
                                    <p:cond delay="0"/>
                                  </p:stCondLst>
                                  <p:childTnLst>
                                    <p:animMotion origin="layout" path="M 1.94444E-6 -0.00092 C -0.1033 -0.01527 -0.20625 -0.02938 -0.25434 -0.03377 C -0.30243 -0.03794 -0.29462 -0.04141 -0.28924 -0.02591 C -0.28386 -0.00972 -0.225 0.03354 -0.22136 0.06361 C -0.21754 0.09345 -0.25938 0.13555 -0.26702 0.15429 C -0.27465 0.17303 -0.27483 0.15614 -0.26702 0.17511 C -0.2592 0.19431 -0.23976 0.23132 -0.22031 0.2688 " pathEditMode="relative" rAng="0" ptsTypes="aaaaaaA">
                                      <p:cBhvr>
                                        <p:cTn id="54" dur="3000" fill="hold"/>
                                        <p:tgtEl>
                                          <p:spTgt spid="54"/>
                                        </p:tgtEl>
                                        <p:attrNameLst>
                                          <p:attrName>ppt_x</p:attrName>
                                          <p:attrName>ppt_y</p:attrName>
                                        </p:attrNameLst>
                                      </p:cBhvr>
                                      <p:rCtr x="-151" y="115"/>
                                    </p:animMotion>
                                  </p:childTnLst>
                                </p:cTn>
                              </p:par>
                            </p:childTnLst>
                          </p:cTn>
                        </p:par>
                        <p:par>
                          <p:cTn id="55" fill="hold">
                            <p:stCondLst>
                              <p:cond delay="3500"/>
                            </p:stCondLst>
                            <p:childTnLst>
                              <p:par>
                                <p:cTn id="56" presetID="10" presetClass="entr" presetSubtype="0" fill="hold" grpId="0" nodeType="after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500"/>
                                        <p:tgtEl>
                                          <p:spTgt spid="26"/>
                                        </p:tgtEl>
                                      </p:cBhvr>
                                    </p:animEffect>
                                  </p:childTnLst>
                                </p:cTn>
                              </p:par>
                            </p:childTnLst>
                          </p:cTn>
                        </p:par>
                        <p:par>
                          <p:cTn id="59" fill="hold">
                            <p:stCondLst>
                              <p:cond delay="4000"/>
                            </p:stCondLst>
                            <p:childTnLst>
                              <p:par>
                                <p:cTn id="60" presetID="10" presetClass="entr" presetSubtype="0" fill="hold" nodeType="after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fade">
                                      <p:cBhvr>
                                        <p:cTn id="6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3" grpId="0"/>
      <p:bldP spid="5" grpId="0"/>
      <p:bldP spid="7" grpId="0"/>
      <p:bldP spid="26" grpId="0" animBg="1"/>
      <p:bldP spid="30" grpId="0" animBg="1"/>
      <p:bldP spid="37" grpId="0"/>
      <p:bldP spid="37" grpId="1"/>
      <p:bldP spid="53" grpId="0"/>
      <p:bldP spid="54" grpId="0"/>
      <p:bldP spid="54" grpId="1"/>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6697</TotalTime>
  <Words>1777</Words>
  <Application>Microsoft Office PowerPoint</Application>
  <PresentationFormat>On-screen Show (4:3)</PresentationFormat>
  <Paragraphs>466</Paragraphs>
  <Slides>27</Slides>
  <Notes>27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Default Design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vector>
  </TitlesOfParts>
  <Company>- ETH0 -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HERRY SOFYAN</dc:creator>
  <cp:lastModifiedBy>Herry Sofyan</cp:lastModifiedBy>
  <cp:revision>237</cp:revision>
  <dcterms:created xsi:type="dcterms:W3CDTF">2005-09-11T15:39:59Z</dcterms:created>
  <dcterms:modified xsi:type="dcterms:W3CDTF">2018-10-30T02:08:29Z</dcterms:modified>
</cp:coreProperties>
</file>