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89" r:id="rId8"/>
    <p:sldId id="272" r:id="rId9"/>
    <p:sldId id="290" r:id="rId10"/>
    <p:sldId id="285" r:id="rId11"/>
    <p:sldId id="291" r:id="rId12"/>
    <p:sldId id="286" r:id="rId13"/>
    <p:sldId id="292" r:id="rId14"/>
    <p:sldId id="274" r:id="rId15"/>
    <p:sldId id="287" r:id="rId16"/>
    <p:sldId id="293" r:id="rId17"/>
    <p:sldId id="288" r:id="rId18"/>
    <p:sldId id="275" r:id="rId19"/>
    <p:sldId id="276" r:id="rId20"/>
    <p:sldId id="29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3"/>
    <a:srgbClr val="FFFFFF"/>
    <a:srgbClr val="A6D7F8"/>
    <a:srgbClr val="000000"/>
    <a:srgbClr val="ABD9DD"/>
    <a:srgbClr val="FF9933"/>
    <a:srgbClr val="FFFF66"/>
    <a:srgbClr val="FFFF00"/>
    <a:srgbClr val="FF33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566149" cy="877888"/>
            <a:chOff x="159" y="0"/>
            <a:chExt cx="5396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950" y="90"/>
              <a:ext cx="6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II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43213" y="765175"/>
            <a:ext cx="3892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LINKED LIST / SENARAI BERKAIT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68313" y="1412875"/>
            <a:ext cx="8318529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>
              <a:buSzPct val="85000"/>
              <a:buFont typeface="Wingdings" pitchFamily="2" charset="2"/>
              <a:buChar char="v"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b="1" smtClean="0"/>
              <a:t>List</a:t>
            </a:r>
            <a:r>
              <a:rPr lang="en-US" smtClean="0"/>
              <a:t>:  Koleksi </a:t>
            </a:r>
            <a:r>
              <a:rPr lang="en-US"/>
              <a:t>dari obyek-obyek homogen dengan sifat setiap </a:t>
            </a:r>
            <a:r>
              <a:rPr lang="en-US" smtClean="0"/>
              <a:t>elemen, kecuali</a:t>
            </a:r>
          </a:p>
          <a:p>
            <a:pPr algn="just">
              <a:spcAft>
                <a:spcPts val="600"/>
              </a:spcAft>
            </a:pPr>
            <a:r>
              <a:rPr lang="en-US" smtClean="0"/>
              <a:t>	yang terakhir pasti memiliki penerus dan setiap elemen, kecuali yang 	pertama pasti memiliki pendahulu.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0903" y="2496004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5000"/>
              <a:buFont typeface="Wingdings" pitchFamily="2" charset="2"/>
              <a:buChar char="v"/>
            </a:pPr>
            <a:r>
              <a:rPr lang="en-US" smtClean="0"/>
              <a:t> Setiap elemen list (node) terdiri dari dua komponen yaitu Info dan Next.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30217" y="2930727"/>
            <a:ext cx="1871025" cy="1429308"/>
            <a:chOff x="804878" y="2902761"/>
            <a:chExt cx="1871025" cy="1429308"/>
          </a:xfrm>
        </p:grpSpPr>
        <p:sp>
          <p:nvSpPr>
            <p:cNvPr id="21" name="Rectangle 134"/>
            <p:cNvSpPr>
              <a:spLocks noChangeArrowheads="1"/>
            </p:cNvSpPr>
            <p:nvPr/>
          </p:nvSpPr>
          <p:spPr bwMode="auto">
            <a:xfrm>
              <a:off x="804878" y="2902761"/>
              <a:ext cx="1871025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>
                  <a:cs typeface="Times New Roman" pitchFamily="18" charset="0"/>
                </a:rPr>
                <a:t>Elemen list </a:t>
              </a:r>
              <a:r>
                <a:rPr lang="en-US" sz="1600" smtClean="0">
                  <a:cs typeface="Times New Roman" pitchFamily="18" charset="0"/>
                </a:rPr>
                <a:t>(Node)</a:t>
              </a:r>
              <a:endParaRPr lang="en-US" sz="1600"/>
            </a:p>
          </p:txBody>
        </p:sp>
        <p:sp>
          <p:nvSpPr>
            <p:cNvPr id="22" name="Rectangle 133"/>
            <p:cNvSpPr>
              <a:spLocks noChangeArrowheads="1"/>
            </p:cNvSpPr>
            <p:nvPr/>
          </p:nvSpPr>
          <p:spPr bwMode="auto">
            <a:xfrm>
              <a:off x="943849" y="3313109"/>
              <a:ext cx="1535113" cy="776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auto">
            <a:xfrm>
              <a:off x="1974137" y="3311521"/>
              <a:ext cx="504825" cy="7778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1075097" y="3367556"/>
              <a:ext cx="710821" cy="6782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1920634" y="4149507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NEXT</a:t>
              </a:r>
              <a:endParaRPr lang="en-US" sz="1400"/>
            </a:p>
          </p:txBody>
        </p:sp>
        <p:sp>
          <p:nvSpPr>
            <p:cNvPr id="26" name="Text Box 136"/>
            <p:cNvSpPr txBox="1">
              <a:spLocks noChangeArrowheads="1"/>
            </p:cNvSpPr>
            <p:nvPr/>
          </p:nvSpPr>
          <p:spPr bwMode="auto">
            <a:xfrm>
              <a:off x="1137696" y="4140454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</p:grpSp>
      <p:sp>
        <p:nvSpPr>
          <p:cNvPr id="27" name="Text Box 137"/>
          <p:cNvSpPr txBox="1">
            <a:spLocks noChangeArrowheads="1"/>
          </p:cNvSpPr>
          <p:nvPr/>
        </p:nvSpPr>
        <p:spPr bwMode="auto">
          <a:xfrm>
            <a:off x="3488240" y="3214686"/>
            <a:ext cx="4895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>
                <a:cs typeface="Times New Roman" pitchFamily="18" charset="0"/>
              </a:rPr>
              <a:t>INFO  :   Berfungsi untuk menyimpan data yang </a:t>
            </a:r>
          </a:p>
          <a:p>
            <a:r>
              <a:rPr lang="en-US">
                <a:cs typeface="Times New Roman" pitchFamily="18" charset="0"/>
              </a:rPr>
              <a:t>               harus disimpan.</a:t>
            </a:r>
            <a:endParaRPr lang="en-US"/>
          </a:p>
        </p:txBody>
      </p:sp>
      <p:sp>
        <p:nvSpPr>
          <p:cNvPr id="28" name="Text Box 138"/>
          <p:cNvSpPr txBox="1">
            <a:spLocks noChangeArrowheads="1"/>
          </p:cNvSpPr>
          <p:nvPr/>
        </p:nvSpPr>
        <p:spPr bwMode="auto">
          <a:xfrm>
            <a:off x="3470134" y="3821416"/>
            <a:ext cx="4895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>
                <a:cs typeface="Times New Roman" pitchFamily="18" charset="0"/>
              </a:rPr>
              <a:t>NEXT :   Berfungsi untuk menyimpan alamat</a:t>
            </a:r>
          </a:p>
          <a:p>
            <a:r>
              <a:rPr lang="en-US">
                <a:cs typeface="Times New Roman" pitchFamily="18" charset="0"/>
              </a:rPr>
              <a:t> 	elemen berikutnya. 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2006" y="4602164"/>
            <a:ext cx="7856208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smtClean="0"/>
              <a:t>Suatu list linier dikenali :</a:t>
            </a:r>
          </a:p>
          <a:p>
            <a:pPr>
              <a:buSzPct val="85000"/>
              <a:buFont typeface="Wingdings" pitchFamily="2" charset="2"/>
              <a:buChar char="v"/>
            </a:pPr>
            <a:r>
              <a:rPr lang="en-US" smtClean="0"/>
              <a:t>  Alamat elemen pertama (First / Awal)</a:t>
            </a:r>
          </a:p>
          <a:p>
            <a:pPr>
              <a:buSzPct val="85000"/>
              <a:buFont typeface="Wingdings" pitchFamily="2" charset="2"/>
              <a:buChar char="v"/>
            </a:pPr>
            <a:r>
              <a:rPr lang="en-US" smtClean="0"/>
              <a:t>  Alamat elemen berikut (Next / Berikut)</a:t>
            </a:r>
          </a:p>
          <a:p>
            <a:pPr>
              <a:buSzPct val="85000"/>
              <a:buFont typeface="Wingdings" pitchFamily="2" charset="2"/>
              <a:buChar char="v"/>
            </a:pPr>
            <a:r>
              <a:rPr lang="en-US" smtClean="0"/>
              <a:t>  Setiap elemen list memiliki alamat, jika tidak ada disebut NULL.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071546"/>
            <a:ext cx="26382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 startAt="3"/>
              <a:tabLst>
                <a:tab pos="288925" algn="l"/>
              </a:tabLst>
            </a:pPr>
            <a:r>
              <a:rPr lang="en-US" b="1" smtClean="0"/>
              <a:t>Sisip </a:t>
            </a:r>
            <a:r>
              <a:rPr lang="en-US" b="1"/>
              <a:t>Node di </a:t>
            </a:r>
            <a:r>
              <a:rPr lang="en-US" b="1" smtClean="0"/>
              <a:t>Akhir</a:t>
            </a:r>
            <a:endParaRPr lang="en-US" b="1"/>
          </a:p>
        </p:txBody>
      </p: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3575050" y="200501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13"/>
          <p:cNvSpPr>
            <a:spLocks noChangeArrowheads="1"/>
          </p:cNvSpPr>
          <p:nvPr/>
        </p:nvSpPr>
        <p:spPr bwMode="auto">
          <a:xfrm>
            <a:off x="4154624" y="200342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4838700" y="200501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5413375" y="200342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>
            <a:off x="4283075" y="227806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6096000" y="200501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Rectangle 18"/>
          <p:cNvSpPr>
            <a:spLocks noChangeArrowheads="1"/>
          </p:cNvSpPr>
          <p:nvPr/>
        </p:nvSpPr>
        <p:spPr bwMode="auto">
          <a:xfrm>
            <a:off x="6670675" y="200342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19"/>
          <p:cNvSpPr>
            <a:spLocks noChangeShapeType="1"/>
          </p:cNvSpPr>
          <p:nvPr/>
        </p:nvSpPr>
        <p:spPr bwMode="auto">
          <a:xfrm>
            <a:off x="5540375" y="227806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20"/>
          <p:cNvSpPr>
            <a:spLocks noChangeShapeType="1"/>
          </p:cNvSpPr>
          <p:nvPr/>
        </p:nvSpPr>
        <p:spPr bwMode="auto">
          <a:xfrm rot="3123701">
            <a:off x="6663531" y="1999457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Rectangle 22"/>
          <p:cNvSpPr>
            <a:spLocks noChangeArrowheads="1"/>
          </p:cNvSpPr>
          <p:nvPr/>
        </p:nvSpPr>
        <p:spPr bwMode="auto">
          <a:xfrm>
            <a:off x="2314575" y="200501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Rectangle 23"/>
          <p:cNvSpPr>
            <a:spLocks noChangeArrowheads="1"/>
          </p:cNvSpPr>
          <p:nvPr/>
        </p:nvSpPr>
        <p:spPr bwMode="auto">
          <a:xfrm>
            <a:off x="2889250" y="200342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Line 24"/>
          <p:cNvSpPr>
            <a:spLocks noChangeShapeType="1"/>
          </p:cNvSpPr>
          <p:nvPr/>
        </p:nvSpPr>
        <p:spPr bwMode="auto">
          <a:xfrm>
            <a:off x="3016250" y="227806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" name="Text Box 25"/>
          <p:cNvSpPr txBox="1">
            <a:spLocks noChangeArrowheads="1"/>
          </p:cNvSpPr>
          <p:nvPr/>
        </p:nvSpPr>
        <p:spPr bwMode="auto">
          <a:xfrm>
            <a:off x="2413000" y="212566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651250" y="208915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6" name="Text Box 27"/>
          <p:cNvSpPr txBox="1">
            <a:spLocks noChangeArrowheads="1"/>
          </p:cNvSpPr>
          <p:nvPr/>
        </p:nvSpPr>
        <p:spPr bwMode="auto">
          <a:xfrm>
            <a:off x="4948238" y="209708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37" name="Text Box 28"/>
          <p:cNvSpPr txBox="1">
            <a:spLocks noChangeArrowheads="1"/>
          </p:cNvSpPr>
          <p:nvPr/>
        </p:nvSpPr>
        <p:spPr bwMode="auto">
          <a:xfrm>
            <a:off x="6186488" y="210502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38" name="Text Box 29"/>
          <p:cNvSpPr txBox="1">
            <a:spLocks noChangeArrowheads="1"/>
          </p:cNvSpPr>
          <p:nvPr/>
        </p:nvSpPr>
        <p:spPr bwMode="auto">
          <a:xfrm>
            <a:off x="1124144" y="263683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139" name="Text Box 30"/>
          <p:cNvSpPr txBox="1">
            <a:spLocks noChangeArrowheads="1"/>
          </p:cNvSpPr>
          <p:nvPr/>
        </p:nvSpPr>
        <p:spPr bwMode="auto">
          <a:xfrm>
            <a:off x="6275388" y="263683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140" name="Line 32"/>
          <p:cNvSpPr>
            <a:spLocks noChangeShapeType="1"/>
          </p:cNvSpPr>
          <p:nvPr/>
        </p:nvSpPr>
        <p:spPr bwMode="auto">
          <a:xfrm>
            <a:off x="1763713" y="227647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1042988" y="200501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35"/>
          <p:cNvSpPr>
            <a:spLocks noChangeArrowheads="1"/>
          </p:cNvSpPr>
          <p:nvPr/>
        </p:nvSpPr>
        <p:spPr bwMode="auto">
          <a:xfrm>
            <a:off x="1616075" y="200342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Text Box 36"/>
          <p:cNvSpPr txBox="1">
            <a:spLocks noChangeArrowheads="1"/>
          </p:cNvSpPr>
          <p:nvPr/>
        </p:nvSpPr>
        <p:spPr bwMode="auto">
          <a:xfrm>
            <a:off x="1109663" y="212566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151" name="Group 73"/>
          <p:cNvGrpSpPr>
            <a:grpSpLocks/>
          </p:cNvGrpSpPr>
          <p:nvPr/>
        </p:nvGrpSpPr>
        <p:grpSpPr bwMode="auto">
          <a:xfrm>
            <a:off x="827088" y="3925888"/>
            <a:ext cx="7489825" cy="1331912"/>
            <a:chOff x="521" y="2473"/>
            <a:chExt cx="4718" cy="839"/>
          </a:xfrm>
        </p:grpSpPr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2216" y="279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2577" y="279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3012" y="279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3374" y="279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43"/>
            <p:cNvSpPr>
              <a:spLocks noChangeShapeType="1"/>
            </p:cNvSpPr>
            <p:nvPr/>
          </p:nvSpPr>
          <p:spPr bwMode="auto">
            <a:xfrm>
              <a:off x="2662" y="2971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44"/>
            <p:cNvSpPr>
              <a:spLocks noChangeArrowheads="1"/>
            </p:cNvSpPr>
            <p:nvPr/>
          </p:nvSpPr>
          <p:spPr bwMode="auto">
            <a:xfrm>
              <a:off x="4611" y="279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4973" y="279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6"/>
            <p:cNvSpPr>
              <a:spLocks noChangeShapeType="1"/>
            </p:cNvSpPr>
            <p:nvPr/>
          </p:nvSpPr>
          <p:spPr bwMode="auto">
            <a:xfrm>
              <a:off x="3454" y="2971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7"/>
            <p:cNvSpPr>
              <a:spLocks noChangeShapeType="1"/>
            </p:cNvSpPr>
            <p:nvPr/>
          </p:nvSpPr>
          <p:spPr bwMode="auto">
            <a:xfrm rot="3123701">
              <a:off x="4968" y="2796"/>
              <a:ext cx="181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1422" y="279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1784" y="279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50"/>
            <p:cNvSpPr>
              <a:spLocks noChangeShapeType="1"/>
            </p:cNvSpPr>
            <p:nvPr/>
          </p:nvSpPr>
          <p:spPr bwMode="auto">
            <a:xfrm>
              <a:off x="1864" y="2971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1"/>
            <p:cNvSpPr txBox="1">
              <a:spLocks noChangeArrowheads="1"/>
            </p:cNvSpPr>
            <p:nvPr/>
          </p:nvSpPr>
          <p:spPr bwMode="auto">
            <a:xfrm>
              <a:off x="1484" y="287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65" name="Text Box 52"/>
            <p:cNvSpPr txBox="1">
              <a:spLocks noChangeArrowheads="1"/>
            </p:cNvSpPr>
            <p:nvPr/>
          </p:nvSpPr>
          <p:spPr bwMode="auto">
            <a:xfrm>
              <a:off x="2264" y="285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166" name="Text Box 53"/>
            <p:cNvSpPr txBox="1">
              <a:spLocks noChangeArrowheads="1"/>
            </p:cNvSpPr>
            <p:nvPr/>
          </p:nvSpPr>
          <p:spPr bwMode="auto">
            <a:xfrm>
              <a:off x="3081" y="285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  <p:sp>
          <p:nvSpPr>
            <p:cNvPr id="167" name="Text Box 54"/>
            <p:cNvSpPr txBox="1">
              <a:spLocks noChangeArrowheads="1"/>
            </p:cNvSpPr>
            <p:nvPr/>
          </p:nvSpPr>
          <p:spPr bwMode="auto">
            <a:xfrm>
              <a:off x="4668" y="286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758" y="3197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169" name="Text Box 56"/>
            <p:cNvSpPr txBox="1">
              <a:spLocks noChangeArrowheads="1"/>
            </p:cNvSpPr>
            <p:nvPr/>
          </p:nvSpPr>
          <p:spPr bwMode="auto">
            <a:xfrm>
              <a:off x="4724" y="3197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170" name="Line 57"/>
            <p:cNvSpPr>
              <a:spLocks noChangeShapeType="1"/>
            </p:cNvSpPr>
            <p:nvPr/>
          </p:nvSpPr>
          <p:spPr bwMode="auto">
            <a:xfrm>
              <a:off x="1075" y="297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58"/>
            <p:cNvSpPr>
              <a:spLocks noChangeArrowheads="1"/>
            </p:cNvSpPr>
            <p:nvPr/>
          </p:nvSpPr>
          <p:spPr bwMode="auto">
            <a:xfrm>
              <a:off x="621" y="2796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59"/>
            <p:cNvSpPr>
              <a:spLocks noChangeArrowheads="1"/>
            </p:cNvSpPr>
            <p:nvPr/>
          </p:nvSpPr>
          <p:spPr bwMode="auto">
            <a:xfrm>
              <a:off x="982" y="2795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Text Box 60"/>
            <p:cNvSpPr txBox="1">
              <a:spLocks noChangeArrowheads="1"/>
            </p:cNvSpPr>
            <p:nvPr/>
          </p:nvSpPr>
          <p:spPr bwMode="auto">
            <a:xfrm>
              <a:off x="663" y="287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174" name="Rectangle 61"/>
            <p:cNvSpPr>
              <a:spLocks noChangeArrowheads="1"/>
            </p:cNvSpPr>
            <p:nvPr/>
          </p:nvSpPr>
          <p:spPr bwMode="auto">
            <a:xfrm>
              <a:off x="521" y="2473"/>
              <a:ext cx="475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Hasil :</a:t>
              </a:r>
            </a:p>
          </p:txBody>
        </p:sp>
        <p:sp>
          <p:nvSpPr>
            <p:cNvPr id="175" name="Rectangle 69"/>
            <p:cNvSpPr>
              <a:spLocks noChangeArrowheads="1"/>
            </p:cNvSpPr>
            <p:nvPr/>
          </p:nvSpPr>
          <p:spPr bwMode="auto">
            <a:xfrm>
              <a:off x="3815" y="2805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4177" y="2804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4250" y="2977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Text Box 72"/>
            <p:cNvSpPr txBox="1">
              <a:spLocks noChangeArrowheads="1"/>
            </p:cNvSpPr>
            <p:nvPr/>
          </p:nvSpPr>
          <p:spPr bwMode="auto">
            <a:xfrm>
              <a:off x="3884" y="2863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</p:grpSp>
      <p:sp>
        <p:nvSpPr>
          <p:cNvPr id="179" name="Rectangle 74"/>
          <p:cNvSpPr>
            <a:spLocks noChangeArrowheads="1"/>
          </p:cNvSpPr>
          <p:nvPr/>
        </p:nvSpPr>
        <p:spPr bwMode="auto">
          <a:xfrm>
            <a:off x="1115616" y="3140968"/>
            <a:ext cx="1593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Sisipnode(60)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148064" y="2924944"/>
            <a:ext cx="995619" cy="820738"/>
            <a:chOff x="7126288" y="2781300"/>
            <a:chExt cx="995619" cy="820738"/>
          </a:xfrm>
        </p:grpSpPr>
        <p:sp>
          <p:nvSpPr>
            <p:cNvPr id="144" name="Text Box 62"/>
            <p:cNvSpPr txBox="1">
              <a:spLocks noChangeArrowheads="1"/>
            </p:cNvSpPr>
            <p:nvPr/>
          </p:nvSpPr>
          <p:spPr bwMode="auto">
            <a:xfrm>
              <a:off x="7337425" y="2781300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NB</a:t>
              </a:r>
              <a:endParaRPr lang="en-US" sz="1400"/>
            </a:p>
          </p:txBody>
        </p:sp>
        <p:sp>
          <p:nvSpPr>
            <p:cNvPr id="145" name="Rectangle 63"/>
            <p:cNvSpPr>
              <a:spLocks noChangeArrowheads="1"/>
            </p:cNvSpPr>
            <p:nvPr/>
          </p:nvSpPr>
          <p:spPr bwMode="auto">
            <a:xfrm>
              <a:off x="7126288" y="3041650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65"/>
            <p:cNvSpPr txBox="1">
              <a:spLocks noChangeArrowheads="1"/>
            </p:cNvSpPr>
            <p:nvPr/>
          </p:nvSpPr>
          <p:spPr bwMode="auto">
            <a:xfrm>
              <a:off x="7192963" y="3162300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148" name="Line 66"/>
            <p:cNvSpPr>
              <a:spLocks noChangeShapeType="1"/>
            </p:cNvSpPr>
            <p:nvPr/>
          </p:nvSpPr>
          <p:spPr bwMode="auto">
            <a:xfrm rot="3123701">
              <a:off x="7708743" y="3047052"/>
              <a:ext cx="269533" cy="556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7701040" y="3041650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6809935" y="227687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11111E-6 -3.7037E-6 C 0.00642 0.04815 0.0132 0.09676 0.03542 0.11968 C 0.05764 0.14213 0.09167 0.14792 0.13351 0.13542 C 0.17535 0.12338 0.26875 0.08102 0.28629 0.0463 C 0.30399 0.01181 0.24636 -0.03657 0.23906 -0.07222 C 0.23177 -0.10787 0.24271 -0.15208 0.24323 -0.16782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C -4.72222E-6 0.04675 0.01441 0.08263 0.03282 0.08263 C 0.05139 0.08263 0.06632 0.04675 0.06632 4.81481E-6 C 0.06632 -0.04676 0.08125 -0.08264 0.09983 -0.08264 C 0.11823 -0.08264 0.13334 -0.04676 0.13334 4.81481E-6 " pathEditMode="relative" rAng="0" ptsTypes="fffff">
                                      <p:cBhvr>
                                        <p:cTn id="2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9" grpId="0"/>
      <p:bldP spid="179" grpId="0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048634" y="836613"/>
            <a:ext cx="50192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2.  MENYISIPKAN NODE PADA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074958" y="1428736"/>
            <a:ext cx="5585274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Menyisipkan Node di Belakang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3648" y="2060848"/>
            <a:ext cx="5256584" cy="23083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sisipbelakang(tipeinfo 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NB=(node *) malloc(sizeof(node));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NB-&gt;info=IB;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akhir-&gt;next=NB;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akhir=NB;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339752" y="836712"/>
            <a:ext cx="36300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3.  MENCETAK ISI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642910" y="1428736"/>
            <a:ext cx="7572428" cy="84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Proses mencetak isi linked list dengan cara menelusuri seluruh node pada linked list. Ada dua cara untuk mencetak yaitu mencetak dari depan ke belakang dan dari belakang ke depan.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1116013" y="3031776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503613" y="332546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4076700" y="3327009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4767263" y="332546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341938" y="3327009"/>
            <a:ext cx="279400" cy="557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4211638" y="359851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024563" y="332546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6599238" y="3327008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5468938" y="359851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2243138" y="332546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22"/>
          <p:cNvSpPr>
            <a:spLocks noChangeArrowheads="1"/>
          </p:cNvSpPr>
          <p:nvPr/>
        </p:nvSpPr>
        <p:spPr bwMode="auto">
          <a:xfrm>
            <a:off x="2817813" y="3327008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>
            <a:off x="2944813" y="359851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2341563" y="3446114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3579813" y="345715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4876800" y="3457152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6115050" y="3425476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20" name="Text Box 28"/>
          <p:cNvSpPr txBox="1">
            <a:spLocks noChangeArrowheads="1"/>
          </p:cNvSpPr>
          <p:nvPr/>
        </p:nvSpPr>
        <p:spPr bwMode="auto">
          <a:xfrm>
            <a:off x="1189038" y="3957289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7451725" y="3957289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1692275" y="35969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31"/>
          <p:cNvSpPr>
            <a:spLocks noChangeArrowheads="1"/>
          </p:cNvSpPr>
          <p:nvPr/>
        </p:nvSpPr>
        <p:spPr bwMode="auto">
          <a:xfrm>
            <a:off x="971550" y="3320701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1547664" y="3319114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1038225" y="344135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6" name="Rectangle 35"/>
          <p:cNvSpPr>
            <a:spLocks noChangeArrowheads="1"/>
          </p:cNvSpPr>
          <p:nvPr/>
        </p:nvSpPr>
        <p:spPr bwMode="auto">
          <a:xfrm>
            <a:off x="7305675" y="3334989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36"/>
          <p:cNvSpPr>
            <a:spLocks noChangeArrowheads="1"/>
          </p:cNvSpPr>
          <p:nvPr/>
        </p:nvSpPr>
        <p:spPr bwMode="auto">
          <a:xfrm>
            <a:off x="7880135" y="3332881"/>
            <a:ext cx="279400" cy="556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37"/>
          <p:cNvSpPr>
            <a:spLocks noChangeShapeType="1"/>
          </p:cNvSpPr>
          <p:nvPr/>
        </p:nvSpPr>
        <p:spPr bwMode="auto">
          <a:xfrm>
            <a:off x="6735763" y="360803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 rot="3123701">
            <a:off x="7873206" y="3329433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Text Box 39"/>
          <p:cNvSpPr txBox="1">
            <a:spLocks noChangeArrowheads="1"/>
          </p:cNvSpPr>
          <p:nvPr/>
        </p:nvSpPr>
        <p:spPr bwMode="auto">
          <a:xfrm>
            <a:off x="7396163" y="343500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2341563" y="3445352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2" name="Text Box 44"/>
          <p:cNvSpPr txBox="1">
            <a:spLocks noChangeArrowheads="1"/>
          </p:cNvSpPr>
          <p:nvPr/>
        </p:nvSpPr>
        <p:spPr bwMode="auto">
          <a:xfrm>
            <a:off x="3579813" y="345715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3" name="Text Box 45"/>
          <p:cNvSpPr txBox="1">
            <a:spLocks noChangeArrowheads="1"/>
          </p:cNvSpPr>
          <p:nvPr/>
        </p:nvSpPr>
        <p:spPr bwMode="auto">
          <a:xfrm>
            <a:off x="4876800" y="3457152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6115050" y="342944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35" name="Text Box 47"/>
          <p:cNvSpPr txBox="1">
            <a:spLocks noChangeArrowheads="1"/>
          </p:cNvSpPr>
          <p:nvPr/>
        </p:nvSpPr>
        <p:spPr bwMode="auto">
          <a:xfrm>
            <a:off x="1038225" y="3438679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6" name="Text Box 48"/>
          <p:cNvSpPr txBox="1">
            <a:spLocks noChangeArrowheads="1"/>
          </p:cNvSpPr>
          <p:nvPr/>
        </p:nvSpPr>
        <p:spPr bwMode="auto">
          <a:xfrm>
            <a:off x="7396163" y="3438679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137" name="Rectangle 59"/>
          <p:cNvSpPr>
            <a:spLocks noChangeArrowheads="1"/>
          </p:cNvSpPr>
          <p:nvPr/>
        </p:nvSpPr>
        <p:spPr bwMode="auto">
          <a:xfrm>
            <a:off x="900113" y="5195227"/>
            <a:ext cx="2813591" cy="7540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</a:t>
            </a:r>
            <a:r>
              <a:rPr lang="en-US" sz="1600" smtClean="0"/>
              <a:t>: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/>
              <a:t>  10   20   30   40   50   60</a:t>
            </a: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15751" y="2420888"/>
            <a:ext cx="24801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a.  Cetak Dari Depan 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06358E-6 L -3.61111E-6 0.14682 " pathEditMode="relative" ptsTypes="AA">
                                      <p:cBhvr>
                                        <p:cTn id="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86 0.0 " pathEditMode="relative" ptsTypes="AA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2948E-6 L 8.33333E-7 0.14682 " pathEditMode="relative" ptsTypes="AA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-4.27746E-6 L 0.27587 -4.2774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31214E-7 L -1.38889E-6 0.153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7 -4.27746E-6 L 0.40816 -4.2774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69942E-6 L -1.66667E-6 0.1458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16 -4.27746E-6 L 0.54202 -4.2774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24855E-7 L -4.16667E-6 0.14682 " pathEditMode="relative" ptsTypes="AA">
                                      <p:cBhvr>
                                        <p:cTn id="3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202 -4.27746E-6 L 0.67587 -4.27746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9191E-6 L 3.33333E-6 0.14682 " pathEditMode="relative" ptsTypes="AA">
                                      <p:cBhvr>
                                        <p:cTn id="4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587 -3.53921E-6 L 0.7257 0.000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5" grpId="2"/>
      <p:bldP spid="55" grpId="3"/>
      <p:bldP spid="55" grpId="4"/>
      <p:bldP spid="55" grpId="5"/>
      <p:bldP spid="55" grpId="6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074958" y="1428736"/>
            <a:ext cx="4865194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Mencetak dari Depan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3648" y="2060848"/>
            <a:ext cx="5256584" cy="23083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cetaklist()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bantu;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bantu=awal;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while (bantu!=NULL)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{ printf("%d ",bantu-&gt;info);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  bantu=bantu-&gt;next; </a:t>
            </a:r>
          </a:p>
          <a:p>
            <a:pPr>
              <a:tabLst>
                <a:tab pos="746125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339752" y="836712"/>
            <a:ext cx="36300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3.  MENCETAK ISI LINKED LIST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339752" y="836712"/>
            <a:ext cx="36300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3.  MENCETAK ISI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611560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569913" lvl="1" indent="-225425" algn="just">
              <a:spcAft>
                <a:spcPts val="600"/>
              </a:spcAft>
              <a:buSzPct val="85000"/>
              <a:buFont typeface="Arial" pitchFamily="34" charset="0"/>
              <a:buChar char="•"/>
            </a:pPr>
            <a:r>
              <a:rPr lang="en-US" sz="1600" smtClean="0">
                <a:cs typeface="Times New Roman" pitchFamily="18" charset="0"/>
              </a:rPr>
              <a:t>Proses mencetak isi linked list dari belakang ke depan dilakukan melalui dua tahap yaitu dengan membalik pointer kemudian mencetak normal.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7482" y="2982371"/>
            <a:ext cx="7331075" cy="820737"/>
            <a:chOff x="971550" y="3319114"/>
            <a:chExt cx="7331075" cy="820737"/>
          </a:xfrm>
        </p:grpSpPr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350361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4076700" y="3327009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47672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5341938" y="3327009"/>
              <a:ext cx="279400" cy="557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42116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60245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6599238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54689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243138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817813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944813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2341563" y="3446114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3579813" y="3457151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4876800" y="3457152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6115050" y="3425476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1189038" y="3957289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7451725" y="3957289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1692275" y="3596926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971550" y="3320701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1547664" y="3319114"/>
              <a:ext cx="279400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1038225" y="3441351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7305675" y="3334989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7880135" y="3332881"/>
              <a:ext cx="279400" cy="556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6735763" y="360803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rot="3123701">
              <a:off x="7873206" y="3329433"/>
              <a:ext cx="287337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7396163" y="3438679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32518" y="1412776"/>
            <a:ext cx="281359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b.  Cetak Dari Belakang </a:t>
            </a:r>
            <a:endParaRPr lang="en-US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922362" y="2492896"/>
            <a:ext cx="72008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600" smtClean="0">
                <a:cs typeface="Times New Roman" pitchFamily="18" charset="0"/>
              </a:rPr>
              <a:t>Contoh:</a:t>
            </a:r>
            <a:endParaRPr lang="en-US" sz="1600"/>
          </a:p>
        </p:txBody>
      </p:sp>
      <p:sp>
        <p:nvSpPr>
          <p:cNvPr id="33" name="Text Box 137"/>
          <p:cNvSpPr txBox="1">
            <a:spLocks noChangeArrowheads="1"/>
          </p:cNvSpPr>
          <p:nvPr/>
        </p:nvSpPr>
        <p:spPr bwMode="auto">
          <a:xfrm>
            <a:off x="941796" y="4005064"/>
            <a:ext cx="42062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9250" indent="-342900" algn="just"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en-US" sz="1600" smtClean="0">
                <a:cs typeface="Times New Roman" pitchFamily="18" charset="0"/>
              </a:rPr>
              <a:t>Balikkan arah pointer, sehingga menjadi: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57205" y="4480471"/>
            <a:ext cx="7331075" cy="820737"/>
            <a:chOff x="971550" y="3319114"/>
            <a:chExt cx="7331075" cy="820737"/>
          </a:xfrm>
        </p:grpSpPr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50361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4076700" y="3327009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47672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5341938" y="3327009"/>
              <a:ext cx="279400" cy="557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2116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60245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6599238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54689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2243138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817813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2944813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341563" y="3446114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3579813" y="3457151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4876800" y="345715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6115050" y="3425476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1189038" y="3957289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7451725" y="3957289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52" name="Line 30"/>
            <p:cNvSpPr>
              <a:spLocks noChangeShapeType="1"/>
            </p:cNvSpPr>
            <p:nvPr/>
          </p:nvSpPr>
          <p:spPr bwMode="auto">
            <a:xfrm>
              <a:off x="1692275" y="3596926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971550" y="3320701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1547664" y="3319114"/>
              <a:ext cx="279400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1038225" y="3441351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7305675" y="3334989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7880135" y="3332881"/>
              <a:ext cx="279400" cy="556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6735763" y="360803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rot="3123701">
              <a:off x="7873206" y="3329433"/>
              <a:ext cx="287337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7396163" y="343867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</p:grpSp>
      <p:sp>
        <p:nvSpPr>
          <p:cNvPr id="61" name="Text Box 137"/>
          <p:cNvSpPr txBox="1">
            <a:spLocks noChangeArrowheads="1"/>
          </p:cNvSpPr>
          <p:nvPr/>
        </p:nvSpPr>
        <p:spPr bwMode="auto">
          <a:xfrm>
            <a:off x="941796" y="5589240"/>
            <a:ext cx="71585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9250" indent="-342900" algn="just">
              <a:spcAft>
                <a:spcPts val="600"/>
              </a:spcAft>
              <a:buSzPct val="85000"/>
              <a:buFont typeface="+mj-lt"/>
              <a:buAutoNum type="arabicPeriod" startAt="2"/>
            </a:pPr>
            <a:r>
              <a:rPr lang="en-US" sz="1600" smtClean="0">
                <a:cs typeface="Times New Roman" pitchFamily="18" charset="0"/>
              </a:rPr>
              <a:t>Cetak secara normal, dari depan ke belakang.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627784" y="836712"/>
            <a:ext cx="36300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3.  MENCETAK ISI LINKED LIST</a:t>
            </a:r>
            <a:endParaRPr lang="en-US" b="1"/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1066775" y="183945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solidFill>
                  <a:srgbClr val="0000E3"/>
                </a:solidFill>
                <a:cs typeface="Times New Roman" pitchFamily="18" charset="0"/>
              </a:rPr>
              <a:t>Ekor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503613" y="213314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4767263" y="213314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4211638" y="240619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024563" y="213314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5468938" y="240619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2243138" y="213314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>
            <a:off x="2944813" y="240619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2341563" y="2253796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3579813" y="226483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4876800" y="2264834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6115050" y="2233158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20" name="Text Box 28"/>
          <p:cNvSpPr txBox="1">
            <a:spLocks noChangeArrowheads="1"/>
          </p:cNvSpPr>
          <p:nvPr/>
        </p:nvSpPr>
        <p:spPr bwMode="auto">
          <a:xfrm>
            <a:off x="1189038" y="2764971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7451725" y="2764971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1692275" y="240460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31"/>
          <p:cNvSpPr>
            <a:spLocks noChangeArrowheads="1"/>
          </p:cNvSpPr>
          <p:nvPr/>
        </p:nvSpPr>
        <p:spPr bwMode="auto">
          <a:xfrm>
            <a:off x="971550" y="2128383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1038225" y="224903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6" name="Rectangle 35"/>
          <p:cNvSpPr>
            <a:spLocks noChangeArrowheads="1"/>
          </p:cNvSpPr>
          <p:nvPr/>
        </p:nvSpPr>
        <p:spPr bwMode="auto">
          <a:xfrm>
            <a:off x="7305675" y="2142671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37"/>
          <p:cNvSpPr>
            <a:spLocks noChangeShapeType="1"/>
          </p:cNvSpPr>
          <p:nvPr/>
        </p:nvSpPr>
        <p:spPr bwMode="auto">
          <a:xfrm>
            <a:off x="6735763" y="2415721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 rot="3123701">
            <a:off x="7874784" y="2147699"/>
            <a:ext cx="280590" cy="561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Text Box 39"/>
          <p:cNvSpPr txBox="1">
            <a:spLocks noChangeArrowheads="1"/>
          </p:cNvSpPr>
          <p:nvPr/>
        </p:nvSpPr>
        <p:spPr bwMode="auto">
          <a:xfrm>
            <a:off x="7396163" y="224268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2341563" y="2253034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2" name="Text Box 44"/>
          <p:cNvSpPr txBox="1">
            <a:spLocks noChangeArrowheads="1"/>
          </p:cNvSpPr>
          <p:nvPr/>
        </p:nvSpPr>
        <p:spPr bwMode="auto">
          <a:xfrm>
            <a:off x="3579813" y="226483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3" name="Text Box 45"/>
          <p:cNvSpPr txBox="1">
            <a:spLocks noChangeArrowheads="1"/>
          </p:cNvSpPr>
          <p:nvPr/>
        </p:nvSpPr>
        <p:spPr bwMode="auto">
          <a:xfrm>
            <a:off x="4876800" y="2264834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6115050" y="223712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35" name="Text Box 47"/>
          <p:cNvSpPr txBox="1">
            <a:spLocks noChangeArrowheads="1"/>
          </p:cNvSpPr>
          <p:nvPr/>
        </p:nvSpPr>
        <p:spPr bwMode="auto">
          <a:xfrm>
            <a:off x="1038225" y="224636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6" name="Text Box 48"/>
          <p:cNvSpPr txBox="1">
            <a:spLocks noChangeArrowheads="1"/>
          </p:cNvSpPr>
          <p:nvPr/>
        </p:nvSpPr>
        <p:spPr bwMode="auto">
          <a:xfrm>
            <a:off x="7396163" y="224636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1555420" y="2128383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843808" y="213452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092378" y="213452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364088" y="213452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7879082" y="2138062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609162" y="213452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087877" y="2989934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8028384" y="2415522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6444208" y="2991586"/>
            <a:ext cx="15841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Straight Arrow Connector 67"/>
          <p:cNvCxnSpPr>
            <a:endCxn id="61" idx="2"/>
          </p:cNvCxnSpPr>
          <p:nvPr/>
        </p:nvCxnSpPr>
        <p:spPr bwMode="auto">
          <a:xfrm flipV="1">
            <a:off x="6444208" y="2693533"/>
            <a:ext cx="7393" cy="2980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6753342" y="2422556"/>
            <a:ext cx="0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5190268" y="2921246"/>
            <a:ext cx="15630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5190627" y="2693534"/>
            <a:ext cx="0" cy="2260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5494036" y="2415522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3909860" y="2991586"/>
            <a:ext cx="15841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3909860" y="2693533"/>
            <a:ext cx="7393" cy="2980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4220662" y="2422556"/>
            <a:ext cx="0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H="1">
            <a:off x="2657588" y="2928280"/>
            <a:ext cx="15630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2657947" y="2700568"/>
            <a:ext cx="0" cy="2260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2950986" y="2429590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1366810" y="3005654"/>
            <a:ext cx="15841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1366810" y="2707601"/>
            <a:ext cx="7393" cy="2980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3" name="Line 38"/>
          <p:cNvSpPr>
            <a:spLocks noChangeShapeType="1"/>
          </p:cNvSpPr>
          <p:nvPr/>
        </p:nvSpPr>
        <p:spPr bwMode="auto">
          <a:xfrm rot="3123701">
            <a:off x="1551668" y="2139398"/>
            <a:ext cx="280590" cy="561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71550" y="3830439"/>
            <a:ext cx="7324372" cy="887671"/>
            <a:chOff x="971550" y="3830439"/>
            <a:chExt cx="7324372" cy="887671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3503613" y="3835202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4767263" y="3835202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024563" y="3835202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243138" y="3835202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4"/>
            <p:cNvSpPr txBox="1">
              <a:spLocks noChangeArrowheads="1"/>
            </p:cNvSpPr>
            <p:nvPr/>
          </p:nvSpPr>
          <p:spPr bwMode="auto">
            <a:xfrm>
              <a:off x="2341563" y="395585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3579813" y="396688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4876800" y="3966890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6115050" y="3935214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1043608" y="4486184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7492973" y="4502086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971550" y="383043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1038225" y="395108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7305675" y="3844727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 rot="3123701">
              <a:off x="7874784" y="3849755"/>
              <a:ext cx="280590" cy="561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7396163" y="394473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r>
                <a:rPr lang="en-US" smtClean="0"/>
                <a:t>0</a:t>
              </a: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1548386" y="3830439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843808" y="383658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092378" y="383658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5364088" y="383658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7879082" y="3840118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609162" y="383658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6756093" y="4133646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H="1">
              <a:off x="6756542" y="4702676"/>
              <a:ext cx="927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 flipV="1">
              <a:off x="7677661" y="4405776"/>
              <a:ext cx="7393" cy="2980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5508104" y="4142046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flipH="1">
              <a:off x="5508553" y="4711076"/>
              <a:ext cx="927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V="1">
              <a:off x="6436706" y="4414176"/>
              <a:ext cx="7393" cy="2980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4235922" y="4142046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H="1">
              <a:off x="4236371" y="4711076"/>
              <a:ext cx="927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 bwMode="auto">
            <a:xfrm flipV="1">
              <a:off x="5164524" y="4414176"/>
              <a:ext cx="7393" cy="2980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2987824" y="4133646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2988273" y="4702676"/>
              <a:ext cx="927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 bwMode="auto">
            <a:xfrm flipV="1">
              <a:off x="3909392" y="4405776"/>
              <a:ext cx="7393" cy="2980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677612" y="4133646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flipH="1">
              <a:off x="1685095" y="4702676"/>
              <a:ext cx="927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flipV="1">
              <a:off x="2606214" y="4405776"/>
              <a:ext cx="7393" cy="29805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615751" y="1412776"/>
            <a:ext cx="269817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231775" indent="-231775">
              <a:buSzPct val="85000"/>
              <a:buFont typeface="Wingdings" pitchFamily="2" charset="2"/>
              <a:buChar char="v"/>
            </a:pPr>
            <a:r>
              <a:rPr lang="en-US" sz="1600" smtClean="0"/>
              <a:t>Proses Membalik Pointer</a:t>
            </a:r>
            <a:endParaRPr lang="en-US" sz="1600"/>
          </a:p>
        </p:txBody>
      </p:sp>
      <p:sp>
        <p:nvSpPr>
          <p:cNvPr id="138" name="Rectangle 24"/>
          <p:cNvSpPr>
            <a:spLocks noChangeArrowheads="1"/>
          </p:cNvSpPr>
          <p:nvPr/>
        </p:nvSpPr>
        <p:spPr bwMode="auto">
          <a:xfrm>
            <a:off x="618594" y="3356992"/>
            <a:ext cx="227658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231775" indent="-231775">
              <a:buSzPct val="85000"/>
              <a:buFont typeface="Wingdings" pitchFamily="2" charset="2"/>
              <a:buChar char="v"/>
            </a:pPr>
            <a:r>
              <a:rPr lang="en-US" sz="1600" smtClean="0"/>
              <a:t>Putar arah linked list</a:t>
            </a:r>
            <a:endParaRPr lang="en-US" sz="1600"/>
          </a:p>
        </p:txBody>
      </p:sp>
      <p:sp>
        <p:nvSpPr>
          <p:cNvPr id="140" name="Rectangle 24"/>
          <p:cNvSpPr>
            <a:spLocks noChangeArrowheads="1"/>
          </p:cNvSpPr>
          <p:nvPr/>
        </p:nvSpPr>
        <p:spPr bwMode="auto">
          <a:xfrm>
            <a:off x="611560" y="4890646"/>
            <a:ext cx="17508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231775" indent="-231775">
              <a:buSzPct val="85000"/>
              <a:buFont typeface="Wingdings" pitchFamily="2" charset="2"/>
              <a:buChar char="v"/>
            </a:pPr>
            <a:r>
              <a:rPr lang="en-US" sz="1600" smtClean="0"/>
              <a:t>Sederhanakan</a:t>
            </a:r>
            <a:endParaRPr lang="en-US" sz="1600"/>
          </a:p>
        </p:txBody>
      </p:sp>
      <p:grpSp>
        <p:nvGrpSpPr>
          <p:cNvPr id="141" name="Group 140"/>
          <p:cNvGrpSpPr/>
          <p:nvPr/>
        </p:nvGrpSpPr>
        <p:grpSpPr>
          <a:xfrm>
            <a:off x="957205" y="5416575"/>
            <a:ext cx="7331075" cy="820737"/>
            <a:chOff x="971550" y="3319114"/>
            <a:chExt cx="7331075" cy="820737"/>
          </a:xfrm>
        </p:grpSpPr>
        <p:sp>
          <p:nvSpPr>
            <p:cNvPr id="142" name="Rectangle 13"/>
            <p:cNvSpPr>
              <a:spLocks noChangeArrowheads="1"/>
            </p:cNvSpPr>
            <p:nvPr/>
          </p:nvSpPr>
          <p:spPr bwMode="auto">
            <a:xfrm>
              <a:off x="350361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"/>
            <p:cNvSpPr>
              <a:spLocks noChangeArrowheads="1"/>
            </p:cNvSpPr>
            <p:nvPr/>
          </p:nvSpPr>
          <p:spPr bwMode="auto">
            <a:xfrm>
              <a:off x="4076700" y="3327009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47672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5341938" y="3327009"/>
              <a:ext cx="279400" cy="557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7"/>
            <p:cNvSpPr>
              <a:spLocks noChangeShapeType="1"/>
            </p:cNvSpPr>
            <p:nvPr/>
          </p:nvSpPr>
          <p:spPr bwMode="auto">
            <a:xfrm>
              <a:off x="42116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6024563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6599238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5468938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1"/>
            <p:cNvSpPr>
              <a:spLocks noChangeArrowheads="1"/>
            </p:cNvSpPr>
            <p:nvPr/>
          </p:nvSpPr>
          <p:spPr bwMode="auto">
            <a:xfrm>
              <a:off x="2243138" y="3325464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22"/>
            <p:cNvSpPr>
              <a:spLocks noChangeArrowheads="1"/>
            </p:cNvSpPr>
            <p:nvPr/>
          </p:nvSpPr>
          <p:spPr bwMode="auto">
            <a:xfrm>
              <a:off x="2817813" y="3327008"/>
              <a:ext cx="279400" cy="557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3"/>
            <p:cNvSpPr>
              <a:spLocks noChangeShapeType="1"/>
            </p:cNvSpPr>
            <p:nvPr/>
          </p:nvSpPr>
          <p:spPr bwMode="auto">
            <a:xfrm>
              <a:off x="2944813" y="3598514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341563" y="3446114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3579813" y="3457151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55" name="Text Box 26"/>
            <p:cNvSpPr txBox="1">
              <a:spLocks noChangeArrowheads="1"/>
            </p:cNvSpPr>
            <p:nvPr/>
          </p:nvSpPr>
          <p:spPr bwMode="auto">
            <a:xfrm>
              <a:off x="4876800" y="345715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56" name="Text Box 27"/>
            <p:cNvSpPr txBox="1">
              <a:spLocks noChangeArrowheads="1"/>
            </p:cNvSpPr>
            <p:nvPr/>
          </p:nvSpPr>
          <p:spPr bwMode="auto">
            <a:xfrm>
              <a:off x="6115050" y="3425476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57" name="Text Box 28"/>
            <p:cNvSpPr txBox="1">
              <a:spLocks noChangeArrowheads="1"/>
            </p:cNvSpPr>
            <p:nvPr/>
          </p:nvSpPr>
          <p:spPr bwMode="auto">
            <a:xfrm>
              <a:off x="1057953" y="3957289"/>
              <a:ext cx="58828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158" name="Text Box 29"/>
            <p:cNvSpPr txBox="1">
              <a:spLocks noChangeArrowheads="1"/>
            </p:cNvSpPr>
            <p:nvPr/>
          </p:nvSpPr>
          <p:spPr bwMode="auto">
            <a:xfrm>
              <a:off x="7451725" y="3957289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159" name="Line 30"/>
            <p:cNvSpPr>
              <a:spLocks noChangeShapeType="1"/>
            </p:cNvSpPr>
            <p:nvPr/>
          </p:nvSpPr>
          <p:spPr bwMode="auto">
            <a:xfrm>
              <a:off x="1692275" y="3596926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31"/>
            <p:cNvSpPr>
              <a:spLocks noChangeArrowheads="1"/>
            </p:cNvSpPr>
            <p:nvPr/>
          </p:nvSpPr>
          <p:spPr bwMode="auto">
            <a:xfrm>
              <a:off x="971550" y="3320701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32"/>
            <p:cNvSpPr>
              <a:spLocks noChangeArrowheads="1"/>
            </p:cNvSpPr>
            <p:nvPr/>
          </p:nvSpPr>
          <p:spPr bwMode="auto">
            <a:xfrm>
              <a:off x="1547664" y="3319114"/>
              <a:ext cx="279400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Text Box 33"/>
            <p:cNvSpPr txBox="1">
              <a:spLocks noChangeArrowheads="1"/>
            </p:cNvSpPr>
            <p:nvPr/>
          </p:nvSpPr>
          <p:spPr bwMode="auto">
            <a:xfrm>
              <a:off x="1038225" y="3441351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7305675" y="3334989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7880135" y="3332881"/>
              <a:ext cx="279400" cy="556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37"/>
            <p:cNvSpPr>
              <a:spLocks noChangeShapeType="1"/>
            </p:cNvSpPr>
            <p:nvPr/>
          </p:nvSpPr>
          <p:spPr bwMode="auto">
            <a:xfrm>
              <a:off x="6735763" y="360803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38"/>
            <p:cNvSpPr>
              <a:spLocks noChangeShapeType="1"/>
            </p:cNvSpPr>
            <p:nvPr/>
          </p:nvSpPr>
          <p:spPr bwMode="auto">
            <a:xfrm rot="3123701">
              <a:off x="7873206" y="3329433"/>
              <a:ext cx="287337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Text Box 48"/>
            <p:cNvSpPr txBox="1">
              <a:spLocks noChangeArrowheads="1"/>
            </p:cNvSpPr>
            <p:nvPr/>
          </p:nvSpPr>
          <p:spPr bwMode="auto">
            <a:xfrm>
              <a:off x="7396163" y="343867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277 C -0.00954 0.02222 -0.01909 0.04166 0.08855 0.05185 C 0.19601 0.0618 0.53073 0.0875 0.64619 0.06342 C 0.76164 0.03981 0.76615 -0.05024 0.7816 -0.08982 C 0.79688 -0.1294 0.75539 -0.16644 0.73855 -0.17315 C 0.72171 -0.17963 0.70122 -0.15556 0.68091 -0.13102 " pathEditMode="relative" rAng="0" ptsTypes="aaaaaA">
                                      <p:cBhvr>
                                        <p:cTn id="1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13177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2.59259E-6 L 0.26944 -2.5925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45 4.44444E-6 L 0.41146 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0046 L 0.55364 -0.0004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3524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64 -0.00046 L 0.00173 -0.0004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047 L 0.1302 -0.0004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2.59259E-6 L 0.26944 -2.59259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44 -0.00046 L 0.41128 -0.0004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24 -0.00024 L -0.27344 -0.0002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45 -2.59259E-6 L -0.00608 -2.59259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047 L 0.12951 -0.0004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55 -0.00023 L 0.27222 -0.00023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92 -0.00024 L -0.41458 -0.000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13386 3.7037E-7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02 -0.00024 L -0.55469 -0.00024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1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42 -0.00023 L -0.00261 -0.000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9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3 -0.00024 L -0.69427 -0.00024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0" grpId="0" animBg="1"/>
      <p:bldP spid="88" grpId="0" animBg="1"/>
      <p:bldP spid="115" grpId="0" animBg="1"/>
      <p:bldP spid="120" grpId="0"/>
      <p:bldP spid="121" grpId="0"/>
      <p:bldP spid="121" grpId="1"/>
      <p:bldP spid="121" grpId="2"/>
      <p:bldP spid="121" grpId="3"/>
      <p:bldP spid="121" grpId="4"/>
      <p:bldP spid="122" grpId="0" animBg="1"/>
      <p:bldP spid="128" grpId="0" animBg="1"/>
      <p:bldP spid="129" grpId="0" animBg="1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53" grpId="0" animBg="1"/>
      <p:bldP spid="138" grpId="0"/>
      <p:bldP spid="1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002950" y="1428736"/>
            <a:ext cx="4865194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Mencetak dari Belakang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31640" y="1916832"/>
            <a:ext cx="6048672" cy="452431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cetakterbalik()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ekor,bantu;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ekor=awal;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awal=akhir;</a:t>
            </a:r>
          </a:p>
          <a:p>
            <a:pPr>
              <a:tabLst>
                <a:tab pos="914400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do { bantu=ekor;</a:t>
            </a:r>
          </a:p>
          <a:p>
            <a:pPr>
              <a:tabLst>
                <a:tab pos="969963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	while(bantu-&gt;next!=akhir)</a:t>
            </a:r>
          </a:p>
          <a:p>
            <a:pPr>
              <a:tabLst>
                <a:tab pos="1603375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bantu=bantu-&gt;next;</a:t>
            </a:r>
          </a:p>
          <a:p>
            <a:pPr>
              <a:tabLst>
                <a:tab pos="969963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	akhir-&gt;next=bantu;</a:t>
            </a:r>
          </a:p>
          <a:p>
            <a:pPr>
              <a:tabLst>
                <a:tab pos="969963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	akhir=bantu; } while(akhir!=ekor);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akhir-&gt;next=NULL;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bantu=awal;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while(bantu!=NULL)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	{ printf("%d ",bantu-&gt;info);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	  bantu=bantu-&gt;next; 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339752" y="836712"/>
            <a:ext cx="36300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3.  MENCETAK ISI LINKED LIST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048634" y="836613"/>
            <a:ext cx="49166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4.  MENGHAPUS NODE PADA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642910" y="1428736"/>
            <a:ext cx="76735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Proses menghapus node pada linked list terjadi pada tiga tempat, yaitu masing-masing di depan, tengah dan belakang.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615751" y="2214554"/>
            <a:ext cx="291618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/>
              <a:tabLst>
                <a:tab pos="288925" algn="l"/>
              </a:tabLst>
            </a:pPr>
            <a:r>
              <a:rPr lang="en-US" b="1" smtClean="0"/>
              <a:t>Hapus </a:t>
            </a:r>
            <a:r>
              <a:rPr lang="en-US" b="1"/>
              <a:t>Node di </a:t>
            </a:r>
            <a:r>
              <a:rPr lang="en-US" b="1" smtClean="0"/>
              <a:t>Depan</a:t>
            </a:r>
            <a:endParaRPr lang="en-US" b="1"/>
          </a:p>
        </p:txBody>
      </p:sp>
      <p:sp>
        <p:nvSpPr>
          <p:cNvPr id="156" name="Rectangle 41"/>
          <p:cNvSpPr>
            <a:spLocks noChangeArrowheads="1"/>
          </p:cNvSpPr>
          <p:nvPr/>
        </p:nvSpPr>
        <p:spPr bwMode="auto">
          <a:xfrm>
            <a:off x="3503613" y="30026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Rectangle 42"/>
          <p:cNvSpPr>
            <a:spLocks noChangeArrowheads="1"/>
          </p:cNvSpPr>
          <p:nvPr/>
        </p:nvSpPr>
        <p:spPr bwMode="auto">
          <a:xfrm>
            <a:off x="4076700" y="3001020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Rectangle 43"/>
          <p:cNvSpPr>
            <a:spLocks noChangeArrowheads="1"/>
          </p:cNvSpPr>
          <p:nvPr/>
        </p:nvSpPr>
        <p:spPr bwMode="auto">
          <a:xfrm>
            <a:off x="4767263" y="30026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44"/>
          <p:cNvSpPr>
            <a:spLocks noChangeArrowheads="1"/>
          </p:cNvSpPr>
          <p:nvPr/>
        </p:nvSpPr>
        <p:spPr bwMode="auto">
          <a:xfrm>
            <a:off x="5341938" y="3001020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Line 45"/>
          <p:cNvSpPr>
            <a:spLocks noChangeShapeType="1"/>
          </p:cNvSpPr>
          <p:nvPr/>
        </p:nvSpPr>
        <p:spPr bwMode="auto">
          <a:xfrm>
            <a:off x="4211638" y="327565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1" name="Rectangle 46"/>
          <p:cNvSpPr>
            <a:spLocks noChangeArrowheads="1"/>
          </p:cNvSpPr>
          <p:nvPr/>
        </p:nvSpPr>
        <p:spPr bwMode="auto">
          <a:xfrm>
            <a:off x="6024563" y="30026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Rectangle 47"/>
          <p:cNvSpPr>
            <a:spLocks noChangeArrowheads="1"/>
          </p:cNvSpPr>
          <p:nvPr/>
        </p:nvSpPr>
        <p:spPr bwMode="auto">
          <a:xfrm>
            <a:off x="6599238" y="3001020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Line 48"/>
          <p:cNvSpPr>
            <a:spLocks noChangeShapeType="1"/>
          </p:cNvSpPr>
          <p:nvPr/>
        </p:nvSpPr>
        <p:spPr bwMode="auto">
          <a:xfrm>
            <a:off x="5468938" y="327565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" name="Rectangle 50"/>
          <p:cNvSpPr>
            <a:spLocks noChangeArrowheads="1"/>
          </p:cNvSpPr>
          <p:nvPr/>
        </p:nvSpPr>
        <p:spPr bwMode="auto">
          <a:xfrm>
            <a:off x="2243138" y="30026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Rectangle 51"/>
          <p:cNvSpPr>
            <a:spLocks noChangeArrowheads="1"/>
          </p:cNvSpPr>
          <p:nvPr/>
        </p:nvSpPr>
        <p:spPr bwMode="auto">
          <a:xfrm>
            <a:off x="2817813" y="3001020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52"/>
          <p:cNvSpPr>
            <a:spLocks noChangeShapeType="1"/>
          </p:cNvSpPr>
          <p:nvPr/>
        </p:nvSpPr>
        <p:spPr bwMode="auto">
          <a:xfrm>
            <a:off x="2944813" y="327565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7" name="Text Box 53"/>
          <p:cNvSpPr txBox="1">
            <a:spLocks noChangeArrowheads="1"/>
          </p:cNvSpPr>
          <p:nvPr/>
        </p:nvSpPr>
        <p:spPr bwMode="auto">
          <a:xfrm>
            <a:off x="2341563" y="3123257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68" name="Text Box 54"/>
          <p:cNvSpPr txBox="1">
            <a:spLocks noChangeArrowheads="1"/>
          </p:cNvSpPr>
          <p:nvPr/>
        </p:nvSpPr>
        <p:spPr bwMode="auto">
          <a:xfrm>
            <a:off x="3579813" y="3086745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69" name="Text Box 55"/>
          <p:cNvSpPr txBox="1">
            <a:spLocks noChangeArrowheads="1"/>
          </p:cNvSpPr>
          <p:nvPr/>
        </p:nvSpPr>
        <p:spPr bwMode="auto">
          <a:xfrm>
            <a:off x="4876800" y="3094682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70" name="Text Box 56"/>
          <p:cNvSpPr txBox="1">
            <a:spLocks noChangeArrowheads="1"/>
          </p:cNvSpPr>
          <p:nvPr/>
        </p:nvSpPr>
        <p:spPr bwMode="auto">
          <a:xfrm>
            <a:off x="6115050" y="3102620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71" name="Text Box 57"/>
          <p:cNvSpPr txBox="1">
            <a:spLocks noChangeArrowheads="1"/>
          </p:cNvSpPr>
          <p:nvPr/>
        </p:nvSpPr>
        <p:spPr bwMode="auto">
          <a:xfrm>
            <a:off x="1189038" y="3634432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1677988" y="327407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" name="Rectangle 60"/>
          <p:cNvSpPr>
            <a:spLocks noChangeArrowheads="1"/>
          </p:cNvSpPr>
          <p:nvPr/>
        </p:nvSpPr>
        <p:spPr bwMode="auto">
          <a:xfrm>
            <a:off x="971550" y="2997845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Rectangle 61"/>
          <p:cNvSpPr>
            <a:spLocks noChangeArrowheads="1"/>
          </p:cNvSpPr>
          <p:nvPr/>
        </p:nvSpPr>
        <p:spPr bwMode="auto">
          <a:xfrm>
            <a:off x="1544638" y="2996257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62"/>
          <p:cNvSpPr txBox="1">
            <a:spLocks noChangeArrowheads="1"/>
          </p:cNvSpPr>
          <p:nvPr/>
        </p:nvSpPr>
        <p:spPr bwMode="auto">
          <a:xfrm>
            <a:off x="1038225" y="3118495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76" name="Text Box 63"/>
          <p:cNvSpPr txBox="1">
            <a:spLocks noChangeArrowheads="1"/>
          </p:cNvSpPr>
          <p:nvPr/>
        </p:nvSpPr>
        <p:spPr bwMode="auto">
          <a:xfrm>
            <a:off x="1116013" y="2708920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177" name="Rectangle 65"/>
          <p:cNvSpPr>
            <a:spLocks noChangeArrowheads="1"/>
          </p:cNvSpPr>
          <p:nvPr/>
        </p:nvSpPr>
        <p:spPr bwMode="auto">
          <a:xfrm>
            <a:off x="7305675" y="30026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Rectangle 66"/>
          <p:cNvSpPr>
            <a:spLocks noChangeArrowheads="1"/>
          </p:cNvSpPr>
          <p:nvPr/>
        </p:nvSpPr>
        <p:spPr bwMode="auto">
          <a:xfrm>
            <a:off x="7880350" y="3001020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Line 67"/>
          <p:cNvSpPr>
            <a:spLocks noChangeShapeType="1"/>
          </p:cNvSpPr>
          <p:nvPr/>
        </p:nvSpPr>
        <p:spPr bwMode="auto">
          <a:xfrm rot="3123701">
            <a:off x="7873206" y="2997051"/>
            <a:ext cx="2873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Text Box 68"/>
          <p:cNvSpPr txBox="1">
            <a:spLocks noChangeArrowheads="1"/>
          </p:cNvSpPr>
          <p:nvPr/>
        </p:nvSpPr>
        <p:spPr bwMode="auto">
          <a:xfrm>
            <a:off x="7396163" y="3102620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181" name="Text Box 69"/>
          <p:cNvSpPr txBox="1">
            <a:spLocks noChangeArrowheads="1"/>
          </p:cNvSpPr>
          <p:nvPr/>
        </p:nvSpPr>
        <p:spPr bwMode="auto">
          <a:xfrm>
            <a:off x="7485063" y="3634432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182" name="Line 70"/>
          <p:cNvSpPr>
            <a:spLocks noChangeShapeType="1"/>
          </p:cNvSpPr>
          <p:nvPr/>
        </p:nvSpPr>
        <p:spPr bwMode="auto">
          <a:xfrm>
            <a:off x="6732588" y="328518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3" name="Group 95"/>
          <p:cNvGrpSpPr>
            <a:grpSpLocks/>
          </p:cNvGrpSpPr>
          <p:nvPr/>
        </p:nvGrpSpPr>
        <p:grpSpPr bwMode="auto">
          <a:xfrm>
            <a:off x="1187450" y="5187007"/>
            <a:ext cx="6049963" cy="835025"/>
            <a:chOff x="748" y="2768"/>
            <a:chExt cx="3811" cy="526"/>
          </a:xfrm>
        </p:grpSpPr>
        <p:sp>
          <p:nvSpPr>
            <p:cNvPr id="184" name="Rectangle 72"/>
            <p:cNvSpPr>
              <a:spLocks noChangeArrowheads="1"/>
            </p:cNvSpPr>
            <p:nvPr/>
          </p:nvSpPr>
          <p:spPr bwMode="auto">
            <a:xfrm>
              <a:off x="2343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Rectangle 73"/>
            <p:cNvSpPr>
              <a:spLocks noChangeArrowheads="1"/>
            </p:cNvSpPr>
            <p:nvPr/>
          </p:nvSpPr>
          <p:spPr bwMode="auto">
            <a:xfrm>
              <a:off x="2704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Rectangle 74"/>
            <p:cNvSpPr>
              <a:spLocks noChangeArrowheads="1"/>
            </p:cNvSpPr>
            <p:nvPr/>
          </p:nvSpPr>
          <p:spPr bwMode="auto">
            <a:xfrm>
              <a:off x="3139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75"/>
            <p:cNvSpPr>
              <a:spLocks noChangeArrowheads="1"/>
            </p:cNvSpPr>
            <p:nvPr/>
          </p:nvSpPr>
          <p:spPr bwMode="auto">
            <a:xfrm>
              <a:off x="3501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6"/>
            <p:cNvSpPr>
              <a:spLocks noChangeShapeType="1"/>
            </p:cNvSpPr>
            <p:nvPr/>
          </p:nvSpPr>
          <p:spPr bwMode="auto">
            <a:xfrm>
              <a:off x="2789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Rectangle 77"/>
            <p:cNvSpPr>
              <a:spLocks noChangeArrowheads="1"/>
            </p:cNvSpPr>
            <p:nvPr/>
          </p:nvSpPr>
          <p:spPr bwMode="auto">
            <a:xfrm>
              <a:off x="3931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8"/>
            <p:cNvSpPr>
              <a:spLocks noChangeArrowheads="1"/>
            </p:cNvSpPr>
            <p:nvPr/>
          </p:nvSpPr>
          <p:spPr bwMode="auto">
            <a:xfrm>
              <a:off x="4293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9"/>
            <p:cNvSpPr>
              <a:spLocks noChangeShapeType="1"/>
            </p:cNvSpPr>
            <p:nvPr/>
          </p:nvSpPr>
          <p:spPr bwMode="auto">
            <a:xfrm>
              <a:off x="3581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80"/>
            <p:cNvSpPr>
              <a:spLocks noChangeShapeType="1"/>
            </p:cNvSpPr>
            <p:nvPr/>
          </p:nvSpPr>
          <p:spPr bwMode="auto">
            <a:xfrm rot="3123701">
              <a:off x="4288" y="2769"/>
              <a:ext cx="181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81"/>
            <p:cNvSpPr>
              <a:spLocks noChangeArrowheads="1"/>
            </p:cNvSpPr>
            <p:nvPr/>
          </p:nvSpPr>
          <p:spPr bwMode="auto">
            <a:xfrm>
              <a:off x="1549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2"/>
            <p:cNvSpPr>
              <a:spLocks noChangeArrowheads="1"/>
            </p:cNvSpPr>
            <p:nvPr/>
          </p:nvSpPr>
          <p:spPr bwMode="auto">
            <a:xfrm>
              <a:off x="1911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3"/>
            <p:cNvSpPr>
              <a:spLocks noChangeShapeType="1"/>
            </p:cNvSpPr>
            <p:nvPr/>
          </p:nvSpPr>
          <p:spPr bwMode="auto">
            <a:xfrm>
              <a:off x="1991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Text Box 84"/>
            <p:cNvSpPr txBox="1">
              <a:spLocks noChangeArrowheads="1"/>
            </p:cNvSpPr>
            <p:nvPr/>
          </p:nvSpPr>
          <p:spPr bwMode="auto">
            <a:xfrm>
              <a:off x="1611" y="284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197" name="Text Box 85"/>
            <p:cNvSpPr txBox="1">
              <a:spLocks noChangeArrowheads="1"/>
            </p:cNvSpPr>
            <p:nvPr/>
          </p:nvSpPr>
          <p:spPr bwMode="auto">
            <a:xfrm>
              <a:off x="2391" y="282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  <p:sp>
          <p:nvSpPr>
            <p:cNvPr id="198" name="Text Box 86"/>
            <p:cNvSpPr txBox="1">
              <a:spLocks noChangeArrowheads="1"/>
            </p:cNvSpPr>
            <p:nvPr/>
          </p:nvSpPr>
          <p:spPr bwMode="auto">
            <a:xfrm>
              <a:off x="3208" y="283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199" name="Text Box 87"/>
            <p:cNvSpPr txBox="1">
              <a:spLocks noChangeArrowheads="1"/>
            </p:cNvSpPr>
            <p:nvPr/>
          </p:nvSpPr>
          <p:spPr bwMode="auto">
            <a:xfrm>
              <a:off x="3988" y="283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200" name="Text Box 88"/>
            <p:cNvSpPr txBox="1">
              <a:spLocks noChangeArrowheads="1"/>
            </p:cNvSpPr>
            <p:nvPr/>
          </p:nvSpPr>
          <p:spPr bwMode="auto">
            <a:xfrm>
              <a:off x="885" y="3179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201" name="Text Box 89"/>
            <p:cNvSpPr txBox="1">
              <a:spLocks noChangeArrowheads="1"/>
            </p:cNvSpPr>
            <p:nvPr/>
          </p:nvSpPr>
          <p:spPr bwMode="auto">
            <a:xfrm>
              <a:off x="4044" y="3179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202" name="Line 90"/>
            <p:cNvSpPr>
              <a:spLocks noChangeShapeType="1"/>
            </p:cNvSpPr>
            <p:nvPr/>
          </p:nvSpPr>
          <p:spPr bwMode="auto">
            <a:xfrm>
              <a:off x="1202" y="2943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Rectangle 91"/>
            <p:cNvSpPr>
              <a:spLocks noChangeArrowheads="1"/>
            </p:cNvSpPr>
            <p:nvPr/>
          </p:nvSpPr>
          <p:spPr bwMode="auto">
            <a:xfrm>
              <a:off x="748" y="276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Rectangle 92"/>
            <p:cNvSpPr>
              <a:spLocks noChangeArrowheads="1"/>
            </p:cNvSpPr>
            <p:nvPr/>
          </p:nvSpPr>
          <p:spPr bwMode="auto">
            <a:xfrm>
              <a:off x="1109" y="276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Text Box 93"/>
            <p:cNvSpPr txBox="1">
              <a:spLocks noChangeArrowheads="1"/>
            </p:cNvSpPr>
            <p:nvPr/>
          </p:nvSpPr>
          <p:spPr bwMode="auto">
            <a:xfrm>
              <a:off x="790" y="284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</p:grpSp>
      <p:sp>
        <p:nvSpPr>
          <p:cNvPr id="206" name="Rectangle 94"/>
          <p:cNvSpPr>
            <a:spLocks noChangeArrowheads="1"/>
          </p:cNvSpPr>
          <p:nvPr/>
        </p:nvSpPr>
        <p:spPr bwMode="auto">
          <a:xfrm>
            <a:off x="1042988" y="4653607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207" name="Rectangle 96"/>
          <p:cNvSpPr>
            <a:spLocks noChangeArrowheads="1"/>
          </p:cNvSpPr>
          <p:nvPr/>
        </p:nvSpPr>
        <p:spPr bwMode="auto">
          <a:xfrm>
            <a:off x="3122613" y="4005907"/>
            <a:ext cx="1758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Hapusnode(10)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06936E-6 L 0.13386 6.06936E-6 " pathEditMode="relative" ptsTypes="AA">
                                      <p:cBhvr>
                                        <p:cTn id="15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  <p:bldP spid="170" grpId="0"/>
      <p:bldP spid="171" grpId="0"/>
      <p:bldP spid="171" grpId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/>
      <p:bldP spid="175" grpId="1"/>
      <p:bldP spid="176" grpId="0"/>
      <p:bldP spid="176" grpId="1"/>
      <p:bldP spid="177" grpId="0" animBg="1"/>
      <p:bldP spid="178" grpId="0" animBg="1"/>
      <p:bldP spid="179" grpId="0" animBg="1"/>
      <p:bldP spid="180" grpId="0"/>
      <p:bldP spid="181" grpId="0"/>
      <p:bldP spid="182" grpId="0" animBg="1"/>
      <p:bldP spid="206" grpId="0"/>
      <p:bldP spid="2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261136"/>
            <a:ext cx="300165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b.  Hapus </a:t>
            </a:r>
            <a:r>
              <a:rPr lang="en-US" b="1"/>
              <a:t>Node di </a:t>
            </a:r>
            <a:r>
              <a:rPr lang="en-US" b="1" smtClean="0"/>
              <a:t>Tengah</a:t>
            </a:r>
            <a:endParaRPr lang="en-US" b="1"/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900113" y="3211735"/>
            <a:ext cx="1758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Hapusnode(40)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350361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4076700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476726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5341938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4211638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602456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6599238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5468938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2243138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2817813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2944813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2341563" y="227352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3579813" y="223701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4876800" y="224494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6115050" y="225288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1189038" y="278469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7451725" y="278469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>
            <a:off x="1692275" y="242433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971550" y="2148110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1551672" y="2146523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1038225" y="226876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1116013" y="1859185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2386013" y="1859185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7305675" y="2162398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6735763" y="243544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71"/>
          <p:cNvSpPr>
            <a:spLocks noChangeShapeType="1"/>
          </p:cNvSpPr>
          <p:nvPr/>
        </p:nvSpPr>
        <p:spPr bwMode="auto">
          <a:xfrm rot="3123701">
            <a:off x="7873206" y="2156842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7396163" y="226241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4864100" y="1844898"/>
            <a:ext cx="6016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34" name="Line 75"/>
          <p:cNvSpPr>
            <a:spLocks noChangeShapeType="1"/>
          </p:cNvSpPr>
          <p:nvPr/>
        </p:nvSpPr>
        <p:spPr bwMode="auto">
          <a:xfrm>
            <a:off x="4211960" y="242116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76"/>
          <p:cNvSpPr>
            <a:spLocks noChangeShapeType="1"/>
          </p:cNvSpPr>
          <p:nvPr/>
        </p:nvSpPr>
        <p:spPr bwMode="auto">
          <a:xfrm>
            <a:off x="4211960" y="3140298"/>
            <a:ext cx="21602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 rot="-5400000">
            <a:off x="6192837" y="295932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78"/>
          <p:cNvGrpSpPr>
            <a:grpSpLocks/>
          </p:cNvGrpSpPr>
          <p:nvPr/>
        </p:nvGrpSpPr>
        <p:grpSpPr bwMode="auto">
          <a:xfrm>
            <a:off x="1187450" y="4610472"/>
            <a:ext cx="6049963" cy="835025"/>
            <a:chOff x="748" y="2768"/>
            <a:chExt cx="3811" cy="526"/>
          </a:xfrm>
        </p:grpSpPr>
        <p:sp>
          <p:nvSpPr>
            <p:cNvPr id="38" name="Rectangle 79"/>
            <p:cNvSpPr>
              <a:spLocks noChangeArrowheads="1"/>
            </p:cNvSpPr>
            <p:nvPr/>
          </p:nvSpPr>
          <p:spPr bwMode="auto">
            <a:xfrm>
              <a:off x="2343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2704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81"/>
            <p:cNvSpPr>
              <a:spLocks noChangeArrowheads="1"/>
            </p:cNvSpPr>
            <p:nvPr/>
          </p:nvSpPr>
          <p:spPr bwMode="auto">
            <a:xfrm>
              <a:off x="3139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/>
          </p:nvSpPr>
          <p:spPr bwMode="auto">
            <a:xfrm>
              <a:off x="3501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3"/>
            <p:cNvSpPr>
              <a:spLocks noChangeShapeType="1"/>
            </p:cNvSpPr>
            <p:nvPr/>
          </p:nvSpPr>
          <p:spPr bwMode="auto">
            <a:xfrm>
              <a:off x="2789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84"/>
            <p:cNvSpPr>
              <a:spLocks noChangeArrowheads="1"/>
            </p:cNvSpPr>
            <p:nvPr/>
          </p:nvSpPr>
          <p:spPr bwMode="auto">
            <a:xfrm>
              <a:off x="3931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4293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6"/>
            <p:cNvSpPr>
              <a:spLocks noChangeShapeType="1"/>
            </p:cNvSpPr>
            <p:nvPr/>
          </p:nvSpPr>
          <p:spPr bwMode="auto">
            <a:xfrm>
              <a:off x="3581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 rot="3123701">
              <a:off x="4288" y="2769"/>
              <a:ext cx="181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88"/>
            <p:cNvSpPr>
              <a:spLocks noChangeArrowheads="1"/>
            </p:cNvSpPr>
            <p:nvPr/>
          </p:nvSpPr>
          <p:spPr bwMode="auto">
            <a:xfrm>
              <a:off x="1549" y="277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89"/>
            <p:cNvSpPr>
              <a:spLocks noChangeArrowheads="1"/>
            </p:cNvSpPr>
            <p:nvPr/>
          </p:nvSpPr>
          <p:spPr bwMode="auto">
            <a:xfrm>
              <a:off x="1911" y="277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>
              <a:off x="1991" y="294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auto">
            <a:xfrm>
              <a:off x="1611" y="284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51" name="Text Box 92"/>
            <p:cNvSpPr txBox="1">
              <a:spLocks noChangeArrowheads="1"/>
            </p:cNvSpPr>
            <p:nvPr/>
          </p:nvSpPr>
          <p:spPr bwMode="auto">
            <a:xfrm>
              <a:off x="2391" y="282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52" name="Text Box 93"/>
            <p:cNvSpPr txBox="1">
              <a:spLocks noChangeArrowheads="1"/>
            </p:cNvSpPr>
            <p:nvPr/>
          </p:nvSpPr>
          <p:spPr bwMode="auto">
            <a:xfrm>
              <a:off x="3208" y="283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53" name="Text Box 94"/>
            <p:cNvSpPr txBox="1">
              <a:spLocks noChangeArrowheads="1"/>
            </p:cNvSpPr>
            <p:nvPr/>
          </p:nvSpPr>
          <p:spPr bwMode="auto">
            <a:xfrm>
              <a:off x="3988" y="283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54" name="Text Box 95"/>
            <p:cNvSpPr txBox="1">
              <a:spLocks noChangeArrowheads="1"/>
            </p:cNvSpPr>
            <p:nvPr/>
          </p:nvSpPr>
          <p:spPr bwMode="auto">
            <a:xfrm>
              <a:off x="885" y="3179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4044" y="3179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>
              <a:off x="1202" y="2943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98"/>
            <p:cNvSpPr>
              <a:spLocks noChangeArrowheads="1"/>
            </p:cNvSpPr>
            <p:nvPr/>
          </p:nvSpPr>
          <p:spPr bwMode="auto">
            <a:xfrm>
              <a:off x="748" y="276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99"/>
            <p:cNvSpPr>
              <a:spLocks noChangeArrowheads="1"/>
            </p:cNvSpPr>
            <p:nvPr/>
          </p:nvSpPr>
          <p:spPr bwMode="auto">
            <a:xfrm>
              <a:off x="1109" y="276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00"/>
            <p:cNvSpPr txBox="1">
              <a:spLocks noChangeArrowheads="1"/>
            </p:cNvSpPr>
            <p:nvPr/>
          </p:nvSpPr>
          <p:spPr bwMode="auto">
            <a:xfrm>
              <a:off x="790" y="284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60" name="Rectangle 101"/>
          <p:cNvSpPr>
            <a:spLocks noChangeArrowheads="1"/>
          </p:cNvSpPr>
          <p:nvPr/>
        </p:nvSpPr>
        <p:spPr bwMode="auto">
          <a:xfrm>
            <a:off x="1042988" y="4077072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7887461" y="2162398"/>
            <a:ext cx="0" cy="560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4046E-6 L 0.13247 -1.0404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86 0.0 " pathEditMode="relative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11" grpId="0" animBg="1"/>
      <p:bldP spid="17" grpId="0"/>
      <p:bldP spid="25" grpId="0"/>
      <p:bldP spid="25" grpId="1"/>
      <p:bldP spid="26" grpId="0"/>
      <p:bldP spid="26" grpId="1"/>
      <p:bldP spid="32" grpId="0"/>
      <p:bldP spid="32" grpId="1"/>
      <p:bldP spid="34" grpId="0" animBg="1"/>
      <p:bldP spid="35" grpId="0" animBg="1"/>
      <p:bldP spid="36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261136"/>
            <a:ext cx="27665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c.  Hapus </a:t>
            </a:r>
            <a:r>
              <a:rPr lang="en-US" b="1"/>
              <a:t>Node di </a:t>
            </a:r>
            <a:r>
              <a:rPr lang="en-US" b="1" smtClean="0"/>
              <a:t>Akhir</a:t>
            </a:r>
            <a:endParaRPr lang="en-US" b="1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900113" y="3176686"/>
            <a:ext cx="1758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Hapusnode(60)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503613" y="2110790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767263" y="211782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4211638" y="239087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024563" y="211782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5468938" y="239087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243138" y="2117824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44813" y="239087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341563" y="2238474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79813" y="220196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4876800" y="2209899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6115050" y="2217836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189038" y="2749649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451725" y="2749649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1692275" y="238928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971550" y="2113061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1038225" y="223371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116013" y="1824136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7305675" y="2127349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6735763" y="240039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rot="3123701">
            <a:off x="7873206" y="2121793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7396163" y="2227361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7380288" y="1809849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 rot="3123701">
            <a:off x="6585744" y="2113855"/>
            <a:ext cx="2873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71"/>
          <p:cNvSpPr>
            <a:spLocks noChangeArrowheads="1"/>
          </p:cNvSpPr>
          <p:nvPr/>
        </p:nvSpPr>
        <p:spPr bwMode="auto">
          <a:xfrm>
            <a:off x="900113" y="3969295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1560370" y="2113061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2822706" y="2127430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101752" y="2111754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364088" y="2126123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593896" y="2125822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877334" y="2133157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1044575" y="4472752"/>
            <a:ext cx="6049169" cy="828456"/>
            <a:chOff x="1044575" y="4364505"/>
            <a:chExt cx="6049169" cy="828456"/>
          </a:xfrm>
        </p:grpSpPr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4840288" y="437857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3576638" y="4364505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4284663" y="465162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54"/>
            <p:cNvSpPr>
              <a:spLocks noChangeArrowheads="1"/>
            </p:cNvSpPr>
            <p:nvPr/>
          </p:nvSpPr>
          <p:spPr bwMode="auto">
            <a:xfrm>
              <a:off x="6097588" y="437857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5541963" y="465162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 rot="3123701">
              <a:off x="6664325" y="4373811"/>
              <a:ext cx="287338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316163" y="437857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3017838" y="465162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2414588" y="4499223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3652838" y="4462711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auto">
            <a:xfrm>
              <a:off x="6188075" y="4478586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50" name="Text Box 65"/>
            <p:cNvSpPr txBox="1">
              <a:spLocks noChangeArrowheads="1"/>
            </p:cNvSpPr>
            <p:nvPr/>
          </p:nvSpPr>
          <p:spPr bwMode="auto">
            <a:xfrm>
              <a:off x="1262063" y="5010398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51" name="Text Box 66"/>
            <p:cNvSpPr txBox="1">
              <a:spLocks noChangeArrowheads="1"/>
            </p:cNvSpPr>
            <p:nvPr/>
          </p:nvSpPr>
          <p:spPr bwMode="auto">
            <a:xfrm>
              <a:off x="6276975" y="5010398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1765300" y="4650036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1044575" y="4373811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1111250" y="4494461"/>
              <a:ext cx="438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1640774" y="4366411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903110" y="4380780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4182156" y="4365104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5444492" y="4379473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674300" y="4379172"/>
              <a:ext cx="0" cy="5603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4875032" y="4474312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55122 0.0 " pathEditMode="relative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38728E-6 L -0.13524 1.3872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5" grpId="0"/>
      <p:bldP spid="25" grpId="1"/>
      <p:bldP spid="26" grpId="0" animBg="1"/>
      <p:bldP spid="28" grpId="0" animBg="1"/>
      <p:bldP spid="29" grpId="0" animBg="1"/>
      <p:bldP spid="30" grpId="0"/>
      <p:bldP spid="31" grpId="0"/>
      <p:bldP spid="31" grpId="1"/>
      <p:bldP spid="32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684213" y="1196975"/>
            <a:ext cx="4608512" cy="2663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629895" y="4106048"/>
            <a:ext cx="7888315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88925" indent="-288925" algn="just">
              <a:buSzPct val="85000"/>
              <a:buFont typeface="Wingdings" pitchFamily="2" charset="2"/>
              <a:buChar char="v"/>
            </a:pPr>
            <a:r>
              <a:rPr lang="en-US" smtClean="0"/>
              <a:t>Elemen </a:t>
            </a:r>
            <a:r>
              <a:rPr lang="en-US"/>
              <a:t>pertama tidak memiliki </a:t>
            </a:r>
            <a:r>
              <a:rPr lang="en-US" smtClean="0"/>
              <a:t>pendahulu (</a:t>
            </a:r>
            <a:r>
              <a:rPr lang="en-US" i="1" smtClean="0"/>
              <a:t>predesor</a:t>
            </a:r>
            <a:r>
              <a:rPr lang="en-US" smtClean="0"/>
              <a:t>) </a:t>
            </a:r>
            <a:r>
              <a:rPr lang="en-US"/>
              <a:t>oleh sebab </a:t>
            </a:r>
            <a:r>
              <a:rPr lang="en-US" smtClean="0"/>
              <a:t>itu alamat </a:t>
            </a:r>
            <a:r>
              <a:rPr lang="en-US"/>
              <a:t>elemen pertama digambarkan dengan anak panah dari </a:t>
            </a:r>
            <a:r>
              <a:rPr lang="en-US" smtClean="0"/>
              <a:t>kotak yang </a:t>
            </a:r>
            <a:r>
              <a:rPr lang="en-US"/>
              <a:t>namanya awal.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00113" y="1878013"/>
            <a:ext cx="4292388" cy="1747280"/>
            <a:chOff x="900113" y="1878013"/>
            <a:chExt cx="4292388" cy="1747280"/>
          </a:xfrm>
        </p:grpSpPr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946150" y="1878013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79575" y="281146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900113" y="2179638"/>
              <a:ext cx="4873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123950" y="2466975"/>
              <a:ext cx="0" cy="61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1122363" y="30845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943225" y="281146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2387600" y="30845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4200525" y="281146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3644900" y="30845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2243138" y="3426126"/>
              <a:ext cx="36512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cs typeface="Times New Roman" pitchFamily="18" charset="0"/>
                </a:rPr>
                <a:t>Next</a:t>
              </a:r>
              <a:endParaRPr lang="en-US" sz="1200"/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1743075" y="3426126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>
                  <a:cs typeface="Times New Roman" pitchFamily="18" charset="0"/>
                </a:rPr>
                <a:t>Info</a:t>
              </a:r>
              <a:endParaRPr lang="en-US" sz="1200"/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 rot="3123701">
              <a:off x="4777477" y="2818898"/>
              <a:ext cx="262518" cy="567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16200000" flipH="1">
              <a:off x="1962214" y="3091656"/>
              <a:ext cx="56038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16200000" flipH="1">
              <a:off x="3221031" y="3099208"/>
              <a:ext cx="56038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16200000" flipH="1">
              <a:off x="4478167" y="3092617"/>
              <a:ext cx="560387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4769194" y="3442731"/>
              <a:ext cx="36512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smtClean="0">
                  <a:cs typeface="Times New Roman" pitchFamily="18" charset="0"/>
                </a:rPr>
                <a:t>Null</a:t>
              </a:r>
              <a:endParaRPr lang="en-US" sz="1200"/>
            </a:p>
          </p:txBody>
        </p:sp>
      </p:grpSp>
      <p:sp>
        <p:nvSpPr>
          <p:cNvPr id="74" name="Rectangle 52"/>
          <p:cNvSpPr>
            <a:spLocks noChangeArrowheads="1"/>
          </p:cNvSpPr>
          <p:nvPr/>
        </p:nvSpPr>
        <p:spPr bwMode="auto">
          <a:xfrm>
            <a:off x="828675" y="1341438"/>
            <a:ext cx="4489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buSzPct val="85000"/>
              <a:buFont typeface="Wingdings" pitchFamily="2" charset="2"/>
              <a:buChar char="v"/>
            </a:pPr>
            <a:r>
              <a:rPr lang="en-US">
                <a:cs typeface="Times New Roman" pitchFamily="18" charset="0"/>
              </a:rPr>
              <a:t>  Contoh List yang Terdiri dari 3 Elemen:</a:t>
            </a:r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651500" y="1196975"/>
            <a:ext cx="2879725" cy="2663825"/>
            <a:chOff x="5651500" y="1196975"/>
            <a:chExt cx="2879725" cy="2663825"/>
          </a:xfrm>
        </p:grpSpPr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5651500" y="1196975"/>
              <a:ext cx="2879725" cy="26638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56325" y="1916113"/>
              <a:ext cx="1655763" cy="1712912"/>
              <a:chOff x="6156325" y="1916113"/>
              <a:chExt cx="1655763" cy="1712912"/>
            </a:xfrm>
          </p:grpSpPr>
          <p:sp>
            <p:nvSpPr>
              <p:cNvPr id="55" name="Rectangle 57"/>
              <p:cNvSpPr>
                <a:spLocks noChangeArrowheads="1"/>
              </p:cNvSpPr>
              <p:nvPr/>
            </p:nvSpPr>
            <p:spPr bwMode="auto">
              <a:xfrm>
                <a:off x="6878638" y="3068638"/>
                <a:ext cx="854075" cy="5603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8"/>
              <p:cNvSpPr>
                <a:spLocks noChangeShapeType="1"/>
              </p:cNvSpPr>
              <p:nvPr/>
            </p:nvSpPr>
            <p:spPr bwMode="auto">
              <a:xfrm rot="3123701" flipV="1">
                <a:off x="7276307" y="2839243"/>
                <a:ext cx="6350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6894513" y="1916113"/>
                <a:ext cx="487362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7697788" y="2133600"/>
                <a:ext cx="0" cy="447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7134225" y="2133600"/>
                <a:ext cx="5619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69"/>
              <p:cNvGrpSpPr>
                <a:grpSpLocks/>
              </p:cNvGrpSpPr>
              <p:nvPr/>
            </p:nvGrpSpPr>
            <p:grpSpPr bwMode="auto">
              <a:xfrm>
                <a:off x="7539038" y="2579688"/>
                <a:ext cx="273050" cy="128587"/>
                <a:chOff x="4840" y="1625"/>
                <a:chExt cx="172" cy="81"/>
              </a:xfrm>
            </p:grpSpPr>
            <p:sp>
              <p:nvSpPr>
                <p:cNvPr id="61" name="Line 63"/>
                <p:cNvSpPr>
                  <a:spLocks noChangeShapeType="1"/>
                </p:cNvSpPr>
                <p:nvPr/>
              </p:nvSpPr>
              <p:spPr bwMode="auto">
                <a:xfrm>
                  <a:off x="4874" y="1625"/>
                  <a:ext cx="1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840" y="1625"/>
                  <a:ext cx="43" cy="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894" y="1625"/>
                  <a:ext cx="43" cy="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958" y="1625"/>
                  <a:ext cx="43" cy="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6156325" y="2549525"/>
                <a:ext cx="60166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cs typeface="Times New Roman" pitchFamily="18" charset="0"/>
                  </a:rPr>
                  <a:t>Atau</a:t>
                </a:r>
                <a:endParaRPr lang="en-US" sz="1600"/>
              </a:p>
            </p:txBody>
          </p:sp>
        </p:grp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5930900" y="1347788"/>
              <a:ext cx="2531462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>
                <a:buSzPct val="85000"/>
                <a:buFont typeface="Wingdings" pitchFamily="2" charset="2"/>
                <a:buChar char="v"/>
              </a:pPr>
              <a:r>
                <a:rPr lang="en-US">
                  <a:cs typeface="Times New Roman" pitchFamily="18" charset="0"/>
                </a:rPr>
                <a:t>  Contoh List Kosong</a:t>
              </a:r>
              <a:endParaRPr lang="en-US"/>
            </a:p>
          </p:txBody>
        </p:sp>
      </p:grpSp>
      <p:sp>
        <p:nvSpPr>
          <p:cNvPr id="37" name="Rectangle 70"/>
          <p:cNvSpPr>
            <a:spLocks noChangeArrowheads="1"/>
          </p:cNvSpPr>
          <p:nvPr/>
        </p:nvSpPr>
        <p:spPr bwMode="auto">
          <a:xfrm>
            <a:off x="633857" y="5024406"/>
            <a:ext cx="788831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88925" indent="-288925" algn="just">
              <a:buSzPct val="85000"/>
              <a:buFont typeface="Wingdings" pitchFamily="2" charset="2"/>
              <a:buChar char="v"/>
            </a:pPr>
            <a:r>
              <a:rPr lang="en-US" smtClean="0"/>
              <a:t>Elemen </a:t>
            </a:r>
            <a:r>
              <a:rPr lang="en-US"/>
              <a:t>terakhir tidak memiliki penerus </a:t>
            </a:r>
            <a:r>
              <a:rPr lang="en-US" smtClean="0"/>
              <a:t>(</a:t>
            </a:r>
            <a:r>
              <a:rPr lang="en-US" i="1" smtClean="0"/>
              <a:t>suksesor</a:t>
            </a:r>
            <a:r>
              <a:rPr lang="en-US" smtClean="0"/>
              <a:t>) </a:t>
            </a:r>
            <a:r>
              <a:rPr lang="en-US"/>
              <a:t>oleh sebab itu </a:t>
            </a:r>
            <a:r>
              <a:rPr lang="en-US" smtClean="0"/>
              <a:t>field Next </a:t>
            </a:r>
            <a:r>
              <a:rPr lang="en-US"/>
              <a:t>nya </a:t>
            </a:r>
            <a:r>
              <a:rPr lang="en-US" smtClean="0"/>
              <a:t>di-Null-kan</a:t>
            </a:r>
            <a:r>
              <a:rPr lang="en-US"/>
              <a:t>. </a:t>
            </a:r>
          </a:p>
        </p:txBody>
      </p:sp>
      <p:sp>
        <p:nvSpPr>
          <p:cNvPr id="38" name="Rectangle 70"/>
          <p:cNvSpPr>
            <a:spLocks noChangeArrowheads="1"/>
          </p:cNvSpPr>
          <p:nvPr/>
        </p:nvSpPr>
        <p:spPr bwMode="auto">
          <a:xfrm>
            <a:off x="629895" y="5644564"/>
            <a:ext cx="788831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marL="288925" indent="-288925" algn="just">
              <a:buSzPct val="85000"/>
              <a:buFont typeface="Wingdings" pitchFamily="2" charset="2"/>
              <a:buChar char="v"/>
            </a:pPr>
            <a:r>
              <a:rPr lang="en-US" smtClean="0"/>
              <a:t>Setiap </a:t>
            </a:r>
            <a:r>
              <a:rPr lang="en-US"/>
              <a:t>elemen menyimpan alamat elemen penerusnya </a:t>
            </a:r>
            <a:r>
              <a:rPr lang="en-US" smtClean="0"/>
              <a:t>sehingga elemen list </a:t>
            </a:r>
            <a:r>
              <a:rPr lang="en-US"/>
              <a:t>saling berkait, maka list seperti ini disebut dengan </a:t>
            </a:r>
            <a:r>
              <a:rPr lang="en-US" b="1"/>
              <a:t>Linked List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899592" y="1268760"/>
            <a:ext cx="734481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8925" indent="-288925" algn="just">
              <a:buFont typeface="Wingdings" pitchFamily="2" charset="2"/>
              <a:buChar char="v"/>
              <a:tabLst>
                <a:tab pos="227013" algn="l"/>
              </a:tabLst>
            </a:pPr>
            <a:r>
              <a:rPr lang="en-US" b="1" smtClean="0"/>
              <a:t>Tugas</a:t>
            </a:r>
          </a:p>
          <a:p>
            <a:pPr marL="288925" indent="-288925" algn="just">
              <a:tabLst>
                <a:tab pos="288925" algn="l"/>
              </a:tabLst>
            </a:pPr>
            <a:r>
              <a:rPr lang="en-US" b="1" smtClean="0"/>
              <a:t>	</a:t>
            </a:r>
            <a:endParaRPr lang="en-US" smtClean="0"/>
          </a:p>
          <a:p>
            <a:pPr marL="288925" indent="-288925" algn="just">
              <a:tabLst>
                <a:tab pos="288925" algn="l"/>
              </a:tabLst>
            </a:pPr>
            <a:r>
              <a:rPr lang="en-US" b="1" smtClean="0"/>
              <a:t>	</a:t>
            </a:r>
            <a:r>
              <a:rPr lang="en-US" smtClean="0"/>
              <a:t>Buat sebuah linked list dimana infonya berfungsi untuk menyimpan data nilai mahasiswa berupa nomor  mahasiswa, nama, kelas dan nilai. Tipe data dan lebar field tentukan sendiri!.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2428860" y="836613"/>
            <a:ext cx="45656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OPERASI-OPERASI  PADA LINKED LIST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8675" y="1706570"/>
            <a:ext cx="77755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342900" indent="-342900">
              <a:tabLst>
                <a:tab pos="1169988" algn="l"/>
              </a:tabLst>
            </a:pPr>
            <a:r>
              <a:rPr lang="en-US" b="1"/>
              <a:t>1.  </a:t>
            </a:r>
            <a:r>
              <a:rPr lang="en-US" b="1" smtClean="0"/>
              <a:t>Buat Linked List</a:t>
            </a:r>
            <a:endParaRPr lang="en-US" b="1"/>
          </a:p>
          <a:p>
            <a:pPr marL="342900" indent="-342900">
              <a:tabLst>
                <a:tab pos="1169988" algn="l"/>
              </a:tabLst>
            </a:pPr>
            <a:r>
              <a:rPr lang="en-US"/>
              <a:t>     Mendefinisikan / mendeklarasikan linked list kosong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7088" y="2501898"/>
            <a:ext cx="76327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b="1"/>
              <a:t>2.  </a:t>
            </a:r>
            <a:r>
              <a:rPr lang="en-US" b="1" smtClean="0"/>
              <a:t>Cek Linked List </a:t>
            </a:r>
            <a:endParaRPr lang="en-US" b="1"/>
          </a:p>
          <a:p>
            <a:pPr marL="342900" indent="-342900"/>
            <a:r>
              <a:rPr lang="en-US"/>
              <a:t>     Mengecek  apakah List dalam kedaan kosong atau tidak ?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21012" y="4859352"/>
            <a:ext cx="74898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smtClean="0"/>
              <a:t>5.  </a:t>
            </a:r>
            <a:r>
              <a:rPr lang="en-US" b="1"/>
              <a:t>Telusuri </a:t>
            </a:r>
            <a:r>
              <a:rPr lang="en-US" b="1" smtClean="0"/>
              <a:t>Linked List </a:t>
            </a:r>
            <a:r>
              <a:rPr lang="en-US" b="1"/>
              <a:t>/ Cetak </a:t>
            </a:r>
            <a:r>
              <a:rPr lang="en-US" b="1" smtClean="0"/>
              <a:t>Elemen Linked List(List</a:t>
            </a:r>
            <a:r>
              <a:rPr lang="en-US" b="1"/>
              <a:t>)</a:t>
            </a:r>
          </a:p>
          <a:p>
            <a:r>
              <a:rPr lang="en-US"/>
              <a:t>     Menelusuri / mencetak semua node pada linked list.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28675" y="3287716"/>
            <a:ext cx="81359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smtClean="0"/>
              <a:t>3.  </a:t>
            </a:r>
            <a:r>
              <a:rPr lang="en-US" b="1"/>
              <a:t>Sisip </a:t>
            </a:r>
            <a:r>
              <a:rPr lang="en-US" b="1" smtClean="0"/>
              <a:t>Node Pada Linked List</a:t>
            </a:r>
            <a:endParaRPr lang="en-US" b="1"/>
          </a:p>
          <a:p>
            <a:r>
              <a:rPr lang="en-US"/>
              <a:t>     Menambah / menyisipkan node baru berisi info baru </a:t>
            </a:r>
            <a:r>
              <a:rPr lang="en-US" smtClean="0"/>
              <a:t>pada </a:t>
            </a:r>
            <a:r>
              <a:rPr lang="en-US"/>
              <a:t>linked list.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827088" y="4073534"/>
            <a:ext cx="81359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 smtClean="0"/>
              <a:t>4.  </a:t>
            </a:r>
            <a:r>
              <a:rPr lang="en-US" b="1"/>
              <a:t>Hapus </a:t>
            </a:r>
            <a:r>
              <a:rPr lang="en-US" b="1" smtClean="0"/>
              <a:t>Node Pada Linked List</a:t>
            </a:r>
            <a:endParaRPr lang="en-US" b="1"/>
          </a:p>
          <a:p>
            <a:r>
              <a:rPr lang="en-US"/>
              <a:t>     Menghapus node pada linked list yang sesuai dengan info yang dihapus.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428860" y="836613"/>
            <a:ext cx="315554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1.  MEMBUAT LINKED LIST</a:t>
            </a:r>
            <a:endParaRPr lang="en-US" b="1"/>
          </a:p>
        </p:txBody>
      </p:sp>
      <p:grpSp>
        <p:nvGrpSpPr>
          <p:cNvPr id="28" name="Group 27"/>
          <p:cNvGrpSpPr/>
          <p:nvPr/>
        </p:nvGrpSpPr>
        <p:grpSpPr>
          <a:xfrm>
            <a:off x="4929190" y="1418697"/>
            <a:ext cx="4071966" cy="2835266"/>
            <a:chOff x="4643438" y="1357298"/>
            <a:chExt cx="4091058" cy="2835266"/>
          </a:xfrm>
        </p:grpSpPr>
        <p:sp>
          <p:nvSpPr>
            <p:cNvPr id="3" name="Rectangle 2"/>
            <p:cNvSpPr/>
            <p:nvPr/>
          </p:nvSpPr>
          <p:spPr bwMode="auto">
            <a:xfrm>
              <a:off x="5350737" y="1823124"/>
              <a:ext cx="2286016" cy="1714512"/>
            </a:xfrm>
            <a:prstGeom prst="rect">
              <a:avLst/>
            </a:prstGeom>
            <a:solidFill>
              <a:srgbClr val="A6D7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949532" y="1823124"/>
              <a:ext cx="679154" cy="1071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653609" y="1858350"/>
              <a:ext cx="1071570" cy="1000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 rot="10800000" flipH="1">
              <a:off x="5350737" y="2898638"/>
              <a:ext cx="2286016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887015" y="2216526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INFO</a:t>
              </a:r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9532" y="218031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NEXT</a:t>
              </a:r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5117" y="303757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ALAMAT</a:t>
              </a:r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50671" y="1357298"/>
              <a:ext cx="3286148" cy="2679418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6494881" y="3578096"/>
              <a:ext cx="751437" cy="470780"/>
            </a:xfrm>
            <a:custGeom>
              <a:avLst/>
              <a:gdLst>
                <a:gd name="connsiteX0" fmla="*/ 0 w 751437"/>
                <a:gd name="connsiteY0" fmla="*/ 0 h 470780"/>
                <a:gd name="connsiteX1" fmla="*/ 190122 w 751437"/>
                <a:gd name="connsiteY1" fmla="*/ 316871 h 470780"/>
                <a:gd name="connsiteX2" fmla="*/ 751437 w 751437"/>
                <a:gd name="connsiteY2" fmla="*/ 470780 h 47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437" h="470780">
                  <a:moveTo>
                    <a:pt x="0" y="0"/>
                  </a:moveTo>
                  <a:cubicBezTo>
                    <a:pt x="32441" y="119204"/>
                    <a:pt x="64883" y="238408"/>
                    <a:pt x="190122" y="316871"/>
                  </a:cubicBezTo>
                  <a:cubicBezTo>
                    <a:pt x="315361" y="395334"/>
                    <a:pt x="533399" y="433057"/>
                    <a:pt x="751437" y="47078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9033" y="3884787"/>
              <a:ext cx="80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6"/>
                  </a:solidFill>
                </a:rPr>
                <a:t>Pointer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354961" y="1785926"/>
              <a:ext cx="646064" cy="406986"/>
            </a:xfrm>
            <a:custGeom>
              <a:avLst/>
              <a:gdLst>
                <a:gd name="connsiteX0" fmla="*/ 0 w 887239"/>
                <a:gd name="connsiteY0" fmla="*/ 506994 h 506994"/>
                <a:gd name="connsiteX1" fmla="*/ 425513 w 887239"/>
                <a:gd name="connsiteY1" fmla="*/ 108642 h 506994"/>
                <a:gd name="connsiteX2" fmla="*/ 887239 w 887239"/>
                <a:gd name="connsiteY2" fmla="*/ 0 h 50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239" h="506994">
                  <a:moveTo>
                    <a:pt x="0" y="506994"/>
                  </a:moveTo>
                  <a:cubicBezTo>
                    <a:pt x="138820" y="350067"/>
                    <a:pt x="277640" y="193141"/>
                    <a:pt x="425513" y="108642"/>
                  </a:cubicBezTo>
                  <a:cubicBezTo>
                    <a:pt x="573386" y="24143"/>
                    <a:pt x="730312" y="12071"/>
                    <a:pt x="887239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47692" y="1598771"/>
              <a:ext cx="786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chemeClr val="accent6"/>
                  </a:solidFill>
                </a:rPr>
                <a:t>Pointer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65117" y="1421655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Node</a:t>
              </a:r>
              <a:endParaRPr 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214942" y="1643050"/>
              <a:ext cx="845372" cy="586077"/>
            </a:xfrm>
            <a:custGeom>
              <a:avLst/>
              <a:gdLst>
                <a:gd name="connsiteX0" fmla="*/ 1303699 w 1303699"/>
                <a:gd name="connsiteY0" fmla="*/ 344031 h 344031"/>
                <a:gd name="connsiteX1" fmla="*/ 715224 w 1303699"/>
                <a:gd name="connsiteY1" fmla="*/ 144855 h 344031"/>
                <a:gd name="connsiteX2" fmla="*/ 280658 w 1303699"/>
                <a:gd name="connsiteY2" fmla="*/ 45267 h 344031"/>
                <a:gd name="connsiteX3" fmla="*/ 0 w 1303699"/>
                <a:gd name="connsiteY3" fmla="*/ 0 h 34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699" h="344031">
                  <a:moveTo>
                    <a:pt x="1303699" y="344031"/>
                  </a:moveTo>
                  <a:cubicBezTo>
                    <a:pt x="1094715" y="269340"/>
                    <a:pt x="885731" y="194649"/>
                    <a:pt x="715224" y="144855"/>
                  </a:cubicBezTo>
                  <a:cubicBezTo>
                    <a:pt x="544717" y="95061"/>
                    <a:pt x="399862" y="69410"/>
                    <a:pt x="280658" y="45267"/>
                  </a:cubicBezTo>
                  <a:cubicBezTo>
                    <a:pt x="161454" y="21125"/>
                    <a:pt x="80727" y="10562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3438" y="1374418"/>
              <a:ext cx="786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0000E3"/>
                  </a:solidFill>
                </a:rPr>
                <a:t>Integer</a:t>
              </a:r>
              <a:endParaRPr lang="en-US" sz="1400">
                <a:solidFill>
                  <a:srgbClr val="0000E3"/>
                </a:solidFill>
              </a:endParaRPr>
            </a:p>
          </p:txBody>
        </p:sp>
      </p:grpSp>
      <p:sp>
        <p:nvSpPr>
          <p:cNvPr id="27" name="Text Box 137"/>
          <p:cNvSpPr txBox="1">
            <a:spLocks noChangeArrowheads="1"/>
          </p:cNvSpPr>
          <p:nvPr/>
        </p:nvSpPr>
        <p:spPr bwMode="auto">
          <a:xfrm>
            <a:off x="528178" y="1428736"/>
            <a:ext cx="418669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Untuk membuat sebuah linked list pertama-tama adalah mendefinisikan elemen linked list biasa disebut </a:t>
            </a:r>
            <a:r>
              <a:rPr lang="en-US" b="1" smtClean="0">
                <a:cs typeface="Times New Roman" pitchFamily="18" charset="0"/>
              </a:rPr>
              <a:t>node</a:t>
            </a:r>
            <a:r>
              <a:rPr lang="en-US" smtClean="0">
                <a:cs typeface="Times New Roman" pitchFamily="18" charset="0"/>
              </a:rPr>
              <a:t>.</a:t>
            </a:r>
          </a:p>
          <a:p>
            <a:pPr marL="288925" indent="-288925" algn="just"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Sebuah node memiliki tipe pointer dengan komponen Info dan Next. Tipe data Info dapat berupa apa saja bah-kan dapat berupa record, sedangkan Next harus memiliki tipe data pointer karena digunakan untuk merekam alamat   elemen linked list berikutnya.</a:t>
            </a:r>
            <a:endParaRPr lang="en-US"/>
          </a:p>
        </p:txBody>
      </p:sp>
      <p:sp>
        <p:nvSpPr>
          <p:cNvPr id="29" name="Text Box 137"/>
          <p:cNvSpPr txBox="1">
            <a:spLocks noChangeArrowheads="1"/>
          </p:cNvSpPr>
          <p:nvPr/>
        </p:nvSpPr>
        <p:spPr bwMode="auto">
          <a:xfrm>
            <a:off x="526206" y="4337616"/>
            <a:ext cx="8117759" cy="66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Misalkan akan dibuat sebuah linked list standar, dimana infonya digunakan untuk merekam data bilangan bulat atau integer pada bahasa C, caranya: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132" y="5006731"/>
            <a:ext cx="4903049" cy="1323439"/>
          </a:xfrm>
          <a:prstGeom prst="rect">
            <a:avLst/>
          </a:prstGeom>
          <a:solidFill>
            <a:srgbClr val="ABD9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int tipeinfo;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struct node *tipeptr;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node{tipeinfo info;</a:t>
            </a:r>
          </a:p>
          <a:p>
            <a:pPr>
              <a:tabLst>
                <a:tab pos="2454275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tipeptr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next;</a:t>
            </a:r>
          </a:p>
          <a:p>
            <a:pPr>
              <a:tabLst>
                <a:tab pos="2398713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7"/>
          <p:cNvSpPr txBox="1">
            <a:spLocks noChangeArrowheads="1"/>
          </p:cNvSpPr>
          <p:nvPr/>
        </p:nvSpPr>
        <p:spPr bwMode="auto">
          <a:xfrm>
            <a:off x="857225" y="1285860"/>
            <a:ext cx="75724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Mendefinisikan kondisi awal linked list, masih dalam keadaan kosong.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852" y="1857364"/>
            <a:ext cx="2857520" cy="120032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buatlistbaru()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awal=NULL;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akhir=NULL;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57290" y="4000504"/>
            <a:ext cx="1857388" cy="928694"/>
          </a:xfrm>
          <a:prstGeom prst="rect">
            <a:avLst/>
          </a:prstGeom>
          <a:solidFill>
            <a:srgbClr val="A6D7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0800000" flipV="1">
            <a:off x="1357290" y="4000504"/>
            <a:ext cx="1857388" cy="9286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928794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Awal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50720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Akhir</a:t>
            </a:r>
            <a:endParaRPr 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048634" y="836613"/>
            <a:ext cx="50192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2.  MENYISIPKAN NODE PADA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642910" y="1428736"/>
            <a:ext cx="75724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Proses menyisipkan node pada linked terjadi pada tiga tempat masing-masing di depan, tengah dan belakang.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615751" y="2214554"/>
            <a:ext cx="276229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/>
              <a:tabLst>
                <a:tab pos="288925" algn="l"/>
              </a:tabLst>
            </a:pPr>
            <a:r>
              <a:rPr lang="en-US" b="1" smtClean="0"/>
              <a:t>Sisip </a:t>
            </a:r>
            <a:r>
              <a:rPr lang="en-US" b="1"/>
              <a:t>Node di </a:t>
            </a:r>
            <a:r>
              <a:rPr lang="en-US" b="1" smtClean="0"/>
              <a:t>Depan</a:t>
            </a:r>
            <a:endParaRPr lang="en-US" b="1"/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3790950" y="2866293"/>
            <a:ext cx="854075" cy="560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4367375" y="2865785"/>
            <a:ext cx="279400" cy="562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5054600" y="2861403"/>
            <a:ext cx="854075" cy="560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629275" y="2862255"/>
            <a:ext cx="279400" cy="5606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4498975" y="313934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6311900" y="2866293"/>
            <a:ext cx="854075" cy="560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6886575" y="2866445"/>
            <a:ext cx="279400" cy="5610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56275" y="313934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 rot="3123701">
            <a:off x="6879431" y="2860737"/>
            <a:ext cx="287337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2530475" y="2866293"/>
            <a:ext cx="854075" cy="560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3104373" y="2866677"/>
            <a:ext cx="279400" cy="5606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>
            <a:off x="3232150" y="313934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628900" y="298694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76" name="Text Box 33"/>
          <p:cNvSpPr txBox="1">
            <a:spLocks noChangeArrowheads="1"/>
          </p:cNvSpPr>
          <p:nvPr/>
        </p:nvSpPr>
        <p:spPr bwMode="auto">
          <a:xfrm>
            <a:off x="3867150" y="295043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5164138" y="2958368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6402388" y="296630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2746375" y="349811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6491288" y="349811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1403350" y="3498118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NB</a:t>
            </a:r>
            <a:endParaRPr lang="en-US" sz="1400"/>
          </a:p>
        </p:txBody>
      </p:sp>
      <p:sp>
        <p:nvSpPr>
          <p:cNvPr id="82" name="Line 40"/>
          <p:cNvSpPr>
            <a:spLocks noChangeShapeType="1"/>
          </p:cNvSpPr>
          <p:nvPr/>
        </p:nvSpPr>
        <p:spPr bwMode="auto">
          <a:xfrm>
            <a:off x="1979613" y="313775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>
            <a:off x="1979613" y="3137755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62"/>
          <p:cNvSpPr>
            <a:spLocks noChangeArrowheads="1"/>
          </p:cNvSpPr>
          <p:nvPr/>
        </p:nvSpPr>
        <p:spPr bwMode="auto">
          <a:xfrm>
            <a:off x="1272956" y="3787043"/>
            <a:ext cx="854075" cy="560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63"/>
          <p:cNvSpPr>
            <a:spLocks noChangeArrowheads="1"/>
          </p:cNvSpPr>
          <p:nvPr/>
        </p:nvSpPr>
        <p:spPr bwMode="auto">
          <a:xfrm>
            <a:off x="1846043" y="3784821"/>
            <a:ext cx="279400" cy="5643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Text Box 64"/>
          <p:cNvSpPr txBox="1">
            <a:spLocks noChangeArrowheads="1"/>
          </p:cNvSpPr>
          <p:nvPr/>
        </p:nvSpPr>
        <p:spPr bwMode="auto">
          <a:xfrm>
            <a:off x="1325563" y="390769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 rot="3123701">
            <a:off x="1839443" y="3787617"/>
            <a:ext cx="287338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1258888" y="5293817"/>
            <a:ext cx="6049169" cy="825263"/>
            <a:chOff x="1258888" y="5293817"/>
            <a:chExt cx="6049169" cy="825263"/>
          </a:xfrm>
        </p:grpSpPr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3790950" y="530469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44"/>
            <p:cNvSpPr>
              <a:spLocks noChangeArrowheads="1"/>
            </p:cNvSpPr>
            <p:nvPr/>
          </p:nvSpPr>
          <p:spPr bwMode="auto">
            <a:xfrm>
              <a:off x="4364038" y="5303105"/>
              <a:ext cx="279400" cy="5635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45"/>
            <p:cNvSpPr>
              <a:spLocks noChangeArrowheads="1"/>
            </p:cNvSpPr>
            <p:nvPr/>
          </p:nvSpPr>
          <p:spPr bwMode="auto">
            <a:xfrm>
              <a:off x="5054600" y="530469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6"/>
            <p:cNvSpPr>
              <a:spLocks noChangeArrowheads="1"/>
            </p:cNvSpPr>
            <p:nvPr/>
          </p:nvSpPr>
          <p:spPr bwMode="auto">
            <a:xfrm>
              <a:off x="5629275" y="5303105"/>
              <a:ext cx="279400" cy="5635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4498975" y="557774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48"/>
            <p:cNvSpPr>
              <a:spLocks noChangeArrowheads="1"/>
            </p:cNvSpPr>
            <p:nvPr/>
          </p:nvSpPr>
          <p:spPr bwMode="auto">
            <a:xfrm>
              <a:off x="6311900" y="530469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6886575" y="5303106"/>
              <a:ext cx="279400" cy="5635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5756275" y="557774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51"/>
            <p:cNvSpPr>
              <a:spLocks noChangeShapeType="1"/>
            </p:cNvSpPr>
            <p:nvPr/>
          </p:nvSpPr>
          <p:spPr bwMode="auto">
            <a:xfrm rot="3123701">
              <a:off x="6878638" y="5299930"/>
              <a:ext cx="287337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52"/>
            <p:cNvSpPr>
              <a:spLocks noChangeArrowheads="1"/>
            </p:cNvSpPr>
            <p:nvPr/>
          </p:nvSpPr>
          <p:spPr bwMode="auto">
            <a:xfrm>
              <a:off x="2530475" y="5304693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53"/>
            <p:cNvSpPr>
              <a:spLocks noChangeArrowheads="1"/>
            </p:cNvSpPr>
            <p:nvPr/>
          </p:nvSpPr>
          <p:spPr bwMode="auto">
            <a:xfrm>
              <a:off x="3105150" y="5303104"/>
              <a:ext cx="279400" cy="5635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54"/>
            <p:cNvSpPr>
              <a:spLocks noChangeShapeType="1"/>
            </p:cNvSpPr>
            <p:nvPr/>
          </p:nvSpPr>
          <p:spPr bwMode="auto">
            <a:xfrm>
              <a:off x="3232150" y="557774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2628900" y="5425343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102" name="Text Box 56"/>
            <p:cNvSpPr txBox="1">
              <a:spLocks noChangeArrowheads="1"/>
            </p:cNvSpPr>
            <p:nvPr/>
          </p:nvSpPr>
          <p:spPr bwMode="auto">
            <a:xfrm>
              <a:off x="3867150" y="5388830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103" name="Text Box 57"/>
            <p:cNvSpPr txBox="1">
              <a:spLocks noChangeArrowheads="1"/>
            </p:cNvSpPr>
            <p:nvPr/>
          </p:nvSpPr>
          <p:spPr bwMode="auto">
            <a:xfrm>
              <a:off x="5164138" y="5396768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  <p:sp>
          <p:nvSpPr>
            <p:cNvPr id="104" name="Text Box 58"/>
            <p:cNvSpPr txBox="1">
              <a:spLocks noChangeArrowheads="1"/>
            </p:cNvSpPr>
            <p:nvPr/>
          </p:nvSpPr>
          <p:spPr bwMode="auto">
            <a:xfrm>
              <a:off x="6402388" y="5404705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105" name="Text Box 59"/>
            <p:cNvSpPr txBox="1">
              <a:spLocks noChangeArrowheads="1"/>
            </p:cNvSpPr>
            <p:nvPr/>
          </p:nvSpPr>
          <p:spPr bwMode="auto">
            <a:xfrm>
              <a:off x="1476375" y="5936518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6491288" y="5936518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  <p:sp>
          <p:nvSpPr>
            <p:cNvPr id="107" name="Line 61"/>
            <p:cNvSpPr>
              <a:spLocks noChangeShapeType="1"/>
            </p:cNvSpPr>
            <p:nvPr/>
          </p:nvSpPr>
          <p:spPr bwMode="auto">
            <a:xfrm>
              <a:off x="1979613" y="5576155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66"/>
            <p:cNvSpPr>
              <a:spLocks noChangeArrowheads="1"/>
            </p:cNvSpPr>
            <p:nvPr/>
          </p:nvSpPr>
          <p:spPr bwMode="auto">
            <a:xfrm>
              <a:off x="1258888" y="5299930"/>
              <a:ext cx="854075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1827449" y="5293817"/>
              <a:ext cx="279400" cy="560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68"/>
            <p:cNvSpPr txBox="1">
              <a:spLocks noChangeArrowheads="1"/>
            </p:cNvSpPr>
            <p:nvPr/>
          </p:nvSpPr>
          <p:spPr bwMode="auto">
            <a:xfrm>
              <a:off x="1325563" y="5420580"/>
              <a:ext cx="4381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sp>
        <p:nvSpPr>
          <p:cNvPr id="111" name="Rectangle 70"/>
          <p:cNvSpPr>
            <a:spLocks noChangeArrowheads="1"/>
          </p:cNvSpPr>
          <p:nvPr/>
        </p:nvSpPr>
        <p:spPr bwMode="auto">
          <a:xfrm>
            <a:off x="827088" y="478716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112" name="Rectangle 72"/>
          <p:cNvSpPr>
            <a:spLocks noChangeArrowheads="1"/>
          </p:cNvSpPr>
          <p:nvPr/>
        </p:nvSpPr>
        <p:spPr bwMode="auto">
          <a:xfrm>
            <a:off x="3625850" y="3858480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Sisipnode(10)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4.56647E-6 C 0.00729 0.0467 0.0151 0.09364 -0.00972 0.11653 C -0.03455 0.13965 -0.0915 0.13849 -0.14827 0.1378 " pathEditMode="relative" rAng="0" ptsTypes="a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79" grpId="1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7" grpId="1" animBg="1"/>
      <p:bldP spid="111" grpId="0"/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048634" y="836613"/>
            <a:ext cx="50192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2.  MENYISIPKAN NODE PADA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146966" y="1428736"/>
            <a:ext cx="5369250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Menyisipkan Node di Depan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75656" y="2060848"/>
            <a:ext cx="4968552" cy="23083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sisipdepan(tipeinfo 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NB=(node *)malloc(sizeof(node));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NB-&gt;info=IB;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NB-&gt;next=awal;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awal=NB;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akhir=NB;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071546"/>
            <a:ext cx="286059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 startAt="2"/>
              <a:tabLst>
                <a:tab pos="288925" algn="l"/>
              </a:tabLst>
            </a:pPr>
            <a:r>
              <a:rPr lang="en-US" b="1" smtClean="0"/>
              <a:t>Sisip </a:t>
            </a:r>
            <a:r>
              <a:rPr lang="en-US" b="1"/>
              <a:t>Node di </a:t>
            </a:r>
            <a:r>
              <a:rPr lang="en-US" b="1" smtClean="0"/>
              <a:t>Tengah</a:t>
            </a:r>
            <a:endParaRPr lang="en-US" b="1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50361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4075905" y="2006588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76726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341938" y="2006588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4211638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02456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599238" y="2006588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468938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rot="3123701">
            <a:off x="6592094" y="2002620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243138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2817813" y="2006588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944813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341563" y="2128826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579813" y="209231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4876800" y="2100251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115050" y="2108188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1189038" y="2640001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Awal</a:t>
            </a:r>
            <a:endParaRPr lang="en-US" sz="140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203950" y="2640001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Akhir</a:t>
            </a:r>
            <a:endParaRPr lang="en-US" sz="1400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1692275" y="227963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971550" y="2003413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548062" y="2000817"/>
            <a:ext cx="279400" cy="561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1038225" y="2124063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4140200" y="3863963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NB</a:t>
            </a:r>
            <a:endParaRPr lang="en-US" sz="1400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3924300" y="3255951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4501358" y="3258890"/>
            <a:ext cx="279400" cy="557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990975" y="3376601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35</a:t>
            </a: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rot="3123701">
            <a:off x="4503596" y="3250791"/>
            <a:ext cx="277851" cy="56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116013" y="171448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2386013" y="171448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638675" y="354328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rot="16200000">
            <a:off x="4567238" y="31114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rot="5400000">
            <a:off x="3766344" y="2737632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93763" y="440688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grpSp>
        <p:nvGrpSpPr>
          <p:cNvPr id="36" name="Group 76"/>
          <p:cNvGrpSpPr>
            <a:grpSpLocks/>
          </p:cNvGrpSpPr>
          <p:nvPr/>
        </p:nvGrpSpPr>
        <p:grpSpPr bwMode="auto">
          <a:xfrm>
            <a:off x="1014413" y="5026013"/>
            <a:ext cx="7302500" cy="820738"/>
            <a:chOff x="639" y="2958"/>
            <a:chExt cx="4600" cy="517"/>
          </a:xfrm>
        </p:grpSpPr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2234" y="296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2595" y="296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3030" y="296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>
              <a:off x="3392" y="296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2680" y="313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3822" y="296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4184" y="296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3472" y="313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1440" y="296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1802" y="296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1882" y="313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1502" y="303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2282" y="301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3099" y="302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35</a:t>
              </a:r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3879" y="302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40</a:t>
              </a:r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776" y="3360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Awal</a:t>
              </a:r>
              <a:endParaRPr lang="en-US" sz="1400"/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1093" y="3133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639" y="2959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997" y="2958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681" y="303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4611" y="2962"/>
              <a:ext cx="538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71"/>
            <p:cNvSpPr>
              <a:spLocks noChangeArrowheads="1"/>
            </p:cNvSpPr>
            <p:nvPr/>
          </p:nvSpPr>
          <p:spPr bwMode="auto">
            <a:xfrm>
              <a:off x="4973" y="2961"/>
              <a:ext cx="176" cy="3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4261" y="313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 rot="3123701">
              <a:off x="4968" y="2959"/>
              <a:ext cx="181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4"/>
            <p:cNvSpPr txBox="1">
              <a:spLocks noChangeArrowheads="1"/>
            </p:cNvSpPr>
            <p:nvPr/>
          </p:nvSpPr>
          <p:spPr bwMode="auto">
            <a:xfrm>
              <a:off x="4668" y="302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50</a:t>
              </a:r>
            </a:p>
          </p:txBody>
        </p:sp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4724" y="3360"/>
              <a:ext cx="28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Akhir</a:t>
              </a:r>
              <a:endParaRPr lang="en-US" sz="1400"/>
            </a:p>
          </p:txBody>
        </p:sp>
      </p:grpSp>
      <p:sp>
        <p:nvSpPr>
          <p:cNvPr id="63" name="Rectangle 77"/>
          <p:cNvSpPr>
            <a:spLocks noChangeArrowheads="1"/>
          </p:cNvSpPr>
          <p:nvPr/>
        </p:nvSpPr>
        <p:spPr bwMode="auto">
          <a:xfrm>
            <a:off x="1000100" y="3000372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Sisipnode(35)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4046E-6 L 0.13247 -1.0404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3386 0.0 " pathEditMode="relative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26" grpId="0" animBg="1"/>
      <p:bldP spid="27" grpId="0" animBg="1"/>
      <p:bldP spid="28" grpId="0"/>
      <p:bldP spid="29" grpId="0" animBg="1"/>
      <p:bldP spid="29" grpId="1" animBg="1"/>
      <p:bldP spid="30" grpId="0"/>
      <p:bldP spid="30" grpId="1"/>
      <p:bldP spid="31" grpId="0"/>
      <p:bldP spid="31" grpId="1"/>
      <p:bldP spid="32" grpId="0" animBg="1"/>
      <p:bldP spid="33" grpId="0" animBg="1"/>
      <p:bldP spid="34" grpId="0" animBg="1"/>
      <p:bldP spid="35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048634" y="836613"/>
            <a:ext cx="50192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2.  MENYISIPKAN NODE PADA LINKED LIST</a:t>
            </a:r>
            <a:endParaRPr lang="en-US" b="1"/>
          </a:p>
        </p:txBody>
      </p:sp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146966" y="1428736"/>
            <a:ext cx="5441258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Menyisipkan Node di Tengah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75656" y="2060848"/>
            <a:ext cx="5256584" cy="31393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sisiptengah(tipeinfo 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NB, bantu;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NB=(node *) malloc(sizeof(node));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NB-&gt;info=IB;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bantu=awal;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while(bantu-&gt;next-&gt;info&lt;IB)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	bantu=bantu-&gt;next;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NB-&gt;next=bantu-&gt;next;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bantu-&gt;next=NB;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1035</Words>
  <Application>Microsoft Office PowerPoint</Application>
  <PresentationFormat>On-screen Show (4:3)</PresentationFormat>
  <Paragraphs>345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164</cp:revision>
  <dcterms:created xsi:type="dcterms:W3CDTF">2005-09-11T15:39:59Z</dcterms:created>
  <dcterms:modified xsi:type="dcterms:W3CDTF">2018-09-12T07:36:06Z</dcterms:modified>
</cp:coreProperties>
</file>