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68" r:id="rId3"/>
    <p:sldId id="272" r:id="rId4"/>
    <p:sldId id="290" r:id="rId5"/>
    <p:sldId id="275" r:id="rId6"/>
    <p:sldId id="286" r:id="rId7"/>
    <p:sldId id="29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E3"/>
    <a:srgbClr val="FFFFFF"/>
    <a:srgbClr val="A6D7F8"/>
    <a:srgbClr val="ABD9DD"/>
    <a:srgbClr val="FF9933"/>
    <a:srgbClr val="FFFF66"/>
    <a:srgbClr val="FFFF00"/>
    <a:srgbClr val="FF33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369C1B-CAA0-410F-A235-91CE09038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6C419D-C1D9-43E2-B3E3-33F639545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BF1A-3FB9-42AB-8A9A-E5C187C9B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252413" y="1"/>
            <a:ext cx="8621711" cy="877888"/>
            <a:chOff x="159" y="0"/>
            <a:chExt cx="5431" cy="553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59" y="0"/>
              <a:ext cx="5352" cy="553"/>
              <a:chOff x="159" y="0"/>
              <a:chExt cx="5352" cy="553"/>
            </a:xfrm>
          </p:grpSpPr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340" y="301"/>
                <a:ext cx="517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340" y="301"/>
                <a:ext cx="3085" cy="4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9804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159" y="120"/>
                <a:ext cx="361" cy="361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432" y="256"/>
                <a:ext cx="225" cy="270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630" y="0"/>
                <a:ext cx="1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r>
                  <a:rPr lang="en-US" sz="2800" b="0">
                    <a:solidFill>
                      <a:schemeClr val="accent6">
                        <a:lumMod val="75000"/>
                      </a:schemeClr>
                    </a:solidFill>
                    <a:latin typeface="Monotype Corsiva" pitchFamily="66" charset="0"/>
                  </a:rPr>
                  <a:t>Struktur Data</a:t>
                </a: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613" y="374"/>
                <a:ext cx="179" cy="179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876" y="90"/>
              <a:ext cx="71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Materi  </a:t>
              </a:r>
              <a:r>
                <a:rPr lang="en-US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III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38AF-F55A-4E28-90D8-A8D1598C1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6EE14-5AA2-4550-AEBB-E556779A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F0124-F4CC-4CB1-9334-3383EC4C1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F75D-4D86-47A0-B40F-7F601B39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70B5-2E9E-4883-AD21-1175FA1DE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6EDA2-FFC4-43DF-A1AF-E7A3FAC65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27221-F3C5-4B51-9254-B61AB94FB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FBD0-C7F1-4051-98C4-580429DA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74F3D-7CBC-4E2E-96B9-DFEA11829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D9B2-ADA3-49EC-B4CE-7509A157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C06D4B3-94FB-47FF-AF6D-8AAE1E867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051720" y="765175"/>
            <a:ext cx="504056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b="1"/>
              <a:t>LINKED LIST </a:t>
            </a:r>
            <a:r>
              <a:rPr lang="en-US" b="1" smtClean="0"/>
              <a:t>BERKEPALA DAN BEREKOR</a:t>
            </a:r>
            <a:endParaRPr lang="en-US" b="1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83568" y="1412776"/>
            <a:ext cx="7921450" cy="1194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Linked list berkepala dan berekor (</a:t>
            </a:r>
            <a:r>
              <a:rPr lang="en-US" i="1" smtClean="0"/>
              <a:t>headed and tail</a:t>
            </a:r>
            <a:r>
              <a:rPr lang="en-US" smtClean="0"/>
              <a:t>)adalah Linked list yang ditambahkan dua node ”</a:t>
            </a:r>
            <a:r>
              <a:rPr lang="en-US" i="1" smtClean="0"/>
              <a:t>dummy</a:t>
            </a:r>
            <a:r>
              <a:rPr lang="en-US" smtClean="0"/>
              <a:t>” masing-masing kepala dan ekor tetapi secara logik tidak termasuk anggota linked list.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568" y="429483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Info Kepala diberi nilai yang pasti lebih kecil dari semua kemungkinan nilai yang ada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3568" y="501317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Info Ekor diberi nilai yang pasti lebih </a:t>
            </a:r>
            <a:r>
              <a:rPr lang="en-US" smtClean="0"/>
              <a:t>besar </a:t>
            </a:r>
            <a:r>
              <a:rPr lang="en-US" smtClean="0"/>
              <a:t>dari semua kemungkinan nilai yang ada</a:t>
            </a:r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1115616" y="2852936"/>
            <a:ext cx="6935713" cy="1152128"/>
            <a:chOff x="1115616" y="4221088"/>
            <a:chExt cx="7151737" cy="1216185"/>
          </a:xfrm>
        </p:grpSpPr>
        <p:sp>
          <p:nvSpPr>
            <p:cNvPr id="48" name="Rectangle 133"/>
            <p:cNvSpPr>
              <a:spLocks noChangeArrowheads="1"/>
            </p:cNvSpPr>
            <p:nvPr/>
          </p:nvSpPr>
          <p:spPr bwMode="auto">
            <a:xfrm>
              <a:off x="3010769" y="4222676"/>
              <a:ext cx="1535113" cy="776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32"/>
            <p:cNvSpPr>
              <a:spLocks noChangeArrowheads="1"/>
            </p:cNvSpPr>
            <p:nvPr/>
          </p:nvSpPr>
          <p:spPr bwMode="auto">
            <a:xfrm>
              <a:off x="4041057" y="4221088"/>
              <a:ext cx="504825" cy="7778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33"/>
            <p:cNvSpPr>
              <a:spLocks noChangeArrowheads="1"/>
            </p:cNvSpPr>
            <p:nvPr/>
          </p:nvSpPr>
          <p:spPr bwMode="auto">
            <a:xfrm>
              <a:off x="4860032" y="4222676"/>
              <a:ext cx="1535113" cy="776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132"/>
            <p:cNvSpPr>
              <a:spLocks noChangeArrowheads="1"/>
            </p:cNvSpPr>
            <p:nvPr/>
          </p:nvSpPr>
          <p:spPr bwMode="auto">
            <a:xfrm>
              <a:off x="5890320" y="4221088"/>
              <a:ext cx="504825" cy="7778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1282577" y="5091547"/>
              <a:ext cx="821059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smtClean="0">
                  <a:cs typeface="Times New Roman" pitchFamily="18" charset="0"/>
                </a:rPr>
                <a:t>Kepala</a:t>
              </a:r>
              <a:endParaRPr lang="en-US" sz="1600"/>
            </a:p>
          </p:txBody>
        </p:sp>
        <p:sp>
          <p:nvSpPr>
            <p:cNvPr id="61" name="Rectangle 133"/>
            <p:cNvSpPr>
              <a:spLocks noChangeArrowheads="1"/>
            </p:cNvSpPr>
            <p:nvPr/>
          </p:nvSpPr>
          <p:spPr bwMode="auto">
            <a:xfrm>
              <a:off x="1115616" y="4221088"/>
              <a:ext cx="1535113" cy="776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32"/>
            <p:cNvSpPr>
              <a:spLocks noChangeArrowheads="1"/>
            </p:cNvSpPr>
            <p:nvPr/>
          </p:nvSpPr>
          <p:spPr bwMode="auto">
            <a:xfrm>
              <a:off x="2145904" y="4227167"/>
              <a:ext cx="504825" cy="7622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145556" y="4221088"/>
              <a:ext cx="0" cy="7762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134"/>
            <p:cNvSpPr>
              <a:spLocks noChangeArrowheads="1"/>
            </p:cNvSpPr>
            <p:nvPr/>
          </p:nvSpPr>
          <p:spPr bwMode="auto">
            <a:xfrm>
              <a:off x="7020272" y="5085184"/>
              <a:ext cx="606256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smtClean="0">
                  <a:cs typeface="Times New Roman" pitchFamily="18" charset="0"/>
                </a:rPr>
                <a:t>Ekor</a:t>
              </a:r>
              <a:endParaRPr lang="en-US" sz="1600"/>
            </a:p>
          </p:txBody>
        </p:sp>
        <p:sp>
          <p:nvSpPr>
            <p:cNvPr id="66" name="Rectangle 133"/>
            <p:cNvSpPr>
              <a:spLocks noChangeArrowheads="1"/>
            </p:cNvSpPr>
            <p:nvPr/>
          </p:nvSpPr>
          <p:spPr bwMode="auto">
            <a:xfrm>
              <a:off x="6732240" y="4221088"/>
              <a:ext cx="1535113" cy="7762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32"/>
            <p:cNvSpPr>
              <a:spLocks noChangeArrowheads="1"/>
            </p:cNvSpPr>
            <p:nvPr/>
          </p:nvSpPr>
          <p:spPr bwMode="auto">
            <a:xfrm>
              <a:off x="7762528" y="4227167"/>
              <a:ext cx="504825" cy="7622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7762180" y="4221088"/>
              <a:ext cx="0" cy="7762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Arrow Connector 74"/>
            <p:cNvCxnSpPr>
              <a:endCxn id="54" idx="1"/>
            </p:cNvCxnSpPr>
            <p:nvPr/>
          </p:nvCxnSpPr>
          <p:spPr bwMode="auto">
            <a:xfrm>
              <a:off x="4306913" y="4610820"/>
              <a:ext cx="55311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2451056" y="4612932"/>
              <a:ext cx="55311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6179121" y="4612932"/>
              <a:ext cx="55311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1" name="Rectangle 134"/>
            <p:cNvSpPr>
              <a:spLocks noChangeArrowheads="1"/>
            </p:cNvSpPr>
            <p:nvPr/>
          </p:nvSpPr>
          <p:spPr bwMode="auto">
            <a:xfrm>
              <a:off x="4110981" y="5098719"/>
              <a:ext cx="878767" cy="3385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smtClean="0">
                  <a:cs typeface="Times New Roman" pitchFamily="18" charset="0"/>
                </a:rPr>
                <a:t>Elemen</a:t>
              </a:r>
              <a:endParaRPr lang="en-US" sz="1600"/>
            </a:p>
          </p:txBody>
        </p:sp>
        <p:sp>
          <p:nvSpPr>
            <p:cNvPr id="82" name="Oval 131"/>
            <p:cNvSpPr>
              <a:spLocks noChangeArrowheads="1"/>
            </p:cNvSpPr>
            <p:nvPr/>
          </p:nvSpPr>
          <p:spPr bwMode="auto">
            <a:xfrm>
              <a:off x="1283485" y="4261292"/>
              <a:ext cx="710821" cy="6782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136"/>
            <p:cNvSpPr txBox="1">
              <a:spLocks noChangeArrowheads="1"/>
            </p:cNvSpPr>
            <p:nvPr/>
          </p:nvSpPr>
          <p:spPr bwMode="auto">
            <a:xfrm>
              <a:off x="1307338" y="4493667"/>
              <a:ext cx="6635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  <p:sp>
          <p:nvSpPr>
            <p:cNvPr id="83" name="Oval 131"/>
            <p:cNvSpPr>
              <a:spLocks noChangeArrowheads="1"/>
            </p:cNvSpPr>
            <p:nvPr/>
          </p:nvSpPr>
          <p:spPr bwMode="auto">
            <a:xfrm>
              <a:off x="3171595" y="4276745"/>
              <a:ext cx="710821" cy="6782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136"/>
            <p:cNvSpPr txBox="1">
              <a:spLocks noChangeArrowheads="1"/>
            </p:cNvSpPr>
            <p:nvPr/>
          </p:nvSpPr>
          <p:spPr bwMode="auto">
            <a:xfrm>
              <a:off x="3195448" y="4509120"/>
              <a:ext cx="6635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  <p:sp>
          <p:nvSpPr>
            <p:cNvPr id="85" name="Oval 131"/>
            <p:cNvSpPr>
              <a:spLocks noChangeArrowheads="1"/>
            </p:cNvSpPr>
            <p:nvPr/>
          </p:nvSpPr>
          <p:spPr bwMode="auto">
            <a:xfrm>
              <a:off x="5013307" y="4269243"/>
              <a:ext cx="710821" cy="6782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136"/>
            <p:cNvSpPr txBox="1">
              <a:spLocks noChangeArrowheads="1"/>
            </p:cNvSpPr>
            <p:nvPr/>
          </p:nvSpPr>
          <p:spPr bwMode="auto">
            <a:xfrm>
              <a:off x="5037160" y="4501618"/>
              <a:ext cx="6635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  <p:sp>
          <p:nvSpPr>
            <p:cNvPr id="87" name="Oval 131"/>
            <p:cNvSpPr>
              <a:spLocks noChangeArrowheads="1"/>
            </p:cNvSpPr>
            <p:nvPr/>
          </p:nvSpPr>
          <p:spPr bwMode="auto">
            <a:xfrm>
              <a:off x="6901417" y="4269243"/>
              <a:ext cx="710821" cy="67821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Text Box 136"/>
            <p:cNvSpPr txBox="1">
              <a:spLocks noChangeArrowheads="1"/>
            </p:cNvSpPr>
            <p:nvPr/>
          </p:nvSpPr>
          <p:spPr bwMode="auto">
            <a:xfrm>
              <a:off x="6925270" y="4501618"/>
              <a:ext cx="6635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 flipH="1">
              <a:off x="7772156" y="4255164"/>
              <a:ext cx="472252" cy="7421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684212" y="2802152"/>
            <a:ext cx="7776220" cy="1194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>
              <a:spcAft>
                <a:spcPts val="0"/>
              </a:spcAft>
              <a:buSzPct val="80000"/>
              <a:buFont typeface="Wingdings" pitchFamily="2" charset="2"/>
              <a:buChar char="v"/>
            </a:pPr>
            <a:r>
              <a:rPr lang="en-US"/>
              <a:t>  </a:t>
            </a:r>
            <a:r>
              <a:rPr lang="en-US" b="1"/>
              <a:t>Linked</a:t>
            </a:r>
            <a:r>
              <a:rPr lang="en-US"/>
              <a:t> </a:t>
            </a:r>
            <a:r>
              <a:rPr lang="en-US" b="1"/>
              <a:t>List </a:t>
            </a:r>
            <a:r>
              <a:rPr lang="en-US" b="1" smtClean="0"/>
              <a:t>Kosong</a:t>
            </a:r>
            <a:r>
              <a:rPr lang="en-US" smtClean="0"/>
              <a:t> </a:t>
            </a:r>
          </a:p>
          <a:p>
            <a:pPr marL="285750" algn="just">
              <a:spcAft>
                <a:spcPct val="20000"/>
              </a:spcAft>
              <a:buSzPct val="80000"/>
            </a:pPr>
            <a:r>
              <a:rPr lang="en-US" smtClean="0"/>
              <a:t>Jika linked list </a:t>
            </a:r>
            <a:r>
              <a:rPr lang="en-US"/>
              <a:t>hanya terdiri dari kepala dan ekor saja, karena yang dihitung </a:t>
            </a:r>
            <a:r>
              <a:rPr lang="en-US" smtClean="0"/>
              <a:t>sebagai node </a:t>
            </a:r>
            <a:r>
              <a:rPr lang="en-US"/>
              <a:t>adalah list yang berada diantara kepala dan ekor. </a:t>
            </a:r>
          </a:p>
        </p:txBody>
      </p:sp>
      <p:sp>
        <p:nvSpPr>
          <p:cNvPr id="10" name="Rectangle 69"/>
          <p:cNvSpPr>
            <a:spLocks noChangeArrowheads="1"/>
          </p:cNvSpPr>
          <p:nvPr/>
        </p:nvSpPr>
        <p:spPr bwMode="auto">
          <a:xfrm>
            <a:off x="980000" y="3861048"/>
            <a:ext cx="90281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Contoh:</a:t>
            </a:r>
            <a:endParaRPr lang="en-US" sz="1600"/>
          </a:p>
        </p:txBody>
      </p:sp>
      <p:grpSp>
        <p:nvGrpSpPr>
          <p:cNvPr id="46" name="Group 45"/>
          <p:cNvGrpSpPr/>
          <p:nvPr/>
        </p:nvGrpSpPr>
        <p:grpSpPr>
          <a:xfrm>
            <a:off x="2708192" y="4294733"/>
            <a:ext cx="2280133" cy="1006475"/>
            <a:chOff x="2708192" y="4294733"/>
            <a:chExt cx="2280133" cy="1006475"/>
          </a:xfrm>
        </p:grpSpPr>
        <p:sp>
          <p:nvSpPr>
            <p:cNvPr id="12" name="Text Box 95"/>
            <p:cNvSpPr txBox="1">
              <a:spLocks noChangeArrowheads="1"/>
            </p:cNvSpPr>
            <p:nvPr/>
          </p:nvSpPr>
          <p:spPr bwMode="auto">
            <a:xfrm>
              <a:off x="2868530" y="5074195"/>
              <a:ext cx="646113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cs typeface="Times New Roman" pitchFamily="18" charset="0"/>
                </a:rPr>
                <a:t>Kepala</a:t>
              </a:r>
              <a:endParaRPr lang="en-US" sz="1600"/>
            </a:p>
          </p:txBody>
        </p:sp>
        <p:sp>
          <p:nvSpPr>
            <p:cNvPr id="13" name="Line 96"/>
            <p:cNvSpPr>
              <a:spLocks noChangeShapeType="1"/>
            </p:cNvSpPr>
            <p:nvPr/>
          </p:nvSpPr>
          <p:spPr bwMode="auto">
            <a:xfrm>
              <a:off x="3428917" y="4570958"/>
              <a:ext cx="549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97"/>
            <p:cNvSpPr>
              <a:spLocks noChangeArrowheads="1"/>
            </p:cNvSpPr>
            <p:nvPr/>
          </p:nvSpPr>
          <p:spPr bwMode="auto">
            <a:xfrm>
              <a:off x="2708192" y="4294733"/>
              <a:ext cx="854075" cy="5603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99"/>
            <p:cNvSpPr txBox="1">
              <a:spLocks noChangeArrowheads="1"/>
            </p:cNvSpPr>
            <p:nvPr/>
          </p:nvSpPr>
          <p:spPr bwMode="auto">
            <a:xfrm>
              <a:off x="2798720" y="4415383"/>
              <a:ext cx="3873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16" name="Rectangle 100"/>
            <p:cNvSpPr>
              <a:spLocks noChangeArrowheads="1"/>
            </p:cNvSpPr>
            <p:nvPr/>
          </p:nvSpPr>
          <p:spPr bwMode="auto">
            <a:xfrm>
              <a:off x="3991146" y="4299495"/>
              <a:ext cx="854075" cy="5603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 rot="3123701">
              <a:off x="4567712" y="4295236"/>
              <a:ext cx="273380" cy="5678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04"/>
            <p:cNvSpPr txBox="1">
              <a:spLocks noChangeArrowheads="1"/>
            </p:cNvSpPr>
            <p:nvPr/>
          </p:nvSpPr>
          <p:spPr bwMode="auto">
            <a:xfrm>
              <a:off x="3980034" y="4399508"/>
              <a:ext cx="565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101</a:t>
              </a:r>
            </a:p>
          </p:txBody>
        </p:sp>
        <p:sp>
          <p:nvSpPr>
            <p:cNvPr id="19" name="Text Box 105"/>
            <p:cNvSpPr txBox="1">
              <a:spLocks noChangeArrowheads="1"/>
            </p:cNvSpPr>
            <p:nvPr/>
          </p:nvSpPr>
          <p:spPr bwMode="auto">
            <a:xfrm>
              <a:off x="4122909" y="5085308"/>
              <a:ext cx="4572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600">
                  <a:cs typeface="Times New Roman" pitchFamily="18" charset="0"/>
                </a:rPr>
                <a:t>Ekor</a:t>
              </a:r>
              <a:endParaRPr lang="en-US" sz="1600"/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302201" y="4294733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4566434" y="4301096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2" name="Rectangle 69"/>
          <p:cNvSpPr>
            <a:spLocks noChangeArrowheads="1"/>
          </p:cNvSpPr>
          <p:nvPr/>
        </p:nvSpPr>
        <p:spPr bwMode="auto">
          <a:xfrm>
            <a:off x="899592" y="1244907"/>
            <a:ext cx="50177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Contoh linked list yang memiliki  4 elemen list (node):</a:t>
            </a:r>
            <a:endParaRPr lang="en-US" sz="1600"/>
          </a:p>
        </p:txBody>
      </p:sp>
      <p:sp>
        <p:nvSpPr>
          <p:cNvPr id="54" name="Rectangle 142"/>
          <p:cNvSpPr>
            <a:spLocks noChangeArrowheads="1"/>
          </p:cNvSpPr>
          <p:nvPr/>
        </p:nvSpPr>
        <p:spPr bwMode="auto">
          <a:xfrm>
            <a:off x="3545979" y="1772816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Rectangle 144"/>
          <p:cNvSpPr>
            <a:spLocks noChangeArrowheads="1"/>
          </p:cNvSpPr>
          <p:nvPr/>
        </p:nvSpPr>
        <p:spPr bwMode="auto">
          <a:xfrm>
            <a:off x="4809629" y="178076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46"/>
          <p:cNvSpPr>
            <a:spLocks noChangeShapeType="1"/>
          </p:cNvSpPr>
          <p:nvPr/>
        </p:nvSpPr>
        <p:spPr bwMode="auto">
          <a:xfrm>
            <a:off x="4254004" y="205381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147"/>
          <p:cNvSpPr>
            <a:spLocks noChangeArrowheads="1"/>
          </p:cNvSpPr>
          <p:nvPr/>
        </p:nvSpPr>
        <p:spPr bwMode="auto">
          <a:xfrm>
            <a:off x="6066929" y="178076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49"/>
          <p:cNvSpPr>
            <a:spLocks noChangeShapeType="1"/>
          </p:cNvSpPr>
          <p:nvPr/>
        </p:nvSpPr>
        <p:spPr bwMode="auto">
          <a:xfrm>
            <a:off x="5511304" y="205381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150"/>
          <p:cNvSpPr>
            <a:spLocks noChangeArrowheads="1"/>
          </p:cNvSpPr>
          <p:nvPr/>
        </p:nvSpPr>
        <p:spPr bwMode="auto">
          <a:xfrm>
            <a:off x="2285504" y="178076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52"/>
          <p:cNvSpPr>
            <a:spLocks noChangeShapeType="1"/>
          </p:cNvSpPr>
          <p:nvPr/>
        </p:nvSpPr>
        <p:spPr bwMode="auto">
          <a:xfrm>
            <a:off x="2987179" y="205381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Text Box 153"/>
          <p:cNvSpPr txBox="1">
            <a:spLocks noChangeArrowheads="1"/>
          </p:cNvSpPr>
          <p:nvPr/>
        </p:nvSpPr>
        <p:spPr bwMode="auto">
          <a:xfrm>
            <a:off x="2383929" y="1901417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2" name="Text Box 154"/>
          <p:cNvSpPr txBox="1">
            <a:spLocks noChangeArrowheads="1"/>
          </p:cNvSpPr>
          <p:nvPr/>
        </p:nvSpPr>
        <p:spPr bwMode="auto">
          <a:xfrm>
            <a:off x="3622179" y="1864905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3" name="Text Box 155"/>
          <p:cNvSpPr txBox="1">
            <a:spLocks noChangeArrowheads="1"/>
          </p:cNvSpPr>
          <p:nvPr/>
        </p:nvSpPr>
        <p:spPr bwMode="auto">
          <a:xfrm>
            <a:off x="4919166" y="1872842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64" name="Text Box 156"/>
          <p:cNvSpPr txBox="1">
            <a:spLocks noChangeArrowheads="1"/>
          </p:cNvSpPr>
          <p:nvPr/>
        </p:nvSpPr>
        <p:spPr bwMode="auto">
          <a:xfrm>
            <a:off x="6157416" y="1880780"/>
            <a:ext cx="441325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25</a:t>
            </a:r>
            <a:endParaRPr lang="en-US"/>
          </a:p>
        </p:txBody>
      </p:sp>
      <p:sp>
        <p:nvSpPr>
          <p:cNvPr id="65" name="Text Box 157"/>
          <p:cNvSpPr txBox="1">
            <a:spLocks noChangeArrowheads="1"/>
          </p:cNvSpPr>
          <p:nvPr/>
        </p:nvSpPr>
        <p:spPr bwMode="auto">
          <a:xfrm>
            <a:off x="1174254" y="2448129"/>
            <a:ext cx="646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cs typeface="Times New Roman" pitchFamily="18" charset="0"/>
              </a:rPr>
              <a:t>Kepala</a:t>
            </a:r>
            <a:endParaRPr lang="en-US" sz="1600"/>
          </a:p>
        </p:txBody>
      </p:sp>
      <p:sp>
        <p:nvSpPr>
          <p:cNvPr id="66" name="Line 158"/>
          <p:cNvSpPr>
            <a:spLocks noChangeShapeType="1"/>
          </p:cNvSpPr>
          <p:nvPr/>
        </p:nvSpPr>
        <p:spPr bwMode="auto">
          <a:xfrm>
            <a:off x="1734641" y="205223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159"/>
          <p:cNvSpPr>
            <a:spLocks noChangeArrowheads="1"/>
          </p:cNvSpPr>
          <p:nvPr/>
        </p:nvSpPr>
        <p:spPr bwMode="auto">
          <a:xfrm>
            <a:off x="1013916" y="1776005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Text Box 161"/>
          <p:cNvSpPr txBox="1">
            <a:spLocks noChangeArrowheads="1"/>
          </p:cNvSpPr>
          <p:nvPr/>
        </p:nvSpPr>
        <p:spPr bwMode="auto">
          <a:xfrm>
            <a:off x="1080591" y="1896655"/>
            <a:ext cx="387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9" name="Rectangle 162"/>
          <p:cNvSpPr>
            <a:spLocks noChangeArrowheads="1"/>
          </p:cNvSpPr>
          <p:nvPr/>
        </p:nvSpPr>
        <p:spPr bwMode="auto">
          <a:xfrm>
            <a:off x="7319466" y="178076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164"/>
          <p:cNvSpPr>
            <a:spLocks noChangeShapeType="1"/>
          </p:cNvSpPr>
          <p:nvPr/>
        </p:nvSpPr>
        <p:spPr bwMode="auto">
          <a:xfrm>
            <a:off x="6763841" y="205381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165"/>
          <p:cNvSpPr>
            <a:spLocks noChangeShapeType="1"/>
          </p:cNvSpPr>
          <p:nvPr/>
        </p:nvSpPr>
        <p:spPr bwMode="auto">
          <a:xfrm rot="3123701">
            <a:off x="7899203" y="1788218"/>
            <a:ext cx="268373" cy="565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Text Box 166"/>
          <p:cNvSpPr txBox="1">
            <a:spLocks noChangeArrowheads="1"/>
          </p:cNvSpPr>
          <p:nvPr/>
        </p:nvSpPr>
        <p:spPr bwMode="auto">
          <a:xfrm>
            <a:off x="7308354" y="1880780"/>
            <a:ext cx="565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3" name="Text Box 167"/>
          <p:cNvSpPr txBox="1">
            <a:spLocks noChangeArrowheads="1"/>
          </p:cNvSpPr>
          <p:nvPr/>
        </p:nvSpPr>
        <p:spPr bwMode="auto">
          <a:xfrm>
            <a:off x="7498854" y="2421142"/>
            <a:ext cx="457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600">
                <a:cs typeface="Times New Roman" pitchFamily="18" charset="0"/>
              </a:rPr>
              <a:t>Ekor</a:t>
            </a:r>
            <a:endParaRPr lang="en-US" sz="1600"/>
          </a:p>
        </p:txBody>
      </p:sp>
      <p:sp>
        <p:nvSpPr>
          <p:cNvPr id="74" name="Text Box 169"/>
          <p:cNvSpPr txBox="1">
            <a:spLocks noChangeArrowheads="1"/>
          </p:cNvSpPr>
          <p:nvPr/>
        </p:nvSpPr>
        <p:spPr bwMode="auto">
          <a:xfrm>
            <a:off x="3822204" y="2459242"/>
            <a:ext cx="1728788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600" smtClean="0">
                <a:cs typeface="Times New Roman" pitchFamily="18" charset="0"/>
              </a:rPr>
              <a:t>Elemen List</a:t>
            </a:r>
            <a:endParaRPr lang="en-US" sz="1600"/>
          </a:p>
        </p:txBody>
      </p:sp>
      <p:cxnSp>
        <p:nvCxnSpPr>
          <p:cNvPr id="75" name="Straight Connector 74"/>
          <p:cNvCxnSpPr/>
          <p:nvPr/>
        </p:nvCxnSpPr>
        <p:spPr bwMode="auto">
          <a:xfrm>
            <a:off x="1611721" y="1776005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2883563" y="1781729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140401" y="1774004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412243" y="1779728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6660232" y="1781955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7884368" y="1787679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Text Box 107"/>
          <p:cNvSpPr txBox="1">
            <a:spLocks noChangeArrowheads="1"/>
          </p:cNvSpPr>
          <p:nvPr/>
        </p:nvSpPr>
        <p:spPr bwMode="auto">
          <a:xfrm>
            <a:off x="716339" y="5249398"/>
            <a:ext cx="8135937" cy="963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tIns="180000" bIns="180000">
            <a:spAutoFit/>
          </a:bodyPr>
          <a:lstStyle/>
          <a:p>
            <a:pPr>
              <a:spcAft>
                <a:spcPct val="20000"/>
              </a:spcAft>
              <a:buSzPct val="85000"/>
              <a:buFont typeface="Wingdings" pitchFamily="2" charset="2"/>
              <a:buChar char="v"/>
            </a:pPr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 b="1" smtClean="0">
                <a:solidFill>
                  <a:srgbClr val="000000"/>
                </a:solidFill>
              </a:rPr>
              <a:t>Keuntungan</a:t>
            </a:r>
            <a:r>
              <a:rPr lang="en-US" smtClean="0">
                <a:solidFill>
                  <a:srgbClr val="000000"/>
                </a:solidFill>
              </a:rPr>
              <a:t>:   </a:t>
            </a:r>
            <a:endParaRPr lang="en-US">
              <a:solidFill>
                <a:srgbClr val="000000"/>
              </a:solidFill>
            </a:endParaRPr>
          </a:p>
          <a:p>
            <a:pPr marL="285750"/>
            <a:r>
              <a:rPr lang="en-US" smtClean="0">
                <a:solidFill>
                  <a:srgbClr val="000000"/>
                </a:solidFill>
              </a:rPr>
              <a:t>Penyisipan </a:t>
            </a:r>
            <a:r>
              <a:rPr lang="en-US">
                <a:solidFill>
                  <a:srgbClr val="000000"/>
                </a:solidFill>
              </a:rPr>
              <a:t>dan penghapusan selalu terjadi ditengah. !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615751" y="1071546"/>
            <a:ext cx="169790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a.  Sisip Node</a:t>
            </a:r>
            <a:endParaRPr lang="en-US" b="1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3503613" y="200817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4767263" y="200817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4211638" y="228122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024563" y="200817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5468938" y="228122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rot="3123701">
            <a:off x="6594572" y="1996295"/>
            <a:ext cx="264734" cy="58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243138" y="2008176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2944813" y="228122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341563" y="2128826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579813" y="2092313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4876800" y="2100251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30</a:t>
            </a:r>
            <a:endParaRPr 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012160" y="2108188"/>
            <a:ext cx="57606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mtClean="0"/>
              <a:t>101</a:t>
            </a:r>
            <a:endParaRPr lang="en-US"/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1115616" y="2640001"/>
            <a:ext cx="648072" cy="21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cs typeface="Times New Roman" pitchFamily="18" charset="0"/>
              </a:rPr>
              <a:t>Kepala</a:t>
            </a:r>
            <a:endParaRPr lang="en-US" sz="1400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6203950" y="2640001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cs typeface="Times New Roman" pitchFamily="18" charset="0"/>
              </a:rPr>
              <a:t>Ekor</a:t>
            </a:r>
            <a:endParaRPr lang="en-US" sz="1400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1692275" y="2279638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971550" y="2003413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4"/>
          <p:cNvSpPr>
            <a:spLocks noChangeArrowheads="1"/>
          </p:cNvSpPr>
          <p:nvPr/>
        </p:nvSpPr>
        <p:spPr bwMode="auto">
          <a:xfrm>
            <a:off x="1548062" y="2000817"/>
            <a:ext cx="279400" cy="561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1038224" y="2124063"/>
            <a:ext cx="50943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-1</a:t>
            </a:r>
            <a:endParaRPr lang="en-US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4140200" y="3863963"/>
            <a:ext cx="457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NB</a:t>
            </a:r>
            <a:endParaRPr lang="en-US" sz="1400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3924300" y="3255951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4501358" y="3258890"/>
            <a:ext cx="279400" cy="557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3990975" y="3376601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smtClean="0"/>
              <a:t>5</a:t>
            </a:r>
            <a:endParaRPr lang="en-US"/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rot="3123701">
            <a:off x="4503596" y="3250791"/>
            <a:ext cx="277851" cy="56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116013" y="1714488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638675" y="3543288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44"/>
          <p:cNvSpPr>
            <a:spLocks noChangeShapeType="1"/>
          </p:cNvSpPr>
          <p:nvPr/>
        </p:nvSpPr>
        <p:spPr bwMode="auto">
          <a:xfrm rot="16200000">
            <a:off x="4567238" y="31114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45"/>
          <p:cNvSpPr>
            <a:spLocks noChangeShapeType="1"/>
          </p:cNvSpPr>
          <p:nvPr/>
        </p:nvSpPr>
        <p:spPr bwMode="auto">
          <a:xfrm rot="5400000">
            <a:off x="3753644" y="2737632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893763" y="4406888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sp>
        <p:nvSpPr>
          <p:cNvPr id="63" name="Rectangle 77"/>
          <p:cNvSpPr>
            <a:spLocks noChangeArrowheads="1"/>
          </p:cNvSpPr>
          <p:nvPr/>
        </p:nvSpPr>
        <p:spPr bwMode="auto">
          <a:xfrm>
            <a:off x="1000100" y="3000372"/>
            <a:ext cx="16081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Sisipnode(25</a:t>
            </a:r>
            <a:r>
              <a:rPr lang="en-US"/>
              <a:t>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4413" y="5027601"/>
            <a:ext cx="7293195" cy="849671"/>
            <a:chOff x="1014413" y="5027601"/>
            <a:chExt cx="7293195" cy="849671"/>
          </a:xfrm>
        </p:grpSpPr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3546476" y="5032363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49"/>
            <p:cNvSpPr>
              <a:spLocks noChangeArrowheads="1"/>
            </p:cNvSpPr>
            <p:nvPr/>
          </p:nvSpPr>
          <p:spPr bwMode="auto">
            <a:xfrm>
              <a:off x="4810126" y="5032363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>
              <a:off x="4254501" y="530541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6067426" y="5032363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5511801" y="530541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56"/>
            <p:cNvSpPr>
              <a:spLocks noChangeArrowheads="1"/>
            </p:cNvSpPr>
            <p:nvPr/>
          </p:nvSpPr>
          <p:spPr bwMode="auto">
            <a:xfrm>
              <a:off x="2286001" y="5032363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2987676" y="530541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59"/>
            <p:cNvSpPr txBox="1">
              <a:spLocks noChangeArrowheads="1"/>
            </p:cNvSpPr>
            <p:nvPr/>
          </p:nvSpPr>
          <p:spPr bwMode="auto">
            <a:xfrm>
              <a:off x="2384426" y="5153013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3622676" y="5116501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919663" y="5124438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51" name="Text Box 62"/>
            <p:cNvSpPr txBox="1">
              <a:spLocks noChangeArrowheads="1"/>
            </p:cNvSpPr>
            <p:nvPr/>
          </p:nvSpPr>
          <p:spPr bwMode="auto">
            <a:xfrm>
              <a:off x="6157913" y="5132376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1115616" y="5664188"/>
              <a:ext cx="573485" cy="213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smtClean="0">
                  <a:cs typeface="Times New Roman" pitchFamily="18" charset="0"/>
                </a:rPr>
                <a:t>Kepala</a:t>
              </a:r>
              <a:endParaRPr lang="en-US" sz="1400"/>
            </a:p>
          </p:txBody>
        </p: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>
              <a:off x="1735138" y="5303826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66"/>
            <p:cNvSpPr>
              <a:spLocks noChangeArrowheads="1"/>
            </p:cNvSpPr>
            <p:nvPr/>
          </p:nvSpPr>
          <p:spPr bwMode="auto">
            <a:xfrm>
              <a:off x="1014413" y="5027601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1081088" y="5148251"/>
              <a:ext cx="46657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mtClean="0"/>
                <a:t>-1</a:t>
              </a:r>
              <a:endParaRPr lang="en-US"/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7319963" y="5032363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6764338" y="5305413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 rot="3123701">
              <a:off x="7898373" y="5046880"/>
              <a:ext cx="266299" cy="552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4"/>
            <p:cNvSpPr txBox="1">
              <a:spLocks noChangeArrowheads="1"/>
            </p:cNvSpPr>
            <p:nvPr/>
          </p:nvSpPr>
          <p:spPr bwMode="auto">
            <a:xfrm>
              <a:off x="7308304" y="5132376"/>
              <a:ext cx="576064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mtClean="0"/>
                <a:t>101</a:t>
              </a:r>
              <a:endParaRPr lang="en-US"/>
            </a:p>
          </p:txBody>
        </p:sp>
        <p:sp>
          <p:nvSpPr>
            <p:cNvPr id="62" name="Text Box 75"/>
            <p:cNvSpPr txBox="1">
              <a:spLocks noChangeArrowheads="1"/>
            </p:cNvSpPr>
            <p:nvPr/>
          </p:nvSpPr>
          <p:spPr bwMode="auto">
            <a:xfrm>
              <a:off x="7452320" y="5664188"/>
              <a:ext cx="576063" cy="213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smtClean="0">
                  <a:cs typeface="Times New Roman" pitchFamily="18" charset="0"/>
                </a:rPr>
                <a:t>Ekor</a:t>
              </a:r>
              <a:endParaRPr lang="en-US" sz="1400"/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1603770" y="5027601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884012" y="5029078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4147903" y="5029078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5404292" y="5029078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6660232" y="5027601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7892319" y="5027601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73" name="Straight Connector 72"/>
          <p:cNvCxnSpPr/>
          <p:nvPr/>
        </p:nvCxnSpPr>
        <p:spPr bwMode="auto">
          <a:xfrm>
            <a:off x="6591372" y="2008176"/>
            <a:ext cx="0" cy="5603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5356137" y="2004517"/>
            <a:ext cx="0" cy="5603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4083235" y="1998849"/>
            <a:ext cx="0" cy="5603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2835300" y="2007890"/>
            <a:ext cx="0" cy="5603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12604 0.0004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00046 L 0.26649 0.0004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  <p:bldP spid="26" grpId="0" animBg="1"/>
      <p:bldP spid="27" grpId="0" animBg="1"/>
      <p:bldP spid="28" grpId="0"/>
      <p:bldP spid="29" grpId="0" animBg="1"/>
      <p:bldP spid="29" grpId="1" animBg="1"/>
      <p:bldP spid="30" grpId="1"/>
      <p:bldP spid="30" grpId="2"/>
      <p:bldP spid="30" grpId="3"/>
      <p:bldP spid="32" grpId="0" animBg="1"/>
      <p:bldP spid="33" grpId="0" animBg="1"/>
      <p:bldP spid="34" grpId="0" animBg="1"/>
      <p:bldP spid="35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1146966" y="1428736"/>
            <a:ext cx="5441258" cy="4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Fungsi Menyisipkan Node (bahasa C).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75656" y="2060848"/>
            <a:ext cx="5256584" cy="313932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void sisiptengah(tipeinfo IB)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 tipeptr NB, bantu;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NB=(node *) malloc(sizeof(node));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NB-&gt;info=IB;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NB-&gt;next=NULL;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bantu=kepala;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while(bantu-&gt;next-&gt;info&lt;IB)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	bantu=bantu-&gt;next;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NB-&gt;next=bantu-&gt;next;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bantu-&gt;next=NB;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615751" y="1261136"/>
            <a:ext cx="186461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b.  Hapus Node</a:t>
            </a:r>
            <a:endParaRPr lang="en-US" b="1"/>
          </a:p>
        </p:txBody>
      </p:sp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900113" y="3211735"/>
            <a:ext cx="177484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Hapusnode(30</a:t>
            </a:r>
            <a:r>
              <a:rPr lang="en-US"/>
              <a:t>)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3503613" y="215287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4076700" y="215128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4767263" y="215287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5341938" y="215128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>
            <a:off x="4211638" y="242592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6024563" y="215287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6599238" y="215128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>
            <a:off x="5468938" y="242592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2243138" y="2152873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2817813" y="2151285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>
            <a:off x="2944813" y="2425923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56"/>
          <p:cNvSpPr txBox="1">
            <a:spLocks noChangeArrowheads="1"/>
          </p:cNvSpPr>
          <p:nvPr/>
        </p:nvSpPr>
        <p:spPr bwMode="auto">
          <a:xfrm>
            <a:off x="2341563" y="2273523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3579813" y="2237010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auto">
          <a:xfrm>
            <a:off x="4876800" y="2244948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6115050" y="2252885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>
            <a:off x="1692275" y="242433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971550" y="2148110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65"/>
          <p:cNvSpPr txBox="1">
            <a:spLocks noChangeArrowheads="1"/>
          </p:cNvSpPr>
          <p:nvPr/>
        </p:nvSpPr>
        <p:spPr bwMode="auto">
          <a:xfrm>
            <a:off x="1038225" y="2268760"/>
            <a:ext cx="3898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-1</a:t>
            </a:r>
            <a:endParaRPr lang="en-US"/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1115616" y="1859185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7305675" y="2162398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69"/>
          <p:cNvSpPr>
            <a:spLocks noChangeArrowheads="1"/>
          </p:cNvSpPr>
          <p:nvPr/>
        </p:nvSpPr>
        <p:spPr bwMode="auto">
          <a:xfrm>
            <a:off x="7880350" y="2160810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>
            <a:off x="6735763" y="2435448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71"/>
          <p:cNvSpPr>
            <a:spLocks noChangeShapeType="1"/>
          </p:cNvSpPr>
          <p:nvPr/>
        </p:nvSpPr>
        <p:spPr bwMode="auto">
          <a:xfrm rot="3123701">
            <a:off x="7873206" y="2156842"/>
            <a:ext cx="2873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72"/>
          <p:cNvSpPr txBox="1">
            <a:spLocks noChangeArrowheads="1"/>
          </p:cNvSpPr>
          <p:nvPr/>
        </p:nvSpPr>
        <p:spPr bwMode="auto">
          <a:xfrm>
            <a:off x="7308304" y="2262410"/>
            <a:ext cx="56938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101</a:t>
            </a:r>
            <a:endParaRPr lang="en-US"/>
          </a:p>
        </p:txBody>
      </p:sp>
      <p:sp>
        <p:nvSpPr>
          <p:cNvPr id="32" name="Text Box 73"/>
          <p:cNvSpPr txBox="1">
            <a:spLocks noChangeArrowheads="1"/>
          </p:cNvSpPr>
          <p:nvPr/>
        </p:nvSpPr>
        <p:spPr bwMode="auto">
          <a:xfrm>
            <a:off x="4864100" y="1844898"/>
            <a:ext cx="6016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0000E3"/>
                </a:solidFill>
                <a:cs typeface="Times New Roman" pitchFamily="18" charset="0"/>
              </a:rPr>
              <a:t>Hapus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33" name="Line 74"/>
          <p:cNvSpPr>
            <a:spLocks noChangeShapeType="1"/>
          </p:cNvSpPr>
          <p:nvPr/>
        </p:nvSpPr>
        <p:spPr bwMode="auto">
          <a:xfrm>
            <a:off x="4211638" y="242116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75"/>
          <p:cNvSpPr>
            <a:spLocks noChangeShapeType="1"/>
          </p:cNvSpPr>
          <p:nvPr/>
        </p:nvSpPr>
        <p:spPr bwMode="auto">
          <a:xfrm>
            <a:off x="4572000" y="2421160"/>
            <a:ext cx="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76"/>
          <p:cNvSpPr>
            <a:spLocks noChangeShapeType="1"/>
          </p:cNvSpPr>
          <p:nvPr/>
        </p:nvSpPr>
        <p:spPr bwMode="auto">
          <a:xfrm>
            <a:off x="4572000" y="3140298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7"/>
          <p:cNvSpPr>
            <a:spLocks noChangeShapeType="1"/>
          </p:cNvSpPr>
          <p:nvPr/>
        </p:nvSpPr>
        <p:spPr bwMode="auto">
          <a:xfrm rot="-5400000">
            <a:off x="6192837" y="295932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101"/>
          <p:cNvSpPr>
            <a:spLocks noChangeArrowheads="1"/>
          </p:cNvSpPr>
          <p:nvPr/>
        </p:nvSpPr>
        <p:spPr bwMode="auto">
          <a:xfrm>
            <a:off x="916246" y="4077072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1083812" y="2808319"/>
            <a:ext cx="648072" cy="21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cs typeface="Times New Roman" pitchFamily="18" charset="0"/>
              </a:rPr>
              <a:t>Kepala</a:t>
            </a:r>
            <a:endParaRPr lang="en-US" sz="1400"/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7427168" y="2808319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cs typeface="Times New Roman" pitchFamily="18" charset="0"/>
              </a:rPr>
              <a:t>Ekor</a:t>
            </a:r>
            <a:endParaRPr lang="en-US" sz="1400"/>
          </a:p>
        </p:txBody>
      </p:sp>
      <p:sp>
        <p:nvSpPr>
          <p:cNvPr id="63" name="Rectangle 54"/>
          <p:cNvSpPr>
            <a:spLocks noChangeArrowheads="1"/>
          </p:cNvSpPr>
          <p:nvPr/>
        </p:nvSpPr>
        <p:spPr bwMode="auto">
          <a:xfrm>
            <a:off x="1547664" y="2148758"/>
            <a:ext cx="279400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033657" y="4604755"/>
            <a:ext cx="6047558" cy="880673"/>
            <a:chOff x="1187558" y="4604755"/>
            <a:chExt cx="6047558" cy="880673"/>
          </a:xfrm>
        </p:grpSpPr>
        <p:sp>
          <p:nvSpPr>
            <p:cNvPr id="38" name="Rectangle 79"/>
            <p:cNvSpPr>
              <a:spLocks noChangeArrowheads="1"/>
            </p:cNvSpPr>
            <p:nvPr/>
          </p:nvSpPr>
          <p:spPr bwMode="auto">
            <a:xfrm>
              <a:off x="3719513" y="4616822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81"/>
            <p:cNvSpPr>
              <a:spLocks noChangeArrowheads="1"/>
            </p:cNvSpPr>
            <p:nvPr/>
          </p:nvSpPr>
          <p:spPr bwMode="auto">
            <a:xfrm>
              <a:off x="4983163" y="4616822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83"/>
            <p:cNvSpPr>
              <a:spLocks noChangeShapeType="1"/>
            </p:cNvSpPr>
            <p:nvPr/>
          </p:nvSpPr>
          <p:spPr bwMode="auto">
            <a:xfrm>
              <a:off x="4427538" y="4889872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84"/>
            <p:cNvSpPr>
              <a:spLocks noChangeArrowheads="1"/>
            </p:cNvSpPr>
            <p:nvPr/>
          </p:nvSpPr>
          <p:spPr bwMode="auto">
            <a:xfrm>
              <a:off x="6240463" y="4616822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86"/>
            <p:cNvSpPr>
              <a:spLocks noChangeShapeType="1"/>
            </p:cNvSpPr>
            <p:nvPr/>
          </p:nvSpPr>
          <p:spPr bwMode="auto">
            <a:xfrm>
              <a:off x="5684838" y="4889872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 rot="3123701">
              <a:off x="6814486" y="4624429"/>
              <a:ext cx="289099" cy="552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88"/>
            <p:cNvSpPr>
              <a:spLocks noChangeArrowheads="1"/>
            </p:cNvSpPr>
            <p:nvPr/>
          </p:nvSpPr>
          <p:spPr bwMode="auto">
            <a:xfrm>
              <a:off x="2459038" y="4616822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90"/>
            <p:cNvSpPr>
              <a:spLocks noChangeShapeType="1"/>
            </p:cNvSpPr>
            <p:nvPr/>
          </p:nvSpPr>
          <p:spPr bwMode="auto">
            <a:xfrm>
              <a:off x="3160713" y="4889872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91"/>
            <p:cNvSpPr txBox="1">
              <a:spLocks noChangeArrowheads="1"/>
            </p:cNvSpPr>
            <p:nvPr/>
          </p:nvSpPr>
          <p:spPr bwMode="auto">
            <a:xfrm>
              <a:off x="2557463" y="4737472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10</a:t>
              </a:r>
              <a:endParaRPr lang="en-US"/>
            </a:p>
          </p:txBody>
        </p:sp>
        <p:sp>
          <p:nvSpPr>
            <p:cNvPr id="51" name="Text Box 92"/>
            <p:cNvSpPr txBox="1">
              <a:spLocks noChangeArrowheads="1"/>
            </p:cNvSpPr>
            <p:nvPr/>
          </p:nvSpPr>
          <p:spPr bwMode="auto">
            <a:xfrm>
              <a:off x="3795713" y="4700960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2" name="Text Box 93"/>
            <p:cNvSpPr txBox="1">
              <a:spLocks noChangeArrowheads="1"/>
            </p:cNvSpPr>
            <p:nvPr/>
          </p:nvSpPr>
          <p:spPr bwMode="auto">
            <a:xfrm>
              <a:off x="5092700" y="4708897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53" name="Text Box 94"/>
            <p:cNvSpPr txBox="1">
              <a:spLocks noChangeArrowheads="1"/>
            </p:cNvSpPr>
            <p:nvPr/>
          </p:nvSpPr>
          <p:spPr bwMode="auto">
            <a:xfrm>
              <a:off x="6228184" y="4716835"/>
              <a:ext cx="648072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mtClean="0"/>
                <a:t>101</a:t>
              </a:r>
              <a:endParaRPr lang="en-US"/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>
              <a:off x="1908175" y="4888285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00"/>
            <p:cNvSpPr txBox="1">
              <a:spLocks noChangeArrowheads="1"/>
            </p:cNvSpPr>
            <p:nvPr/>
          </p:nvSpPr>
          <p:spPr bwMode="auto">
            <a:xfrm>
              <a:off x="1254125" y="4732710"/>
              <a:ext cx="389850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-1</a:t>
              </a:r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1290518" y="5272493"/>
              <a:ext cx="648072" cy="212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smtClean="0">
                  <a:cs typeface="Times New Roman" pitchFamily="18" charset="0"/>
                </a:rPr>
                <a:t>Kepala</a:t>
              </a:r>
              <a:endParaRPr lang="en-US" sz="1400"/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6378852" y="5272493"/>
              <a:ext cx="457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smtClean="0">
                  <a:cs typeface="Times New Roman" pitchFamily="18" charset="0"/>
                </a:rPr>
                <a:t>Ekor</a:t>
              </a:r>
              <a:endParaRPr lang="en-US" sz="1400"/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1187558" y="4604755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 bwMode="auto">
            <a:xfrm>
              <a:off x="1779590" y="4604755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059832" y="4620657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315772" y="4613381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5596014" y="4621332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6828101" y="4621332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47675E-6 L 0.13247 3.4767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7 3.47675E-6 L 0.27431 3.4767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11" grpId="0" animBg="1"/>
      <p:bldP spid="17" grpId="0"/>
      <p:bldP spid="25" grpId="1"/>
      <p:bldP spid="25" grpId="2"/>
      <p:bldP spid="25" grpId="3"/>
      <p:bldP spid="32" grpId="0"/>
      <p:bldP spid="32" grpId="1"/>
      <p:bldP spid="33" grpId="0" animBg="1"/>
      <p:bldP spid="34" grpId="0" animBg="1"/>
      <p:bldP spid="35" grpId="0" animBg="1"/>
      <p:bldP spid="36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339752" y="1893103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FF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503613" y="2182565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4076700" y="2184110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4767263" y="2182565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5341938" y="2184110"/>
            <a:ext cx="279400" cy="557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>
            <a:off x="4211638" y="245561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6024563" y="2182565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6599238" y="2184109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>
            <a:off x="5468938" y="245561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2243138" y="2182565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Rectangle 22"/>
          <p:cNvSpPr>
            <a:spLocks noChangeArrowheads="1"/>
          </p:cNvSpPr>
          <p:nvPr/>
        </p:nvSpPr>
        <p:spPr bwMode="auto">
          <a:xfrm>
            <a:off x="2817813" y="2184109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23"/>
          <p:cNvSpPr>
            <a:spLocks noChangeShapeType="1"/>
          </p:cNvSpPr>
          <p:nvPr/>
        </p:nvSpPr>
        <p:spPr bwMode="auto">
          <a:xfrm>
            <a:off x="2944813" y="245561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2341563" y="2303215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117" name="Text Box 25"/>
          <p:cNvSpPr txBox="1">
            <a:spLocks noChangeArrowheads="1"/>
          </p:cNvSpPr>
          <p:nvPr/>
        </p:nvSpPr>
        <p:spPr bwMode="auto">
          <a:xfrm>
            <a:off x="3579813" y="2314252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4876800" y="2314253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19" name="Text Box 27"/>
          <p:cNvSpPr txBox="1">
            <a:spLocks noChangeArrowheads="1"/>
          </p:cNvSpPr>
          <p:nvPr/>
        </p:nvSpPr>
        <p:spPr bwMode="auto">
          <a:xfrm>
            <a:off x="6115050" y="228257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20" name="Text Box 28"/>
          <p:cNvSpPr txBox="1">
            <a:spLocks noChangeArrowheads="1"/>
          </p:cNvSpPr>
          <p:nvPr/>
        </p:nvSpPr>
        <p:spPr bwMode="auto">
          <a:xfrm>
            <a:off x="1043608" y="2814390"/>
            <a:ext cx="720080" cy="25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cs typeface="Times New Roman" pitchFamily="18" charset="0"/>
              </a:rPr>
              <a:t>Kepala</a:t>
            </a:r>
            <a:endParaRPr lang="en-US" sz="1400"/>
          </a:p>
        </p:txBody>
      </p:sp>
      <p:sp>
        <p:nvSpPr>
          <p:cNvPr id="121" name="Text Box 29"/>
          <p:cNvSpPr txBox="1">
            <a:spLocks noChangeArrowheads="1"/>
          </p:cNvSpPr>
          <p:nvPr/>
        </p:nvSpPr>
        <p:spPr bwMode="auto">
          <a:xfrm>
            <a:off x="7451725" y="2814390"/>
            <a:ext cx="457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cs typeface="Times New Roman" pitchFamily="18" charset="0"/>
              </a:rPr>
              <a:t>Ekor</a:t>
            </a:r>
            <a:endParaRPr lang="en-US" sz="1400"/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1692275" y="245402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" name="Rectangle 31"/>
          <p:cNvSpPr>
            <a:spLocks noChangeArrowheads="1"/>
          </p:cNvSpPr>
          <p:nvPr/>
        </p:nvSpPr>
        <p:spPr bwMode="auto">
          <a:xfrm>
            <a:off x="971550" y="2177802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1547664" y="2176215"/>
            <a:ext cx="279400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Text Box 33"/>
          <p:cNvSpPr txBox="1">
            <a:spLocks noChangeArrowheads="1"/>
          </p:cNvSpPr>
          <p:nvPr/>
        </p:nvSpPr>
        <p:spPr bwMode="auto">
          <a:xfrm>
            <a:off x="971600" y="2298452"/>
            <a:ext cx="5760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-1</a:t>
            </a:r>
            <a:endParaRPr lang="en-US"/>
          </a:p>
        </p:txBody>
      </p:sp>
      <p:sp>
        <p:nvSpPr>
          <p:cNvPr id="126" name="Rectangle 35"/>
          <p:cNvSpPr>
            <a:spLocks noChangeArrowheads="1"/>
          </p:cNvSpPr>
          <p:nvPr/>
        </p:nvSpPr>
        <p:spPr bwMode="auto">
          <a:xfrm>
            <a:off x="7305675" y="2192090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Rectangle 36"/>
          <p:cNvSpPr>
            <a:spLocks noChangeArrowheads="1"/>
          </p:cNvSpPr>
          <p:nvPr/>
        </p:nvSpPr>
        <p:spPr bwMode="auto">
          <a:xfrm>
            <a:off x="7880135" y="2189982"/>
            <a:ext cx="279400" cy="556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37"/>
          <p:cNvSpPr>
            <a:spLocks noChangeShapeType="1"/>
          </p:cNvSpPr>
          <p:nvPr/>
        </p:nvSpPr>
        <p:spPr bwMode="auto">
          <a:xfrm>
            <a:off x="6735763" y="246514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38"/>
          <p:cNvSpPr>
            <a:spLocks noChangeShapeType="1"/>
          </p:cNvSpPr>
          <p:nvPr/>
        </p:nvSpPr>
        <p:spPr bwMode="auto">
          <a:xfrm rot="3123701">
            <a:off x="7873206" y="2186534"/>
            <a:ext cx="2873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Text Box 39"/>
          <p:cNvSpPr txBox="1">
            <a:spLocks noChangeArrowheads="1"/>
          </p:cNvSpPr>
          <p:nvPr/>
        </p:nvSpPr>
        <p:spPr bwMode="auto">
          <a:xfrm>
            <a:off x="7308304" y="2292102"/>
            <a:ext cx="576064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101</a:t>
            </a:r>
            <a:endParaRPr lang="en-US"/>
          </a:p>
        </p:txBody>
      </p:sp>
      <p:sp>
        <p:nvSpPr>
          <p:cNvPr id="131" name="Text Box 43"/>
          <p:cNvSpPr txBox="1">
            <a:spLocks noChangeArrowheads="1"/>
          </p:cNvSpPr>
          <p:nvPr/>
        </p:nvSpPr>
        <p:spPr bwMode="auto">
          <a:xfrm>
            <a:off x="2341563" y="2300725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132" name="Text Box 44"/>
          <p:cNvSpPr txBox="1">
            <a:spLocks noChangeArrowheads="1"/>
          </p:cNvSpPr>
          <p:nvPr/>
        </p:nvSpPr>
        <p:spPr bwMode="auto">
          <a:xfrm>
            <a:off x="3579813" y="2315735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33" name="Text Box 45"/>
          <p:cNvSpPr txBox="1">
            <a:spLocks noChangeArrowheads="1"/>
          </p:cNvSpPr>
          <p:nvPr/>
        </p:nvSpPr>
        <p:spPr bwMode="auto">
          <a:xfrm>
            <a:off x="4876800" y="2317076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34" name="Text Box 46"/>
          <p:cNvSpPr txBox="1">
            <a:spLocks noChangeArrowheads="1"/>
          </p:cNvSpPr>
          <p:nvPr/>
        </p:nvSpPr>
        <p:spPr bwMode="auto">
          <a:xfrm>
            <a:off x="6115050" y="2284823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137" name="Rectangle 59"/>
          <p:cNvSpPr>
            <a:spLocks noChangeArrowheads="1"/>
          </p:cNvSpPr>
          <p:nvPr/>
        </p:nvSpPr>
        <p:spPr bwMode="auto">
          <a:xfrm>
            <a:off x="899592" y="4221088"/>
            <a:ext cx="1980029" cy="7540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</a:t>
            </a:r>
            <a:r>
              <a:rPr lang="en-US" sz="1600" smtClean="0"/>
              <a:t>: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/>
              <a:t>  10   20   30   40 </a:t>
            </a: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15751" y="1277989"/>
            <a:ext cx="28007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c.  Cetak Isi Linked List </a:t>
            </a:r>
            <a:endParaRPr 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2948E-6 L 8.33333E-7 0.14682 " pathEditMode="relative" ptsTypes="AA">
                                      <p:cBhvr>
                                        <p:cTn id="1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115 L 0.14218 0.001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26162E-7 L 5E-6 0.1475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5 0.00116 L 0.27274 0.001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69942E-6 L -1.66667E-6 0.1458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74 0.00116 L 0.40659 0.0011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9.24855E-7 L -4.16667E-6 0.14682 " pathEditMode="relative" ptsTypes="AA">
                                      <p:cBhvr>
                                        <p:cTn id="3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59 0.00116 L 0.54982 0.0011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5" grpId="3"/>
      <p:bldP spid="55" grpId="4"/>
      <p:bldP spid="55" grpId="5"/>
      <p:bldP spid="131" grpId="0"/>
      <p:bldP spid="132" grpId="0"/>
      <p:bldP spid="133" grpId="0"/>
      <p:bldP spid="134" grpId="0"/>
      <p:bldP spid="1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7"/>
          <p:cNvSpPr txBox="1">
            <a:spLocks noChangeArrowheads="1"/>
          </p:cNvSpPr>
          <p:nvPr/>
        </p:nvSpPr>
        <p:spPr bwMode="auto">
          <a:xfrm>
            <a:off x="1074958" y="1428736"/>
            <a:ext cx="4865194" cy="4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smtClean="0">
                <a:cs typeface="Times New Roman" pitchFamily="18" charset="0"/>
              </a:rPr>
              <a:t>Fungsi Mencetak dari Depan (bahasa C).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03648" y="2060848"/>
            <a:ext cx="5256584" cy="230832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void cetaklist()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 tipeptr bantu;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bantu=kepala-&gt;next;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while (bantu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!=Ekor)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   { printf("%d ",bantu-&gt;info);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     bantu=bantu-&gt;next; </a:t>
            </a:r>
          </a:p>
          <a:p>
            <a:pPr>
              <a:tabLst>
                <a:tab pos="746125" algn="l"/>
              </a:tabLst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316</Words>
  <Application>Microsoft Office PowerPoint</Application>
  <PresentationFormat>On-screen Show (4:3)</PresentationFormat>
  <Paragraphs>115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HERRY SOFYAN</dc:creator>
  <cp:lastModifiedBy>Herry Sofyan</cp:lastModifiedBy>
  <cp:revision>171</cp:revision>
  <dcterms:created xsi:type="dcterms:W3CDTF">2005-09-11T15:39:59Z</dcterms:created>
  <dcterms:modified xsi:type="dcterms:W3CDTF">2016-09-26T01:42:29Z</dcterms:modified>
</cp:coreProperties>
</file>