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6" r:id="rId2"/>
    <p:sldId id="268" r:id="rId3"/>
    <p:sldId id="293" r:id="rId4"/>
    <p:sldId id="295" r:id="rId5"/>
    <p:sldId id="297" r:id="rId6"/>
    <p:sldId id="272" r:id="rId7"/>
    <p:sldId id="296" r:id="rId8"/>
    <p:sldId id="290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E3"/>
    <a:srgbClr val="000000"/>
    <a:srgbClr val="FFFFFF"/>
    <a:srgbClr val="A6D7F8"/>
    <a:srgbClr val="ABD9DD"/>
    <a:srgbClr val="FF9933"/>
    <a:srgbClr val="FFFF66"/>
    <a:srgbClr val="FFFF00"/>
    <a:srgbClr val="FF3300"/>
    <a:srgbClr val="FF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013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3369C1B-CAA0-410F-A235-91CE090388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46C419D-C1D9-43E2-B3E3-33F6395450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DAB7F1-7F01-401D-B651-BD334D961FCE}" type="slidenum">
              <a:rPr lang="en-US"/>
              <a:pPr/>
              <a:t>1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DAB7F1-7F01-401D-B651-BD334D961FCE}" type="slidenum">
              <a:rPr lang="en-US"/>
              <a:pPr/>
              <a:t>2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DAB7F1-7F01-401D-B651-BD334D961FCE}" type="slidenum">
              <a:rPr lang="en-US"/>
              <a:pPr/>
              <a:t>3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DAB7F1-7F01-401D-B651-BD334D961FCE}" type="slidenum">
              <a:rPr lang="en-US"/>
              <a:pPr/>
              <a:t>4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DAB7F1-7F01-401D-B651-BD334D961FCE}" type="slidenum">
              <a:rPr lang="en-US"/>
              <a:pPr/>
              <a:t>5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DAB7F1-7F01-401D-B651-BD334D961FCE}" type="slidenum">
              <a:rPr lang="en-US"/>
              <a:pPr/>
              <a:t>6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DAB7F1-7F01-401D-B651-BD334D961FCE}" type="slidenum">
              <a:rPr lang="en-US"/>
              <a:pPr/>
              <a:t>7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DAB7F1-7F01-401D-B651-BD334D961FCE}" type="slidenum">
              <a:rPr lang="en-US"/>
              <a:pPr/>
              <a:t>8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7ABF1A-3FB9-42AB-8A9A-E5C187C9BB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6" descr="blue-technology-powerpoint-templates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13"/>
          <p:cNvGrpSpPr>
            <a:grpSpLocks/>
          </p:cNvGrpSpPr>
          <p:nvPr userDrawn="1"/>
        </p:nvGrpSpPr>
        <p:grpSpPr bwMode="auto">
          <a:xfrm>
            <a:off x="252413" y="1"/>
            <a:ext cx="8621711" cy="877888"/>
            <a:chOff x="159" y="0"/>
            <a:chExt cx="5431" cy="553"/>
          </a:xfrm>
        </p:grpSpPr>
        <p:grpSp>
          <p:nvGrpSpPr>
            <p:cNvPr id="9" name="Group 14"/>
            <p:cNvGrpSpPr>
              <a:grpSpLocks/>
            </p:cNvGrpSpPr>
            <p:nvPr/>
          </p:nvGrpSpPr>
          <p:grpSpPr bwMode="auto">
            <a:xfrm>
              <a:off x="159" y="0"/>
              <a:ext cx="5352" cy="553"/>
              <a:chOff x="159" y="0"/>
              <a:chExt cx="5352" cy="553"/>
            </a:xfrm>
          </p:grpSpPr>
          <p:sp>
            <p:nvSpPr>
              <p:cNvPr id="12" name="Line 15"/>
              <p:cNvSpPr>
                <a:spLocks noChangeShapeType="1"/>
              </p:cNvSpPr>
              <p:nvPr/>
            </p:nvSpPr>
            <p:spPr bwMode="auto">
              <a:xfrm>
                <a:off x="340" y="301"/>
                <a:ext cx="5171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Rectangle 16"/>
              <p:cNvSpPr>
                <a:spLocks noChangeArrowheads="1"/>
              </p:cNvSpPr>
              <p:nvPr/>
            </p:nvSpPr>
            <p:spPr bwMode="auto">
              <a:xfrm>
                <a:off x="340" y="301"/>
                <a:ext cx="3085" cy="45"/>
              </a:xfrm>
              <a:prstGeom prst="rect">
                <a:avLst/>
              </a:prstGeom>
              <a:gradFill rotWithShape="0">
                <a:gsLst>
                  <a:gs pos="0">
                    <a:schemeClr val="bg1">
                      <a:gamma/>
                      <a:shade val="49804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" name="AutoShape 17"/>
              <p:cNvSpPr>
                <a:spLocks noChangeArrowheads="1"/>
              </p:cNvSpPr>
              <p:nvPr/>
            </p:nvSpPr>
            <p:spPr bwMode="auto">
              <a:xfrm>
                <a:off x="159" y="120"/>
                <a:ext cx="361" cy="361"/>
              </a:xfrm>
              <a:prstGeom prst="star5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FFFF66"/>
                  </a:gs>
                </a:gsLst>
                <a:lin ang="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" name="AutoShape 18"/>
              <p:cNvSpPr>
                <a:spLocks noChangeArrowheads="1"/>
              </p:cNvSpPr>
              <p:nvPr/>
            </p:nvSpPr>
            <p:spPr bwMode="auto">
              <a:xfrm>
                <a:off x="432" y="256"/>
                <a:ext cx="225" cy="270"/>
              </a:xfrm>
              <a:prstGeom prst="star5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FFFF66"/>
                  </a:gs>
                </a:gsLst>
                <a:lin ang="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" name="Rectangle 19"/>
              <p:cNvSpPr>
                <a:spLocks noChangeArrowheads="1"/>
              </p:cNvSpPr>
              <p:nvPr/>
            </p:nvSpPr>
            <p:spPr bwMode="auto">
              <a:xfrm>
                <a:off x="630" y="0"/>
                <a:ext cx="1280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2075" tIns="46038" rIns="92075" bIns="46038">
                <a:spAutoFit/>
              </a:bodyPr>
              <a:lstStyle/>
              <a:p>
                <a:r>
                  <a:rPr lang="en-US" sz="2800" b="0">
                    <a:solidFill>
                      <a:schemeClr val="accent6">
                        <a:lumMod val="75000"/>
                      </a:schemeClr>
                    </a:solidFill>
                    <a:latin typeface="Monotype Corsiva" pitchFamily="66" charset="0"/>
                  </a:rPr>
                  <a:t>Struktur Data</a:t>
                </a:r>
              </a:p>
            </p:txBody>
          </p:sp>
          <p:sp>
            <p:nvSpPr>
              <p:cNvPr id="17" name="AutoShape 20"/>
              <p:cNvSpPr>
                <a:spLocks noChangeArrowheads="1"/>
              </p:cNvSpPr>
              <p:nvPr/>
            </p:nvSpPr>
            <p:spPr bwMode="auto">
              <a:xfrm>
                <a:off x="613" y="374"/>
                <a:ext cx="179" cy="179"/>
              </a:xfrm>
              <a:prstGeom prst="star5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FFFF66"/>
                  </a:gs>
                </a:gsLst>
                <a:lin ang="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0" name="Rectangle 21"/>
            <p:cNvSpPr>
              <a:spLocks noChangeArrowheads="1"/>
            </p:cNvSpPr>
            <p:nvPr/>
          </p:nvSpPr>
          <p:spPr bwMode="auto">
            <a:xfrm>
              <a:off x="4876" y="90"/>
              <a:ext cx="714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r>
                <a:rPr lang="en-US" sz="1600" b="1">
                  <a:solidFill>
                    <a:schemeClr val="accent6">
                      <a:lumMod val="75000"/>
                    </a:schemeClr>
                  </a:solidFill>
                  <a:latin typeface="Calibri" pitchFamily="34" charset="0"/>
                </a:rPr>
                <a:t>Materi  </a:t>
              </a:r>
              <a:r>
                <a:rPr lang="en-US" sz="1600" b="1" smtClean="0">
                  <a:solidFill>
                    <a:schemeClr val="accent6">
                      <a:lumMod val="75000"/>
                    </a:schemeClr>
                  </a:solidFill>
                  <a:latin typeface="Calibri" pitchFamily="34" charset="0"/>
                </a:rPr>
                <a:t>III</a:t>
              </a:r>
              <a:endParaRPr lang="en-US" sz="1600" b="1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338AF-F55A-4E28-90D8-A8D1598C17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E6EE14-5AA2-4550-AEBB-E556779A6E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F0124-F4CC-4CB1-9334-3383EC4C1B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FF75D-4D86-47A0-B40F-7F601B39F1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0770B5-2E9E-4883-AD21-1175FA1DEB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86EDA2-FFC4-43DF-A1AF-E7A3FAC65C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127221-F3C5-4B51-9254-B61AB94FBA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3AFBD0-C7F1-4051-98C4-580429DA95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C74F3D-7CBC-4E2E-96B9-DFEA11829E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FED9B2-ADA3-49EC-B4CE-7509A157AF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3C06D4B3-94FB-47FF-AF6D-8AAE1E867F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6" descr="blue-technology-powerpoint-templates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2"/>
            </a:gs>
            <a:gs pos="100000">
              <a:srgbClr val="3333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2051720" y="765175"/>
            <a:ext cx="504056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/>
              <a:t>LINKED LIST </a:t>
            </a:r>
            <a:r>
              <a:rPr lang="en-US" b="1" smtClean="0"/>
              <a:t>MELINGKAR</a:t>
            </a:r>
            <a:endParaRPr lang="en-US" b="1"/>
          </a:p>
        </p:txBody>
      </p:sp>
      <p:sp>
        <p:nvSpPr>
          <p:cNvPr id="5" name="Text Box 23"/>
          <p:cNvSpPr txBox="1">
            <a:spLocks noChangeArrowheads="1"/>
          </p:cNvSpPr>
          <p:nvPr/>
        </p:nvSpPr>
        <p:spPr bwMode="auto">
          <a:xfrm>
            <a:off x="683568" y="1412777"/>
            <a:ext cx="7921450" cy="17485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tIns="180000" bIns="180000">
            <a:spAutoFit/>
          </a:bodyPr>
          <a:lstStyle/>
          <a:p>
            <a:pPr marL="285750" indent="-285750" algn="just">
              <a:buSzPct val="85000"/>
              <a:buFont typeface="Wingdings" pitchFamily="2" charset="2"/>
              <a:buChar char="v"/>
            </a:pPr>
            <a:r>
              <a:rPr lang="en-US" smtClean="0"/>
              <a:t>Linked List melingkar (</a:t>
            </a:r>
            <a:r>
              <a:rPr lang="en-US" i="1" smtClean="0"/>
              <a:t>circular</a:t>
            </a:r>
            <a:r>
              <a:rPr lang="en-US" smtClean="0"/>
              <a:t>) adalah linked list linier biasa dimana pointer pada node terakhir diarahkan kembali ke node pertama. Jika menggunakan node kepala, maka dinamakan linked list melingkar berkepala (</a:t>
            </a:r>
            <a:r>
              <a:rPr lang="en-US" i="1" smtClean="0"/>
              <a:t>headed circular</a:t>
            </a:r>
            <a:r>
              <a:rPr lang="en-US" smtClean="0"/>
              <a:t>). Dalam hal ini node terakhir diarahkan kembali ke node kepala.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83568" y="4797152"/>
            <a:ext cx="7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SzPct val="85000"/>
              <a:buFont typeface="Wingdings" pitchFamily="2" charset="2"/>
              <a:buChar char="v"/>
            </a:pPr>
            <a:r>
              <a:rPr lang="en-US" smtClean="0"/>
              <a:t>Dengan kondisi ini tidak ada node yang berisi pointer yang bernilai NULL.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83568" y="5093135"/>
            <a:ext cx="8064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SzPct val="85000"/>
              <a:buFont typeface="Wingdings" pitchFamily="2" charset="2"/>
              <a:buChar char="v"/>
            </a:pPr>
            <a:r>
              <a:rPr lang="en-US" smtClean="0"/>
              <a:t>Proses pembacaan isi list tidak harus dari node awal tetapi bisa dari mana saja.</a:t>
            </a:r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115616" y="3116666"/>
            <a:ext cx="6935713" cy="1121247"/>
            <a:chOff x="1115616" y="3116666"/>
            <a:chExt cx="6935713" cy="1121247"/>
          </a:xfrm>
        </p:grpSpPr>
        <p:sp>
          <p:nvSpPr>
            <p:cNvPr id="48" name="Rectangle 133"/>
            <p:cNvSpPr>
              <a:spLocks noChangeArrowheads="1"/>
            </p:cNvSpPr>
            <p:nvPr/>
          </p:nvSpPr>
          <p:spPr bwMode="auto">
            <a:xfrm>
              <a:off x="2953524" y="3502512"/>
              <a:ext cx="1488744" cy="7354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Rectangle 132"/>
            <p:cNvSpPr>
              <a:spLocks noChangeArrowheads="1"/>
            </p:cNvSpPr>
            <p:nvPr/>
          </p:nvSpPr>
          <p:spPr bwMode="auto">
            <a:xfrm>
              <a:off x="3952692" y="3501008"/>
              <a:ext cx="489576" cy="73690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133"/>
            <p:cNvSpPr>
              <a:spLocks noChangeArrowheads="1"/>
            </p:cNvSpPr>
            <p:nvPr/>
          </p:nvSpPr>
          <p:spPr bwMode="auto">
            <a:xfrm>
              <a:off x="4746929" y="3502512"/>
              <a:ext cx="1488744" cy="7354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Rectangle 132"/>
            <p:cNvSpPr>
              <a:spLocks noChangeArrowheads="1"/>
            </p:cNvSpPr>
            <p:nvPr/>
          </p:nvSpPr>
          <p:spPr bwMode="auto">
            <a:xfrm>
              <a:off x="5746096" y="3501008"/>
              <a:ext cx="489576" cy="73690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Rectangle 134"/>
            <p:cNvSpPr>
              <a:spLocks noChangeArrowheads="1"/>
            </p:cNvSpPr>
            <p:nvPr/>
          </p:nvSpPr>
          <p:spPr bwMode="auto">
            <a:xfrm>
              <a:off x="1388848" y="3116666"/>
              <a:ext cx="796258" cy="32072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600" smtClean="0">
                  <a:cs typeface="Times New Roman" pitchFamily="18" charset="0"/>
                </a:rPr>
                <a:t>Kepala</a:t>
              </a:r>
              <a:endParaRPr lang="en-US" sz="1600"/>
            </a:p>
          </p:txBody>
        </p:sp>
        <p:sp>
          <p:nvSpPr>
            <p:cNvPr id="61" name="Rectangle 133"/>
            <p:cNvSpPr>
              <a:spLocks noChangeArrowheads="1"/>
            </p:cNvSpPr>
            <p:nvPr/>
          </p:nvSpPr>
          <p:spPr bwMode="auto">
            <a:xfrm>
              <a:off x="1115616" y="3501008"/>
              <a:ext cx="1488744" cy="7354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Rectangle 132"/>
            <p:cNvSpPr>
              <a:spLocks noChangeArrowheads="1"/>
            </p:cNvSpPr>
            <p:nvPr/>
          </p:nvSpPr>
          <p:spPr bwMode="auto">
            <a:xfrm>
              <a:off x="2114783" y="3506767"/>
              <a:ext cx="489576" cy="72210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65" name="Straight Connector 64"/>
            <p:cNvCxnSpPr/>
            <p:nvPr/>
          </p:nvCxnSpPr>
          <p:spPr bwMode="auto">
            <a:xfrm>
              <a:off x="2114446" y="3501008"/>
              <a:ext cx="0" cy="73540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6" name="Rectangle 133"/>
            <p:cNvSpPr>
              <a:spLocks noChangeArrowheads="1"/>
            </p:cNvSpPr>
            <p:nvPr/>
          </p:nvSpPr>
          <p:spPr bwMode="auto">
            <a:xfrm>
              <a:off x="6562585" y="3501008"/>
              <a:ext cx="1488744" cy="7354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Rectangle 132"/>
            <p:cNvSpPr>
              <a:spLocks noChangeArrowheads="1"/>
            </p:cNvSpPr>
            <p:nvPr/>
          </p:nvSpPr>
          <p:spPr bwMode="auto">
            <a:xfrm>
              <a:off x="7561753" y="3506767"/>
              <a:ext cx="489576" cy="72210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>
              <a:noFill/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69" name="Straight Connector 68"/>
            <p:cNvCxnSpPr/>
            <p:nvPr/>
          </p:nvCxnSpPr>
          <p:spPr bwMode="auto">
            <a:xfrm>
              <a:off x="7561415" y="3501008"/>
              <a:ext cx="0" cy="73540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5" name="Straight Arrow Connector 74"/>
            <p:cNvCxnSpPr>
              <a:endCxn id="54" idx="1"/>
            </p:cNvCxnSpPr>
            <p:nvPr/>
          </p:nvCxnSpPr>
          <p:spPr bwMode="auto">
            <a:xfrm>
              <a:off x="4210517" y="3870213"/>
              <a:ext cx="536412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78" name="Straight Arrow Connector 77"/>
            <p:cNvCxnSpPr/>
            <p:nvPr/>
          </p:nvCxnSpPr>
          <p:spPr bwMode="auto">
            <a:xfrm>
              <a:off x="2410718" y="3872213"/>
              <a:ext cx="536412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79" name="Straight Arrow Connector 78"/>
            <p:cNvCxnSpPr/>
            <p:nvPr/>
          </p:nvCxnSpPr>
          <p:spPr bwMode="auto">
            <a:xfrm>
              <a:off x="6026174" y="3872213"/>
              <a:ext cx="536412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82" name="Oval 131"/>
            <p:cNvSpPr>
              <a:spLocks noChangeArrowheads="1"/>
            </p:cNvSpPr>
            <p:nvPr/>
          </p:nvSpPr>
          <p:spPr bwMode="auto">
            <a:xfrm>
              <a:off x="1278414" y="3539094"/>
              <a:ext cx="689350" cy="64249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Text Box 136"/>
            <p:cNvSpPr txBox="1">
              <a:spLocks noChangeArrowheads="1"/>
            </p:cNvSpPr>
            <p:nvPr/>
          </p:nvSpPr>
          <p:spPr bwMode="auto">
            <a:xfrm>
              <a:off x="1301547" y="3759230"/>
              <a:ext cx="643531" cy="1729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400">
                  <a:cs typeface="Times New Roman" pitchFamily="18" charset="0"/>
                </a:rPr>
                <a:t>INFO</a:t>
              </a:r>
              <a:endParaRPr lang="en-US" sz="1400"/>
            </a:p>
          </p:txBody>
        </p:sp>
        <p:sp>
          <p:nvSpPr>
            <p:cNvPr id="83" name="Oval 131"/>
            <p:cNvSpPr>
              <a:spLocks noChangeArrowheads="1"/>
            </p:cNvSpPr>
            <p:nvPr/>
          </p:nvSpPr>
          <p:spPr bwMode="auto">
            <a:xfrm>
              <a:off x="3109492" y="3553734"/>
              <a:ext cx="689350" cy="64249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Text Box 136"/>
            <p:cNvSpPr txBox="1">
              <a:spLocks noChangeArrowheads="1"/>
            </p:cNvSpPr>
            <p:nvPr/>
          </p:nvSpPr>
          <p:spPr bwMode="auto">
            <a:xfrm>
              <a:off x="3132625" y="3773869"/>
              <a:ext cx="643531" cy="1729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400">
                  <a:cs typeface="Times New Roman" pitchFamily="18" charset="0"/>
                </a:rPr>
                <a:t>INFO</a:t>
              </a:r>
              <a:endParaRPr lang="en-US" sz="1400"/>
            </a:p>
          </p:txBody>
        </p:sp>
        <p:sp>
          <p:nvSpPr>
            <p:cNvPr id="85" name="Oval 131"/>
            <p:cNvSpPr>
              <a:spLocks noChangeArrowheads="1"/>
            </p:cNvSpPr>
            <p:nvPr/>
          </p:nvSpPr>
          <p:spPr bwMode="auto">
            <a:xfrm>
              <a:off x="4895574" y="3546627"/>
              <a:ext cx="689350" cy="64249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Text Box 136"/>
            <p:cNvSpPr txBox="1">
              <a:spLocks noChangeArrowheads="1"/>
            </p:cNvSpPr>
            <p:nvPr/>
          </p:nvSpPr>
          <p:spPr bwMode="auto">
            <a:xfrm>
              <a:off x="4918707" y="3766762"/>
              <a:ext cx="643531" cy="1729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400">
                  <a:cs typeface="Times New Roman" pitchFamily="18" charset="0"/>
                </a:rPr>
                <a:t>INFO</a:t>
              </a:r>
              <a:endParaRPr lang="en-US" sz="1400"/>
            </a:p>
          </p:txBody>
        </p:sp>
        <p:sp>
          <p:nvSpPr>
            <p:cNvPr id="87" name="Oval 131"/>
            <p:cNvSpPr>
              <a:spLocks noChangeArrowheads="1"/>
            </p:cNvSpPr>
            <p:nvPr/>
          </p:nvSpPr>
          <p:spPr bwMode="auto">
            <a:xfrm>
              <a:off x="6726652" y="3546627"/>
              <a:ext cx="689350" cy="64249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Text Box 136"/>
            <p:cNvSpPr txBox="1">
              <a:spLocks noChangeArrowheads="1"/>
            </p:cNvSpPr>
            <p:nvPr/>
          </p:nvSpPr>
          <p:spPr bwMode="auto">
            <a:xfrm>
              <a:off x="6749785" y="3766762"/>
              <a:ext cx="643531" cy="1729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400">
                  <a:cs typeface="Times New Roman" pitchFamily="18" charset="0"/>
                </a:rPr>
                <a:t>INFO</a:t>
              </a:r>
              <a:endParaRPr lang="en-US" sz="1400"/>
            </a:p>
          </p:txBody>
        </p:sp>
      </p:grpSp>
      <p:sp>
        <p:nvSpPr>
          <p:cNvPr id="70" name="Rectangle 69"/>
          <p:cNvSpPr/>
          <p:nvPr/>
        </p:nvSpPr>
        <p:spPr>
          <a:xfrm>
            <a:off x="683568" y="5661248"/>
            <a:ext cx="7920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SzPct val="85000"/>
              <a:buFont typeface="Wingdings" pitchFamily="2" charset="2"/>
              <a:buChar char="v"/>
            </a:pPr>
            <a:r>
              <a:rPr lang="en-US" smtClean="0"/>
              <a:t>Info pada node kepala dapat digunakan untuk menyimpan informasi lain, misalnya jumlah node pada linked list.</a:t>
            </a:r>
            <a:endParaRPr lang="en-US"/>
          </a:p>
        </p:txBody>
      </p:sp>
      <p:cxnSp>
        <p:nvCxnSpPr>
          <p:cNvPr id="32" name="Straight Connector 31"/>
          <p:cNvCxnSpPr/>
          <p:nvPr/>
        </p:nvCxnSpPr>
        <p:spPr bwMode="auto">
          <a:xfrm>
            <a:off x="7812360" y="3861048"/>
            <a:ext cx="0" cy="64807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flipH="1">
            <a:off x="1619672" y="4509120"/>
            <a:ext cx="619268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1619672" y="4293096"/>
            <a:ext cx="0" cy="21602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7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2"/>
            </a:gs>
            <a:gs pos="100000">
              <a:srgbClr val="3333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 Box 12"/>
          <p:cNvSpPr txBox="1">
            <a:spLocks noChangeArrowheads="1"/>
          </p:cNvSpPr>
          <p:nvPr/>
        </p:nvSpPr>
        <p:spPr bwMode="auto">
          <a:xfrm>
            <a:off x="603609" y="3212976"/>
            <a:ext cx="7920880" cy="9729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tIns="180000" bIns="180000">
            <a:spAutoFit/>
          </a:bodyPr>
          <a:lstStyle/>
          <a:p>
            <a:pPr marL="285750" indent="-285750">
              <a:spcAft>
                <a:spcPct val="20000"/>
              </a:spcAft>
              <a:buSzPct val="85000"/>
              <a:buFont typeface="Wingdings" pitchFamily="2" charset="2"/>
              <a:buChar char="v"/>
            </a:pPr>
            <a:r>
              <a:rPr lang="en-US" b="1" smtClean="0"/>
              <a:t>Linked</a:t>
            </a:r>
            <a:r>
              <a:rPr lang="en-US" smtClean="0"/>
              <a:t> </a:t>
            </a:r>
            <a:r>
              <a:rPr lang="en-US" b="1"/>
              <a:t>List Kosong </a:t>
            </a:r>
            <a:r>
              <a:rPr lang="en-US"/>
              <a:t>:   </a:t>
            </a:r>
            <a:endParaRPr lang="en-US" smtClean="0"/>
          </a:p>
          <a:p>
            <a:pPr marL="285750" indent="-285750">
              <a:spcAft>
                <a:spcPct val="20000"/>
              </a:spcAft>
              <a:buSzPct val="85000"/>
            </a:pPr>
            <a:r>
              <a:rPr lang="en-US" smtClean="0"/>
              <a:t>	Jika </a:t>
            </a:r>
            <a:r>
              <a:rPr lang="en-US"/>
              <a:t>pointer berikut (</a:t>
            </a:r>
            <a:r>
              <a:rPr lang="en-US" i="1"/>
              <a:t>next</a:t>
            </a:r>
            <a:r>
              <a:rPr lang="en-US"/>
              <a:t>) pada node kepala menunjuk ke node kepala</a:t>
            </a:r>
            <a:r>
              <a:rPr lang="en-US" i="1"/>
              <a:t>.</a:t>
            </a:r>
            <a:r>
              <a:rPr lang="en-US"/>
              <a:t> </a:t>
            </a:r>
          </a:p>
        </p:txBody>
      </p:sp>
      <p:sp>
        <p:nvSpPr>
          <p:cNvPr id="48" name="Text Box 29"/>
          <p:cNvSpPr txBox="1">
            <a:spLocks noChangeArrowheads="1"/>
          </p:cNvSpPr>
          <p:nvPr/>
        </p:nvSpPr>
        <p:spPr bwMode="auto">
          <a:xfrm>
            <a:off x="3466653" y="4365104"/>
            <a:ext cx="601663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1400">
                <a:cs typeface="Times New Roman" pitchFamily="18" charset="0"/>
              </a:rPr>
              <a:t>Kepala</a:t>
            </a:r>
            <a:endParaRPr lang="en-US" sz="1400"/>
          </a:p>
        </p:txBody>
      </p:sp>
      <p:sp>
        <p:nvSpPr>
          <p:cNvPr id="49" name="Line 33"/>
          <p:cNvSpPr>
            <a:spLocks noChangeShapeType="1"/>
          </p:cNvSpPr>
          <p:nvPr/>
        </p:nvSpPr>
        <p:spPr bwMode="auto">
          <a:xfrm>
            <a:off x="4716016" y="5009629"/>
            <a:ext cx="0" cy="647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" name="Line 34"/>
          <p:cNvSpPr>
            <a:spLocks noChangeShapeType="1"/>
          </p:cNvSpPr>
          <p:nvPr/>
        </p:nvSpPr>
        <p:spPr bwMode="auto">
          <a:xfrm flipH="1">
            <a:off x="3636516" y="5657329"/>
            <a:ext cx="1079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" name="Line 35"/>
          <p:cNvSpPr>
            <a:spLocks noChangeShapeType="1"/>
          </p:cNvSpPr>
          <p:nvPr/>
        </p:nvSpPr>
        <p:spPr bwMode="auto">
          <a:xfrm rot="16200000">
            <a:off x="3506354" y="5516056"/>
            <a:ext cx="2762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1" name="Line 36"/>
          <p:cNvSpPr>
            <a:spLocks noChangeShapeType="1"/>
          </p:cNvSpPr>
          <p:nvPr/>
        </p:nvSpPr>
        <p:spPr bwMode="auto">
          <a:xfrm>
            <a:off x="4139753" y="5012804"/>
            <a:ext cx="5762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>
            <a:off x="3276153" y="4724648"/>
            <a:ext cx="1008063" cy="576064"/>
            <a:chOff x="3492500" y="2924944"/>
            <a:chExt cx="1008063" cy="576064"/>
          </a:xfrm>
        </p:grpSpPr>
        <p:sp>
          <p:nvSpPr>
            <p:cNvPr id="46" name="Rectangle 19"/>
            <p:cNvSpPr>
              <a:spLocks noChangeArrowheads="1"/>
            </p:cNvSpPr>
            <p:nvPr/>
          </p:nvSpPr>
          <p:spPr bwMode="auto">
            <a:xfrm>
              <a:off x="3492500" y="2928938"/>
              <a:ext cx="1008063" cy="56038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84" name="Straight Connector 83"/>
            <p:cNvCxnSpPr/>
            <p:nvPr/>
          </p:nvCxnSpPr>
          <p:spPr bwMode="auto">
            <a:xfrm>
              <a:off x="4211960" y="2924944"/>
              <a:ext cx="0" cy="57606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11" name="Rectangle 69"/>
          <p:cNvSpPr>
            <a:spLocks noChangeArrowheads="1"/>
          </p:cNvSpPr>
          <p:nvPr/>
        </p:nvSpPr>
        <p:spPr bwMode="auto">
          <a:xfrm>
            <a:off x="899592" y="1244907"/>
            <a:ext cx="4857420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smtClean="0"/>
              <a:t>Contoh linked list melingkar yang memiliki  5 node:</a:t>
            </a:r>
            <a:endParaRPr lang="en-US" sz="1600"/>
          </a:p>
        </p:txBody>
      </p:sp>
      <p:sp>
        <p:nvSpPr>
          <p:cNvPr id="12" name="Rectangle 142"/>
          <p:cNvSpPr>
            <a:spLocks noChangeArrowheads="1"/>
          </p:cNvSpPr>
          <p:nvPr/>
        </p:nvSpPr>
        <p:spPr bwMode="auto">
          <a:xfrm>
            <a:off x="3545979" y="2022618"/>
            <a:ext cx="854075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144"/>
          <p:cNvSpPr>
            <a:spLocks noChangeArrowheads="1"/>
          </p:cNvSpPr>
          <p:nvPr/>
        </p:nvSpPr>
        <p:spPr bwMode="auto">
          <a:xfrm>
            <a:off x="4809629" y="2030569"/>
            <a:ext cx="854075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6"/>
          <p:cNvSpPr>
            <a:spLocks noChangeShapeType="1"/>
          </p:cNvSpPr>
          <p:nvPr/>
        </p:nvSpPr>
        <p:spPr bwMode="auto">
          <a:xfrm>
            <a:off x="4254004" y="2303619"/>
            <a:ext cx="549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" name="Rectangle 147"/>
          <p:cNvSpPr>
            <a:spLocks noChangeArrowheads="1"/>
          </p:cNvSpPr>
          <p:nvPr/>
        </p:nvSpPr>
        <p:spPr bwMode="auto">
          <a:xfrm>
            <a:off x="6066929" y="2030569"/>
            <a:ext cx="854075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49"/>
          <p:cNvSpPr>
            <a:spLocks noChangeShapeType="1"/>
          </p:cNvSpPr>
          <p:nvPr/>
        </p:nvSpPr>
        <p:spPr bwMode="auto">
          <a:xfrm>
            <a:off x="5511304" y="2303619"/>
            <a:ext cx="549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" name="Rectangle 150"/>
          <p:cNvSpPr>
            <a:spLocks noChangeArrowheads="1"/>
          </p:cNvSpPr>
          <p:nvPr/>
        </p:nvSpPr>
        <p:spPr bwMode="auto">
          <a:xfrm>
            <a:off x="2285504" y="2030569"/>
            <a:ext cx="854075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52"/>
          <p:cNvSpPr>
            <a:spLocks noChangeShapeType="1"/>
          </p:cNvSpPr>
          <p:nvPr/>
        </p:nvSpPr>
        <p:spPr bwMode="auto">
          <a:xfrm>
            <a:off x="2987179" y="2303619"/>
            <a:ext cx="549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" name="Text Box 153"/>
          <p:cNvSpPr txBox="1">
            <a:spLocks noChangeArrowheads="1"/>
          </p:cNvSpPr>
          <p:nvPr/>
        </p:nvSpPr>
        <p:spPr bwMode="auto">
          <a:xfrm>
            <a:off x="2383929" y="2151219"/>
            <a:ext cx="44114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mtClean="0"/>
              <a:t>50</a:t>
            </a:r>
            <a:endParaRPr lang="en-US"/>
          </a:p>
        </p:txBody>
      </p:sp>
      <p:sp>
        <p:nvSpPr>
          <p:cNvPr id="20" name="Text Box 154"/>
          <p:cNvSpPr txBox="1">
            <a:spLocks noChangeArrowheads="1"/>
          </p:cNvSpPr>
          <p:nvPr/>
        </p:nvSpPr>
        <p:spPr bwMode="auto">
          <a:xfrm>
            <a:off x="3622179" y="2114707"/>
            <a:ext cx="44114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mtClean="0"/>
              <a:t>55</a:t>
            </a:r>
            <a:endParaRPr lang="en-US"/>
          </a:p>
        </p:txBody>
      </p:sp>
      <p:sp>
        <p:nvSpPr>
          <p:cNvPr id="21" name="Text Box 155"/>
          <p:cNvSpPr txBox="1">
            <a:spLocks noChangeArrowheads="1"/>
          </p:cNvSpPr>
          <p:nvPr/>
        </p:nvSpPr>
        <p:spPr bwMode="auto">
          <a:xfrm>
            <a:off x="4919166" y="2122644"/>
            <a:ext cx="44114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mtClean="0"/>
              <a:t>60</a:t>
            </a:r>
            <a:endParaRPr lang="en-US"/>
          </a:p>
        </p:txBody>
      </p:sp>
      <p:sp>
        <p:nvSpPr>
          <p:cNvPr id="22" name="Text Box 156"/>
          <p:cNvSpPr txBox="1">
            <a:spLocks noChangeArrowheads="1"/>
          </p:cNvSpPr>
          <p:nvPr/>
        </p:nvSpPr>
        <p:spPr bwMode="auto">
          <a:xfrm>
            <a:off x="6157416" y="2130582"/>
            <a:ext cx="44114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mtClean="0"/>
              <a:t>65</a:t>
            </a:r>
            <a:endParaRPr lang="en-US"/>
          </a:p>
        </p:txBody>
      </p:sp>
      <p:sp>
        <p:nvSpPr>
          <p:cNvPr id="23" name="Text Box 157"/>
          <p:cNvSpPr txBox="1">
            <a:spLocks noChangeArrowheads="1"/>
          </p:cNvSpPr>
          <p:nvPr/>
        </p:nvSpPr>
        <p:spPr bwMode="auto">
          <a:xfrm>
            <a:off x="1115616" y="1685355"/>
            <a:ext cx="646113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1600">
                <a:cs typeface="Times New Roman" pitchFamily="18" charset="0"/>
              </a:rPr>
              <a:t>Kepala</a:t>
            </a:r>
            <a:endParaRPr lang="en-US" sz="1600"/>
          </a:p>
        </p:txBody>
      </p:sp>
      <p:sp>
        <p:nvSpPr>
          <p:cNvPr id="24" name="Line 158"/>
          <p:cNvSpPr>
            <a:spLocks noChangeShapeType="1"/>
          </p:cNvSpPr>
          <p:nvPr/>
        </p:nvSpPr>
        <p:spPr bwMode="auto">
          <a:xfrm>
            <a:off x="1734641" y="2302032"/>
            <a:ext cx="549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" name="Rectangle 159"/>
          <p:cNvSpPr>
            <a:spLocks noChangeArrowheads="1"/>
          </p:cNvSpPr>
          <p:nvPr/>
        </p:nvSpPr>
        <p:spPr bwMode="auto">
          <a:xfrm>
            <a:off x="1013916" y="2025807"/>
            <a:ext cx="854075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Text Box 161"/>
          <p:cNvSpPr txBox="1">
            <a:spLocks noChangeArrowheads="1"/>
          </p:cNvSpPr>
          <p:nvPr/>
        </p:nvSpPr>
        <p:spPr bwMode="auto">
          <a:xfrm>
            <a:off x="1160101" y="2146457"/>
            <a:ext cx="31290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mtClean="0"/>
              <a:t>5</a:t>
            </a:r>
            <a:endParaRPr lang="en-US"/>
          </a:p>
        </p:txBody>
      </p:sp>
      <p:sp>
        <p:nvSpPr>
          <p:cNvPr id="27" name="Rectangle 162"/>
          <p:cNvSpPr>
            <a:spLocks noChangeArrowheads="1"/>
          </p:cNvSpPr>
          <p:nvPr/>
        </p:nvSpPr>
        <p:spPr bwMode="auto">
          <a:xfrm>
            <a:off x="7319466" y="2030569"/>
            <a:ext cx="854075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Line 164"/>
          <p:cNvSpPr>
            <a:spLocks noChangeShapeType="1"/>
          </p:cNvSpPr>
          <p:nvPr/>
        </p:nvSpPr>
        <p:spPr bwMode="auto">
          <a:xfrm>
            <a:off x="6763841" y="2303619"/>
            <a:ext cx="549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" name="Text Box 166"/>
          <p:cNvSpPr txBox="1">
            <a:spLocks noChangeArrowheads="1"/>
          </p:cNvSpPr>
          <p:nvPr/>
        </p:nvSpPr>
        <p:spPr bwMode="auto">
          <a:xfrm>
            <a:off x="7308354" y="2130582"/>
            <a:ext cx="57601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mtClean="0"/>
              <a:t>70</a:t>
            </a:r>
            <a:endParaRPr lang="en-US"/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611721" y="2025807"/>
            <a:ext cx="0" cy="5603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>
            <a:off x="2883563" y="2031531"/>
            <a:ext cx="0" cy="5603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4140401" y="2023806"/>
            <a:ext cx="0" cy="5603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5412243" y="2029530"/>
            <a:ext cx="0" cy="5603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6660232" y="2031757"/>
            <a:ext cx="0" cy="5603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7884368" y="2037481"/>
            <a:ext cx="0" cy="5603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8028384" y="2348880"/>
            <a:ext cx="0" cy="57606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 flipH="1">
            <a:off x="1403648" y="2924944"/>
            <a:ext cx="662473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flipV="1">
            <a:off x="1403648" y="2636912"/>
            <a:ext cx="0" cy="2880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2" name="Text Box 161"/>
          <p:cNvSpPr txBox="1">
            <a:spLocks noChangeArrowheads="1"/>
          </p:cNvSpPr>
          <p:nvPr/>
        </p:nvSpPr>
        <p:spPr bwMode="auto">
          <a:xfrm>
            <a:off x="3475529" y="4821005"/>
            <a:ext cx="31290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mtClean="0"/>
              <a:t>0</a:t>
            </a:r>
            <a:endParaRPr 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8" grpId="0"/>
      <p:bldP spid="49" grpId="0" animBg="1"/>
      <p:bldP spid="50" grpId="0" animBg="1"/>
      <p:bldP spid="8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2"/>
            </a:gs>
            <a:gs pos="100000">
              <a:srgbClr val="3333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142"/>
          <p:cNvSpPr>
            <a:spLocks noChangeArrowheads="1"/>
          </p:cNvSpPr>
          <p:nvPr/>
        </p:nvSpPr>
        <p:spPr bwMode="auto">
          <a:xfrm>
            <a:off x="4005287" y="2272103"/>
            <a:ext cx="854075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" name="Rectangle 144"/>
          <p:cNvSpPr>
            <a:spLocks noChangeArrowheads="1"/>
          </p:cNvSpPr>
          <p:nvPr/>
        </p:nvSpPr>
        <p:spPr bwMode="auto">
          <a:xfrm>
            <a:off x="5268937" y="2280054"/>
            <a:ext cx="854075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" name="Line 146"/>
          <p:cNvSpPr>
            <a:spLocks noChangeShapeType="1"/>
          </p:cNvSpPr>
          <p:nvPr/>
        </p:nvSpPr>
        <p:spPr bwMode="auto">
          <a:xfrm>
            <a:off x="4713312" y="2553104"/>
            <a:ext cx="549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6" name="Rectangle 147"/>
          <p:cNvSpPr>
            <a:spLocks noChangeArrowheads="1"/>
          </p:cNvSpPr>
          <p:nvPr/>
        </p:nvSpPr>
        <p:spPr bwMode="auto">
          <a:xfrm>
            <a:off x="6526237" y="2280054"/>
            <a:ext cx="854075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" name="Line 149"/>
          <p:cNvSpPr>
            <a:spLocks noChangeShapeType="1"/>
          </p:cNvSpPr>
          <p:nvPr/>
        </p:nvSpPr>
        <p:spPr bwMode="auto">
          <a:xfrm>
            <a:off x="5970612" y="2553104"/>
            <a:ext cx="549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8" name="Rectangle 150"/>
          <p:cNvSpPr>
            <a:spLocks noChangeArrowheads="1"/>
          </p:cNvSpPr>
          <p:nvPr/>
        </p:nvSpPr>
        <p:spPr bwMode="auto">
          <a:xfrm>
            <a:off x="2744812" y="2280054"/>
            <a:ext cx="854075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" name="Line 152"/>
          <p:cNvSpPr>
            <a:spLocks noChangeShapeType="1"/>
          </p:cNvSpPr>
          <p:nvPr/>
        </p:nvSpPr>
        <p:spPr bwMode="auto">
          <a:xfrm>
            <a:off x="3446487" y="2553104"/>
            <a:ext cx="549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0" name="Text Box 153"/>
          <p:cNvSpPr txBox="1">
            <a:spLocks noChangeArrowheads="1"/>
          </p:cNvSpPr>
          <p:nvPr/>
        </p:nvSpPr>
        <p:spPr bwMode="auto">
          <a:xfrm>
            <a:off x="2843237" y="2400704"/>
            <a:ext cx="44114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mtClean="0"/>
              <a:t>50</a:t>
            </a:r>
            <a:endParaRPr lang="en-US"/>
          </a:p>
        </p:txBody>
      </p:sp>
      <p:sp>
        <p:nvSpPr>
          <p:cNvPr id="61" name="Text Box 154"/>
          <p:cNvSpPr txBox="1">
            <a:spLocks noChangeArrowheads="1"/>
          </p:cNvSpPr>
          <p:nvPr/>
        </p:nvSpPr>
        <p:spPr bwMode="auto">
          <a:xfrm>
            <a:off x="4081487" y="2364192"/>
            <a:ext cx="44114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mtClean="0"/>
              <a:t>55</a:t>
            </a:r>
            <a:endParaRPr lang="en-US"/>
          </a:p>
        </p:txBody>
      </p:sp>
      <p:sp>
        <p:nvSpPr>
          <p:cNvPr id="62" name="Text Box 155"/>
          <p:cNvSpPr txBox="1">
            <a:spLocks noChangeArrowheads="1"/>
          </p:cNvSpPr>
          <p:nvPr/>
        </p:nvSpPr>
        <p:spPr bwMode="auto">
          <a:xfrm>
            <a:off x="5378474" y="2372129"/>
            <a:ext cx="44114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mtClean="0"/>
              <a:t>60</a:t>
            </a:r>
            <a:endParaRPr lang="en-US"/>
          </a:p>
        </p:txBody>
      </p:sp>
      <p:sp>
        <p:nvSpPr>
          <p:cNvPr id="63" name="Text Box 156"/>
          <p:cNvSpPr txBox="1">
            <a:spLocks noChangeArrowheads="1"/>
          </p:cNvSpPr>
          <p:nvPr/>
        </p:nvSpPr>
        <p:spPr bwMode="auto">
          <a:xfrm>
            <a:off x="6616724" y="2380067"/>
            <a:ext cx="44114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mtClean="0"/>
              <a:t>65</a:t>
            </a:r>
            <a:endParaRPr lang="en-US"/>
          </a:p>
        </p:txBody>
      </p:sp>
      <p:sp>
        <p:nvSpPr>
          <p:cNvPr id="64" name="Text Box 157"/>
          <p:cNvSpPr txBox="1">
            <a:spLocks noChangeArrowheads="1"/>
          </p:cNvSpPr>
          <p:nvPr/>
        </p:nvSpPr>
        <p:spPr bwMode="auto">
          <a:xfrm>
            <a:off x="1526562" y="3218301"/>
            <a:ext cx="646113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1600">
                <a:cs typeface="Times New Roman" pitchFamily="18" charset="0"/>
              </a:rPr>
              <a:t>Kepala</a:t>
            </a:r>
            <a:endParaRPr lang="en-US" sz="1600"/>
          </a:p>
        </p:txBody>
      </p:sp>
      <p:sp>
        <p:nvSpPr>
          <p:cNvPr id="65" name="Line 158"/>
          <p:cNvSpPr>
            <a:spLocks noChangeShapeType="1"/>
          </p:cNvSpPr>
          <p:nvPr/>
        </p:nvSpPr>
        <p:spPr bwMode="auto">
          <a:xfrm>
            <a:off x="2193949" y="2551517"/>
            <a:ext cx="549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6" name="Rectangle 159"/>
          <p:cNvSpPr>
            <a:spLocks noChangeArrowheads="1"/>
          </p:cNvSpPr>
          <p:nvPr/>
        </p:nvSpPr>
        <p:spPr bwMode="auto">
          <a:xfrm>
            <a:off x="1473224" y="2275292"/>
            <a:ext cx="854075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" name="Text Box 161"/>
          <p:cNvSpPr txBox="1">
            <a:spLocks noChangeArrowheads="1"/>
          </p:cNvSpPr>
          <p:nvPr/>
        </p:nvSpPr>
        <p:spPr bwMode="auto">
          <a:xfrm>
            <a:off x="1619409" y="2366015"/>
            <a:ext cx="31290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mtClean="0"/>
              <a:t>5</a:t>
            </a:r>
            <a:endParaRPr lang="en-US"/>
          </a:p>
        </p:txBody>
      </p:sp>
      <p:cxnSp>
        <p:nvCxnSpPr>
          <p:cNvPr id="71" name="Straight Connector 70"/>
          <p:cNvCxnSpPr/>
          <p:nvPr/>
        </p:nvCxnSpPr>
        <p:spPr bwMode="auto">
          <a:xfrm>
            <a:off x="2071029" y="2275292"/>
            <a:ext cx="0" cy="5603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2" name="Straight Connector 71"/>
          <p:cNvCxnSpPr/>
          <p:nvPr/>
        </p:nvCxnSpPr>
        <p:spPr bwMode="auto">
          <a:xfrm>
            <a:off x="3342871" y="2281016"/>
            <a:ext cx="0" cy="5603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>
            <a:off x="4599709" y="2273291"/>
            <a:ext cx="0" cy="5603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>
            <a:off x="5871551" y="2279015"/>
            <a:ext cx="0" cy="5603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5" name="Straight Connector 74"/>
          <p:cNvCxnSpPr/>
          <p:nvPr/>
        </p:nvCxnSpPr>
        <p:spPr bwMode="auto">
          <a:xfrm>
            <a:off x="7119540" y="2281242"/>
            <a:ext cx="0" cy="5603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>
            <a:off x="7263556" y="2598365"/>
            <a:ext cx="0" cy="57606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8" name="Straight Connector 77"/>
          <p:cNvCxnSpPr/>
          <p:nvPr/>
        </p:nvCxnSpPr>
        <p:spPr bwMode="auto">
          <a:xfrm flipH="1">
            <a:off x="1862956" y="3174429"/>
            <a:ext cx="54006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9" name="Straight Arrow Connector 78"/>
          <p:cNvCxnSpPr/>
          <p:nvPr/>
        </p:nvCxnSpPr>
        <p:spPr bwMode="auto">
          <a:xfrm flipV="1">
            <a:off x="1862956" y="2886397"/>
            <a:ext cx="0" cy="2880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0" name="Rectangle 24"/>
          <p:cNvSpPr>
            <a:spLocks noChangeArrowheads="1"/>
          </p:cNvSpPr>
          <p:nvPr/>
        </p:nvSpPr>
        <p:spPr bwMode="auto">
          <a:xfrm>
            <a:off x="945609" y="1446237"/>
            <a:ext cx="2762295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lphaLcPeriod"/>
              <a:tabLst>
                <a:tab pos="288925" algn="l"/>
              </a:tabLst>
            </a:pPr>
            <a:r>
              <a:rPr lang="en-US" b="1" smtClean="0"/>
              <a:t>Sisip </a:t>
            </a:r>
            <a:r>
              <a:rPr lang="en-US" b="1"/>
              <a:t>Node di </a:t>
            </a:r>
            <a:r>
              <a:rPr lang="en-US" b="1" smtClean="0"/>
              <a:t>Depan</a:t>
            </a:r>
            <a:endParaRPr lang="en-US" b="1"/>
          </a:p>
        </p:txBody>
      </p:sp>
      <p:sp>
        <p:nvSpPr>
          <p:cNvPr id="85" name="Text Box 41"/>
          <p:cNvSpPr txBox="1">
            <a:spLocks noChangeArrowheads="1"/>
          </p:cNvSpPr>
          <p:nvPr/>
        </p:nvSpPr>
        <p:spPr bwMode="auto">
          <a:xfrm>
            <a:off x="1594074" y="1963973"/>
            <a:ext cx="6016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1400">
                <a:solidFill>
                  <a:srgbClr val="C00000"/>
                </a:solidFill>
                <a:cs typeface="Times New Roman" pitchFamily="18" charset="0"/>
              </a:rPr>
              <a:t>Bantu</a:t>
            </a:r>
            <a:endParaRPr lang="en-US" sz="1400">
              <a:solidFill>
                <a:srgbClr val="C00000"/>
              </a:solidFill>
            </a:endParaRPr>
          </a:p>
        </p:txBody>
      </p:sp>
      <p:sp>
        <p:nvSpPr>
          <p:cNvPr id="83" name="Text Box 156"/>
          <p:cNvSpPr txBox="1">
            <a:spLocks noChangeArrowheads="1"/>
          </p:cNvSpPr>
          <p:nvPr/>
        </p:nvSpPr>
        <p:spPr bwMode="auto">
          <a:xfrm>
            <a:off x="2051720" y="3785663"/>
            <a:ext cx="44114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mtClean="0"/>
              <a:t>25</a:t>
            </a:r>
            <a:endParaRPr lang="en-US"/>
          </a:p>
        </p:txBody>
      </p:sp>
      <p:grpSp>
        <p:nvGrpSpPr>
          <p:cNvPr id="91" name="Group 90"/>
          <p:cNvGrpSpPr/>
          <p:nvPr/>
        </p:nvGrpSpPr>
        <p:grpSpPr>
          <a:xfrm>
            <a:off x="1979712" y="3673886"/>
            <a:ext cx="854075" cy="835234"/>
            <a:chOff x="2195736" y="3424401"/>
            <a:chExt cx="854075" cy="835234"/>
          </a:xfrm>
        </p:grpSpPr>
        <p:sp>
          <p:nvSpPr>
            <p:cNvPr id="82" name="Rectangle 147"/>
            <p:cNvSpPr>
              <a:spLocks noChangeArrowheads="1"/>
            </p:cNvSpPr>
            <p:nvPr/>
          </p:nvSpPr>
          <p:spPr bwMode="auto">
            <a:xfrm>
              <a:off x="2195736" y="3429000"/>
              <a:ext cx="854075" cy="5603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84" name="Straight Connector 83"/>
            <p:cNvCxnSpPr/>
            <p:nvPr/>
          </p:nvCxnSpPr>
          <p:spPr bwMode="auto">
            <a:xfrm>
              <a:off x="2773137" y="3424401"/>
              <a:ext cx="0" cy="5603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87" name="Text Box 36"/>
            <p:cNvSpPr txBox="1">
              <a:spLocks noChangeArrowheads="1"/>
            </p:cNvSpPr>
            <p:nvPr/>
          </p:nvSpPr>
          <p:spPr bwMode="auto">
            <a:xfrm>
              <a:off x="2339752" y="4077072"/>
              <a:ext cx="457200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400">
                  <a:cs typeface="Times New Roman" pitchFamily="18" charset="0"/>
                </a:rPr>
                <a:t>NB</a:t>
              </a:r>
              <a:endParaRPr lang="en-US" sz="1400"/>
            </a:p>
          </p:txBody>
        </p:sp>
      </p:grpSp>
      <p:sp>
        <p:nvSpPr>
          <p:cNvPr id="89" name="Line 40"/>
          <p:cNvSpPr>
            <a:spLocks noChangeShapeType="1"/>
          </p:cNvSpPr>
          <p:nvPr/>
        </p:nvSpPr>
        <p:spPr bwMode="auto">
          <a:xfrm rot="3123701">
            <a:off x="2555799" y="3672055"/>
            <a:ext cx="282056" cy="5743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93" name="Straight Arrow Connector 92"/>
          <p:cNvCxnSpPr/>
          <p:nvPr/>
        </p:nvCxnSpPr>
        <p:spPr bwMode="auto">
          <a:xfrm flipV="1">
            <a:off x="3059832" y="2886397"/>
            <a:ext cx="0" cy="10801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5" name="Straight Arrow Connector 94"/>
          <p:cNvCxnSpPr>
            <a:stCxn id="65" idx="0"/>
          </p:cNvCxnSpPr>
          <p:nvPr/>
        </p:nvCxnSpPr>
        <p:spPr bwMode="auto">
          <a:xfrm>
            <a:off x="2193949" y="2551517"/>
            <a:ext cx="1787" cy="105496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7" name="Straight Connector 96"/>
          <p:cNvCxnSpPr/>
          <p:nvPr/>
        </p:nvCxnSpPr>
        <p:spPr bwMode="auto">
          <a:xfrm>
            <a:off x="2699792" y="3966517"/>
            <a:ext cx="36004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8" name="Rectangle 77"/>
          <p:cNvSpPr>
            <a:spLocks noChangeArrowheads="1"/>
          </p:cNvSpPr>
          <p:nvPr/>
        </p:nvSpPr>
        <p:spPr bwMode="auto">
          <a:xfrm>
            <a:off x="3491880" y="3462461"/>
            <a:ext cx="15938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mtClean="0"/>
              <a:t>Sisipnode(25</a:t>
            </a:r>
            <a:r>
              <a:rPr lang="en-US"/>
              <a:t>)</a:t>
            </a:r>
          </a:p>
        </p:txBody>
      </p:sp>
      <p:sp>
        <p:nvSpPr>
          <p:cNvPr id="99" name="Text Box 161"/>
          <p:cNvSpPr txBox="1">
            <a:spLocks noChangeArrowheads="1"/>
          </p:cNvSpPr>
          <p:nvPr/>
        </p:nvSpPr>
        <p:spPr bwMode="auto">
          <a:xfrm>
            <a:off x="1619672" y="2358981"/>
            <a:ext cx="31290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mtClean="0"/>
              <a:t>4</a:t>
            </a:r>
            <a:endParaRPr lang="en-US"/>
          </a:p>
        </p:txBody>
      </p:sp>
      <p:grpSp>
        <p:nvGrpSpPr>
          <p:cNvPr id="129" name="Group 128"/>
          <p:cNvGrpSpPr/>
          <p:nvPr/>
        </p:nvGrpSpPr>
        <p:grpSpPr>
          <a:xfrm>
            <a:off x="1198518" y="5002187"/>
            <a:ext cx="7159625" cy="1235125"/>
            <a:chOff x="1198518" y="5002187"/>
            <a:chExt cx="7159625" cy="1235125"/>
          </a:xfrm>
        </p:grpSpPr>
        <p:sp>
          <p:nvSpPr>
            <p:cNvPr id="111" name="Text Box 157"/>
            <p:cNvSpPr txBox="1">
              <a:spLocks noChangeArrowheads="1"/>
            </p:cNvSpPr>
            <p:nvPr/>
          </p:nvSpPr>
          <p:spPr bwMode="auto">
            <a:xfrm>
              <a:off x="1300218" y="5002187"/>
              <a:ext cx="646113" cy="227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600">
                  <a:cs typeface="Times New Roman" pitchFamily="18" charset="0"/>
                </a:rPr>
                <a:t>Kepala</a:t>
              </a:r>
              <a:endParaRPr lang="en-US" sz="1600"/>
            </a:p>
          </p:txBody>
        </p:sp>
        <p:grpSp>
          <p:nvGrpSpPr>
            <p:cNvPr id="128" name="Group 127"/>
            <p:cNvGrpSpPr/>
            <p:nvPr/>
          </p:nvGrpSpPr>
          <p:grpSpPr>
            <a:xfrm>
              <a:off x="1198518" y="5334986"/>
              <a:ext cx="7159625" cy="902326"/>
              <a:chOff x="1198518" y="5190970"/>
              <a:chExt cx="7159625" cy="902326"/>
            </a:xfrm>
          </p:grpSpPr>
          <p:sp>
            <p:nvSpPr>
              <p:cNvPr id="100" name="Rectangle 142"/>
              <p:cNvSpPr>
                <a:spLocks noChangeArrowheads="1"/>
              </p:cNvSpPr>
              <p:nvPr/>
            </p:nvSpPr>
            <p:spPr bwMode="auto">
              <a:xfrm>
                <a:off x="3730581" y="5190970"/>
                <a:ext cx="854075" cy="5603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Rectangle 144"/>
              <p:cNvSpPr>
                <a:spLocks noChangeArrowheads="1"/>
              </p:cNvSpPr>
              <p:nvPr/>
            </p:nvSpPr>
            <p:spPr bwMode="auto">
              <a:xfrm>
                <a:off x="4994231" y="5198921"/>
                <a:ext cx="854075" cy="5603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Line 146"/>
              <p:cNvSpPr>
                <a:spLocks noChangeShapeType="1"/>
              </p:cNvSpPr>
              <p:nvPr/>
            </p:nvSpPr>
            <p:spPr bwMode="auto">
              <a:xfrm>
                <a:off x="4438606" y="5471971"/>
                <a:ext cx="5492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Rectangle 147"/>
              <p:cNvSpPr>
                <a:spLocks noChangeArrowheads="1"/>
              </p:cNvSpPr>
              <p:nvPr/>
            </p:nvSpPr>
            <p:spPr bwMode="auto">
              <a:xfrm>
                <a:off x="6251531" y="5198921"/>
                <a:ext cx="854075" cy="5603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Line 149"/>
              <p:cNvSpPr>
                <a:spLocks noChangeShapeType="1"/>
              </p:cNvSpPr>
              <p:nvPr/>
            </p:nvSpPr>
            <p:spPr bwMode="auto">
              <a:xfrm>
                <a:off x="5695906" y="5471971"/>
                <a:ext cx="5492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Rectangle 150"/>
              <p:cNvSpPr>
                <a:spLocks noChangeArrowheads="1"/>
              </p:cNvSpPr>
              <p:nvPr/>
            </p:nvSpPr>
            <p:spPr bwMode="auto">
              <a:xfrm>
                <a:off x="2470106" y="5198921"/>
                <a:ext cx="854075" cy="5603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Line 152"/>
              <p:cNvSpPr>
                <a:spLocks noChangeShapeType="1"/>
              </p:cNvSpPr>
              <p:nvPr/>
            </p:nvSpPr>
            <p:spPr bwMode="auto">
              <a:xfrm>
                <a:off x="3171781" y="5471971"/>
                <a:ext cx="5492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Text Box 153"/>
              <p:cNvSpPr txBox="1">
                <a:spLocks noChangeArrowheads="1"/>
              </p:cNvSpPr>
              <p:nvPr/>
            </p:nvSpPr>
            <p:spPr bwMode="auto">
              <a:xfrm>
                <a:off x="2568531" y="5319571"/>
                <a:ext cx="441146" cy="36933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mtClean="0"/>
                  <a:t>25</a:t>
                </a:r>
                <a:endParaRPr lang="en-US"/>
              </a:p>
            </p:txBody>
          </p:sp>
          <p:sp>
            <p:nvSpPr>
              <p:cNvPr id="108" name="Text Box 154"/>
              <p:cNvSpPr txBox="1">
                <a:spLocks noChangeArrowheads="1"/>
              </p:cNvSpPr>
              <p:nvPr/>
            </p:nvSpPr>
            <p:spPr bwMode="auto">
              <a:xfrm>
                <a:off x="3806781" y="5283059"/>
                <a:ext cx="441146" cy="36933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mtClean="0"/>
                  <a:t>50</a:t>
                </a:r>
                <a:endParaRPr lang="en-US"/>
              </a:p>
            </p:txBody>
          </p:sp>
          <p:sp>
            <p:nvSpPr>
              <p:cNvPr id="109" name="Text Box 155"/>
              <p:cNvSpPr txBox="1">
                <a:spLocks noChangeArrowheads="1"/>
              </p:cNvSpPr>
              <p:nvPr/>
            </p:nvSpPr>
            <p:spPr bwMode="auto">
              <a:xfrm>
                <a:off x="5103768" y="5290996"/>
                <a:ext cx="441146" cy="36933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mtClean="0"/>
                  <a:t>55</a:t>
                </a:r>
                <a:endParaRPr lang="en-US"/>
              </a:p>
            </p:txBody>
          </p:sp>
          <p:sp>
            <p:nvSpPr>
              <p:cNvPr id="110" name="Text Box 156"/>
              <p:cNvSpPr txBox="1">
                <a:spLocks noChangeArrowheads="1"/>
              </p:cNvSpPr>
              <p:nvPr/>
            </p:nvSpPr>
            <p:spPr bwMode="auto">
              <a:xfrm>
                <a:off x="6342018" y="5298934"/>
                <a:ext cx="441146" cy="36933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mtClean="0"/>
                  <a:t>60</a:t>
                </a:r>
                <a:endParaRPr lang="en-US"/>
              </a:p>
            </p:txBody>
          </p:sp>
          <p:sp>
            <p:nvSpPr>
              <p:cNvPr id="112" name="Line 158"/>
              <p:cNvSpPr>
                <a:spLocks noChangeShapeType="1"/>
              </p:cNvSpPr>
              <p:nvPr/>
            </p:nvSpPr>
            <p:spPr bwMode="auto">
              <a:xfrm>
                <a:off x="1919243" y="5470384"/>
                <a:ext cx="5492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Rectangle 159"/>
              <p:cNvSpPr>
                <a:spLocks noChangeArrowheads="1"/>
              </p:cNvSpPr>
              <p:nvPr/>
            </p:nvSpPr>
            <p:spPr bwMode="auto">
              <a:xfrm>
                <a:off x="1198518" y="5194159"/>
                <a:ext cx="854075" cy="5603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Text Box 161"/>
              <p:cNvSpPr txBox="1">
                <a:spLocks noChangeArrowheads="1"/>
              </p:cNvSpPr>
              <p:nvPr/>
            </p:nvSpPr>
            <p:spPr bwMode="auto">
              <a:xfrm>
                <a:off x="1344703" y="5314809"/>
                <a:ext cx="312906" cy="36933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mtClean="0"/>
                  <a:t>5</a:t>
                </a:r>
                <a:endParaRPr lang="en-US"/>
              </a:p>
            </p:txBody>
          </p:sp>
          <p:sp>
            <p:nvSpPr>
              <p:cNvPr id="115" name="Rectangle 162"/>
              <p:cNvSpPr>
                <a:spLocks noChangeArrowheads="1"/>
              </p:cNvSpPr>
              <p:nvPr/>
            </p:nvSpPr>
            <p:spPr bwMode="auto">
              <a:xfrm>
                <a:off x="7504068" y="5198921"/>
                <a:ext cx="854075" cy="5603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Line 164"/>
              <p:cNvSpPr>
                <a:spLocks noChangeShapeType="1"/>
              </p:cNvSpPr>
              <p:nvPr/>
            </p:nvSpPr>
            <p:spPr bwMode="auto">
              <a:xfrm>
                <a:off x="6948443" y="5471971"/>
                <a:ext cx="5492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Text Box 166"/>
              <p:cNvSpPr txBox="1">
                <a:spLocks noChangeArrowheads="1"/>
              </p:cNvSpPr>
              <p:nvPr/>
            </p:nvSpPr>
            <p:spPr bwMode="auto">
              <a:xfrm>
                <a:off x="7492956" y="5298934"/>
                <a:ext cx="576014" cy="36933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mtClean="0"/>
                  <a:t>65</a:t>
                </a:r>
                <a:endParaRPr lang="en-US"/>
              </a:p>
            </p:txBody>
          </p:sp>
          <p:cxnSp>
            <p:nvCxnSpPr>
              <p:cNvPr id="118" name="Straight Connector 117"/>
              <p:cNvCxnSpPr/>
              <p:nvPr/>
            </p:nvCxnSpPr>
            <p:spPr bwMode="auto">
              <a:xfrm>
                <a:off x="1796323" y="5194159"/>
                <a:ext cx="0" cy="5603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19" name="Straight Connector 118"/>
              <p:cNvCxnSpPr/>
              <p:nvPr/>
            </p:nvCxnSpPr>
            <p:spPr bwMode="auto">
              <a:xfrm>
                <a:off x="3068165" y="5199883"/>
                <a:ext cx="0" cy="5603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0" name="Straight Connector 119"/>
              <p:cNvCxnSpPr/>
              <p:nvPr/>
            </p:nvCxnSpPr>
            <p:spPr bwMode="auto">
              <a:xfrm>
                <a:off x="4325003" y="5192158"/>
                <a:ext cx="0" cy="5603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1" name="Straight Connector 120"/>
              <p:cNvCxnSpPr/>
              <p:nvPr/>
            </p:nvCxnSpPr>
            <p:spPr bwMode="auto">
              <a:xfrm>
                <a:off x="5596845" y="5197882"/>
                <a:ext cx="0" cy="5603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2" name="Straight Connector 121"/>
              <p:cNvCxnSpPr/>
              <p:nvPr/>
            </p:nvCxnSpPr>
            <p:spPr bwMode="auto">
              <a:xfrm>
                <a:off x="6844834" y="5200109"/>
                <a:ext cx="0" cy="5603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3" name="Straight Connector 122"/>
              <p:cNvCxnSpPr/>
              <p:nvPr/>
            </p:nvCxnSpPr>
            <p:spPr bwMode="auto">
              <a:xfrm>
                <a:off x="8068970" y="5205833"/>
                <a:ext cx="0" cy="5603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4" name="Straight Connector 123"/>
              <p:cNvCxnSpPr/>
              <p:nvPr/>
            </p:nvCxnSpPr>
            <p:spPr bwMode="auto">
              <a:xfrm>
                <a:off x="8212986" y="5517232"/>
                <a:ext cx="0" cy="57606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5" name="Straight Connector 124"/>
              <p:cNvCxnSpPr/>
              <p:nvPr/>
            </p:nvCxnSpPr>
            <p:spPr bwMode="auto">
              <a:xfrm flipH="1">
                <a:off x="1588250" y="6093296"/>
                <a:ext cx="662473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6" name="Straight Arrow Connector 125"/>
              <p:cNvCxnSpPr/>
              <p:nvPr/>
            </p:nvCxnSpPr>
            <p:spPr bwMode="auto">
              <a:xfrm flipV="1">
                <a:off x="1588250" y="5805264"/>
                <a:ext cx="0" cy="288032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</p:grpSp>
      </p:grpSp>
      <p:sp>
        <p:nvSpPr>
          <p:cNvPr id="127" name="Rectangle 69"/>
          <p:cNvSpPr>
            <a:spLocks noChangeArrowheads="1"/>
          </p:cNvSpPr>
          <p:nvPr/>
        </p:nvSpPr>
        <p:spPr bwMode="auto">
          <a:xfrm>
            <a:off x="893763" y="4581128"/>
            <a:ext cx="753732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Hasil :</a:t>
            </a:r>
          </a:p>
        </p:txBody>
      </p:sp>
      <p:sp>
        <p:nvSpPr>
          <p:cNvPr id="68" name="Rectangle 24"/>
          <p:cNvSpPr>
            <a:spLocks noChangeArrowheads="1"/>
          </p:cNvSpPr>
          <p:nvPr/>
        </p:nvSpPr>
        <p:spPr bwMode="auto">
          <a:xfrm>
            <a:off x="945609" y="1052736"/>
            <a:ext cx="7154783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v"/>
              <a:tabLst>
                <a:tab pos="288925" algn="l"/>
              </a:tabLst>
            </a:pPr>
            <a:r>
              <a:rPr lang="en-US" b="1" smtClean="0"/>
              <a:t>Menyisipkan Node</a:t>
            </a:r>
            <a:endParaRPr lang="en-US" b="1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7" grpId="0"/>
      <p:bldP spid="85" grpId="1"/>
      <p:bldP spid="83" grpId="0"/>
      <p:bldP spid="89" grpId="0" animBg="1"/>
      <p:bldP spid="89" grpId="1" animBg="1"/>
      <p:bldP spid="98" grpId="0"/>
      <p:bldP spid="99" grpId="0"/>
      <p:bldP spid="1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2"/>
            </a:gs>
            <a:gs pos="100000">
              <a:srgbClr val="3333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142"/>
          <p:cNvSpPr>
            <a:spLocks noChangeArrowheads="1"/>
          </p:cNvSpPr>
          <p:nvPr/>
        </p:nvSpPr>
        <p:spPr bwMode="auto">
          <a:xfrm>
            <a:off x="3743246" y="2022618"/>
            <a:ext cx="854075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" name="Rectangle 144"/>
          <p:cNvSpPr>
            <a:spLocks noChangeArrowheads="1"/>
          </p:cNvSpPr>
          <p:nvPr/>
        </p:nvSpPr>
        <p:spPr bwMode="auto">
          <a:xfrm>
            <a:off x="5006896" y="2030569"/>
            <a:ext cx="854075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" name="Line 146"/>
          <p:cNvSpPr>
            <a:spLocks noChangeShapeType="1"/>
          </p:cNvSpPr>
          <p:nvPr/>
        </p:nvSpPr>
        <p:spPr bwMode="auto">
          <a:xfrm>
            <a:off x="4451271" y="2303619"/>
            <a:ext cx="549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6" name="Rectangle 147"/>
          <p:cNvSpPr>
            <a:spLocks noChangeArrowheads="1"/>
          </p:cNvSpPr>
          <p:nvPr/>
        </p:nvSpPr>
        <p:spPr bwMode="auto">
          <a:xfrm>
            <a:off x="6264196" y="2030569"/>
            <a:ext cx="854075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" name="Line 149"/>
          <p:cNvSpPr>
            <a:spLocks noChangeShapeType="1"/>
          </p:cNvSpPr>
          <p:nvPr/>
        </p:nvSpPr>
        <p:spPr bwMode="auto">
          <a:xfrm>
            <a:off x="5708571" y="2303619"/>
            <a:ext cx="549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8" name="Rectangle 150"/>
          <p:cNvSpPr>
            <a:spLocks noChangeArrowheads="1"/>
          </p:cNvSpPr>
          <p:nvPr/>
        </p:nvSpPr>
        <p:spPr bwMode="auto">
          <a:xfrm>
            <a:off x="2482771" y="2030569"/>
            <a:ext cx="854075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" name="Line 152"/>
          <p:cNvSpPr>
            <a:spLocks noChangeShapeType="1"/>
          </p:cNvSpPr>
          <p:nvPr/>
        </p:nvSpPr>
        <p:spPr bwMode="auto">
          <a:xfrm>
            <a:off x="3184446" y="2303619"/>
            <a:ext cx="549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0" name="Text Box 153"/>
          <p:cNvSpPr txBox="1">
            <a:spLocks noChangeArrowheads="1"/>
          </p:cNvSpPr>
          <p:nvPr/>
        </p:nvSpPr>
        <p:spPr bwMode="auto">
          <a:xfrm>
            <a:off x="2581196" y="2151219"/>
            <a:ext cx="44114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mtClean="0"/>
              <a:t>50</a:t>
            </a:r>
            <a:endParaRPr lang="en-US"/>
          </a:p>
        </p:txBody>
      </p:sp>
      <p:sp>
        <p:nvSpPr>
          <p:cNvPr id="61" name="Text Box 154"/>
          <p:cNvSpPr txBox="1">
            <a:spLocks noChangeArrowheads="1"/>
          </p:cNvSpPr>
          <p:nvPr/>
        </p:nvSpPr>
        <p:spPr bwMode="auto">
          <a:xfrm>
            <a:off x="3819446" y="2114707"/>
            <a:ext cx="44114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mtClean="0"/>
              <a:t>60</a:t>
            </a:r>
            <a:endParaRPr lang="en-US"/>
          </a:p>
        </p:txBody>
      </p:sp>
      <p:sp>
        <p:nvSpPr>
          <p:cNvPr id="62" name="Text Box 155"/>
          <p:cNvSpPr txBox="1">
            <a:spLocks noChangeArrowheads="1"/>
          </p:cNvSpPr>
          <p:nvPr/>
        </p:nvSpPr>
        <p:spPr bwMode="auto">
          <a:xfrm>
            <a:off x="5116433" y="2122644"/>
            <a:ext cx="44114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mtClean="0"/>
              <a:t>70</a:t>
            </a:r>
            <a:endParaRPr lang="en-US"/>
          </a:p>
        </p:txBody>
      </p:sp>
      <p:sp>
        <p:nvSpPr>
          <p:cNvPr id="63" name="Text Box 156"/>
          <p:cNvSpPr txBox="1">
            <a:spLocks noChangeArrowheads="1"/>
          </p:cNvSpPr>
          <p:nvPr/>
        </p:nvSpPr>
        <p:spPr bwMode="auto">
          <a:xfrm>
            <a:off x="6354683" y="2130582"/>
            <a:ext cx="44114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mtClean="0"/>
              <a:t>80</a:t>
            </a:r>
            <a:endParaRPr lang="en-US"/>
          </a:p>
        </p:txBody>
      </p:sp>
      <p:sp>
        <p:nvSpPr>
          <p:cNvPr id="64" name="Text Box 157"/>
          <p:cNvSpPr txBox="1">
            <a:spLocks noChangeArrowheads="1"/>
          </p:cNvSpPr>
          <p:nvPr/>
        </p:nvSpPr>
        <p:spPr bwMode="auto">
          <a:xfrm>
            <a:off x="1264521" y="2968816"/>
            <a:ext cx="646113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1600">
                <a:cs typeface="Times New Roman" pitchFamily="18" charset="0"/>
              </a:rPr>
              <a:t>Kepala</a:t>
            </a:r>
            <a:endParaRPr lang="en-US" sz="1600"/>
          </a:p>
        </p:txBody>
      </p:sp>
      <p:sp>
        <p:nvSpPr>
          <p:cNvPr id="65" name="Line 158"/>
          <p:cNvSpPr>
            <a:spLocks noChangeShapeType="1"/>
          </p:cNvSpPr>
          <p:nvPr/>
        </p:nvSpPr>
        <p:spPr bwMode="auto">
          <a:xfrm>
            <a:off x="1931908" y="2302032"/>
            <a:ext cx="549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6" name="Rectangle 159"/>
          <p:cNvSpPr>
            <a:spLocks noChangeArrowheads="1"/>
          </p:cNvSpPr>
          <p:nvPr/>
        </p:nvSpPr>
        <p:spPr bwMode="auto">
          <a:xfrm>
            <a:off x="1211183" y="2025807"/>
            <a:ext cx="854075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" name="Text Box 161"/>
          <p:cNvSpPr txBox="1">
            <a:spLocks noChangeArrowheads="1"/>
          </p:cNvSpPr>
          <p:nvPr/>
        </p:nvSpPr>
        <p:spPr bwMode="auto">
          <a:xfrm>
            <a:off x="1357368" y="2116530"/>
            <a:ext cx="31290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mtClean="0"/>
              <a:t>5</a:t>
            </a:r>
            <a:endParaRPr lang="en-US"/>
          </a:p>
        </p:txBody>
      </p:sp>
      <p:cxnSp>
        <p:nvCxnSpPr>
          <p:cNvPr id="71" name="Straight Connector 70"/>
          <p:cNvCxnSpPr/>
          <p:nvPr/>
        </p:nvCxnSpPr>
        <p:spPr bwMode="auto">
          <a:xfrm>
            <a:off x="1808988" y="2025807"/>
            <a:ext cx="0" cy="5603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2" name="Straight Connector 71"/>
          <p:cNvCxnSpPr/>
          <p:nvPr/>
        </p:nvCxnSpPr>
        <p:spPr bwMode="auto">
          <a:xfrm>
            <a:off x="3080830" y="2031531"/>
            <a:ext cx="0" cy="5603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>
            <a:off x="4337668" y="2023806"/>
            <a:ext cx="0" cy="5603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>
            <a:off x="5609510" y="2029530"/>
            <a:ext cx="0" cy="5603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5" name="Straight Connector 74"/>
          <p:cNvCxnSpPr/>
          <p:nvPr/>
        </p:nvCxnSpPr>
        <p:spPr bwMode="auto">
          <a:xfrm>
            <a:off x="6857499" y="2031757"/>
            <a:ext cx="0" cy="5603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>
            <a:off x="7001515" y="2348880"/>
            <a:ext cx="0" cy="57606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8" name="Straight Connector 77"/>
          <p:cNvCxnSpPr/>
          <p:nvPr/>
        </p:nvCxnSpPr>
        <p:spPr bwMode="auto">
          <a:xfrm flipH="1">
            <a:off x="1600915" y="2924944"/>
            <a:ext cx="54006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9" name="Straight Arrow Connector 78"/>
          <p:cNvCxnSpPr/>
          <p:nvPr/>
        </p:nvCxnSpPr>
        <p:spPr bwMode="auto">
          <a:xfrm flipV="1">
            <a:off x="1600915" y="2636912"/>
            <a:ext cx="0" cy="2880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0" name="Rectangle 24"/>
          <p:cNvSpPr>
            <a:spLocks noChangeArrowheads="1"/>
          </p:cNvSpPr>
          <p:nvPr/>
        </p:nvSpPr>
        <p:spPr bwMode="auto">
          <a:xfrm>
            <a:off x="683568" y="1196752"/>
            <a:ext cx="2911887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tabLst>
                <a:tab pos="288925" algn="l"/>
              </a:tabLst>
            </a:pPr>
            <a:r>
              <a:rPr lang="en-US" b="1" smtClean="0"/>
              <a:t>b.   Sisip </a:t>
            </a:r>
            <a:r>
              <a:rPr lang="en-US" b="1"/>
              <a:t>Node di </a:t>
            </a:r>
            <a:r>
              <a:rPr lang="en-US" b="1" smtClean="0"/>
              <a:t>Tengah</a:t>
            </a:r>
            <a:endParaRPr lang="en-US" b="1"/>
          </a:p>
        </p:txBody>
      </p:sp>
      <p:sp>
        <p:nvSpPr>
          <p:cNvPr id="85" name="Text Box 41"/>
          <p:cNvSpPr txBox="1">
            <a:spLocks noChangeArrowheads="1"/>
          </p:cNvSpPr>
          <p:nvPr/>
        </p:nvSpPr>
        <p:spPr bwMode="auto">
          <a:xfrm>
            <a:off x="1332033" y="1714488"/>
            <a:ext cx="6016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1400">
                <a:solidFill>
                  <a:srgbClr val="C00000"/>
                </a:solidFill>
                <a:cs typeface="Times New Roman" pitchFamily="18" charset="0"/>
              </a:rPr>
              <a:t>Bantu</a:t>
            </a:r>
            <a:endParaRPr lang="en-US" sz="1400">
              <a:solidFill>
                <a:srgbClr val="C00000"/>
              </a:solidFill>
            </a:endParaRPr>
          </a:p>
        </p:txBody>
      </p:sp>
      <p:sp>
        <p:nvSpPr>
          <p:cNvPr id="83" name="Text Box 156"/>
          <p:cNvSpPr txBox="1">
            <a:spLocks noChangeArrowheads="1"/>
          </p:cNvSpPr>
          <p:nvPr/>
        </p:nvSpPr>
        <p:spPr bwMode="auto">
          <a:xfrm>
            <a:off x="4341908" y="3536178"/>
            <a:ext cx="44114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mtClean="0"/>
              <a:t>65</a:t>
            </a:r>
            <a:endParaRPr lang="en-US"/>
          </a:p>
        </p:txBody>
      </p:sp>
      <p:grpSp>
        <p:nvGrpSpPr>
          <p:cNvPr id="2" name="Group 90"/>
          <p:cNvGrpSpPr/>
          <p:nvPr/>
        </p:nvGrpSpPr>
        <p:grpSpPr>
          <a:xfrm>
            <a:off x="4269900" y="3424401"/>
            <a:ext cx="854075" cy="835234"/>
            <a:chOff x="2195736" y="3424401"/>
            <a:chExt cx="854075" cy="835234"/>
          </a:xfrm>
        </p:grpSpPr>
        <p:sp>
          <p:nvSpPr>
            <p:cNvPr id="82" name="Rectangle 147"/>
            <p:cNvSpPr>
              <a:spLocks noChangeArrowheads="1"/>
            </p:cNvSpPr>
            <p:nvPr/>
          </p:nvSpPr>
          <p:spPr bwMode="auto">
            <a:xfrm>
              <a:off x="2195736" y="3429000"/>
              <a:ext cx="854075" cy="5603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84" name="Straight Connector 83"/>
            <p:cNvCxnSpPr/>
            <p:nvPr/>
          </p:nvCxnSpPr>
          <p:spPr bwMode="auto">
            <a:xfrm>
              <a:off x="2773137" y="3424401"/>
              <a:ext cx="0" cy="5603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87" name="Text Box 36"/>
            <p:cNvSpPr txBox="1">
              <a:spLocks noChangeArrowheads="1"/>
            </p:cNvSpPr>
            <p:nvPr/>
          </p:nvSpPr>
          <p:spPr bwMode="auto">
            <a:xfrm>
              <a:off x="2339752" y="4077072"/>
              <a:ext cx="457200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400">
                  <a:cs typeface="Times New Roman" pitchFamily="18" charset="0"/>
                </a:rPr>
                <a:t>NB</a:t>
              </a:r>
              <a:endParaRPr lang="en-US" sz="1400"/>
            </a:p>
          </p:txBody>
        </p:sp>
      </p:grpSp>
      <p:sp>
        <p:nvSpPr>
          <p:cNvPr id="89" name="Line 40"/>
          <p:cNvSpPr>
            <a:spLocks noChangeShapeType="1"/>
          </p:cNvSpPr>
          <p:nvPr/>
        </p:nvSpPr>
        <p:spPr bwMode="auto">
          <a:xfrm rot="3123701">
            <a:off x="4845987" y="3422570"/>
            <a:ext cx="282056" cy="5743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93" name="Straight Arrow Connector 92"/>
          <p:cNvCxnSpPr/>
          <p:nvPr/>
        </p:nvCxnSpPr>
        <p:spPr bwMode="auto">
          <a:xfrm flipV="1">
            <a:off x="5350020" y="2636912"/>
            <a:ext cx="0" cy="10801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5" name="Straight Arrow Connector 94"/>
          <p:cNvCxnSpPr/>
          <p:nvPr/>
        </p:nvCxnSpPr>
        <p:spPr bwMode="auto">
          <a:xfrm>
            <a:off x="4456001" y="2309066"/>
            <a:ext cx="1787" cy="105496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7" name="Straight Connector 96"/>
          <p:cNvCxnSpPr/>
          <p:nvPr/>
        </p:nvCxnSpPr>
        <p:spPr bwMode="auto">
          <a:xfrm>
            <a:off x="4989980" y="3717032"/>
            <a:ext cx="36004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8" name="Rectangle 77"/>
          <p:cNvSpPr>
            <a:spLocks noChangeArrowheads="1"/>
          </p:cNvSpPr>
          <p:nvPr/>
        </p:nvSpPr>
        <p:spPr bwMode="auto">
          <a:xfrm>
            <a:off x="1907704" y="3429000"/>
            <a:ext cx="15938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mtClean="0"/>
              <a:t>Sisipnode(65</a:t>
            </a:r>
            <a:r>
              <a:rPr lang="en-US"/>
              <a:t>)</a:t>
            </a:r>
          </a:p>
        </p:txBody>
      </p:sp>
      <p:sp>
        <p:nvSpPr>
          <p:cNvPr id="99" name="Text Box 161"/>
          <p:cNvSpPr txBox="1">
            <a:spLocks noChangeArrowheads="1"/>
          </p:cNvSpPr>
          <p:nvPr/>
        </p:nvSpPr>
        <p:spPr bwMode="auto">
          <a:xfrm>
            <a:off x="1357631" y="2109496"/>
            <a:ext cx="31290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mtClean="0"/>
              <a:t>4</a:t>
            </a:r>
            <a:endParaRPr lang="en-US"/>
          </a:p>
        </p:txBody>
      </p:sp>
      <p:grpSp>
        <p:nvGrpSpPr>
          <p:cNvPr id="3" name="Group 128"/>
          <p:cNvGrpSpPr/>
          <p:nvPr/>
        </p:nvGrpSpPr>
        <p:grpSpPr>
          <a:xfrm>
            <a:off x="1198518" y="5002187"/>
            <a:ext cx="7159625" cy="1235125"/>
            <a:chOff x="1198518" y="5002187"/>
            <a:chExt cx="7159625" cy="1235125"/>
          </a:xfrm>
        </p:grpSpPr>
        <p:sp>
          <p:nvSpPr>
            <p:cNvPr id="111" name="Text Box 157"/>
            <p:cNvSpPr txBox="1">
              <a:spLocks noChangeArrowheads="1"/>
            </p:cNvSpPr>
            <p:nvPr/>
          </p:nvSpPr>
          <p:spPr bwMode="auto">
            <a:xfrm>
              <a:off x="1300218" y="5002187"/>
              <a:ext cx="646113" cy="227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600">
                  <a:cs typeface="Times New Roman" pitchFamily="18" charset="0"/>
                </a:rPr>
                <a:t>Kepala</a:t>
              </a:r>
              <a:endParaRPr lang="en-US" sz="1600"/>
            </a:p>
          </p:txBody>
        </p:sp>
        <p:grpSp>
          <p:nvGrpSpPr>
            <p:cNvPr id="4" name="Group 127"/>
            <p:cNvGrpSpPr/>
            <p:nvPr/>
          </p:nvGrpSpPr>
          <p:grpSpPr>
            <a:xfrm>
              <a:off x="1198518" y="5334986"/>
              <a:ext cx="7159625" cy="902326"/>
              <a:chOff x="1198518" y="5190970"/>
              <a:chExt cx="7159625" cy="902326"/>
            </a:xfrm>
          </p:grpSpPr>
          <p:sp>
            <p:nvSpPr>
              <p:cNvPr id="100" name="Rectangle 142"/>
              <p:cNvSpPr>
                <a:spLocks noChangeArrowheads="1"/>
              </p:cNvSpPr>
              <p:nvPr/>
            </p:nvSpPr>
            <p:spPr bwMode="auto">
              <a:xfrm>
                <a:off x="3730581" y="5190970"/>
                <a:ext cx="854075" cy="5603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Rectangle 144"/>
              <p:cNvSpPr>
                <a:spLocks noChangeArrowheads="1"/>
              </p:cNvSpPr>
              <p:nvPr/>
            </p:nvSpPr>
            <p:spPr bwMode="auto">
              <a:xfrm>
                <a:off x="4994231" y="5198921"/>
                <a:ext cx="854075" cy="5603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Line 146"/>
              <p:cNvSpPr>
                <a:spLocks noChangeShapeType="1"/>
              </p:cNvSpPr>
              <p:nvPr/>
            </p:nvSpPr>
            <p:spPr bwMode="auto">
              <a:xfrm>
                <a:off x="4438606" y="5471971"/>
                <a:ext cx="5492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Rectangle 147"/>
              <p:cNvSpPr>
                <a:spLocks noChangeArrowheads="1"/>
              </p:cNvSpPr>
              <p:nvPr/>
            </p:nvSpPr>
            <p:spPr bwMode="auto">
              <a:xfrm>
                <a:off x="6251531" y="5198921"/>
                <a:ext cx="854075" cy="5603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Line 149"/>
              <p:cNvSpPr>
                <a:spLocks noChangeShapeType="1"/>
              </p:cNvSpPr>
              <p:nvPr/>
            </p:nvSpPr>
            <p:spPr bwMode="auto">
              <a:xfrm>
                <a:off x="5695906" y="5471971"/>
                <a:ext cx="5492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Rectangle 150"/>
              <p:cNvSpPr>
                <a:spLocks noChangeArrowheads="1"/>
              </p:cNvSpPr>
              <p:nvPr/>
            </p:nvSpPr>
            <p:spPr bwMode="auto">
              <a:xfrm>
                <a:off x="2470106" y="5198921"/>
                <a:ext cx="854075" cy="5603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Line 152"/>
              <p:cNvSpPr>
                <a:spLocks noChangeShapeType="1"/>
              </p:cNvSpPr>
              <p:nvPr/>
            </p:nvSpPr>
            <p:spPr bwMode="auto">
              <a:xfrm>
                <a:off x="3171781" y="5471971"/>
                <a:ext cx="5492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Text Box 153"/>
              <p:cNvSpPr txBox="1">
                <a:spLocks noChangeArrowheads="1"/>
              </p:cNvSpPr>
              <p:nvPr/>
            </p:nvSpPr>
            <p:spPr bwMode="auto">
              <a:xfrm>
                <a:off x="2568531" y="5319571"/>
                <a:ext cx="441146" cy="36933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mtClean="0"/>
                  <a:t>50</a:t>
                </a:r>
                <a:endParaRPr lang="en-US"/>
              </a:p>
            </p:txBody>
          </p:sp>
          <p:sp>
            <p:nvSpPr>
              <p:cNvPr id="108" name="Text Box 154"/>
              <p:cNvSpPr txBox="1">
                <a:spLocks noChangeArrowheads="1"/>
              </p:cNvSpPr>
              <p:nvPr/>
            </p:nvSpPr>
            <p:spPr bwMode="auto">
              <a:xfrm>
                <a:off x="3806781" y="5283059"/>
                <a:ext cx="441146" cy="36933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mtClean="0"/>
                  <a:t>60</a:t>
                </a:r>
                <a:endParaRPr lang="en-US"/>
              </a:p>
            </p:txBody>
          </p:sp>
          <p:sp>
            <p:nvSpPr>
              <p:cNvPr id="109" name="Text Box 155"/>
              <p:cNvSpPr txBox="1">
                <a:spLocks noChangeArrowheads="1"/>
              </p:cNvSpPr>
              <p:nvPr/>
            </p:nvSpPr>
            <p:spPr bwMode="auto">
              <a:xfrm>
                <a:off x="5103768" y="5290996"/>
                <a:ext cx="441146" cy="36933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mtClean="0"/>
                  <a:t>65</a:t>
                </a:r>
                <a:endParaRPr lang="en-US"/>
              </a:p>
            </p:txBody>
          </p:sp>
          <p:sp>
            <p:nvSpPr>
              <p:cNvPr id="110" name="Text Box 156"/>
              <p:cNvSpPr txBox="1">
                <a:spLocks noChangeArrowheads="1"/>
              </p:cNvSpPr>
              <p:nvPr/>
            </p:nvSpPr>
            <p:spPr bwMode="auto">
              <a:xfrm>
                <a:off x="6342018" y="5298934"/>
                <a:ext cx="441146" cy="36933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mtClean="0"/>
                  <a:t>70</a:t>
                </a:r>
                <a:endParaRPr lang="en-US"/>
              </a:p>
            </p:txBody>
          </p:sp>
          <p:sp>
            <p:nvSpPr>
              <p:cNvPr id="112" name="Line 158"/>
              <p:cNvSpPr>
                <a:spLocks noChangeShapeType="1"/>
              </p:cNvSpPr>
              <p:nvPr/>
            </p:nvSpPr>
            <p:spPr bwMode="auto">
              <a:xfrm>
                <a:off x="1919243" y="5470384"/>
                <a:ext cx="5492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Rectangle 159"/>
              <p:cNvSpPr>
                <a:spLocks noChangeArrowheads="1"/>
              </p:cNvSpPr>
              <p:nvPr/>
            </p:nvSpPr>
            <p:spPr bwMode="auto">
              <a:xfrm>
                <a:off x="1198518" y="5194159"/>
                <a:ext cx="854075" cy="5603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Text Box 161"/>
              <p:cNvSpPr txBox="1">
                <a:spLocks noChangeArrowheads="1"/>
              </p:cNvSpPr>
              <p:nvPr/>
            </p:nvSpPr>
            <p:spPr bwMode="auto">
              <a:xfrm>
                <a:off x="1344703" y="5314809"/>
                <a:ext cx="312906" cy="36933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mtClean="0"/>
                  <a:t>5</a:t>
                </a:r>
                <a:endParaRPr lang="en-US"/>
              </a:p>
            </p:txBody>
          </p:sp>
          <p:sp>
            <p:nvSpPr>
              <p:cNvPr id="115" name="Rectangle 162"/>
              <p:cNvSpPr>
                <a:spLocks noChangeArrowheads="1"/>
              </p:cNvSpPr>
              <p:nvPr/>
            </p:nvSpPr>
            <p:spPr bwMode="auto">
              <a:xfrm>
                <a:off x="7504068" y="5198921"/>
                <a:ext cx="854075" cy="5603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Line 164"/>
              <p:cNvSpPr>
                <a:spLocks noChangeShapeType="1"/>
              </p:cNvSpPr>
              <p:nvPr/>
            </p:nvSpPr>
            <p:spPr bwMode="auto">
              <a:xfrm>
                <a:off x="6948443" y="5471971"/>
                <a:ext cx="5492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Text Box 166"/>
              <p:cNvSpPr txBox="1">
                <a:spLocks noChangeArrowheads="1"/>
              </p:cNvSpPr>
              <p:nvPr/>
            </p:nvSpPr>
            <p:spPr bwMode="auto">
              <a:xfrm>
                <a:off x="7492956" y="5298934"/>
                <a:ext cx="576014" cy="36933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mtClean="0"/>
                  <a:t>80</a:t>
                </a:r>
                <a:endParaRPr lang="en-US"/>
              </a:p>
            </p:txBody>
          </p:sp>
          <p:cxnSp>
            <p:nvCxnSpPr>
              <p:cNvPr id="118" name="Straight Connector 117"/>
              <p:cNvCxnSpPr/>
              <p:nvPr/>
            </p:nvCxnSpPr>
            <p:spPr bwMode="auto">
              <a:xfrm>
                <a:off x="1796323" y="5194159"/>
                <a:ext cx="0" cy="5603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19" name="Straight Connector 118"/>
              <p:cNvCxnSpPr/>
              <p:nvPr/>
            </p:nvCxnSpPr>
            <p:spPr bwMode="auto">
              <a:xfrm>
                <a:off x="3068165" y="5199883"/>
                <a:ext cx="0" cy="5603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0" name="Straight Connector 119"/>
              <p:cNvCxnSpPr/>
              <p:nvPr/>
            </p:nvCxnSpPr>
            <p:spPr bwMode="auto">
              <a:xfrm>
                <a:off x="4325003" y="5192158"/>
                <a:ext cx="0" cy="5603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1" name="Straight Connector 120"/>
              <p:cNvCxnSpPr/>
              <p:nvPr/>
            </p:nvCxnSpPr>
            <p:spPr bwMode="auto">
              <a:xfrm>
                <a:off x="5596845" y="5197882"/>
                <a:ext cx="0" cy="5603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2" name="Straight Connector 121"/>
              <p:cNvCxnSpPr/>
              <p:nvPr/>
            </p:nvCxnSpPr>
            <p:spPr bwMode="auto">
              <a:xfrm>
                <a:off x="6844834" y="5200109"/>
                <a:ext cx="0" cy="5603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3" name="Straight Connector 122"/>
              <p:cNvCxnSpPr/>
              <p:nvPr/>
            </p:nvCxnSpPr>
            <p:spPr bwMode="auto">
              <a:xfrm>
                <a:off x="8068970" y="5205833"/>
                <a:ext cx="0" cy="5603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4" name="Straight Connector 123"/>
              <p:cNvCxnSpPr/>
              <p:nvPr/>
            </p:nvCxnSpPr>
            <p:spPr bwMode="auto">
              <a:xfrm>
                <a:off x="8212986" y="5517232"/>
                <a:ext cx="0" cy="57606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5" name="Straight Connector 124"/>
              <p:cNvCxnSpPr/>
              <p:nvPr/>
            </p:nvCxnSpPr>
            <p:spPr bwMode="auto">
              <a:xfrm flipH="1">
                <a:off x="1588250" y="6093296"/>
                <a:ext cx="662473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6" name="Straight Arrow Connector 125"/>
              <p:cNvCxnSpPr/>
              <p:nvPr/>
            </p:nvCxnSpPr>
            <p:spPr bwMode="auto">
              <a:xfrm flipV="1">
                <a:off x="1588250" y="5805264"/>
                <a:ext cx="0" cy="288032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</p:grpSp>
      </p:grpSp>
      <p:sp>
        <p:nvSpPr>
          <p:cNvPr id="127" name="Rectangle 69"/>
          <p:cNvSpPr>
            <a:spLocks noChangeArrowheads="1"/>
          </p:cNvSpPr>
          <p:nvPr/>
        </p:nvSpPr>
        <p:spPr bwMode="auto">
          <a:xfrm>
            <a:off x="893763" y="4581128"/>
            <a:ext cx="753732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Hasil :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7.40741E-7 L 0.13247 -7.40741E-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247 -7.40741E-7 L 0.26632 -7.40741E-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67" grpId="0"/>
      <p:bldP spid="85" grpId="0"/>
      <p:bldP spid="85" grpId="1"/>
      <p:bldP spid="85" grpId="2"/>
      <p:bldP spid="83" grpId="0"/>
      <p:bldP spid="89" grpId="1" animBg="1"/>
      <p:bldP spid="89" grpId="2" animBg="1"/>
      <p:bldP spid="98" grpId="0"/>
      <p:bldP spid="99" grpId="0"/>
      <p:bldP spid="1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2"/>
            </a:gs>
            <a:gs pos="100000">
              <a:srgbClr val="3333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142"/>
          <p:cNvSpPr>
            <a:spLocks noChangeArrowheads="1"/>
          </p:cNvSpPr>
          <p:nvPr/>
        </p:nvSpPr>
        <p:spPr bwMode="auto">
          <a:xfrm>
            <a:off x="3743246" y="2022618"/>
            <a:ext cx="854075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" name="Rectangle 144"/>
          <p:cNvSpPr>
            <a:spLocks noChangeArrowheads="1"/>
          </p:cNvSpPr>
          <p:nvPr/>
        </p:nvSpPr>
        <p:spPr bwMode="auto">
          <a:xfrm>
            <a:off x="5006896" y="2030569"/>
            <a:ext cx="854075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" name="Line 146"/>
          <p:cNvSpPr>
            <a:spLocks noChangeShapeType="1"/>
          </p:cNvSpPr>
          <p:nvPr/>
        </p:nvSpPr>
        <p:spPr bwMode="auto">
          <a:xfrm>
            <a:off x="4451271" y="2303619"/>
            <a:ext cx="549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6" name="Rectangle 147"/>
          <p:cNvSpPr>
            <a:spLocks noChangeArrowheads="1"/>
          </p:cNvSpPr>
          <p:nvPr/>
        </p:nvSpPr>
        <p:spPr bwMode="auto">
          <a:xfrm>
            <a:off x="6264196" y="2030569"/>
            <a:ext cx="854075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" name="Line 149"/>
          <p:cNvSpPr>
            <a:spLocks noChangeShapeType="1"/>
          </p:cNvSpPr>
          <p:nvPr/>
        </p:nvSpPr>
        <p:spPr bwMode="auto">
          <a:xfrm>
            <a:off x="5708571" y="2303619"/>
            <a:ext cx="549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8" name="Rectangle 150"/>
          <p:cNvSpPr>
            <a:spLocks noChangeArrowheads="1"/>
          </p:cNvSpPr>
          <p:nvPr/>
        </p:nvSpPr>
        <p:spPr bwMode="auto">
          <a:xfrm>
            <a:off x="2482771" y="2030569"/>
            <a:ext cx="854075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" name="Line 152"/>
          <p:cNvSpPr>
            <a:spLocks noChangeShapeType="1"/>
          </p:cNvSpPr>
          <p:nvPr/>
        </p:nvSpPr>
        <p:spPr bwMode="auto">
          <a:xfrm>
            <a:off x="3184446" y="2303619"/>
            <a:ext cx="549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0" name="Text Box 153"/>
          <p:cNvSpPr txBox="1">
            <a:spLocks noChangeArrowheads="1"/>
          </p:cNvSpPr>
          <p:nvPr/>
        </p:nvSpPr>
        <p:spPr bwMode="auto">
          <a:xfrm>
            <a:off x="2581196" y="2151219"/>
            <a:ext cx="44114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mtClean="0"/>
              <a:t>50</a:t>
            </a:r>
            <a:endParaRPr lang="en-US"/>
          </a:p>
        </p:txBody>
      </p:sp>
      <p:sp>
        <p:nvSpPr>
          <p:cNvPr id="61" name="Text Box 154"/>
          <p:cNvSpPr txBox="1">
            <a:spLocks noChangeArrowheads="1"/>
          </p:cNvSpPr>
          <p:nvPr/>
        </p:nvSpPr>
        <p:spPr bwMode="auto">
          <a:xfrm>
            <a:off x="3819446" y="2114707"/>
            <a:ext cx="44114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mtClean="0"/>
              <a:t>60</a:t>
            </a:r>
            <a:endParaRPr lang="en-US"/>
          </a:p>
        </p:txBody>
      </p:sp>
      <p:sp>
        <p:nvSpPr>
          <p:cNvPr id="62" name="Text Box 155"/>
          <p:cNvSpPr txBox="1">
            <a:spLocks noChangeArrowheads="1"/>
          </p:cNvSpPr>
          <p:nvPr/>
        </p:nvSpPr>
        <p:spPr bwMode="auto">
          <a:xfrm>
            <a:off x="5116433" y="2122644"/>
            <a:ext cx="44114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mtClean="0"/>
              <a:t>70</a:t>
            </a:r>
            <a:endParaRPr lang="en-US"/>
          </a:p>
        </p:txBody>
      </p:sp>
      <p:sp>
        <p:nvSpPr>
          <p:cNvPr id="63" name="Text Box 156"/>
          <p:cNvSpPr txBox="1">
            <a:spLocks noChangeArrowheads="1"/>
          </p:cNvSpPr>
          <p:nvPr/>
        </p:nvSpPr>
        <p:spPr bwMode="auto">
          <a:xfrm>
            <a:off x="6354683" y="2130582"/>
            <a:ext cx="44114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mtClean="0"/>
              <a:t>80</a:t>
            </a:r>
            <a:endParaRPr lang="en-US"/>
          </a:p>
        </p:txBody>
      </p:sp>
      <p:sp>
        <p:nvSpPr>
          <p:cNvPr id="64" name="Text Box 157"/>
          <p:cNvSpPr txBox="1">
            <a:spLocks noChangeArrowheads="1"/>
          </p:cNvSpPr>
          <p:nvPr/>
        </p:nvSpPr>
        <p:spPr bwMode="auto">
          <a:xfrm>
            <a:off x="1264521" y="3201987"/>
            <a:ext cx="646113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1600">
                <a:cs typeface="Times New Roman" pitchFamily="18" charset="0"/>
              </a:rPr>
              <a:t>Kepala</a:t>
            </a:r>
            <a:endParaRPr lang="en-US" sz="1600"/>
          </a:p>
        </p:txBody>
      </p:sp>
      <p:sp>
        <p:nvSpPr>
          <p:cNvPr id="65" name="Line 158"/>
          <p:cNvSpPr>
            <a:spLocks noChangeShapeType="1"/>
          </p:cNvSpPr>
          <p:nvPr/>
        </p:nvSpPr>
        <p:spPr bwMode="auto">
          <a:xfrm>
            <a:off x="1931908" y="2302032"/>
            <a:ext cx="549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6" name="Rectangle 159"/>
          <p:cNvSpPr>
            <a:spLocks noChangeArrowheads="1"/>
          </p:cNvSpPr>
          <p:nvPr/>
        </p:nvSpPr>
        <p:spPr bwMode="auto">
          <a:xfrm>
            <a:off x="1211183" y="2025807"/>
            <a:ext cx="854075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" name="Text Box 161"/>
          <p:cNvSpPr txBox="1">
            <a:spLocks noChangeArrowheads="1"/>
          </p:cNvSpPr>
          <p:nvPr/>
        </p:nvSpPr>
        <p:spPr bwMode="auto">
          <a:xfrm>
            <a:off x="1357368" y="2116530"/>
            <a:ext cx="31290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mtClean="0"/>
              <a:t>5</a:t>
            </a:r>
            <a:endParaRPr lang="en-US"/>
          </a:p>
        </p:txBody>
      </p:sp>
      <p:cxnSp>
        <p:nvCxnSpPr>
          <p:cNvPr id="71" name="Straight Connector 70"/>
          <p:cNvCxnSpPr/>
          <p:nvPr/>
        </p:nvCxnSpPr>
        <p:spPr bwMode="auto">
          <a:xfrm>
            <a:off x="1808988" y="2025807"/>
            <a:ext cx="0" cy="5603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2" name="Straight Connector 71"/>
          <p:cNvCxnSpPr/>
          <p:nvPr/>
        </p:nvCxnSpPr>
        <p:spPr bwMode="auto">
          <a:xfrm>
            <a:off x="3080830" y="2031531"/>
            <a:ext cx="0" cy="5603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>
            <a:off x="4337668" y="2023806"/>
            <a:ext cx="0" cy="5603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>
            <a:off x="5609510" y="2029530"/>
            <a:ext cx="0" cy="5603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5" name="Straight Connector 74"/>
          <p:cNvCxnSpPr/>
          <p:nvPr/>
        </p:nvCxnSpPr>
        <p:spPr bwMode="auto">
          <a:xfrm>
            <a:off x="6857499" y="2031757"/>
            <a:ext cx="0" cy="5603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pSp>
        <p:nvGrpSpPr>
          <p:cNvPr id="90" name="Group 89"/>
          <p:cNvGrpSpPr/>
          <p:nvPr/>
        </p:nvGrpSpPr>
        <p:grpSpPr>
          <a:xfrm>
            <a:off x="1600915" y="2348880"/>
            <a:ext cx="5400600" cy="576064"/>
            <a:chOff x="1600915" y="2348880"/>
            <a:chExt cx="5400600" cy="576064"/>
          </a:xfrm>
        </p:grpSpPr>
        <p:cxnSp>
          <p:nvCxnSpPr>
            <p:cNvPr id="77" name="Straight Connector 76"/>
            <p:cNvCxnSpPr/>
            <p:nvPr/>
          </p:nvCxnSpPr>
          <p:spPr bwMode="auto">
            <a:xfrm>
              <a:off x="7001515" y="2348880"/>
              <a:ext cx="0" cy="57606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8" name="Straight Connector 77"/>
            <p:cNvCxnSpPr/>
            <p:nvPr/>
          </p:nvCxnSpPr>
          <p:spPr bwMode="auto">
            <a:xfrm flipH="1">
              <a:off x="1600915" y="2924944"/>
              <a:ext cx="54006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9" name="Straight Arrow Connector 78"/>
            <p:cNvCxnSpPr/>
            <p:nvPr/>
          </p:nvCxnSpPr>
          <p:spPr bwMode="auto">
            <a:xfrm flipV="1">
              <a:off x="1600915" y="2636912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80" name="Rectangle 24"/>
          <p:cNvSpPr>
            <a:spLocks noChangeArrowheads="1"/>
          </p:cNvSpPr>
          <p:nvPr/>
        </p:nvSpPr>
        <p:spPr bwMode="auto">
          <a:xfrm>
            <a:off x="683568" y="1196752"/>
            <a:ext cx="2676758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tabLst>
                <a:tab pos="288925" algn="l"/>
              </a:tabLst>
            </a:pPr>
            <a:r>
              <a:rPr lang="en-US" b="1" smtClean="0"/>
              <a:t>c.   Sisip </a:t>
            </a:r>
            <a:r>
              <a:rPr lang="en-US" b="1"/>
              <a:t>Node di </a:t>
            </a:r>
            <a:r>
              <a:rPr lang="en-US" b="1" smtClean="0"/>
              <a:t>Akhir</a:t>
            </a:r>
            <a:endParaRPr lang="en-US" b="1"/>
          </a:p>
        </p:txBody>
      </p:sp>
      <p:sp>
        <p:nvSpPr>
          <p:cNvPr id="85" name="Text Box 41"/>
          <p:cNvSpPr txBox="1">
            <a:spLocks noChangeArrowheads="1"/>
          </p:cNvSpPr>
          <p:nvPr/>
        </p:nvSpPr>
        <p:spPr bwMode="auto">
          <a:xfrm>
            <a:off x="1332033" y="1714488"/>
            <a:ext cx="6016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1400">
                <a:solidFill>
                  <a:srgbClr val="C00000"/>
                </a:solidFill>
                <a:cs typeface="Times New Roman" pitchFamily="18" charset="0"/>
              </a:rPr>
              <a:t>Bantu</a:t>
            </a:r>
            <a:endParaRPr lang="en-US" sz="1400">
              <a:solidFill>
                <a:srgbClr val="C00000"/>
              </a:solidFill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7524328" y="2024736"/>
            <a:ext cx="854075" cy="835234"/>
            <a:chOff x="7524328" y="2024736"/>
            <a:chExt cx="854075" cy="835234"/>
          </a:xfrm>
        </p:grpSpPr>
        <p:sp>
          <p:nvSpPr>
            <p:cNvPr id="83" name="Text Box 156"/>
            <p:cNvSpPr txBox="1">
              <a:spLocks noChangeArrowheads="1"/>
            </p:cNvSpPr>
            <p:nvPr/>
          </p:nvSpPr>
          <p:spPr bwMode="auto">
            <a:xfrm>
              <a:off x="7596336" y="2136513"/>
              <a:ext cx="441146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mtClean="0"/>
                <a:t>90</a:t>
              </a:r>
              <a:endParaRPr lang="en-US"/>
            </a:p>
          </p:txBody>
        </p:sp>
        <p:grpSp>
          <p:nvGrpSpPr>
            <p:cNvPr id="2" name="Group 90"/>
            <p:cNvGrpSpPr/>
            <p:nvPr/>
          </p:nvGrpSpPr>
          <p:grpSpPr>
            <a:xfrm>
              <a:off x="7524328" y="2024736"/>
              <a:ext cx="854075" cy="835234"/>
              <a:chOff x="2195736" y="3424401"/>
              <a:chExt cx="854075" cy="835234"/>
            </a:xfrm>
          </p:grpSpPr>
          <p:sp>
            <p:nvSpPr>
              <p:cNvPr id="82" name="Rectangle 147"/>
              <p:cNvSpPr>
                <a:spLocks noChangeArrowheads="1"/>
              </p:cNvSpPr>
              <p:nvPr/>
            </p:nvSpPr>
            <p:spPr bwMode="auto">
              <a:xfrm>
                <a:off x="2195736" y="3429000"/>
                <a:ext cx="854075" cy="5603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84" name="Straight Connector 83"/>
              <p:cNvCxnSpPr/>
              <p:nvPr/>
            </p:nvCxnSpPr>
            <p:spPr bwMode="auto">
              <a:xfrm>
                <a:off x="2773137" y="3424401"/>
                <a:ext cx="0" cy="5603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87" name="Text Box 36"/>
              <p:cNvSpPr txBox="1">
                <a:spLocks noChangeArrowheads="1"/>
              </p:cNvSpPr>
              <p:nvPr/>
            </p:nvSpPr>
            <p:spPr bwMode="auto">
              <a:xfrm>
                <a:off x="2339752" y="4077072"/>
                <a:ext cx="457200" cy="1825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400">
                    <a:cs typeface="Times New Roman" pitchFamily="18" charset="0"/>
                  </a:rPr>
                  <a:t>NB</a:t>
                </a:r>
                <a:endParaRPr lang="en-US" sz="1400"/>
              </a:p>
            </p:txBody>
          </p:sp>
        </p:grpSp>
      </p:grpSp>
      <p:sp>
        <p:nvSpPr>
          <p:cNvPr id="89" name="Line 40"/>
          <p:cNvSpPr>
            <a:spLocks noChangeShapeType="1"/>
          </p:cNvSpPr>
          <p:nvPr/>
        </p:nvSpPr>
        <p:spPr bwMode="auto">
          <a:xfrm rot="3123701">
            <a:off x="8100415" y="2024614"/>
            <a:ext cx="282056" cy="5743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" name="Rectangle 77"/>
          <p:cNvSpPr>
            <a:spLocks noChangeArrowheads="1"/>
          </p:cNvSpPr>
          <p:nvPr/>
        </p:nvSpPr>
        <p:spPr bwMode="auto">
          <a:xfrm>
            <a:off x="3275856" y="3275692"/>
            <a:ext cx="1608133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mtClean="0"/>
              <a:t>Sisipnode(90)</a:t>
            </a:r>
            <a:endParaRPr lang="en-US"/>
          </a:p>
        </p:txBody>
      </p:sp>
      <p:sp>
        <p:nvSpPr>
          <p:cNvPr id="99" name="Text Box 161"/>
          <p:cNvSpPr txBox="1">
            <a:spLocks noChangeArrowheads="1"/>
          </p:cNvSpPr>
          <p:nvPr/>
        </p:nvSpPr>
        <p:spPr bwMode="auto">
          <a:xfrm>
            <a:off x="1357631" y="2110086"/>
            <a:ext cx="31290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mtClean="0"/>
              <a:t>4</a:t>
            </a:r>
            <a:endParaRPr lang="en-US"/>
          </a:p>
        </p:txBody>
      </p:sp>
      <p:grpSp>
        <p:nvGrpSpPr>
          <p:cNvPr id="3" name="Group 128"/>
          <p:cNvGrpSpPr/>
          <p:nvPr/>
        </p:nvGrpSpPr>
        <p:grpSpPr>
          <a:xfrm>
            <a:off x="1198518" y="4642147"/>
            <a:ext cx="7159625" cy="1235125"/>
            <a:chOff x="1198518" y="5002187"/>
            <a:chExt cx="7159625" cy="1235125"/>
          </a:xfrm>
        </p:grpSpPr>
        <p:sp>
          <p:nvSpPr>
            <p:cNvPr id="111" name="Text Box 157"/>
            <p:cNvSpPr txBox="1">
              <a:spLocks noChangeArrowheads="1"/>
            </p:cNvSpPr>
            <p:nvPr/>
          </p:nvSpPr>
          <p:spPr bwMode="auto">
            <a:xfrm>
              <a:off x="1300218" y="5002187"/>
              <a:ext cx="646113" cy="227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600">
                  <a:cs typeface="Times New Roman" pitchFamily="18" charset="0"/>
                </a:rPr>
                <a:t>Kepala</a:t>
              </a:r>
              <a:endParaRPr lang="en-US" sz="1600"/>
            </a:p>
          </p:txBody>
        </p:sp>
        <p:grpSp>
          <p:nvGrpSpPr>
            <p:cNvPr id="4" name="Group 127"/>
            <p:cNvGrpSpPr/>
            <p:nvPr/>
          </p:nvGrpSpPr>
          <p:grpSpPr>
            <a:xfrm>
              <a:off x="1198518" y="5334986"/>
              <a:ext cx="7159625" cy="902326"/>
              <a:chOff x="1198518" y="5190970"/>
              <a:chExt cx="7159625" cy="902326"/>
            </a:xfrm>
          </p:grpSpPr>
          <p:sp>
            <p:nvSpPr>
              <p:cNvPr id="100" name="Rectangle 142"/>
              <p:cNvSpPr>
                <a:spLocks noChangeArrowheads="1"/>
              </p:cNvSpPr>
              <p:nvPr/>
            </p:nvSpPr>
            <p:spPr bwMode="auto">
              <a:xfrm>
                <a:off x="3730581" y="5190970"/>
                <a:ext cx="854075" cy="5603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Rectangle 144"/>
              <p:cNvSpPr>
                <a:spLocks noChangeArrowheads="1"/>
              </p:cNvSpPr>
              <p:nvPr/>
            </p:nvSpPr>
            <p:spPr bwMode="auto">
              <a:xfrm>
                <a:off x="4994231" y="5198921"/>
                <a:ext cx="854075" cy="5603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Line 146"/>
              <p:cNvSpPr>
                <a:spLocks noChangeShapeType="1"/>
              </p:cNvSpPr>
              <p:nvPr/>
            </p:nvSpPr>
            <p:spPr bwMode="auto">
              <a:xfrm>
                <a:off x="4438606" y="5471971"/>
                <a:ext cx="5492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Rectangle 147"/>
              <p:cNvSpPr>
                <a:spLocks noChangeArrowheads="1"/>
              </p:cNvSpPr>
              <p:nvPr/>
            </p:nvSpPr>
            <p:spPr bwMode="auto">
              <a:xfrm>
                <a:off x="6251531" y="5198921"/>
                <a:ext cx="854075" cy="5603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Line 149"/>
              <p:cNvSpPr>
                <a:spLocks noChangeShapeType="1"/>
              </p:cNvSpPr>
              <p:nvPr/>
            </p:nvSpPr>
            <p:spPr bwMode="auto">
              <a:xfrm>
                <a:off x="5695906" y="5471971"/>
                <a:ext cx="5492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Rectangle 150"/>
              <p:cNvSpPr>
                <a:spLocks noChangeArrowheads="1"/>
              </p:cNvSpPr>
              <p:nvPr/>
            </p:nvSpPr>
            <p:spPr bwMode="auto">
              <a:xfrm>
                <a:off x="2470106" y="5198921"/>
                <a:ext cx="854075" cy="5603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Line 152"/>
              <p:cNvSpPr>
                <a:spLocks noChangeShapeType="1"/>
              </p:cNvSpPr>
              <p:nvPr/>
            </p:nvSpPr>
            <p:spPr bwMode="auto">
              <a:xfrm>
                <a:off x="3171781" y="5471971"/>
                <a:ext cx="5492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Text Box 153"/>
              <p:cNvSpPr txBox="1">
                <a:spLocks noChangeArrowheads="1"/>
              </p:cNvSpPr>
              <p:nvPr/>
            </p:nvSpPr>
            <p:spPr bwMode="auto">
              <a:xfrm>
                <a:off x="2568531" y="5319571"/>
                <a:ext cx="441146" cy="36933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mtClean="0"/>
                  <a:t>50</a:t>
                </a:r>
                <a:endParaRPr lang="en-US"/>
              </a:p>
            </p:txBody>
          </p:sp>
          <p:sp>
            <p:nvSpPr>
              <p:cNvPr id="108" name="Text Box 154"/>
              <p:cNvSpPr txBox="1">
                <a:spLocks noChangeArrowheads="1"/>
              </p:cNvSpPr>
              <p:nvPr/>
            </p:nvSpPr>
            <p:spPr bwMode="auto">
              <a:xfrm>
                <a:off x="3806781" y="5283059"/>
                <a:ext cx="441146" cy="36933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mtClean="0"/>
                  <a:t>60</a:t>
                </a:r>
                <a:endParaRPr lang="en-US"/>
              </a:p>
            </p:txBody>
          </p:sp>
          <p:sp>
            <p:nvSpPr>
              <p:cNvPr id="109" name="Text Box 155"/>
              <p:cNvSpPr txBox="1">
                <a:spLocks noChangeArrowheads="1"/>
              </p:cNvSpPr>
              <p:nvPr/>
            </p:nvSpPr>
            <p:spPr bwMode="auto">
              <a:xfrm>
                <a:off x="5103768" y="5290996"/>
                <a:ext cx="441146" cy="36933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mtClean="0"/>
                  <a:t>70</a:t>
                </a:r>
                <a:endParaRPr lang="en-US"/>
              </a:p>
            </p:txBody>
          </p:sp>
          <p:sp>
            <p:nvSpPr>
              <p:cNvPr id="110" name="Text Box 156"/>
              <p:cNvSpPr txBox="1">
                <a:spLocks noChangeArrowheads="1"/>
              </p:cNvSpPr>
              <p:nvPr/>
            </p:nvSpPr>
            <p:spPr bwMode="auto">
              <a:xfrm>
                <a:off x="6342018" y="5298934"/>
                <a:ext cx="441146" cy="36933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mtClean="0"/>
                  <a:t>80</a:t>
                </a:r>
                <a:endParaRPr lang="en-US"/>
              </a:p>
            </p:txBody>
          </p:sp>
          <p:sp>
            <p:nvSpPr>
              <p:cNvPr id="112" name="Line 158"/>
              <p:cNvSpPr>
                <a:spLocks noChangeShapeType="1"/>
              </p:cNvSpPr>
              <p:nvPr/>
            </p:nvSpPr>
            <p:spPr bwMode="auto">
              <a:xfrm>
                <a:off x="1919243" y="5470384"/>
                <a:ext cx="5492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Rectangle 159"/>
              <p:cNvSpPr>
                <a:spLocks noChangeArrowheads="1"/>
              </p:cNvSpPr>
              <p:nvPr/>
            </p:nvSpPr>
            <p:spPr bwMode="auto">
              <a:xfrm>
                <a:off x="1198518" y="5194159"/>
                <a:ext cx="854075" cy="5603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Text Box 161"/>
              <p:cNvSpPr txBox="1">
                <a:spLocks noChangeArrowheads="1"/>
              </p:cNvSpPr>
              <p:nvPr/>
            </p:nvSpPr>
            <p:spPr bwMode="auto">
              <a:xfrm>
                <a:off x="1344703" y="5314809"/>
                <a:ext cx="312906" cy="36933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mtClean="0"/>
                  <a:t>5</a:t>
                </a:r>
                <a:endParaRPr lang="en-US"/>
              </a:p>
            </p:txBody>
          </p:sp>
          <p:sp>
            <p:nvSpPr>
              <p:cNvPr id="115" name="Rectangle 162"/>
              <p:cNvSpPr>
                <a:spLocks noChangeArrowheads="1"/>
              </p:cNvSpPr>
              <p:nvPr/>
            </p:nvSpPr>
            <p:spPr bwMode="auto">
              <a:xfrm>
                <a:off x="7504068" y="5198921"/>
                <a:ext cx="854075" cy="5603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Line 164"/>
              <p:cNvSpPr>
                <a:spLocks noChangeShapeType="1"/>
              </p:cNvSpPr>
              <p:nvPr/>
            </p:nvSpPr>
            <p:spPr bwMode="auto">
              <a:xfrm>
                <a:off x="6948443" y="5471971"/>
                <a:ext cx="5492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Text Box 166"/>
              <p:cNvSpPr txBox="1">
                <a:spLocks noChangeArrowheads="1"/>
              </p:cNvSpPr>
              <p:nvPr/>
            </p:nvSpPr>
            <p:spPr bwMode="auto">
              <a:xfrm>
                <a:off x="7492956" y="5298934"/>
                <a:ext cx="576014" cy="36933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mtClean="0"/>
                  <a:t>90</a:t>
                </a:r>
                <a:endParaRPr lang="en-US"/>
              </a:p>
            </p:txBody>
          </p:sp>
          <p:cxnSp>
            <p:nvCxnSpPr>
              <p:cNvPr id="118" name="Straight Connector 117"/>
              <p:cNvCxnSpPr/>
              <p:nvPr/>
            </p:nvCxnSpPr>
            <p:spPr bwMode="auto">
              <a:xfrm>
                <a:off x="1796323" y="5194159"/>
                <a:ext cx="0" cy="5603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19" name="Straight Connector 118"/>
              <p:cNvCxnSpPr/>
              <p:nvPr/>
            </p:nvCxnSpPr>
            <p:spPr bwMode="auto">
              <a:xfrm>
                <a:off x="3068165" y="5199883"/>
                <a:ext cx="0" cy="5603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0" name="Straight Connector 119"/>
              <p:cNvCxnSpPr/>
              <p:nvPr/>
            </p:nvCxnSpPr>
            <p:spPr bwMode="auto">
              <a:xfrm>
                <a:off x="4325003" y="5192158"/>
                <a:ext cx="0" cy="5603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1" name="Straight Connector 120"/>
              <p:cNvCxnSpPr/>
              <p:nvPr/>
            </p:nvCxnSpPr>
            <p:spPr bwMode="auto">
              <a:xfrm>
                <a:off x="5596845" y="5197882"/>
                <a:ext cx="0" cy="5603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2" name="Straight Connector 121"/>
              <p:cNvCxnSpPr/>
              <p:nvPr/>
            </p:nvCxnSpPr>
            <p:spPr bwMode="auto">
              <a:xfrm>
                <a:off x="6844834" y="5200109"/>
                <a:ext cx="0" cy="5603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3" name="Straight Connector 122"/>
              <p:cNvCxnSpPr/>
              <p:nvPr/>
            </p:nvCxnSpPr>
            <p:spPr bwMode="auto">
              <a:xfrm>
                <a:off x="8068970" y="5205833"/>
                <a:ext cx="0" cy="5603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4" name="Straight Connector 123"/>
              <p:cNvCxnSpPr/>
              <p:nvPr/>
            </p:nvCxnSpPr>
            <p:spPr bwMode="auto">
              <a:xfrm>
                <a:off x="8212986" y="5517232"/>
                <a:ext cx="0" cy="57606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5" name="Straight Connector 124"/>
              <p:cNvCxnSpPr/>
              <p:nvPr/>
            </p:nvCxnSpPr>
            <p:spPr bwMode="auto">
              <a:xfrm flipH="1">
                <a:off x="1588250" y="6093296"/>
                <a:ext cx="662473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6" name="Straight Arrow Connector 125"/>
              <p:cNvCxnSpPr/>
              <p:nvPr/>
            </p:nvCxnSpPr>
            <p:spPr bwMode="auto">
              <a:xfrm flipV="1">
                <a:off x="1588250" y="5805264"/>
                <a:ext cx="0" cy="288032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</p:grpSp>
      </p:grpSp>
      <p:sp>
        <p:nvSpPr>
          <p:cNvPr id="127" name="Rectangle 69"/>
          <p:cNvSpPr>
            <a:spLocks noChangeArrowheads="1"/>
          </p:cNvSpPr>
          <p:nvPr/>
        </p:nvSpPr>
        <p:spPr bwMode="auto">
          <a:xfrm>
            <a:off x="893763" y="4221088"/>
            <a:ext cx="753732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Hasil :</a:t>
            </a:r>
          </a:p>
        </p:txBody>
      </p:sp>
      <p:cxnSp>
        <p:nvCxnSpPr>
          <p:cNvPr id="70" name="Straight Connector 69"/>
          <p:cNvCxnSpPr/>
          <p:nvPr/>
        </p:nvCxnSpPr>
        <p:spPr bwMode="auto">
          <a:xfrm>
            <a:off x="8244408" y="2305008"/>
            <a:ext cx="0" cy="7920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1" name="Straight Connector 80"/>
          <p:cNvCxnSpPr/>
          <p:nvPr/>
        </p:nvCxnSpPr>
        <p:spPr bwMode="auto">
          <a:xfrm flipH="1">
            <a:off x="1403648" y="3097096"/>
            <a:ext cx="684076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6" name="Straight Arrow Connector 85"/>
          <p:cNvCxnSpPr/>
          <p:nvPr/>
        </p:nvCxnSpPr>
        <p:spPr bwMode="auto">
          <a:xfrm flipV="1">
            <a:off x="1410682" y="2636912"/>
            <a:ext cx="0" cy="4545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91" name="Line 149"/>
          <p:cNvSpPr>
            <a:spLocks noChangeShapeType="1"/>
          </p:cNvSpPr>
          <p:nvPr/>
        </p:nvSpPr>
        <p:spPr bwMode="auto">
          <a:xfrm>
            <a:off x="6955298" y="2305008"/>
            <a:ext cx="549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7.40741E-7 L 0.13247 -7.40741E-7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247 -7.40741E-7 L 0.26632 -7.40741E-7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632 -7.40741E-7 L 0.40816 -7.40741E-7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816 -7.40741E-7 L 0.54219 -7.40741E-7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85" grpId="0"/>
      <p:bldP spid="85" grpId="1"/>
      <p:bldP spid="85" grpId="2"/>
      <p:bldP spid="85" grpId="3"/>
      <p:bldP spid="85" grpId="4"/>
      <p:bldP spid="89" grpId="0" animBg="1"/>
      <p:bldP spid="89" grpId="1" animBg="1"/>
      <p:bldP spid="98" grpId="0"/>
      <p:bldP spid="99" grpId="0"/>
      <p:bldP spid="127" grpId="0"/>
      <p:bldP spid="9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2"/>
            </a:gs>
            <a:gs pos="100000">
              <a:srgbClr val="3333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42"/>
          <p:cNvSpPr>
            <a:spLocks noChangeArrowheads="1"/>
          </p:cNvSpPr>
          <p:nvPr/>
        </p:nvSpPr>
        <p:spPr bwMode="auto">
          <a:xfrm>
            <a:off x="3807369" y="2805414"/>
            <a:ext cx="854075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Rectangle 144"/>
          <p:cNvSpPr>
            <a:spLocks noChangeArrowheads="1"/>
          </p:cNvSpPr>
          <p:nvPr/>
        </p:nvSpPr>
        <p:spPr bwMode="auto">
          <a:xfrm>
            <a:off x="5071019" y="2813365"/>
            <a:ext cx="854075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146"/>
          <p:cNvSpPr>
            <a:spLocks noChangeShapeType="1"/>
          </p:cNvSpPr>
          <p:nvPr/>
        </p:nvSpPr>
        <p:spPr bwMode="auto">
          <a:xfrm>
            <a:off x="4515394" y="3086415"/>
            <a:ext cx="549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" name="Rectangle 147"/>
          <p:cNvSpPr>
            <a:spLocks noChangeArrowheads="1"/>
          </p:cNvSpPr>
          <p:nvPr/>
        </p:nvSpPr>
        <p:spPr bwMode="auto">
          <a:xfrm>
            <a:off x="6328319" y="2813365"/>
            <a:ext cx="854075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149"/>
          <p:cNvSpPr>
            <a:spLocks noChangeShapeType="1"/>
          </p:cNvSpPr>
          <p:nvPr/>
        </p:nvSpPr>
        <p:spPr bwMode="auto">
          <a:xfrm>
            <a:off x="5772694" y="3086415"/>
            <a:ext cx="549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150"/>
          <p:cNvSpPr>
            <a:spLocks noChangeArrowheads="1"/>
          </p:cNvSpPr>
          <p:nvPr/>
        </p:nvSpPr>
        <p:spPr bwMode="auto">
          <a:xfrm>
            <a:off x="2546894" y="2813365"/>
            <a:ext cx="854075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152"/>
          <p:cNvSpPr>
            <a:spLocks noChangeShapeType="1"/>
          </p:cNvSpPr>
          <p:nvPr/>
        </p:nvSpPr>
        <p:spPr bwMode="auto">
          <a:xfrm>
            <a:off x="3248569" y="3086415"/>
            <a:ext cx="549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Box 153"/>
          <p:cNvSpPr txBox="1">
            <a:spLocks noChangeArrowheads="1"/>
          </p:cNvSpPr>
          <p:nvPr/>
        </p:nvSpPr>
        <p:spPr bwMode="auto">
          <a:xfrm>
            <a:off x="2645319" y="2934015"/>
            <a:ext cx="44114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mtClean="0"/>
              <a:t>50</a:t>
            </a:r>
            <a:endParaRPr lang="en-US"/>
          </a:p>
        </p:txBody>
      </p:sp>
      <p:sp>
        <p:nvSpPr>
          <p:cNvPr id="11" name="Text Box 154"/>
          <p:cNvSpPr txBox="1">
            <a:spLocks noChangeArrowheads="1"/>
          </p:cNvSpPr>
          <p:nvPr/>
        </p:nvSpPr>
        <p:spPr bwMode="auto">
          <a:xfrm>
            <a:off x="3883569" y="2897503"/>
            <a:ext cx="44114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mtClean="0"/>
              <a:t>55</a:t>
            </a:r>
            <a:endParaRPr lang="en-US"/>
          </a:p>
        </p:txBody>
      </p:sp>
      <p:sp>
        <p:nvSpPr>
          <p:cNvPr id="12" name="Text Box 155"/>
          <p:cNvSpPr txBox="1">
            <a:spLocks noChangeArrowheads="1"/>
          </p:cNvSpPr>
          <p:nvPr/>
        </p:nvSpPr>
        <p:spPr bwMode="auto">
          <a:xfrm>
            <a:off x="5180556" y="2905440"/>
            <a:ext cx="44114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mtClean="0"/>
              <a:t>60</a:t>
            </a:r>
            <a:endParaRPr lang="en-US"/>
          </a:p>
        </p:txBody>
      </p:sp>
      <p:sp>
        <p:nvSpPr>
          <p:cNvPr id="13" name="Text Box 156"/>
          <p:cNvSpPr txBox="1">
            <a:spLocks noChangeArrowheads="1"/>
          </p:cNvSpPr>
          <p:nvPr/>
        </p:nvSpPr>
        <p:spPr bwMode="auto">
          <a:xfrm>
            <a:off x="6418806" y="2913378"/>
            <a:ext cx="44114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mtClean="0"/>
              <a:t>65</a:t>
            </a:r>
            <a:endParaRPr lang="en-US"/>
          </a:p>
        </p:txBody>
      </p:sp>
      <p:sp>
        <p:nvSpPr>
          <p:cNvPr id="14" name="Text Box 157"/>
          <p:cNvSpPr txBox="1">
            <a:spLocks noChangeArrowheads="1"/>
          </p:cNvSpPr>
          <p:nvPr/>
        </p:nvSpPr>
        <p:spPr bwMode="auto">
          <a:xfrm>
            <a:off x="1328644" y="3751612"/>
            <a:ext cx="646113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1600">
                <a:cs typeface="Times New Roman" pitchFamily="18" charset="0"/>
              </a:rPr>
              <a:t>Kepala</a:t>
            </a:r>
            <a:endParaRPr lang="en-US" sz="1600"/>
          </a:p>
        </p:txBody>
      </p:sp>
      <p:sp>
        <p:nvSpPr>
          <p:cNvPr id="15" name="Line 158"/>
          <p:cNvSpPr>
            <a:spLocks noChangeShapeType="1"/>
          </p:cNvSpPr>
          <p:nvPr/>
        </p:nvSpPr>
        <p:spPr bwMode="auto">
          <a:xfrm>
            <a:off x="1996031" y="3084828"/>
            <a:ext cx="549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" name="Rectangle 159"/>
          <p:cNvSpPr>
            <a:spLocks noChangeArrowheads="1"/>
          </p:cNvSpPr>
          <p:nvPr/>
        </p:nvSpPr>
        <p:spPr bwMode="auto">
          <a:xfrm>
            <a:off x="1275306" y="2808603"/>
            <a:ext cx="854075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Text Box 161"/>
          <p:cNvSpPr txBox="1">
            <a:spLocks noChangeArrowheads="1"/>
          </p:cNvSpPr>
          <p:nvPr/>
        </p:nvSpPr>
        <p:spPr bwMode="auto">
          <a:xfrm>
            <a:off x="1421491" y="2899326"/>
            <a:ext cx="31290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mtClean="0"/>
              <a:t>5</a:t>
            </a:r>
            <a:endParaRPr lang="en-US"/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1873111" y="2808603"/>
            <a:ext cx="0" cy="5603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3144953" y="2814327"/>
            <a:ext cx="0" cy="5603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4401791" y="2806602"/>
            <a:ext cx="0" cy="5603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5673633" y="2812326"/>
            <a:ext cx="0" cy="5603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6921622" y="2814553"/>
            <a:ext cx="0" cy="5603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8325469" y="3131676"/>
            <a:ext cx="0" cy="57606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flipH="1">
            <a:off x="1665038" y="3707740"/>
            <a:ext cx="665137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1665038" y="3419708"/>
            <a:ext cx="0" cy="2880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747691" y="1988840"/>
            <a:ext cx="2916183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lphaLcPeriod"/>
              <a:tabLst>
                <a:tab pos="288925" algn="l"/>
              </a:tabLst>
            </a:pPr>
            <a:r>
              <a:rPr lang="en-US" b="1" smtClean="0"/>
              <a:t>Hapus </a:t>
            </a:r>
            <a:r>
              <a:rPr lang="en-US" b="1"/>
              <a:t>Node di </a:t>
            </a:r>
            <a:r>
              <a:rPr lang="en-US" b="1" smtClean="0"/>
              <a:t>Depan</a:t>
            </a:r>
            <a:endParaRPr lang="en-US" b="1"/>
          </a:p>
        </p:txBody>
      </p:sp>
      <p:sp>
        <p:nvSpPr>
          <p:cNvPr id="27" name="Text Box 41"/>
          <p:cNvSpPr txBox="1">
            <a:spLocks noChangeArrowheads="1"/>
          </p:cNvSpPr>
          <p:nvPr/>
        </p:nvSpPr>
        <p:spPr bwMode="auto">
          <a:xfrm>
            <a:off x="1396156" y="2497284"/>
            <a:ext cx="6016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1400">
                <a:solidFill>
                  <a:srgbClr val="C00000"/>
                </a:solidFill>
                <a:cs typeface="Times New Roman" pitchFamily="18" charset="0"/>
              </a:rPr>
              <a:t>Bantu</a:t>
            </a:r>
            <a:endParaRPr lang="en-US" sz="1400">
              <a:solidFill>
                <a:srgbClr val="C00000"/>
              </a:solidFill>
            </a:endParaRPr>
          </a:p>
        </p:txBody>
      </p:sp>
      <p:sp>
        <p:nvSpPr>
          <p:cNvPr id="37" name="Rectangle 77"/>
          <p:cNvSpPr>
            <a:spLocks noChangeArrowheads="1"/>
          </p:cNvSpPr>
          <p:nvPr/>
        </p:nvSpPr>
        <p:spPr bwMode="auto">
          <a:xfrm>
            <a:off x="3805267" y="3933056"/>
            <a:ext cx="1774845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mtClean="0"/>
              <a:t>Hapusnode(50)</a:t>
            </a:r>
            <a:endParaRPr lang="en-US"/>
          </a:p>
        </p:txBody>
      </p:sp>
      <p:sp>
        <p:nvSpPr>
          <p:cNvPr id="38" name="Text Box 161"/>
          <p:cNvSpPr txBox="1">
            <a:spLocks noChangeArrowheads="1"/>
          </p:cNvSpPr>
          <p:nvPr/>
        </p:nvSpPr>
        <p:spPr bwMode="auto">
          <a:xfrm>
            <a:off x="1421754" y="2894001"/>
            <a:ext cx="31290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mtClean="0"/>
              <a:t>4</a:t>
            </a:r>
            <a:endParaRPr lang="en-US"/>
          </a:p>
        </p:txBody>
      </p:sp>
      <p:grpSp>
        <p:nvGrpSpPr>
          <p:cNvPr id="93" name="Group 92"/>
          <p:cNvGrpSpPr/>
          <p:nvPr/>
        </p:nvGrpSpPr>
        <p:grpSpPr>
          <a:xfrm>
            <a:off x="1257200" y="5002187"/>
            <a:ext cx="5907088" cy="1235125"/>
            <a:chOff x="1000600" y="4930179"/>
            <a:chExt cx="5907088" cy="1235125"/>
          </a:xfrm>
        </p:grpSpPr>
        <p:sp>
          <p:nvSpPr>
            <p:cNvPr id="40" name="Text Box 157"/>
            <p:cNvSpPr txBox="1">
              <a:spLocks noChangeArrowheads="1"/>
            </p:cNvSpPr>
            <p:nvPr/>
          </p:nvSpPr>
          <p:spPr bwMode="auto">
            <a:xfrm>
              <a:off x="1102300" y="4930179"/>
              <a:ext cx="646113" cy="227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600">
                  <a:cs typeface="Times New Roman" pitchFamily="18" charset="0"/>
                </a:rPr>
                <a:t>Kepala</a:t>
              </a:r>
              <a:endParaRPr lang="en-US" sz="1600"/>
            </a:p>
          </p:txBody>
        </p:sp>
        <p:sp>
          <p:nvSpPr>
            <p:cNvPr id="42" name="Rectangle 142"/>
            <p:cNvSpPr>
              <a:spLocks noChangeArrowheads="1"/>
            </p:cNvSpPr>
            <p:nvPr/>
          </p:nvSpPr>
          <p:spPr bwMode="auto">
            <a:xfrm>
              <a:off x="3532663" y="5262978"/>
              <a:ext cx="854075" cy="5603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Rectangle 144"/>
            <p:cNvSpPr>
              <a:spLocks noChangeArrowheads="1"/>
            </p:cNvSpPr>
            <p:nvPr/>
          </p:nvSpPr>
          <p:spPr bwMode="auto">
            <a:xfrm>
              <a:off x="4796313" y="5270929"/>
              <a:ext cx="854075" cy="5603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46"/>
            <p:cNvSpPr>
              <a:spLocks noChangeShapeType="1"/>
            </p:cNvSpPr>
            <p:nvPr/>
          </p:nvSpPr>
          <p:spPr bwMode="auto">
            <a:xfrm>
              <a:off x="4240688" y="5543979"/>
              <a:ext cx="5492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Rectangle 147"/>
            <p:cNvSpPr>
              <a:spLocks noChangeArrowheads="1"/>
            </p:cNvSpPr>
            <p:nvPr/>
          </p:nvSpPr>
          <p:spPr bwMode="auto">
            <a:xfrm>
              <a:off x="6053613" y="5270929"/>
              <a:ext cx="854075" cy="5603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149"/>
            <p:cNvSpPr>
              <a:spLocks noChangeShapeType="1"/>
            </p:cNvSpPr>
            <p:nvPr/>
          </p:nvSpPr>
          <p:spPr bwMode="auto">
            <a:xfrm>
              <a:off x="5497988" y="5543979"/>
              <a:ext cx="5492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Rectangle 150"/>
            <p:cNvSpPr>
              <a:spLocks noChangeArrowheads="1"/>
            </p:cNvSpPr>
            <p:nvPr/>
          </p:nvSpPr>
          <p:spPr bwMode="auto">
            <a:xfrm>
              <a:off x="2272188" y="5270929"/>
              <a:ext cx="854075" cy="5603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152"/>
            <p:cNvSpPr>
              <a:spLocks noChangeShapeType="1"/>
            </p:cNvSpPr>
            <p:nvPr/>
          </p:nvSpPr>
          <p:spPr bwMode="auto">
            <a:xfrm>
              <a:off x="2973863" y="5543979"/>
              <a:ext cx="5492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Text Box 153"/>
            <p:cNvSpPr txBox="1">
              <a:spLocks noChangeArrowheads="1"/>
            </p:cNvSpPr>
            <p:nvPr/>
          </p:nvSpPr>
          <p:spPr bwMode="auto">
            <a:xfrm>
              <a:off x="2370613" y="5391579"/>
              <a:ext cx="441146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mtClean="0"/>
                <a:t>55</a:t>
              </a:r>
              <a:endParaRPr lang="en-US"/>
            </a:p>
          </p:txBody>
        </p:sp>
        <p:sp>
          <p:nvSpPr>
            <p:cNvPr id="50" name="Text Box 154"/>
            <p:cNvSpPr txBox="1">
              <a:spLocks noChangeArrowheads="1"/>
            </p:cNvSpPr>
            <p:nvPr/>
          </p:nvSpPr>
          <p:spPr bwMode="auto">
            <a:xfrm>
              <a:off x="3608863" y="5355067"/>
              <a:ext cx="441146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mtClean="0"/>
                <a:t>60</a:t>
              </a:r>
              <a:endParaRPr lang="en-US"/>
            </a:p>
          </p:txBody>
        </p:sp>
        <p:sp>
          <p:nvSpPr>
            <p:cNvPr id="51" name="Text Box 155"/>
            <p:cNvSpPr txBox="1">
              <a:spLocks noChangeArrowheads="1"/>
            </p:cNvSpPr>
            <p:nvPr/>
          </p:nvSpPr>
          <p:spPr bwMode="auto">
            <a:xfrm>
              <a:off x="4905850" y="5363004"/>
              <a:ext cx="441146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mtClean="0"/>
                <a:t>65</a:t>
              </a:r>
              <a:endParaRPr lang="en-US"/>
            </a:p>
          </p:txBody>
        </p:sp>
        <p:sp>
          <p:nvSpPr>
            <p:cNvPr id="52" name="Text Box 156"/>
            <p:cNvSpPr txBox="1">
              <a:spLocks noChangeArrowheads="1"/>
            </p:cNvSpPr>
            <p:nvPr/>
          </p:nvSpPr>
          <p:spPr bwMode="auto">
            <a:xfrm>
              <a:off x="6144100" y="5370942"/>
              <a:ext cx="441146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mtClean="0"/>
                <a:t>70</a:t>
              </a:r>
              <a:endParaRPr lang="en-US"/>
            </a:p>
          </p:txBody>
        </p:sp>
        <p:sp>
          <p:nvSpPr>
            <p:cNvPr id="53" name="Line 158"/>
            <p:cNvSpPr>
              <a:spLocks noChangeShapeType="1"/>
            </p:cNvSpPr>
            <p:nvPr/>
          </p:nvSpPr>
          <p:spPr bwMode="auto">
            <a:xfrm>
              <a:off x="1721325" y="5542392"/>
              <a:ext cx="5492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159"/>
            <p:cNvSpPr>
              <a:spLocks noChangeArrowheads="1"/>
            </p:cNvSpPr>
            <p:nvPr/>
          </p:nvSpPr>
          <p:spPr bwMode="auto">
            <a:xfrm>
              <a:off x="1000600" y="5266167"/>
              <a:ext cx="854075" cy="5603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Text Box 161"/>
            <p:cNvSpPr txBox="1">
              <a:spLocks noChangeArrowheads="1"/>
            </p:cNvSpPr>
            <p:nvPr/>
          </p:nvSpPr>
          <p:spPr bwMode="auto">
            <a:xfrm>
              <a:off x="1146785" y="5386817"/>
              <a:ext cx="312906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mtClean="0"/>
                <a:t>4</a:t>
              </a:r>
              <a:endParaRPr lang="en-US"/>
            </a:p>
          </p:txBody>
        </p:sp>
        <p:cxnSp>
          <p:nvCxnSpPr>
            <p:cNvPr id="59" name="Straight Connector 58"/>
            <p:cNvCxnSpPr/>
            <p:nvPr/>
          </p:nvCxnSpPr>
          <p:spPr bwMode="auto">
            <a:xfrm>
              <a:off x="1598405" y="5266167"/>
              <a:ext cx="0" cy="5603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2870247" y="5271891"/>
              <a:ext cx="0" cy="5603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1" name="Straight Connector 60"/>
            <p:cNvCxnSpPr/>
            <p:nvPr/>
          </p:nvCxnSpPr>
          <p:spPr bwMode="auto">
            <a:xfrm>
              <a:off x="4127085" y="5264166"/>
              <a:ext cx="0" cy="5603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 bwMode="auto">
            <a:xfrm>
              <a:off x="5398927" y="5269890"/>
              <a:ext cx="0" cy="5603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3" name="Straight Connector 62"/>
            <p:cNvCxnSpPr/>
            <p:nvPr/>
          </p:nvCxnSpPr>
          <p:spPr bwMode="auto">
            <a:xfrm>
              <a:off x="6646916" y="5272117"/>
              <a:ext cx="0" cy="5603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6797214" y="5589240"/>
              <a:ext cx="0" cy="57606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 flipH="1">
              <a:off x="1390332" y="6165304"/>
              <a:ext cx="541391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7" name="Straight Arrow Connector 66"/>
            <p:cNvCxnSpPr/>
            <p:nvPr/>
          </p:nvCxnSpPr>
          <p:spPr bwMode="auto">
            <a:xfrm flipV="1">
              <a:off x="1390332" y="5877272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68" name="Rectangle 69"/>
          <p:cNvSpPr>
            <a:spLocks noChangeArrowheads="1"/>
          </p:cNvSpPr>
          <p:nvPr/>
        </p:nvSpPr>
        <p:spPr bwMode="auto">
          <a:xfrm>
            <a:off x="695845" y="4581128"/>
            <a:ext cx="753732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Hasil :</a:t>
            </a:r>
          </a:p>
        </p:txBody>
      </p:sp>
      <p:sp>
        <p:nvSpPr>
          <p:cNvPr id="69" name="Rectangle 147"/>
          <p:cNvSpPr>
            <a:spLocks noChangeArrowheads="1"/>
          </p:cNvSpPr>
          <p:nvPr/>
        </p:nvSpPr>
        <p:spPr bwMode="auto">
          <a:xfrm>
            <a:off x="7606357" y="2819236"/>
            <a:ext cx="854075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" name="Line 149"/>
          <p:cNvSpPr>
            <a:spLocks noChangeShapeType="1"/>
          </p:cNvSpPr>
          <p:nvPr/>
        </p:nvSpPr>
        <p:spPr bwMode="auto">
          <a:xfrm>
            <a:off x="7050732" y="3092286"/>
            <a:ext cx="549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" name="Text Box 156"/>
          <p:cNvSpPr txBox="1">
            <a:spLocks noChangeArrowheads="1"/>
          </p:cNvSpPr>
          <p:nvPr/>
        </p:nvSpPr>
        <p:spPr bwMode="auto">
          <a:xfrm>
            <a:off x="7696844" y="2919249"/>
            <a:ext cx="44114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mtClean="0"/>
              <a:t>70</a:t>
            </a:r>
            <a:endParaRPr lang="en-US"/>
          </a:p>
        </p:txBody>
      </p:sp>
      <p:cxnSp>
        <p:nvCxnSpPr>
          <p:cNvPr id="72" name="Straight Connector 71"/>
          <p:cNvCxnSpPr/>
          <p:nvPr/>
        </p:nvCxnSpPr>
        <p:spPr bwMode="auto">
          <a:xfrm>
            <a:off x="8199660" y="2820424"/>
            <a:ext cx="0" cy="5603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76" name="Text Box 41"/>
          <p:cNvSpPr txBox="1">
            <a:spLocks noChangeArrowheads="1"/>
          </p:cNvSpPr>
          <p:nvPr/>
        </p:nvSpPr>
        <p:spPr bwMode="auto">
          <a:xfrm>
            <a:off x="2674194" y="2494992"/>
            <a:ext cx="6016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1400" smtClean="0">
                <a:solidFill>
                  <a:srgbClr val="0000E3"/>
                </a:solidFill>
                <a:cs typeface="Times New Roman" pitchFamily="18" charset="0"/>
              </a:rPr>
              <a:t>Hapus</a:t>
            </a:r>
            <a:endParaRPr lang="en-US" sz="1400">
              <a:solidFill>
                <a:srgbClr val="0000E3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 bwMode="auto">
          <a:xfrm>
            <a:off x="1997818" y="3098215"/>
            <a:ext cx="288032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0" name="Straight Connector 79"/>
          <p:cNvCxnSpPr/>
          <p:nvPr/>
        </p:nvCxnSpPr>
        <p:spPr bwMode="auto">
          <a:xfrm>
            <a:off x="2285850" y="3091181"/>
            <a:ext cx="0" cy="51109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2" name="Straight Connector 81"/>
          <p:cNvCxnSpPr/>
          <p:nvPr/>
        </p:nvCxnSpPr>
        <p:spPr bwMode="auto">
          <a:xfrm>
            <a:off x="2285850" y="3602271"/>
            <a:ext cx="194421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4" name="Straight Arrow Connector 83"/>
          <p:cNvCxnSpPr/>
          <p:nvPr/>
        </p:nvCxnSpPr>
        <p:spPr bwMode="auto">
          <a:xfrm flipV="1">
            <a:off x="4230066" y="3386247"/>
            <a:ext cx="0" cy="21602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4" name="Text Box 137"/>
          <p:cNvSpPr txBox="1">
            <a:spLocks noChangeArrowheads="1"/>
          </p:cNvSpPr>
          <p:nvPr/>
        </p:nvSpPr>
        <p:spPr bwMode="auto">
          <a:xfrm>
            <a:off x="815996" y="1052736"/>
            <a:ext cx="757242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 algn="just">
              <a:spcAft>
                <a:spcPts val="600"/>
              </a:spcAft>
              <a:buSzPct val="85000"/>
              <a:buFont typeface="Wingdings" pitchFamily="2" charset="2"/>
              <a:buChar char="v"/>
            </a:pPr>
            <a:r>
              <a:rPr lang="en-US" b="1" smtClean="0">
                <a:cs typeface="Times New Roman" pitchFamily="18" charset="0"/>
              </a:rPr>
              <a:t>Menghapuskan Node</a:t>
            </a:r>
          </a:p>
          <a:p>
            <a:pPr marL="288925" indent="-288925" algn="just">
              <a:spcAft>
                <a:spcPts val="600"/>
              </a:spcAft>
              <a:buSzPct val="85000"/>
            </a:pPr>
            <a:r>
              <a:rPr lang="en-US" smtClean="0">
                <a:cs typeface="Times New Roman" pitchFamily="18" charset="0"/>
              </a:rPr>
              <a:t>	Proses menghapus node pada linked list melingkar terjadi pada tiga tempat, yaitu masing-masing di kanan kepala, tengah dan belakang.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5" grpId="0" animBg="1"/>
      <p:bldP spid="17" grpId="0"/>
      <p:bldP spid="27" grpId="0"/>
      <p:bldP spid="38" grpId="0"/>
      <p:bldP spid="68" grpId="0"/>
      <p:bldP spid="76" grpId="0"/>
      <p:bldP spid="7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2"/>
            </a:gs>
            <a:gs pos="100000">
              <a:srgbClr val="3333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>
            <a:spLocks noChangeArrowheads="1"/>
          </p:cNvSpPr>
          <p:nvPr/>
        </p:nvSpPr>
        <p:spPr bwMode="auto">
          <a:xfrm>
            <a:off x="747691" y="1137518"/>
            <a:ext cx="7640733" cy="92333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342900" indent="-342900">
              <a:tabLst>
                <a:tab pos="288925" algn="l"/>
              </a:tabLst>
            </a:pPr>
            <a:r>
              <a:rPr lang="en-US" b="1" smtClean="0"/>
              <a:t>b.  Hapus </a:t>
            </a:r>
            <a:r>
              <a:rPr lang="en-US" b="1"/>
              <a:t>Node di </a:t>
            </a:r>
            <a:r>
              <a:rPr lang="en-US" b="1" smtClean="0"/>
              <a:t>Tengah</a:t>
            </a:r>
          </a:p>
          <a:p>
            <a:pPr marL="342900" indent="-342900"/>
            <a:r>
              <a:rPr lang="en-US" b="1" smtClean="0"/>
              <a:t>	</a:t>
            </a:r>
            <a:r>
              <a:rPr lang="en-US" smtClean="0"/>
              <a:t>Menghapus node di tengah prosedurnya sama dengan menghapus node di tengah pada linked list linier biasa.</a:t>
            </a:r>
            <a:endParaRPr lang="en-US" b="1"/>
          </a:p>
        </p:txBody>
      </p:sp>
      <p:sp>
        <p:nvSpPr>
          <p:cNvPr id="3" name="Rectangle 24"/>
          <p:cNvSpPr>
            <a:spLocks noChangeArrowheads="1"/>
          </p:cNvSpPr>
          <p:nvPr/>
        </p:nvSpPr>
        <p:spPr bwMode="auto">
          <a:xfrm>
            <a:off x="747691" y="2051556"/>
            <a:ext cx="2766527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tabLst>
                <a:tab pos="288925" algn="l"/>
              </a:tabLst>
            </a:pPr>
            <a:r>
              <a:rPr lang="en-US" b="1" smtClean="0"/>
              <a:t>c.  Hapus </a:t>
            </a:r>
            <a:r>
              <a:rPr lang="en-US" b="1"/>
              <a:t>Node di </a:t>
            </a:r>
            <a:r>
              <a:rPr lang="en-US" b="1" smtClean="0"/>
              <a:t>Akhir</a:t>
            </a:r>
            <a:endParaRPr lang="en-US" b="1"/>
          </a:p>
        </p:txBody>
      </p:sp>
      <p:sp>
        <p:nvSpPr>
          <p:cNvPr id="4" name="Rectangle 142"/>
          <p:cNvSpPr>
            <a:spLocks noChangeArrowheads="1"/>
          </p:cNvSpPr>
          <p:nvPr/>
        </p:nvSpPr>
        <p:spPr bwMode="auto">
          <a:xfrm>
            <a:off x="3807369" y="2803318"/>
            <a:ext cx="854075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Rectangle 144"/>
          <p:cNvSpPr>
            <a:spLocks noChangeArrowheads="1"/>
          </p:cNvSpPr>
          <p:nvPr/>
        </p:nvSpPr>
        <p:spPr bwMode="auto">
          <a:xfrm>
            <a:off x="5071019" y="2811269"/>
            <a:ext cx="854075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146"/>
          <p:cNvSpPr>
            <a:spLocks noChangeShapeType="1"/>
          </p:cNvSpPr>
          <p:nvPr/>
        </p:nvSpPr>
        <p:spPr bwMode="auto">
          <a:xfrm>
            <a:off x="4515394" y="3084319"/>
            <a:ext cx="549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" name="Rectangle 147"/>
          <p:cNvSpPr>
            <a:spLocks noChangeArrowheads="1"/>
          </p:cNvSpPr>
          <p:nvPr/>
        </p:nvSpPr>
        <p:spPr bwMode="auto">
          <a:xfrm>
            <a:off x="6328319" y="2811269"/>
            <a:ext cx="854075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149"/>
          <p:cNvSpPr>
            <a:spLocks noChangeShapeType="1"/>
          </p:cNvSpPr>
          <p:nvPr/>
        </p:nvSpPr>
        <p:spPr bwMode="auto">
          <a:xfrm>
            <a:off x="5772694" y="3084319"/>
            <a:ext cx="549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150"/>
          <p:cNvSpPr>
            <a:spLocks noChangeArrowheads="1"/>
          </p:cNvSpPr>
          <p:nvPr/>
        </p:nvSpPr>
        <p:spPr bwMode="auto">
          <a:xfrm>
            <a:off x="2546894" y="2811269"/>
            <a:ext cx="854075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52"/>
          <p:cNvSpPr>
            <a:spLocks noChangeShapeType="1"/>
          </p:cNvSpPr>
          <p:nvPr/>
        </p:nvSpPr>
        <p:spPr bwMode="auto">
          <a:xfrm>
            <a:off x="3248569" y="3084319"/>
            <a:ext cx="549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Box 153"/>
          <p:cNvSpPr txBox="1">
            <a:spLocks noChangeArrowheads="1"/>
          </p:cNvSpPr>
          <p:nvPr/>
        </p:nvSpPr>
        <p:spPr bwMode="auto">
          <a:xfrm>
            <a:off x="2645319" y="2931919"/>
            <a:ext cx="44114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mtClean="0"/>
              <a:t>50</a:t>
            </a:r>
            <a:endParaRPr lang="en-US"/>
          </a:p>
        </p:txBody>
      </p:sp>
      <p:sp>
        <p:nvSpPr>
          <p:cNvPr id="12" name="Text Box 154"/>
          <p:cNvSpPr txBox="1">
            <a:spLocks noChangeArrowheads="1"/>
          </p:cNvSpPr>
          <p:nvPr/>
        </p:nvSpPr>
        <p:spPr bwMode="auto">
          <a:xfrm>
            <a:off x="3883569" y="2895407"/>
            <a:ext cx="44114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mtClean="0"/>
              <a:t>55</a:t>
            </a:r>
            <a:endParaRPr lang="en-US"/>
          </a:p>
        </p:txBody>
      </p:sp>
      <p:sp>
        <p:nvSpPr>
          <p:cNvPr id="13" name="Text Box 155"/>
          <p:cNvSpPr txBox="1">
            <a:spLocks noChangeArrowheads="1"/>
          </p:cNvSpPr>
          <p:nvPr/>
        </p:nvSpPr>
        <p:spPr bwMode="auto">
          <a:xfrm>
            <a:off x="5180556" y="2903344"/>
            <a:ext cx="44114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mtClean="0"/>
              <a:t>60</a:t>
            </a:r>
            <a:endParaRPr lang="en-US"/>
          </a:p>
        </p:txBody>
      </p:sp>
      <p:sp>
        <p:nvSpPr>
          <p:cNvPr id="14" name="Text Box 156"/>
          <p:cNvSpPr txBox="1">
            <a:spLocks noChangeArrowheads="1"/>
          </p:cNvSpPr>
          <p:nvPr/>
        </p:nvSpPr>
        <p:spPr bwMode="auto">
          <a:xfrm>
            <a:off x="6418806" y="2911282"/>
            <a:ext cx="44114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mtClean="0"/>
              <a:t>65</a:t>
            </a:r>
            <a:endParaRPr lang="en-US"/>
          </a:p>
        </p:txBody>
      </p:sp>
      <p:sp>
        <p:nvSpPr>
          <p:cNvPr id="15" name="Text Box 157"/>
          <p:cNvSpPr txBox="1">
            <a:spLocks noChangeArrowheads="1"/>
          </p:cNvSpPr>
          <p:nvPr/>
        </p:nvSpPr>
        <p:spPr bwMode="auto">
          <a:xfrm>
            <a:off x="1328644" y="3749516"/>
            <a:ext cx="646113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1600">
                <a:cs typeface="Times New Roman" pitchFamily="18" charset="0"/>
              </a:rPr>
              <a:t>Kepala</a:t>
            </a:r>
            <a:endParaRPr lang="en-US" sz="1600"/>
          </a:p>
        </p:txBody>
      </p:sp>
      <p:sp>
        <p:nvSpPr>
          <p:cNvPr id="16" name="Line 158"/>
          <p:cNvSpPr>
            <a:spLocks noChangeShapeType="1"/>
          </p:cNvSpPr>
          <p:nvPr/>
        </p:nvSpPr>
        <p:spPr bwMode="auto">
          <a:xfrm>
            <a:off x="1996031" y="3082732"/>
            <a:ext cx="549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" name="Rectangle 159"/>
          <p:cNvSpPr>
            <a:spLocks noChangeArrowheads="1"/>
          </p:cNvSpPr>
          <p:nvPr/>
        </p:nvSpPr>
        <p:spPr bwMode="auto">
          <a:xfrm>
            <a:off x="1275306" y="2806507"/>
            <a:ext cx="854075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 Box 161"/>
          <p:cNvSpPr txBox="1">
            <a:spLocks noChangeArrowheads="1"/>
          </p:cNvSpPr>
          <p:nvPr/>
        </p:nvSpPr>
        <p:spPr bwMode="auto">
          <a:xfrm>
            <a:off x="1421491" y="2897230"/>
            <a:ext cx="31290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mtClean="0"/>
              <a:t>5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1873111" y="2806507"/>
            <a:ext cx="0" cy="5603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3144953" y="2812231"/>
            <a:ext cx="0" cy="5603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4401791" y="2804506"/>
            <a:ext cx="0" cy="5603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5673633" y="2810230"/>
            <a:ext cx="0" cy="5603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6921622" y="2812457"/>
            <a:ext cx="0" cy="5603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8325469" y="3129580"/>
            <a:ext cx="0" cy="57606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flipH="1">
            <a:off x="1547664" y="3705644"/>
            <a:ext cx="6768752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flipV="1">
            <a:off x="1547664" y="3417612"/>
            <a:ext cx="0" cy="2880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8" name="Rectangle 77"/>
          <p:cNvSpPr>
            <a:spLocks noChangeArrowheads="1"/>
          </p:cNvSpPr>
          <p:nvPr/>
        </p:nvSpPr>
        <p:spPr bwMode="auto">
          <a:xfrm>
            <a:off x="3851920" y="4005064"/>
            <a:ext cx="1774845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mtClean="0"/>
              <a:t>Hapusnode(70)</a:t>
            </a:r>
            <a:endParaRPr lang="en-US"/>
          </a:p>
        </p:txBody>
      </p:sp>
      <p:sp>
        <p:nvSpPr>
          <p:cNvPr id="29" name="Text Box 161"/>
          <p:cNvSpPr txBox="1">
            <a:spLocks noChangeArrowheads="1"/>
          </p:cNvSpPr>
          <p:nvPr/>
        </p:nvSpPr>
        <p:spPr bwMode="auto">
          <a:xfrm>
            <a:off x="1421754" y="2898291"/>
            <a:ext cx="31290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mtClean="0"/>
              <a:t>4</a:t>
            </a:r>
            <a:endParaRPr lang="en-US"/>
          </a:p>
        </p:txBody>
      </p:sp>
      <p:sp>
        <p:nvSpPr>
          <p:cNvPr id="30" name="Rectangle 147"/>
          <p:cNvSpPr>
            <a:spLocks noChangeArrowheads="1"/>
          </p:cNvSpPr>
          <p:nvPr/>
        </p:nvSpPr>
        <p:spPr bwMode="auto">
          <a:xfrm>
            <a:off x="7606357" y="2817140"/>
            <a:ext cx="854075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" name="Line 149"/>
          <p:cNvSpPr>
            <a:spLocks noChangeShapeType="1"/>
          </p:cNvSpPr>
          <p:nvPr/>
        </p:nvSpPr>
        <p:spPr bwMode="auto">
          <a:xfrm>
            <a:off x="7050732" y="3090190"/>
            <a:ext cx="549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" name="Text Box 156"/>
          <p:cNvSpPr txBox="1">
            <a:spLocks noChangeArrowheads="1"/>
          </p:cNvSpPr>
          <p:nvPr/>
        </p:nvSpPr>
        <p:spPr bwMode="auto">
          <a:xfrm>
            <a:off x="7696844" y="2917153"/>
            <a:ext cx="44114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mtClean="0"/>
              <a:t>70</a:t>
            </a:r>
            <a:endParaRPr lang="en-US"/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8199660" y="2818328"/>
            <a:ext cx="0" cy="5603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Text Box 41"/>
          <p:cNvSpPr txBox="1">
            <a:spLocks noChangeArrowheads="1"/>
          </p:cNvSpPr>
          <p:nvPr/>
        </p:nvSpPr>
        <p:spPr bwMode="auto">
          <a:xfrm>
            <a:off x="7642746" y="2500847"/>
            <a:ext cx="6016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1400" smtClean="0">
                <a:solidFill>
                  <a:srgbClr val="0000E3"/>
                </a:solidFill>
                <a:cs typeface="Times New Roman" pitchFamily="18" charset="0"/>
              </a:rPr>
              <a:t>Hapus</a:t>
            </a:r>
            <a:endParaRPr lang="en-US" sz="1400">
              <a:solidFill>
                <a:srgbClr val="0000E3"/>
              </a:solidFill>
            </a:endParaRP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1332033" y="2509371"/>
            <a:ext cx="6016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1400">
                <a:solidFill>
                  <a:srgbClr val="C00000"/>
                </a:solidFill>
                <a:cs typeface="Times New Roman" pitchFamily="18" charset="0"/>
              </a:rPr>
              <a:t>Bantu</a:t>
            </a:r>
            <a:endParaRPr lang="en-US" sz="1400">
              <a:solidFill>
                <a:srgbClr val="C00000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 bwMode="auto">
          <a:xfrm flipH="1">
            <a:off x="1668260" y="3573016"/>
            <a:ext cx="539221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 flipV="1">
            <a:off x="1668260" y="3429000"/>
            <a:ext cx="0" cy="1440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>
            <a:off x="7060476" y="3092813"/>
            <a:ext cx="0" cy="48020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pSp>
        <p:nvGrpSpPr>
          <p:cNvPr id="62" name="Group 61"/>
          <p:cNvGrpSpPr/>
          <p:nvPr/>
        </p:nvGrpSpPr>
        <p:grpSpPr>
          <a:xfrm>
            <a:off x="1353143" y="4930179"/>
            <a:ext cx="5907088" cy="1235125"/>
            <a:chOff x="1000600" y="4930179"/>
            <a:chExt cx="5907088" cy="1235125"/>
          </a:xfrm>
        </p:grpSpPr>
        <p:sp>
          <p:nvSpPr>
            <p:cNvPr id="63" name="Text Box 157"/>
            <p:cNvSpPr txBox="1">
              <a:spLocks noChangeArrowheads="1"/>
            </p:cNvSpPr>
            <p:nvPr/>
          </p:nvSpPr>
          <p:spPr bwMode="auto">
            <a:xfrm>
              <a:off x="1102300" y="4930179"/>
              <a:ext cx="646113" cy="227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600">
                  <a:cs typeface="Times New Roman" pitchFamily="18" charset="0"/>
                </a:rPr>
                <a:t>Kepala</a:t>
              </a:r>
              <a:endParaRPr lang="en-US" sz="1600"/>
            </a:p>
          </p:txBody>
        </p:sp>
        <p:sp>
          <p:nvSpPr>
            <p:cNvPr id="64" name="Rectangle 142"/>
            <p:cNvSpPr>
              <a:spLocks noChangeArrowheads="1"/>
            </p:cNvSpPr>
            <p:nvPr/>
          </p:nvSpPr>
          <p:spPr bwMode="auto">
            <a:xfrm>
              <a:off x="3532663" y="5262978"/>
              <a:ext cx="854075" cy="5603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Rectangle 144"/>
            <p:cNvSpPr>
              <a:spLocks noChangeArrowheads="1"/>
            </p:cNvSpPr>
            <p:nvPr/>
          </p:nvSpPr>
          <p:spPr bwMode="auto">
            <a:xfrm>
              <a:off x="4796313" y="5270929"/>
              <a:ext cx="854075" cy="5603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146"/>
            <p:cNvSpPr>
              <a:spLocks noChangeShapeType="1"/>
            </p:cNvSpPr>
            <p:nvPr/>
          </p:nvSpPr>
          <p:spPr bwMode="auto">
            <a:xfrm>
              <a:off x="4240688" y="5543979"/>
              <a:ext cx="5492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Rectangle 147"/>
            <p:cNvSpPr>
              <a:spLocks noChangeArrowheads="1"/>
            </p:cNvSpPr>
            <p:nvPr/>
          </p:nvSpPr>
          <p:spPr bwMode="auto">
            <a:xfrm>
              <a:off x="6053613" y="5270929"/>
              <a:ext cx="854075" cy="5603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149"/>
            <p:cNvSpPr>
              <a:spLocks noChangeShapeType="1"/>
            </p:cNvSpPr>
            <p:nvPr/>
          </p:nvSpPr>
          <p:spPr bwMode="auto">
            <a:xfrm>
              <a:off x="5497988" y="5543979"/>
              <a:ext cx="5492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Rectangle 150"/>
            <p:cNvSpPr>
              <a:spLocks noChangeArrowheads="1"/>
            </p:cNvSpPr>
            <p:nvPr/>
          </p:nvSpPr>
          <p:spPr bwMode="auto">
            <a:xfrm>
              <a:off x="2272188" y="5270929"/>
              <a:ext cx="854075" cy="5603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152"/>
            <p:cNvSpPr>
              <a:spLocks noChangeShapeType="1"/>
            </p:cNvSpPr>
            <p:nvPr/>
          </p:nvSpPr>
          <p:spPr bwMode="auto">
            <a:xfrm>
              <a:off x="2973863" y="5543979"/>
              <a:ext cx="5492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Text Box 153"/>
            <p:cNvSpPr txBox="1">
              <a:spLocks noChangeArrowheads="1"/>
            </p:cNvSpPr>
            <p:nvPr/>
          </p:nvSpPr>
          <p:spPr bwMode="auto">
            <a:xfrm>
              <a:off x="2370613" y="5391579"/>
              <a:ext cx="441146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mtClean="0"/>
                <a:t>50</a:t>
              </a:r>
              <a:endParaRPr lang="en-US"/>
            </a:p>
          </p:txBody>
        </p:sp>
        <p:sp>
          <p:nvSpPr>
            <p:cNvPr id="72" name="Text Box 154"/>
            <p:cNvSpPr txBox="1">
              <a:spLocks noChangeArrowheads="1"/>
            </p:cNvSpPr>
            <p:nvPr/>
          </p:nvSpPr>
          <p:spPr bwMode="auto">
            <a:xfrm>
              <a:off x="3608863" y="5355067"/>
              <a:ext cx="441146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mtClean="0"/>
                <a:t>55</a:t>
              </a:r>
              <a:endParaRPr lang="en-US"/>
            </a:p>
          </p:txBody>
        </p:sp>
        <p:sp>
          <p:nvSpPr>
            <p:cNvPr id="73" name="Text Box 155"/>
            <p:cNvSpPr txBox="1">
              <a:spLocks noChangeArrowheads="1"/>
            </p:cNvSpPr>
            <p:nvPr/>
          </p:nvSpPr>
          <p:spPr bwMode="auto">
            <a:xfrm>
              <a:off x="4905850" y="5363004"/>
              <a:ext cx="441146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mtClean="0"/>
                <a:t>60</a:t>
              </a:r>
              <a:endParaRPr lang="en-US"/>
            </a:p>
          </p:txBody>
        </p:sp>
        <p:sp>
          <p:nvSpPr>
            <p:cNvPr id="74" name="Text Box 156"/>
            <p:cNvSpPr txBox="1">
              <a:spLocks noChangeArrowheads="1"/>
            </p:cNvSpPr>
            <p:nvPr/>
          </p:nvSpPr>
          <p:spPr bwMode="auto">
            <a:xfrm>
              <a:off x="6144100" y="5370942"/>
              <a:ext cx="441146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mtClean="0"/>
                <a:t>65</a:t>
              </a:r>
              <a:endParaRPr lang="en-US"/>
            </a:p>
          </p:txBody>
        </p:sp>
        <p:sp>
          <p:nvSpPr>
            <p:cNvPr id="75" name="Line 158"/>
            <p:cNvSpPr>
              <a:spLocks noChangeShapeType="1"/>
            </p:cNvSpPr>
            <p:nvPr/>
          </p:nvSpPr>
          <p:spPr bwMode="auto">
            <a:xfrm>
              <a:off x="1721325" y="5542392"/>
              <a:ext cx="5492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Rectangle 159"/>
            <p:cNvSpPr>
              <a:spLocks noChangeArrowheads="1"/>
            </p:cNvSpPr>
            <p:nvPr/>
          </p:nvSpPr>
          <p:spPr bwMode="auto">
            <a:xfrm>
              <a:off x="1000600" y="5266167"/>
              <a:ext cx="854075" cy="5603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Text Box 161"/>
            <p:cNvSpPr txBox="1">
              <a:spLocks noChangeArrowheads="1"/>
            </p:cNvSpPr>
            <p:nvPr/>
          </p:nvSpPr>
          <p:spPr bwMode="auto">
            <a:xfrm>
              <a:off x="1146785" y="5386817"/>
              <a:ext cx="312906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mtClean="0"/>
                <a:t>4</a:t>
              </a:r>
              <a:endParaRPr lang="en-US"/>
            </a:p>
          </p:txBody>
        </p:sp>
        <p:cxnSp>
          <p:nvCxnSpPr>
            <p:cNvPr id="78" name="Straight Connector 77"/>
            <p:cNvCxnSpPr/>
            <p:nvPr/>
          </p:nvCxnSpPr>
          <p:spPr bwMode="auto">
            <a:xfrm>
              <a:off x="1598405" y="5266167"/>
              <a:ext cx="0" cy="5603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9" name="Straight Connector 78"/>
            <p:cNvCxnSpPr/>
            <p:nvPr/>
          </p:nvCxnSpPr>
          <p:spPr bwMode="auto">
            <a:xfrm>
              <a:off x="2870247" y="5271891"/>
              <a:ext cx="0" cy="5603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0" name="Straight Connector 79"/>
            <p:cNvCxnSpPr/>
            <p:nvPr/>
          </p:nvCxnSpPr>
          <p:spPr bwMode="auto">
            <a:xfrm>
              <a:off x="4127085" y="5264166"/>
              <a:ext cx="0" cy="5603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1" name="Straight Connector 80"/>
            <p:cNvCxnSpPr/>
            <p:nvPr/>
          </p:nvCxnSpPr>
          <p:spPr bwMode="auto">
            <a:xfrm>
              <a:off x="5398927" y="5269890"/>
              <a:ext cx="0" cy="5603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6646916" y="5272117"/>
              <a:ext cx="0" cy="5603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3" name="Straight Connector 82"/>
            <p:cNvCxnSpPr/>
            <p:nvPr/>
          </p:nvCxnSpPr>
          <p:spPr bwMode="auto">
            <a:xfrm>
              <a:off x="6797214" y="5589240"/>
              <a:ext cx="0" cy="57606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 flipH="1">
              <a:off x="1390332" y="6165304"/>
              <a:ext cx="541391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5" name="Straight Arrow Connector 84"/>
            <p:cNvCxnSpPr/>
            <p:nvPr/>
          </p:nvCxnSpPr>
          <p:spPr bwMode="auto">
            <a:xfrm flipV="1">
              <a:off x="1390332" y="5877272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86" name="Rectangle 69"/>
          <p:cNvSpPr>
            <a:spLocks noChangeArrowheads="1"/>
          </p:cNvSpPr>
          <p:nvPr/>
        </p:nvSpPr>
        <p:spPr bwMode="auto">
          <a:xfrm>
            <a:off x="791788" y="4509120"/>
            <a:ext cx="753732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Hasil :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7.40741E-7 L 0.13247 -7.40741E-7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247 -7.40741E-7 L 0.26632 -7.40741E-7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632 -7.40741E-7 L 0.40816 -7.40741E-7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816 1.93153E-6 L 0.54983 1.93153E-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8" grpId="0"/>
      <p:bldP spid="29" grpId="0"/>
      <p:bldP spid="30" grpId="0" animBg="1"/>
      <p:bldP spid="31" grpId="0" animBg="1"/>
      <p:bldP spid="32" grpId="0"/>
      <p:bldP spid="34" grpId="0"/>
      <p:bldP spid="34" grpId="1"/>
      <p:bldP spid="43" grpId="0"/>
      <p:bldP spid="43" grpId="1"/>
      <p:bldP spid="43" grpId="2"/>
      <p:bldP spid="43" grpId="3"/>
      <p:bldP spid="43" grpId="4"/>
      <p:bldP spid="8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2"/>
            </a:gs>
            <a:gs pos="100000">
              <a:srgbClr val="3333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>
            <a:spLocks noChangeArrowheads="1"/>
          </p:cNvSpPr>
          <p:nvPr/>
        </p:nvSpPr>
        <p:spPr bwMode="auto">
          <a:xfrm>
            <a:off x="747691" y="1187460"/>
            <a:ext cx="3968325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v"/>
              <a:tabLst>
                <a:tab pos="288925" algn="l"/>
              </a:tabLst>
            </a:pPr>
            <a:r>
              <a:rPr lang="en-US" b="1" smtClean="0"/>
              <a:t>Mencetak Isi Linked List</a:t>
            </a:r>
            <a:endParaRPr lang="en-US" b="1"/>
          </a:p>
        </p:txBody>
      </p:sp>
      <p:sp>
        <p:nvSpPr>
          <p:cNvPr id="4" name="Rectangle 24"/>
          <p:cNvSpPr>
            <a:spLocks noChangeArrowheads="1"/>
          </p:cNvSpPr>
          <p:nvPr/>
        </p:nvSpPr>
        <p:spPr bwMode="auto">
          <a:xfrm>
            <a:off x="791721" y="1628800"/>
            <a:ext cx="248016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lphaLcPeriod"/>
              <a:tabLst>
                <a:tab pos="288925" algn="l"/>
              </a:tabLst>
            </a:pPr>
            <a:r>
              <a:rPr lang="en-US" b="1" smtClean="0"/>
              <a:t>Cetak dari Depan</a:t>
            </a:r>
            <a:endParaRPr lang="en-US" b="1"/>
          </a:p>
        </p:txBody>
      </p:sp>
      <p:sp>
        <p:nvSpPr>
          <p:cNvPr id="38" name="Text Box 34"/>
          <p:cNvSpPr txBox="1">
            <a:spLocks noChangeArrowheads="1"/>
          </p:cNvSpPr>
          <p:nvPr/>
        </p:nvSpPr>
        <p:spPr bwMode="auto">
          <a:xfrm>
            <a:off x="2339752" y="2181135"/>
            <a:ext cx="6016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1400">
                <a:solidFill>
                  <a:srgbClr val="FF0000"/>
                </a:solidFill>
                <a:cs typeface="Times New Roman" pitchFamily="18" charset="0"/>
              </a:rPr>
              <a:t>Bantu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39" name="Rectangle 13"/>
          <p:cNvSpPr>
            <a:spLocks noChangeArrowheads="1"/>
          </p:cNvSpPr>
          <p:nvPr/>
        </p:nvSpPr>
        <p:spPr bwMode="auto">
          <a:xfrm>
            <a:off x="3503613" y="2470597"/>
            <a:ext cx="854075" cy="560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Rectangle 14"/>
          <p:cNvSpPr>
            <a:spLocks noChangeArrowheads="1"/>
          </p:cNvSpPr>
          <p:nvPr/>
        </p:nvSpPr>
        <p:spPr bwMode="auto">
          <a:xfrm>
            <a:off x="4076700" y="2472142"/>
            <a:ext cx="279400" cy="5572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" name="Rectangle 15"/>
          <p:cNvSpPr>
            <a:spLocks noChangeArrowheads="1"/>
          </p:cNvSpPr>
          <p:nvPr/>
        </p:nvSpPr>
        <p:spPr bwMode="auto">
          <a:xfrm>
            <a:off x="4767263" y="2470597"/>
            <a:ext cx="854075" cy="560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" name="Rectangle 16"/>
          <p:cNvSpPr>
            <a:spLocks noChangeArrowheads="1"/>
          </p:cNvSpPr>
          <p:nvPr/>
        </p:nvSpPr>
        <p:spPr bwMode="auto">
          <a:xfrm>
            <a:off x="5341938" y="2472142"/>
            <a:ext cx="279400" cy="5572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Line 17"/>
          <p:cNvSpPr>
            <a:spLocks noChangeShapeType="1"/>
          </p:cNvSpPr>
          <p:nvPr/>
        </p:nvSpPr>
        <p:spPr bwMode="auto">
          <a:xfrm>
            <a:off x="4211638" y="2743647"/>
            <a:ext cx="549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" name="Rectangle 18"/>
          <p:cNvSpPr>
            <a:spLocks noChangeArrowheads="1"/>
          </p:cNvSpPr>
          <p:nvPr/>
        </p:nvSpPr>
        <p:spPr bwMode="auto">
          <a:xfrm>
            <a:off x="6024563" y="2470597"/>
            <a:ext cx="854075" cy="560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" name="Rectangle 19"/>
          <p:cNvSpPr>
            <a:spLocks noChangeArrowheads="1"/>
          </p:cNvSpPr>
          <p:nvPr/>
        </p:nvSpPr>
        <p:spPr bwMode="auto">
          <a:xfrm>
            <a:off x="6599238" y="2472141"/>
            <a:ext cx="279400" cy="5572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" name="Line 20"/>
          <p:cNvSpPr>
            <a:spLocks noChangeShapeType="1"/>
          </p:cNvSpPr>
          <p:nvPr/>
        </p:nvSpPr>
        <p:spPr bwMode="auto">
          <a:xfrm>
            <a:off x="5468938" y="2743647"/>
            <a:ext cx="549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7" name="Rectangle 21"/>
          <p:cNvSpPr>
            <a:spLocks noChangeArrowheads="1"/>
          </p:cNvSpPr>
          <p:nvPr/>
        </p:nvSpPr>
        <p:spPr bwMode="auto">
          <a:xfrm>
            <a:off x="2243138" y="2470597"/>
            <a:ext cx="854075" cy="560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" name="Rectangle 22"/>
          <p:cNvSpPr>
            <a:spLocks noChangeArrowheads="1"/>
          </p:cNvSpPr>
          <p:nvPr/>
        </p:nvSpPr>
        <p:spPr bwMode="auto">
          <a:xfrm>
            <a:off x="2817813" y="2472141"/>
            <a:ext cx="279400" cy="5572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" name="Line 23"/>
          <p:cNvSpPr>
            <a:spLocks noChangeShapeType="1"/>
          </p:cNvSpPr>
          <p:nvPr/>
        </p:nvSpPr>
        <p:spPr bwMode="auto">
          <a:xfrm>
            <a:off x="2944813" y="2743647"/>
            <a:ext cx="549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" name="Text Box 24"/>
          <p:cNvSpPr txBox="1">
            <a:spLocks noChangeArrowheads="1"/>
          </p:cNvSpPr>
          <p:nvPr/>
        </p:nvSpPr>
        <p:spPr bwMode="auto">
          <a:xfrm>
            <a:off x="2341563" y="2591247"/>
            <a:ext cx="44114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mtClean="0"/>
              <a:t>10</a:t>
            </a:r>
            <a:endParaRPr lang="en-US"/>
          </a:p>
        </p:txBody>
      </p:sp>
      <p:sp>
        <p:nvSpPr>
          <p:cNvPr id="51" name="Text Box 25"/>
          <p:cNvSpPr txBox="1">
            <a:spLocks noChangeArrowheads="1"/>
          </p:cNvSpPr>
          <p:nvPr/>
        </p:nvSpPr>
        <p:spPr bwMode="auto">
          <a:xfrm>
            <a:off x="3579813" y="2602284"/>
            <a:ext cx="44114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  <a:r>
              <a:rPr lang="en-US" smtClean="0"/>
              <a:t>0</a:t>
            </a:r>
            <a:endParaRPr lang="en-US"/>
          </a:p>
        </p:txBody>
      </p:sp>
      <p:sp>
        <p:nvSpPr>
          <p:cNvPr id="52" name="Text Box 26"/>
          <p:cNvSpPr txBox="1">
            <a:spLocks noChangeArrowheads="1"/>
          </p:cNvSpPr>
          <p:nvPr/>
        </p:nvSpPr>
        <p:spPr bwMode="auto">
          <a:xfrm>
            <a:off x="4876800" y="2602285"/>
            <a:ext cx="44114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  <a:r>
              <a:rPr lang="en-US" smtClean="0"/>
              <a:t>0</a:t>
            </a:r>
            <a:endParaRPr lang="en-US"/>
          </a:p>
        </p:txBody>
      </p:sp>
      <p:sp>
        <p:nvSpPr>
          <p:cNvPr id="53" name="Text Box 27"/>
          <p:cNvSpPr txBox="1">
            <a:spLocks noChangeArrowheads="1"/>
          </p:cNvSpPr>
          <p:nvPr/>
        </p:nvSpPr>
        <p:spPr bwMode="auto">
          <a:xfrm>
            <a:off x="6115050" y="2570609"/>
            <a:ext cx="44114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  <a:r>
              <a:rPr lang="en-US" smtClean="0"/>
              <a:t>0</a:t>
            </a:r>
            <a:endParaRPr lang="en-US"/>
          </a:p>
        </p:txBody>
      </p:sp>
      <p:sp>
        <p:nvSpPr>
          <p:cNvPr id="54" name="Text Box 28"/>
          <p:cNvSpPr txBox="1">
            <a:spLocks noChangeArrowheads="1"/>
          </p:cNvSpPr>
          <p:nvPr/>
        </p:nvSpPr>
        <p:spPr bwMode="auto">
          <a:xfrm>
            <a:off x="1043608" y="2132856"/>
            <a:ext cx="720080" cy="254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1400" smtClean="0">
                <a:cs typeface="Times New Roman" pitchFamily="18" charset="0"/>
              </a:rPr>
              <a:t>Kepala</a:t>
            </a:r>
            <a:endParaRPr lang="en-US" sz="1400"/>
          </a:p>
        </p:txBody>
      </p:sp>
      <p:sp>
        <p:nvSpPr>
          <p:cNvPr id="56" name="Line 30"/>
          <p:cNvSpPr>
            <a:spLocks noChangeShapeType="1"/>
          </p:cNvSpPr>
          <p:nvPr/>
        </p:nvSpPr>
        <p:spPr bwMode="auto">
          <a:xfrm>
            <a:off x="1692275" y="2742059"/>
            <a:ext cx="549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7" name="Rectangle 31"/>
          <p:cNvSpPr>
            <a:spLocks noChangeArrowheads="1"/>
          </p:cNvSpPr>
          <p:nvPr/>
        </p:nvSpPr>
        <p:spPr bwMode="auto">
          <a:xfrm>
            <a:off x="971550" y="2465834"/>
            <a:ext cx="854075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" name="Text Box 33"/>
          <p:cNvSpPr txBox="1">
            <a:spLocks noChangeArrowheads="1"/>
          </p:cNvSpPr>
          <p:nvPr/>
        </p:nvSpPr>
        <p:spPr bwMode="auto">
          <a:xfrm>
            <a:off x="971600" y="2586484"/>
            <a:ext cx="576063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mtClean="0"/>
              <a:t>5</a:t>
            </a:r>
            <a:endParaRPr lang="en-US"/>
          </a:p>
        </p:txBody>
      </p:sp>
      <p:sp>
        <p:nvSpPr>
          <p:cNvPr id="62" name="Line 37"/>
          <p:cNvSpPr>
            <a:spLocks noChangeShapeType="1"/>
          </p:cNvSpPr>
          <p:nvPr/>
        </p:nvSpPr>
        <p:spPr bwMode="auto">
          <a:xfrm>
            <a:off x="6735763" y="2753172"/>
            <a:ext cx="549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5" name="Text Box 43"/>
          <p:cNvSpPr txBox="1">
            <a:spLocks noChangeArrowheads="1"/>
          </p:cNvSpPr>
          <p:nvPr/>
        </p:nvSpPr>
        <p:spPr bwMode="auto">
          <a:xfrm>
            <a:off x="2341563" y="2588757"/>
            <a:ext cx="44114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mtClean="0"/>
              <a:t>10</a:t>
            </a:r>
            <a:endParaRPr lang="en-US"/>
          </a:p>
        </p:txBody>
      </p:sp>
      <p:sp>
        <p:nvSpPr>
          <p:cNvPr id="66" name="Text Box 44"/>
          <p:cNvSpPr txBox="1">
            <a:spLocks noChangeArrowheads="1"/>
          </p:cNvSpPr>
          <p:nvPr/>
        </p:nvSpPr>
        <p:spPr bwMode="auto">
          <a:xfrm>
            <a:off x="3579813" y="2603767"/>
            <a:ext cx="44114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  <a:r>
              <a:rPr lang="en-US" smtClean="0"/>
              <a:t>0</a:t>
            </a:r>
            <a:endParaRPr lang="en-US"/>
          </a:p>
        </p:txBody>
      </p:sp>
      <p:sp>
        <p:nvSpPr>
          <p:cNvPr id="67" name="Text Box 45"/>
          <p:cNvSpPr txBox="1">
            <a:spLocks noChangeArrowheads="1"/>
          </p:cNvSpPr>
          <p:nvPr/>
        </p:nvSpPr>
        <p:spPr bwMode="auto">
          <a:xfrm>
            <a:off x="4876800" y="2605108"/>
            <a:ext cx="44114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  <a:r>
              <a:rPr lang="en-US" smtClean="0"/>
              <a:t>0</a:t>
            </a:r>
            <a:endParaRPr lang="en-US"/>
          </a:p>
        </p:txBody>
      </p:sp>
      <p:sp>
        <p:nvSpPr>
          <p:cNvPr id="68" name="Text Box 46"/>
          <p:cNvSpPr txBox="1">
            <a:spLocks noChangeArrowheads="1"/>
          </p:cNvSpPr>
          <p:nvPr/>
        </p:nvSpPr>
        <p:spPr bwMode="auto">
          <a:xfrm>
            <a:off x="6115050" y="2572855"/>
            <a:ext cx="44114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4</a:t>
            </a:r>
            <a:r>
              <a:rPr lang="en-US" smtClean="0"/>
              <a:t>0</a:t>
            </a:r>
            <a:endParaRPr lang="en-US"/>
          </a:p>
        </p:txBody>
      </p:sp>
      <p:sp>
        <p:nvSpPr>
          <p:cNvPr id="69" name="Rectangle 18"/>
          <p:cNvSpPr>
            <a:spLocks noChangeArrowheads="1"/>
          </p:cNvSpPr>
          <p:nvPr/>
        </p:nvSpPr>
        <p:spPr bwMode="auto">
          <a:xfrm>
            <a:off x="7318325" y="2474790"/>
            <a:ext cx="854075" cy="560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" name="Text Box 27"/>
          <p:cNvSpPr txBox="1">
            <a:spLocks noChangeArrowheads="1"/>
          </p:cNvSpPr>
          <p:nvPr/>
        </p:nvSpPr>
        <p:spPr bwMode="auto">
          <a:xfrm>
            <a:off x="7408812" y="2574802"/>
            <a:ext cx="44114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  <a:r>
              <a:rPr lang="en-US" smtClean="0"/>
              <a:t>0</a:t>
            </a:r>
            <a:endParaRPr lang="en-US"/>
          </a:p>
        </p:txBody>
      </p:sp>
      <p:sp>
        <p:nvSpPr>
          <p:cNvPr id="72" name="Text Box 46"/>
          <p:cNvSpPr txBox="1">
            <a:spLocks noChangeArrowheads="1"/>
          </p:cNvSpPr>
          <p:nvPr/>
        </p:nvSpPr>
        <p:spPr bwMode="auto">
          <a:xfrm>
            <a:off x="7408812" y="2573957"/>
            <a:ext cx="44114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5</a:t>
            </a:r>
            <a:r>
              <a:rPr lang="en-US" smtClean="0"/>
              <a:t>0</a:t>
            </a:r>
            <a:endParaRPr lang="en-US"/>
          </a:p>
        </p:txBody>
      </p:sp>
      <p:cxnSp>
        <p:nvCxnSpPr>
          <p:cNvPr id="73" name="Straight Connector 72"/>
          <p:cNvCxnSpPr/>
          <p:nvPr/>
        </p:nvCxnSpPr>
        <p:spPr bwMode="auto">
          <a:xfrm>
            <a:off x="8028384" y="2789565"/>
            <a:ext cx="0" cy="57606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 flipH="1">
            <a:off x="1259632" y="3365629"/>
            <a:ext cx="6768752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5" name="Straight Arrow Connector 74"/>
          <p:cNvCxnSpPr/>
          <p:nvPr/>
        </p:nvCxnSpPr>
        <p:spPr bwMode="auto">
          <a:xfrm flipV="1">
            <a:off x="1259632" y="3077597"/>
            <a:ext cx="0" cy="2880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>
            <a:off x="1547664" y="2465834"/>
            <a:ext cx="0" cy="5603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78" name="Rectangle 59"/>
          <p:cNvSpPr>
            <a:spLocks noChangeArrowheads="1"/>
          </p:cNvSpPr>
          <p:nvPr/>
        </p:nvSpPr>
        <p:spPr bwMode="auto">
          <a:xfrm>
            <a:off x="899592" y="4331131"/>
            <a:ext cx="753732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Hasil </a:t>
            </a:r>
            <a:r>
              <a:rPr lang="en-US" sz="1600" smtClean="0"/>
              <a:t>:</a:t>
            </a:r>
            <a:endParaRPr lang="en-US" b="1"/>
          </a:p>
        </p:txBody>
      </p:sp>
      <p:sp>
        <p:nvSpPr>
          <p:cNvPr id="79" name="Rectangle 78"/>
          <p:cNvSpPr/>
          <p:nvPr/>
        </p:nvSpPr>
        <p:spPr>
          <a:xfrm>
            <a:off x="1115616" y="4787683"/>
            <a:ext cx="2300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10   20   30   40   50 </a:t>
            </a:r>
            <a:endParaRPr lang="en-US"/>
          </a:p>
        </p:txBody>
      </p:sp>
      <p:cxnSp>
        <p:nvCxnSpPr>
          <p:cNvPr id="81" name="Straight Connector 80"/>
          <p:cNvCxnSpPr/>
          <p:nvPr/>
        </p:nvCxnSpPr>
        <p:spPr bwMode="auto">
          <a:xfrm>
            <a:off x="7884368" y="2474790"/>
            <a:ext cx="0" cy="56038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2" name="Rectangle 59"/>
          <p:cNvSpPr>
            <a:spLocks noChangeArrowheads="1"/>
          </p:cNvSpPr>
          <p:nvPr/>
        </p:nvSpPr>
        <p:spPr bwMode="auto">
          <a:xfrm>
            <a:off x="899592" y="5445224"/>
            <a:ext cx="741682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en-US" smtClean="0"/>
              <a:t>Tugas: Buatlah ilustrasi dan fungsi mencetak dari tengah (misal 30).</a:t>
            </a:r>
            <a:endParaRPr lang="en-US" b="1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2948E-6 L 8.33333E-7 0.14682 " pathEditMode="relative" ptsTypes="AA">
                                      <p:cBhvr>
                                        <p:cTn id="1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4 0.00115 L 0.14218 0.0011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26162E-7 L 5E-6 0.14758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045 0.00116 L 0.27274 0.0011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69942E-6 L -1.66667E-6 0.14589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274 0.00116 L 0.40659 0.0011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9.24855E-7 L -4.16667E-6 0.14682 " pathEditMode="relative" ptsTypes="AA">
                                      <p:cBhvr>
                                        <p:cTn id="3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0"/>
                            </p:stCondLst>
                            <p:childTnLst>
                              <p:par>
                                <p:cTn id="32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659 0.00116 L 0.54982 0.0011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1000"/>
                            </p:stCondLst>
                            <p:childTnLst>
                              <p:par>
                                <p:cTn id="3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9.24855E-7 L -4.16667E-6 0.14682 " pathEditMode="relative" ptsTypes="AA">
                                      <p:cBhvr>
                                        <p:cTn id="3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000"/>
                            </p:stCondLst>
                            <p:childTnLst>
                              <p:par>
                                <p:cTn id="3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000"/>
                            </p:stCondLst>
                            <p:childTnLst>
                              <p:par>
                                <p:cTn id="4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38" grpId="2"/>
      <p:bldP spid="38" grpId="3"/>
      <p:bldP spid="38" grpId="4"/>
      <p:bldP spid="65" grpId="0"/>
      <p:bldP spid="66" grpId="0"/>
      <p:bldP spid="67" grpId="0"/>
      <p:bldP spid="68" grpId="0"/>
      <p:bldP spid="72" grpId="0"/>
      <p:bldP spid="78" grpId="0"/>
      <p:bldP spid="79" grpId="0"/>
      <p:bldP spid="82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2309</TotalTime>
  <Words>311</Words>
  <Application>Microsoft Office PowerPoint</Application>
  <PresentationFormat>On-screen Show (4:3)</PresentationFormat>
  <Paragraphs>151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Default 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- ETH0 -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HERRY SOFYAN</dc:creator>
  <cp:lastModifiedBy>Herry Sofyan</cp:lastModifiedBy>
  <cp:revision>169</cp:revision>
  <dcterms:created xsi:type="dcterms:W3CDTF">2005-09-11T15:39:59Z</dcterms:created>
  <dcterms:modified xsi:type="dcterms:W3CDTF">2017-09-19T06:08:43Z</dcterms:modified>
</cp:coreProperties>
</file>