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296" r:id="rId3"/>
    <p:sldId id="291" r:id="rId4"/>
    <p:sldId id="292" r:id="rId5"/>
    <p:sldId id="293" r:id="rId6"/>
    <p:sldId id="297" r:id="rId7"/>
    <p:sldId id="29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3"/>
    <a:srgbClr val="5757FF"/>
    <a:srgbClr val="0A90DA"/>
    <a:srgbClr val="000000"/>
    <a:srgbClr val="FF3300"/>
    <a:srgbClr val="FFFFFF"/>
    <a:srgbClr val="A6D7F8"/>
    <a:srgbClr val="ABD9DD"/>
    <a:srgbClr val="FF9933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7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369C1B-CAA0-410F-A235-91CE09038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6C419D-C1D9-43E2-B3E3-33F639545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ABF1A-3FB9-42AB-8A9A-E5C187C9B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blue-technology-powerpoint-templat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252413" y="1"/>
            <a:ext cx="8621711" cy="877888"/>
            <a:chOff x="159" y="0"/>
            <a:chExt cx="5431" cy="553"/>
          </a:xfrm>
        </p:grpSpPr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59" y="0"/>
              <a:ext cx="5352" cy="553"/>
              <a:chOff x="159" y="0"/>
              <a:chExt cx="5352" cy="553"/>
            </a:xfrm>
          </p:grpSpPr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340" y="301"/>
                <a:ext cx="5171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340" y="301"/>
                <a:ext cx="3085" cy="4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9804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utoShape 17"/>
              <p:cNvSpPr>
                <a:spLocks noChangeArrowheads="1"/>
              </p:cNvSpPr>
              <p:nvPr/>
            </p:nvSpPr>
            <p:spPr bwMode="auto">
              <a:xfrm>
                <a:off x="159" y="120"/>
                <a:ext cx="361" cy="361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AutoShape 18"/>
              <p:cNvSpPr>
                <a:spLocks noChangeArrowheads="1"/>
              </p:cNvSpPr>
              <p:nvPr/>
            </p:nvSpPr>
            <p:spPr bwMode="auto">
              <a:xfrm>
                <a:off x="432" y="256"/>
                <a:ext cx="225" cy="270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630" y="0"/>
                <a:ext cx="12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r>
                  <a:rPr lang="en-US" sz="2800" b="0">
                    <a:solidFill>
                      <a:schemeClr val="accent6">
                        <a:lumMod val="75000"/>
                      </a:schemeClr>
                    </a:solidFill>
                    <a:latin typeface="Monotype Corsiva" pitchFamily="66" charset="0"/>
                  </a:rPr>
                  <a:t>Struktur Data</a:t>
                </a: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auto">
              <a:xfrm>
                <a:off x="613" y="374"/>
                <a:ext cx="179" cy="179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4876" y="90"/>
              <a:ext cx="71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Materi  </a:t>
              </a:r>
              <a:r>
                <a:rPr lang="en-US" sz="1600" b="1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V</a:t>
              </a:r>
              <a:r>
                <a:rPr lang="id-ID" sz="1600" b="1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I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338AF-F55A-4E28-90D8-A8D1598C1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6EE14-5AA2-4550-AEBB-E556779A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F0124-F4CC-4CB1-9334-3383EC4C1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FF75D-4D86-47A0-B40F-7F601B39F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70B5-2E9E-4883-AD21-1175FA1DE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6EDA2-FFC4-43DF-A1AF-E7A3FAC65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27221-F3C5-4B51-9254-B61AB94FB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FBD0-C7F1-4051-98C4-580429DA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74F3D-7CBC-4E2E-96B9-DFEA11829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ED9B2-ADA3-49EC-B4CE-7509A157A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C06D4B3-94FB-47FF-AF6D-8AAE1E867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blue-technology-powerpoint-templates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835696" y="764704"/>
            <a:ext cx="612068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smtClean="0"/>
              <a:t>IMPLEMENTASI LINKED </a:t>
            </a:r>
            <a:r>
              <a:rPr lang="en-US" b="1" smtClean="0"/>
              <a:t>LISTMENGGUNAKAN </a:t>
            </a:r>
            <a:r>
              <a:rPr lang="en-US" b="1" smtClean="0"/>
              <a:t>ARRAY</a:t>
            </a:r>
            <a:endParaRPr lang="en-US" b="1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683568" y="1412777"/>
            <a:ext cx="7921450" cy="1194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80000" bIns="180000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Node-node dalam linked list secara skematis bisa digambar secara berurutan, tetapi dalam memory sebenarnya node-node tersebut tidaklah harus disimpan secara berurutan pula.</a:t>
            </a:r>
          </a:p>
        </p:txBody>
      </p:sp>
      <p:sp>
        <p:nvSpPr>
          <p:cNvPr id="33" name="Rectangle 174"/>
          <p:cNvSpPr>
            <a:spLocks noChangeArrowheads="1"/>
          </p:cNvSpPr>
          <p:nvPr/>
        </p:nvSpPr>
        <p:spPr bwMode="auto">
          <a:xfrm>
            <a:off x="683984" y="2421831"/>
            <a:ext cx="7776864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8925" indent="-288925">
              <a:spcBef>
                <a:spcPct val="20000"/>
              </a:spcBef>
              <a:buSzPct val="85000"/>
              <a:buFont typeface="Wingdings" pitchFamily="2" charset="2"/>
              <a:buChar char="v"/>
            </a:pPr>
            <a:r>
              <a:rPr lang="en-US" smtClean="0"/>
              <a:t>Untuk </a:t>
            </a:r>
            <a:r>
              <a:rPr lang="en-US"/>
              <a:t>menggambarkannya kita dapat menggunakan array </a:t>
            </a:r>
            <a:r>
              <a:rPr lang="en-US" smtClean="0"/>
              <a:t>untuk meng-implementasikan </a:t>
            </a:r>
            <a:r>
              <a:rPr lang="en-US"/>
              <a:t>kondisi list dalam memory.</a:t>
            </a:r>
          </a:p>
        </p:txBody>
      </p:sp>
      <p:graphicFrame>
        <p:nvGraphicFramePr>
          <p:cNvPr id="6" name="Group 281"/>
          <p:cNvGraphicFramePr>
            <a:graphicFrameLocks noGrp="1"/>
          </p:cNvGraphicFramePr>
          <p:nvPr/>
        </p:nvGraphicFramePr>
        <p:xfrm>
          <a:off x="2484438" y="3346383"/>
          <a:ext cx="2590800" cy="31279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3562"/>
                <a:gridCol w="1236663"/>
                <a:gridCol w="79057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</a:t>
                      </a:r>
                      <a:endParaRPr kumimoji="0" lang="id-ID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INFO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NEXT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</a:tbl>
          </a:graphicData>
        </a:graphic>
      </p:graphicFrame>
      <p:sp>
        <p:nvSpPr>
          <p:cNvPr id="7" name="Text Box 282"/>
          <p:cNvSpPr txBox="1">
            <a:spLocks noChangeArrowheads="1"/>
          </p:cNvSpPr>
          <p:nvPr/>
        </p:nvSpPr>
        <p:spPr bwMode="auto">
          <a:xfrm>
            <a:off x="1251943" y="4177902"/>
            <a:ext cx="10858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Kosong = 3</a:t>
            </a:r>
          </a:p>
        </p:txBody>
      </p:sp>
      <p:sp>
        <p:nvSpPr>
          <p:cNvPr id="8" name="Text Box 283"/>
          <p:cNvSpPr txBox="1">
            <a:spLocks noChangeArrowheads="1"/>
          </p:cNvSpPr>
          <p:nvPr/>
        </p:nvSpPr>
        <p:spPr bwMode="auto">
          <a:xfrm>
            <a:off x="1577808" y="4766628"/>
            <a:ext cx="7604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List = 5</a:t>
            </a:r>
          </a:p>
        </p:txBody>
      </p:sp>
      <p:sp>
        <p:nvSpPr>
          <p:cNvPr id="9" name="Text Box 284"/>
          <p:cNvSpPr txBox="1">
            <a:spLocks noChangeArrowheads="1"/>
          </p:cNvSpPr>
          <p:nvPr/>
        </p:nvSpPr>
        <p:spPr bwMode="auto">
          <a:xfrm>
            <a:off x="5796483" y="3644900"/>
            <a:ext cx="2447925" cy="3601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600"/>
              <a:t>Isi </a:t>
            </a:r>
            <a:r>
              <a:rPr lang="en-US" sz="1600" smtClean="0"/>
              <a:t>list: </a:t>
            </a:r>
            <a:endParaRPr lang="id-ID" sz="1600" smtClean="0"/>
          </a:p>
          <a:p>
            <a:pPr eaLnBrk="0" hangingPunct="0"/>
            <a:r>
              <a:rPr lang="id-ID" sz="1600" smtClean="0"/>
              <a:t> </a:t>
            </a:r>
            <a:endParaRPr lang="en-US" sz="1600"/>
          </a:p>
        </p:txBody>
      </p:sp>
      <p:sp>
        <p:nvSpPr>
          <p:cNvPr id="10" name="Text Box 285"/>
          <p:cNvSpPr txBox="1">
            <a:spLocks noChangeArrowheads="1"/>
          </p:cNvSpPr>
          <p:nvPr/>
        </p:nvSpPr>
        <p:spPr bwMode="auto">
          <a:xfrm>
            <a:off x="5783768" y="4210060"/>
            <a:ext cx="2447925" cy="37106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id-ID" sz="1600" smtClean="0"/>
              <a:t>Index </a:t>
            </a:r>
            <a:r>
              <a:rPr lang="en-US" sz="1600" smtClean="0"/>
              <a:t>tempat kosong:  </a:t>
            </a:r>
            <a:endParaRPr lang="id-ID" sz="1600" smtClean="0"/>
          </a:p>
          <a:p>
            <a:pPr eaLnBrk="0" hangingPunct="0"/>
            <a:endParaRPr lang="en-US" sz="1600"/>
          </a:p>
        </p:txBody>
      </p:sp>
      <p:sp>
        <p:nvSpPr>
          <p:cNvPr id="11" name="Oval 10"/>
          <p:cNvSpPr/>
          <p:nvPr/>
        </p:nvSpPr>
        <p:spPr bwMode="auto">
          <a:xfrm>
            <a:off x="5148064" y="4860523"/>
            <a:ext cx="90114" cy="98751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Box 146"/>
          <p:cNvSpPr txBox="1">
            <a:spLocks noChangeArrowheads="1"/>
          </p:cNvSpPr>
          <p:nvPr/>
        </p:nvSpPr>
        <p:spPr bwMode="auto">
          <a:xfrm>
            <a:off x="5815892" y="3888207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10</a:t>
            </a:r>
            <a:endParaRPr lang="en-US" sz="1600"/>
          </a:p>
        </p:txBody>
      </p:sp>
      <p:sp>
        <p:nvSpPr>
          <p:cNvPr id="13" name="Text Box 146"/>
          <p:cNvSpPr txBox="1">
            <a:spLocks noChangeArrowheads="1"/>
          </p:cNvSpPr>
          <p:nvPr/>
        </p:nvSpPr>
        <p:spPr bwMode="auto">
          <a:xfrm>
            <a:off x="6122030" y="3888207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15</a:t>
            </a:r>
            <a:endParaRPr lang="en-US" sz="1600"/>
          </a:p>
        </p:txBody>
      </p:sp>
      <p:sp>
        <p:nvSpPr>
          <p:cNvPr id="14" name="Text Box 146"/>
          <p:cNvSpPr txBox="1">
            <a:spLocks noChangeArrowheads="1"/>
          </p:cNvSpPr>
          <p:nvPr/>
        </p:nvSpPr>
        <p:spPr bwMode="auto">
          <a:xfrm>
            <a:off x="6463964" y="3888207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25</a:t>
            </a:r>
            <a:endParaRPr lang="en-US" sz="1600"/>
          </a:p>
        </p:txBody>
      </p:sp>
      <p:sp>
        <p:nvSpPr>
          <p:cNvPr id="15" name="Text Box 146"/>
          <p:cNvSpPr txBox="1">
            <a:spLocks noChangeArrowheads="1"/>
          </p:cNvSpPr>
          <p:nvPr/>
        </p:nvSpPr>
        <p:spPr bwMode="auto">
          <a:xfrm>
            <a:off x="6779155" y="3887791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40</a:t>
            </a:r>
            <a:endParaRPr lang="en-US" sz="1600"/>
          </a:p>
        </p:txBody>
      </p:sp>
      <p:sp>
        <p:nvSpPr>
          <p:cNvPr id="16" name="Text Box 146"/>
          <p:cNvSpPr txBox="1">
            <a:spLocks noChangeArrowheads="1"/>
          </p:cNvSpPr>
          <p:nvPr/>
        </p:nvSpPr>
        <p:spPr bwMode="auto">
          <a:xfrm>
            <a:off x="7112036" y="3891587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60</a:t>
            </a:r>
            <a:endParaRPr lang="en-US" sz="1600"/>
          </a:p>
        </p:txBody>
      </p:sp>
      <p:sp>
        <p:nvSpPr>
          <p:cNvPr id="17" name="Oval 16"/>
          <p:cNvSpPr/>
          <p:nvPr/>
        </p:nvSpPr>
        <p:spPr bwMode="auto">
          <a:xfrm>
            <a:off x="5157117" y="4293096"/>
            <a:ext cx="90114" cy="9875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 Box 146"/>
          <p:cNvSpPr txBox="1">
            <a:spLocks noChangeArrowheads="1"/>
          </p:cNvSpPr>
          <p:nvPr/>
        </p:nvSpPr>
        <p:spPr bwMode="auto">
          <a:xfrm>
            <a:off x="5831932" y="4458598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sp>
        <p:nvSpPr>
          <p:cNvPr id="19" name="Text Box 146"/>
          <p:cNvSpPr txBox="1">
            <a:spLocks noChangeArrowheads="1"/>
          </p:cNvSpPr>
          <p:nvPr/>
        </p:nvSpPr>
        <p:spPr bwMode="auto">
          <a:xfrm>
            <a:off x="6073720" y="4458598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6</a:t>
            </a:r>
            <a:endParaRPr lang="en-US" sz="1600"/>
          </a:p>
        </p:txBody>
      </p:sp>
      <p:sp>
        <p:nvSpPr>
          <p:cNvPr id="20" name="Text Box 146"/>
          <p:cNvSpPr txBox="1">
            <a:spLocks noChangeArrowheads="1"/>
          </p:cNvSpPr>
          <p:nvPr/>
        </p:nvSpPr>
        <p:spPr bwMode="auto">
          <a:xfrm>
            <a:off x="6316903" y="4458598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2</a:t>
            </a:r>
            <a:endParaRPr lang="en-US" sz="1600"/>
          </a:p>
        </p:txBody>
      </p:sp>
      <p:sp>
        <p:nvSpPr>
          <p:cNvPr id="21" name="Text Box 146"/>
          <p:cNvSpPr txBox="1">
            <a:spLocks noChangeArrowheads="1"/>
          </p:cNvSpPr>
          <p:nvPr/>
        </p:nvSpPr>
        <p:spPr bwMode="auto">
          <a:xfrm>
            <a:off x="6568723" y="4463855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9</a:t>
            </a:r>
            <a:endParaRPr lang="en-US" sz="1600"/>
          </a:p>
        </p:txBody>
      </p:sp>
      <p:sp>
        <p:nvSpPr>
          <p:cNvPr id="22" name="Text Box 146"/>
          <p:cNvSpPr txBox="1">
            <a:spLocks noChangeArrowheads="1"/>
          </p:cNvSpPr>
          <p:nvPr/>
        </p:nvSpPr>
        <p:spPr bwMode="auto">
          <a:xfrm>
            <a:off x="6811906" y="4458598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4</a:t>
            </a:r>
            <a:endParaRPr lang="en-US" sz="16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47 C 0.00573 0.01226 0.01094 0.02498 0.01129 0.03909 C 0.01163 0.0532 0.00695 0.06847 0.00243 0.08396 " pathEditMode="relative" ptsTypes="a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8327 C 0.01702 0.03793 0.0309 -0.00741 0.0309 -0.04858 C 0.0309 -0.08976 0.01702 -0.12654 0.00313 -0.16332 " pathEditMode="relative" rAng="0" ptsTypes="aaA"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16332 C 0.01719 -0.11451 0.03125 -0.0657 0.0309 -0.01828 C 0.03056 0.02914 0.0158 0.07517 0.00122 0.12144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12375 C 0.00816 0.13486 0.01441 0.14596 0.01493 0.16076 C 0.01545 0.17557 0.01025 0.19384 0.00504 0.21212 " pathEditMode="relative" rAng="0" ptsTypes="aaA"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67 0.01919 0.02535 0.03839 0.0257 0.05944 C 0.02604 0.08049 0.01406 0.10363 0.00208 0.12676 " pathEditMode="relative" ptsTypes="aaA">
                                      <p:cBhvr>
                                        <p:cTn id="9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12654 C 0.01771 0.09508 0.03351 0.06362 0.03386 0.03539 C 0.03421 0.00717 0.0191 -0.01758 0.00417 -0.04233 " pathEditMode="relative" rAng="0" ptsTypes="aaA">
                                      <p:cBhvr>
                                        <p:cTn id="10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3863 C 0.02361 0.01458 0.04115 0.0687 0.0408 0.11728 C 0.04046 0.16563 0.02223 0.20865 0.00417 0.25237 " pathEditMode="relative" rAng="0" ptsTypes="aaA">
                                      <p:cBhvr>
                                        <p:cTn id="1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24844 C 0.02171 0.20264 0.03924 0.15707 0.03872 0.12307 C 0.0382 0.08906 0.01962 0.06639 0.00122 0.04395 " pathEditMode="relative" rAng="0" ptsTypes="aaA">
                                      <p:cBhvr>
                                        <p:cTn id="1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" grpId="0"/>
      <p:bldP spid="8" grpId="0"/>
      <p:bldP spid="9" grpId="0"/>
      <p:bldP spid="10" grpId="0"/>
      <p:bldP spid="11" grpId="0" animBg="1"/>
      <p:bldP spid="11" grpId="1" animBg="1"/>
      <p:bldP spid="11" grpId="2" animBg="1"/>
      <p:bldP spid="11" grpId="3" animBg="1"/>
      <p:bldP spid="11" grpId="4" animBg="1"/>
      <p:bldP spid="12" grpId="0"/>
      <p:bldP spid="13" grpId="0"/>
      <p:bldP spid="14" grpId="0"/>
      <p:bldP spid="15" grpId="0"/>
      <p:bldP spid="16" grpId="0"/>
      <p:bldP spid="17" grpId="0" animBg="1"/>
      <p:bldP spid="17" grpId="1" animBg="1"/>
      <p:bldP spid="17" grpId="2" animBg="1"/>
      <p:bldP spid="17" grpId="3" animBg="1"/>
      <p:bldP spid="17" grpId="4" animBg="1"/>
      <p:bldP spid="18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2"/>
          <p:cNvSpPr txBox="1">
            <a:spLocks noChangeArrowheads="1"/>
          </p:cNvSpPr>
          <p:nvPr/>
        </p:nvSpPr>
        <p:spPr bwMode="auto">
          <a:xfrm>
            <a:off x="2906713" y="685800"/>
            <a:ext cx="26733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LINKED LIST KOSONG</a:t>
            </a:r>
          </a:p>
        </p:txBody>
      </p:sp>
      <p:sp>
        <p:nvSpPr>
          <p:cNvPr id="3" name="Text Box 83"/>
          <p:cNvSpPr txBox="1">
            <a:spLocks noChangeArrowheads="1"/>
          </p:cNvSpPr>
          <p:nvPr/>
        </p:nvSpPr>
        <p:spPr bwMode="auto">
          <a:xfrm>
            <a:off x="827088" y="1196975"/>
            <a:ext cx="624401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 typeface="Wingdings" pitchFamily="2" charset="2"/>
              <a:buChar char="v"/>
            </a:pPr>
            <a:r>
              <a:rPr lang="en-US"/>
              <a:t>  Linked list kosong jika list=0, sebab index dimulai dari 1 </a:t>
            </a:r>
          </a:p>
        </p:txBody>
      </p:sp>
      <p:graphicFrame>
        <p:nvGraphicFramePr>
          <p:cNvPr id="4" name="Group 84"/>
          <p:cNvGraphicFramePr>
            <a:graphicFrameLocks noGrp="1"/>
          </p:cNvGraphicFramePr>
          <p:nvPr/>
        </p:nvGraphicFramePr>
        <p:xfrm>
          <a:off x="1476375" y="2120900"/>
          <a:ext cx="2590800" cy="31279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3563"/>
                <a:gridCol w="1236662"/>
                <a:gridCol w="79057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</a:t>
                      </a:r>
                      <a:endParaRPr kumimoji="0" lang="id-ID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INFO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NEXT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horzOverflow="overflow"/>
                </a:tc>
              </a:tr>
            </a:tbl>
          </a:graphicData>
        </a:graphic>
      </p:graphicFrame>
      <p:sp>
        <p:nvSpPr>
          <p:cNvPr id="5" name="Text Box 146"/>
          <p:cNvSpPr txBox="1">
            <a:spLocks noChangeArrowheads="1"/>
          </p:cNvSpPr>
          <p:nvPr/>
        </p:nvSpPr>
        <p:spPr bwMode="auto">
          <a:xfrm>
            <a:off x="326664" y="3539155"/>
            <a:ext cx="10858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Kosong = 5</a:t>
            </a:r>
          </a:p>
        </p:txBody>
      </p:sp>
      <p:sp>
        <p:nvSpPr>
          <p:cNvPr id="6" name="Text Box 147"/>
          <p:cNvSpPr txBox="1">
            <a:spLocks noChangeArrowheads="1"/>
          </p:cNvSpPr>
          <p:nvPr/>
        </p:nvSpPr>
        <p:spPr bwMode="auto">
          <a:xfrm>
            <a:off x="689215" y="2143116"/>
            <a:ext cx="7604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List = 0</a:t>
            </a:r>
          </a:p>
        </p:txBody>
      </p:sp>
      <p:sp>
        <p:nvSpPr>
          <p:cNvPr id="7" name="Text Box 148"/>
          <p:cNvSpPr txBox="1">
            <a:spLocks noChangeArrowheads="1"/>
          </p:cNvSpPr>
          <p:nvPr/>
        </p:nvSpPr>
        <p:spPr bwMode="auto">
          <a:xfrm>
            <a:off x="1422090" y="5588308"/>
            <a:ext cx="2447925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600"/>
              <a:t>Isi </a:t>
            </a:r>
            <a:r>
              <a:rPr lang="en-US" sz="1600" smtClean="0"/>
              <a:t>list: </a:t>
            </a:r>
            <a:r>
              <a:rPr lang="id-ID" sz="1600" smtClean="0"/>
              <a:t> </a:t>
            </a:r>
            <a:r>
              <a:rPr lang="en-US" sz="1600" smtClean="0"/>
              <a:t>-</a:t>
            </a:r>
            <a:endParaRPr lang="en-US" sz="1600"/>
          </a:p>
        </p:txBody>
      </p:sp>
      <p:sp>
        <p:nvSpPr>
          <p:cNvPr id="8" name="Text Box 151"/>
          <p:cNvSpPr txBox="1">
            <a:spLocks noChangeArrowheads="1"/>
          </p:cNvSpPr>
          <p:nvPr/>
        </p:nvSpPr>
        <p:spPr bwMode="auto">
          <a:xfrm>
            <a:off x="1357290" y="1643050"/>
            <a:ext cx="1226618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/>
              <a:t>  Contoh </a:t>
            </a:r>
            <a:r>
              <a:rPr lang="en-US" sz="1600" smtClean="0"/>
              <a:t>1</a:t>
            </a:r>
            <a:endParaRPr lang="en-US" sz="1600"/>
          </a:p>
        </p:txBody>
      </p:sp>
      <p:graphicFrame>
        <p:nvGraphicFramePr>
          <p:cNvPr id="9" name="Group 152"/>
          <p:cNvGraphicFramePr>
            <a:graphicFrameLocks noGrp="1"/>
          </p:cNvGraphicFramePr>
          <p:nvPr/>
        </p:nvGraphicFramePr>
        <p:xfrm>
          <a:off x="5767414" y="2101662"/>
          <a:ext cx="2590800" cy="31279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3563"/>
                <a:gridCol w="1236662"/>
                <a:gridCol w="79057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</a:t>
                      </a:r>
                      <a:endParaRPr kumimoji="0" lang="id-ID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INFO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NEXT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</a:tbl>
          </a:graphicData>
        </a:graphic>
      </p:graphicFrame>
      <p:sp>
        <p:nvSpPr>
          <p:cNvPr id="10" name="Text Box 214"/>
          <p:cNvSpPr txBox="1">
            <a:spLocks noChangeArrowheads="1"/>
          </p:cNvSpPr>
          <p:nvPr/>
        </p:nvSpPr>
        <p:spPr bwMode="auto">
          <a:xfrm>
            <a:off x="4583125" y="3525507"/>
            <a:ext cx="10858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Kosong = 5</a:t>
            </a:r>
          </a:p>
        </p:txBody>
      </p:sp>
      <p:sp>
        <p:nvSpPr>
          <p:cNvPr id="11" name="Text Box 215"/>
          <p:cNvSpPr txBox="1">
            <a:spLocks noChangeArrowheads="1"/>
          </p:cNvSpPr>
          <p:nvPr/>
        </p:nvSpPr>
        <p:spPr bwMode="auto">
          <a:xfrm>
            <a:off x="4937749" y="2115820"/>
            <a:ext cx="7604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List = 0</a:t>
            </a:r>
          </a:p>
        </p:txBody>
      </p:sp>
      <p:sp>
        <p:nvSpPr>
          <p:cNvPr id="13" name="Text Box 218"/>
          <p:cNvSpPr txBox="1">
            <a:spLocks noChangeArrowheads="1"/>
          </p:cNvSpPr>
          <p:nvPr/>
        </p:nvSpPr>
        <p:spPr bwMode="auto">
          <a:xfrm>
            <a:off x="5643570" y="1628800"/>
            <a:ext cx="128432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/>
              <a:t>  Contoh 2.</a:t>
            </a:r>
          </a:p>
        </p:txBody>
      </p:sp>
      <p:sp>
        <p:nvSpPr>
          <p:cNvPr id="14" name="Text Box 149"/>
          <p:cNvSpPr txBox="1">
            <a:spLocks noChangeArrowheads="1"/>
          </p:cNvSpPr>
          <p:nvPr/>
        </p:nvSpPr>
        <p:spPr bwMode="auto">
          <a:xfrm>
            <a:off x="1404936" y="5853134"/>
            <a:ext cx="3024188" cy="31217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id-ID" sz="1600" smtClean="0"/>
              <a:t>Index t</a:t>
            </a:r>
            <a:r>
              <a:rPr lang="en-US" sz="1600" smtClean="0"/>
              <a:t>empat kosong</a:t>
            </a:r>
            <a:r>
              <a:rPr lang="id-ID" sz="1600" smtClean="0"/>
              <a:t>:</a:t>
            </a:r>
            <a:endParaRPr lang="en-US" sz="1600"/>
          </a:p>
        </p:txBody>
      </p:sp>
      <p:sp>
        <p:nvSpPr>
          <p:cNvPr id="16" name="Text Box 148"/>
          <p:cNvSpPr txBox="1">
            <a:spLocks noChangeArrowheads="1"/>
          </p:cNvSpPr>
          <p:nvPr/>
        </p:nvSpPr>
        <p:spPr bwMode="auto">
          <a:xfrm>
            <a:off x="5732162" y="5588308"/>
            <a:ext cx="2447925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600"/>
              <a:t>Isi </a:t>
            </a:r>
            <a:r>
              <a:rPr lang="en-US" sz="1600" smtClean="0"/>
              <a:t>list: </a:t>
            </a:r>
            <a:r>
              <a:rPr lang="id-ID" sz="1600" smtClean="0"/>
              <a:t> </a:t>
            </a:r>
            <a:r>
              <a:rPr lang="en-US" sz="1600" smtClean="0"/>
              <a:t>-</a:t>
            </a:r>
            <a:endParaRPr lang="en-US" sz="1600"/>
          </a:p>
        </p:txBody>
      </p:sp>
      <p:sp>
        <p:nvSpPr>
          <p:cNvPr id="17" name="Text Box 149"/>
          <p:cNvSpPr txBox="1">
            <a:spLocks noChangeArrowheads="1"/>
          </p:cNvSpPr>
          <p:nvPr/>
        </p:nvSpPr>
        <p:spPr bwMode="auto">
          <a:xfrm>
            <a:off x="5715008" y="5853134"/>
            <a:ext cx="3024188" cy="6477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id-ID" sz="1600" smtClean="0"/>
              <a:t>Index t</a:t>
            </a:r>
            <a:r>
              <a:rPr lang="en-US" sz="1600" smtClean="0"/>
              <a:t>empat kosong</a:t>
            </a:r>
            <a:r>
              <a:rPr lang="id-ID" sz="1600" smtClean="0"/>
              <a:t>:</a:t>
            </a:r>
            <a:endParaRPr lang="en-US" sz="1600"/>
          </a:p>
          <a:p>
            <a:pPr eaLnBrk="0" hangingPunct="0"/>
            <a:r>
              <a:rPr lang="id-ID" sz="1600" smtClean="0"/>
              <a:t>  </a:t>
            </a:r>
            <a:r>
              <a:rPr lang="en-US" sz="1600" smtClean="0"/>
              <a:t>5  </a:t>
            </a:r>
            <a:r>
              <a:rPr lang="en-US" sz="1600"/>
              <a:t>8  2  3  6  1  7  4  10  9</a:t>
            </a:r>
          </a:p>
        </p:txBody>
      </p:sp>
      <p:sp>
        <p:nvSpPr>
          <p:cNvPr id="18" name="Text Box 146"/>
          <p:cNvSpPr txBox="1">
            <a:spLocks noChangeArrowheads="1"/>
          </p:cNvSpPr>
          <p:nvPr/>
        </p:nvSpPr>
        <p:spPr bwMode="auto">
          <a:xfrm>
            <a:off x="1469926" y="6148536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5</a:t>
            </a:r>
            <a:endParaRPr lang="en-US" sz="1600"/>
          </a:p>
        </p:txBody>
      </p:sp>
      <p:sp>
        <p:nvSpPr>
          <p:cNvPr id="20" name="Oval 19"/>
          <p:cNvSpPr/>
          <p:nvPr/>
        </p:nvSpPr>
        <p:spPr bwMode="auto">
          <a:xfrm>
            <a:off x="4121846" y="3618281"/>
            <a:ext cx="90114" cy="9875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Text Box 146"/>
          <p:cNvSpPr txBox="1">
            <a:spLocks noChangeArrowheads="1"/>
          </p:cNvSpPr>
          <p:nvPr/>
        </p:nvSpPr>
        <p:spPr bwMode="auto">
          <a:xfrm>
            <a:off x="1696027" y="6147198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8</a:t>
            </a:r>
            <a:endParaRPr lang="en-US" sz="1600"/>
          </a:p>
        </p:txBody>
      </p:sp>
      <p:sp>
        <p:nvSpPr>
          <p:cNvPr id="21" name="Text Box 146"/>
          <p:cNvSpPr txBox="1">
            <a:spLocks noChangeArrowheads="1"/>
          </p:cNvSpPr>
          <p:nvPr/>
        </p:nvSpPr>
        <p:spPr bwMode="auto">
          <a:xfrm>
            <a:off x="1916031" y="6145559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2</a:t>
            </a:r>
            <a:endParaRPr lang="en-US" sz="1600"/>
          </a:p>
        </p:txBody>
      </p:sp>
      <p:sp>
        <p:nvSpPr>
          <p:cNvPr id="22" name="Text Box 146"/>
          <p:cNvSpPr txBox="1">
            <a:spLocks noChangeArrowheads="1"/>
          </p:cNvSpPr>
          <p:nvPr/>
        </p:nvSpPr>
        <p:spPr bwMode="auto">
          <a:xfrm>
            <a:off x="2132055" y="6147198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sp>
        <p:nvSpPr>
          <p:cNvPr id="23" name="Text Box 146"/>
          <p:cNvSpPr txBox="1">
            <a:spLocks noChangeArrowheads="1"/>
          </p:cNvSpPr>
          <p:nvPr/>
        </p:nvSpPr>
        <p:spPr bwMode="auto">
          <a:xfrm>
            <a:off x="2356463" y="6147198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6</a:t>
            </a:r>
            <a:endParaRPr lang="en-US" sz="1600"/>
          </a:p>
        </p:txBody>
      </p:sp>
      <p:sp>
        <p:nvSpPr>
          <p:cNvPr id="24" name="Text Box 146"/>
          <p:cNvSpPr txBox="1">
            <a:spLocks noChangeArrowheads="1"/>
          </p:cNvSpPr>
          <p:nvPr/>
        </p:nvSpPr>
        <p:spPr bwMode="auto">
          <a:xfrm>
            <a:off x="2581793" y="6147198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1</a:t>
            </a:r>
            <a:endParaRPr lang="en-US" sz="1600"/>
          </a:p>
        </p:txBody>
      </p:sp>
      <p:sp>
        <p:nvSpPr>
          <p:cNvPr id="25" name="Text Box 146"/>
          <p:cNvSpPr txBox="1">
            <a:spLocks noChangeArrowheads="1"/>
          </p:cNvSpPr>
          <p:nvPr/>
        </p:nvSpPr>
        <p:spPr bwMode="auto">
          <a:xfrm>
            <a:off x="2780127" y="6147198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7</a:t>
            </a:r>
            <a:endParaRPr lang="en-US" sz="1600"/>
          </a:p>
        </p:txBody>
      </p:sp>
      <p:sp>
        <p:nvSpPr>
          <p:cNvPr id="26" name="Text Box 146"/>
          <p:cNvSpPr txBox="1">
            <a:spLocks noChangeArrowheads="1"/>
          </p:cNvSpPr>
          <p:nvPr/>
        </p:nvSpPr>
        <p:spPr bwMode="auto">
          <a:xfrm>
            <a:off x="3004535" y="6147198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4</a:t>
            </a:r>
            <a:endParaRPr lang="en-US" sz="1600"/>
          </a:p>
        </p:txBody>
      </p:sp>
      <p:sp>
        <p:nvSpPr>
          <p:cNvPr id="27" name="Text Box 146"/>
          <p:cNvSpPr txBox="1">
            <a:spLocks noChangeArrowheads="1"/>
          </p:cNvSpPr>
          <p:nvPr/>
        </p:nvSpPr>
        <p:spPr bwMode="auto">
          <a:xfrm>
            <a:off x="3231007" y="6147198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10</a:t>
            </a:r>
            <a:endParaRPr lang="en-US" sz="1600"/>
          </a:p>
        </p:txBody>
      </p:sp>
      <p:sp>
        <p:nvSpPr>
          <p:cNvPr id="28" name="Text Box 146"/>
          <p:cNvSpPr txBox="1">
            <a:spLocks noChangeArrowheads="1"/>
          </p:cNvSpPr>
          <p:nvPr/>
        </p:nvSpPr>
        <p:spPr bwMode="auto">
          <a:xfrm>
            <a:off x="3556901" y="6147198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9</a:t>
            </a:r>
            <a:endParaRPr lang="en-US" sz="1600"/>
          </a:p>
        </p:txBody>
      </p:sp>
      <p:sp>
        <p:nvSpPr>
          <p:cNvPr id="30" name="Oval 29"/>
          <p:cNvSpPr/>
          <p:nvPr/>
        </p:nvSpPr>
        <p:spPr bwMode="auto">
          <a:xfrm>
            <a:off x="8433273" y="3609228"/>
            <a:ext cx="90114" cy="9875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139 C 0.01059 0.01851 0.01875 0.03632 0.01788 0.05783 C 0.01718 0.07958 0.00798 0.10502 -0.00087 0.1307 " pathEditMode="relative" rAng="0" ptsTypes="aa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12931 C 0.01666 0.08305 0.03333 0.03678 0.03368 -0.00509 C 0.03402 -0.04695 0.01788 -0.08489 0.00191 -0.1226 " pathEditMode="relative" rAng="0" ptsTypes="aaA"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1226 C 0.01041 -0.11265 0.01875 -0.1027 0.01892 -0.09623 C 0.01909 -0.08975 0.00572 -0.08535 0.00312 -0.08304 " pathEditMode="relative" rAng="0" ptsTypes="aaA">
                                      <p:cBhvr>
                                        <p:cTn id="6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 -0.08304 C 0.0151 -0.0724 0.025 -0.06176 0.02413 -0.04071 C 0.02326 -0.01966 0.0118 0.01203 0.00034 0.04372 " pathEditMode="relative" rAng="0" ptsTypes="aaA">
                                      <p:cBhvr>
                                        <p:cTn id="7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4025 C 0.01718 0.00763 0.03333 -0.02498 0.03368 -0.05852 C 0.03402 -0.09206 0.0184 -0.12676 0.00295 -0.16146 " pathEditMode="relative" rAng="0" ptsTypes="aaA">
                                      <p:cBhvr>
                                        <p:cTn id="7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15915 C 0.0184 -0.11196 0.03385 -0.06454 0.03368 -0.02313 C 0.0335 0.01828 0.0177 0.05367 0.00208 0.08906 " pathEditMode="relative" rAng="0" ptsTypes="aaA">
                                      <p:cBhvr>
                                        <p:cTn id="8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879 C 0.01579 0.06246 0.02864 0.03701 0.02882 0.01666 C 0.02899 -0.0037 0.01649 -0.0192 0.00416 -0.0347 " pathEditMode="relative" rAng="0" ptsTypes="aaA">
                                      <p:cBhvr>
                                        <p:cTn id="9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-0.03192 C 0.01892 0.01596 0.03246 0.06385 0.03159 0.1041 C 0.03072 0.14435 0.01562 0.17696 0.00086 0.20958 " pathEditMode="relative" rAng="0" ptsTypes="aaA">
                                      <p:cBhvr>
                                        <p:cTn id="10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20657 C 0.00659 0.19871 0.01232 0.19107 0.01284 0.18413 C 0.01336 0.17719 0.00868 0.17141 0.00399 0.16563 " pathEditMode="relative" rAng="0" ptsTypes="aaA">
                                      <p:cBhvr>
                                        <p:cTn id="1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3" grpId="0"/>
      <p:bldP spid="14" grpId="0"/>
      <p:bldP spid="16" grpId="0"/>
      <p:bldP spid="17" grpId="0"/>
      <p:bldP spid="18" grpId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0" grpId="8" animBg="1"/>
      <p:bldP spid="20" grpId="9" animBg="1"/>
      <p:bldP spid="19" grpId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2906713" y="685800"/>
            <a:ext cx="2457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LINKED LIST PENUH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928926" y="1628775"/>
            <a:ext cx="1055097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/>
              <a:t>  Contoh</a:t>
            </a:r>
          </a:p>
        </p:txBody>
      </p:sp>
      <p:graphicFrame>
        <p:nvGraphicFramePr>
          <p:cNvPr id="5" name="Group 84"/>
          <p:cNvGraphicFramePr>
            <a:graphicFrameLocks noGrp="1"/>
          </p:cNvGraphicFramePr>
          <p:nvPr/>
        </p:nvGraphicFramePr>
        <p:xfrm>
          <a:off x="2994025" y="2055813"/>
          <a:ext cx="2590800" cy="31279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3563"/>
                <a:gridCol w="1236662"/>
                <a:gridCol w="79057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ADDR</a:t>
                      </a:r>
                      <a:endParaRPr kumimoji="0" lang="id-ID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INFO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NEXT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</a:tbl>
          </a:graphicData>
        </a:graphic>
      </p:graphicFrame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2093980" y="3508686"/>
            <a:ext cx="7604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List = 5</a:t>
            </a:r>
          </a:p>
        </p:txBody>
      </p:sp>
      <p:sp>
        <p:nvSpPr>
          <p:cNvPr id="7" name="Text Box 79"/>
          <p:cNvSpPr txBox="1">
            <a:spLocks noChangeArrowheads="1"/>
          </p:cNvSpPr>
          <p:nvPr/>
        </p:nvSpPr>
        <p:spPr bwMode="auto">
          <a:xfrm>
            <a:off x="1774893" y="2051050"/>
            <a:ext cx="10858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Kosong = 0</a:t>
            </a:r>
          </a:p>
        </p:txBody>
      </p:sp>
      <p:sp>
        <p:nvSpPr>
          <p:cNvPr id="8" name="Text Box 83"/>
          <p:cNvSpPr txBox="1">
            <a:spLocks noChangeArrowheads="1"/>
          </p:cNvSpPr>
          <p:nvPr/>
        </p:nvSpPr>
        <p:spPr bwMode="auto">
          <a:xfrm>
            <a:off x="928325" y="1196975"/>
            <a:ext cx="657263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SzPct val="85000"/>
              <a:buFont typeface="Wingdings" pitchFamily="2" charset="2"/>
              <a:buChar char="v"/>
            </a:pPr>
            <a:r>
              <a:rPr lang="en-US"/>
              <a:t>  Linked list </a:t>
            </a:r>
            <a:r>
              <a:rPr lang="id-ID" smtClean="0"/>
              <a:t>penuh </a:t>
            </a:r>
            <a:r>
              <a:rPr lang="en-US" smtClean="0"/>
              <a:t>jika kosong =</a:t>
            </a:r>
            <a:r>
              <a:rPr lang="en-US"/>
              <a:t>0, sebab index dimulai dari 1 </a:t>
            </a:r>
          </a:p>
        </p:txBody>
      </p:sp>
      <p:sp>
        <p:nvSpPr>
          <p:cNvPr id="9" name="Text Box 148"/>
          <p:cNvSpPr txBox="1">
            <a:spLocks noChangeArrowheads="1"/>
          </p:cNvSpPr>
          <p:nvPr/>
        </p:nvSpPr>
        <p:spPr bwMode="auto">
          <a:xfrm>
            <a:off x="3088956" y="5429264"/>
            <a:ext cx="978988" cy="30399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600"/>
              <a:t>Isi </a:t>
            </a:r>
            <a:r>
              <a:rPr lang="en-US" sz="1600" smtClean="0"/>
              <a:t>list:</a:t>
            </a:r>
            <a:endParaRPr lang="id-ID" sz="1600" smtClean="0"/>
          </a:p>
          <a:p>
            <a:pPr eaLnBrk="0" hangingPunct="0"/>
            <a:r>
              <a:rPr lang="id-ID" sz="1600" smtClean="0"/>
              <a:t>  </a:t>
            </a:r>
            <a:r>
              <a:rPr lang="en-US" sz="1600" smtClean="0"/>
              <a:t> </a:t>
            </a:r>
            <a:endParaRPr lang="en-US" sz="1600"/>
          </a:p>
        </p:txBody>
      </p:sp>
      <p:sp>
        <p:nvSpPr>
          <p:cNvPr id="10" name="Text Box 149"/>
          <p:cNvSpPr txBox="1">
            <a:spLocks noChangeArrowheads="1"/>
          </p:cNvSpPr>
          <p:nvPr/>
        </p:nvSpPr>
        <p:spPr bwMode="auto">
          <a:xfrm>
            <a:off x="3071802" y="5984600"/>
            <a:ext cx="3024188" cy="36194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id-ID" sz="1600" smtClean="0"/>
              <a:t>Index t</a:t>
            </a:r>
            <a:r>
              <a:rPr lang="en-US" sz="1600" smtClean="0"/>
              <a:t>empat kosong</a:t>
            </a:r>
            <a:r>
              <a:rPr lang="id-ID" sz="1600" smtClean="0"/>
              <a:t>:  -</a:t>
            </a:r>
            <a:endParaRPr lang="en-US" sz="1600"/>
          </a:p>
        </p:txBody>
      </p:sp>
      <p:sp>
        <p:nvSpPr>
          <p:cNvPr id="11" name="Oval 10"/>
          <p:cNvSpPr/>
          <p:nvPr/>
        </p:nvSpPr>
        <p:spPr bwMode="auto">
          <a:xfrm>
            <a:off x="5670226" y="3609228"/>
            <a:ext cx="90114" cy="98751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Box 146"/>
          <p:cNvSpPr txBox="1">
            <a:spLocks noChangeArrowheads="1"/>
          </p:cNvSpPr>
          <p:nvPr/>
        </p:nvSpPr>
        <p:spPr bwMode="auto">
          <a:xfrm>
            <a:off x="3131840" y="5679354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10</a:t>
            </a:r>
            <a:endParaRPr lang="en-US" sz="1600"/>
          </a:p>
        </p:txBody>
      </p:sp>
      <p:sp>
        <p:nvSpPr>
          <p:cNvPr id="13" name="Text Box 146"/>
          <p:cNvSpPr txBox="1">
            <a:spLocks noChangeArrowheads="1"/>
          </p:cNvSpPr>
          <p:nvPr/>
        </p:nvSpPr>
        <p:spPr bwMode="auto">
          <a:xfrm>
            <a:off x="3439628" y="5679354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15</a:t>
            </a:r>
            <a:endParaRPr lang="en-US" sz="1600"/>
          </a:p>
        </p:txBody>
      </p:sp>
      <p:sp>
        <p:nvSpPr>
          <p:cNvPr id="14" name="Text Box 146"/>
          <p:cNvSpPr txBox="1">
            <a:spLocks noChangeArrowheads="1"/>
          </p:cNvSpPr>
          <p:nvPr/>
        </p:nvSpPr>
        <p:spPr bwMode="auto">
          <a:xfrm>
            <a:off x="3745766" y="5673681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25</a:t>
            </a:r>
            <a:endParaRPr lang="en-US" sz="1600"/>
          </a:p>
        </p:txBody>
      </p:sp>
      <p:sp>
        <p:nvSpPr>
          <p:cNvPr id="15" name="Text Box 146"/>
          <p:cNvSpPr txBox="1">
            <a:spLocks noChangeArrowheads="1"/>
          </p:cNvSpPr>
          <p:nvPr/>
        </p:nvSpPr>
        <p:spPr bwMode="auto">
          <a:xfrm>
            <a:off x="4087700" y="5679354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40</a:t>
            </a:r>
            <a:endParaRPr lang="en-US" sz="1600"/>
          </a:p>
        </p:txBody>
      </p:sp>
      <p:sp>
        <p:nvSpPr>
          <p:cNvPr id="16" name="Text Box 146"/>
          <p:cNvSpPr txBox="1">
            <a:spLocks noChangeArrowheads="1"/>
          </p:cNvSpPr>
          <p:nvPr/>
        </p:nvSpPr>
        <p:spPr bwMode="auto">
          <a:xfrm>
            <a:off x="4447740" y="5673681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60</a:t>
            </a:r>
            <a:endParaRPr lang="en-US" sz="1600"/>
          </a:p>
        </p:txBody>
      </p:sp>
      <p:sp>
        <p:nvSpPr>
          <p:cNvPr id="17" name="Text Box 146"/>
          <p:cNvSpPr txBox="1">
            <a:spLocks noChangeArrowheads="1"/>
          </p:cNvSpPr>
          <p:nvPr/>
        </p:nvSpPr>
        <p:spPr bwMode="auto">
          <a:xfrm>
            <a:off x="4807780" y="5673681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65</a:t>
            </a:r>
            <a:endParaRPr lang="en-US" sz="1600"/>
          </a:p>
        </p:txBody>
      </p:sp>
      <p:sp>
        <p:nvSpPr>
          <p:cNvPr id="18" name="Text Box 146"/>
          <p:cNvSpPr txBox="1">
            <a:spLocks noChangeArrowheads="1"/>
          </p:cNvSpPr>
          <p:nvPr/>
        </p:nvSpPr>
        <p:spPr bwMode="auto">
          <a:xfrm>
            <a:off x="5150130" y="5673681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70</a:t>
            </a:r>
            <a:endParaRPr lang="en-US" sz="1600"/>
          </a:p>
        </p:txBody>
      </p:sp>
      <p:sp>
        <p:nvSpPr>
          <p:cNvPr id="19" name="Text Box 146"/>
          <p:cNvSpPr txBox="1">
            <a:spLocks noChangeArrowheads="1"/>
          </p:cNvSpPr>
          <p:nvPr/>
        </p:nvSpPr>
        <p:spPr bwMode="auto">
          <a:xfrm>
            <a:off x="5483011" y="5678938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80</a:t>
            </a:r>
            <a:endParaRPr lang="en-US" sz="1600"/>
          </a:p>
        </p:txBody>
      </p:sp>
      <p:sp>
        <p:nvSpPr>
          <p:cNvPr id="20" name="Text Box 146"/>
          <p:cNvSpPr txBox="1">
            <a:spLocks noChangeArrowheads="1"/>
          </p:cNvSpPr>
          <p:nvPr/>
        </p:nvSpPr>
        <p:spPr bwMode="auto">
          <a:xfrm>
            <a:off x="5833998" y="5679354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90</a:t>
            </a:r>
            <a:endParaRPr lang="en-US" sz="1600"/>
          </a:p>
        </p:txBody>
      </p:sp>
      <p:sp>
        <p:nvSpPr>
          <p:cNvPr id="21" name="Text Box 146"/>
          <p:cNvSpPr txBox="1">
            <a:spLocks noChangeArrowheads="1"/>
          </p:cNvSpPr>
          <p:nvPr/>
        </p:nvSpPr>
        <p:spPr bwMode="auto">
          <a:xfrm>
            <a:off x="6175932" y="5682734"/>
            <a:ext cx="52610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100</a:t>
            </a:r>
            <a:endParaRPr lang="en-US" sz="16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47 0.01318 0.01511 0.02637 0.0158 0.04071 C 0.0165 0.05505 0.00608 0.07842 0.004 0.08559 " pathEditMode="relative" ptsTypes="aaA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8189 C 0.01667 0.03725 0.02934 -0.0074 0.02882 -0.0488 C 0.0283 -0.09021 0.01476 -0.12815 0.00122 -0.16608 " pathEditMode="relative" rAng="0" ptsTypes="a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16308 C 0.01632 -0.11889 0.03177 -0.07471 0.0316 -0.02729 C 0.03142 0.02013 0.01563 0.07102 1.11022E-16 0.1219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12168 C 0.00503 0.13278 0.01007 0.14389 0.0099 0.15869 C 0.00972 0.1735 0.00434 0.19177 -0.00104 0.21004 " pathEditMode="relative" rAng="0" ptsTypes="aaA">
                                      <p:cBhvr>
                                        <p:cTn id="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20495 C 0.01875 0.14412 0.03663 0.08328 0.03663 0.0347 C 0.03663 -0.01387 0.01875 -0.05042 0.00104 -0.08674 " pathEditMode="relative" rAng="0" ptsTypes="aaA">
                                      <p:cBhvr>
                                        <p:cTn id="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-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8327 C 0.00573 -0.07332 0.01059 -0.06338 0.01094 -0.0569 C 0.01128 -0.05042 0.00712 -0.04765 0.00313 -0.04487 " pathEditMode="relative" rAng="0" ptsTypes="aaA">
                                      <p:cBhvr>
                                        <p:cTn id="8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4788 C 0.01406 -0.06338 0.02083 -0.07864 0.02118 -0.0916 C 0.02153 -0.10455 0.01128 -0.12005 0.0092 -0.12583 " pathEditMode="relative" rAng="0" ptsTypes="aaA">
                                      <p:cBhvr>
                                        <p:cTn id="9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-0.11889 C 0.02413 -0.06453 0.03906 -0.01017 0.03802 0.03817 C 0.03698 0.08652 0.0092 0.14921 0.00347 0.17141 " pathEditMode="relative" rAng="0" ptsTypes="aaA">
                                      <p:cBhvr>
                                        <p:cTn id="9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6586 C 0.01094 0.14157 0.01997 0.11752 0.01979 0.09693 C 0.01962 0.07634 0.01024 0.05945 0.00104 0.0428 " pathEditMode="relative" rAng="0" ptsTypes="aaA">
                                      <p:cBhvr>
                                        <p:cTn id="10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1" grpId="9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2906713" y="685800"/>
            <a:ext cx="3219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MENYISIPKAN NODE BARU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71600" y="1203474"/>
            <a:ext cx="756084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280988" indent="-280988">
              <a:buSzPct val="85000"/>
              <a:buFont typeface="Wingdings" pitchFamily="2" charset="2"/>
              <a:buChar char="v"/>
            </a:pPr>
            <a:r>
              <a:rPr lang="en-US" smtClean="0"/>
              <a:t>Tempat </a:t>
            </a:r>
            <a:r>
              <a:rPr lang="en-US"/>
              <a:t>menyimpan node baru diambilkan dari tempat kosong </a:t>
            </a:r>
            <a:r>
              <a:rPr lang="en-US" smtClean="0"/>
              <a:t>yang </a:t>
            </a:r>
            <a:r>
              <a:rPr lang="en-US"/>
              <a:t>pertama kali ditemukan yaitu yang ditunjuk oleh kosong.</a:t>
            </a:r>
          </a:p>
        </p:txBody>
      </p:sp>
      <p:graphicFrame>
        <p:nvGraphicFramePr>
          <p:cNvPr id="5" name="Group 84"/>
          <p:cNvGraphicFramePr>
            <a:graphicFrameLocks noGrp="1"/>
          </p:cNvGraphicFramePr>
          <p:nvPr/>
        </p:nvGraphicFramePr>
        <p:xfrm>
          <a:off x="1476375" y="2317304"/>
          <a:ext cx="2590800" cy="31267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3563"/>
                <a:gridCol w="1236662"/>
                <a:gridCol w="79057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</a:t>
                      </a:r>
                      <a:endParaRPr kumimoji="0" lang="id-ID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INFO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NEXT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25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8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9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6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7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2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15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40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4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60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</a:tbl>
          </a:graphicData>
        </a:graphic>
      </p:graphicFrame>
      <p:sp>
        <p:nvSpPr>
          <p:cNvPr id="6" name="Text Box 146"/>
          <p:cNvSpPr txBox="1">
            <a:spLocks noChangeArrowheads="1"/>
          </p:cNvSpPr>
          <p:nvPr/>
        </p:nvSpPr>
        <p:spPr bwMode="auto">
          <a:xfrm>
            <a:off x="265886" y="3144296"/>
            <a:ext cx="109517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Kosong = </a:t>
            </a:r>
            <a:r>
              <a:rPr lang="en-US" sz="1400" smtClean="0"/>
              <a:t>3</a:t>
            </a:r>
            <a:endParaRPr lang="en-US" sz="1400"/>
          </a:p>
        </p:txBody>
      </p:sp>
      <p:sp>
        <p:nvSpPr>
          <p:cNvPr id="7" name="Text Box 147"/>
          <p:cNvSpPr txBox="1">
            <a:spLocks noChangeArrowheads="1"/>
          </p:cNvSpPr>
          <p:nvPr/>
        </p:nvSpPr>
        <p:spPr bwMode="auto">
          <a:xfrm>
            <a:off x="611560" y="3706984"/>
            <a:ext cx="766557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List = </a:t>
            </a:r>
            <a:r>
              <a:rPr lang="en-US" sz="1400" smtClean="0"/>
              <a:t>5</a:t>
            </a:r>
            <a:endParaRPr lang="en-US" sz="1400"/>
          </a:p>
        </p:txBody>
      </p:sp>
      <p:sp>
        <p:nvSpPr>
          <p:cNvPr id="8" name="Text Box 151"/>
          <p:cNvSpPr txBox="1">
            <a:spLocks noChangeArrowheads="1"/>
          </p:cNvSpPr>
          <p:nvPr/>
        </p:nvSpPr>
        <p:spPr bwMode="auto">
          <a:xfrm>
            <a:off x="1357290" y="1839454"/>
            <a:ext cx="111280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/>
              <a:t>  Contoh </a:t>
            </a:r>
          </a:p>
        </p:txBody>
      </p:sp>
      <p:sp>
        <p:nvSpPr>
          <p:cNvPr id="10" name="Text Box 79"/>
          <p:cNvSpPr txBox="1">
            <a:spLocks noChangeArrowheads="1"/>
          </p:cNvSpPr>
          <p:nvPr/>
        </p:nvSpPr>
        <p:spPr bwMode="auto">
          <a:xfrm>
            <a:off x="1547664" y="5662314"/>
            <a:ext cx="2447925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600"/>
              <a:t>Isi list : </a:t>
            </a:r>
            <a:r>
              <a:rPr lang="en-US" sz="1600" smtClean="0"/>
              <a:t>10  </a:t>
            </a:r>
            <a:r>
              <a:rPr lang="en-US" sz="1600"/>
              <a:t>15  25  40  60</a:t>
            </a:r>
          </a:p>
        </p:txBody>
      </p:sp>
      <p:sp>
        <p:nvSpPr>
          <p:cNvPr id="11" name="Text Box 80"/>
          <p:cNvSpPr txBox="1">
            <a:spLocks noChangeArrowheads="1"/>
          </p:cNvSpPr>
          <p:nvPr/>
        </p:nvSpPr>
        <p:spPr bwMode="auto">
          <a:xfrm>
            <a:off x="1544508" y="5981468"/>
            <a:ext cx="2447925" cy="57569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600" smtClean="0"/>
              <a:t>Index tempat kosong:</a:t>
            </a:r>
          </a:p>
          <a:p>
            <a:pPr eaLnBrk="0" hangingPunct="0"/>
            <a:r>
              <a:rPr lang="en-US" sz="1600" smtClean="0"/>
              <a:t>  </a:t>
            </a:r>
            <a:r>
              <a:rPr lang="en-US" sz="1600"/>
              <a:t>3  6  2  9  4</a:t>
            </a:r>
          </a:p>
        </p:txBody>
      </p:sp>
      <p:sp>
        <p:nvSpPr>
          <p:cNvPr id="12" name="Text Box 146"/>
          <p:cNvSpPr txBox="1">
            <a:spLocks noChangeArrowheads="1"/>
          </p:cNvSpPr>
          <p:nvPr/>
        </p:nvSpPr>
        <p:spPr bwMode="auto">
          <a:xfrm>
            <a:off x="3980884" y="1864920"/>
            <a:ext cx="1289135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rgbClr val="0000E3"/>
                </a:solidFill>
              </a:rPr>
              <a:t>Sisipnode(30)</a:t>
            </a:r>
            <a:endParaRPr lang="en-US" sz="1400">
              <a:solidFill>
                <a:srgbClr val="0000E3"/>
              </a:solidFill>
            </a:endParaRPr>
          </a:p>
        </p:txBody>
      </p:sp>
      <p:graphicFrame>
        <p:nvGraphicFramePr>
          <p:cNvPr id="13" name="Group 84"/>
          <p:cNvGraphicFramePr>
            <a:graphicFrameLocks noGrp="1"/>
          </p:cNvGraphicFramePr>
          <p:nvPr/>
        </p:nvGraphicFramePr>
        <p:xfrm>
          <a:off x="6011976" y="2307016"/>
          <a:ext cx="2590800" cy="31267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3563"/>
                <a:gridCol w="1236662"/>
                <a:gridCol w="79057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</a:t>
                      </a:r>
                      <a:endParaRPr kumimoji="0" lang="id-ID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INFO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NEXT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25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9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7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2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15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40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4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60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</a:tbl>
          </a:graphicData>
        </a:graphic>
      </p:graphicFrame>
      <p:sp>
        <p:nvSpPr>
          <p:cNvPr id="15" name="Text Box 147"/>
          <p:cNvSpPr txBox="1">
            <a:spLocks noChangeArrowheads="1"/>
          </p:cNvSpPr>
          <p:nvPr/>
        </p:nvSpPr>
        <p:spPr bwMode="auto">
          <a:xfrm>
            <a:off x="5147161" y="3696696"/>
            <a:ext cx="766557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List = </a:t>
            </a:r>
            <a:r>
              <a:rPr lang="en-US" sz="1400" smtClean="0"/>
              <a:t>5</a:t>
            </a:r>
            <a:endParaRPr lang="en-US" sz="1400"/>
          </a:p>
        </p:txBody>
      </p:sp>
      <p:sp>
        <p:nvSpPr>
          <p:cNvPr id="16" name="Text Box 146"/>
          <p:cNvSpPr txBox="1">
            <a:spLocks noChangeArrowheads="1"/>
          </p:cNvSpPr>
          <p:nvPr/>
        </p:nvSpPr>
        <p:spPr bwMode="auto">
          <a:xfrm>
            <a:off x="4829888" y="1864920"/>
            <a:ext cx="38343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1" smtClean="0">
                <a:solidFill>
                  <a:srgbClr val="0000E3"/>
                </a:solidFill>
              </a:rPr>
              <a:t>30</a:t>
            </a:r>
            <a:endParaRPr lang="en-US" sz="1400" b="1">
              <a:solidFill>
                <a:srgbClr val="0000E3"/>
              </a:solidFill>
            </a:endParaRPr>
          </a:p>
        </p:txBody>
      </p:sp>
      <p:sp>
        <p:nvSpPr>
          <p:cNvPr id="17" name="Text Box 146"/>
          <p:cNvSpPr txBox="1">
            <a:spLocks noChangeArrowheads="1"/>
          </p:cNvSpPr>
          <p:nvPr/>
        </p:nvSpPr>
        <p:spPr bwMode="auto">
          <a:xfrm>
            <a:off x="4808120" y="3140968"/>
            <a:ext cx="109517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Kosong = </a:t>
            </a:r>
            <a:r>
              <a:rPr lang="en-US" sz="1400" smtClean="0"/>
              <a:t>3</a:t>
            </a:r>
            <a:endParaRPr lang="en-US" sz="1400"/>
          </a:p>
        </p:txBody>
      </p:sp>
      <p:sp>
        <p:nvSpPr>
          <p:cNvPr id="18" name="Text Box 146"/>
          <p:cNvSpPr txBox="1">
            <a:spLocks noChangeArrowheads="1"/>
          </p:cNvSpPr>
          <p:nvPr/>
        </p:nvSpPr>
        <p:spPr bwMode="auto">
          <a:xfrm>
            <a:off x="8055226" y="256692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</a:rPr>
              <a:t>8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9" name="Text Box 146"/>
          <p:cNvSpPr txBox="1">
            <a:spLocks noChangeArrowheads="1"/>
          </p:cNvSpPr>
          <p:nvPr/>
        </p:nvSpPr>
        <p:spPr bwMode="auto">
          <a:xfrm>
            <a:off x="8246080" y="2566576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smtClean="0">
                <a:solidFill>
                  <a:srgbClr val="0000E3"/>
                </a:solidFill>
              </a:rPr>
              <a:t>3</a:t>
            </a:r>
            <a:endParaRPr lang="en-US" sz="1400">
              <a:solidFill>
                <a:srgbClr val="0000E3"/>
              </a:solidFill>
            </a:endParaRPr>
          </a:p>
        </p:txBody>
      </p:sp>
      <p:sp>
        <p:nvSpPr>
          <p:cNvPr id="20" name="Text Box 146"/>
          <p:cNvSpPr txBox="1">
            <a:spLocks noChangeArrowheads="1"/>
          </p:cNvSpPr>
          <p:nvPr/>
        </p:nvSpPr>
        <p:spPr bwMode="auto">
          <a:xfrm>
            <a:off x="8056906" y="2565255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strike="sngStrike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en-US" sz="1400" strike="sngStrik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 Box 151"/>
          <p:cNvSpPr txBox="1">
            <a:spLocks noChangeArrowheads="1"/>
          </p:cNvSpPr>
          <p:nvPr/>
        </p:nvSpPr>
        <p:spPr bwMode="auto">
          <a:xfrm>
            <a:off x="5907467" y="1844824"/>
            <a:ext cx="906017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/>
              <a:t>  </a:t>
            </a:r>
            <a:r>
              <a:rPr lang="en-US" sz="1600" smtClean="0"/>
              <a:t>Hasil </a:t>
            </a:r>
            <a:endParaRPr lang="en-US" sz="1600"/>
          </a:p>
        </p:txBody>
      </p:sp>
      <p:sp>
        <p:nvSpPr>
          <p:cNvPr id="23" name="Text Box 146"/>
          <p:cNvSpPr txBox="1">
            <a:spLocks noChangeArrowheads="1"/>
          </p:cNvSpPr>
          <p:nvPr/>
        </p:nvSpPr>
        <p:spPr bwMode="auto">
          <a:xfrm>
            <a:off x="8058528" y="31513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</a:rPr>
              <a:t>6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4" name="Text Box 146"/>
          <p:cNvSpPr txBox="1">
            <a:spLocks noChangeArrowheads="1"/>
          </p:cNvSpPr>
          <p:nvPr/>
        </p:nvSpPr>
        <p:spPr bwMode="auto">
          <a:xfrm>
            <a:off x="8249382" y="3151016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smtClean="0">
                <a:solidFill>
                  <a:srgbClr val="0000E3"/>
                </a:solidFill>
              </a:rPr>
              <a:t>8</a:t>
            </a:r>
            <a:endParaRPr lang="en-US" sz="1400">
              <a:solidFill>
                <a:srgbClr val="0000E3"/>
              </a:solidFill>
            </a:endParaRPr>
          </a:p>
        </p:txBody>
      </p:sp>
      <p:sp>
        <p:nvSpPr>
          <p:cNvPr id="25" name="Text Box 146"/>
          <p:cNvSpPr txBox="1">
            <a:spLocks noChangeArrowheads="1"/>
          </p:cNvSpPr>
          <p:nvPr/>
        </p:nvSpPr>
        <p:spPr bwMode="auto">
          <a:xfrm>
            <a:off x="8060208" y="3152688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strike="sngStrike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en-US" sz="1400" strike="sngStrik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 Box 146"/>
          <p:cNvSpPr txBox="1">
            <a:spLocks noChangeArrowheads="1"/>
          </p:cNvSpPr>
          <p:nvPr/>
        </p:nvSpPr>
        <p:spPr bwMode="auto">
          <a:xfrm>
            <a:off x="4808120" y="3995367"/>
            <a:ext cx="109517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Kosong = </a:t>
            </a:r>
            <a:r>
              <a:rPr lang="en-US" sz="1400" smtClean="0"/>
              <a:t>6</a:t>
            </a:r>
            <a:endParaRPr lang="en-US" sz="1400"/>
          </a:p>
        </p:txBody>
      </p:sp>
      <p:sp>
        <p:nvSpPr>
          <p:cNvPr id="27" name="Text Box 79"/>
          <p:cNvSpPr txBox="1">
            <a:spLocks noChangeArrowheads="1"/>
          </p:cNvSpPr>
          <p:nvPr/>
        </p:nvSpPr>
        <p:spPr bwMode="auto">
          <a:xfrm>
            <a:off x="6012507" y="5661248"/>
            <a:ext cx="2807965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600"/>
              <a:t>Isi list : </a:t>
            </a:r>
            <a:r>
              <a:rPr lang="en-US" sz="1600" smtClean="0"/>
              <a:t>10  </a:t>
            </a:r>
            <a:r>
              <a:rPr lang="en-US" sz="1600"/>
              <a:t>15  25  </a:t>
            </a:r>
            <a:r>
              <a:rPr lang="en-US" sz="1600" smtClean="0"/>
              <a:t>30  40  </a:t>
            </a:r>
            <a:r>
              <a:rPr lang="en-US" sz="1600"/>
              <a:t>60</a:t>
            </a:r>
          </a:p>
        </p:txBody>
      </p:sp>
      <p:sp>
        <p:nvSpPr>
          <p:cNvPr id="28" name="Text Box 80"/>
          <p:cNvSpPr txBox="1">
            <a:spLocks noChangeArrowheads="1"/>
          </p:cNvSpPr>
          <p:nvPr/>
        </p:nvSpPr>
        <p:spPr bwMode="auto">
          <a:xfrm>
            <a:off x="6012507" y="5979424"/>
            <a:ext cx="2447925" cy="57569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600" smtClean="0"/>
              <a:t>Index tempat kosong:</a:t>
            </a:r>
          </a:p>
          <a:p>
            <a:pPr eaLnBrk="0" hangingPunct="0"/>
            <a:r>
              <a:rPr lang="en-US" sz="1600" smtClean="0"/>
              <a:t>  6  </a:t>
            </a:r>
            <a:r>
              <a:rPr lang="en-US" sz="1600"/>
              <a:t>2  9  4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6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0139 C 0.01042 0.05182 0.02084 0.10224 0.06042 0.13324 C 0.1 0.16424 0.16858 0.1758 0.23733 0.18737 " pathEditMode="relative" rAng="0" ptsTypes="aaA">
                                      <p:cBhvr>
                                        <p:cTn id="8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7.47166E-7 L -3.88889E-6 0.12468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8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9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5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6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20" grpId="0"/>
      <p:bldP spid="22" grpId="1"/>
      <p:bldP spid="23" grpId="0"/>
      <p:bldP spid="23" grpId="1"/>
      <p:bldP spid="24" grpId="0"/>
      <p:bldP spid="25" grpId="0"/>
      <p:bldP spid="26" grpId="1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2906713" y="685800"/>
            <a:ext cx="23939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MENGHAPUS NODE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71600" y="1268760"/>
            <a:ext cx="756084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280988" indent="-280988">
              <a:buSzPct val="85000"/>
              <a:buFont typeface="Wingdings" pitchFamily="2" charset="2"/>
              <a:buChar char="v"/>
            </a:pPr>
            <a:r>
              <a:rPr lang="en-US" smtClean="0"/>
              <a:t>Node yang dihapus akan menjadi tempat kosong pertama (awal).</a:t>
            </a:r>
            <a:endParaRPr lang="en-US"/>
          </a:p>
        </p:txBody>
      </p:sp>
      <p:graphicFrame>
        <p:nvGraphicFramePr>
          <p:cNvPr id="5" name="Group 84"/>
          <p:cNvGraphicFramePr>
            <a:graphicFrameLocks noGrp="1"/>
          </p:cNvGraphicFramePr>
          <p:nvPr/>
        </p:nvGraphicFramePr>
        <p:xfrm>
          <a:off x="1476375" y="2317304"/>
          <a:ext cx="2590800" cy="31267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3563"/>
                <a:gridCol w="1236662"/>
                <a:gridCol w="79057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</a:t>
                      </a:r>
                      <a:endParaRPr kumimoji="0" lang="id-ID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INFO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NEXT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25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3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9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smtClean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8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7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2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15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40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4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60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</a:tbl>
          </a:graphicData>
        </a:graphic>
      </p:graphicFrame>
      <p:sp>
        <p:nvSpPr>
          <p:cNvPr id="6" name="Text Box 146"/>
          <p:cNvSpPr txBox="1">
            <a:spLocks noChangeArrowheads="1"/>
          </p:cNvSpPr>
          <p:nvPr/>
        </p:nvSpPr>
        <p:spPr bwMode="auto">
          <a:xfrm>
            <a:off x="265886" y="4005064"/>
            <a:ext cx="109517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Kosong = </a:t>
            </a:r>
            <a:r>
              <a:rPr lang="en-US" sz="1400" smtClean="0"/>
              <a:t>6</a:t>
            </a:r>
            <a:endParaRPr lang="en-US" sz="1400"/>
          </a:p>
        </p:txBody>
      </p:sp>
      <p:sp>
        <p:nvSpPr>
          <p:cNvPr id="7" name="Text Box 147"/>
          <p:cNvSpPr txBox="1">
            <a:spLocks noChangeArrowheads="1"/>
          </p:cNvSpPr>
          <p:nvPr/>
        </p:nvSpPr>
        <p:spPr bwMode="auto">
          <a:xfrm>
            <a:off x="611560" y="3706984"/>
            <a:ext cx="766557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List = </a:t>
            </a:r>
            <a:r>
              <a:rPr lang="en-US" sz="1400" smtClean="0"/>
              <a:t>5</a:t>
            </a:r>
            <a:endParaRPr lang="en-US" sz="1400"/>
          </a:p>
        </p:txBody>
      </p:sp>
      <p:sp>
        <p:nvSpPr>
          <p:cNvPr id="8" name="Text Box 151"/>
          <p:cNvSpPr txBox="1">
            <a:spLocks noChangeArrowheads="1"/>
          </p:cNvSpPr>
          <p:nvPr/>
        </p:nvSpPr>
        <p:spPr bwMode="auto">
          <a:xfrm>
            <a:off x="1357290" y="1839454"/>
            <a:ext cx="111280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/>
              <a:t>  Contoh </a:t>
            </a:r>
          </a:p>
        </p:txBody>
      </p:sp>
      <p:sp>
        <p:nvSpPr>
          <p:cNvPr id="9" name="Text Box 79"/>
          <p:cNvSpPr txBox="1">
            <a:spLocks noChangeArrowheads="1"/>
          </p:cNvSpPr>
          <p:nvPr/>
        </p:nvSpPr>
        <p:spPr bwMode="auto">
          <a:xfrm>
            <a:off x="1547664" y="5662314"/>
            <a:ext cx="2880320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600"/>
              <a:t>Isi list : </a:t>
            </a:r>
            <a:r>
              <a:rPr lang="en-US" sz="1600" smtClean="0"/>
              <a:t>10  </a:t>
            </a:r>
            <a:r>
              <a:rPr lang="en-US" sz="1600"/>
              <a:t>15  25  </a:t>
            </a:r>
            <a:r>
              <a:rPr lang="en-US" sz="1600" smtClean="0"/>
              <a:t>30  40  </a:t>
            </a:r>
            <a:r>
              <a:rPr lang="en-US" sz="1600"/>
              <a:t>60</a:t>
            </a:r>
          </a:p>
        </p:txBody>
      </p:sp>
      <p:sp>
        <p:nvSpPr>
          <p:cNvPr id="10" name="Text Box 80"/>
          <p:cNvSpPr txBox="1">
            <a:spLocks noChangeArrowheads="1"/>
          </p:cNvSpPr>
          <p:nvPr/>
        </p:nvSpPr>
        <p:spPr bwMode="auto">
          <a:xfrm>
            <a:off x="1544508" y="5981468"/>
            <a:ext cx="2447925" cy="57569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600" smtClean="0"/>
              <a:t>Index tempat kosong:</a:t>
            </a:r>
          </a:p>
          <a:p>
            <a:pPr eaLnBrk="0" hangingPunct="0"/>
            <a:r>
              <a:rPr lang="en-US" sz="1600" smtClean="0"/>
              <a:t>  6  </a:t>
            </a:r>
            <a:r>
              <a:rPr lang="en-US" sz="1600"/>
              <a:t>2  9  4</a:t>
            </a:r>
          </a:p>
        </p:txBody>
      </p:sp>
      <p:sp>
        <p:nvSpPr>
          <p:cNvPr id="11" name="Text Box 146"/>
          <p:cNvSpPr txBox="1">
            <a:spLocks noChangeArrowheads="1"/>
          </p:cNvSpPr>
          <p:nvPr/>
        </p:nvSpPr>
        <p:spPr bwMode="auto">
          <a:xfrm>
            <a:off x="3980884" y="1864920"/>
            <a:ext cx="1417376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rgbClr val="0000E3"/>
                </a:solidFill>
              </a:rPr>
              <a:t>Hapusnode(40)</a:t>
            </a:r>
            <a:endParaRPr lang="en-US" sz="1400">
              <a:solidFill>
                <a:srgbClr val="0000E3"/>
              </a:solidFill>
            </a:endParaRPr>
          </a:p>
        </p:txBody>
      </p:sp>
      <p:graphicFrame>
        <p:nvGraphicFramePr>
          <p:cNvPr id="13" name="Group 84"/>
          <p:cNvGraphicFramePr>
            <a:graphicFrameLocks noGrp="1"/>
          </p:cNvGraphicFramePr>
          <p:nvPr/>
        </p:nvGraphicFramePr>
        <p:xfrm>
          <a:off x="6011976" y="2307016"/>
          <a:ext cx="2590800" cy="31267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3563"/>
                <a:gridCol w="1236662"/>
                <a:gridCol w="79057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</a:t>
                      </a:r>
                      <a:endParaRPr kumimoji="0" lang="id-ID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INFO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NEXT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25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9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7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2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15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1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40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336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4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60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baseline="0">
                          <a:solidFill>
                            <a:schemeClr val="tx1"/>
                          </a:solidFill>
                          <a:latin typeface="Arial"/>
                          <a:cs typeface="Times New Roman"/>
                        </a:rPr>
                        <a:t>0</a:t>
                      </a:r>
                      <a:endParaRPr lang="en-US" sz="1400" b="0" i="0" u="none" strike="noStrike" kern="1200" baseline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0043" marR="90043" marT="35941" marB="35941"/>
                </a:tc>
              </a:tr>
            </a:tbl>
          </a:graphicData>
        </a:graphic>
      </p:graphicFrame>
      <p:sp>
        <p:nvSpPr>
          <p:cNvPr id="14" name="Text Box 147"/>
          <p:cNvSpPr txBox="1">
            <a:spLocks noChangeArrowheads="1"/>
          </p:cNvSpPr>
          <p:nvPr/>
        </p:nvSpPr>
        <p:spPr bwMode="auto">
          <a:xfrm>
            <a:off x="5147161" y="3696696"/>
            <a:ext cx="766557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List = </a:t>
            </a:r>
            <a:r>
              <a:rPr lang="en-US" sz="1400" smtClean="0"/>
              <a:t>5</a:t>
            </a:r>
            <a:endParaRPr lang="en-US" sz="1400"/>
          </a:p>
        </p:txBody>
      </p:sp>
      <p:sp>
        <p:nvSpPr>
          <p:cNvPr id="19" name="Text Box 151"/>
          <p:cNvSpPr txBox="1">
            <a:spLocks noChangeArrowheads="1"/>
          </p:cNvSpPr>
          <p:nvPr/>
        </p:nvSpPr>
        <p:spPr bwMode="auto">
          <a:xfrm>
            <a:off x="5907467" y="1844824"/>
            <a:ext cx="906017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/>
              <a:t>  </a:t>
            </a:r>
            <a:r>
              <a:rPr lang="en-US" sz="1600" smtClean="0"/>
              <a:t>Hasil </a:t>
            </a:r>
            <a:endParaRPr lang="en-US" sz="1600"/>
          </a:p>
        </p:txBody>
      </p:sp>
      <p:sp>
        <p:nvSpPr>
          <p:cNvPr id="20" name="Text Box 146"/>
          <p:cNvSpPr txBox="1">
            <a:spLocks noChangeArrowheads="1"/>
          </p:cNvSpPr>
          <p:nvPr/>
        </p:nvSpPr>
        <p:spPr bwMode="auto">
          <a:xfrm>
            <a:off x="8058528" y="31513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</a:rPr>
              <a:t>8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1" name="Text Box 146"/>
          <p:cNvSpPr txBox="1">
            <a:spLocks noChangeArrowheads="1"/>
          </p:cNvSpPr>
          <p:nvPr/>
        </p:nvSpPr>
        <p:spPr bwMode="auto">
          <a:xfrm>
            <a:off x="8219785" y="3151016"/>
            <a:ext cx="38343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smtClean="0">
                <a:solidFill>
                  <a:srgbClr val="0000E3"/>
                </a:solidFill>
              </a:rPr>
              <a:t>10</a:t>
            </a:r>
            <a:endParaRPr lang="en-US" sz="1400">
              <a:solidFill>
                <a:srgbClr val="0000E3"/>
              </a:solidFill>
            </a:endParaRPr>
          </a:p>
        </p:txBody>
      </p:sp>
      <p:sp>
        <p:nvSpPr>
          <p:cNvPr id="22" name="Text Box 146"/>
          <p:cNvSpPr txBox="1">
            <a:spLocks noChangeArrowheads="1"/>
          </p:cNvSpPr>
          <p:nvPr/>
        </p:nvSpPr>
        <p:spPr bwMode="auto">
          <a:xfrm>
            <a:off x="8060208" y="3151367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strike="sngStrike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en-US" sz="1400" strike="sngStrik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 Box 146"/>
          <p:cNvSpPr txBox="1">
            <a:spLocks noChangeArrowheads="1"/>
          </p:cNvSpPr>
          <p:nvPr/>
        </p:nvSpPr>
        <p:spPr bwMode="auto">
          <a:xfrm>
            <a:off x="4808120" y="3985319"/>
            <a:ext cx="109517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Kosong = </a:t>
            </a:r>
            <a:r>
              <a:rPr lang="en-US" sz="1400" smtClean="0"/>
              <a:t>6</a:t>
            </a:r>
            <a:endParaRPr lang="en-US" sz="1400"/>
          </a:p>
        </p:txBody>
      </p:sp>
      <p:sp>
        <p:nvSpPr>
          <p:cNvPr id="24" name="Text Box 79"/>
          <p:cNvSpPr txBox="1">
            <a:spLocks noChangeArrowheads="1"/>
          </p:cNvSpPr>
          <p:nvPr/>
        </p:nvSpPr>
        <p:spPr bwMode="auto">
          <a:xfrm>
            <a:off x="6012507" y="5661248"/>
            <a:ext cx="2807965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600"/>
              <a:t>Isi list : </a:t>
            </a:r>
            <a:r>
              <a:rPr lang="en-US" sz="1600" smtClean="0"/>
              <a:t>10  </a:t>
            </a:r>
            <a:r>
              <a:rPr lang="en-US" sz="1600"/>
              <a:t>15  25  </a:t>
            </a:r>
            <a:r>
              <a:rPr lang="en-US" sz="1600" smtClean="0"/>
              <a:t>30  60</a:t>
            </a:r>
            <a:endParaRPr lang="en-US" sz="1600"/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6012507" y="5979424"/>
            <a:ext cx="2231901" cy="57569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600" smtClean="0"/>
              <a:t>Index tempat kosong:</a:t>
            </a:r>
          </a:p>
          <a:p>
            <a:pPr eaLnBrk="0" hangingPunct="0"/>
            <a:r>
              <a:rPr lang="en-US" sz="1600" smtClean="0"/>
              <a:t>  8   6  </a:t>
            </a:r>
            <a:r>
              <a:rPr lang="en-US" sz="1600"/>
              <a:t>2  9  4</a:t>
            </a:r>
          </a:p>
        </p:txBody>
      </p:sp>
      <p:sp>
        <p:nvSpPr>
          <p:cNvPr id="26" name="Text Box 146"/>
          <p:cNvSpPr txBox="1">
            <a:spLocks noChangeArrowheads="1"/>
          </p:cNvSpPr>
          <p:nvPr/>
        </p:nvSpPr>
        <p:spPr bwMode="auto">
          <a:xfrm>
            <a:off x="7986520" y="4561383"/>
            <a:ext cx="38343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</a:rPr>
              <a:t>10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" name="Text Box 146"/>
          <p:cNvSpPr txBox="1">
            <a:spLocks noChangeArrowheads="1"/>
          </p:cNvSpPr>
          <p:nvPr/>
        </p:nvSpPr>
        <p:spPr bwMode="auto">
          <a:xfrm>
            <a:off x="8281198" y="4561032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smtClean="0">
                <a:solidFill>
                  <a:srgbClr val="0000E3"/>
                </a:solidFill>
              </a:rPr>
              <a:t>6</a:t>
            </a:r>
            <a:endParaRPr lang="en-US" sz="1400">
              <a:solidFill>
                <a:srgbClr val="0000E3"/>
              </a:solidFill>
            </a:endParaRPr>
          </a:p>
        </p:txBody>
      </p:sp>
      <p:sp>
        <p:nvSpPr>
          <p:cNvPr id="28" name="Text Box 146"/>
          <p:cNvSpPr txBox="1">
            <a:spLocks noChangeArrowheads="1"/>
          </p:cNvSpPr>
          <p:nvPr/>
        </p:nvSpPr>
        <p:spPr bwMode="auto">
          <a:xfrm>
            <a:off x="7986520" y="4561383"/>
            <a:ext cx="38343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strike="sngStrike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endParaRPr lang="en-US" sz="1400" strike="sngStrike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 Box 146"/>
          <p:cNvSpPr txBox="1">
            <a:spLocks noChangeArrowheads="1"/>
          </p:cNvSpPr>
          <p:nvPr/>
        </p:nvSpPr>
        <p:spPr bwMode="auto">
          <a:xfrm>
            <a:off x="4808120" y="4571431"/>
            <a:ext cx="109517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Kosong = </a:t>
            </a:r>
            <a:r>
              <a:rPr lang="en-US" sz="1400" smtClean="0"/>
              <a:t>8</a:t>
            </a:r>
            <a:endParaRPr lang="en-US" sz="14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4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0278 L 0.00105 0.08652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8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4" grpId="0"/>
      <p:bldP spid="19" grpId="0"/>
      <p:bldP spid="20" grpId="0"/>
      <p:bldP spid="20" grpId="1"/>
      <p:bldP spid="21" grpId="0"/>
      <p:bldP spid="22" grpId="0"/>
      <p:bldP spid="23" grpId="0"/>
      <p:bldP spid="23" grpId="1"/>
      <p:bldP spid="24" grpId="0"/>
      <p:bldP spid="25" grpId="0"/>
      <p:bldP spid="26" grpId="0"/>
      <p:bldP spid="26" grpId="1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051720" y="765175"/>
            <a:ext cx="56166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smtClean="0"/>
              <a:t>MENCETAK LIST</a:t>
            </a:r>
            <a:endParaRPr lang="en-US" b="1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827584" y="1124744"/>
            <a:ext cx="7560840" cy="14715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80000" bIns="180000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Pencetakan isi list dimulai dari index yang ditunjuk oleh </a:t>
            </a:r>
            <a:r>
              <a:rPr lang="en-US" smtClean="0">
                <a:solidFill>
                  <a:srgbClr val="C00000"/>
                </a:solidFill>
              </a:rPr>
              <a:t>list</a:t>
            </a:r>
            <a:r>
              <a:rPr lang="en-US" smtClean="0"/>
              <a:t> dan berhenti setelah index menunjukkan 0 (nol).</a:t>
            </a:r>
          </a:p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Index tempat-tempat kosong dimulai dari index yang ditunjuk oleh </a:t>
            </a:r>
            <a:r>
              <a:rPr lang="en-US" smtClean="0">
                <a:solidFill>
                  <a:srgbClr val="C00000"/>
                </a:solidFill>
              </a:rPr>
              <a:t>kosong</a:t>
            </a:r>
            <a:r>
              <a:rPr lang="en-US" smtClean="0"/>
              <a:t> dan berhenti setelah index menunjukkan 0 (nol)</a:t>
            </a:r>
          </a:p>
        </p:txBody>
      </p:sp>
      <p:graphicFrame>
        <p:nvGraphicFramePr>
          <p:cNvPr id="6" name="Group 281"/>
          <p:cNvGraphicFramePr>
            <a:graphicFrameLocks noGrp="1"/>
          </p:cNvGraphicFramePr>
          <p:nvPr/>
        </p:nvGraphicFramePr>
        <p:xfrm>
          <a:off x="2484438" y="2821360"/>
          <a:ext cx="2590800" cy="31279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3562"/>
                <a:gridCol w="1236663"/>
                <a:gridCol w="79057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</a:t>
                      </a:r>
                      <a:endParaRPr kumimoji="0" lang="id-ID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INFO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NEXT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75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</a:t>
                      </a: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50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125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</a:tr>
            </a:tbl>
          </a:graphicData>
        </a:graphic>
      </p:graphicFrame>
      <p:sp>
        <p:nvSpPr>
          <p:cNvPr id="7" name="Text Box 282"/>
          <p:cNvSpPr txBox="1">
            <a:spLocks noChangeArrowheads="1"/>
          </p:cNvSpPr>
          <p:nvPr/>
        </p:nvSpPr>
        <p:spPr bwMode="auto">
          <a:xfrm>
            <a:off x="1251943" y="3652879"/>
            <a:ext cx="10858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Kosong = 3</a:t>
            </a:r>
          </a:p>
        </p:txBody>
      </p:sp>
      <p:sp>
        <p:nvSpPr>
          <p:cNvPr id="8" name="Text Box 283"/>
          <p:cNvSpPr txBox="1">
            <a:spLocks noChangeArrowheads="1"/>
          </p:cNvSpPr>
          <p:nvPr/>
        </p:nvSpPr>
        <p:spPr bwMode="auto">
          <a:xfrm>
            <a:off x="1600207" y="4231557"/>
            <a:ext cx="7604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List = 5</a:t>
            </a:r>
          </a:p>
        </p:txBody>
      </p:sp>
      <p:sp>
        <p:nvSpPr>
          <p:cNvPr id="9" name="Text Box 284"/>
          <p:cNvSpPr txBox="1">
            <a:spLocks noChangeArrowheads="1"/>
          </p:cNvSpPr>
          <p:nvPr/>
        </p:nvSpPr>
        <p:spPr bwMode="auto">
          <a:xfrm>
            <a:off x="5796483" y="3119877"/>
            <a:ext cx="2447925" cy="3601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600"/>
              <a:t>Isi </a:t>
            </a:r>
            <a:r>
              <a:rPr lang="en-US" sz="1600" smtClean="0"/>
              <a:t>list: </a:t>
            </a:r>
            <a:endParaRPr lang="id-ID" sz="1600" smtClean="0"/>
          </a:p>
          <a:p>
            <a:pPr eaLnBrk="0" hangingPunct="0"/>
            <a:r>
              <a:rPr lang="id-ID" sz="1600" smtClean="0"/>
              <a:t> </a:t>
            </a:r>
            <a:endParaRPr lang="en-US" sz="1600"/>
          </a:p>
        </p:txBody>
      </p:sp>
      <p:sp>
        <p:nvSpPr>
          <p:cNvPr id="10" name="Text Box 285"/>
          <p:cNvSpPr txBox="1">
            <a:spLocks noChangeArrowheads="1"/>
          </p:cNvSpPr>
          <p:nvPr/>
        </p:nvSpPr>
        <p:spPr bwMode="auto">
          <a:xfrm>
            <a:off x="5783768" y="3685037"/>
            <a:ext cx="2447925" cy="37106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id-ID" sz="1600" smtClean="0"/>
              <a:t>Index </a:t>
            </a:r>
            <a:r>
              <a:rPr lang="en-US" sz="1600" smtClean="0"/>
              <a:t>tempat kosong:  </a:t>
            </a:r>
            <a:endParaRPr lang="id-ID" sz="1600" smtClean="0"/>
          </a:p>
          <a:p>
            <a:pPr eaLnBrk="0" hangingPunct="0"/>
            <a:endParaRPr lang="en-US" sz="1600"/>
          </a:p>
        </p:txBody>
      </p:sp>
      <p:sp>
        <p:nvSpPr>
          <p:cNvPr id="11" name="Oval 10"/>
          <p:cNvSpPr/>
          <p:nvPr/>
        </p:nvSpPr>
        <p:spPr bwMode="auto">
          <a:xfrm>
            <a:off x="5148064" y="4335500"/>
            <a:ext cx="90114" cy="98751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Box 146"/>
          <p:cNvSpPr txBox="1">
            <a:spLocks noChangeArrowheads="1"/>
          </p:cNvSpPr>
          <p:nvPr/>
        </p:nvSpPr>
        <p:spPr bwMode="auto">
          <a:xfrm>
            <a:off x="5815892" y="3363184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25</a:t>
            </a:r>
            <a:endParaRPr lang="en-US" sz="1600"/>
          </a:p>
        </p:txBody>
      </p:sp>
      <p:sp>
        <p:nvSpPr>
          <p:cNvPr id="13" name="Text Box 146"/>
          <p:cNvSpPr txBox="1">
            <a:spLocks noChangeArrowheads="1"/>
          </p:cNvSpPr>
          <p:nvPr/>
        </p:nvSpPr>
        <p:spPr bwMode="auto">
          <a:xfrm>
            <a:off x="6175932" y="3363184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50</a:t>
            </a:r>
            <a:endParaRPr lang="en-US" sz="1600"/>
          </a:p>
        </p:txBody>
      </p:sp>
      <p:sp>
        <p:nvSpPr>
          <p:cNvPr id="14" name="Text Box 146"/>
          <p:cNvSpPr txBox="1">
            <a:spLocks noChangeArrowheads="1"/>
          </p:cNvSpPr>
          <p:nvPr/>
        </p:nvSpPr>
        <p:spPr bwMode="auto">
          <a:xfrm>
            <a:off x="6513922" y="3363184"/>
            <a:ext cx="41229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75</a:t>
            </a:r>
            <a:endParaRPr lang="en-US" sz="1600"/>
          </a:p>
        </p:txBody>
      </p:sp>
      <p:sp>
        <p:nvSpPr>
          <p:cNvPr id="15" name="Text Box 146"/>
          <p:cNvSpPr txBox="1">
            <a:spLocks noChangeArrowheads="1"/>
          </p:cNvSpPr>
          <p:nvPr/>
        </p:nvSpPr>
        <p:spPr bwMode="auto">
          <a:xfrm>
            <a:off x="6854206" y="3362768"/>
            <a:ext cx="52610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100</a:t>
            </a:r>
            <a:endParaRPr lang="en-US" sz="1600"/>
          </a:p>
        </p:txBody>
      </p:sp>
      <p:sp>
        <p:nvSpPr>
          <p:cNvPr id="16" name="Text Box 146"/>
          <p:cNvSpPr txBox="1">
            <a:spLocks noChangeArrowheads="1"/>
          </p:cNvSpPr>
          <p:nvPr/>
        </p:nvSpPr>
        <p:spPr bwMode="auto">
          <a:xfrm>
            <a:off x="7308304" y="3366564"/>
            <a:ext cx="526106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125</a:t>
            </a:r>
            <a:endParaRPr lang="en-US" sz="1600"/>
          </a:p>
        </p:txBody>
      </p:sp>
      <p:sp>
        <p:nvSpPr>
          <p:cNvPr id="17" name="Oval 16"/>
          <p:cNvSpPr/>
          <p:nvPr/>
        </p:nvSpPr>
        <p:spPr bwMode="auto">
          <a:xfrm>
            <a:off x="5157117" y="3768073"/>
            <a:ext cx="90114" cy="98751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 Box 146"/>
          <p:cNvSpPr txBox="1">
            <a:spLocks noChangeArrowheads="1"/>
          </p:cNvSpPr>
          <p:nvPr/>
        </p:nvSpPr>
        <p:spPr bwMode="auto">
          <a:xfrm>
            <a:off x="5831932" y="3933575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sp>
        <p:nvSpPr>
          <p:cNvPr id="19" name="Text Box 146"/>
          <p:cNvSpPr txBox="1">
            <a:spLocks noChangeArrowheads="1"/>
          </p:cNvSpPr>
          <p:nvPr/>
        </p:nvSpPr>
        <p:spPr bwMode="auto">
          <a:xfrm>
            <a:off x="6073720" y="3933575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6</a:t>
            </a:r>
            <a:endParaRPr lang="en-US" sz="1600"/>
          </a:p>
        </p:txBody>
      </p:sp>
      <p:sp>
        <p:nvSpPr>
          <p:cNvPr id="20" name="Text Box 146"/>
          <p:cNvSpPr txBox="1">
            <a:spLocks noChangeArrowheads="1"/>
          </p:cNvSpPr>
          <p:nvPr/>
        </p:nvSpPr>
        <p:spPr bwMode="auto">
          <a:xfrm>
            <a:off x="6316903" y="3933575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2</a:t>
            </a:r>
            <a:endParaRPr lang="en-US" sz="1600"/>
          </a:p>
        </p:txBody>
      </p:sp>
      <p:sp>
        <p:nvSpPr>
          <p:cNvPr id="21" name="Text Box 146"/>
          <p:cNvSpPr txBox="1">
            <a:spLocks noChangeArrowheads="1"/>
          </p:cNvSpPr>
          <p:nvPr/>
        </p:nvSpPr>
        <p:spPr bwMode="auto">
          <a:xfrm>
            <a:off x="6568723" y="3938832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9</a:t>
            </a:r>
            <a:endParaRPr lang="en-US" sz="1600"/>
          </a:p>
        </p:txBody>
      </p:sp>
      <p:sp>
        <p:nvSpPr>
          <p:cNvPr id="22" name="Text Box 146"/>
          <p:cNvSpPr txBox="1">
            <a:spLocks noChangeArrowheads="1"/>
          </p:cNvSpPr>
          <p:nvPr/>
        </p:nvSpPr>
        <p:spPr bwMode="auto">
          <a:xfrm>
            <a:off x="6811906" y="3933575"/>
            <a:ext cx="29848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4</a:t>
            </a:r>
            <a:endParaRPr lang="en-US" sz="160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47 C 0.00573 0.01226 0.01094 0.02498 0.01129 0.03909 C 0.01163 0.0532 0.00695 0.06847 0.00243 0.08396 " pathEditMode="relative" ptsTypes="a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8327 C 0.01702 0.03793 0.0309 -0.00741 0.0309 -0.04858 C 0.0309 -0.08976 0.01702 -0.12654 0.00313 -0.16332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16332 C 0.01719 -0.11451 0.03125 -0.0657 0.0309 -0.01828 C 0.03056 0.02914 0.0158 0.07517 0.00122 0.12144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12375 C 0.00816 0.13486 0.01441 0.14596 0.01493 0.16076 C 0.01545 0.17557 0.01025 0.19384 0.00504 0.21212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67 0.01919 0.02535 0.03839 0.0257 0.05944 C 0.02604 0.08049 0.01406 0.10363 0.00208 0.12676 " pathEditMode="relative" ptsTypes="aaA">
                                      <p:cBhvr>
                                        <p:cTn id="9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12654 C 0.01771 0.09508 0.03351 0.06362 0.03386 0.03539 C 0.03421 0.00717 0.0191 -0.01758 0.00417 -0.04233 " pathEditMode="relative" rAng="0" ptsTypes="aaA">
                                      <p:cBhvr>
                                        <p:cTn id="10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3863 C 0.02361 0.01458 0.04115 0.0687 0.0408 0.11728 C 0.04046 0.16563 0.02223 0.20865 0.00417 0.25237 " pathEditMode="relative" rAng="0" ptsTypes="aaA">
                                      <p:cBhvr>
                                        <p:cTn id="10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24844 C 0.02171 0.20264 0.03924 0.15707 0.03872 0.12307 C 0.0382 0.08906 0.01962 0.06639 0.00122 0.04395 " pathEditMode="relative" rAng="0" ptsTypes="aaA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1" grpId="1" animBg="1"/>
      <p:bldP spid="11" grpId="2" animBg="1"/>
      <p:bldP spid="11" grpId="3" animBg="1"/>
      <p:bldP spid="11" grpId="4" animBg="1"/>
      <p:bldP spid="12" grpId="0"/>
      <p:bldP spid="13" grpId="0"/>
      <p:bldP spid="14" grpId="0"/>
      <p:bldP spid="15" grpId="0"/>
      <p:bldP spid="16" grpId="0"/>
      <p:bldP spid="17" grpId="0" animBg="1"/>
      <p:bldP spid="17" grpId="1" animBg="1"/>
      <p:bldP spid="17" grpId="2" animBg="1"/>
      <p:bldP spid="17" grpId="3" animBg="1"/>
      <p:bldP spid="17" grpId="4" animBg="1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3779912" y="692696"/>
            <a:ext cx="118064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smtClean="0"/>
              <a:t>LATIHAN</a:t>
            </a:r>
            <a:endParaRPr lang="en-US" b="1"/>
          </a:p>
        </p:txBody>
      </p:sp>
      <p:graphicFrame>
        <p:nvGraphicFramePr>
          <p:cNvPr id="5" name="Group 84"/>
          <p:cNvGraphicFramePr>
            <a:graphicFrameLocks noGrp="1"/>
          </p:cNvGraphicFramePr>
          <p:nvPr/>
        </p:nvGraphicFramePr>
        <p:xfrm>
          <a:off x="3349352" y="1772816"/>
          <a:ext cx="2590800" cy="31279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3563"/>
                <a:gridCol w="1236662"/>
                <a:gridCol w="790575"/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ADDR</a:t>
                      </a:r>
                      <a:endParaRPr kumimoji="0" lang="id-ID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INFO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NEXT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anchor="ctr" horzOverflow="overflow"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79</a:t>
                      </a: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</a:t>
                      </a: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57</a:t>
                      </a: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/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/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</a:p>
                  </a:txBody>
                  <a:tcPr marL="90000" marR="90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/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2130220" y="2327349"/>
            <a:ext cx="1101540" cy="2014201"/>
            <a:chOff x="2130220" y="2399357"/>
            <a:chExt cx="1101540" cy="2014201"/>
          </a:xfrm>
        </p:grpSpPr>
        <p:sp>
          <p:nvSpPr>
            <p:cNvPr id="6" name="Text Box 78"/>
            <p:cNvSpPr txBox="1">
              <a:spLocks noChangeArrowheads="1"/>
            </p:cNvSpPr>
            <p:nvPr/>
          </p:nvSpPr>
          <p:spPr bwMode="auto">
            <a:xfrm>
              <a:off x="2465203" y="4105781"/>
              <a:ext cx="766557" cy="3077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List = </a:t>
              </a:r>
              <a:r>
                <a:rPr lang="en-US" sz="1400" smtClean="0"/>
                <a:t>8</a:t>
              </a:r>
              <a:endParaRPr lang="en-US" sz="1400"/>
            </a:p>
          </p:txBody>
        </p:sp>
        <p:sp>
          <p:nvSpPr>
            <p:cNvPr id="7" name="Text Box 79"/>
            <p:cNvSpPr txBox="1">
              <a:spLocks noChangeArrowheads="1"/>
            </p:cNvSpPr>
            <p:nvPr/>
          </p:nvSpPr>
          <p:spPr bwMode="auto">
            <a:xfrm>
              <a:off x="2130220" y="2399357"/>
              <a:ext cx="1085850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Kosong = </a:t>
              </a:r>
              <a:r>
                <a:rPr lang="en-US" sz="1400" smtClean="0"/>
                <a:t>2</a:t>
              </a:r>
              <a:endParaRPr lang="en-US" sz="1400"/>
            </a:p>
          </p:txBody>
        </p:sp>
      </p:grpSp>
      <p:sp>
        <p:nvSpPr>
          <p:cNvPr id="8" name="Text Box 83"/>
          <p:cNvSpPr txBox="1">
            <a:spLocks noChangeArrowheads="1"/>
          </p:cNvSpPr>
          <p:nvPr/>
        </p:nvSpPr>
        <p:spPr bwMode="auto">
          <a:xfrm>
            <a:off x="928325" y="1196975"/>
            <a:ext cx="639348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SzPct val="100000"/>
              <a:buFont typeface="+mj-lt"/>
              <a:buAutoNum type="alphaLcParenR"/>
            </a:pPr>
            <a:r>
              <a:rPr lang="en-US" sz="1600" smtClean="0"/>
              <a:t>Tuliskan isi list dan index tempat-tempat kosong list di bawah ini </a:t>
            </a:r>
            <a:endParaRPr lang="en-US" sz="1600"/>
          </a:p>
        </p:txBody>
      </p:sp>
      <p:sp>
        <p:nvSpPr>
          <p:cNvPr id="22" name="Text Box 83"/>
          <p:cNvSpPr txBox="1">
            <a:spLocks noChangeArrowheads="1"/>
          </p:cNvSpPr>
          <p:nvPr/>
        </p:nvSpPr>
        <p:spPr bwMode="auto">
          <a:xfrm>
            <a:off x="931409" y="5219908"/>
            <a:ext cx="7745048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>
              <a:buSzPct val="85000"/>
            </a:pPr>
            <a:r>
              <a:rPr lang="en-US" sz="1600" smtClean="0"/>
              <a:t>b)	Gambarkan kondisi list jika setelah itu disisipkan node </a:t>
            </a:r>
            <a:r>
              <a:rPr lang="en-US" sz="1600" smtClean="0"/>
              <a:t>81</a:t>
            </a:r>
            <a:r>
              <a:rPr lang="en-US" sz="1600" smtClean="0"/>
              <a:t>.  </a:t>
            </a:r>
            <a:r>
              <a:rPr lang="en-US" sz="1600" smtClean="0"/>
              <a:t>Tuliskan isi list dan </a:t>
            </a:r>
          </a:p>
          <a:p>
            <a:pPr marL="342900" indent="-342900">
              <a:buSzPct val="85000"/>
            </a:pPr>
            <a:r>
              <a:rPr lang="en-US" sz="1600" smtClean="0"/>
              <a:t>	index tempat-tempat kosong.</a:t>
            </a:r>
          </a:p>
          <a:p>
            <a:pPr marL="342900" indent="-342900">
              <a:buSzPct val="85000"/>
            </a:pPr>
            <a:r>
              <a:rPr lang="en-US" sz="1600" smtClean="0"/>
              <a:t>c)	Gambarkan kondisi list jika setelah itu node </a:t>
            </a:r>
            <a:r>
              <a:rPr lang="en-US" sz="1600" smtClean="0"/>
              <a:t>15</a:t>
            </a:r>
            <a:r>
              <a:rPr lang="en-US" sz="1600" smtClean="0"/>
              <a:t> </a:t>
            </a:r>
            <a:r>
              <a:rPr lang="en-US" sz="1600" smtClean="0"/>
              <a:t>dihapus. Tuliskan isi list dan index tempat-tempat kosong.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</TotalTime>
  <Words>725</Words>
  <Application>Microsoft Office PowerPoint</Application>
  <PresentationFormat>On-screen Show (4:3)</PresentationFormat>
  <Paragraphs>426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HERRY SOFYAN</dc:creator>
  <cp:lastModifiedBy>Herry Sofyan</cp:lastModifiedBy>
  <cp:revision>184</cp:revision>
  <dcterms:created xsi:type="dcterms:W3CDTF">2005-09-11T15:39:59Z</dcterms:created>
  <dcterms:modified xsi:type="dcterms:W3CDTF">2016-10-10T07:02:26Z</dcterms:modified>
</cp:coreProperties>
</file>