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6" r:id="rId2"/>
    <p:sldId id="298" r:id="rId3"/>
    <p:sldId id="300" r:id="rId4"/>
    <p:sldId id="299" r:id="rId5"/>
    <p:sldId id="309" r:id="rId6"/>
    <p:sldId id="301" r:id="rId7"/>
    <p:sldId id="302" r:id="rId8"/>
    <p:sldId id="303" r:id="rId9"/>
    <p:sldId id="310" r:id="rId10"/>
    <p:sldId id="311" r:id="rId11"/>
    <p:sldId id="304" r:id="rId12"/>
    <p:sldId id="305" r:id="rId13"/>
    <p:sldId id="306" r:id="rId14"/>
    <p:sldId id="324" r:id="rId15"/>
    <p:sldId id="325" r:id="rId16"/>
    <p:sldId id="326" r:id="rId17"/>
    <p:sldId id="307" r:id="rId18"/>
    <p:sldId id="308" r:id="rId19"/>
    <p:sldId id="327" r:id="rId20"/>
    <p:sldId id="312" r:id="rId21"/>
    <p:sldId id="328" r:id="rId22"/>
    <p:sldId id="31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3"/>
    <a:srgbClr val="FF0066"/>
    <a:srgbClr val="5757FF"/>
    <a:srgbClr val="0A90DA"/>
    <a:srgbClr val="000000"/>
    <a:srgbClr val="FF3300"/>
    <a:srgbClr val="FFFFFF"/>
    <a:srgbClr val="A6D7F8"/>
    <a:srgbClr val="ABD9DD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369C1B-CAA0-410F-A235-91CE09038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6C419D-C1D9-43E2-B3E3-33F639545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20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21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22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BF1A-3FB9-42AB-8A9A-E5C187C9B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252413" y="1"/>
            <a:ext cx="8621711" cy="877888"/>
            <a:chOff x="159" y="0"/>
            <a:chExt cx="5431" cy="553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59" y="0"/>
              <a:ext cx="5352" cy="553"/>
              <a:chOff x="159" y="0"/>
              <a:chExt cx="5352" cy="553"/>
            </a:xfrm>
          </p:grpSpPr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340" y="301"/>
                <a:ext cx="5171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340" y="301"/>
                <a:ext cx="3085" cy="4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9804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utoShape 17"/>
              <p:cNvSpPr>
                <a:spLocks noChangeArrowheads="1"/>
              </p:cNvSpPr>
              <p:nvPr/>
            </p:nvSpPr>
            <p:spPr bwMode="auto">
              <a:xfrm>
                <a:off x="159" y="120"/>
                <a:ext cx="361" cy="361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>
                <a:off x="432" y="256"/>
                <a:ext cx="225" cy="270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630" y="0"/>
                <a:ext cx="1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r>
                  <a:rPr lang="en-US" sz="2800" b="0">
                    <a:solidFill>
                      <a:schemeClr val="accent6">
                        <a:lumMod val="75000"/>
                      </a:schemeClr>
                    </a:solidFill>
                    <a:latin typeface="Monotype Corsiva" pitchFamily="66" charset="0"/>
                  </a:rPr>
                  <a:t>Struktur Data</a:t>
                </a: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613" y="374"/>
                <a:ext cx="179" cy="179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4876" y="90"/>
              <a:ext cx="71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Materi  </a:t>
              </a:r>
              <a:r>
                <a:rPr lang="en-US" sz="1600" b="1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V</a:t>
              </a:r>
              <a:r>
                <a:rPr lang="id-ID" sz="1600" b="1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I</a:t>
              </a:r>
              <a:r>
                <a:rPr lang="en-US" sz="1600" b="1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I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38AF-F55A-4E28-90D8-A8D1598C1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6EE14-5AA2-4550-AEBB-E556779A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F0124-F4CC-4CB1-9334-3383EC4C1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FF75D-4D86-47A0-B40F-7F601B39F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70B5-2E9E-4883-AD21-1175FA1DE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6EDA2-FFC4-43DF-A1AF-E7A3FAC65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27221-F3C5-4B51-9254-B61AB94FB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FBD0-C7F1-4051-98C4-580429DA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74F3D-7CBC-4E2E-96B9-DFEA11829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ED9B2-ADA3-49EC-B4CE-7509A157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C06D4B3-94FB-47FF-AF6D-8AAE1E867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051720" y="765175"/>
            <a:ext cx="56166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smtClean="0"/>
              <a:t>STACK (TUMPUKAN)</a:t>
            </a:r>
            <a:endParaRPr lang="en-US" b="1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83568" y="1268760"/>
            <a:ext cx="7992888" cy="17485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Stack atau tumpukan didefinisikan sebagai kumpulan dari obyek-obyek yang homogen dengan operasi penambahan dan pengambilan elemen melalui satu tempat yaitu posisi paling atas yang disebut dengan </a:t>
            </a:r>
            <a:r>
              <a:rPr lang="en-US" b="1" smtClean="0"/>
              <a:t>Top</a:t>
            </a:r>
            <a:r>
              <a:rPr lang="en-US" smtClean="0"/>
              <a:t>.   Hal ini membuat pemrosesan data mengikuti prinsip LIFO (</a:t>
            </a:r>
            <a:r>
              <a:rPr lang="en-US" i="1" smtClean="0"/>
              <a:t>Last In First Out</a:t>
            </a:r>
            <a:r>
              <a:rPr lang="en-US" smtClean="0"/>
              <a:t>), yaitu data yang terakhir masuk akan menjadi yang pertama keluar.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83568" y="2799519"/>
            <a:ext cx="7992888" cy="9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Dalam dunia nyata contoh stack atau tumpukan seperti halnya pada tumpukan kartu dan tumpukan DVD.</a:t>
            </a:r>
          </a:p>
        </p:txBody>
      </p:sp>
      <p:sp>
        <p:nvSpPr>
          <p:cNvPr id="25602" name="AutoShape 2" descr="data:image/jpeg;base64,/9j/4AAQSkZJRgABAQAAAQABAAD/2wCEAAkGBxQTEhQUExEUFhUVFRcYFxYYGRcUGRcVFBgXGBUXFBgZHyggGBwlHBUVIjEkJiksLi4uFx8zODMsNygwOisBCgoKDg0OGxAQGiwkHyQsLCwtLCwsLCwsLCwsLCwsLCwsLCwsLCwtLCwsLCwsLCwsLCwsNCwsLCwsLCwsLCwsLP/AABEIAMABBgMBEQACEQEDEQH/xAAbAAEAAgMBAQAAAAAAAAAAAAAABAUCAwYBB//EAEEQAAIBAgQDBgMGAwcCBwAAAAECAwARBBIhMQVBUQYTIjJhgXGR8CNCobHB0VJi4QcUM3KSovEWJBVDU2OCk7L/xAAaAQEAAwEBAQAAAAAAAAAAAAAAAQIEAwUG/8QANxEAAgIBAgMGBQIFBAMBAAAAAAECEQMEIRIxQQUTUWFxkSKBobHB0fAUIzJC4TNy0vFSYqI0/9oADAMBAAIRAxEAPwD7jQCgFAKAUAoBQCgFAKAUAoBQCgFAKAUAoBQCgFAKAUAoBQCgFAKAUAoBQCgFAKAUAoBQCgFAKAUAoBQCgFAKAUAoBQCgPCbUBracfGosmgs46UsUbakgUAoBQCgFAKAUAoBQCgFAKAUAoBQCgFAKAUAoBQCgFAKAUAoDFnA3NAa2xA5a/hUWTRqaZj6VFk0YVBJhDMrXysrWNjYg2O9jbY60BttQG2OS1SmQ0b6sVFAKAUAoBQCgFAKAUAoBQCgFAKAUAoBQCgFAKAUAvQGtp1HOhNGtsT0HzqLFGsyE8/0qCaMDYAk7Dc/vQkrcRx+BWCZ8znYKL/NvKDodCeVZc+sw4U3N8ui3fsi8ccpckQE7RiVnWFoiUy5vF3hGa9gcuik2P8XwryNR248dPupcL6va650tzRDS8W3FuWeCZJQb3ZhbMrm9jyOUeGxtoQOR5g29jS6rHqcfeY3t9U/BmeeNwdM34nDm4dLB1FhfRWX+B7cuh3U666g6ShswuJDi4BBBsynzKw3VvmDfYggi4IqAbr1IM45LfCiZDRIBqxU9oBQCgFAKAUAoBQCgFAKAUAoBQCgFAeMwG5oDU2KUc7/CosGtsZ0HzpZNGs4hjzt8KWTRhvvrUAwadQbFhfoNT/pGtAVP/UkbHLEjyHMy3No1zIzK48XiuGVgfDyqspKKtloxcnSI2L4rPa90iA5gBtOhZjb3sKzzzKUWoyp+NX9DssE0919Tl+LcO/vDZ2xE+hBGa80Qs33VIFr/AANq8/vdZifTJ6fDL2e3sehiyYlDhniVfX33I5gxQBaJxMbMGAe6ksLEsgyXI0ADh7AADYVRdrKMuDUJxvpKLX6pllp9Jldp8Ppf54n9iJHMU70HDNCXJu6MYpGXVjmkYguxdrhr5hc73bN0lPR5oxXhVV8VbVVO9q6VXIT0E4b48ilfk0/pf1otuByYiQxjBu6d3pJmHfixYt3byShSy+AeIHOM5Av5h10+lWKUsuB3xVafwrbr8Krl/wCv6GLUQnCo5VXVU729/udrjuOxwZRMyrIw0QNm63OZgumh1Nq25sqxY3NpuvDdmWMeJ0VOF7RLPLmiUIRZFcsCspux7qVQLoOatrYk8iQ9MerxzkobqTV00/8Ar6l8mDJj/qVfv3OkwmKDi4uCDZlOjKwtdWHXUHoQQRcEGtJyN4qQbIpLfCiZDRJBqxU9oBQCgFAKAUAoBQCgFAKAUAoBQEfH4oRoW3PIdTyA+VQ3RKRXLNnUOPFcXHK/p6VD8iyW+5Rw8SnbD9+uRipPeQZCCApIdA2a+cDXUWPQXrjxvh4j1ZaXTxz9xK0nVTvZ3ydVyfrt4lrHxBXyd2M3eJnQkhVKi17nUgi4uLHeuqd8jzMmOWObhJbrY08Q4osNu+mjjv8AdAaRvip6epS1UnljDmzvp9Hm1H+nG/ovdlTj+1OHWPMjPO5NsrZox8WGUKR7H9uU9RGvh3N+DsXPKdZPhXjs/amVmF7cSKdYYsn8K5kNvQ3I/CuS1UuqR6E+wcPD8MnfnT+lL7mrtDMYZ1nhIEeLQSeK4CPZQ7EAE2sYy1tbkkbWbrkcWlfJ7nm4NLN8cUvjx7eqv7rf1TS6E/Cd4EKYh1bMLpJGG2PIG17i4IO5B9DWWXCncSI8TVSPeFYKFLslyx3LNnYakdTb8+tVnkk1XQtDGk7NfGe7Rc3dguSMgHhNwQdwPCLDU+3MVOPjyvhbtee69imVY8a4mtyqweKxS2BIkUgnXQ6fwqxOfUm5zACyj/Nw1nZnZ8I8c/g80+fy3XsvoZMefK3tuZYTtXEspisY2tmJUiMMbC5UZssmlvKzHQg2trglpNRhx95ps8mvBp7fdL5peRqxvv58Dhb8tydxDHDEx2SSRnZWCeDMQrak2ICup7u+pa4UkXtVsEtdqJcGWEZKL5van6x6+VX4lMkMeLk2nyr/ALK2IRRhO6gEihbWkEchLqU+0WyXdrItiV3FzfNp6Xx45yyY4yV7fFyW+zS4uV814PZ7U+EpSyUpyt+7Om4JOHLFZw2IuTlYOquqhc0ZLKAyhm0KA92X53YNs0veKNZJJu726LojlljTtKkdJhMSJBcAgg2ZW0ZGG6sOuo2uCCCCQQTqOZIoDZG9qIhokA1Yqe0AoBQCgFAKAUAoBQCgFAKAxkcAEk2A3NAcpxfHmR7i4Vb5R8PMT66ewHUiqN2XSoz4RPZsnJrlfRhq6/r86IllZx/AYSA55A696SCFVZLncsDIpynXcEX9qz5I44c+p7eh1GrzrghT4fFtfLZq16pkbhHE4XdcPho3UAlopGZmysgY5ih8qtdgbWuHPXRiyJy4YontDQ5u6eozTXF4JJeVWudfjmbOP9n2xR7+I2cjK8Tm1mTQgHqLW6HcHXWM2ByfFEjsztWGCHdZFt0a/JyOO4bLD/iRMvqR4fZhofnWSWOUeaPo8Opw5v8ATkn9/bmacNCXdUUXZmCj4k2qIx4mkjpknHHFzlyW50nb91RsPCu0MRP/AMWyqt//AKTWrU1SijwexOLJky5pdfu7b9iohldQiIQFUDvQwzxgIpuSpHmJGwsT7V5mHMuP+ZLZvbx3fT9eh5eXJJzlKPVt+Rew4uwyqcxzZbqGYA2JGhY22AFtNVpk1mnT/ue19F9/fl4lo5Mlcl+/34lXJxSPvpYiwEsaqWMxKggi4UG1uYPhXS9Q9ZqHijPFCou18PxS9d6Xuc44ZZptbya8v0I3GWkEkZWSKWBkYSBwDEW0C3bNq1idCddwCdsWCUcqm8vEslqnvxefTZfblaXPVg08ZzUW9q5JXfp/kruN9oY17qSZFfICoKqQDdbgBGPi1X72UDXQ6Vo02gyfFHG2r33e/uuXyt+Z31UMukx943wpvhrrVN716fVlh2I46uIM/eLkdZReMlrlJRFDES1wbhywJAsO9udPN7ml0ywYlCLvqeHlbWRqaproXmJUCOZJJCuVVjklNhlMMaNmNvDYqUc2uoBC65WtbNFySa3roXwNQk4y2v6HMdocYpV4DE0qFDeVkkSNHTRO+a1x4jYNuL72JrFDLFVKLV3ytW/RddjvlmmuHmV/COKS4CWPERWVWgzYrCMCtliCqpItdHYlirNc73JW9umn1D4pQe64qUvG78/7fL0q+eWUNr8j7TwHjMOLhWaB8yN7FWG6uOTDp+legcyxoDNGtQho3g1Yqe0AoBQCgFAKAUAoBQCgPCaA5vi/Es5svkU3/wA3qfTf4XBqjdl0iuZem3Lla2gv0sdPTTmrGoJNAax3trcfysp0+R/AkdaA6CF1mj8Sgg6MrAEXG4IO9TSa3JjKUJXF0/FGjA8FhhdpI48rMLHUkAXucoO17DboKrHHGLtI0Z9dnzwUMkrS/e/iZYj7J+8Hkewl9DoEl/JW9MpuAlXMhPvQkirw2EOJBDGHF/EFAOosdt9DVeCN3R3eqzOHdubcfCz5xxqKSfE4h2IRVlZczAFQsJyCwYgWITU3tcnfWsGXinkkoq686S+dOn5V57cz2sOtw6bRxxreUruvN/etiNg+Jd3Ey/aXEjWnaFQfEQzBWL2a99z1tbTTysugyZZLLS4aqlJ062/8f38zhplizZeHHS35Sbt+Kut79yZh+FYnCYYyQpII0BYRPKgBD+ItlKPYXN9wd+prTn0Dz/HmUVy3Sd7fNHWSxOSw4nFS8uKm/Bt/pz6lNwjDSzQvLIqYbM5ZSFDkaku7GbOFuTcZQuliNCLWyYo447OU4xqP+Phcdkubk3u652YXqtRXdSk41aq69/HcmcD4dPh5e/79cTexUzhiQGFima7ewFrEG166d7CGTu8UFceajtdq+TSV+jbO2l1MY4Z48rlwyfNc0/yvUp/7S8TJiyp7qzoVQRpdzazWtbVr57i3IitOl1Cyz4lya2/fuaNbpYR7O/lytcVtvzXD+UZdnOEy9+2KmSSB9UjW/clRkHilvYtmDBQCCNGJBAAqur1H8JiSjvJ8ub9Xt4eq9TzdRmeszvI1S/dfPzO64ZjVlRNQGzagEgLnRpVja2rrYAIbAjQeZWrXhzLJHiXn9HRmlhlGlXPk/Hp6HM8W4GkDTSgKiTbyyBz3EsUigZ0DZTEHQ2GysE1yEZcuswzajLHbUecVStNNOttnv7X1Ixy5qXuR+FcIw2WLE4gNAryhxhs32chDeCQopCldUckKAAgvpmLePqNTqOKWnwfG1Frjrdbbq+d80rdtvbpWrHii/ift+fyTsE0vDsTGMP8Aa96q6BWjSRA5uHIvGSkZZhILNoAQ+et3ZmrnqL6U903fTmuq32rdc6qjjngoH1XhfEEnjDodNiD5lawJVgOeoOlwQQQSCCfYTT5HAmVIMla1CGjcDerFT2gFAKAUAoBQCgFAKAoOOcRveNdtmI3v/CPXn7W33o30LJFKD9ciDtoOVuQ5XAvlS8Fj0EbcjtzsfXrpoeoIO2YkSapl/rz2tY9SRcepBHlzGhBv4RjMr5Ts1gfj90/p8jUoHQXqSDxlBBBAIIIIOoIOhBHSgImCkyExOfILqxPmiHMk818rH/KT5qEFdxPjV/DGSATYMNGc2JKx32NgdfQnQLrhzahODkpcMFzl/wAf+W/lfNdIxd1Vvw/U4LtBhMRIsbSERwvIqtA0aShFLBWeZwWAbUFSLZQvoSceDX6fLlWnxbLo1Jq2/Zvrd3fmdJYZxjxM6qDCRpGEyERqYA3lyxR3BdMpNgpsVYnXKxzjKBm9rmzP0OcMxZHUNIlzrGJJERSW8UfdqrZFGtvCdrbAtXhZNXkhPhyR235bP6vhfmvndvhPZx58+Hhm0n1TlFO/nXF9TdKyZTG0csgyhCscZbMsK5TkAuR5lO+XKwFzuIhjyShGWGKk024ybaridtSiuqurt+hkUeLicmlXNWt/S+fy3InAYzAgVUKIzMREG72W3eMLq8TWuPAGC962ligBFtOdylJKU/jX9uPa21/ddpLnw3W3XYzxqtlt5/gk4riIjzlULyDKZIoMt9c0YE0pYDIQFsLsyW8ijaig4JY5z7uO9Rjz8d5bu1vfNMu5uS6v15fJE+HDEKmhDgWkBCsQQIzIoaPLnNgviUC/8PiuubPPT59OnDiUbbUnvG3fPeTSvxVImKnGW/Pw6lZAmS0sbJlItbP4GjCqO7ZxbvAQAA4y2C3IJUFr4smo08qlB+e13u75Wl4tW9+XOlollvE8UuXS9mn5eT69PudUkBZUjIuNYGuFIlIV7s13C5gS7sBbRZl8RYAe91PN2rz/AH+/0OEm4lDAowZwzSGJ/wDtY1zr3veZWCu5ureGYhj/ACNcC4v4mfs/LLVSyYp1xUpN06VdFz6bevltsw6p44NeTXqnzOv4Xw9ppSfK7qveWJZI0UWyR33FweQzMD0+z7YNN3MP4bHLfnKfXfov/Z9OdLfwvjObm+J/JHYNwwRgNAArqLWJNpFuSVlO5JJJD6kEk6gsG9KEIwioxVJcjk75kvB4oSLcAgg2ZToyMN1YddR6EEEEgg1cG+gMlNqEM3Kb1Yqe0AoBQCgFAKAUBV8Y4jkBVD4yN/4QeZqrZKRzLfgTbXkSb5Cfe6n13F9KlzwH199tb2N7ba2uNwbHS4sB5f6009be+2xvbUMlCQTceo97j9d/W4bS7bARMQOf0Rz9x+WuwFCDo+D4zvE18y6N+h9x+tSCfapIIHGsAZY7LYSL4oyTYZh91j/C2x6XvuBVZwU48MlaCdHzzhmJzFlnkZZ5UYKQqqmHaOO80aSrrGUYFWVjm+zvsa+c7UnlyT4q+GD3W9v4qXwvZ3zT865o14FFKur6/wCSm41xHCLhBAkrSwySgYiYrMqxNlHiUqlr3UERnNe4vob1fBh1OTVd9OKjJL4Y3G5b8nv5/wBW1dDpqc8clvxe/gqVKvkjouz/ABLP3uFlbNPHkjlJ+zM2Hcpd2DdY5GuCfDI3WUCvdwZlmxxyLa/unT39TBKPDKjZxvA+MzqwNz4rB2LK3dky2ABOR2INgPIjWUKxrLrsLlj4lzW7+X7rfpZrhqn3fcc43avp9+fPnzOf7QcY7tzBHA2IcI7SRqVVVijWQmSyh8oZZGa1wxARtMyg8uz9K/4f+ZatqVW0+SpPl4brl0OOWa4/h9DHgXaJ5x3jAKLuJBGL7qQrMWJZwMyMQWtptVdVieKDx4UkqXLa0nurW++6vzPY0mihqNL3kd53W7+i6cmnuXnEymKTu1lCi+YZW1Cgg6F2LoTa19NbHw3uvLBLFDP3mOCgmqldr2/sfLmm39b87Pp8uOPDkTvpsa8bjo8FhmdmLmNVKE3GZs11Govq6x31sBIx5VXhnqk0405/BtJSXD/VJqrS2Vc+dcjm6hXgt+W/gjLg2Kwb4JB/cZ3fLlLlWjB3sTJtaxA2tWrJnw4vhk1xeTX639D2u9eSaksqWPaotW1tVcNfVP0ZDwU+IUBYu5kEQkbKXRmUyiQFmeNi4/xJB4gdHcCxIIrHtKGOu8T360190k/cz6/TaerxSa5tJp18r5fU1cPxfdDO7mWeQs2UO7Ipe5doyygKG0uQBYEKAdRJP8RfE4xak9uJpKl0VW22ui6vnsZsXZuecoxapP8Adn1HskAcLC4ADOis5HNyLN7XFgOQAFbcGOMMaUfXzbfNt9W+pkzw4Mso+Da9nRc12ORDxmFObvIrCQCxB0WRRc5H+Zs26knkSCINuExSyLcXBBsynRlYbqw5HUehBBFwRUgwn4lCjhHlRGIuAxC3BJGhOh1BqjnGLps7Q02WcOOEW0vBWTFbmKscWuhuVr1ZMpR7UgUAoBQCgIXF8b3Ud+bEKv8Ama9r/L52qGyUrOYJvqTrz56n89/x9fFQua3HpcHQg7EHkfxsf6giDS3xvfYnc20NxzYC4I5i/rcBf58tzffTqefqRf7w8Ik8B6e37dOemw8VtA4FAeSrcXGn6Ea/K3ptyFhQGrh+L7mUH7h0YdOvyP1rRA7EVYg9oQfKP7YuzFv++iXQ5VxKC4DDypIbehyE9CPWgOSwTvIkSRZo5cQZWzIZmUGPQFfExzts0jFiulwK82WOpy4lxKNbVG3fPolS6JJXvudlukl1LrsxwhppDiA3dSjRY5pTiTGpIuBHZXClWK2L2tIdDcVa5YaVqlvtGr6b717K9uh0hh7zy9TtiC3gJC3MjFmCuEkIfMxLbhi8pNxY92+hzgVujJSSkjg04twk+X7+p8/wPEf/AAvGYjNG5TGYYsiG8kgkkBZIi1rsRKZIyfvaMas6rc5ok/2YYuXApOncBpCRuQO7AVdXI0UdQSNVtcEVgz6zHCpp7NbP5vl1fy58+R7em02OelXfT4Vxt0t72ivfaidjeExcQlYSGPNcSd3GTGh0Kmz5SWHM5RuQc2teZn7Qy4P5sY0ntdX9LVfN+Oxo1lywwwOLpbpye7q1+fsRXw8uFfDxJhRGruCe5HeuiqQXLG7SbX1zDnreqxyYdTGc5Ttpf3bJvp4R+VMyz/h8UVGEG2+rfL5K/qX3G8FHOTkUrI0bd3LmGrL6C9yLjcXNj0rBoJ6jHsnxJNXFRbdfvw5BamWJPu3w36fmzRw4Ng4SHePMoQvKykPL45PsyGcm6hlAtv3lhatmp0OXVT43BqO9JtJLZbrk9/S9t7M71Un/AFTt+PP5FPJAA5kCKjSqrMqgAC63ygDTS/uSTzrTim+Dgtvh2t735nt9i7qbfl+T6Tw2fu+Eq17EYdiOXiYHLb3YV691ivy/B46h3mvcfGb9uLf6HJYLtbio9O9zjpIM/wDu8341ijqJx6n0eXsrS5N+GvTb6cvoX2B7fjQTQ2/mQ3/2t+9d46v/AMkeZm7BfPFP5P8AVfoXuHx0c573CyKZABmQ+HOo+7IDqCNbNyJ5gkHVDJGfJni6jSZtO/5ka8+nuc52v4fLiJElhjZ1yZGUDxI6sxKuu4PiHp+FZtTjlJppHtdj6zDjxOE5JO739ETuzvA5cIySSYlY4yvjjJsMxXym5y3B5jp60xYpQpt0vA567W4tVFwhjblez8r58r38DsIpAQCpBB2INwfcVrT6o8KUWnTRIVr1ZM5s9qQKAUAoDTi8MsiFHUMrCxBqGrByWPwb4dgGJaMmySHcE7JJ69Dz+Nw1WjonZrv9fXL69TBJrdfj+umxB/iHI+x5WEGk9PfTQEE6EdATb/K3obUBkf8An8deu99L3uSL6hlABvcHe1viGFh1IO252GYGgImKj/55W5EemvroeZFAXnZjH50MbeZNvVf6ftUhl3UlTCeBXVkdQysCrKRcMrCxBHMEGgPnnDf7P1jlypipVaAu0cZWPu5IpjpmIXM58CozMWIaJWsBkFc+6jcn1dL25enN8utlozcWjHGlY5EadZImzG2YKSe7BZmHiLKAsd9S2ZVtY2suSUXDZtb/AKpfdperNnewe5IGJBZm2GbMD4ijNlZUAaNgw8wOoUqwVgdNb6fUYH/KjNNrpyfy/wAHDLx8feV9n79Crx8sWdZcrEhCEJH2jGSSSeRgSPs1JmsxtlGUqA6kVh7QyvNPusb2XPfa+VPxfgud9Y1Z10mDjlu0r8djXwzFQTJIkq/aLIckCM8bvYAgrExGbmO8a97MbqBp5Wox5sGSM8T+FreTSaW+9vev9qrps2blOGHI+6lbXKvwnfubeG8GSGWWaOSVBIApQSFlFhdWMhDl28VwFPhBOjCtMI6jW4443GLUX/U1S81Sr57b7cuZky5fjc5Sdvzsm4ZLkRxIqknNoCqIR/5gQNp5reY5s2u5NenHs/BiXHlub5fF9vNet10o4RnPJLhjsW7YNERsxzgjxZ7ZT65AMq+wv1JqvfS2jHZeC2NsdPjirav1KTGcKimXIVeAXvmN1jLLyCSEMRrsAB63FdO9nVXf3OTw430r7ELjeEdChYC3i8a6q2a2Wx5WVBof4tL2NYseFw4q5beu3+X9D1uyZ93lcH/ctvl/g6IYjvODWXeMhGHMBJRb/aUPwNenJ3gteRx08O77Val4ya+abX3OLtWA+nFAbcPIyspQsHB8JW+a/wDLbW9Sm07RScYyi1Nbdb5H1mLDy5I5dBP3ad6vlWQhRmVuSsDezcttq9eF8K4uZ8BnUFkl3f8ATbr06HM8UwVzHi45pJIhmWQuEmeKzEOQrqVsGFiALix1sdM2XE01K7r5nt6HWQyY5YOFRk91VxT8m07vw3p/eZFwtsMVxWHkaePVpI1sgZWFi8apZbjfKRy6iixuPxxd+RWWqjqb0+aPBLkm92mujbt0/G/ozq8Fi1lRZI2urC4P7+taIyUlaPFy4pY5uE1TRLVr10TOLMqkCgFAKA1zwq6lWAKsLEHYigOP4lw9sO3NoibK51Kk7I/X0PP4+ajVHROzWNfr9enrUEmuRPq17HYm34Ecx+Ig1+2vTzbjb+YED3A5ldAHT/nfkbb3v73uN7qBgwuLe45+x6778772YUBBhxBhlVxyO3UdD7afKgO7w8wdQy7EXFSQbKkETiOGJCvGB3kZJXlmB88ZPIMAPgQp+7Qg4/HlFCPJFNM0xmZDGoyq6hiO9zeJJQ1vAAbEEeIRXHmz0eGEp58sru+bpU9kvbbd+lNnVZJOopFXLxrOYYYpoQVdlLPDIiuFIHdlc2pAvq2q92b8ycss+TJpnHPCXJbwknJ+b5Lw8bvZGl6acEsq5N7N8v3+h0mBzTxZ1RJFuVIVlJzKbHMrEAAizDxEkEG2teXLsHLwrJgl50/hkvLqrXJ8jotXHlNflFbjOGYfvNbRSvydQC9gF0EguwF18httyJvGPUdoaFcGTHcfNWvdfmw8eHL8UXuRsbw6VF8C3KjQAlkOlzdTd47m4GTPqwJG7V62l7d0uRcM/gfny+TX5SM2TSTjutzd2bdQHLP42EZcMUUJmBIjAvcMtyGzWJPpateocslOO8d6rf5nfTcEOb3L5mAF7gC178gOt+lZKZstFNgOM4Zp8iG8rE2Ntblc9rnxAFVuL6WtbQiu8sWRQt8jhHLjlKlzI3F8PiR9jHk7huqFsqC10OW7XvsQBlGUgsRYWxyx1xS5lZrImuHl9jLstOIMQ+FmDGHEqArOuTOxBUErupazLY2OiGwFd8FU10f08vY7arM8yWZbZIVfmr2kl5Pn63yJuP7AvcmGVSvISXBA6ZlBzfIVSWkd/Czdh7ejX82Lvyr7Oq+pL4F2fTCSZ55UaTKckaAuddGZVtnfTTRdLmumHTcL4mY+0O1u/h3eNNLq3z+n6l9FCb3hw0UX/uOqhvQrGmpHozIfStCjFckeTLNkmqlJtebZI/8ADQ3+KzS/ytonw7sWUj/NmPrVrOZNCi1rC1rW5W6WqAU//T4XMIp5YkYkmNCpXXfJmUlL+hrl3Vf0to3/AMe5U8kIykuru/nTV/MsMFhUgjVE8KIOZ6m5JJ6kmrxioqkZc2aeabnPmyXAb68uXL3rojgzdUkCgFAKAUBhNEGUqwBUixB1BB3BoDkOJ8PbDtfVoifC25Qn7r9fQ8/j5qNF07NQ1+vr6/CCTTKn9OXrYnkt9b/dOu2wGrqCD0IP43HW51HU8w16A8PT8et9j15+9+Z8oEPHJcX+fxPP3+uVAWnZLiFiYmO+q/HmPf8AMHrUg6mhB7UgouLYNQ1m0jma2bnDiWBRJF6Bw2Q/zFRY941UyY45I8M1a8wm07RDwXY5VU95LndwQ7hFUsCFFgSWK6IvM+UEWNZJ9n4pSjJNpRrZOls7/L5UdFlklRq4/wAWj4dkjijw8KzFrGzAtKx/hChTdm1JfS+oA1GvJNwi5JXXgc0rdHJ4zCvLIJZ5gC1zJJKYZMPGqtIhhUEq91K5s1rWZmABIB4OMNRjU02k1tvX7fivkzbg1k9Onjrr02fv+qZBweKxS5DChUuR9kjGey5e8L9yC7pdGRhmUCxGxNY8nZcJr+YuLz2T91RvxavTZFUnTtbvbbrvHm/9yLLh/aD+8aS4cMwLAGNgsgsbHLZr39AwO+leXk0U9G+LBlcfW6+e33VeZfNpscoKbapt1e//ANRtb+dFlgCt2SKYMSR9jiAyMDfXSwLHppyF2tWjF2hN/wD6o0uk4br51f76GKWnljVx3Xh09+XyNYHdtlKiNnNsq2hMhOpCyZSWNlPkflXpYsmLU/6WRS+/t+aM/G8b+KNehZHjSAeJSouANRrcE2BNrmw230qJaOfRnaOsh4GnF8FmxgbLE6AkFJZLw5CpsCoIz6Wzg5bXa17E1r0+Pu4U+Zky5XLJxR9DsoMHKVUTTkmwzCIdyrG2pvcuNbnRhXazkTMNhUjBCIFvvYak9WO5PqaixRuoSKEGnE4xI/OwHpz9hvQEFOJPKbQR6c3bYfX0KDlzLDD4AAhnYuw5nYH+VdhVkirZNqSBQCgFAKAUAoDCWMMCrAEEWIOoIO4IoDkeJ8OOHNxcwk6E6lL/AHX6r0P66mjRdOzULEfX1+9QSR5Y/n+fID1PTqNOlAaL35+oO/x33+r65rgapNf2/MfX52AArlYo4I3BuD+VSDv+GY0SxhxvsR0I3/f3oCXQg1YiFXVkYXVgQR1B0PwoCNw6ZvFFIbyR28Rt9ohvkk05mxB/mVuVqkgkTYVHILxoxAIBZQxAa2YAkaA2F+thQHFcT7Ot/eE/7meNU8SKjArKEa6l1cMpZM1jpc+Fr3tb5XtGH8HxNY4yjO6bW8bW6tU9+m/K14m7DWWrdNfUo+0wlXERpDgxK2RSs4jhd4EEjXCmSM2KhiUGcbDTStHZ/aTenvJkjHh23W8ttt79/h+pTNgqfwpuzXxfh0MSwiWVUAzFkeON5MRIrMTIJlkjlLuHUuAzXYLpl0Po6XtHFqIKt5bWkm6fryS8LfLmUcMmGTcXXndfY2J2OknQGNJwT41WYhIo/GwXDs2jyZEt9paRW5CtXcwq47X++vJ/U1Ye08sKUkmrvb4b9eGk/mmdXwLsZJGmTEY15VN7xhUKkHkS6k2tpZQlZp9m6ac1Nx3Xha+3/Zxy6pyVRVfn2Sj7JeZ0XDeDQQWMUKqQMufVnyi+hka7EanQnma32ZKLAVBIoDxnAFyQB1OlAVuL49Enlu59NB8z+lBRQcT7TtY3cIvpofnv8qE0cji+0DOSIwR/Mdz8B+9CTo+yvaYpZH2+taJ0Vas+hYbEq4BU3FXso0bqkgUAoBQCgFAKAUBjIgYEEAgixB1BB5GgOQ4rw1sMcy3MJ57mO/JuqevL8ao0XTs1EBh9fKoJIc6b9efr1Px6/wCocxQEZ/r9/wDj8vMBCxS8xQFn2b4j3b2J8D6H0PI1IOzoBQgg8Tw7HLJGLyx3KjQZ0Ns8RJ2zACx2DKhOgN5INicSiKI/eKFcXXN4Sb8sp1zdVtcEEUoGnFSd8uVYHYbhn+wAYbG7DvFOu4Q86pkxwyRcZq0+hKbTtEbDcEkI+1n5mwjUKbX0Ds18xtuVVPQDavIj2FpFJydvyb2+lP6mh6rI1RZYThsUZusYzfxG7v8A62u3tevUxYceJcOOKXojg5OTtsmV0IFCT2gIWJ4tEm73PRfEf2HuaE0U+K7RsdEUKOp8R+Ww/GoFFJjOIFtXcn4n8hsKElFjuN8kFz+A+JqaBUurObubn8B8BUkG5IbVANo0qCTq+zPGWQgX05iidENH0XDyhlBHOuiZzZsqSBQCgFAKAUAoBQHjKCCCAQRYg6gg8jQHIcV4YcMS6XMPMb918eqflVGqLp2R3Fxcf1BH61BJXzpb9R+o9Nh6bc1sBCmFAaE3qQdrwDH95HlJ8aWB9RyP6e1AWtQBQGqDCohYoiKWJLFVALEm5LEbkkk69akijfQHooDKoBExXEoo/M4v0Gp+QoTRUYrtLyjT3b9h+9LJoqcXxKSTzObdBoPkKgkhPMBQFbjeKBfjU0CommeTc2HT96kgyjgAoDcEqCT21QDNIGbYUB0HBeEubWU0Is+i8OgKIAd66JHNkqpIFAKAUAoBQCgFAKA8IvQHJcX4ScPeSMXi5r/6fw/k/wDz8NqNUXTsrpFDC4+vj9aioJK2dbfX18/61IIxFATeGYsxuGHLcdV5j66CgO3jcMAQbgi4PpUAzoDIUBDxPFYk80gv0HiPyFAVWJ7T8o4/dv2H70JoqsVxSWTzOQOg0HyG9QCJQkxaW1AQ8TjgvOlAqJsaz+XQdf2q1EGEWH66nrSwSFSoskzWMnYVAJuG4W7HY0B0HDuyTNqRb40qyrkdNgezcabi5q6iV4i4ihVdAAKmipsqQKAUAoBQCgFAKAUAoBQHhFAcnxrg5hvJELxfeQfc9V/l9OXw2o0XTso8UARcVBJBtUgAUJJ+Dxjp5WI9OXyOlATJOPSgaZfiV+hUAqcTxCWTzyMR02HyGlLBHU0BsFQSC9AaJsSBzoCpxPECdF1NTRBGEJbVjf05VIJKR1AJcODZthUAucB2bd/umgs6fh/ZRVtmqyiVci+w3D0TyqKskVslAVJAoBQCgFAKAUAoBQCgFAKAUAoBQCgOQ7RcF7u8sQ8B1dB93qy+npy+FVaoumcu9QWMlqAbEoSYz/EfKgI2WoBlegMHloCBiseBU0QQGLPvoOnP+lSCTh8GeQqLBb4LgjvyNQDpOHdkju2lSoshyOjwfBI05XNWUSllkqAbCrEGVAKAUAoBQCgFAKAUAoBQCgFAKAUAoBQCgMZEuCDzFAfMOO4M4eQi32ZP+m/T09K58joRon/pQkmIdKEmEh+FARXNQCPNNalEFe8jubKPfl7VIJOD4KzG5uTSwdJw7sqzW0tSmyLOnwPZlF82tSolXIuYcMq+VQKtRFm6pIFAKAUAoBQCgFAKAUAoBQCgFAKAUAoBQCgFAKAUBz/avhwkjvbUVSSLxZ8yMpibKfLf5f0qCxbwyaDnQkzc0BEkBJsBc9B+vSoIJeD7OPIfECfTl79akizp+H9lALZqnhI4i/wvDI02UVZRK2TAKkg9oBQCgFAKAUAoBQCgFAKAUAoBQCgFAKAUAoBQCgFAKAUBjIgYEHnQHE8d7JFiSoveubR0UirwvZmZdBcDpoR+NNybRdYTsqx87n4aVNMjiLzB8Bij2Wp4SvEWaRAbCrUVM6AUAoBQCgFAKAUAoBQCgFAKAUAoBQCgFAKAUAoBQCgFAKAUAoBQCgPLUB7QCgFAKAUAoBQCgFAKAUAoBQCgFAKAUAoB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data:image/jpeg;base64,/9j/4AAQSkZJRgABAQAAAQABAAD/2wCEAAkGBxQTEhQUExEUFhUVFRcYFxYYGRcUGRcVFBgXGBUXFBgZHyggGBwlHBUVIjEkJiksLi4uFx8zODMsNygwOisBCgoKDg0OGxAQGiwkHyQsLCwtLCwsLCwsLCwsLCwsLCwsLCwsLCwtLCwsLCwsLCwsLCwsNCwsLCwsLCwsLCwsLP/AABEIAMABBgMBEQACEQEDEQH/xAAbAAEAAgMBAQAAAAAAAAAAAAAABAUCAwYBB//EAEEQAAIBAgQDBgMGAwcCBwAAAAECAwARBBIhMQVBUQYTIjJhgXGR8CNCobHB0VJi4QcUM3KSovEWJBVDU2OCk7L/xAAaAQEAAwEBAQAAAAAAAAAAAAAAAQIEAwUG/8QANxEAAgIBAgMGBQIFBAMBAAAAAAECEQMEIRIxQQUTUWFxkSKBobHB0fAUIzJC4TNy0vFSYqI0/9oADAMBAAIRAxEAPwD7jQCgFAKAUAoBQCgFAKAUAoBQCgFAKAUAoBQCgFAKAUAoBQCgFAKAUAoBQCgFAKAUAoBQCgFAKAUAoBQCgFAKAUAoBQCgPCbUBracfGosmgs46UsUbakgUAoBQCgFAKAUAoBQCgFAKAUAoBQCgFAKAUAoBQCgFAKAUAoDFnA3NAa2xA5a/hUWTRqaZj6VFk0YVBJhDMrXysrWNjYg2O9jbY60BttQG2OS1SmQ0b6sVFAKAUAoBQCgFAKAUAoBQCgFAKAUAoBQCgFAKAUAvQGtp1HOhNGtsT0HzqLFGsyE8/0qCaMDYAk7Dc/vQkrcRx+BWCZ8znYKL/NvKDodCeVZc+sw4U3N8ui3fsi8ccpckQE7RiVnWFoiUy5vF3hGa9gcuik2P8XwryNR248dPupcL6va650tzRDS8W3FuWeCZJQb3ZhbMrm9jyOUeGxtoQOR5g29jS6rHqcfeY3t9U/BmeeNwdM34nDm4dLB1FhfRWX+B7cuh3U666g6ShswuJDi4BBBsynzKw3VvmDfYggi4IqAbr1IM45LfCiZDRIBqxU9oBQCgFAKAUAoBQCgFAKAUAoBQCgFAeMwG5oDU2KUc7/CosGtsZ0HzpZNGs4hjzt8KWTRhvvrUAwadQbFhfoNT/pGtAVP/UkbHLEjyHMy3No1zIzK48XiuGVgfDyqspKKtloxcnSI2L4rPa90iA5gBtOhZjb3sKzzzKUWoyp+NX9DssE0919Tl+LcO/vDZ2xE+hBGa80Qs33VIFr/AANq8/vdZifTJ6fDL2e3sehiyYlDhniVfX33I5gxQBaJxMbMGAe6ksLEsgyXI0ADh7AADYVRdrKMuDUJxvpKLX6pllp9Jldp8Ppf54n9iJHMU70HDNCXJu6MYpGXVjmkYguxdrhr5hc73bN0lPR5oxXhVV8VbVVO9q6VXIT0E4b48ilfk0/pf1otuByYiQxjBu6d3pJmHfixYt3byShSy+AeIHOM5Av5h10+lWKUsuB3xVafwrbr8Krl/wCv6GLUQnCo5VXVU729/udrjuOxwZRMyrIw0QNm63OZgumh1Nq25sqxY3NpuvDdmWMeJ0VOF7RLPLmiUIRZFcsCspux7qVQLoOatrYk8iQ9MerxzkobqTV00/8Ar6l8mDJj/qVfv3OkwmKDi4uCDZlOjKwtdWHXUHoQQRcEGtJyN4qQbIpLfCiZDRJBqxU9oBQCgFAKAUAoBQCgFAKAUAoBQEfH4oRoW3PIdTyA+VQ3RKRXLNnUOPFcXHK/p6VD8iyW+5Rw8SnbD9+uRipPeQZCCApIdA2a+cDXUWPQXrjxvh4j1ZaXTxz9xK0nVTvZ3ydVyfrt4lrHxBXyd2M3eJnQkhVKi17nUgi4uLHeuqd8jzMmOWObhJbrY08Q4osNu+mjjv8AdAaRvip6epS1UnljDmzvp9Hm1H+nG/ovdlTj+1OHWPMjPO5NsrZox8WGUKR7H9uU9RGvh3N+DsXPKdZPhXjs/amVmF7cSKdYYsn8K5kNvQ3I/CuS1UuqR6E+wcPD8MnfnT+lL7mrtDMYZ1nhIEeLQSeK4CPZQ7EAE2sYy1tbkkbWbrkcWlfJ7nm4NLN8cUvjx7eqv7rf1TS6E/Cd4EKYh1bMLpJGG2PIG17i4IO5B9DWWXCncSI8TVSPeFYKFLslyx3LNnYakdTb8+tVnkk1XQtDGk7NfGe7Rc3dguSMgHhNwQdwPCLDU+3MVOPjyvhbtee69imVY8a4mtyqweKxS2BIkUgnXQ6fwqxOfUm5zACyj/Nw1nZnZ8I8c/g80+fy3XsvoZMefK3tuZYTtXEspisY2tmJUiMMbC5UZssmlvKzHQg2trglpNRhx95ps8mvBp7fdL5peRqxvv58Dhb8tydxDHDEx2SSRnZWCeDMQrak2ICup7u+pa4UkXtVsEtdqJcGWEZKL5van6x6+VX4lMkMeLk2nyr/ALK2IRRhO6gEihbWkEchLqU+0WyXdrItiV3FzfNp6Xx45yyY4yV7fFyW+zS4uV814PZ7U+EpSyUpyt+7Om4JOHLFZw2IuTlYOquqhc0ZLKAyhm0KA92X53YNs0veKNZJJu726LojlljTtKkdJhMSJBcAgg2ZW0ZGG6sOuo2uCCCCQQTqOZIoDZG9qIhokA1Yqe0AoBQCgFAKAUAoBQCgFAKAxkcAEk2A3NAcpxfHmR7i4Vb5R8PMT66ewHUiqN2XSoz4RPZsnJrlfRhq6/r86IllZx/AYSA55A696SCFVZLncsDIpynXcEX9qz5I44c+p7eh1GrzrghT4fFtfLZq16pkbhHE4XdcPho3UAlopGZmysgY5ih8qtdgbWuHPXRiyJy4YontDQ5u6eozTXF4JJeVWudfjmbOP9n2xR7+I2cjK8Tm1mTQgHqLW6HcHXWM2ByfFEjsztWGCHdZFt0a/JyOO4bLD/iRMvqR4fZhofnWSWOUeaPo8Opw5v8ATkn9/bmacNCXdUUXZmCj4k2qIx4mkjpknHHFzlyW50nb91RsPCu0MRP/AMWyqt//AKTWrU1SijwexOLJky5pdfu7b9iohldQiIQFUDvQwzxgIpuSpHmJGwsT7V5mHMuP+ZLZvbx3fT9eh5eXJJzlKPVt+Rew4uwyqcxzZbqGYA2JGhY22AFtNVpk1mnT/ue19F9/fl4lo5Mlcl+/34lXJxSPvpYiwEsaqWMxKggi4UG1uYPhXS9Q9ZqHijPFCou18PxS9d6Xuc44ZZptbya8v0I3GWkEkZWSKWBkYSBwDEW0C3bNq1idCddwCdsWCUcqm8vEslqnvxefTZfblaXPVg08ZzUW9q5JXfp/kruN9oY17qSZFfICoKqQDdbgBGPi1X72UDXQ6Vo02gyfFHG2r33e/uuXyt+Z31UMukx943wpvhrrVN716fVlh2I46uIM/eLkdZReMlrlJRFDES1wbhywJAsO9udPN7ml0ywYlCLvqeHlbWRqaproXmJUCOZJJCuVVjklNhlMMaNmNvDYqUc2uoBC65WtbNFySa3roXwNQk4y2v6HMdocYpV4DE0qFDeVkkSNHTRO+a1x4jYNuL72JrFDLFVKLV3ytW/RddjvlmmuHmV/COKS4CWPERWVWgzYrCMCtliCqpItdHYlirNc73JW9umn1D4pQe64qUvG78/7fL0q+eWUNr8j7TwHjMOLhWaB8yN7FWG6uOTDp+legcyxoDNGtQho3g1Yqe0AoBQCgFAKAUAoBQCgPCaA5vi/Es5svkU3/wA3qfTf4XBqjdl0iuZem3Lla2gv0sdPTTmrGoJNAax3trcfysp0+R/AkdaA6CF1mj8Sgg6MrAEXG4IO9TSa3JjKUJXF0/FGjA8FhhdpI48rMLHUkAXucoO17DboKrHHGLtI0Z9dnzwUMkrS/e/iZYj7J+8Hkewl9DoEl/JW9MpuAlXMhPvQkirw2EOJBDGHF/EFAOosdt9DVeCN3R3eqzOHdubcfCz5xxqKSfE4h2IRVlZczAFQsJyCwYgWITU3tcnfWsGXinkkoq686S+dOn5V57cz2sOtw6bRxxreUruvN/etiNg+Jd3Ey/aXEjWnaFQfEQzBWL2a99z1tbTTysugyZZLLS4aqlJ062/8f38zhplizZeHHS35Sbt+Kut79yZh+FYnCYYyQpII0BYRPKgBD+ItlKPYXN9wd+prTn0Dz/HmUVy3Sd7fNHWSxOSw4nFS8uKm/Bt/pz6lNwjDSzQvLIqYbM5ZSFDkaku7GbOFuTcZQuliNCLWyYo447OU4xqP+Phcdkubk3u652YXqtRXdSk41aq69/HcmcD4dPh5e/79cTexUzhiQGFima7ewFrEG166d7CGTu8UFceajtdq+TSV+jbO2l1MY4Z48rlwyfNc0/yvUp/7S8TJiyp7qzoVQRpdzazWtbVr57i3IitOl1Cyz4lya2/fuaNbpYR7O/lytcVtvzXD+UZdnOEy9+2KmSSB9UjW/clRkHilvYtmDBQCCNGJBAAqur1H8JiSjvJ8ub9Xt4eq9TzdRmeszvI1S/dfPzO64ZjVlRNQGzagEgLnRpVja2rrYAIbAjQeZWrXhzLJHiXn9HRmlhlGlXPk/Hp6HM8W4GkDTSgKiTbyyBz3EsUigZ0DZTEHQ2GysE1yEZcuswzajLHbUecVStNNOttnv7X1Ixy5qXuR+FcIw2WLE4gNAryhxhs32chDeCQopCldUckKAAgvpmLePqNTqOKWnwfG1Frjrdbbq+d80rdtvbpWrHii/ift+fyTsE0vDsTGMP8Aa96q6BWjSRA5uHIvGSkZZhILNoAQ+et3ZmrnqL6U903fTmuq32rdc6qjjngoH1XhfEEnjDodNiD5lawJVgOeoOlwQQQSCCfYTT5HAmVIMla1CGjcDerFT2gFAKAUAoBQCgFAKAoOOcRveNdtmI3v/CPXn7W33o30LJFKD9ciDtoOVuQ5XAvlS8Fj0EbcjtzsfXrpoeoIO2YkSapl/rz2tY9SRcepBHlzGhBv4RjMr5Ts1gfj90/p8jUoHQXqSDxlBBBAIIIIOoIOhBHSgImCkyExOfILqxPmiHMk818rH/KT5qEFdxPjV/DGSATYMNGc2JKx32NgdfQnQLrhzahODkpcMFzl/wAf+W/lfNdIxd1Vvw/U4LtBhMRIsbSERwvIqtA0aShFLBWeZwWAbUFSLZQvoSceDX6fLlWnxbLo1Jq2/Zvrd3fmdJYZxjxM6qDCRpGEyERqYA3lyxR3BdMpNgpsVYnXKxzjKBm9rmzP0OcMxZHUNIlzrGJJERSW8UfdqrZFGtvCdrbAtXhZNXkhPhyR235bP6vhfmvndvhPZx58+Hhm0n1TlFO/nXF9TdKyZTG0csgyhCscZbMsK5TkAuR5lO+XKwFzuIhjyShGWGKk024ybaridtSiuqurt+hkUeLicmlXNWt/S+fy3InAYzAgVUKIzMREG72W3eMLq8TWuPAGC962ligBFtOdylJKU/jX9uPa21/ddpLnw3W3XYzxqtlt5/gk4riIjzlULyDKZIoMt9c0YE0pYDIQFsLsyW8ijaig4JY5z7uO9Rjz8d5bu1vfNMu5uS6v15fJE+HDEKmhDgWkBCsQQIzIoaPLnNgviUC/8PiuubPPT59OnDiUbbUnvG3fPeTSvxVImKnGW/Pw6lZAmS0sbJlItbP4GjCqO7ZxbvAQAA4y2C3IJUFr4smo08qlB+e13u75Wl4tW9+XOlollvE8UuXS9mn5eT69PudUkBZUjIuNYGuFIlIV7s13C5gS7sBbRZl8RYAe91PN2rz/AH+/0OEm4lDAowZwzSGJ/wDtY1zr3veZWCu5ureGYhj/ACNcC4v4mfs/LLVSyYp1xUpN06VdFz6bevltsw6p44NeTXqnzOv4Xw9ppSfK7qveWJZI0UWyR33FweQzMD0+z7YNN3MP4bHLfnKfXfov/Z9OdLfwvjObm+J/JHYNwwRgNAArqLWJNpFuSVlO5JJJD6kEk6gsG9KEIwioxVJcjk75kvB4oSLcAgg2ZToyMN1YddR6EEEEgg1cG+gMlNqEM3Kb1Yqe0AoBQCgFAKAUBV8Y4jkBVD4yN/4QeZqrZKRzLfgTbXkSb5Cfe6n13F9KlzwH199tb2N7ba2uNwbHS4sB5f6009be+2xvbUMlCQTceo97j9d/W4bS7bARMQOf0Rz9x+WuwFCDo+D4zvE18y6N+h9x+tSCfapIIHGsAZY7LYSL4oyTYZh91j/C2x6XvuBVZwU48MlaCdHzzhmJzFlnkZZ5UYKQqqmHaOO80aSrrGUYFWVjm+zvsa+c7UnlyT4q+GD3W9v4qXwvZ3zT865o14FFKur6/wCSm41xHCLhBAkrSwySgYiYrMqxNlHiUqlr3UERnNe4vob1fBh1OTVd9OKjJL4Y3G5b8nv5/wBW1dDpqc8clvxe/gqVKvkjouz/ABLP3uFlbNPHkjlJ+zM2Hcpd2DdY5GuCfDI3WUCvdwZlmxxyLa/unT39TBKPDKjZxvA+MzqwNz4rB2LK3dky2ABOR2INgPIjWUKxrLrsLlj4lzW7+X7rfpZrhqn3fcc43avp9+fPnzOf7QcY7tzBHA2IcI7SRqVVVijWQmSyh8oZZGa1wxARtMyg8uz9K/4f+ZatqVW0+SpPl4brl0OOWa4/h9DHgXaJ5x3jAKLuJBGL7qQrMWJZwMyMQWtptVdVieKDx4UkqXLa0nurW++6vzPY0mihqNL3kd53W7+i6cmnuXnEymKTu1lCi+YZW1Cgg6F2LoTa19NbHw3uvLBLFDP3mOCgmqldr2/sfLmm39b87Pp8uOPDkTvpsa8bjo8FhmdmLmNVKE3GZs11Govq6x31sBIx5VXhnqk0405/BtJSXD/VJqrS2Vc+dcjm6hXgt+W/gjLg2Kwb4JB/cZ3fLlLlWjB3sTJtaxA2tWrJnw4vhk1xeTX639D2u9eSaksqWPaotW1tVcNfVP0ZDwU+IUBYu5kEQkbKXRmUyiQFmeNi4/xJB4gdHcCxIIrHtKGOu8T360190k/cz6/TaerxSa5tJp18r5fU1cPxfdDO7mWeQs2UO7Ipe5doyygKG0uQBYEKAdRJP8RfE4xak9uJpKl0VW22ui6vnsZsXZuecoxapP8Adn1HskAcLC4ADOis5HNyLN7XFgOQAFbcGOMMaUfXzbfNt9W+pkzw4Mso+Da9nRc12ORDxmFObvIrCQCxB0WRRc5H+Zs26knkSCINuExSyLcXBBsynRlYbqw5HUehBBFwRUgwn4lCjhHlRGIuAxC3BJGhOh1BqjnGLps7Q02WcOOEW0vBWTFbmKscWuhuVr1ZMpR7UgUAoBQCgIXF8b3Ud+bEKv8Ama9r/L52qGyUrOYJvqTrz56n89/x9fFQua3HpcHQg7EHkfxsf6giDS3xvfYnc20NxzYC4I5i/rcBf58tzffTqefqRf7w8Ik8B6e37dOemw8VtA4FAeSrcXGn6Ea/K3ptyFhQGrh+L7mUH7h0YdOvyP1rRA7EVYg9oQfKP7YuzFv++iXQ5VxKC4DDypIbehyE9CPWgOSwTvIkSRZo5cQZWzIZmUGPQFfExzts0jFiulwK82WOpy4lxKNbVG3fPolS6JJXvudlukl1LrsxwhppDiA3dSjRY5pTiTGpIuBHZXClWK2L2tIdDcVa5YaVqlvtGr6b717K9uh0hh7zy9TtiC3gJC3MjFmCuEkIfMxLbhi8pNxY92+hzgVujJSSkjg04twk+X7+p8/wPEf/AAvGYjNG5TGYYsiG8kgkkBZIi1rsRKZIyfvaMas6rc5ok/2YYuXApOncBpCRuQO7AVdXI0UdQSNVtcEVgz6zHCpp7NbP5vl1fy58+R7em02OelXfT4Vxt0t72ivfaidjeExcQlYSGPNcSd3GTGh0Kmz5SWHM5RuQc2teZn7Qy4P5sY0ntdX9LVfN+Oxo1lywwwOLpbpye7q1+fsRXw8uFfDxJhRGruCe5HeuiqQXLG7SbX1zDnreqxyYdTGc5Ttpf3bJvp4R+VMyz/h8UVGEG2+rfL5K/qX3G8FHOTkUrI0bd3LmGrL6C9yLjcXNj0rBoJ6jHsnxJNXFRbdfvw5BamWJPu3w36fmzRw4Ng4SHePMoQvKykPL45PsyGcm6hlAtv3lhatmp0OXVT43BqO9JtJLZbrk9/S9t7M71Un/AFTt+PP5FPJAA5kCKjSqrMqgAC63ygDTS/uSTzrTim+Dgtvh2t735nt9i7qbfl+T6Tw2fu+Eq17EYdiOXiYHLb3YV691ivy/B46h3mvcfGb9uLf6HJYLtbio9O9zjpIM/wDu8341ijqJx6n0eXsrS5N+GvTb6cvoX2B7fjQTQ2/mQ3/2t+9d46v/AMkeZm7BfPFP5P8AVfoXuHx0c573CyKZABmQ+HOo+7IDqCNbNyJ5gkHVDJGfJni6jSZtO/5ka8+nuc52v4fLiJElhjZ1yZGUDxI6sxKuu4PiHp+FZtTjlJppHtdj6zDjxOE5JO739ETuzvA5cIySSYlY4yvjjJsMxXym5y3B5jp60xYpQpt0vA567W4tVFwhjblez8r58r38DsIpAQCpBB2INwfcVrT6o8KUWnTRIVr1ZM5s9qQKAUAoDTi8MsiFHUMrCxBqGrByWPwb4dgGJaMmySHcE7JJ69Dz+Nw1WjonZrv9fXL69TBJrdfj+umxB/iHI+x5WEGk9PfTQEE6EdATb/K3obUBkf8An8deu99L3uSL6hlABvcHe1viGFh1IO252GYGgImKj/55W5EemvroeZFAXnZjH50MbeZNvVf6ftUhl3UlTCeBXVkdQysCrKRcMrCxBHMEGgPnnDf7P1jlypipVaAu0cZWPu5IpjpmIXM58CozMWIaJWsBkFc+6jcn1dL25enN8utlozcWjHGlY5EadZImzG2YKSe7BZmHiLKAsd9S2ZVtY2suSUXDZtb/AKpfdperNnewe5IGJBZm2GbMD4ijNlZUAaNgw8wOoUqwVgdNb6fUYH/KjNNrpyfy/wAHDLx8feV9n79Crx8sWdZcrEhCEJH2jGSSSeRgSPs1JmsxtlGUqA6kVh7QyvNPusb2XPfa+VPxfgud9Y1Z10mDjlu0r8djXwzFQTJIkq/aLIckCM8bvYAgrExGbmO8a97MbqBp5Wox5sGSM8T+FreTSaW+9vev9qrps2blOGHI+6lbXKvwnfubeG8GSGWWaOSVBIApQSFlFhdWMhDl28VwFPhBOjCtMI6jW4443GLUX/U1S81Sr57b7cuZky5fjc5Sdvzsm4ZLkRxIqknNoCqIR/5gQNp5reY5s2u5NenHs/BiXHlub5fF9vNet10o4RnPJLhjsW7YNERsxzgjxZ7ZT65AMq+wv1JqvfS2jHZeC2NsdPjirav1KTGcKimXIVeAXvmN1jLLyCSEMRrsAB63FdO9nVXf3OTw430r7ELjeEdChYC3i8a6q2a2Wx5WVBof4tL2NYseFw4q5beu3+X9D1uyZ93lcH/ctvl/g6IYjvODWXeMhGHMBJRb/aUPwNenJ3gteRx08O77Val4ya+abX3OLtWA+nFAbcPIyspQsHB8JW+a/wDLbW9Sm07RScYyi1Nbdb5H1mLDy5I5dBP3ad6vlWQhRmVuSsDezcttq9eF8K4uZ8BnUFkl3f8ATbr06HM8UwVzHi45pJIhmWQuEmeKzEOQrqVsGFiALix1sdM2XE01K7r5nt6HWQyY5YOFRk91VxT8m07vw3p/eZFwtsMVxWHkaePVpI1sgZWFi8apZbjfKRy6iixuPxxd+RWWqjqb0+aPBLkm92mujbt0/G/ozq8Fi1lRZI2urC4P7+taIyUlaPFy4pY5uE1TRLVr10TOLMqkCgFAKA1zwq6lWAKsLEHYigOP4lw9sO3NoibK51Kk7I/X0PP4+ajVHROzWNfr9enrUEmuRPq17HYm34Ecx+Ig1+2vTzbjb+YED3A5ldAHT/nfkbb3v73uN7qBgwuLe45+x6778772YUBBhxBhlVxyO3UdD7afKgO7w8wdQy7EXFSQbKkETiOGJCvGB3kZJXlmB88ZPIMAPgQp+7Qg4/HlFCPJFNM0xmZDGoyq6hiO9zeJJQ1vAAbEEeIRXHmz0eGEp58sru+bpU9kvbbd+lNnVZJOopFXLxrOYYYpoQVdlLPDIiuFIHdlc2pAvq2q92b8ycss+TJpnHPCXJbwknJ+b5Lw8bvZGl6acEsq5N7N8v3+h0mBzTxZ1RJFuVIVlJzKbHMrEAAizDxEkEG2teXLsHLwrJgl50/hkvLqrXJ8jotXHlNflFbjOGYfvNbRSvydQC9gF0EguwF18httyJvGPUdoaFcGTHcfNWvdfmw8eHL8UXuRsbw6VF8C3KjQAlkOlzdTd47m4GTPqwJG7V62l7d0uRcM/gfny+TX5SM2TSTjutzd2bdQHLP42EZcMUUJmBIjAvcMtyGzWJPpateocslOO8d6rf5nfTcEOb3L5mAF7gC178gOt+lZKZstFNgOM4Zp8iG8rE2Ntblc9rnxAFVuL6WtbQiu8sWRQt8jhHLjlKlzI3F8PiR9jHk7huqFsqC10OW7XvsQBlGUgsRYWxyx1xS5lZrImuHl9jLstOIMQ+FmDGHEqArOuTOxBUErupazLY2OiGwFd8FU10f08vY7arM8yWZbZIVfmr2kl5Pn63yJuP7AvcmGVSvISXBA6ZlBzfIVSWkd/Czdh7ejX82Lvyr7Oq+pL4F2fTCSZ55UaTKckaAuddGZVtnfTTRdLmumHTcL4mY+0O1u/h3eNNLq3z+n6l9FCb3hw0UX/uOqhvQrGmpHozIfStCjFckeTLNkmqlJtebZI/8ADQ3+KzS/ytonw7sWUj/NmPrVrOZNCi1rC1rW5W6WqAU//T4XMIp5YkYkmNCpXXfJmUlL+hrl3Vf0to3/AMe5U8kIykuru/nTV/MsMFhUgjVE8KIOZ6m5JJ6kmrxioqkZc2aeabnPmyXAb68uXL3rojgzdUkCgFAKAUBhNEGUqwBUixB1BB3BoDkOJ8PbDtfVoifC25Qn7r9fQ8/j5qNF07NQ1+vr6/CCTTKn9OXrYnkt9b/dOu2wGrqCD0IP43HW51HU8w16A8PT8et9j15+9+Z8oEPHJcX+fxPP3+uVAWnZLiFiYmO+q/HmPf8AMHrUg6mhB7UgouLYNQ1m0jma2bnDiWBRJF6Bw2Q/zFRY941UyY45I8M1a8wm07RDwXY5VU95LndwQ7hFUsCFFgSWK6IvM+UEWNZJ9n4pSjJNpRrZOls7/L5UdFlklRq4/wAWj4dkjijw8KzFrGzAtKx/hChTdm1JfS+oA1GvJNwi5JXXgc0rdHJ4zCvLIJZ5gC1zJJKYZMPGqtIhhUEq91K5s1rWZmABIB4OMNRjU02k1tvX7fivkzbg1k9Onjrr02fv+qZBweKxS5DChUuR9kjGey5e8L9yC7pdGRhmUCxGxNY8nZcJr+YuLz2T91RvxavTZFUnTtbvbbrvHm/9yLLh/aD+8aS4cMwLAGNgsgsbHLZr39AwO+leXk0U9G+LBlcfW6+e33VeZfNpscoKbapt1e//ANRtb+dFlgCt2SKYMSR9jiAyMDfXSwLHppyF2tWjF2hN/wD6o0uk4br51f76GKWnljVx3Xh09+XyNYHdtlKiNnNsq2hMhOpCyZSWNlPkflXpYsmLU/6WRS+/t+aM/G8b+KNehZHjSAeJSouANRrcE2BNrmw230qJaOfRnaOsh4GnF8FmxgbLE6AkFJZLw5CpsCoIz6Wzg5bXa17E1r0+Pu4U+Zky5XLJxR9DsoMHKVUTTkmwzCIdyrG2pvcuNbnRhXazkTMNhUjBCIFvvYak9WO5PqaixRuoSKEGnE4xI/OwHpz9hvQEFOJPKbQR6c3bYfX0KDlzLDD4AAhnYuw5nYH+VdhVkirZNqSBQCgFAKAUAoDCWMMCrAEEWIOoIO4IoDkeJ8OOHNxcwk6E6lL/AHX6r0P66mjRdOzULEfX1+9QSR5Y/n+fID1PTqNOlAaL35+oO/x33+r65rgapNf2/MfX52AArlYo4I3BuD+VSDv+GY0SxhxvsR0I3/f3oCXQg1YiFXVkYXVgQR1B0PwoCNw6ZvFFIbyR28Rt9ohvkk05mxB/mVuVqkgkTYVHILxoxAIBZQxAa2YAkaA2F+thQHFcT7Ot/eE/7meNU8SKjArKEa6l1cMpZM1jpc+Fr3tb5XtGH8HxNY4yjO6bW8bW6tU9+m/K14m7DWWrdNfUo+0wlXERpDgxK2RSs4jhd4EEjXCmSM2KhiUGcbDTStHZ/aTenvJkjHh23W8ttt79/h+pTNgqfwpuzXxfh0MSwiWVUAzFkeON5MRIrMTIJlkjlLuHUuAzXYLpl0Po6XtHFqIKt5bWkm6fryS8LfLmUcMmGTcXXndfY2J2OknQGNJwT41WYhIo/GwXDs2jyZEt9paRW5CtXcwq47X++vJ/U1Ye08sKUkmrvb4b9eGk/mmdXwLsZJGmTEY15VN7xhUKkHkS6k2tpZQlZp9m6ac1Nx3Xha+3/Zxy6pyVRVfn2Sj7JeZ0XDeDQQWMUKqQMufVnyi+hka7EanQnma32ZKLAVBIoDxnAFyQB1OlAVuL49Enlu59NB8z+lBRQcT7TtY3cIvpofnv8qE0cji+0DOSIwR/Mdz8B+9CTo+yvaYpZH2+taJ0Vas+hYbEq4BU3FXso0bqkgUAoBQCgFAKAUBjIgYEEAgixB1BB5GgOQ4rw1sMcy3MJ57mO/JuqevL8ao0XTs1EBh9fKoJIc6b9efr1Px6/wCocxQEZ/r9/wDj8vMBCxS8xQFn2b4j3b2J8D6H0PI1IOzoBQgg8Tw7HLJGLyx3KjQZ0Ns8RJ2zACx2DKhOgN5INicSiKI/eKFcXXN4Sb8sp1zdVtcEEUoGnFSd8uVYHYbhn+wAYbG7DvFOu4Q86pkxwyRcZq0+hKbTtEbDcEkI+1n5mwjUKbX0Ds18xtuVVPQDavIj2FpFJydvyb2+lP6mh6rI1RZYThsUZusYzfxG7v8A62u3tevUxYceJcOOKXojg5OTtsmV0IFCT2gIWJ4tEm73PRfEf2HuaE0U+K7RsdEUKOp8R+Ww/GoFFJjOIFtXcn4n8hsKElFjuN8kFz+A+JqaBUurObubn8B8BUkG5IbVANo0qCTq+zPGWQgX05iidENH0XDyhlBHOuiZzZsqSBQCgFAKAUAoBQHjKCCCAQRYg6gg8jQHIcV4YcMS6XMPMb918eqflVGqLp2R3Fxcf1BH61BJXzpb9R+o9Nh6bc1sBCmFAaE3qQdrwDH95HlJ8aWB9RyP6e1AWtQBQGqDCohYoiKWJLFVALEm5LEbkkk69akijfQHooDKoBExXEoo/M4v0Gp+QoTRUYrtLyjT3b9h+9LJoqcXxKSTzObdBoPkKgkhPMBQFbjeKBfjU0CommeTc2HT96kgyjgAoDcEqCT21QDNIGbYUB0HBeEubWU0Is+i8OgKIAd66JHNkqpIFAKAUAoBQCgFAKA8IvQHJcX4ScPeSMXi5r/6fw/k/wDz8NqNUXTsrpFDC4+vj9aioJK2dbfX18/61IIxFATeGYsxuGHLcdV5j66CgO3jcMAQbgi4PpUAzoDIUBDxPFYk80gv0HiPyFAVWJ7T8o4/dv2H70JoqsVxSWTzOQOg0HyG9QCJQkxaW1AQ8TjgvOlAqJsaz+XQdf2q1EGEWH66nrSwSFSoskzWMnYVAJuG4W7HY0B0HDuyTNqRb40qyrkdNgezcabi5q6iV4i4ihVdAAKmipsqQKAUAoBQCgFAKAUAoBQHhFAcnxrg5hvJELxfeQfc9V/l9OXw2o0XTso8UARcVBJBtUgAUJJ+Dxjp5WI9OXyOlATJOPSgaZfiV+hUAqcTxCWTzyMR02HyGlLBHU0BsFQSC9AaJsSBzoCpxPECdF1NTRBGEJbVjf05VIJKR1AJcODZthUAucB2bd/umgs6fh/ZRVtmqyiVci+w3D0TyqKskVslAVJAoBQCgFAKAUAoBQCgFAKAUAoBQCgOQ7RcF7u8sQ8B1dB93qy+npy+FVaoumcu9QWMlqAbEoSYz/EfKgI2WoBlegMHloCBiseBU0QQGLPvoOnP+lSCTh8GeQqLBb4LgjvyNQDpOHdkju2lSoshyOjwfBI05XNWUSllkqAbCrEGVAKAUAoBQCgFAKAUAoBQCgFAKAUAoBQCgMZEuCDzFAfMOO4M4eQi32ZP+m/T09K58joRon/pQkmIdKEmEh+FARXNQCPNNalEFe8jubKPfl7VIJOD4KzG5uTSwdJw7sqzW0tSmyLOnwPZlF82tSolXIuYcMq+VQKtRFm6pIFAKAUAoBQCgFAKAUAoBQCgFAKAUAoBQCgFAKAUBz/avhwkjvbUVSSLxZ8yMpibKfLf5f0qCxbwyaDnQkzc0BEkBJsBc9B+vSoIJeD7OPIfECfTl79akizp+H9lALZqnhI4i/wvDI02UVZRK2TAKkg9oBQCgFAKAUAoBQCgFAKAUAoBQCgFAKAUAoBQCgFAKAUBjIgYEHnQHE8d7JFiSoveubR0UirwvZmZdBcDpoR+NNybRdYTsqx87n4aVNMjiLzB8Bij2Wp4SvEWaRAbCrUVM6AUAoBQCgFAKAUAoBQCgFAKAUAoBQCgFAKAUAoBQCgFAKAUAoBQCgPLUB7QCgFAKAUAoBQCgFAKAUAoBQCgFAKAUAoB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data:image/jpeg;base64,/9j/4AAQSkZJRgABAQAAAQABAAD/2wCEAAkGBxQTEhQUExEUFhUVFRcYFxYYGRcUGRcVFBgXGBUXFBgZHyggGBwlHBUVIjEkJiksLi4uFx8zODMsNygwOisBCgoKDg0OGxAQGiwkHyQsLCwtLCwsLCwsLCwsLCwsLCwsLCwsLCwtLCwsLCwsLCwsLCwsNCwsLCwsLCwsLCwsLP/AABEIAMABBgMBEQACEQEDEQH/xAAbAAEAAgMBAQAAAAAAAAAAAAAABAUCAwYBB//EAEEQAAIBAgQDBgMGAwcCBwAAAAECAwARBBIhMQVBUQYTIjJhgXGR8CNCobHB0VJi4QcUM3KSovEWJBVDU2OCk7L/xAAaAQEAAwEBAQAAAAAAAAAAAAAAAQIEAwUG/8QANxEAAgIBAgMGBQIFBAMBAAAAAAECEQMEIRIxQQUTUWFxkSKBobHB0fAUIzJC4TNy0vFSYqI0/9oADAMBAAIRAxEAPwD7jQCgFAKAUAoBQCgFAKAUAoBQCgFAKAUAoBQCgFAKAUAoBQCgFAKAUAoBQCgFAKAUAoBQCgFAKAUAoBQCgFAKAUAoBQCgPCbUBracfGosmgs46UsUbakgUAoBQCgFAKAUAoBQCgFAKAUAoBQCgFAKAUAoBQCgFAKAUAoDFnA3NAa2xA5a/hUWTRqaZj6VFk0YVBJhDMrXysrWNjYg2O9jbY60BttQG2OS1SmQ0b6sVFAKAUAoBQCgFAKAUAoBQCgFAKAUAoBQCgFAKAUAvQGtp1HOhNGtsT0HzqLFGsyE8/0qCaMDYAk7Dc/vQkrcRx+BWCZ8znYKL/NvKDodCeVZc+sw4U3N8ui3fsi8ccpckQE7RiVnWFoiUy5vF3hGa9gcuik2P8XwryNR248dPupcL6va650tzRDS8W3FuWeCZJQb3ZhbMrm9jyOUeGxtoQOR5g29jS6rHqcfeY3t9U/BmeeNwdM34nDm4dLB1FhfRWX+B7cuh3U666g6ShswuJDi4BBBsynzKw3VvmDfYggi4IqAbr1IM45LfCiZDRIBqxU9oBQCgFAKAUAoBQCgFAKAUAoBQCgFAeMwG5oDU2KUc7/CosGtsZ0HzpZNGs4hjzt8KWTRhvvrUAwadQbFhfoNT/pGtAVP/UkbHLEjyHMy3No1zIzK48XiuGVgfDyqspKKtloxcnSI2L4rPa90iA5gBtOhZjb3sKzzzKUWoyp+NX9DssE0919Tl+LcO/vDZ2xE+hBGa80Qs33VIFr/AANq8/vdZifTJ6fDL2e3sehiyYlDhniVfX33I5gxQBaJxMbMGAe6ksLEsgyXI0ADh7AADYVRdrKMuDUJxvpKLX6pllp9Jldp8Ppf54n9iJHMU70HDNCXJu6MYpGXVjmkYguxdrhr5hc73bN0lPR5oxXhVV8VbVVO9q6VXIT0E4b48ilfk0/pf1otuByYiQxjBu6d3pJmHfixYt3byShSy+AeIHOM5Av5h10+lWKUsuB3xVafwrbr8Krl/wCv6GLUQnCo5VXVU729/udrjuOxwZRMyrIw0QNm63OZgumh1Nq25sqxY3NpuvDdmWMeJ0VOF7RLPLmiUIRZFcsCspux7qVQLoOatrYk8iQ9MerxzkobqTV00/8Ar6l8mDJj/qVfv3OkwmKDi4uCDZlOjKwtdWHXUHoQQRcEGtJyN4qQbIpLfCiZDRJBqxU9oBQCgFAKAUAoBQCgFAKAUAoBQEfH4oRoW3PIdTyA+VQ3RKRXLNnUOPFcXHK/p6VD8iyW+5Rw8SnbD9+uRipPeQZCCApIdA2a+cDXUWPQXrjxvh4j1ZaXTxz9xK0nVTvZ3ydVyfrt4lrHxBXyd2M3eJnQkhVKi17nUgi4uLHeuqd8jzMmOWObhJbrY08Q4osNu+mjjv8AdAaRvip6epS1UnljDmzvp9Hm1H+nG/ovdlTj+1OHWPMjPO5NsrZox8WGUKR7H9uU9RGvh3N+DsXPKdZPhXjs/amVmF7cSKdYYsn8K5kNvQ3I/CuS1UuqR6E+wcPD8MnfnT+lL7mrtDMYZ1nhIEeLQSeK4CPZQ7EAE2sYy1tbkkbWbrkcWlfJ7nm4NLN8cUvjx7eqv7rf1TS6E/Cd4EKYh1bMLpJGG2PIG17i4IO5B9DWWXCncSI8TVSPeFYKFLslyx3LNnYakdTb8+tVnkk1XQtDGk7NfGe7Rc3dguSMgHhNwQdwPCLDU+3MVOPjyvhbtee69imVY8a4mtyqweKxS2BIkUgnXQ6fwqxOfUm5zACyj/Nw1nZnZ8I8c/g80+fy3XsvoZMefK3tuZYTtXEspisY2tmJUiMMbC5UZssmlvKzHQg2trglpNRhx95ps8mvBp7fdL5peRqxvv58Dhb8tydxDHDEx2SSRnZWCeDMQrak2ICup7u+pa4UkXtVsEtdqJcGWEZKL5van6x6+VX4lMkMeLk2nyr/ALK2IRRhO6gEihbWkEchLqU+0WyXdrItiV3FzfNp6Xx45yyY4yV7fFyW+zS4uV814PZ7U+EpSyUpyt+7Om4JOHLFZw2IuTlYOquqhc0ZLKAyhm0KA92X53YNs0veKNZJJu726LojlljTtKkdJhMSJBcAgg2ZW0ZGG6sOuo2uCCCCQQTqOZIoDZG9qIhokA1Yqe0AoBQCgFAKAUAoBQCgFAKAxkcAEk2A3NAcpxfHmR7i4Vb5R8PMT66ewHUiqN2XSoz4RPZsnJrlfRhq6/r86IllZx/AYSA55A696SCFVZLncsDIpynXcEX9qz5I44c+p7eh1GrzrghT4fFtfLZq16pkbhHE4XdcPho3UAlopGZmysgY5ih8qtdgbWuHPXRiyJy4YontDQ5u6eozTXF4JJeVWudfjmbOP9n2xR7+I2cjK8Tm1mTQgHqLW6HcHXWM2ByfFEjsztWGCHdZFt0a/JyOO4bLD/iRMvqR4fZhofnWSWOUeaPo8Opw5v8ATkn9/bmacNCXdUUXZmCj4k2qIx4mkjpknHHFzlyW50nb91RsPCu0MRP/AMWyqt//AKTWrU1SijwexOLJky5pdfu7b9iohldQiIQFUDvQwzxgIpuSpHmJGwsT7V5mHMuP+ZLZvbx3fT9eh5eXJJzlKPVt+Rew4uwyqcxzZbqGYA2JGhY22AFtNVpk1mnT/ue19F9/fl4lo5Mlcl+/34lXJxSPvpYiwEsaqWMxKggi4UG1uYPhXS9Q9ZqHijPFCou18PxS9d6Xuc44ZZptbya8v0I3GWkEkZWSKWBkYSBwDEW0C3bNq1idCddwCdsWCUcqm8vEslqnvxefTZfblaXPVg08ZzUW9q5JXfp/kruN9oY17qSZFfICoKqQDdbgBGPi1X72UDXQ6Vo02gyfFHG2r33e/uuXyt+Z31UMukx943wpvhrrVN716fVlh2I46uIM/eLkdZReMlrlJRFDES1wbhywJAsO9udPN7ml0ywYlCLvqeHlbWRqaproXmJUCOZJJCuVVjklNhlMMaNmNvDYqUc2uoBC65WtbNFySa3roXwNQk4y2v6HMdocYpV4DE0qFDeVkkSNHTRO+a1x4jYNuL72JrFDLFVKLV3ytW/RddjvlmmuHmV/COKS4CWPERWVWgzYrCMCtliCqpItdHYlirNc73JW9umn1D4pQe64qUvG78/7fL0q+eWUNr8j7TwHjMOLhWaB8yN7FWG6uOTDp+legcyxoDNGtQho3g1Yqe0AoBQCgFAKAUAoBQCgPCaA5vi/Es5svkU3/wA3qfTf4XBqjdl0iuZem3Lla2gv0sdPTTmrGoJNAax3trcfysp0+R/AkdaA6CF1mj8Sgg6MrAEXG4IO9TSa3JjKUJXF0/FGjA8FhhdpI48rMLHUkAXucoO17DboKrHHGLtI0Z9dnzwUMkrS/e/iZYj7J+8Hkewl9DoEl/JW9MpuAlXMhPvQkirw2EOJBDGHF/EFAOosdt9DVeCN3R3eqzOHdubcfCz5xxqKSfE4h2IRVlZczAFQsJyCwYgWITU3tcnfWsGXinkkoq686S+dOn5V57cz2sOtw6bRxxreUruvN/etiNg+Jd3Ey/aXEjWnaFQfEQzBWL2a99z1tbTTysugyZZLLS4aqlJ062/8f38zhplizZeHHS35Sbt+Kut79yZh+FYnCYYyQpII0BYRPKgBD+ItlKPYXN9wd+prTn0Dz/HmUVy3Sd7fNHWSxOSw4nFS8uKm/Bt/pz6lNwjDSzQvLIqYbM5ZSFDkaku7GbOFuTcZQuliNCLWyYo447OU4xqP+Phcdkubk3u652YXqtRXdSk41aq69/HcmcD4dPh5e/79cTexUzhiQGFima7ewFrEG166d7CGTu8UFceajtdq+TSV+jbO2l1MY4Z48rlwyfNc0/yvUp/7S8TJiyp7qzoVQRpdzazWtbVr57i3IitOl1Cyz4lya2/fuaNbpYR7O/lytcVtvzXD+UZdnOEy9+2KmSSB9UjW/clRkHilvYtmDBQCCNGJBAAqur1H8JiSjvJ8ub9Xt4eq9TzdRmeszvI1S/dfPzO64ZjVlRNQGzagEgLnRpVja2rrYAIbAjQeZWrXhzLJHiXn9HRmlhlGlXPk/Hp6HM8W4GkDTSgKiTbyyBz3EsUigZ0DZTEHQ2GysE1yEZcuswzajLHbUecVStNNOttnv7X1Ixy5qXuR+FcIw2WLE4gNAryhxhs32chDeCQopCldUckKAAgvpmLePqNTqOKWnwfG1Frjrdbbq+d80rdtvbpWrHii/ift+fyTsE0vDsTGMP8Aa96q6BWjSRA5uHIvGSkZZhILNoAQ+et3ZmrnqL6U903fTmuq32rdc6qjjngoH1XhfEEnjDodNiD5lawJVgOeoOlwQQQSCCfYTT5HAmVIMla1CGjcDerFT2gFAKAUAoBQCgFAKAoOOcRveNdtmI3v/CPXn7W33o30LJFKD9ciDtoOVuQ5XAvlS8Fj0EbcjtzsfXrpoeoIO2YkSapl/rz2tY9SRcepBHlzGhBv4RjMr5Ts1gfj90/p8jUoHQXqSDxlBBBAIIIIOoIOhBHSgImCkyExOfILqxPmiHMk818rH/KT5qEFdxPjV/DGSATYMNGc2JKx32NgdfQnQLrhzahODkpcMFzl/wAf+W/lfNdIxd1Vvw/U4LtBhMRIsbSERwvIqtA0aShFLBWeZwWAbUFSLZQvoSceDX6fLlWnxbLo1Jq2/Zvrd3fmdJYZxjxM6qDCRpGEyERqYA3lyxR3BdMpNgpsVYnXKxzjKBm9rmzP0OcMxZHUNIlzrGJJERSW8UfdqrZFGtvCdrbAtXhZNXkhPhyR235bP6vhfmvndvhPZx58+Hhm0n1TlFO/nXF9TdKyZTG0csgyhCscZbMsK5TkAuR5lO+XKwFzuIhjyShGWGKk024ybaridtSiuqurt+hkUeLicmlXNWt/S+fy3InAYzAgVUKIzMREG72W3eMLq8TWuPAGC962ligBFtOdylJKU/jX9uPa21/ddpLnw3W3XYzxqtlt5/gk4riIjzlULyDKZIoMt9c0YE0pYDIQFsLsyW8ijaig4JY5z7uO9Rjz8d5bu1vfNMu5uS6v15fJE+HDEKmhDgWkBCsQQIzIoaPLnNgviUC/8PiuubPPT59OnDiUbbUnvG3fPeTSvxVImKnGW/Pw6lZAmS0sbJlItbP4GjCqO7ZxbvAQAA4y2C3IJUFr4smo08qlB+e13u75Wl4tW9+XOlollvE8UuXS9mn5eT69PudUkBZUjIuNYGuFIlIV7s13C5gS7sBbRZl8RYAe91PN2rz/AH+/0OEm4lDAowZwzSGJ/wDtY1zr3veZWCu5ureGYhj/ACNcC4v4mfs/LLVSyYp1xUpN06VdFz6bevltsw6p44NeTXqnzOv4Xw9ppSfK7qveWJZI0UWyR33FweQzMD0+z7YNN3MP4bHLfnKfXfov/Z9OdLfwvjObm+J/JHYNwwRgNAArqLWJNpFuSVlO5JJJD6kEk6gsG9KEIwioxVJcjk75kvB4oSLcAgg2ZToyMN1YddR6EEEEgg1cG+gMlNqEM3Kb1Yqe0AoBQCgFAKAUBV8Y4jkBVD4yN/4QeZqrZKRzLfgTbXkSb5Cfe6n13F9KlzwH199tb2N7ba2uNwbHS4sB5f6009be+2xvbUMlCQTceo97j9d/W4bS7bARMQOf0Rz9x+WuwFCDo+D4zvE18y6N+h9x+tSCfapIIHGsAZY7LYSL4oyTYZh91j/C2x6XvuBVZwU48MlaCdHzzhmJzFlnkZZ5UYKQqqmHaOO80aSrrGUYFWVjm+zvsa+c7UnlyT4q+GD3W9v4qXwvZ3zT865o14FFKur6/wCSm41xHCLhBAkrSwySgYiYrMqxNlHiUqlr3UERnNe4vob1fBh1OTVd9OKjJL4Y3G5b8nv5/wBW1dDpqc8clvxe/gqVKvkjouz/ABLP3uFlbNPHkjlJ+zM2Hcpd2DdY5GuCfDI3WUCvdwZlmxxyLa/unT39TBKPDKjZxvA+MzqwNz4rB2LK3dky2ABOR2INgPIjWUKxrLrsLlj4lzW7+X7rfpZrhqn3fcc43avp9+fPnzOf7QcY7tzBHA2IcI7SRqVVVijWQmSyh8oZZGa1wxARtMyg8uz9K/4f+ZatqVW0+SpPl4brl0OOWa4/h9DHgXaJ5x3jAKLuJBGL7qQrMWJZwMyMQWtptVdVieKDx4UkqXLa0nurW++6vzPY0mihqNL3kd53W7+i6cmnuXnEymKTu1lCi+YZW1Cgg6F2LoTa19NbHw3uvLBLFDP3mOCgmqldr2/sfLmm39b87Pp8uOPDkTvpsa8bjo8FhmdmLmNVKE3GZs11Govq6x31sBIx5VXhnqk0405/BtJSXD/VJqrS2Vc+dcjm6hXgt+W/gjLg2Kwb4JB/cZ3fLlLlWjB3sTJtaxA2tWrJnw4vhk1xeTX639D2u9eSaksqWPaotW1tVcNfVP0ZDwU+IUBYu5kEQkbKXRmUyiQFmeNi4/xJB4gdHcCxIIrHtKGOu8T360190k/cz6/TaerxSa5tJp18r5fU1cPxfdDO7mWeQs2UO7Ipe5doyygKG0uQBYEKAdRJP8RfE4xak9uJpKl0VW22ui6vnsZsXZuecoxapP8Adn1HskAcLC4ADOis5HNyLN7XFgOQAFbcGOMMaUfXzbfNt9W+pkzw4Mso+Da9nRc12ORDxmFObvIrCQCxB0WRRc5H+Zs26knkSCINuExSyLcXBBsynRlYbqw5HUehBBFwRUgwn4lCjhHlRGIuAxC3BJGhOh1BqjnGLps7Q02WcOOEW0vBWTFbmKscWuhuVr1ZMpR7UgUAoBQCgIXF8b3Ud+bEKv8Ama9r/L52qGyUrOYJvqTrz56n89/x9fFQua3HpcHQg7EHkfxsf6giDS3xvfYnc20NxzYC4I5i/rcBf58tzffTqefqRf7w8Ik8B6e37dOemw8VtA4FAeSrcXGn6Ea/K3ptyFhQGrh+L7mUH7h0YdOvyP1rRA7EVYg9oQfKP7YuzFv++iXQ5VxKC4DDypIbehyE9CPWgOSwTvIkSRZo5cQZWzIZmUGPQFfExzts0jFiulwK82WOpy4lxKNbVG3fPolS6JJXvudlukl1LrsxwhppDiA3dSjRY5pTiTGpIuBHZXClWK2L2tIdDcVa5YaVqlvtGr6b717K9uh0hh7zy9TtiC3gJC3MjFmCuEkIfMxLbhi8pNxY92+hzgVujJSSkjg04twk+X7+p8/wPEf/AAvGYjNG5TGYYsiG8kgkkBZIi1rsRKZIyfvaMas6rc5ok/2YYuXApOncBpCRuQO7AVdXI0UdQSNVtcEVgz6zHCpp7NbP5vl1fy58+R7em02OelXfT4Vxt0t72ivfaidjeExcQlYSGPNcSd3GTGh0Kmz5SWHM5RuQc2teZn7Qy4P5sY0ntdX9LVfN+Oxo1lywwwOLpbpye7q1+fsRXw8uFfDxJhRGruCe5HeuiqQXLG7SbX1zDnreqxyYdTGc5Ttpf3bJvp4R+VMyz/h8UVGEG2+rfL5K/qX3G8FHOTkUrI0bd3LmGrL6C9yLjcXNj0rBoJ6jHsnxJNXFRbdfvw5BamWJPu3w36fmzRw4Ng4SHePMoQvKykPL45PsyGcm6hlAtv3lhatmp0OXVT43BqO9JtJLZbrk9/S9t7M71Un/AFTt+PP5FPJAA5kCKjSqrMqgAC63ygDTS/uSTzrTim+Dgtvh2t735nt9i7qbfl+T6Tw2fu+Eq17EYdiOXiYHLb3YV691ivy/B46h3mvcfGb9uLf6HJYLtbio9O9zjpIM/wDu8341ijqJx6n0eXsrS5N+GvTb6cvoX2B7fjQTQ2/mQ3/2t+9d46v/AMkeZm7BfPFP5P8AVfoXuHx0c573CyKZABmQ+HOo+7IDqCNbNyJ5gkHVDJGfJni6jSZtO/5ka8+nuc52v4fLiJElhjZ1yZGUDxI6sxKuu4PiHp+FZtTjlJppHtdj6zDjxOE5JO739ETuzvA5cIySSYlY4yvjjJsMxXym5y3B5jp60xYpQpt0vA567W4tVFwhjblez8r58r38DsIpAQCpBB2INwfcVrT6o8KUWnTRIVr1ZM5s9qQKAUAoDTi8MsiFHUMrCxBqGrByWPwb4dgGJaMmySHcE7JJ69Dz+Nw1WjonZrv9fXL69TBJrdfj+umxB/iHI+x5WEGk9PfTQEE6EdATb/K3obUBkf8An8deu99L3uSL6hlABvcHe1viGFh1IO252GYGgImKj/55W5EemvroeZFAXnZjH50MbeZNvVf6ftUhl3UlTCeBXVkdQysCrKRcMrCxBHMEGgPnnDf7P1jlypipVaAu0cZWPu5IpjpmIXM58CozMWIaJWsBkFc+6jcn1dL25enN8utlozcWjHGlY5EadZImzG2YKSe7BZmHiLKAsd9S2ZVtY2suSUXDZtb/AKpfdperNnewe5IGJBZm2GbMD4ijNlZUAaNgw8wOoUqwVgdNb6fUYH/KjNNrpyfy/wAHDLx8feV9n79Crx8sWdZcrEhCEJH2jGSSSeRgSPs1JmsxtlGUqA6kVh7QyvNPusb2XPfa+VPxfgud9Y1Z10mDjlu0r8djXwzFQTJIkq/aLIckCM8bvYAgrExGbmO8a97MbqBp5Wox5sGSM8T+FreTSaW+9vev9qrps2blOGHI+6lbXKvwnfubeG8GSGWWaOSVBIApQSFlFhdWMhDl28VwFPhBOjCtMI6jW4443GLUX/U1S81Sr57b7cuZky5fjc5Sdvzsm4ZLkRxIqknNoCqIR/5gQNp5reY5s2u5NenHs/BiXHlub5fF9vNet10o4RnPJLhjsW7YNERsxzgjxZ7ZT65AMq+wv1JqvfS2jHZeC2NsdPjirav1KTGcKimXIVeAXvmN1jLLyCSEMRrsAB63FdO9nVXf3OTw430r7ELjeEdChYC3i8a6q2a2Wx5WVBof4tL2NYseFw4q5beu3+X9D1uyZ93lcH/ctvl/g6IYjvODWXeMhGHMBJRb/aUPwNenJ3gteRx08O77Val4ya+abX3OLtWA+nFAbcPIyspQsHB8JW+a/wDLbW9Sm07RScYyi1Nbdb5H1mLDy5I5dBP3ad6vlWQhRmVuSsDezcttq9eF8K4uZ8BnUFkl3f8ATbr06HM8UwVzHi45pJIhmWQuEmeKzEOQrqVsGFiALix1sdM2XE01K7r5nt6HWQyY5YOFRk91VxT8m07vw3p/eZFwtsMVxWHkaePVpI1sgZWFi8apZbjfKRy6iixuPxxd+RWWqjqb0+aPBLkm92mujbt0/G/ozq8Fi1lRZI2urC4P7+taIyUlaPFy4pY5uE1TRLVr10TOLMqkCgFAKA1zwq6lWAKsLEHYigOP4lw9sO3NoibK51Kk7I/X0PP4+ajVHROzWNfr9enrUEmuRPq17HYm34Ecx+Ig1+2vTzbjb+YED3A5ldAHT/nfkbb3v73uN7qBgwuLe45+x6778772YUBBhxBhlVxyO3UdD7afKgO7w8wdQy7EXFSQbKkETiOGJCvGB3kZJXlmB88ZPIMAPgQp+7Qg4/HlFCPJFNM0xmZDGoyq6hiO9zeJJQ1vAAbEEeIRXHmz0eGEp58sru+bpU9kvbbd+lNnVZJOopFXLxrOYYYpoQVdlLPDIiuFIHdlc2pAvq2q92b8ycss+TJpnHPCXJbwknJ+b5Lw8bvZGl6acEsq5N7N8v3+h0mBzTxZ1RJFuVIVlJzKbHMrEAAizDxEkEG2teXLsHLwrJgl50/hkvLqrXJ8jotXHlNflFbjOGYfvNbRSvydQC9gF0EguwF18httyJvGPUdoaFcGTHcfNWvdfmw8eHL8UXuRsbw6VF8C3KjQAlkOlzdTd47m4GTPqwJG7V62l7d0uRcM/gfny+TX5SM2TSTjutzd2bdQHLP42EZcMUUJmBIjAvcMtyGzWJPpateocslOO8d6rf5nfTcEOb3L5mAF7gC178gOt+lZKZstFNgOM4Zp8iG8rE2Ntblc9rnxAFVuL6WtbQiu8sWRQt8jhHLjlKlzI3F8PiR9jHk7huqFsqC10OW7XvsQBlGUgsRYWxyx1xS5lZrImuHl9jLstOIMQ+FmDGHEqArOuTOxBUErupazLY2OiGwFd8FU10f08vY7arM8yWZbZIVfmr2kl5Pn63yJuP7AvcmGVSvISXBA6ZlBzfIVSWkd/Czdh7ejX82Lvyr7Oq+pL4F2fTCSZ55UaTKckaAuddGZVtnfTTRdLmumHTcL4mY+0O1u/h3eNNLq3z+n6l9FCb3hw0UX/uOqhvQrGmpHozIfStCjFckeTLNkmqlJtebZI/8ADQ3+KzS/ytonw7sWUj/NmPrVrOZNCi1rC1rW5W6WqAU//T4XMIp5YkYkmNCpXXfJmUlL+hrl3Vf0to3/AMe5U8kIykuru/nTV/MsMFhUgjVE8KIOZ6m5JJ6kmrxioqkZc2aeabnPmyXAb68uXL3rojgzdUkCgFAKAUBhNEGUqwBUixB1BB3BoDkOJ8PbDtfVoifC25Qn7r9fQ8/j5qNF07NQ1+vr6/CCTTKn9OXrYnkt9b/dOu2wGrqCD0IP43HW51HU8w16A8PT8et9j15+9+Z8oEPHJcX+fxPP3+uVAWnZLiFiYmO+q/HmPf8AMHrUg6mhB7UgouLYNQ1m0jma2bnDiWBRJF6Bw2Q/zFRY941UyY45I8M1a8wm07RDwXY5VU95LndwQ7hFUsCFFgSWK6IvM+UEWNZJ9n4pSjJNpRrZOls7/L5UdFlklRq4/wAWj4dkjijw8KzFrGzAtKx/hChTdm1JfS+oA1GvJNwi5JXXgc0rdHJ4zCvLIJZ5gC1zJJKYZMPGqtIhhUEq91K5s1rWZmABIB4OMNRjU02k1tvX7fivkzbg1k9Onjrr02fv+qZBweKxS5DChUuR9kjGey5e8L9yC7pdGRhmUCxGxNY8nZcJr+YuLz2T91RvxavTZFUnTtbvbbrvHm/9yLLh/aD+8aS4cMwLAGNgsgsbHLZr39AwO+leXk0U9G+LBlcfW6+e33VeZfNpscoKbapt1e//ANRtb+dFlgCt2SKYMSR9jiAyMDfXSwLHppyF2tWjF2hN/wD6o0uk4br51f76GKWnljVx3Xh09+XyNYHdtlKiNnNsq2hMhOpCyZSWNlPkflXpYsmLU/6WRS+/t+aM/G8b+KNehZHjSAeJSouANRrcE2BNrmw230qJaOfRnaOsh4GnF8FmxgbLE6AkFJZLw5CpsCoIz6Wzg5bXa17E1r0+Pu4U+Zky5XLJxR9DsoMHKVUTTkmwzCIdyrG2pvcuNbnRhXazkTMNhUjBCIFvvYak9WO5PqaixRuoSKEGnE4xI/OwHpz9hvQEFOJPKbQR6c3bYfX0KDlzLDD4AAhnYuw5nYH+VdhVkirZNqSBQCgFAKAUAoDCWMMCrAEEWIOoIO4IoDkeJ8OOHNxcwk6E6lL/AHX6r0P66mjRdOzULEfX1+9QSR5Y/n+fID1PTqNOlAaL35+oO/x33+r65rgapNf2/MfX52AArlYo4I3BuD+VSDv+GY0SxhxvsR0I3/f3oCXQg1YiFXVkYXVgQR1B0PwoCNw6ZvFFIbyR28Rt9ohvkk05mxB/mVuVqkgkTYVHILxoxAIBZQxAa2YAkaA2F+thQHFcT7Ot/eE/7meNU8SKjArKEa6l1cMpZM1jpc+Fr3tb5XtGH8HxNY4yjO6bW8bW6tU9+m/K14m7DWWrdNfUo+0wlXERpDgxK2RSs4jhd4EEjXCmSM2KhiUGcbDTStHZ/aTenvJkjHh23W8ttt79/h+pTNgqfwpuzXxfh0MSwiWVUAzFkeON5MRIrMTIJlkjlLuHUuAzXYLpl0Po6XtHFqIKt5bWkm6fryS8LfLmUcMmGTcXXndfY2J2OknQGNJwT41WYhIo/GwXDs2jyZEt9paRW5CtXcwq47X++vJ/U1Ye08sKUkmrvb4b9eGk/mmdXwLsZJGmTEY15VN7xhUKkHkS6k2tpZQlZp9m6ac1Nx3Xha+3/Zxy6pyVRVfn2Sj7JeZ0XDeDQQWMUKqQMufVnyi+hka7EanQnma32ZKLAVBIoDxnAFyQB1OlAVuL49Enlu59NB8z+lBRQcT7TtY3cIvpofnv8qE0cji+0DOSIwR/Mdz8B+9CTo+yvaYpZH2+taJ0Vas+hYbEq4BU3FXso0bqkgUAoBQCgFAKAUBjIgYEEAgixB1BB5GgOQ4rw1sMcy3MJ57mO/JuqevL8ao0XTs1EBh9fKoJIc6b9efr1Px6/wCocxQEZ/r9/wDj8vMBCxS8xQFn2b4j3b2J8D6H0PI1IOzoBQgg8Tw7HLJGLyx3KjQZ0Ns8RJ2zACx2DKhOgN5INicSiKI/eKFcXXN4Sb8sp1zdVtcEEUoGnFSd8uVYHYbhn+wAYbG7DvFOu4Q86pkxwyRcZq0+hKbTtEbDcEkI+1n5mwjUKbX0Ds18xtuVVPQDavIj2FpFJydvyb2+lP6mh6rI1RZYThsUZusYzfxG7v8A62u3tevUxYceJcOOKXojg5OTtsmV0IFCT2gIWJ4tEm73PRfEf2HuaE0U+K7RsdEUKOp8R+Ww/GoFFJjOIFtXcn4n8hsKElFjuN8kFz+A+JqaBUurObubn8B8BUkG5IbVANo0qCTq+zPGWQgX05iidENH0XDyhlBHOuiZzZsqSBQCgFAKAUAoBQHjKCCCAQRYg6gg8jQHIcV4YcMS6XMPMb918eqflVGqLp2R3Fxcf1BH61BJXzpb9R+o9Nh6bc1sBCmFAaE3qQdrwDH95HlJ8aWB9RyP6e1AWtQBQGqDCohYoiKWJLFVALEm5LEbkkk69akijfQHooDKoBExXEoo/M4v0Gp+QoTRUYrtLyjT3b9h+9LJoqcXxKSTzObdBoPkKgkhPMBQFbjeKBfjU0CommeTc2HT96kgyjgAoDcEqCT21QDNIGbYUB0HBeEubWU0Is+i8OgKIAd66JHNkqpIFAKAUAoBQCgFAKA8IvQHJcX4ScPeSMXi5r/6fw/k/wDz8NqNUXTsrpFDC4+vj9aioJK2dbfX18/61IIxFATeGYsxuGHLcdV5j66CgO3jcMAQbgi4PpUAzoDIUBDxPFYk80gv0HiPyFAVWJ7T8o4/dv2H70JoqsVxSWTzOQOg0HyG9QCJQkxaW1AQ8TjgvOlAqJsaz+XQdf2q1EGEWH66nrSwSFSoskzWMnYVAJuG4W7HY0B0HDuyTNqRb40qyrkdNgezcabi5q6iV4i4ihVdAAKmipsqQKAUAoBQCgFAKAUAoBQHhFAcnxrg5hvJELxfeQfc9V/l9OXw2o0XTso8UARcVBJBtUgAUJJ+Dxjp5WI9OXyOlATJOPSgaZfiV+hUAqcTxCWTzyMR02HyGlLBHU0BsFQSC9AaJsSBzoCpxPECdF1NTRBGEJbVjf05VIJKR1AJcODZthUAucB2bd/umgs6fh/ZRVtmqyiVci+w3D0TyqKskVslAVJAoBQCgFAKAUAoBQCgFAKAUAoBQCgOQ7RcF7u8sQ8B1dB93qy+npy+FVaoumcu9QWMlqAbEoSYz/EfKgI2WoBlegMHloCBiseBU0QQGLPvoOnP+lSCTh8GeQqLBb4LgjvyNQDpOHdkju2lSoshyOjwfBI05XNWUSllkqAbCrEGVAKAUAoBQCgFAKAUAoBQCgFAKAUAoBQCgMZEuCDzFAfMOO4M4eQi32ZP+m/T09K58joRon/pQkmIdKEmEh+FARXNQCPNNalEFe8jubKPfl7VIJOD4KzG5uTSwdJw7sqzW0tSmyLOnwPZlF82tSolXIuYcMq+VQKtRFm6pIFAKAUAoBQCgFAKAUAoBQCgFAKAUAoBQCgFAKAUBz/avhwkjvbUVSSLxZ8yMpibKfLf5f0qCxbwyaDnQkzc0BEkBJsBc9B+vSoIJeD7OPIfECfTl79akizp+H9lALZqnhI4i/wvDI02UVZRK2TAKkg9oBQCgFAKAUAoBQCgFAKAUAoBQCgFAKAUAoBQCgFAKAUBjIgYEHnQHE8d7JFiSoveubR0UirwvZmZdBcDpoR+NNybRdYTsqx87n4aVNMjiLzB8Bij2Wp4SvEWaRAbCrUVM6AUAoBQCgFAKAUAoBQCgFAKAUAoBQCgFAKAUAoBQCgFAKAUAoBQCgPLUB7QCgFAKAUAoBQCgFAKAUAoBQCgFAKAUAoB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AutoShape 8" descr="Hasil gambar untuk deck of c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AutoShape 10" descr="Hasil gambar untuk deck of c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315" y="3861048"/>
            <a:ext cx="338267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3977655"/>
            <a:ext cx="2736304" cy="225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2688052" y="336317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123728" y="2538726"/>
          <a:ext cx="527720" cy="29338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7720"/>
              </a:tblGrid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6</a:t>
                      </a:r>
                      <a:endParaRPr lang="en-US" sz="1400" b="0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43608" y="10527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6.  </a:t>
            </a:r>
            <a:r>
              <a:rPr lang="en-US" b="1" smtClean="0"/>
              <a:t>	</a:t>
            </a:r>
            <a:r>
              <a:rPr lang="en-US" smtClean="0"/>
              <a:t>Mencetak isi stack </a:t>
            </a:r>
            <a:endParaRPr lang="en-US" b="1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661496" y="2481176"/>
            <a:ext cx="0" cy="2926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019600" y="2481176"/>
            <a:ext cx="0" cy="2926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651448" y="5411216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2693312" y="4597360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689724" y="4187080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693312" y="377512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2499472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694846" y="294284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smtClean="0"/>
              <a:t>15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693182" y="252084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403648" y="1866310"/>
            <a:ext cx="201622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Contoh:  Stack[7]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8916" y="2882670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stack:</a:t>
            </a:r>
            <a:endParaRPr lang="en-US" sz="1600"/>
          </a:p>
        </p:txBody>
      </p:sp>
      <p:sp>
        <p:nvSpPr>
          <p:cNvPr id="27" name="Rectangle 26"/>
          <p:cNvSpPr/>
          <p:nvPr/>
        </p:nvSpPr>
        <p:spPr>
          <a:xfrm>
            <a:off x="1403648" y="1484784"/>
            <a:ext cx="705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Proses pencetakan dimulai dari index top hingga index ke 1. </a:t>
            </a:r>
            <a:endParaRPr lang="en-US" sz="1600" b="1"/>
          </a:p>
        </p:txBody>
      </p:sp>
      <p:sp>
        <p:nvSpPr>
          <p:cNvPr id="31" name="Rounded Rectangle 30"/>
          <p:cNvSpPr/>
          <p:nvPr/>
        </p:nvSpPr>
        <p:spPr bwMode="auto">
          <a:xfrm>
            <a:off x="2689652" y="500970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E3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40" name="Chevron 39"/>
          <p:cNvSpPr/>
          <p:nvPr/>
        </p:nvSpPr>
        <p:spPr bwMode="auto">
          <a:xfrm flipH="1" flipV="1">
            <a:off x="4150000" y="2612377"/>
            <a:ext cx="144016" cy="144016"/>
          </a:xfrm>
          <a:prstGeom prst="chevron">
            <a:avLst/>
          </a:prstGeom>
          <a:solidFill>
            <a:srgbClr val="FF00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1888" y="2534760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11</a:t>
            </a:r>
            <a:endParaRPr lang="en-US" sz="1600"/>
          </a:p>
        </p:txBody>
      </p:sp>
      <p:sp>
        <p:nvSpPr>
          <p:cNvPr id="43" name="Flowchart: Terminator 42"/>
          <p:cNvSpPr/>
          <p:nvPr/>
        </p:nvSpPr>
        <p:spPr bwMode="auto">
          <a:xfrm>
            <a:off x="2915816" y="5688625"/>
            <a:ext cx="864096" cy="288032"/>
          </a:xfrm>
          <a:prstGeom prst="flowChartTermina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" tIns="45720" rIns="9144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Cetak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31500" y="295843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15</a:t>
            </a:r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3131500" y="460261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21</a:t>
            </a:r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3121792" y="337708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29</a:t>
            </a:r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3131840" y="378904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16</a:t>
            </a:r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3183752" y="42009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9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mph" presetSubtype="0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 override="childStyle"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 override="childStyle"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371 0.00278 0.12743 0.00578 0.17482 0.01457 C 0.22222 0.02336 0.25347 0.03794 0.28472 0.05274 " pathEditMode="relative" ptsTypes="aaA">
                                      <p:cBhvr>
                                        <p:cTn id="7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85 L 0.00104 0.0652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5876E-6 C -5.55556E-7 0.00023 0.15764 -0.00509 0.31545 -0.0101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6616 L 0.00208 0.12954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61046E-7 C 0.08142 -0.00324 0.16302 -0.00624 0.22187 -0.01781 C 0.28073 -0.02938 0.31701 -0.0502 0.35364 -0.07055 " pathEditMode="relative" rAng="0" ptsTypes="aaA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93 L 0.00208 0.18483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5913E-6 C 0.12483 -0.00902 0.24983 -0.01804 0.31441 -0.03955 C 0.379 -0.06107 0.38282 -0.09507 0.38698 -0.12884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18599 L 0.00209 0.24497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2195E-6 C 0.10556 -0.00833 0.21111 -0.01666 0.28091 -0.04812 C 0.35087 -0.07958 0.3849 -0.13417 0.41893 -0.18876 " pathEditMode="relative" rAng="0" ptsTypes="aaA">
                                      <p:cBhvr>
                                        <p:cTn id="1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5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24497 L 0.00209 0.30789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51076E-7 C 0.10243 -0.01018 0.20504 -0.02036 0.28021 -0.06153 C 0.35538 -0.10271 0.40295 -0.17511 0.4507 -0.24751 " pathEditMode="relative" rAng="0" ptsTypes="aaA">
                                      <p:cBhvr>
                                        <p:cTn id="1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2" grpId="0"/>
      <p:bldP spid="13" grpId="0" animBg="1"/>
      <p:bldP spid="15" grpId="0" animBg="1"/>
      <p:bldP spid="17" grpId="0"/>
      <p:bldP spid="19" grpId="0"/>
      <p:bldP spid="31" grpId="0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/>
      <p:bldP spid="41" grpId="1"/>
      <p:bldP spid="43" grpId="0" animBg="1"/>
      <p:bldP spid="43" grpId="1" animBg="1"/>
      <p:bldP spid="44" grpId="0"/>
      <p:bldP spid="44" grpId="1"/>
      <p:bldP spid="53" grpId="0"/>
      <p:bldP spid="53" grpId="1"/>
      <p:bldP spid="25" grpId="0"/>
      <p:bldP spid="25" grpId="1"/>
      <p:bldP spid="26" grpId="0"/>
      <p:bldP spid="26" grpId="1"/>
      <p:bldP spid="28" grpId="0"/>
      <p:bldP spid="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919688" y="1096986"/>
            <a:ext cx="7416824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Implementasi stack dengan array memiliki kelemahan karena: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016316" y="3098289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1992" y="2273839"/>
          <a:ext cx="527720" cy="29338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7720"/>
              </a:tblGrid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6</a:t>
                      </a:r>
                      <a:endParaRPr lang="en-US" sz="1400" b="0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989760" y="2166049"/>
            <a:ext cx="0" cy="2971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347864" y="2166049"/>
            <a:ext cx="0" cy="2971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79712" y="5146329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2021576" y="4332473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017988" y="3922193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021576" y="3510241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9944" y="2234585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023110" y="2677961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smtClean="0"/>
              <a:t>15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21446" y="2255961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017916" y="4744817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E3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172072" y="1722294"/>
            <a:ext cx="10801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Stack[7]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635896" y="2132856"/>
            <a:ext cx="4536504" cy="6032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31775" indent="-231775" algn="just">
              <a:buSzPct val="85000"/>
              <a:buFont typeface="+mj-lt"/>
              <a:buAutoNum type="arabicPeriod"/>
            </a:pPr>
            <a:r>
              <a:rPr lang="en-US" sz="1600" smtClean="0"/>
              <a:t>Stack hanya bisa menyimpan data dalam bentuk bilangan integer. Mengapa? 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635896" y="2701838"/>
            <a:ext cx="4536504" cy="84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31775" indent="-231775" algn="just">
              <a:buSzPct val="85000"/>
              <a:buFont typeface="+mj-lt"/>
              <a:buAutoNum type="arabicPeriod" startAt="2"/>
            </a:pPr>
            <a:r>
              <a:rPr lang="en-US" sz="1600" smtClean="0"/>
              <a:t>Jumlah data yang dapat disimpan antara logik dan fisik tidak sama (tidak sinkron). Mengapa? 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595704" y="3689854"/>
            <a:ext cx="4536504" cy="6032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z="1600" smtClean="0"/>
              <a:t>Untuk mengatasi hal tersebut maka elemen stack dan top dipisah.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594032" y="4234102"/>
            <a:ext cx="4536504" cy="6032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z="1600" smtClean="0"/>
              <a:t>Salah satu cara dengan mengimplementasi-kan stack menggunakan structure/record 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835696" y="836613"/>
            <a:ext cx="5818644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tIns="54864" bIns="54864">
            <a:spAutoFit/>
          </a:bodyPr>
          <a:lstStyle/>
          <a:p>
            <a:r>
              <a:rPr lang="en-US" b="1"/>
              <a:t>IMPLEMENTASI </a:t>
            </a:r>
            <a:r>
              <a:rPr lang="en-US" b="1" smtClean="0"/>
              <a:t>STACK </a:t>
            </a:r>
            <a:r>
              <a:rPr lang="en-US" b="1"/>
              <a:t>MENGGUNAKAN </a:t>
            </a:r>
            <a:r>
              <a:rPr lang="en-US" b="1" smtClean="0"/>
              <a:t>RECORD</a:t>
            </a:r>
            <a:endParaRPr lang="en-US" b="1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762264" y="1288188"/>
            <a:ext cx="7775192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Stack terdiri dari dua buah field masing-masing field elemen dan top.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2970492"/>
          <a:ext cx="527720" cy="2514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7720"/>
              </a:tblGrid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5</a:t>
                      </a:r>
                      <a:endParaRPr lang="en-US" sz="1400" b="0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4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3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2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1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755576" y="1637863"/>
            <a:ext cx="7775192" cy="6647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Field elemen memiliki tipe array  yang berfungsi untuk menyimpan data, dapat berupa numerik maupun karakter.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757248" y="2245056"/>
            <a:ext cx="7775192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Field top memiliki tipe integer yang berfungsi untuk menyimpan nilai top.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221336" y="2872750"/>
            <a:ext cx="2726136" cy="3508578"/>
            <a:chOff x="1725392" y="2780928"/>
            <a:chExt cx="2726136" cy="3508578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51948" y="3703120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1725392" y="2780928"/>
              <a:ext cx="0" cy="25603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083496" y="2780928"/>
              <a:ext cx="0" cy="25603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725392" y="5340305"/>
              <a:ext cx="13681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" name="Rounded Rectangle 8"/>
            <p:cNvSpPr/>
            <p:nvPr/>
          </p:nvSpPr>
          <p:spPr bwMode="auto">
            <a:xfrm>
              <a:off x="1757208" y="4937304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753620" y="4527024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9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757208" y="4115072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16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1758742" y="3282792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smtClean="0"/>
                <a:t>15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1757078" y="2860792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3130168" y="4948449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smtClean="0"/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79928" y="4908257"/>
              <a:ext cx="1371600" cy="432048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33284" y="5352025"/>
              <a:ext cx="514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Top</a:t>
              </a:r>
              <a:endParaRPr lang="en-US" sz="16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69204" y="5341695"/>
              <a:ext cx="874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Elemen</a:t>
              </a:r>
              <a:endParaRPr lang="en-US" sz="1600"/>
            </a:p>
          </p:txBody>
        </p:sp>
        <p:sp>
          <p:nvSpPr>
            <p:cNvPr id="27" name="Right Brace 26"/>
            <p:cNvSpPr/>
            <p:nvPr/>
          </p:nvSpPr>
          <p:spPr bwMode="auto">
            <a:xfrm rot="5400000">
              <a:off x="2951820" y="5140189"/>
              <a:ext cx="288032" cy="1368152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93108" y="5950952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Stack</a:t>
              </a:r>
              <a:endParaRPr lang="en-US" sz="160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067944" y="3501008"/>
            <a:ext cx="4248472" cy="83099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109788" algn="l"/>
              </a:tabLst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struct tipestack{	int elemen[max];</a:t>
            </a:r>
          </a:p>
          <a:p>
            <a:pPr>
              <a:tabLst>
                <a:tab pos="2109788" algn="l"/>
              </a:tabLst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int top;</a:t>
            </a:r>
          </a:p>
          <a:p>
            <a:pPr>
              <a:tabLst>
                <a:tab pos="2000250" algn="l"/>
              </a:tabLst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} stack;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12474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1.  </a:t>
            </a:r>
            <a:r>
              <a:rPr lang="en-US" b="1" smtClean="0"/>
              <a:t>	</a:t>
            </a:r>
            <a:r>
              <a:rPr lang="en-US" smtClean="0"/>
              <a:t>Mendefinisikan kondisi awal stack (kosong)</a:t>
            </a:r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1547664" y="1576888"/>
            <a:ext cx="3168352" cy="5847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void buatstack()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{ stack.top = -1; 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42088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2.  Mengecek stack apakah dalam kondisi kosong atau tidak?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7664" y="2852936"/>
            <a:ext cx="3168352" cy="132343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int stackkosong()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{ if(stack.top == -1)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return(1);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return(0);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4409817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3.  Mengecek stack apakah dalam kondisi penuh atau tidak?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7664" y="4841865"/>
            <a:ext cx="3168352" cy="132343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int stackpenuh()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{ if(stack.top == max-1)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return(1);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return(0); 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45537" y="2049862"/>
          <a:ext cx="527720" cy="29338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7720"/>
              </a:tblGrid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6</a:t>
                      </a:r>
                      <a:endParaRPr lang="en-US" sz="1400" b="0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43608" y="10527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4.  </a:t>
            </a:r>
            <a:r>
              <a:rPr lang="en-US" b="1" smtClean="0"/>
              <a:t>	</a:t>
            </a:r>
            <a:r>
              <a:rPr lang="en-US" smtClean="0"/>
              <a:t>Menambah elemen baru (Push) </a:t>
            </a:r>
            <a:endParaRPr lang="en-US" b="1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475656" y="5263422"/>
            <a:ext cx="115212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Caranya: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383305" y="1932024"/>
            <a:ext cx="0" cy="30175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741409" y="1932024"/>
            <a:ext cx="0" cy="30175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373257" y="4942448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2421581" y="452044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" charset="0"/>
              </a:rPr>
              <a:t>17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415121" y="410849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11533" y="369821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415121" y="328626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409861" y="287431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3489" y="2885750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416655" y="245398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14991" y="203198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403648" y="1434544"/>
            <a:ext cx="201622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Contoh:  Stack[7]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24413" y="2348316"/>
            <a:ext cx="3485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mula-mula:  29 16  9  21 17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4313905" y="1998606"/>
            <a:ext cx="1434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Stack.Top = 4</a:t>
            </a:r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4858273" y="290289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15</a:t>
            </a:r>
            <a:endParaRPr lang="en-US" sz="1600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324413" y="2902894"/>
            <a:ext cx="115212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Push(15)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75656" y="5570816"/>
            <a:ext cx="4680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1.  </a:t>
            </a:r>
            <a:r>
              <a:rPr lang="en-US" sz="1600" b="1" smtClean="0"/>
              <a:t>	</a:t>
            </a:r>
            <a:r>
              <a:rPr lang="en-US" sz="1600" smtClean="0"/>
              <a:t>Naikkan nilai topnya </a:t>
            </a:r>
            <a:endParaRPr lang="en-US" sz="1600" b="1"/>
          </a:p>
        </p:txBody>
      </p:sp>
      <p:sp>
        <p:nvSpPr>
          <p:cNvPr id="30" name="Rectangle 29"/>
          <p:cNvSpPr/>
          <p:nvPr/>
        </p:nvSpPr>
        <p:spPr>
          <a:xfrm>
            <a:off x="1475656" y="5878662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2.  </a:t>
            </a:r>
            <a:r>
              <a:rPr lang="en-US" sz="1600" b="1" smtClean="0"/>
              <a:t>	</a:t>
            </a:r>
            <a:r>
              <a:rPr lang="en-US" sz="1600" smtClean="0"/>
              <a:t>Tambahkan Info Baru (IB) pada field elemen sesuai index top</a:t>
            </a:r>
            <a:endParaRPr lang="en-US" sz="1600" b="1"/>
          </a:p>
        </p:txBody>
      </p:sp>
      <p:sp>
        <p:nvSpPr>
          <p:cNvPr id="32" name="Rectangle 31"/>
          <p:cNvSpPr/>
          <p:nvPr/>
        </p:nvSpPr>
        <p:spPr>
          <a:xfrm>
            <a:off x="1475656" y="6166694"/>
            <a:ext cx="6336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3.  </a:t>
            </a:r>
            <a:r>
              <a:rPr lang="en-US" sz="1600" b="1" smtClean="0"/>
              <a:t>	</a:t>
            </a:r>
            <a:r>
              <a:rPr lang="en-US" sz="1600" smtClean="0"/>
              <a:t>Simpan nilai top pada field Top </a:t>
            </a:r>
            <a:endParaRPr lang="en-US" sz="1600" b="1"/>
          </a:p>
        </p:txBody>
      </p:sp>
      <p:sp>
        <p:nvSpPr>
          <p:cNvPr id="28" name="TextBox 27"/>
          <p:cNvSpPr txBox="1"/>
          <p:nvPr/>
        </p:nvSpPr>
        <p:spPr>
          <a:xfrm>
            <a:off x="4313904" y="3529480"/>
            <a:ext cx="393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Stack.Top = Stack.Top + 1 =  5</a:t>
            </a:r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4334254" y="3890910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akhir: 15  29 16  9  21 17</a:t>
            </a:r>
            <a:endParaRPr lang="en-US" sz="160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3786305" y="454931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746113" y="4509120"/>
            <a:ext cx="1371600" cy="4320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3968" y="45710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00E3"/>
                </a:solidFill>
              </a:rPr>
              <a:t>4</a:t>
            </a:r>
            <a:endParaRPr lang="en-US" sz="1600">
              <a:solidFill>
                <a:srgbClr val="0000E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47864" y="35308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00E3"/>
                </a:solidFill>
              </a:rPr>
              <a:t>5</a:t>
            </a:r>
            <a:endParaRPr lang="en-US" sz="1600">
              <a:solidFill>
                <a:srgbClr val="0000E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47864" y="501317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Stack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1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1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"/>
                            </p:stCondLst>
                            <p:childTnLst>
                              <p:par>
                                <p:cTn id="10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17534E-6 L 5.55556E-7 -0.0615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61624E-6 C -0.02847 -0.01619 -0.05677 -0.03215 -0.09392 -0.04302 C -0.1309 -0.05366 -0.17656 -0.05945 -0.22187 -0.06477 " pathEditMode="relative" rAng="0" ptsTypes="aaA">
                                      <p:cBhvr>
                                        <p:cTn id="1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3812E-6 C -0.05556 0.00277 -0.11094 0.00578 -0.15938 0.03076 C -0.20799 0.05575 -0.26997 0.12977 -0.29202 0.14943 " pathEditMode="relative" rAng="0" ptsTypes="aaA">
                                      <p:cBhvr>
                                        <p:cTn id="1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3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4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2" grpId="1"/>
      <p:bldP spid="13" grpId="0" animBg="1"/>
      <p:bldP spid="15" grpId="0" animBg="1"/>
      <p:bldP spid="17" grpId="0"/>
      <p:bldP spid="19" grpId="0"/>
      <p:bldP spid="24" grpId="0"/>
      <p:bldP spid="25" grpId="0"/>
      <p:bldP spid="25" grpId="1"/>
      <p:bldP spid="26" grpId="0"/>
      <p:bldP spid="27" grpId="0"/>
      <p:bldP spid="30" grpId="0"/>
      <p:bldP spid="32" grpId="0"/>
      <p:bldP spid="28" grpId="0"/>
      <p:bldP spid="34" grpId="0"/>
      <p:bldP spid="33" grpId="0" animBg="1"/>
      <p:bldP spid="35" grpId="0" animBg="1"/>
      <p:bldP spid="29" grpId="1"/>
      <p:bldP spid="29" grpId="2"/>
      <p:bldP spid="31" grpId="0"/>
      <p:bldP spid="31" grpId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2328012" y="287431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61752" y="288308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29</a:t>
            </a:r>
            <a:endParaRPr lang="en-US" sz="16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63688" y="2049862"/>
          <a:ext cx="527720" cy="29338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7720"/>
              </a:tblGrid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6</a:t>
                      </a:r>
                      <a:endParaRPr lang="en-US" sz="1400" b="0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43608" y="10527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5.  </a:t>
            </a:r>
            <a:r>
              <a:rPr lang="en-US" b="1" smtClean="0"/>
              <a:t>	</a:t>
            </a:r>
            <a:r>
              <a:rPr lang="en-US" smtClean="0"/>
              <a:t>Mengambil elemen teratas (Pop) </a:t>
            </a:r>
            <a:endParaRPr lang="en-US" b="1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475656" y="5227528"/>
            <a:ext cx="115212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Caranya: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301456" y="1932024"/>
            <a:ext cx="0" cy="30175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659560" y="1932024"/>
            <a:ext cx="0" cy="30175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291408" y="4941168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2339732" y="452044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" charset="0"/>
              </a:rPr>
              <a:t>17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333272" y="410849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29684" y="369821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3272" y="328626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1640" y="2885750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334806" y="245398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333142" y="203198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403648" y="1434544"/>
            <a:ext cx="201622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Contoh:  Stack[7]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40437" y="2266542"/>
            <a:ext cx="354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mula-mula:  29 16  9  21 17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4529929" y="1916832"/>
            <a:ext cx="1434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Stack.Top = 4</a:t>
            </a:r>
            <a:endParaRPr lang="en-US" sz="1600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540437" y="2648632"/>
            <a:ext cx="115212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Pop()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75656" y="5525608"/>
            <a:ext cx="705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1.  </a:t>
            </a:r>
            <a:r>
              <a:rPr lang="en-US" sz="1600" b="1" smtClean="0"/>
              <a:t>	</a:t>
            </a:r>
            <a:r>
              <a:rPr lang="en-US" sz="1600" smtClean="0"/>
              <a:t>Ambil info pada posisi top dan simpan dalam Info Pop (IP)</a:t>
            </a:r>
            <a:endParaRPr lang="en-US" sz="1600" b="1"/>
          </a:p>
        </p:txBody>
      </p:sp>
      <p:sp>
        <p:nvSpPr>
          <p:cNvPr id="30" name="Rectangle 29"/>
          <p:cNvSpPr/>
          <p:nvPr/>
        </p:nvSpPr>
        <p:spPr>
          <a:xfrm>
            <a:off x="1475656" y="5826750"/>
            <a:ext cx="4680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2.  </a:t>
            </a:r>
            <a:r>
              <a:rPr lang="en-US" sz="1600" b="1" smtClean="0"/>
              <a:t>	</a:t>
            </a:r>
            <a:r>
              <a:rPr lang="en-US" sz="1600" smtClean="0"/>
              <a:t>Turunkan nilai topnya</a:t>
            </a:r>
            <a:endParaRPr lang="en-US" sz="1600" b="1"/>
          </a:p>
        </p:txBody>
      </p:sp>
      <p:sp>
        <p:nvSpPr>
          <p:cNvPr id="32" name="Rectangle 31"/>
          <p:cNvSpPr/>
          <p:nvPr/>
        </p:nvSpPr>
        <p:spPr>
          <a:xfrm>
            <a:off x="1475656" y="6114782"/>
            <a:ext cx="6336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3.  </a:t>
            </a:r>
            <a:r>
              <a:rPr lang="en-US" sz="1600" b="1" smtClean="0"/>
              <a:t>	</a:t>
            </a:r>
            <a:r>
              <a:rPr lang="en-US" sz="1600" smtClean="0"/>
              <a:t>Simpan nilai top pada pada field Top.</a:t>
            </a:r>
            <a:endParaRPr lang="en-US" sz="1600" b="1"/>
          </a:p>
        </p:txBody>
      </p:sp>
      <p:sp>
        <p:nvSpPr>
          <p:cNvPr id="34" name="TextBox 33"/>
          <p:cNvSpPr txBox="1"/>
          <p:nvPr/>
        </p:nvSpPr>
        <p:spPr>
          <a:xfrm>
            <a:off x="4550278" y="3890910"/>
            <a:ext cx="268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akhir:  16  9  21 17</a:t>
            </a:r>
            <a:endParaRPr lang="en-US" sz="1600"/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4551697" y="3184222"/>
            <a:ext cx="8222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IP =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29929" y="3532824"/>
            <a:ext cx="2926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Stack.Top = Stack.Top - 1 =  3</a:t>
            </a:r>
            <a:endParaRPr lang="en-US" sz="1600"/>
          </a:p>
        </p:txBody>
      </p:sp>
      <p:sp>
        <p:nvSpPr>
          <p:cNvPr id="31" name="Rounded Rectangle 30"/>
          <p:cNvSpPr/>
          <p:nvPr/>
        </p:nvSpPr>
        <p:spPr bwMode="auto">
          <a:xfrm>
            <a:off x="3706232" y="454931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666040" y="4509120"/>
            <a:ext cx="1371600" cy="4320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03895" y="45710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00E3"/>
                </a:solidFill>
              </a:rPr>
              <a:t>4</a:t>
            </a:r>
            <a:endParaRPr lang="en-US" sz="1600">
              <a:solidFill>
                <a:srgbClr val="0000E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7864" y="501317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Stack</a:t>
            </a:r>
            <a:endParaRPr 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7123696" y="35308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00E3"/>
                </a:solidFill>
              </a:rPr>
              <a:t>3</a:t>
            </a:r>
            <a:endParaRPr lang="en-US" sz="1600">
              <a:solidFill>
                <a:srgbClr val="0000E3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4166E-6 C 0.04618 -0.0007 0.09253 -0.00116 0.13351 0.00624 C 0.17448 0.01365 0.21024 0.02891 0.24635 0.04464 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1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1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185 L 5.55556E-7 0.0545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458 0 -0.12899 0 -0.18247 0.02475 C -0.23594 0.0495 -0.27847 0.09923 -0.32101 0.1492 " pathEditMode="relative" ptsTypes="aaA">
                                      <p:cBhvr>
                                        <p:cTn id="1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1"/>
      <p:bldP spid="33" grpId="2"/>
      <p:bldP spid="3" grpId="0"/>
      <p:bldP spid="7" grpId="0" animBg="1"/>
      <p:bldP spid="8" grpId="0" animBg="1"/>
      <p:bldP spid="9" grpId="0" animBg="1"/>
      <p:bldP spid="10" grpId="0" animBg="1"/>
      <p:bldP spid="12" grpId="0"/>
      <p:bldP spid="12" grpId="1"/>
      <p:bldP spid="13" grpId="0" animBg="1"/>
      <p:bldP spid="15" grpId="0" animBg="1"/>
      <p:bldP spid="17" grpId="0"/>
      <p:bldP spid="19" grpId="0"/>
      <p:bldP spid="24" grpId="0"/>
      <p:bldP spid="26" grpId="0"/>
      <p:bldP spid="27" grpId="0"/>
      <p:bldP spid="30" grpId="0"/>
      <p:bldP spid="32" grpId="0"/>
      <p:bldP spid="34" grpId="0"/>
      <p:bldP spid="35" grpId="0"/>
      <p:bldP spid="37" grpId="0"/>
      <p:bldP spid="31" grpId="0" animBg="1"/>
      <p:bldP spid="38" grpId="0" animBg="1"/>
      <p:bldP spid="39" grpId="1"/>
      <p:bldP spid="39" grpId="2"/>
      <p:bldP spid="40" grpId="0"/>
      <p:bldP spid="36" grpId="0"/>
      <p:bldP spid="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2688052" y="336317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123728" y="2552279"/>
          <a:ext cx="527720" cy="29002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7720"/>
              </a:tblGrid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6</a:t>
                      </a:r>
                      <a:endParaRPr lang="en-US" sz="1400" b="0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 b="1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 b="1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 b="1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 b="1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b="1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43608" y="10527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6.  </a:t>
            </a:r>
            <a:r>
              <a:rPr lang="en-US" b="1" smtClean="0"/>
              <a:t>	</a:t>
            </a:r>
            <a:r>
              <a:rPr lang="en-US" smtClean="0"/>
              <a:t>Mencetak isi stack </a:t>
            </a:r>
            <a:endParaRPr lang="en-US" b="1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661496" y="2481176"/>
            <a:ext cx="0" cy="2926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019600" y="2481176"/>
            <a:ext cx="0" cy="2926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651448" y="5401168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2693312" y="4597360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689724" y="4187080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693312" y="377512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53966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694846" y="294284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smtClean="0"/>
              <a:t>15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693182" y="252084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403648" y="1866310"/>
            <a:ext cx="201622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Contoh:  Stack[7]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2040" y="387109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stack:</a:t>
            </a:r>
            <a:endParaRPr lang="en-US" sz="1600"/>
          </a:p>
        </p:txBody>
      </p:sp>
      <p:sp>
        <p:nvSpPr>
          <p:cNvPr id="27" name="Rectangle 26"/>
          <p:cNvSpPr/>
          <p:nvPr/>
        </p:nvSpPr>
        <p:spPr>
          <a:xfrm>
            <a:off x="1403648" y="1484784"/>
            <a:ext cx="705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Proses pencetakan dimulai dari index top hingga index ke 0. </a:t>
            </a:r>
            <a:endParaRPr lang="en-US" sz="1600" b="1"/>
          </a:p>
        </p:txBody>
      </p:sp>
      <p:sp>
        <p:nvSpPr>
          <p:cNvPr id="31" name="Rounded Rectangle 30"/>
          <p:cNvSpPr/>
          <p:nvPr/>
        </p:nvSpPr>
        <p:spPr bwMode="auto">
          <a:xfrm>
            <a:off x="2689652" y="500970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" charset="0"/>
              </a:rPr>
              <a:t>17</a:t>
            </a:r>
          </a:p>
        </p:txBody>
      </p:sp>
      <p:sp>
        <p:nvSpPr>
          <p:cNvPr id="40" name="Chevron 39"/>
          <p:cNvSpPr/>
          <p:nvPr/>
        </p:nvSpPr>
        <p:spPr bwMode="auto">
          <a:xfrm flipV="1">
            <a:off x="2051720" y="2612377"/>
            <a:ext cx="144016" cy="144016"/>
          </a:xfrm>
          <a:prstGeom prst="chevron">
            <a:avLst/>
          </a:prstGeom>
          <a:solidFill>
            <a:srgbClr val="FF00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1888" y="2534760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11</a:t>
            </a:r>
            <a:endParaRPr lang="en-US" sz="1600"/>
          </a:p>
        </p:txBody>
      </p:sp>
      <p:sp>
        <p:nvSpPr>
          <p:cNvPr id="43" name="Flowchart: Terminator 42"/>
          <p:cNvSpPr/>
          <p:nvPr/>
        </p:nvSpPr>
        <p:spPr bwMode="auto">
          <a:xfrm>
            <a:off x="6012160" y="5013176"/>
            <a:ext cx="864096" cy="288032"/>
          </a:xfrm>
          <a:prstGeom prst="flowChartTermina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" tIns="45720" rIns="9144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Cetak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31500" y="295843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15</a:t>
            </a:r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3131500" y="460261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21</a:t>
            </a:r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3121792" y="337708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29</a:t>
            </a:r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3131840" y="378904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16</a:t>
            </a:r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3183752" y="42009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9</a:t>
            </a:r>
            <a:endParaRPr lang="en-US" sz="160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4066272" y="501317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E3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26080" y="4972984"/>
            <a:ext cx="1371600" cy="4320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29828" y="501456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17</a:t>
            </a:r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3635896" y="550857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Stack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mph" presetSubtype="0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 override="childStyle"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 override="childStyle"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396 0.00648 0.14809 0.01295 0.19791 0.04534 C 0.24774 0.07772 0.27326 0.13625 0.29896 0.19477 " pathEditMode="relative" ptsTypes="aaA">
                                      <p:cBhvr>
                                        <p:cTn id="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185 L 1.94444E-6 0.06524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5876E-6 C 0.0684 0.00625 0.13715 0.01272 0.19219 0.03493 C 0.24722 0.05737 0.28889 0.09484 0.33073 0.13301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6616 L 0.00104 0.12954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61046E-7 C 0.09479 0.00648 0.19028 0.01342 0.25191 0.02521 C 0.31302 0.03724 0.3408 0.0539 0.36927 0.07102 " pathEditMode="relative" rAng="0" ptsTypes="aaA">
                                      <p:cBhvr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3093 L 0.00104 0.18483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5913E-6 C -4.16667E-6 0.00023 0.19966 0.00579 0.4 0.0115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8599 L 0.00104 0.2449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4375 -0.00394 0.28767 -0.00764 0.35937 -0.01596 C 0.43107 -0.02429 0.4309 -0.03702 0.43072 -0.04974 " pathEditMode="relative" ptsTypes="aaA">
                                      <p:cBhvr>
                                        <p:cTn id="1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8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24497 L 0.00104 0.30789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316 -0.00948 0.26337 -0.01874 0.34063 -0.03678 C 0.41789 -0.05482 0.4408 -0.08165 0.46372 -0.10849 " pathEditMode="relative" ptsTypes="aaA">
                                      <p:cBhvr>
                                        <p:cTn id="1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8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30789 L 0.00104 0.37081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2986 -0.01758 0.25989 -0.03493 0.34288 -0.06292 C 0.42586 -0.09091 0.4618 -0.12977 0.49774 -0.1684 " pathEditMode="relative" ptsTypes="aaA">
                                      <p:cBhvr>
                                        <p:cTn id="1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2" grpId="0"/>
      <p:bldP spid="13" grpId="0" animBg="1"/>
      <p:bldP spid="15" grpId="0" animBg="1"/>
      <p:bldP spid="17" grpId="0"/>
      <p:bldP spid="19" grpId="0"/>
      <p:bldP spid="31" grpId="0" animBg="1"/>
      <p:bldP spid="40" grpId="0" animBg="1"/>
      <p:bldP spid="40" grpId="1" animBg="1"/>
      <p:bldP spid="40" grpId="2" animBg="1"/>
      <p:bldP spid="40" grpId="3" animBg="1"/>
      <p:bldP spid="40" grpId="5" animBg="1"/>
      <p:bldP spid="40" grpId="6" animBg="1"/>
      <p:bldP spid="41" grpId="0"/>
      <p:bldP spid="41" grpId="1"/>
      <p:bldP spid="43" grpId="0" animBg="1"/>
      <p:bldP spid="43" grpId="1" animBg="1"/>
      <p:bldP spid="44" grpId="0"/>
      <p:bldP spid="44" grpId="1"/>
      <p:bldP spid="53" grpId="0"/>
      <p:bldP spid="53" grpId="1"/>
      <p:bldP spid="25" grpId="0"/>
      <p:bldP spid="25" grpId="1"/>
      <p:bldP spid="26" grpId="0"/>
      <p:bldP spid="26" grpId="1"/>
      <p:bldP spid="28" grpId="0"/>
      <p:bldP spid="28" grpId="1"/>
      <p:bldP spid="29" grpId="0" animBg="1"/>
      <p:bldP spid="30" grpId="0" animBg="1"/>
      <p:bldP spid="32" grpId="0"/>
      <p:bldP spid="32" grpId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063704" y="1096986"/>
            <a:ext cx="7252712" cy="6647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Implementasi stack dengan record masih memiliki kelemahan karena: 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635896" y="1844824"/>
            <a:ext cx="4824536" cy="18343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0988" indent="-280988" algn="just">
              <a:buSzPct val="85000"/>
              <a:buFont typeface="Wingdings" pitchFamily="2" charset="2"/>
              <a:buChar char="v"/>
            </a:pPr>
            <a:r>
              <a:rPr lang="en-US" sz="1600" smtClean="0"/>
              <a:t>Penyimpanan data pada elemen stack masih menggunakan array, sehingga stack bersifat statis. Artinya jumlah data yang dapat di-tampung pada stack terbatas sesuai dengan jumlah array yang disediakan. Namun jika array hanya sebagian saja yang digunakan maka akan mubajir.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595704" y="3861048"/>
            <a:ext cx="4720712" cy="84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z="1600" smtClean="0"/>
              <a:t>Cara untuk mengatasi hal tersebut adalah membuat stack bersifat dinamis yaitu dengan menggunakan pointer dalam bentuk linked list.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43608" y="2552279"/>
          <a:ext cx="527720" cy="29002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7720"/>
              </a:tblGrid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6</a:t>
                      </a:r>
                      <a:endParaRPr lang="en-US" sz="1400" b="0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 b="1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 b="1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 b="1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 b="1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b="1"/>
                    </a:p>
                  </a:txBody>
                  <a:tcPr/>
                </a:tc>
              </a:tr>
              <a:tr h="41431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571328" y="1866310"/>
            <a:ext cx="2746232" cy="3980818"/>
            <a:chOff x="1571328" y="1866310"/>
            <a:chExt cx="2746232" cy="3980818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1607932" y="3363176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1581376" y="2481176"/>
              <a:ext cx="0" cy="2926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2939480" y="2481176"/>
              <a:ext cx="0" cy="2926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571328" y="5401168"/>
              <a:ext cx="13681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9" name="Rounded Rectangle 28"/>
            <p:cNvSpPr/>
            <p:nvPr/>
          </p:nvSpPr>
          <p:spPr bwMode="auto">
            <a:xfrm>
              <a:off x="1613192" y="4597360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21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1609604" y="4187080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9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1613192" y="3775128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7824" y="2539664"/>
              <a:ext cx="514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Top</a:t>
              </a:r>
              <a:endParaRPr lang="en-US" sz="1600"/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1614726" y="2942848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smtClean="0"/>
                <a:t>15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1613062" y="2520848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11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1691680" y="1866310"/>
              <a:ext cx="1008112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tIns="45720" bIns="45720">
              <a:spAutoFit/>
            </a:bodyPr>
            <a:lstStyle/>
            <a:p>
              <a:pPr marL="285750" indent="-285750" algn="ctr">
                <a:buSzPct val="85000"/>
              </a:pPr>
              <a:r>
                <a:rPr lang="en-US" sz="1600" smtClean="0"/>
                <a:t>Stack[7]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1609532" y="5009704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986152" y="5013176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E3"/>
                  </a:solidFill>
                  <a:effectLst/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945960" y="4972984"/>
              <a:ext cx="1371600" cy="432048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55776" y="5508574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Stack</a:t>
              </a:r>
              <a:endParaRPr lang="en-US" sz="1600"/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835696" y="836613"/>
            <a:ext cx="5780172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tIns="54864" bIns="54864">
            <a:spAutoFit/>
          </a:bodyPr>
          <a:lstStyle/>
          <a:p>
            <a:r>
              <a:rPr lang="en-US" b="1"/>
              <a:t>IMPLEMENTASI </a:t>
            </a:r>
            <a:r>
              <a:rPr lang="en-US" b="1" smtClean="0"/>
              <a:t>STACK </a:t>
            </a:r>
            <a:r>
              <a:rPr lang="en-US" b="1"/>
              <a:t>MENGGUNAKAN </a:t>
            </a:r>
            <a:r>
              <a:rPr lang="en-US" b="1" smtClean="0"/>
              <a:t>POINTER</a:t>
            </a:r>
            <a:endParaRPr lang="en-US" b="1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762264" y="1288188"/>
            <a:ext cx="7775192" cy="9417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Stack dengan pointer dapat diimplementasi dalam bentuk linked list tunggal (</a:t>
            </a:r>
            <a:r>
              <a:rPr lang="en-US" i="1" smtClean="0"/>
              <a:t>singly linked list</a:t>
            </a:r>
            <a:r>
              <a:rPr lang="en-US" smtClean="0"/>
              <a:t>) atau dapat juga dalam bentuk linked list ganda (</a:t>
            </a:r>
            <a:r>
              <a:rPr lang="en-US" i="1" smtClean="0"/>
              <a:t>doubly</a:t>
            </a:r>
            <a:r>
              <a:rPr lang="en-US" smtClean="0"/>
              <a:t> </a:t>
            </a:r>
            <a:r>
              <a:rPr lang="en-US" i="1" smtClean="0"/>
              <a:t>linked list</a:t>
            </a:r>
            <a:r>
              <a:rPr lang="en-US" smtClean="0"/>
              <a:t>). 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765624" y="2708920"/>
            <a:ext cx="7775192" cy="6647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Elemen stack dibuat dalam bentuk node yang terdiri dari field info, kiri dan kanan. 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65624" y="2132856"/>
            <a:ext cx="7775192" cy="6647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Pada pembahasan berikut ini implementasi stack menggunakan linked list ganda (</a:t>
            </a:r>
            <a:r>
              <a:rPr lang="en-US" i="1" smtClean="0"/>
              <a:t>doubly</a:t>
            </a:r>
            <a:r>
              <a:rPr lang="en-US" smtClean="0"/>
              <a:t> </a:t>
            </a:r>
            <a:r>
              <a:rPr lang="en-US" i="1" smtClean="0"/>
              <a:t>linked list</a:t>
            </a:r>
            <a:r>
              <a:rPr lang="en-US" smtClean="0"/>
              <a:t>). 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43608" y="4087443"/>
            <a:ext cx="1581180" cy="1069749"/>
            <a:chOff x="3377603" y="3438053"/>
            <a:chExt cx="1581180" cy="1069749"/>
          </a:xfrm>
        </p:grpSpPr>
        <p:sp>
          <p:nvSpPr>
            <p:cNvPr id="22" name="TextBox 21"/>
            <p:cNvSpPr txBox="1"/>
            <p:nvPr/>
          </p:nvSpPr>
          <p:spPr>
            <a:xfrm>
              <a:off x="3777085" y="343805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Node</a:t>
              </a:r>
              <a:endParaRPr lang="en-US" sz="140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377603" y="3773966"/>
              <a:ext cx="1581180" cy="733836"/>
              <a:chOff x="3377603" y="3773966"/>
              <a:chExt cx="1581180" cy="73383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46615" y="3773966"/>
                <a:ext cx="1296144" cy="432048"/>
                <a:chOff x="3635896" y="3429000"/>
                <a:chExt cx="1296144" cy="432048"/>
              </a:xfrm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3635896" y="3429000"/>
                  <a:ext cx="1296144" cy="43204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NULL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3909860" y="3429000"/>
                  <a:ext cx="0" cy="43204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4665110" y="3429000"/>
                  <a:ext cx="0" cy="43204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3377603" y="4230803"/>
                <a:ext cx="456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mtClean="0"/>
                  <a:t>Kiri</a:t>
                </a:r>
                <a:endParaRPr lang="en-US" sz="1200"/>
              </a:p>
            </p:txBody>
          </p: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3461349" y="3773966"/>
                <a:ext cx="253200" cy="422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>
                <a:off x="4482863" y="3781000"/>
                <a:ext cx="253200" cy="422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8" name="TextBox 67"/>
              <p:cNvSpPr txBox="1"/>
              <p:nvPr/>
            </p:nvSpPr>
            <p:spPr>
              <a:xfrm>
                <a:off x="3800598" y="4221088"/>
                <a:ext cx="6002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mtClean="0"/>
                  <a:t>Info</a:t>
                </a:r>
                <a:endParaRPr lang="en-US" sz="12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295601" y="4221088"/>
                <a:ext cx="66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mtClean="0"/>
                  <a:t>Kanan</a:t>
                </a:r>
                <a:endParaRPr lang="en-US" sz="1200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2249087" y="3526575"/>
            <a:ext cx="2250905" cy="2773692"/>
            <a:chOff x="1403648" y="3679644"/>
            <a:chExt cx="2250905" cy="2773692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274713" y="3679644"/>
              <a:ext cx="0" cy="24231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651918" y="3679644"/>
              <a:ext cx="0" cy="24231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264665" y="6093296"/>
              <a:ext cx="13898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601041" y="6114782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Stack</a:t>
              </a:r>
              <a:endParaRPr lang="en-US" sz="16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313009" y="5624410"/>
              <a:ext cx="1296144" cy="432048"/>
              <a:chOff x="3635896" y="3429000"/>
              <a:chExt cx="1296144" cy="432048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17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3" name="Group 32"/>
            <p:cNvGrpSpPr/>
            <p:nvPr/>
          </p:nvGrpSpPr>
          <p:grpSpPr>
            <a:xfrm>
              <a:off x="2313009" y="5013176"/>
              <a:ext cx="1296144" cy="432048"/>
              <a:chOff x="3635896" y="3429000"/>
              <a:chExt cx="1296144" cy="432048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21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7" name="Straight Connector 36"/>
            <p:cNvCxnSpPr/>
            <p:nvPr/>
          </p:nvCxnSpPr>
          <p:spPr bwMode="auto">
            <a:xfrm flipH="1">
              <a:off x="2327077" y="5629092"/>
              <a:ext cx="253200" cy="42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3465137" y="5461575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2457025" y="5237151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2313009" y="4396908"/>
              <a:ext cx="1296144" cy="432048"/>
              <a:chOff x="3635896" y="3429000"/>
              <a:chExt cx="1296144" cy="432048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9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58" name="Straight Arrow Connector 57"/>
            <p:cNvCxnSpPr/>
            <p:nvPr/>
          </p:nvCxnSpPr>
          <p:spPr bwMode="auto">
            <a:xfrm>
              <a:off x="2457025" y="4620883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3481039" y="4845307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2313009" y="3781538"/>
              <a:ext cx="1296144" cy="432048"/>
              <a:chOff x="3635896" y="3429000"/>
              <a:chExt cx="1296144" cy="432048"/>
            </a:xfrm>
          </p:grpSpPr>
          <p:sp>
            <p:nvSpPr>
              <p:cNvPr id="61" name="Rectangle 60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16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64" name="Straight Arrow Connector 63"/>
            <p:cNvCxnSpPr/>
            <p:nvPr/>
          </p:nvCxnSpPr>
          <p:spPr bwMode="auto">
            <a:xfrm>
              <a:off x="2457025" y="4005513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H="1">
              <a:off x="3352925" y="3789040"/>
              <a:ext cx="253200" cy="42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V="1">
              <a:off x="3483243" y="4239194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1403648" y="5697044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smtClean="0"/>
                <a:t>Bottom</a:t>
              </a:r>
              <a:endParaRPr lang="en-US" sz="16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24569" y="3861048"/>
              <a:ext cx="514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smtClean="0"/>
                <a:t>Top</a:t>
              </a:r>
              <a:endParaRPr lang="en-US" sz="1600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4860032" y="3645024"/>
            <a:ext cx="3744416" cy="181588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typedef int tipeinfo;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typedef struct node *tipeptr;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struct node{ tipeinfo info;</a:t>
            </a:r>
          </a:p>
          <a:p>
            <a:pPr>
              <a:tabLst>
                <a:tab pos="1601788" algn="l"/>
              </a:tabLst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	tipeptr kiri; </a:t>
            </a:r>
          </a:p>
          <a:p>
            <a:pPr>
              <a:tabLst>
                <a:tab pos="1601788" algn="l"/>
              </a:tabLst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	tipeptr kanan; </a:t>
            </a:r>
          </a:p>
          <a:p>
            <a:pPr>
              <a:tabLst>
                <a:tab pos="1376363" algn="l"/>
              </a:tabLst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tipeptr bottom,top;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1313473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1.  </a:t>
            </a:r>
            <a:r>
              <a:rPr lang="en-US" b="1" smtClean="0"/>
              <a:t>	</a:t>
            </a:r>
            <a:r>
              <a:rPr lang="en-US" smtClean="0"/>
              <a:t>Mendefinisikan kondisi awal stack (kosong)</a:t>
            </a:r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1907704" y="1765617"/>
            <a:ext cx="3168352" cy="83099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void buatstack()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{ bottom = NULL; 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top = NULL }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3648" y="2969657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2.  Mengecek stack apakah dalam kondisi kosong atau tidak?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7704" y="3401705"/>
            <a:ext cx="3168352" cy="132343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int stackkosong()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{ if(top == NULL)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return(1);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return(0); 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3568" y="1124744"/>
            <a:ext cx="7992888" cy="6405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Pada struktur data bentuk stack digambarkan dalam bentuk: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619672" y="2098536"/>
            <a:ext cx="2203638" cy="2194560"/>
            <a:chOff x="1187624" y="2098536"/>
            <a:chExt cx="2203638" cy="2194560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1187624" y="2098536"/>
              <a:ext cx="0" cy="21945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2555776" y="2098536"/>
              <a:ext cx="0" cy="21945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187624" y="4293096"/>
              <a:ext cx="13681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1225900" y="3871096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Elemen Data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1219440" y="3459144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Elemen Data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1215852" y="3048864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Elemen Data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1219440" y="2636912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Elemen Data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1214180" y="2224960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Elemen Data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77544" y="2204864"/>
              <a:ext cx="514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Top</a:t>
              </a:r>
              <a:endParaRPr lang="en-US" sz="16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55776" y="3882534"/>
              <a:ext cx="8354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Bottom</a:t>
              </a:r>
              <a:endParaRPr lang="en-US" sz="160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3364" y="165028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Contoh:</a:t>
            </a:r>
            <a:endParaRPr lang="en-US" sz="160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5104666" y="2098536"/>
            <a:ext cx="0" cy="2194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6472818" y="2098536"/>
            <a:ext cx="0" cy="2194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5104666" y="4293096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Rounded Rectangle 45"/>
          <p:cNvSpPr/>
          <p:nvPr/>
        </p:nvSpPr>
        <p:spPr bwMode="auto">
          <a:xfrm>
            <a:off x="5142942" y="387109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5136482" y="345914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5132894" y="304886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5136482" y="263691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5131222" y="2224960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94586" y="220486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6472818" y="3882534"/>
            <a:ext cx="83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Bottom</a:t>
            </a:r>
            <a:endParaRPr lang="en-US" sz="1600"/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683568" y="4732701"/>
            <a:ext cx="7776864" cy="9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Operasi pada stack dapat diimplementasikan dengan menggunakan array, structure (record) dan pointer.</a:t>
            </a:r>
            <a:endParaRPr lang="en-US" b="1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15616" y="1052736"/>
            <a:ext cx="388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3.  </a:t>
            </a:r>
            <a:r>
              <a:rPr lang="en-US" b="1" smtClean="0"/>
              <a:t>	</a:t>
            </a:r>
            <a:r>
              <a:rPr lang="en-US" smtClean="0"/>
              <a:t>Menambah elemen baru (Push) </a:t>
            </a:r>
            <a:endParaRPr lang="en-US" b="1"/>
          </a:p>
        </p:txBody>
      </p:sp>
      <p:sp>
        <p:nvSpPr>
          <p:cNvPr id="37" name="TextBox 36"/>
          <p:cNvSpPr txBox="1"/>
          <p:nvPr/>
        </p:nvSpPr>
        <p:spPr>
          <a:xfrm>
            <a:off x="2156617" y="3789040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53" name="Rectangle 52"/>
          <p:cNvSpPr/>
          <p:nvPr/>
        </p:nvSpPr>
        <p:spPr bwMode="auto">
          <a:xfrm>
            <a:off x="2744641" y="3086650"/>
            <a:ext cx="1296144" cy="43204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3018605" y="3086650"/>
            <a:ext cx="0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3782908" y="3086650"/>
            <a:ext cx="0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540437" y="3729465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mula-mula: 16  9  21 17</a:t>
            </a:r>
            <a:endParaRPr lang="en-US" sz="1600"/>
          </a:p>
        </p:txBody>
      </p:sp>
      <p:grpSp>
        <p:nvGrpSpPr>
          <p:cNvPr id="64" name="Group 63"/>
          <p:cNvGrpSpPr/>
          <p:nvPr/>
        </p:nvGrpSpPr>
        <p:grpSpPr>
          <a:xfrm>
            <a:off x="1835696" y="3087066"/>
            <a:ext cx="2250905" cy="3294262"/>
            <a:chOff x="1835696" y="3087066"/>
            <a:chExt cx="2250905" cy="3294262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2696713" y="6021288"/>
              <a:ext cx="13898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033089" y="6042774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Stack</a:t>
              </a:r>
              <a:endParaRPr lang="en-US" sz="1600"/>
            </a:p>
          </p:txBody>
        </p:sp>
        <p:grpSp>
          <p:nvGrpSpPr>
            <p:cNvPr id="24" name="Group 26"/>
            <p:cNvGrpSpPr/>
            <p:nvPr/>
          </p:nvGrpSpPr>
          <p:grpSpPr>
            <a:xfrm>
              <a:off x="2745057" y="5552402"/>
              <a:ext cx="1296144" cy="432048"/>
              <a:chOff x="3635896" y="3429000"/>
              <a:chExt cx="1296144" cy="432048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17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5" name="Group 32"/>
            <p:cNvGrpSpPr/>
            <p:nvPr/>
          </p:nvGrpSpPr>
          <p:grpSpPr>
            <a:xfrm>
              <a:off x="2745057" y="4941168"/>
              <a:ext cx="1296144" cy="432048"/>
              <a:chOff x="3635896" y="3429000"/>
              <a:chExt cx="1296144" cy="432048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21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6" name="Straight Connector 25"/>
            <p:cNvCxnSpPr/>
            <p:nvPr/>
          </p:nvCxnSpPr>
          <p:spPr bwMode="auto">
            <a:xfrm flipH="1">
              <a:off x="2759125" y="5557084"/>
              <a:ext cx="253200" cy="42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V="1">
              <a:off x="3897185" y="5389567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2889073" y="5165143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grpSp>
          <p:nvGrpSpPr>
            <p:cNvPr id="29" name="Group 53"/>
            <p:cNvGrpSpPr/>
            <p:nvPr/>
          </p:nvGrpSpPr>
          <p:grpSpPr>
            <a:xfrm>
              <a:off x="2745057" y="4324900"/>
              <a:ext cx="1296144" cy="432048"/>
              <a:chOff x="3635896" y="3429000"/>
              <a:chExt cx="1296144" cy="432048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9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0" name="Straight Arrow Connector 29"/>
            <p:cNvCxnSpPr/>
            <p:nvPr/>
          </p:nvCxnSpPr>
          <p:spPr bwMode="auto">
            <a:xfrm>
              <a:off x="2889073" y="4548875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V="1">
              <a:off x="3913087" y="4773299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sp>
          <p:nvSpPr>
            <p:cNvPr id="38" name="Rectangle 37"/>
            <p:cNvSpPr/>
            <p:nvPr/>
          </p:nvSpPr>
          <p:spPr bwMode="auto">
            <a:xfrm>
              <a:off x="2745057" y="3709530"/>
              <a:ext cx="1296144" cy="43204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16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3019021" y="3709530"/>
              <a:ext cx="0" cy="4320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774271" y="3709530"/>
              <a:ext cx="0" cy="4320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2889073" y="3933505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3915291" y="416718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835696" y="5625036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smtClean="0"/>
                <a:t>Bottom</a:t>
              </a:r>
              <a:endParaRPr lang="en-US" sz="1600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2706761" y="3087066"/>
              <a:ext cx="0" cy="2926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083966" y="3087066"/>
              <a:ext cx="0" cy="2926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34" name="Straight Connector 33"/>
          <p:cNvCxnSpPr/>
          <p:nvPr/>
        </p:nvCxnSpPr>
        <p:spPr bwMode="auto">
          <a:xfrm flipH="1">
            <a:off x="3779912" y="3708395"/>
            <a:ext cx="253200" cy="42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2752314" y="3095703"/>
            <a:ext cx="253200" cy="42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>
            <a:off x="3787585" y="3086650"/>
            <a:ext cx="253200" cy="42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055403" y="424257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33</a:t>
            </a:r>
            <a:endParaRPr lang="en-US" sz="1600"/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4539649" y="4242574"/>
            <a:ext cx="104951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Push(33)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466604" y="1416572"/>
            <a:ext cx="119725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Caranya: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66603" y="1700808"/>
            <a:ext cx="69218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spcAft>
                <a:spcPct val="20000"/>
              </a:spcAft>
              <a:buFont typeface="+mj-lt"/>
              <a:buAutoNum type="alphaLcPeriod"/>
            </a:pPr>
            <a:r>
              <a:rPr lang="en-US" sz="1600" smtClean="0"/>
              <a:t>Buat node baru beri nama NB. Isi info dengan IB, Kiri dan Kanan NULL.  </a:t>
            </a:r>
            <a:endParaRPr lang="en-US" sz="1600" b="1"/>
          </a:p>
        </p:txBody>
      </p:sp>
      <p:sp>
        <p:nvSpPr>
          <p:cNvPr id="65" name="TextBox 64"/>
          <p:cNvSpPr txBox="1"/>
          <p:nvPr/>
        </p:nvSpPr>
        <p:spPr>
          <a:xfrm>
            <a:off x="3186574" y="2736079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NB</a:t>
            </a:r>
            <a:endParaRPr lang="en-US" sz="1600"/>
          </a:p>
        </p:txBody>
      </p:sp>
      <p:sp>
        <p:nvSpPr>
          <p:cNvPr id="66" name="Rectangle 65"/>
          <p:cNvSpPr/>
          <p:nvPr/>
        </p:nvSpPr>
        <p:spPr>
          <a:xfrm>
            <a:off x="1466604" y="1990964"/>
            <a:ext cx="69218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spcAft>
                <a:spcPct val="20000"/>
              </a:spcAft>
            </a:pPr>
            <a:r>
              <a:rPr lang="en-US" sz="1600" smtClean="0"/>
              <a:t>b.	Arahkan Top-&gt;Kanan ke NB dan NB-&gt;Kiri ke Top.  </a:t>
            </a:r>
            <a:endParaRPr lang="en-US" sz="1600" b="1"/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3914875" y="3545857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med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2889073" y="332119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1475657" y="2296686"/>
            <a:ext cx="69218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spcAft>
                <a:spcPct val="20000"/>
              </a:spcAft>
            </a:pPr>
            <a:r>
              <a:rPr lang="en-US" sz="1600" smtClean="0"/>
              <a:t>c.	Pindahkan Top ke NB.  </a:t>
            </a:r>
            <a:endParaRPr lang="en-US" sz="1600" b="1"/>
          </a:p>
        </p:txBody>
      </p:sp>
      <p:sp>
        <p:nvSpPr>
          <p:cNvPr id="70" name="TextBox 69"/>
          <p:cNvSpPr txBox="1"/>
          <p:nvPr/>
        </p:nvSpPr>
        <p:spPr>
          <a:xfrm>
            <a:off x="4545684" y="4773789"/>
            <a:ext cx="2914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akhir: 33 16  9  21 17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46 C -0.00625 -0.04395 -0.01216 -0.08721 -0.04618 -0.11381 C -0.08004 -0.14041 -0.14167 -0.15036 -0.20313 -0.16007 " pathEditMode="relative" rAng="0" ptsTypes="aaA">
                                      <p:cBhvr>
                                        <p:cTn id="6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85913E-6 L 1.11111E-6 -0.0980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3" grpId="0" animBg="1"/>
      <p:bldP spid="56" grpId="0"/>
      <p:bldP spid="60" grpId="0"/>
      <p:bldP spid="60" grpId="1"/>
      <p:bldP spid="61" grpId="0"/>
      <p:bldP spid="62" grpId="0"/>
      <p:bldP spid="63" grpId="0"/>
      <p:bldP spid="65" grpId="0"/>
      <p:bldP spid="66" grpId="0"/>
      <p:bldP spid="69" grpId="0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27583" y="1052736"/>
            <a:ext cx="4392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4.  </a:t>
            </a:r>
            <a:r>
              <a:rPr lang="en-US" b="1" smtClean="0"/>
              <a:t>	</a:t>
            </a:r>
            <a:r>
              <a:rPr lang="en-US" smtClean="0"/>
              <a:t>Mengambil elemen teratas (Pop) </a:t>
            </a:r>
            <a:endParaRPr lang="en-US" b="1"/>
          </a:p>
        </p:txBody>
      </p:sp>
      <p:sp>
        <p:nvSpPr>
          <p:cNvPr id="37" name="TextBox 36"/>
          <p:cNvSpPr txBox="1"/>
          <p:nvPr/>
        </p:nvSpPr>
        <p:spPr>
          <a:xfrm>
            <a:off x="2156617" y="328498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53" name="Rectangle 52"/>
          <p:cNvSpPr/>
          <p:nvPr/>
        </p:nvSpPr>
        <p:spPr bwMode="auto">
          <a:xfrm>
            <a:off x="2744641" y="3230666"/>
            <a:ext cx="1296144" cy="43204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12</a:t>
            </a: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3018605" y="3230666"/>
            <a:ext cx="0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3782908" y="3230666"/>
            <a:ext cx="0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540437" y="4027382"/>
            <a:ext cx="3485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mula-mula: 12  16  9  21 17</a:t>
            </a:r>
            <a:endParaRPr lang="en-US" sz="1600"/>
          </a:p>
        </p:txBody>
      </p:sp>
      <p:grpSp>
        <p:nvGrpSpPr>
          <p:cNvPr id="57" name="Group 56"/>
          <p:cNvGrpSpPr/>
          <p:nvPr/>
        </p:nvGrpSpPr>
        <p:grpSpPr>
          <a:xfrm>
            <a:off x="1835696" y="3231082"/>
            <a:ext cx="2250905" cy="3294262"/>
            <a:chOff x="1835696" y="3231082"/>
            <a:chExt cx="2250905" cy="3294262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2696713" y="6165304"/>
              <a:ext cx="13898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033089" y="6186790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Stack</a:t>
              </a:r>
              <a:endParaRPr lang="en-US" sz="1600"/>
            </a:p>
          </p:txBody>
        </p:sp>
        <p:grpSp>
          <p:nvGrpSpPr>
            <p:cNvPr id="3" name="Group 26"/>
            <p:cNvGrpSpPr/>
            <p:nvPr/>
          </p:nvGrpSpPr>
          <p:grpSpPr>
            <a:xfrm>
              <a:off x="2745057" y="5696418"/>
              <a:ext cx="1296144" cy="432048"/>
              <a:chOff x="3635896" y="3429000"/>
              <a:chExt cx="1296144" cy="432048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17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" name="Group 32"/>
            <p:cNvGrpSpPr/>
            <p:nvPr/>
          </p:nvGrpSpPr>
          <p:grpSpPr>
            <a:xfrm>
              <a:off x="2745057" y="5085184"/>
              <a:ext cx="1296144" cy="432048"/>
              <a:chOff x="3635896" y="3429000"/>
              <a:chExt cx="1296144" cy="432048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21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6" name="Straight Connector 25"/>
            <p:cNvCxnSpPr/>
            <p:nvPr/>
          </p:nvCxnSpPr>
          <p:spPr bwMode="auto">
            <a:xfrm flipH="1">
              <a:off x="2759125" y="5701100"/>
              <a:ext cx="253200" cy="42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V="1">
              <a:off x="3897185" y="5533583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2889073" y="5309159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grpSp>
          <p:nvGrpSpPr>
            <p:cNvPr id="5" name="Group 53"/>
            <p:cNvGrpSpPr/>
            <p:nvPr/>
          </p:nvGrpSpPr>
          <p:grpSpPr>
            <a:xfrm>
              <a:off x="2745057" y="4468916"/>
              <a:ext cx="1296144" cy="432048"/>
              <a:chOff x="3635896" y="3429000"/>
              <a:chExt cx="1296144" cy="432048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9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0" name="Straight Arrow Connector 29"/>
            <p:cNvCxnSpPr/>
            <p:nvPr/>
          </p:nvCxnSpPr>
          <p:spPr bwMode="auto">
            <a:xfrm>
              <a:off x="2889073" y="4692891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V="1">
              <a:off x="3913087" y="4917315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sp>
          <p:nvSpPr>
            <p:cNvPr id="38" name="Rectangle 37"/>
            <p:cNvSpPr/>
            <p:nvPr/>
          </p:nvSpPr>
          <p:spPr bwMode="auto">
            <a:xfrm>
              <a:off x="2745057" y="3853546"/>
              <a:ext cx="1296144" cy="43204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16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3019021" y="3853546"/>
              <a:ext cx="0" cy="4320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774271" y="3853546"/>
              <a:ext cx="0" cy="4320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2889073" y="4077521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3915291" y="431120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835696" y="5769052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smtClean="0"/>
                <a:t>Bottom</a:t>
              </a:r>
              <a:endParaRPr lang="en-US" sz="1600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2706761" y="3231082"/>
              <a:ext cx="0" cy="2926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083966" y="3231082"/>
              <a:ext cx="0" cy="2926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34" name="Straight Connector 33"/>
          <p:cNvCxnSpPr/>
          <p:nvPr/>
        </p:nvCxnSpPr>
        <p:spPr bwMode="auto">
          <a:xfrm flipH="1">
            <a:off x="3786753" y="3852411"/>
            <a:ext cx="253200" cy="42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>
            <a:off x="3787585" y="3230666"/>
            <a:ext cx="253200" cy="42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185742" y="327593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12</a:t>
            </a:r>
            <a:endParaRPr lang="en-US" sz="1600"/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4539649" y="4404696"/>
            <a:ext cx="75243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Pop()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178571" y="1416572"/>
            <a:ext cx="119725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Caranya: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78570" y="1702480"/>
            <a:ext cx="7065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spcAft>
                <a:spcPct val="20000"/>
              </a:spcAft>
              <a:buFont typeface="+mj-lt"/>
              <a:buAutoNum type="alphaLcPeriod"/>
            </a:pPr>
            <a:r>
              <a:rPr lang="en-US" sz="1600" smtClean="0"/>
              <a:t>Ambil </a:t>
            </a:r>
            <a:r>
              <a:rPr lang="en-US" sz="1600" smtClean="0"/>
              <a:t>info pada node </a:t>
            </a:r>
            <a:r>
              <a:rPr lang="en-US" sz="1600" smtClean="0"/>
              <a:t>Top dan simpan pada Info Pop (IP).  </a:t>
            </a:r>
            <a:endParaRPr lang="en-US" sz="1600" b="1"/>
          </a:p>
        </p:txBody>
      </p:sp>
      <p:sp>
        <p:nvSpPr>
          <p:cNvPr id="66" name="Rectangle 65"/>
          <p:cNvSpPr/>
          <p:nvPr/>
        </p:nvSpPr>
        <p:spPr>
          <a:xfrm>
            <a:off x="1178571" y="1974530"/>
            <a:ext cx="7065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spcAft>
                <a:spcPct val="20000"/>
              </a:spcAft>
            </a:pPr>
            <a:r>
              <a:rPr lang="en-US" sz="1600" smtClean="0"/>
              <a:t>b.	Tandai </a:t>
            </a:r>
            <a:r>
              <a:rPr lang="en-US" sz="1600" smtClean="0"/>
              <a:t>node </a:t>
            </a:r>
            <a:r>
              <a:rPr lang="en-US" sz="1600" smtClean="0"/>
              <a:t>Top dengan Hapus.  </a:t>
            </a:r>
            <a:endParaRPr lang="en-US" sz="1600" b="1"/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3914875" y="3689873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med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2889073" y="3465212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1187624" y="2271199"/>
            <a:ext cx="7065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spcAft>
                <a:spcPct val="20000"/>
              </a:spcAft>
            </a:pPr>
            <a:r>
              <a:rPr lang="en-US" sz="1600" smtClean="0"/>
              <a:t>c.	Turunkan Top satu </a:t>
            </a:r>
            <a:r>
              <a:rPr lang="en-US" sz="1600" smtClean="0"/>
              <a:t>node </a:t>
            </a:r>
            <a:r>
              <a:rPr lang="en-US" sz="1600" smtClean="0"/>
              <a:t>di bawahnya.  </a:t>
            </a:r>
            <a:endParaRPr lang="en-US" sz="1600" b="1"/>
          </a:p>
        </p:txBody>
      </p:sp>
      <p:sp>
        <p:nvSpPr>
          <p:cNvPr id="70" name="TextBox 69"/>
          <p:cNvSpPr txBox="1"/>
          <p:nvPr/>
        </p:nvSpPr>
        <p:spPr>
          <a:xfrm>
            <a:off x="4545684" y="5214058"/>
            <a:ext cx="2629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akhir: 16  9  21 17</a:t>
            </a:r>
            <a:endParaRPr lang="en-US" sz="160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4539649" y="4818638"/>
            <a:ext cx="75243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IP =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86050" y="3284984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mtClean="0"/>
              <a:t>Hapus</a:t>
            </a:r>
            <a:endParaRPr lang="en-US" sz="1600"/>
          </a:p>
        </p:txBody>
      </p:sp>
      <p:sp>
        <p:nvSpPr>
          <p:cNvPr id="52" name="Rectangle 51"/>
          <p:cNvSpPr/>
          <p:nvPr/>
        </p:nvSpPr>
        <p:spPr>
          <a:xfrm>
            <a:off x="1187624" y="2568284"/>
            <a:ext cx="72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spcAft>
                <a:spcPct val="20000"/>
              </a:spcAft>
            </a:pPr>
            <a:r>
              <a:rPr lang="en-US" sz="1600" smtClean="0"/>
              <a:t>d.	Hapus </a:t>
            </a:r>
            <a:r>
              <a:rPr lang="en-US" sz="1600" smtClean="0"/>
              <a:t>node </a:t>
            </a:r>
            <a:r>
              <a:rPr lang="en-US" sz="1600" smtClean="0"/>
              <a:t>yang bernama Hapus dan ganti Top-&gt;Kanan dengan NULL.  </a:t>
            </a:r>
            <a:endParaRPr lang="en-US" sz="1600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69 C 0.04497 0.02035 0.09098 0.04071 0.12136 0.06685 C 0.15139 0.09322 0.16875 0.13254 0.18056 0.15822 C 0.19289 0.1839 0.19341 0.20263 0.19427 0.22206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15221E-6 L 1.11111E-6 0.0906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3" grpId="0" animBg="1"/>
      <p:bldP spid="53" grpId="1" animBg="1"/>
      <p:bldP spid="56" grpId="0"/>
      <p:bldP spid="60" grpId="0"/>
      <p:bldP spid="60" grpId="1"/>
      <p:bldP spid="61" grpId="0"/>
      <p:bldP spid="62" grpId="0"/>
      <p:bldP spid="63" grpId="0"/>
      <p:bldP spid="66" grpId="0"/>
      <p:bldP spid="69" grpId="0"/>
      <p:bldP spid="70" grpId="0"/>
      <p:bldP spid="50" grpId="0"/>
      <p:bldP spid="51" grpId="0"/>
      <p:bldP spid="51" grpId="1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43608" y="10527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5.  </a:t>
            </a:r>
            <a:r>
              <a:rPr lang="en-US" b="1" smtClean="0"/>
              <a:t>	</a:t>
            </a:r>
            <a:r>
              <a:rPr lang="en-US" smtClean="0"/>
              <a:t>Mencetak isi stack </a:t>
            </a:r>
            <a:endParaRPr lang="en-US" b="1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1403648" y="1866310"/>
            <a:ext cx="201622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Contoh: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03648" y="1484784"/>
            <a:ext cx="705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Proses pencetakan dimulai dari elemen Top hingga elemen Bottom. </a:t>
            </a:r>
            <a:endParaRPr lang="en-US" sz="1600" b="1"/>
          </a:p>
        </p:txBody>
      </p:sp>
      <p:sp>
        <p:nvSpPr>
          <p:cNvPr id="46" name="TextBox 45"/>
          <p:cNvSpPr txBox="1"/>
          <p:nvPr/>
        </p:nvSpPr>
        <p:spPr>
          <a:xfrm>
            <a:off x="5004048" y="382525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stack:</a:t>
            </a:r>
            <a:endParaRPr lang="en-US" sz="1600"/>
          </a:p>
        </p:txBody>
      </p:sp>
      <p:grpSp>
        <p:nvGrpSpPr>
          <p:cNvPr id="83" name="Group 82"/>
          <p:cNvGrpSpPr/>
          <p:nvPr/>
        </p:nvGrpSpPr>
        <p:grpSpPr>
          <a:xfrm>
            <a:off x="1835696" y="2348880"/>
            <a:ext cx="2250905" cy="3390049"/>
            <a:chOff x="1835696" y="2348880"/>
            <a:chExt cx="2250905" cy="3390049"/>
          </a:xfrm>
        </p:grpSpPr>
        <p:sp>
          <p:nvSpPr>
            <p:cNvPr id="42" name="TextBox 41"/>
            <p:cNvSpPr txBox="1"/>
            <p:nvPr/>
          </p:nvSpPr>
          <p:spPr>
            <a:xfrm>
              <a:off x="2156617" y="2492896"/>
              <a:ext cx="514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smtClean="0"/>
                <a:t>Top</a:t>
              </a:r>
              <a:endParaRPr lang="en-US" sz="160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744641" y="2438578"/>
              <a:ext cx="1296144" cy="43204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12</a:t>
              </a: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018605" y="2438578"/>
              <a:ext cx="0" cy="4320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782908" y="2438578"/>
              <a:ext cx="0" cy="4320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2696713" y="5373216"/>
              <a:ext cx="13898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3033089" y="5400375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Stack</a:t>
              </a:r>
              <a:endParaRPr lang="en-US" sz="1600"/>
            </a:p>
          </p:txBody>
        </p:sp>
        <p:grpSp>
          <p:nvGrpSpPr>
            <p:cNvPr id="50" name="Group 26"/>
            <p:cNvGrpSpPr/>
            <p:nvPr/>
          </p:nvGrpSpPr>
          <p:grpSpPr>
            <a:xfrm>
              <a:off x="2745057" y="4904330"/>
              <a:ext cx="1296144" cy="432048"/>
              <a:chOff x="3635896" y="3429000"/>
              <a:chExt cx="1296144" cy="432048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17</a:t>
                </a:r>
              </a:p>
            </p:txBody>
          </p:sp>
          <p:cxnSp>
            <p:nvCxnSpPr>
              <p:cNvPr id="73" name="Straight Connector 72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51" name="Group 32"/>
            <p:cNvGrpSpPr/>
            <p:nvPr/>
          </p:nvGrpSpPr>
          <p:grpSpPr>
            <a:xfrm>
              <a:off x="2745057" y="4293096"/>
              <a:ext cx="1296144" cy="432048"/>
              <a:chOff x="3635896" y="3429000"/>
              <a:chExt cx="1296144" cy="432048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21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52" name="Straight Connector 51"/>
            <p:cNvCxnSpPr/>
            <p:nvPr/>
          </p:nvCxnSpPr>
          <p:spPr bwMode="auto">
            <a:xfrm flipH="1">
              <a:off x="2759125" y="4909012"/>
              <a:ext cx="253200" cy="42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3897185" y="4741495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2889073" y="4517071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grpSp>
          <p:nvGrpSpPr>
            <p:cNvPr id="55" name="Group 53"/>
            <p:cNvGrpSpPr/>
            <p:nvPr/>
          </p:nvGrpSpPr>
          <p:grpSpPr>
            <a:xfrm>
              <a:off x="2745057" y="3676828"/>
              <a:ext cx="1296144" cy="432048"/>
              <a:chOff x="3635896" y="3429000"/>
              <a:chExt cx="1296144" cy="432048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3635896" y="3429000"/>
                <a:ext cx="1296144" cy="4320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9</a:t>
                </a:r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auto">
              <a:xfrm>
                <a:off x="390986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4665110" y="342900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56" name="Straight Arrow Connector 55"/>
            <p:cNvCxnSpPr/>
            <p:nvPr/>
          </p:nvCxnSpPr>
          <p:spPr bwMode="auto">
            <a:xfrm>
              <a:off x="2889073" y="3900803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3913087" y="4125227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sp>
          <p:nvSpPr>
            <p:cNvPr id="58" name="Rectangle 57"/>
            <p:cNvSpPr/>
            <p:nvPr/>
          </p:nvSpPr>
          <p:spPr bwMode="auto">
            <a:xfrm>
              <a:off x="2745057" y="3061458"/>
              <a:ext cx="1296144" cy="43204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16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3019021" y="3061458"/>
              <a:ext cx="0" cy="4320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774271" y="3061458"/>
              <a:ext cx="0" cy="4320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2889073" y="3285433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3915291" y="3519114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835696" y="4976964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smtClean="0"/>
                <a:t>Bottom</a:t>
              </a:r>
              <a:endParaRPr lang="en-US" sz="1600"/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2706761" y="2348880"/>
              <a:ext cx="0" cy="30175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4083966" y="2348880"/>
              <a:ext cx="0" cy="30175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H="1">
              <a:off x="3787585" y="2438578"/>
              <a:ext cx="253200" cy="42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3914875" y="2897785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2889073" y="2673124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</p:cxnSp>
      </p:grpSp>
      <p:sp>
        <p:nvSpPr>
          <p:cNvPr id="77" name="TextBox 76"/>
          <p:cNvSpPr txBox="1"/>
          <p:nvPr/>
        </p:nvSpPr>
        <p:spPr>
          <a:xfrm>
            <a:off x="3185742" y="248722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12</a:t>
            </a:r>
            <a:endParaRPr lang="en-US" sz="1600"/>
          </a:p>
        </p:txBody>
      </p:sp>
      <p:sp>
        <p:nvSpPr>
          <p:cNvPr id="84" name="TextBox 83"/>
          <p:cNvSpPr txBox="1"/>
          <p:nvPr/>
        </p:nvSpPr>
        <p:spPr>
          <a:xfrm>
            <a:off x="3187392" y="311760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16</a:t>
            </a:r>
            <a:endParaRPr lang="en-US" sz="1600"/>
          </a:p>
        </p:txBody>
      </p:sp>
      <p:sp>
        <p:nvSpPr>
          <p:cNvPr id="85" name="TextBox 84"/>
          <p:cNvSpPr txBox="1"/>
          <p:nvPr/>
        </p:nvSpPr>
        <p:spPr>
          <a:xfrm>
            <a:off x="3212485" y="3726085"/>
            <a:ext cx="3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9</a:t>
            </a:r>
            <a:endParaRPr lang="en-US" sz="1600"/>
          </a:p>
        </p:txBody>
      </p:sp>
      <p:sp>
        <p:nvSpPr>
          <p:cNvPr id="86" name="TextBox 85"/>
          <p:cNvSpPr txBox="1"/>
          <p:nvPr/>
        </p:nvSpPr>
        <p:spPr>
          <a:xfrm>
            <a:off x="3185326" y="495022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17</a:t>
            </a:r>
            <a:endParaRPr lang="en-US" sz="1600"/>
          </a:p>
        </p:txBody>
      </p:sp>
      <p:sp>
        <p:nvSpPr>
          <p:cNvPr id="87" name="TextBox 86"/>
          <p:cNvSpPr txBox="1"/>
          <p:nvPr/>
        </p:nvSpPr>
        <p:spPr>
          <a:xfrm>
            <a:off x="3185742" y="434699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21</a:t>
            </a:r>
            <a:endParaRPr lang="en-US" sz="1600"/>
          </a:p>
        </p:txBody>
      </p:sp>
      <p:sp>
        <p:nvSpPr>
          <p:cNvPr id="90" name="TextBox 89"/>
          <p:cNvSpPr txBox="1"/>
          <p:nvPr/>
        </p:nvSpPr>
        <p:spPr>
          <a:xfrm>
            <a:off x="4121846" y="250194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Bantu</a:t>
            </a:r>
            <a:endParaRPr lang="en-US" sz="1400"/>
          </a:p>
        </p:txBody>
      </p:sp>
      <p:sp>
        <p:nvSpPr>
          <p:cNvPr id="93" name="Flowchart: Terminator 92"/>
          <p:cNvSpPr/>
          <p:nvPr/>
        </p:nvSpPr>
        <p:spPr bwMode="auto">
          <a:xfrm>
            <a:off x="5076056" y="5085184"/>
            <a:ext cx="864096" cy="288032"/>
          </a:xfrm>
          <a:prstGeom prst="flowChartTermina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" tIns="45720" rIns="9144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Cetak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mph" presetSubtype="0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 override="childStyle">
                                        <p:cTn id="2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 override="childStyle">
                                        <p:cTn id="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1321E-7 C 0.07952 0.00879 0.1592 0.01781 0.20903 0.05043 C 0.25886 0.08304 0.279 0.13925 0.29914 0.19547 " pathEditMode="relative" rAng="0" ptsTypes="aaA">
                                      <p:cBhvr>
                                        <p:cTn id="4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31321E-7 L 1.66667E-6 0.091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4296E-6 C 0.06076 0.00162 0.12153 0.00347 0.17726 0.02082 C 0.23299 0.03817 0.28385 0.07102 0.33472 0.10433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9183 L 1.66667E-6 0.1834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2.54453E-8 C 0.08229 -0.00208 0.16458 -0.0037 0.22587 -0.00139 C 0.28715 0.00116 0.32778 0.00833 0.3684 0.01573 " pathEditMode="relative" rAng="0" ptsTypes="aaA">
                                      <p:cBhvr>
                                        <p:cTn id="6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8344 L 1.66667E-6 0.2699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500"/>
                            </p:stCondLst>
                            <p:childTnLst>
                              <p:par>
                                <p:cTn id="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23 C 0.11129 -0.00278 0.22292 -0.00579 0.28993 -0.01851 C 0.35712 -0.031 0.37986 -0.05367 0.40278 -0.07564 " pathEditMode="relative" rAng="0" ptsTypes="aaA">
                                      <p:cBhvr>
                                        <p:cTn id="7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7018 L 1.66667E-6 0.361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0"/>
                            </p:stCondLst>
                            <p:childTnLst>
                              <p:par>
                                <p:cTn id="7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50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C 0.11875 -0.01018 0.23716 -0.02082 0.30973 -0.04812 C 0.3823 -0.07541 0.4092 -0.11913 0.43629 -0.16285 " pathEditMode="relative" rAng="0" ptsTypes="aaA">
                                      <p:cBhvr>
                                        <p:cTn id="8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-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500"/>
                            </p:stCondLst>
                            <p:childTnLst>
                              <p:par>
                                <p:cTn id="83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36179 C 0.00243 0.38307 0.00503 0.40481 4.44444E-6 0.41522 C -0.00487 0.42586 0.0026 0.42355 -0.0283 0.4254 C -0.05868 0.42748 -0.12118 0.42702 -0.18368 0.42656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6" grpId="0"/>
      <p:bldP spid="77" grpId="0"/>
      <p:bldP spid="77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90" grpId="0"/>
      <p:bldP spid="90" grpId="1"/>
      <p:bldP spid="90" grpId="2"/>
      <p:bldP spid="90" grpId="3"/>
      <p:bldP spid="90" grpId="4"/>
      <p:bldP spid="90" grpId="5"/>
      <p:bldP spid="93" grpId="0" animBg="1"/>
      <p:bldP spid="9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/>
          <p:cNvSpPr>
            <a:spLocks noChangeArrowheads="1"/>
          </p:cNvSpPr>
          <p:nvPr/>
        </p:nvSpPr>
        <p:spPr bwMode="auto">
          <a:xfrm>
            <a:off x="2627313" y="836613"/>
            <a:ext cx="39433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OPERASI-OPERASI  PADA STACK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727280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b="1" smtClean="0"/>
              <a:t>1.  Membuat stack</a:t>
            </a:r>
          </a:p>
          <a:p>
            <a:pPr marL="342900" indent="-342900">
              <a:spcAft>
                <a:spcPct val="20000"/>
              </a:spcAft>
            </a:pPr>
            <a:r>
              <a:rPr lang="en-US" b="1" smtClean="0"/>
              <a:t>	</a:t>
            </a:r>
            <a:r>
              <a:rPr lang="en-US" smtClean="0"/>
              <a:t>Mendefinisikan / menginisialisasi kondisi awal stack (kosong)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043608" y="2151205"/>
            <a:ext cx="727280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b="1" smtClean="0"/>
              <a:t>2.  Mengecek stack kosong</a:t>
            </a:r>
          </a:p>
          <a:p>
            <a:pPr marL="342900" indent="-342900">
              <a:spcAft>
                <a:spcPct val="20000"/>
              </a:spcAft>
            </a:pPr>
            <a:r>
              <a:rPr lang="en-US" b="1" smtClean="0"/>
              <a:t>	</a:t>
            </a:r>
            <a:r>
              <a:rPr lang="en-US" smtClean="0"/>
              <a:t>Mengecek stack dalam kondisi kosong atau tidak?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1043608" y="2871285"/>
            <a:ext cx="727280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b="1" smtClean="0"/>
              <a:t>3.  Mengecek stack penuh</a:t>
            </a:r>
          </a:p>
          <a:p>
            <a:pPr marL="342900" indent="-342900">
              <a:spcAft>
                <a:spcPct val="20000"/>
              </a:spcAft>
            </a:pPr>
            <a:r>
              <a:rPr lang="en-US" b="1" smtClean="0"/>
              <a:t>	</a:t>
            </a:r>
            <a:r>
              <a:rPr lang="en-US" smtClean="0"/>
              <a:t>Mengecek stack dalam kondisi penuh atau tidak?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1043608" y="3591365"/>
            <a:ext cx="756084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b="1" smtClean="0"/>
              <a:t>4.  Push</a:t>
            </a:r>
          </a:p>
          <a:p>
            <a:pPr marL="342900" indent="-342900">
              <a:spcAft>
                <a:spcPct val="20000"/>
              </a:spcAft>
            </a:pPr>
            <a:r>
              <a:rPr lang="en-US" b="1" smtClean="0"/>
              <a:t>	</a:t>
            </a:r>
            <a:r>
              <a:rPr lang="en-US" smtClean="0"/>
              <a:t>Menambah elemen baru pada stack yang berisi Info Baru (IB) pada posisi paling atas (Top) </a:t>
            </a:r>
            <a:endParaRPr lang="en-US" b="1"/>
          </a:p>
        </p:txBody>
      </p:sp>
      <p:sp>
        <p:nvSpPr>
          <p:cNvPr id="8" name="Rectangle 7"/>
          <p:cNvSpPr/>
          <p:nvPr/>
        </p:nvSpPr>
        <p:spPr>
          <a:xfrm>
            <a:off x="1043608" y="4610511"/>
            <a:ext cx="756084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b="1" smtClean="0"/>
              <a:t>5.  Pop</a:t>
            </a:r>
          </a:p>
          <a:p>
            <a:pPr marL="342900" indent="-342900">
              <a:spcAft>
                <a:spcPct val="20000"/>
              </a:spcAft>
            </a:pPr>
            <a:r>
              <a:rPr lang="en-US" b="1" smtClean="0"/>
              <a:t>	</a:t>
            </a:r>
            <a:r>
              <a:rPr lang="en-US" smtClean="0"/>
              <a:t>Mengambil elemen stack paling atas (Top)  dan  simpan infonya dalam Info Pop (IP)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1043608" y="5607589"/>
            <a:ext cx="727280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b="1" smtClean="0"/>
              <a:t>6.  Mencetak isi stack</a:t>
            </a:r>
          </a:p>
          <a:p>
            <a:pPr marL="342900" indent="-342900">
              <a:spcAft>
                <a:spcPct val="20000"/>
              </a:spcAft>
            </a:pPr>
            <a:r>
              <a:rPr lang="en-US" b="1" smtClean="0"/>
              <a:t>	</a:t>
            </a:r>
            <a:r>
              <a:rPr lang="en-US" smtClean="0"/>
              <a:t>Mencetak seluruh isi stack  </a:t>
            </a:r>
            <a:endParaRPr 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5086104" y="247112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187624" y="908720"/>
            <a:ext cx="7272808" cy="1194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b="1" smtClean="0"/>
              <a:t>Operasi Push</a:t>
            </a:r>
            <a:r>
              <a:rPr lang="en-US" smtClean="0"/>
              <a:t> </a:t>
            </a:r>
          </a:p>
          <a:p>
            <a:pPr marL="285750" indent="-285750" algn="just">
              <a:buSzPct val="85000"/>
            </a:pPr>
            <a:r>
              <a:rPr lang="en-US" smtClean="0"/>
              <a:t>	Menambah elemen baru yang berisi info baru (IB) dan diletakkan pada posisi paling atas. 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080330" y="2286920"/>
            <a:ext cx="0" cy="26517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448482" y="2286920"/>
            <a:ext cx="0" cy="26517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080330" y="4941168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2128654" y="451916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22194" y="410721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118606" y="369693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122194" y="328498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26982" y="287303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0250" y="291322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2010258" y="5106670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Push(stack,12)</a:t>
            </a:r>
            <a:endParaRPr lang="en-US" sz="1600"/>
          </a:p>
        </p:txBody>
      </p:sp>
      <p:grpSp>
        <p:nvGrpSpPr>
          <p:cNvPr id="28" name="Group 27"/>
          <p:cNvGrpSpPr/>
          <p:nvPr/>
        </p:nvGrpSpPr>
        <p:grpSpPr>
          <a:xfrm>
            <a:off x="5043780" y="2286920"/>
            <a:ext cx="1368152" cy="2654248"/>
            <a:chOff x="4395708" y="2142904"/>
            <a:chExt cx="1368152" cy="2654248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4395708" y="2142904"/>
              <a:ext cx="0" cy="26517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5763860" y="2142904"/>
              <a:ext cx="0" cy="26517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395708" y="4797152"/>
              <a:ext cx="13681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" name="Rounded Rectangle 18"/>
            <p:cNvSpPr/>
            <p:nvPr/>
          </p:nvSpPr>
          <p:spPr bwMode="auto">
            <a:xfrm>
              <a:off x="4433984" y="4375152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427524" y="3963200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21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4423936" y="3552920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9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427524" y="3140968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16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4432312" y="2729016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33700" y="291322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3069540" y="510528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12</a:t>
            </a:r>
            <a:endParaRPr lang="en-US" sz="1600"/>
          </a:p>
        </p:txBody>
      </p:sp>
      <p:sp>
        <p:nvSpPr>
          <p:cNvPr id="27" name="Rectangle 83"/>
          <p:cNvSpPr>
            <a:spLocks noChangeArrowheads="1"/>
          </p:cNvSpPr>
          <p:nvPr/>
        </p:nvSpPr>
        <p:spPr bwMode="auto">
          <a:xfrm>
            <a:off x="4894955" y="5106670"/>
            <a:ext cx="270138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Kondisi </a:t>
            </a:r>
            <a:r>
              <a:rPr lang="en-US" sz="1600" smtClean="0"/>
              <a:t>stack setelah push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C 0.03871 -0.03447 0.07725 -0.06963 0.09843 -0.1226 C 0.11944 -0.17557 0.09895 -0.27389 0.12708 -0.31737 C 0.15468 -0.36086 0.2427 -0.3722 0.26632 -0.38284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07 L 0.00105 -0.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/>
      <p:bldP spid="24" grpId="0"/>
      <p:bldP spid="24" grpId="1"/>
      <p:bldP spid="15" grpId="0"/>
      <p:bldP spid="15" grpId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187624" y="908720"/>
            <a:ext cx="6696744" cy="1194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b="1" smtClean="0"/>
              <a:t>Operasi Pop</a:t>
            </a:r>
          </a:p>
          <a:p>
            <a:pPr marL="285750" indent="-285750" algn="just">
              <a:buSzPct val="85000"/>
            </a:pPr>
            <a:r>
              <a:rPr lang="en-US" smtClean="0"/>
              <a:t>	Mengambil elemen stack yang berada pada posisi paling atas dan infonya disimpan dalam info pop (IP) 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287970" y="2358928"/>
            <a:ext cx="0" cy="26517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656122" y="2358928"/>
            <a:ext cx="0" cy="26517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287970" y="5013176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2336294" y="459117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329834" y="417922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26246" y="376894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329834" y="335699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34622" y="2945040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2574952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2359216" y="5178678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Pop(stack)</a:t>
            </a:r>
            <a:endParaRPr lang="en-US" sz="1600"/>
          </a:p>
        </p:txBody>
      </p:sp>
      <p:grpSp>
        <p:nvGrpSpPr>
          <p:cNvPr id="30" name="Group 29"/>
          <p:cNvGrpSpPr/>
          <p:nvPr/>
        </p:nvGrpSpPr>
        <p:grpSpPr>
          <a:xfrm>
            <a:off x="5251420" y="2358928"/>
            <a:ext cx="1368152" cy="2654248"/>
            <a:chOff x="4755748" y="2142904"/>
            <a:chExt cx="1368152" cy="2654248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4755748" y="2142904"/>
              <a:ext cx="0" cy="26517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6123900" y="2142904"/>
              <a:ext cx="0" cy="26517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755748" y="4797152"/>
              <a:ext cx="13681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" name="Rounded Rectangle 18"/>
            <p:cNvSpPr/>
            <p:nvPr/>
          </p:nvSpPr>
          <p:spPr bwMode="auto">
            <a:xfrm>
              <a:off x="4794024" y="4375152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797612" y="3963200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21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4794024" y="3552920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9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797612" y="3140968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16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4792352" y="2729016"/>
              <a:ext cx="1286188" cy="36004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44008" y="256490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2331368" y="252471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5293652" y="2534760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5356" y="25649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15</a:t>
            </a:r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7080100" y="4108606"/>
            <a:ext cx="610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IP = </a:t>
            </a:r>
            <a:endParaRPr lang="en-US" sz="1600"/>
          </a:p>
        </p:txBody>
      </p:sp>
      <p:sp>
        <p:nvSpPr>
          <p:cNvPr id="32" name="Rectangle 83"/>
          <p:cNvSpPr>
            <a:spLocks noChangeArrowheads="1"/>
          </p:cNvSpPr>
          <p:nvPr/>
        </p:nvSpPr>
        <p:spPr bwMode="auto">
          <a:xfrm>
            <a:off x="5110979" y="5177288"/>
            <a:ext cx="25090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Kondisi </a:t>
            </a:r>
            <a:r>
              <a:rPr lang="en-US" sz="1600" smtClean="0"/>
              <a:t>stack setelah pop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045 0.01272 0.08108 0.02544 0.1132 0.06292 C 0.14531 0.10039 0.16875 0.16285 0.19236 0.22553 " pathEditMode="relative" ptsTypes="a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19385E-6 L -3.88889E-6 0.060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4" grpId="1"/>
      <p:bldP spid="28" grpId="0" animBg="1"/>
      <p:bldP spid="28" grpId="1" animBg="1"/>
      <p:bldP spid="29" grpId="0"/>
      <p:bldP spid="29" grpId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925638" y="836613"/>
            <a:ext cx="5609356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tIns="54864" bIns="54864">
            <a:spAutoFit/>
          </a:bodyPr>
          <a:lstStyle/>
          <a:p>
            <a:r>
              <a:rPr lang="en-US" b="1"/>
              <a:t>IMPLEMENTASI  STACK MENGGUNAKAN ARRAY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59832" y="2852936"/>
            <a:ext cx="0" cy="33832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" name="Straight Connector 3"/>
          <p:cNvCxnSpPr/>
          <p:nvPr/>
        </p:nvCxnSpPr>
        <p:spPr bwMode="auto">
          <a:xfrm>
            <a:off x="4427984" y="2852936"/>
            <a:ext cx="0" cy="33832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059832" y="6236216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Rounded Rectangle 5"/>
          <p:cNvSpPr/>
          <p:nvPr/>
        </p:nvSpPr>
        <p:spPr bwMode="auto">
          <a:xfrm>
            <a:off x="3108156" y="581421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E3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101696" y="540226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098108" y="499198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101696" y="458003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106484" y="4168080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1650" y="4179518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103230" y="374775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83768" y="2995856"/>
          <a:ext cx="527720" cy="3240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7720"/>
              </a:tblGrid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7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6</a:t>
                      </a:r>
                      <a:endParaRPr lang="en-US" sz="1400" b="1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 b="1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 b="1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 b="1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 b="1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b="1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 bwMode="auto">
          <a:xfrm>
            <a:off x="3101566" y="332575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105154" y="2913800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926376" y="1224704"/>
            <a:ext cx="7416824" cy="6647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Jumlah elemen stack yang mampu ditampung besarnya tergantung jumlah array pada saat mendefinisikan stack. 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919688" y="1852381"/>
            <a:ext cx="7416824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Array dengan index ke 0 digunakan untuk menyimpan nilai Top. 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187624" y="2420888"/>
            <a:ext cx="115212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mtClean="0"/>
              <a:t>Contoh: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Stack[8]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53580" y="5106670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stack: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3542120" y="418927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29</a:t>
            </a:r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3541780" y="459256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16</a:t>
            </a:r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3585656" y="500451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9</a:t>
            </a:r>
            <a:endParaRPr 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3545464" y="541479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21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28869E-6 C 0.0717 0.01249 0.1434 0.02498 0.1934 0.04742 C 0.2434 0.06985 0.2717 0.10247 0.3 0.13532 " pathEditMode="relative" rAng="0" ptsTypes="aaA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20518E-6 C 0.04427 0.00093 0.08906 0.00208 0.14566 0.0155 C 0.20243 0.02868 0.27083 0.0539 0.33941 0.08004 " pathEditMode="relative" rAng="0" ptsTypes="aaA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6241E-6 C 0.15694 0.00787 0.31389 0.01573 0.37691 0.0187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046 C 0.1033 0.00393 0.20712 0.00763 0.2757 0.00046 C 0.34427 -0.00648 0.37761 -0.02383 0.41094 -0.04095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5" grpId="0" animBg="1"/>
      <p:bldP spid="16" grpId="0" animBg="1"/>
      <p:bldP spid="20" grpId="0"/>
      <p:bldP spid="21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12474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1.  </a:t>
            </a:r>
            <a:r>
              <a:rPr lang="en-US" b="1" smtClean="0"/>
              <a:t>	</a:t>
            </a:r>
            <a:r>
              <a:rPr lang="en-US" smtClean="0"/>
              <a:t>Mendefinisikan kondisi awal stack (kosong)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547664" y="1576888"/>
            <a:ext cx="2857520" cy="5847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void buatstack()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{ stack[0] = 0; 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42088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2.  Mengecek stack apakah dalam kondisi kosong atau tidak?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7664" y="2852936"/>
            <a:ext cx="2857520" cy="132343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int stackkosong()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{ if(top == 0)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return(1);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return(0);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4409817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3.  Mengecek stack apakah dalam kondisi penuh atau tidak?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7664" y="4841865"/>
            <a:ext cx="2857520" cy="132343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int stackpenuh()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{ if(top == max-1)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return(1);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return(0); 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67744" y="2049862"/>
          <a:ext cx="527720" cy="29338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7720"/>
              </a:tblGrid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6</a:t>
                      </a:r>
                      <a:endParaRPr lang="en-US" sz="1400" b="0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43608" y="10527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4.  </a:t>
            </a:r>
            <a:r>
              <a:rPr lang="en-US" b="1" smtClean="0"/>
              <a:t>	</a:t>
            </a:r>
            <a:r>
              <a:rPr lang="en-US" smtClean="0"/>
              <a:t>Menambah elemen baru (Push) </a:t>
            </a:r>
            <a:endParaRPr lang="en-US" b="1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475656" y="5093560"/>
            <a:ext cx="115212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Caranya: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805512" y="1932024"/>
            <a:ext cx="0" cy="30175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163616" y="1932024"/>
            <a:ext cx="0" cy="30175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795464" y="4942448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2843788" y="452044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E3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837328" y="410849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833740" y="369821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37328" y="328626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32068" y="287431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696" y="2885750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838862" y="245398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837198" y="203198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403648" y="1434544"/>
            <a:ext cx="201622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Contoh:  Stack[7]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46620" y="2348316"/>
            <a:ext cx="319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mula-mula:  29 16  9  21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4736112" y="1998606"/>
            <a:ext cx="864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 = 4</a:t>
            </a:r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5280480" y="290289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15</a:t>
            </a:r>
            <a:endParaRPr lang="en-US" sz="1600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746620" y="2902894"/>
            <a:ext cx="115212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Push(15)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75656" y="5455272"/>
            <a:ext cx="4680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1.  </a:t>
            </a:r>
            <a:r>
              <a:rPr lang="en-US" sz="1600" b="1" smtClean="0"/>
              <a:t>	</a:t>
            </a:r>
            <a:r>
              <a:rPr lang="en-US" sz="1600" smtClean="0"/>
              <a:t>Naikkan nilai topnya </a:t>
            </a:r>
            <a:endParaRPr lang="en-US" sz="1600" b="1"/>
          </a:p>
        </p:txBody>
      </p:sp>
      <p:sp>
        <p:nvSpPr>
          <p:cNvPr id="29" name="TextBox 28"/>
          <p:cNvSpPr txBox="1"/>
          <p:nvPr/>
        </p:nvSpPr>
        <p:spPr>
          <a:xfrm>
            <a:off x="3327368" y="45275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00E3"/>
                </a:solidFill>
              </a:rPr>
              <a:t>4</a:t>
            </a:r>
            <a:endParaRPr lang="en-US" sz="1600">
              <a:solidFill>
                <a:srgbClr val="0000E3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75656" y="5763118"/>
            <a:ext cx="4680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2.  </a:t>
            </a:r>
            <a:r>
              <a:rPr lang="en-US" sz="1600" b="1" smtClean="0"/>
              <a:t>	</a:t>
            </a:r>
            <a:r>
              <a:rPr lang="en-US" sz="1600" smtClean="0"/>
              <a:t>Tambahkan Info Baru (IB) pada posisi top</a:t>
            </a:r>
            <a:endParaRPr lang="en-US" sz="1600" b="1"/>
          </a:p>
        </p:txBody>
      </p:sp>
      <p:sp>
        <p:nvSpPr>
          <p:cNvPr id="32" name="Rectangle 31"/>
          <p:cNvSpPr/>
          <p:nvPr/>
        </p:nvSpPr>
        <p:spPr>
          <a:xfrm>
            <a:off x="1475656" y="6051150"/>
            <a:ext cx="6336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3.  </a:t>
            </a:r>
            <a:r>
              <a:rPr lang="en-US" sz="1600" b="1" smtClean="0"/>
              <a:t>	</a:t>
            </a:r>
            <a:r>
              <a:rPr lang="en-US" sz="1600" smtClean="0"/>
              <a:t>Simpan nilai top pada posisi index ke 0 </a:t>
            </a:r>
            <a:endParaRPr lang="en-US" sz="1600" b="1"/>
          </a:p>
        </p:txBody>
      </p:sp>
      <p:sp>
        <p:nvSpPr>
          <p:cNvPr id="31" name="TextBox 30"/>
          <p:cNvSpPr txBox="1"/>
          <p:nvPr/>
        </p:nvSpPr>
        <p:spPr>
          <a:xfrm>
            <a:off x="6246252" y="35308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00E3"/>
                </a:solidFill>
              </a:rPr>
              <a:t>5</a:t>
            </a:r>
            <a:endParaRPr lang="en-US" sz="1600">
              <a:solidFill>
                <a:srgbClr val="0000E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6112" y="3529480"/>
            <a:ext cx="183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 = Top + 1 =  5</a:t>
            </a:r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4756461" y="3890910"/>
            <a:ext cx="2972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akhir: 15  29 16  9  21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1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1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"/>
                            </p:stCondLst>
                            <p:childTnLst>
                              <p:par>
                                <p:cTn id="9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17534E-6 L 5.55556E-7 -0.0615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61624E-6 C -0.02847 -0.01619 -0.05677 -0.03215 -0.09392 -0.04302 C -0.1309 -0.05366 -0.17656 -0.05945 -0.22187 -0.06477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632 0.01851 -0.13247 0.03701 -0.18577 0.06153 C -0.23906 0.08605 -0.27952 0.11682 -0.31979 0.14781 " pathEditMode="relative" ptsTypes="aaA"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2" grpId="1"/>
      <p:bldP spid="13" grpId="0" animBg="1"/>
      <p:bldP spid="15" grpId="0" animBg="1"/>
      <p:bldP spid="17" grpId="0"/>
      <p:bldP spid="19" grpId="0"/>
      <p:bldP spid="24" grpId="0"/>
      <p:bldP spid="25" grpId="0"/>
      <p:bldP spid="25" grpId="1"/>
      <p:bldP spid="26" grpId="0"/>
      <p:bldP spid="27" grpId="0"/>
      <p:bldP spid="29" grpId="0"/>
      <p:bldP spid="29" grpId="1"/>
      <p:bldP spid="30" grpId="0"/>
      <p:bldP spid="32" grpId="0"/>
      <p:bldP spid="31" grpId="0"/>
      <p:bldP spid="31" grpId="1"/>
      <p:bldP spid="28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2832068" y="2874312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65808" y="288308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29</a:t>
            </a:r>
            <a:endParaRPr lang="en-US" sz="16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67744" y="2049862"/>
          <a:ext cx="527720" cy="29338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7720"/>
              </a:tblGrid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6</a:t>
                      </a:r>
                      <a:endParaRPr lang="en-US" sz="1400" b="0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b="1"/>
                    </a:p>
                  </a:txBody>
                  <a:tcPr/>
                </a:tc>
              </a:tr>
              <a:tr h="41912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43608" y="10527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mtClean="0"/>
              <a:t>5.  </a:t>
            </a:r>
            <a:r>
              <a:rPr lang="en-US" b="1" smtClean="0"/>
              <a:t>	</a:t>
            </a:r>
            <a:r>
              <a:rPr lang="en-US" smtClean="0"/>
              <a:t>Mengambil elemen teratas (Pop) </a:t>
            </a:r>
            <a:endParaRPr lang="en-US" b="1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475656" y="5093560"/>
            <a:ext cx="115212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Caranya: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805512" y="1932024"/>
            <a:ext cx="0" cy="30175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163616" y="1932024"/>
            <a:ext cx="0" cy="30175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795464" y="4942448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2843788" y="4520448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E3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837328" y="410849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833740" y="3698216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37328" y="328626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696" y="2885750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</a:t>
            </a:r>
            <a:endParaRPr lang="en-US" sz="160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838862" y="245398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837198" y="2031984"/>
            <a:ext cx="1286188" cy="36004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403648" y="1434544"/>
            <a:ext cx="201622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Contoh:  Stack[7]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46620" y="2266542"/>
            <a:ext cx="319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mula-mula:  29 16  9  21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4736112" y="1916832"/>
            <a:ext cx="864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 = 4</a:t>
            </a:r>
            <a:endParaRPr lang="en-US" sz="1600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746620" y="2648632"/>
            <a:ext cx="115212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Pop()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75656" y="5455272"/>
            <a:ext cx="705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1.  </a:t>
            </a:r>
            <a:r>
              <a:rPr lang="en-US" sz="1600" b="1" smtClean="0"/>
              <a:t>	</a:t>
            </a:r>
            <a:r>
              <a:rPr lang="en-US" sz="1600" smtClean="0"/>
              <a:t>Ambil info pada posisi top dan simpan dalam Info Pop (IP)</a:t>
            </a:r>
            <a:endParaRPr lang="en-US" sz="1600" b="1"/>
          </a:p>
        </p:txBody>
      </p:sp>
      <p:sp>
        <p:nvSpPr>
          <p:cNvPr id="29" name="TextBox 28"/>
          <p:cNvSpPr txBox="1"/>
          <p:nvPr/>
        </p:nvSpPr>
        <p:spPr>
          <a:xfrm>
            <a:off x="3327368" y="45275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00E3"/>
                </a:solidFill>
              </a:rPr>
              <a:t>4</a:t>
            </a:r>
            <a:endParaRPr lang="en-US" sz="1600">
              <a:solidFill>
                <a:srgbClr val="0000E3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75656" y="5763118"/>
            <a:ext cx="4680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2.  </a:t>
            </a:r>
            <a:r>
              <a:rPr lang="en-US" sz="1600" b="1" smtClean="0"/>
              <a:t>	</a:t>
            </a:r>
            <a:r>
              <a:rPr lang="en-US" sz="1600" smtClean="0"/>
              <a:t>Turunkan nilai topnya</a:t>
            </a:r>
            <a:endParaRPr lang="en-US" sz="1600" b="1"/>
          </a:p>
        </p:txBody>
      </p:sp>
      <p:sp>
        <p:nvSpPr>
          <p:cNvPr id="32" name="Rectangle 31"/>
          <p:cNvSpPr/>
          <p:nvPr/>
        </p:nvSpPr>
        <p:spPr>
          <a:xfrm>
            <a:off x="1475656" y="6051150"/>
            <a:ext cx="6336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en-US" sz="1600" smtClean="0"/>
              <a:t>3.  </a:t>
            </a:r>
            <a:r>
              <a:rPr lang="en-US" sz="1600" b="1" smtClean="0"/>
              <a:t>	</a:t>
            </a:r>
            <a:r>
              <a:rPr lang="en-US" sz="1600" smtClean="0"/>
              <a:t>Simpan nilai top pada posisi index ke 0 </a:t>
            </a:r>
            <a:endParaRPr lang="en-US" sz="1600" b="1"/>
          </a:p>
        </p:txBody>
      </p:sp>
      <p:sp>
        <p:nvSpPr>
          <p:cNvPr id="34" name="TextBox 33"/>
          <p:cNvSpPr txBox="1"/>
          <p:nvPr/>
        </p:nvSpPr>
        <p:spPr>
          <a:xfrm>
            <a:off x="4756461" y="3890910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Isi stack akhir:  16  9  21</a:t>
            </a:r>
            <a:endParaRPr lang="en-US" sz="1600"/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4757880" y="3194270"/>
            <a:ext cx="8222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45720" bIns="45720">
            <a:spAutoFit/>
          </a:bodyPr>
          <a:lstStyle/>
          <a:p>
            <a:pPr marL="285750" indent="-285750" algn="just">
              <a:buSzPct val="85000"/>
            </a:pPr>
            <a:r>
              <a:rPr lang="en-US" sz="1600" smtClean="0"/>
              <a:t>IP =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36112" y="3532824"/>
            <a:ext cx="1781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Top = Top - 1 =  3</a:t>
            </a:r>
            <a:endParaRPr 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6196012" y="35308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00E3"/>
                </a:solidFill>
              </a:rPr>
              <a:t>3</a:t>
            </a:r>
            <a:endParaRPr lang="en-US" sz="1600">
              <a:solidFill>
                <a:srgbClr val="0000E3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34166E-6 C 0.0592 1.34166E-6 0.1184 1.34166E-6 0.15347 0.00786 C 0.18854 0.01573 0.19965 0.03123 0.21094 0.04696 " pathEditMode="relative" rAng="0" ptsTypes="aaA">
                                      <p:cBhvr>
                                        <p:cTn id="8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1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1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185 L 5.55556E-7 0.0545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3812E-6 C -0.06441 0.01758 -0.12864 0.03562 -0.18038 0.05945 C -0.23194 0.08304 -0.27118 0.11288 -0.31024 0.14319 " pathEditMode="relative" rAng="0" ptsTypes="aaA">
                                      <p:cBhvr>
                                        <p:cTn id="1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3" grpId="1"/>
      <p:bldP spid="3" grpId="0"/>
      <p:bldP spid="7" grpId="0" animBg="1"/>
      <p:bldP spid="8" grpId="0" animBg="1"/>
      <p:bldP spid="9" grpId="0" animBg="1"/>
      <p:bldP spid="10" grpId="0" animBg="1"/>
      <p:bldP spid="12" grpId="0"/>
      <p:bldP spid="12" grpId="1"/>
      <p:bldP spid="13" grpId="0" animBg="1"/>
      <p:bldP spid="15" grpId="0" animBg="1"/>
      <p:bldP spid="17" grpId="0"/>
      <p:bldP spid="19" grpId="0"/>
      <p:bldP spid="24" grpId="0"/>
      <p:bldP spid="26" grpId="0"/>
      <p:bldP spid="27" grpId="0"/>
      <p:bldP spid="29" grpId="0"/>
      <p:bldP spid="29" grpId="1"/>
      <p:bldP spid="30" grpId="0"/>
      <p:bldP spid="32" grpId="0"/>
      <p:bldP spid="34" grpId="0"/>
      <p:bldP spid="35" grpId="0"/>
      <p:bldP spid="37" grpId="0"/>
      <p:bldP spid="36" grpId="0"/>
      <p:bldP spid="36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4343</TotalTime>
  <Words>1233</Words>
  <Application>Microsoft Office PowerPoint</Application>
  <PresentationFormat>On-screen Show (4:3)</PresentationFormat>
  <Paragraphs>463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HERRY SOFYAN</dc:creator>
  <cp:lastModifiedBy>Herry Sofyan</cp:lastModifiedBy>
  <cp:revision>205</cp:revision>
  <dcterms:created xsi:type="dcterms:W3CDTF">2005-09-11T15:39:59Z</dcterms:created>
  <dcterms:modified xsi:type="dcterms:W3CDTF">2016-11-08T07:27:54Z</dcterms:modified>
</cp:coreProperties>
</file>