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6" r:id="rId2"/>
    <p:sldId id="298" r:id="rId3"/>
    <p:sldId id="300" r:id="rId4"/>
    <p:sldId id="299" r:id="rId5"/>
    <p:sldId id="312" r:id="rId6"/>
    <p:sldId id="301" r:id="rId7"/>
    <p:sldId id="313" r:id="rId8"/>
    <p:sldId id="302" r:id="rId9"/>
    <p:sldId id="314" r:id="rId10"/>
    <p:sldId id="303" r:id="rId11"/>
    <p:sldId id="315" r:id="rId12"/>
    <p:sldId id="311" r:id="rId13"/>
    <p:sldId id="304" r:id="rId14"/>
    <p:sldId id="305" r:id="rId15"/>
    <p:sldId id="316" r:id="rId16"/>
    <p:sldId id="317" r:id="rId17"/>
    <p:sldId id="324" r:id="rId18"/>
    <p:sldId id="318"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3"/>
    <a:srgbClr val="FF0066"/>
    <a:srgbClr val="5757FF"/>
    <a:srgbClr val="0A90DA"/>
    <a:srgbClr val="000000"/>
    <a:srgbClr val="FF3300"/>
    <a:srgbClr val="FFFFFF"/>
    <a:srgbClr val="A6D7F8"/>
    <a:srgbClr val="ABD9DD"/>
    <a:srgbClr val="FF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496" y="-2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smtClean="0"/>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smtClean="0"/>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smtClean="0"/>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smtClean="0"/>
            </a:lvl1pPr>
          </a:lstStyle>
          <a:p>
            <a:pPr>
              <a:defRPr/>
            </a:pPr>
            <a:fld id="{73369C1B-CAA0-410F-A235-91CE0903882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smtClean="0"/>
            </a:lvl1pPr>
          </a:lstStyle>
          <a:p>
            <a:pPr>
              <a:defRPr/>
            </a:pPr>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smtClean="0"/>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smtClean="0"/>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smtClean="0"/>
            </a:lvl1pPr>
          </a:lstStyle>
          <a:p>
            <a:pPr>
              <a:defRPr/>
            </a:pPr>
            <a:fld id="{C46C419D-C1D9-43E2-B3E3-33F6395450B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10</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11</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12</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13</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14</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15</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16</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17</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18</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2</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3</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4</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5</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6</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7</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8</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9</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7ABF1A-3FB9-42AB-8A9A-E5C187C9BB89}" type="slidenum">
              <a:rPr lang="en-US"/>
              <a:pPr>
                <a:defRPr/>
              </a:pPr>
              <a:t>‹#›</a:t>
            </a:fld>
            <a:endParaRPr lang="en-US"/>
          </a:p>
        </p:txBody>
      </p:sp>
      <p:pic>
        <p:nvPicPr>
          <p:cNvPr id="7" name="Picture 6" descr="blue-technology-powerpoint-templates.jpg"/>
          <p:cNvPicPr>
            <a:picLocks noChangeAspect="1"/>
          </p:cNvPicPr>
          <p:nvPr userDrawn="1"/>
        </p:nvPicPr>
        <p:blipFill>
          <a:blip r:embed="rId2" cstate="print"/>
          <a:stretch>
            <a:fillRect/>
          </a:stretch>
        </p:blipFill>
        <p:spPr>
          <a:xfrm>
            <a:off x="0" y="0"/>
            <a:ext cx="9144000" cy="6858000"/>
          </a:xfrm>
          <a:prstGeom prst="rect">
            <a:avLst/>
          </a:prstGeom>
        </p:spPr>
      </p:pic>
      <p:grpSp>
        <p:nvGrpSpPr>
          <p:cNvPr id="8" name="Group 13"/>
          <p:cNvGrpSpPr>
            <a:grpSpLocks/>
          </p:cNvGrpSpPr>
          <p:nvPr userDrawn="1"/>
        </p:nvGrpSpPr>
        <p:grpSpPr bwMode="auto">
          <a:xfrm>
            <a:off x="252413" y="1"/>
            <a:ext cx="8548686" cy="877888"/>
            <a:chOff x="159" y="0"/>
            <a:chExt cx="5385" cy="553"/>
          </a:xfrm>
        </p:grpSpPr>
        <p:grpSp>
          <p:nvGrpSpPr>
            <p:cNvPr id="9" name="Group 14"/>
            <p:cNvGrpSpPr>
              <a:grpSpLocks/>
            </p:cNvGrpSpPr>
            <p:nvPr/>
          </p:nvGrpSpPr>
          <p:grpSpPr bwMode="auto">
            <a:xfrm>
              <a:off x="159" y="0"/>
              <a:ext cx="5352" cy="553"/>
              <a:chOff x="159" y="0"/>
              <a:chExt cx="5352" cy="553"/>
            </a:xfrm>
          </p:grpSpPr>
          <p:sp>
            <p:nvSpPr>
              <p:cNvPr id="12" name="Line 15"/>
              <p:cNvSpPr>
                <a:spLocks noChangeShapeType="1"/>
              </p:cNvSpPr>
              <p:nvPr/>
            </p:nvSpPr>
            <p:spPr bwMode="auto">
              <a:xfrm>
                <a:off x="340" y="301"/>
                <a:ext cx="5171" cy="0"/>
              </a:xfrm>
              <a:prstGeom prst="line">
                <a:avLst/>
              </a:prstGeom>
              <a:noFill/>
              <a:ln w="12700">
                <a:solidFill>
                  <a:schemeClr val="bg1"/>
                </a:solidFill>
                <a:round/>
                <a:headEnd type="none" w="sm" len="sm"/>
                <a:tailEnd type="none" w="sm" len="sm"/>
              </a:ln>
            </p:spPr>
            <p:txBody>
              <a:bodyPr/>
              <a:lstStyle/>
              <a:p>
                <a:endParaRPr lang="en-US"/>
              </a:p>
            </p:txBody>
          </p:sp>
          <p:sp>
            <p:nvSpPr>
              <p:cNvPr id="13" name="Rectangle 16"/>
              <p:cNvSpPr>
                <a:spLocks noChangeArrowheads="1"/>
              </p:cNvSpPr>
              <p:nvPr/>
            </p:nvSpPr>
            <p:spPr bwMode="auto">
              <a:xfrm>
                <a:off x="340" y="301"/>
                <a:ext cx="3085" cy="45"/>
              </a:xfrm>
              <a:prstGeom prst="rect">
                <a:avLst/>
              </a:prstGeom>
              <a:gradFill rotWithShape="0">
                <a:gsLst>
                  <a:gs pos="0">
                    <a:schemeClr val="bg1">
                      <a:gamma/>
                      <a:shade val="49804"/>
                      <a:invGamma/>
                    </a:schemeClr>
                  </a:gs>
                  <a:gs pos="100000">
                    <a:schemeClr val="bg1"/>
                  </a:gs>
                </a:gsLst>
                <a:lin ang="0" scaled="1"/>
              </a:gradFill>
              <a:ln w="9525">
                <a:noFill/>
                <a:miter lim="800000"/>
                <a:headEnd/>
                <a:tailEnd/>
              </a:ln>
              <a:effectLst/>
            </p:spPr>
            <p:txBody>
              <a:bodyPr wrap="none" anchor="ctr"/>
              <a:lstStyle/>
              <a:p>
                <a:pPr>
                  <a:defRPr/>
                </a:pPr>
                <a:endParaRPr lang="en-US"/>
              </a:p>
            </p:txBody>
          </p:sp>
          <p:sp>
            <p:nvSpPr>
              <p:cNvPr id="14" name="AutoShape 17"/>
              <p:cNvSpPr>
                <a:spLocks noChangeArrowheads="1"/>
              </p:cNvSpPr>
              <p:nvPr/>
            </p:nvSpPr>
            <p:spPr bwMode="auto">
              <a:xfrm>
                <a:off x="159" y="120"/>
                <a:ext cx="361" cy="361"/>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5" name="AutoShape 18"/>
              <p:cNvSpPr>
                <a:spLocks noChangeArrowheads="1"/>
              </p:cNvSpPr>
              <p:nvPr/>
            </p:nvSpPr>
            <p:spPr bwMode="auto">
              <a:xfrm>
                <a:off x="432" y="256"/>
                <a:ext cx="225" cy="270"/>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6" name="Rectangle 19"/>
              <p:cNvSpPr>
                <a:spLocks noChangeArrowheads="1"/>
              </p:cNvSpPr>
              <p:nvPr/>
            </p:nvSpPr>
            <p:spPr bwMode="auto">
              <a:xfrm>
                <a:off x="630" y="0"/>
                <a:ext cx="1280" cy="330"/>
              </a:xfrm>
              <a:prstGeom prst="rect">
                <a:avLst/>
              </a:prstGeom>
              <a:noFill/>
              <a:ln w="9525">
                <a:noFill/>
                <a:miter lim="800000"/>
                <a:headEnd/>
                <a:tailEnd/>
              </a:ln>
            </p:spPr>
            <p:txBody>
              <a:bodyPr wrap="square" lIns="92075" tIns="46038" rIns="92075" bIns="46038">
                <a:spAutoFit/>
              </a:bodyPr>
              <a:lstStyle/>
              <a:p>
                <a:r>
                  <a:rPr lang="en-US" sz="2800" b="0">
                    <a:solidFill>
                      <a:schemeClr val="accent6">
                        <a:lumMod val="75000"/>
                      </a:schemeClr>
                    </a:solidFill>
                    <a:latin typeface="Monotype Corsiva" pitchFamily="66" charset="0"/>
                  </a:rPr>
                  <a:t>Struktur Data</a:t>
                </a:r>
              </a:p>
            </p:txBody>
          </p:sp>
          <p:sp>
            <p:nvSpPr>
              <p:cNvPr id="17" name="AutoShape 20"/>
              <p:cNvSpPr>
                <a:spLocks noChangeArrowheads="1"/>
              </p:cNvSpPr>
              <p:nvPr/>
            </p:nvSpPr>
            <p:spPr bwMode="auto">
              <a:xfrm>
                <a:off x="613" y="374"/>
                <a:ext cx="179" cy="179"/>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grpSp>
        <p:sp>
          <p:nvSpPr>
            <p:cNvPr id="10" name="Rectangle 21"/>
            <p:cNvSpPr>
              <a:spLocks noChangeArrowheads="1"/>
            </p:cNvSpPr>
            <p:nvPr/>
          </p:nvSpPr>
          <p:spPr bwMode="auto">
            <a:xfrm>
              <a:off x="4830" y="90"/>
              <a:ext cx="714" cy="214"/>
            </a:xfrm>
            <a:prstGeom prst="rect">
              <a:avLst/>
            </a:prstGeom>
            <a:noFill/>
            <a:ln w="9525">
              <a:noFill/>
              <a:miter lim="800000"/>
              <a:headEnd/>
              <a:tailEnd/>
            </a:ln>
          </p:spPr>
          <p:txBody>
            <a:bodyPr wrap="square" lIns="92075" tIns="46038" rIns="92075" bIns="46038">
              <a:spAutoFit/>
            </a:bodyPr>
            <a:lstStyle/>
            <a:p>
              <a:r>
                <a:rPr lang="en-US" sz="1600" b="1">
                  <a:solidFill>
                    <a:schemeClr val="accent6">
                      <a:lumMod val="75000"/>
                    </a:schemeClr>
                  </a:solidFill>
                  <a:latin typeface="Calibri" pitchFamily="34" charset="0"/>
                </a:rPr>
                <a:t>Materi  </a:t>
              </a:r>
              <a:r>
                <a:rPr lang="en-US" sz="1600" b="1" smtClean="0">
                  <a:solidFill>
                    <a:schemeClr val="accent6">
                      <a:lumMod val="75000"/>
                    </a:schemeClr>
                  </a:solidFill>
                  <a:latin typeface="Calibri" pitchFamily="34" charset="0"/>
                </a:rPr>
                <a:t>V</a:t>
              </a:r>
              <a:r>
                <a:rPr lang="id-ID" sz="1600" b="1" smtClean="0">
                  <a:solidFill>
                    <a:schemeClr val="accent6">
                      <a:lumMod val="75000"/>
                    </a:schemeClr>
                  </a:solidFill>
                  <a:latin typeface="Calibri" pitchFamily="34" charset="0"/>
                </a:rPr>
                <a:t>I</a:t>
              </a:r>
              <a:r>
                <a:rPr lang="en-US" sz="1600" b="1" smtClean="0">
                  <a:solidFill>
                    <a:schemeClr val="accent6">
                      <a:lumMod val="75000"/>
                    </a:schemeClr>
                  </a:solidFill>
                  <a:latin typeface="Calibri" pitchFamily="34" charset="0"/>
                </a:rPr>
                <a:t>II</a:t>
              </a:r>
              <a:endParaRPr lang="en-US" sz="1600" b="1">
                <a:solidFill>
                  <a:schemeClr val="accent6">
                    <a:lumMod val="75000"/>
                  </a:schemeClr>
                </a:solidFill>
                <a:latin typeface="Calibri" pitchFamily="34" charset="0"/>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4338AF-F55A-4E28-90D8-A8D1598C176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E6EE14-5AA2-4550-AEBB-E556779A6EB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AF0124-F4CC-4CB1-9334-3383EC4C1B6D}"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8FF75D-4D86-47A0-B40F-7F601B39F1B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0770B5-2E9E-4883-AD21-1175FA1DEB6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686EDA2-FFC4-43DF-A1AF-E7A3FAC65C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8127221-F3C5-4B51-9254-B61AB94FBA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13AFBD0-C7F1-4051-98C4-580429DA95E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C74F3D-7CBC-4E2E-96B9-DFEA11829E5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7FED9B2-ADA3-49EC-B4CE-7509A157AF2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400" smtClean="0"/>
            </a:lvl1pPr>
          </a:lstStyle>
          <a:p>
            <a:pPr>
              <a:defRPr/>
            </a:pPr>
            <a:fld id="{3C06D4B3-94FB-47FF-AF6D-8AAE1E867F1A}" type="slidenum">
              <a:rPr lang="en-US"/>
              <a:pPr>
                <a:defRPr/>
              </a:pPr>
              <a:t>‹#›</a:t>
            </a:fld>
            <a:endParaRPr lang="en-US"/>
          </a:p>
        </p:txBody>
      </p:sp>
      <p:pic>
        <p:nvPicPr>
          <p:cNvPr id="7" name="Picture 6" descr="blue-technology-powerpoint-templates.jpg"/>
          <p:cNvPicPr>
            <a:picLocks noChangeAspect="1"/>
          </p:cNvPicPr>
          <p:nvPr userDrawn="1"/>
        </p:nvPicPr>
        <p:blipFill>
          <a:blip r:embed="rId13" cstate="print"/>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2051720" y="765175"/>
            <a:ext cx="5616624" cy="369332"/>
          </a:xfrm>
          <a:prstGeom prst="rect">
            <a:avLst/>
          </a:prstGeom>
          <a:noFill/>
          <a:ln w="12700">
            <a:noFill/>
            <a:miter lim="800000"/>
            <a:headEnd type="none" w="sm" len="sm"/>
            <a:tailEnd type="none" w="sm" len="sm"/>
          </a:ln>
          <a:effectLst/>
        </p:spPr>
        <p:txBody>
          <a:bodyPr wrap="square">
            <a:spAutoFit/>
          </a:bodyPr>
          <a:lstStyle/>
          <a:p>
            <a:pPr algn="ctr"/>
            <a:r>
              <a:rPr lang="en-US" b="1" smtClean="0"/>
              <a:t>QUEUE (ANTRIAN)</a:t>
            </a:r>
            <a:endParaRPr lang="en-US" b="1"/>
          </a:p>
        </p:txBody>
      </p:sp>
      <p:sp>
        <p:nvSpPr>
          <p:cNvPr id="5" name="Text Box 23"/>
          <p:cNvSpPr txBox="1">
            <a:spLocks noChangeArrowheads="1"/>
          </p:cNvSpPr>
          <p:nvPr/>
        </p:nvSpPr>
        <p:spPr bwMode="auto">
          <a:xfrm>
            <a:off x="683568" y="1268760"/>
            <a:ext cx="7992888" cy="2025509"/>
          </a:xfrm>
          <a:prstGeom prst="rect">
            <a:avLst/>
          </a:prstGeom>
          <a:noFill/>
          <a:ln w="12700">
            <a:noFill/>
            <a:miter lim="800000"/>
            <a:headEnd type="none" w="sm" len="sm"/>
            <a:tailEnd type="none" w="sm" len="sm"/>
          </a:ln>
          <a:effectLst/>
        </p:spPr>
        <p:txBody>
          <a:bodyPr wrap="square" tIns="180000" bIns="180000">
            <a:spAutoFit/>
          </a:bodyPr>
          <a:lstStyle/>
          <a:p>
            <a:pPr marL="285750" indent="-285750" algn="just">
              <a:buSzPct val="85000"/>
              <a:buFont typeface="Wingdings" pitchFamily="2" charset="2"/>
              <a:buChar char="v"/>
            </a:pPr>
            <a:r>
              <a:rPr lang="en-US" smtClean="0"/>
              <a:t>Queue atau antrian didefinisikan sebagai kumpulan dari obyek-obyek yang homogen dengan operasi penambahan elemen (Enqueue) dan pengambilan elemen (Dequeue) melalui dua tempat yang berbeda yaitu belakang dan depan, dengan demikian pemrosesan data mengikuti prinsip FIFO (</a:t>
            </a:r>
            <a:r>
              <a:rPr lang="en-US" i="1" smtClean="0"/>
              <a:t>First In First Out</a:t>
            </a:r>
            <a:r>
              <a:rPr lang="en-US" smtClean="0"/>
              <a:t>), yaitu data yang pertama masuk akan menjadi yang pertama keluar.</a:t>
            </a:r>
          </a:p>
        </p:txBody>
      </p:sp>
      <p:sp>
        <p:nvSpPr>
          <p:cNvPr id="23" name="Text Box 23"/>
          <p:cNvSpPr txBox="1">
            <a:spLocks noChangeArrowheads="1"/>
          </p:cNvSpPr>
          <p:nvPr/>
        </p:nvSpPr>
        <p:spPr bwMode="auto">
          <a:xfrm>
            <a:off x="683568" y="3015543"/>
            <a:ext cx="7992888" cy="917513"/>
          </a:xfrm>
          <a:prstGeom prst="rect">
            <a:avLst/>
          </a:prstGeom>
          <a:noFill/>
          <a:ln w="12700">
            <a:noFill/>
            <a:miter lim="800000"/>
            <a:headEnd type="none" w="sm" len="sm"/>
            <a:tailEnd type="none" w="sm" len="sm"/>
          </a:ln>
          <a:effectLst/>
        </p:spPr>
        <p:txBody>
          <a:bodyPr wrap="square" tIns="180000" bIns="180000">
            <a:spAutoFit/>
          </a:bodyPr>
          <a:lstStyle/>
          <a:p>
            <a:pPr marL="285750" indent="-285750" algn="just">
              <a:buSzPct val="85000"/>
              <a:buFont typeface="Wingdings" pitchFamily="2" charset="2"/>
              <a:buChar char="v"/>
            </a:pPr>
            <a:r>
              <a:rPr lang="en-US" smtClean="0"/>
              <a:t>Dalam dunia nyata contoh queue atau antrian seperti halnya antrian pada loket-loket umumnya, antrian kendaraan di SPBU atau pada pintu tol.</a:t>
            </a:r>
          </a:p>
        </p:txBody>
      </p:sp>
      <p:sp>
        <p:nvSpPr>
          <p:cNvPr id="25602" name="AutoShape 2" descr="data:image/jpeg;base64,/9j/4AAQSkZJRgABAQAAAQABAAD/2wCEAAkGBxQTEhQUExEUFhUVFRcYFxYYGRcUGRcVFBgXGBUXFBgZHyggGBwlHBUVIjEkJiksLi4uFx8zODMsNygwOisBCgoKDg0OGxAQGiwkHyQsLCwtLCwsLCwsLCwsLCwsLCwsLCwsLCwtLCwsLCwsLCwsLCwsNCwsLCwsLCwsLCwsLP/AABEIAMABBgMBEQACEQEDEQH/xAAbAAEAAgMBAQAAAAAAAAAAAAAABAUCAwYBB//EAEEQAAIBAgQDBgMGAwcCBwAAAAECAwARBBIhMQVBUQYTIjJhgXGR8CNCobHB0VJi4QcUM3KSovEWJBVDU2OCk7L/xAAaAQEAAwEBAQAAAAAAAAAAAAAAAQIEAwUG/8QANxEAAgIBAgMGBQIFBAMBAAAAAAECEQMEIRIxQQUTUWFxkSKBobHB0fAUIzJC4TNy0vFSYqI0/9oADAMBAAIRAxEAPwD7jQCgFAKAUAoBQCgFAKAUAoBQCgFAKAUAoBQCgFAKAUAoBQCgFAKAUAoBQCgFAKAUAoBQCgFAKAUAoBQCgFAKAUAoBQCgPCbUBracfGosmgs46UsUbakgUAoBQCgFAKAUAoBQCgFAKAUAoBQCgFAKAUAoBQCgFAKAUAoDFnA3NAa2xA5a/hUWTRqaZj6VFk0YVBJhDMrXysrWNjYg2O9jbY60BttQG2OS1SmQ0b6sVFAKAUAoBQCgFAKAUAoBQCgFAKAUAoBQCgFAKAUAvQGtp1HOhNGtsT0HzqLFGsyE8/0qCaMDYAk7Dc/vQkrcRx+BWCZ8znYKL/NvKDodCeVZc+sw4U3N8ui3fsi8ccpckQE7RiVnWFoiUy5vF3hGa9gcuik2P8XwryNR248dPupcL6va650tzRDS8W3FuWeCZJQb3ZhbMrm9jyOUeGxtoQOR5g29jS6rHqcfeY3t9U/BmeeNwdM34nDm4dLB1FhfRWX+B7cuh3U666g6ShswuJDi4BBBsynzKw3VvmDfYggi4IqAbr1IM45LfCiZDRIBqxU9oBQCgFAKAUAoBQCgFAKAUAoBQCgFAeMwG5oDU2KUc7/CosGtsZ0HzpZNGs4hjzt8KWTRhvvrUAwadQbFhfoNT/pGtAVP/UkbHLEjyHMy3No1zIzK48XiuGVgfDyqspKKtloxcnSI2L4rPa90iA5gBtOhZjb3sKzzzKUWoyp+NX9DssE0919Tl+LcO/vDZ2xE+hBGa80Qs33VIFr/AANq8/vdZifTJ6fDL2e3sehiyYlDhniVfX33I5gxQBaJxMbMGAe6ksLEsgyXI0ADh7AADYVRdrKMuDUJxvpKLX6pllp9Jldp8Ppf54n9iJHMU70HDNCXJu6MYpGXVjmkYguxdrhr5hc73bN0lPR5oxXhVV8VbVVO9q6VXIT0E4b48ilfk0/pf1otuByYiQxjBu6d3pJmHfixYt3byShSy+AeIHOM5Av5h10+lWKUsuB3xVafwrbr8Krl/wCv6GLUQnCo5VXVU729/udrjuOxwZRMyrIw0QNm63OZgumh1Nq25sqxY3NpuvDdmWMeJ0VOF7RLPLmiUIRZFcsCspux7qVQLoOatrYk8iQ9MerxzkobqTV00/8Ar6l8mDJj/qVfv3OkwmKDi4uCDZlOjKwtdWHXUHoQQRcEGtJyN4qQbIpLfCiZDRJBqxU9oBQCgFAKAUAoBQCgFAKAUAoBQEfH4oRoW3PIdTyA+VQ3RKRXLNnUOPFcXHK/p6VD8iyW+5Rw8SnbD9+uRipPeQZCCApIdA2a+cDXUWPQXrjxvh4j1ZaXTxz9xK0nVTvZ3ydVyfrt4lrHxBXyd2M3eJnQkhVKi17nUgi4uLHeuqd8jzMmOWObhJbrY08Q4osNu+mjjv8AdAaRvip6epS1UnljDmzvp9Hm1H+nG/ovdlTj+1OHWPMjPO5NsrZox8WGUKR7H9uU9RGvh3N+DsXPKdZPhXjs/amVmF7cSKdYYsn8K5kNvQ3I/CuS1UuqR6E+wcPD8MnfnT+lL7mrtDMYZ1nhIEeLQSeK4CPZQ7EAE2sYy1tbkkbWbrkcWlfJ7nm4NLN8cUvjx7eqv7rf1TS6E/Cd4EKYh1bMLpJGG2PIG17i4IO5B9DWWXCncSI8TVSPeFYKFLslyx3LNnYakdTb8+tVnkk1XQtDGk7NfGe7Rc3dguSMgHhNwQdwPCLDU+3MVOPjyvhbtee69imVY8a4mtyqweKxS2BIkUgnXQ6fwqxOfUm5zACyj/Nw1nZnZ8I8c/g80+fy3XsvoZMefK3tuZYTtXEspisY2tmJUiMMbC5UZssmlvKzHQg2trglpNRhx95ps8mvBp7fdL5peRqxvv58Dhb8tydxDHDEx2SSRnZWCeDMQrak2ICup7u+pa4UkXtVsEtdqJcGWEZKL5van6x6+VX4lMkMeLk2nyr/ALK2IRRhO6gEihbWkEchLqU+0WyXdrItiV3FzfNp6Xx45yyY4yV7fFyW+zS4uV814PZ7U+EpSyUpyt+7Om4JOHLFZw2IuTlYOquqhc0ZLKAyhm0KA92X53YNs0veKNZJJu726LojlljTtKkdJhMSJBcAgg2ZW0ZGG6sOuo2uCCCCQQTqOZIoDZG9qIhokA1Yqe0AoBQCgFAKAUAoBQCgFAKAxkcAEk2A3NAcpxfHmR7i4Vb5R8PMT66ewHUiqN2XSoz4RPZsnJrlfRhq6/r86IllZx/AYSA55A696SCFVZLncsDIpynXcEX9qz5I44c+p7eh1GrzrghT4fFtfLZq16pkbhHE4XdcPho3UAlopGZmysgY5ih8qtdgbWuHPXRiyJy4YontDQ5u6eozTXF4JJeVWudfjmbOP9n2xR7+I2cjK8Tm1mTQgHqLW6HcHXWM2ByfFEjsztWGCHdZFt0a/JyOO4bLD/iRMvqR4fZhofnWSWOUeaPo8Opw5v8ATkn9/bmacNCXdUUXZmCj4k2qIx4mkjpknHHFzlyW50nb91RsPCu0MRP/AMWyqt//AKTWrU1SijwexOLJky5pdfu7b9iohldQiIQFUDvQwzxgIpuSpHmJGwsT7V5mHMuP+ZLZvbx3fT9eh5eXJJzlKPVt+Rew4uwyqcxzZbqGYA2JGhY22AFtNVpk1mnT/ue19F9/fl4lo5Mlcl+/34lXJxSPvpYiwEsaqWMxKggi4UG1uYPhXS9Q9ZqHijPFCou18PxS9d6Xuc44ZZptbya8v0I3GWkEkZWSKWBkYSBwDEW0C3bNq1idCddwCdsWCUcqm8vEslqnvxefTZfblaXPVg08ZzUW9q5JXfp/kruN9oY17qSZFfICoKqQDdbgBGPi1X72UDXQ6Vo02gyfFHG2r33e/uuXyt+Z31UMukx943wpvhrrVN716fVlh2I46uIM/eLkdZReMlrlJRFDES1wbhywJAsO9udPN7ml0ywYlCLvqeHlbWRqaproXmJUCOZJJCuVVjklNhlMMaNmNvDYqUc2uoBC65WtbNFySa3roXwNQk4y2v6HMdocYpV4DE0qFDeVkkSNHTRO+a1x4jYNuL72JrFDLFVKLV3ytW/RddjvlmmuHmV/COKS4CWPERWVWgzYrCMCtliCqpItdHYlirNc73JW9umn1D4pQe64qUvG78/7fL0q+eWUNr8j7TwHjMOLhWaB8yN7FWG6uOTDp+legcyxoDNGtQho3g1Yqe0AoBQCgFAKAUAoBQCgPCaA5vi/Es5svkU3/wA3qfTf4XBqjdl0iuZem3Lla2gv0sdPTTmrGoJNAax3trcfysp0+R/AkdaA6CF1mj8Sgg6MrAEXG4IO9TSa3JjKUJXF0/FGjA8FhhdpI48rMLHUkAXucoO17DboKrHHGLtI0Z9dnzwUMkrS/e/iZYj7J+8Hkewl9DoEl/JW9MpuAlXMhPvQkirw2EOJBDGHF/EFAOosdt9DVeCN3R3eqzOHdubcfCz5xxqKSfE4h2IRVlZczAFQsJyCwYgWITU3tcnfWsGXinkkoq686S+dOn5V57cz2sOtw6bRxxreUruvN/etiNg+Jd3Ey/aXEjWnaFQfEQzBWL2a99z1tbTTysugyZZLLS4aqlJ062/8f38zhplizZeHHS35Sbt+Kut79yZh+FYnCYYyQpII0BYRPKgBD+ItlKPYXN9wd+prTn0Dz/HmUVy3Sd7fNHWSxOSw4nFS8uKm/Bt/pz6lNwjDSzQvLIqYbM5ZSFDkaku7GbOFuTcZQuliNCLWyYo447OU4xqP+Phcdkubk3u652YXqtRXdSk41aq69/HcmcD4dPh5e/79cTexUzhiQGFima7ewFrEG166d7CGTu8UFceajtdq+TSV+jbO2l1MY4Z48rlwyfNc0/yvUp/7S8TJiyp7qzoVQRpdzazWtbVr57i3IitOl1Cyz4lya2/fuaNbpYR7O/lytcVtvzXD+UZdnOEy9+2KmSSB9UjW/clRkHilvYtmDBQCCNGJBAAqur1H8JiSjvJ8ub9Xt4eq9TzdRmeszvI1S/dfPzO64ZjVlRNQGzagEgLnRpVja2rrYAIbAjQeZWrXhzLJHiXn9HRmlhlGlXPk/Hp6HM8W4GkDTSgKiTbyyBz3EsUigZ0DZTEHQ2GysE1yEZcuswzajLHbUecVStNNOttnv7X1Ixy5qXuR+FcIw2WLE4gNAryhxhs32chDeCQopCldUckKAAgvpmLePqNTqOKWnwfG1Frjrdbbq+d80rdtvbpWrHii/ift+fyTsE0vDsTGMP8Aa96q6BWjSRA5uHIvGSkZZhILNoAQ+et3ZmrnqL6U903fTmuq32rdc6qjjngoH1XhfEEnjDodNiD5lawJVgOeoOlwQQQSCCfYTT5HAmVIMla1CGjcDerFT2gFAKAUAoBQCgFAKAoOOcRveNdtmI3v/CPXn7W33o30LJFKD9ciDtoOVuQ5XAvlS8Fj0EbcjtzsfXrpoeoIO2YkSapl/rz2tY9SRcepBHlzGhBv4RjMr5Ts1gfj90/p8jUoHQXqSDxlBBBAIIIIOoIOhBHSgImCkyExOfILqxPmiHMk818rH/KT5qEFdxPjV/DGSATYMNGc2JKx32NgdfQnQLrhzahODkpcMFzl/wAf+W/lfNdIxd1Vvw/U4LtBhMRIsbSERwvIqtA0aShFLBWeZwWAbUFSLZQvoSceDX6fLlWnxbLo1Jq2/Zvrd3fmdJYZxjxM6qDCRpGEyERqYA3lyxR3BdMpNgpsVYnXKxzjKBm9rmzP0OcMxZHUNIlzrGJJERSW8UfdqrZFGtvCdrbAtXhZNXkhPhyR235bP6vhfmvndvhPZx58+Hhm0n1TlFO/nXF9TdKyZTG0csgyhCscZbMsK5TkAuR5lO+XKwFzuIhjyShGWGKk024ybaridtSiuqurt+hkUeLicmlXNWt/S+fy3InAYzAgVUKIzMREG72W3eMLq8TWuPAGC962ligBFtOdylJKU/jX9uPa21/ddpLnw3W3XYzxqtlt5/gk4riIjzlULyDKZIoMt9c0YE0pYDIQFsLsyW8ijaig4JY5z7uO9Rjz8d5bu1vfNMu5uS6v15fJE+HDEKmhDgWkBCsQQIzIoaPLnNgviUC/8PiuubPPT59OnDiUbbUnvG3fPeTSvxVImKnGW/Pw6lZAmS0sbJlItbP4GjCqO7ZxbvAQAA4y2C3IJUFr4smo08qlB+e13u75Wl4tW9+XOlollvE8UuXS9mn5eT69PudUkBZUjIuNYGuFIlIV7s13C5gS7sBbRZl8RYAe91PN2rz/AH+/0OEm4lDAowZwzSGJ/wDtY1zr3veZWCu5ureGYhj/ACNcC4v4mfs/LLVSyYp1xUpN06VdFz6bevltsw6p44NeTXqnzOv4Xw9ppSfK7qveWJZI0UWyR33FweQzMD0+z7YNN3MP4bHLfnKfXfov/Z9OdLfwvjObm+J/JHYNwwRgNAArqLWJNpFuSVlO5JJJD6kEk6gsG9KEIwioxVJcjk75kvB4oSLcAgg2ZToyMN1YddR6EEEEgg1cG+gMlNqEM3Kb1Yqe0AoBQCgFAKAUBV8Y4jkBVD4yN/4QeZqrZKRzLfgTbXkSb5Cfe6n13F9KlzwH199tb2N7ba2uNwbHS4sB5f6009be+2xvbUMlCQTceo97j9d/W4bS7bARMQOf0Rz9x+WuwFCDo+D4zvE18y6N+h9x+tSCfapIIHGsAZY7LYSL4oyTYZh91j/C2x6XvuBVZwU48MlaCdHzzhmJzFlnkZZ5UYKQqqmHaOO80aSrrGUYFWVjm+zvsa+c7UnlyT4q+GD3W9v4qXwvZ3zT865o14FFKur6/wCSm41xHCLhBAkrSwySgYiYrMqxNlHiUqlr3UERnNe4vob1fBh1OTVd9OKjJL4Y3G5b8nv5/wBW1dDpqc8clvxe/gqVKvkjouz/ABLP3uFlbNPHkjlJ+zM2Hcpd2DdY5GuCfDI3WUCvdwZlmxxyLa/unT39TBKPDKjZxvA+MzqwNz4rB2LK3dky2ABOR2INgPIjWUKxrLrsLlj4lzW7+X7rfpZrhqn3fcc43avp9+fPnzOf7QcY7tzBHA2IcI7SRqVVVijWQmSyh8oZZGa1wxARtMyg8uz9K/4f+ZatqVW0+SpPl4brl0OOWa4/h9DHgXaJ5x3jAKLuJBGL7qQrMWJZwMyMQWtptVdVieKDx4UkqXLa0nurW++6vzPY0mihqNL3kd53W7+i6cmnuXnEymKTu1lCi+YZW1Cgg6F2LoTa19NbHw3uvLBLFDP3mOCgmqldr2/sfLmm39b87Pp8uOPDkTvpsa8bjo8FhmdmLmNVKE3GZs11Govq6x31sBIx5VXhnqk0405/BtJSXD/VJqrS2Vc+dcjm6hXgt+W/gjLg2Kwb4JB/cZ3fLlLlWjB3sTJtaxA2tWrJnw4vhk1xeTX639D2u9eSaksqWPaotW1tVcNfVP0ZDwU+IUBYu5kEQkbKXRmUyiQFmeNi4/xJB4gdHcCxIIrHtKGOu8T360190k/cz6/TaerxSa5tJp18r5fU1cPxfdDO7mWeQs2UO7Ipe5doyygKG0uQBYEKAdRJP8RfE4xak9uJpKl0VW22ui6vnsZsXZuecoxapP8Adn1HskAcLC4ADOis5HNyLN7XFgOQAFbcGOMMaUfXzbfNt9W+pkzw4Mso+Da9nRc12ORDxmFObvIrCQCxB0WRRc5H+Zs26knkSCINuExSyLcXBBsynRlYbqw5HUehBBFwRUgwn4lCjhHlRGIuAxC3BJGhOh1BqjnGLps7Q02WcOOEW0vBWTFbmKscWuhuVr1ZMpR7UgUAoBQCgIXF8b3Ud+bEKv8Ama9r/L52qGyUrOYJvqTrz56n89/x9fFQua3HpcHQg7EHkfxsf6giDS3xvfYnc20NxzYC4I5i/rcBf58tzffTqefqRf7w8Ik8B6e37dOemw8VtA4FAeSrcXGn6Ea/K3ptyFhQGrh+L7mUH7h0YdOvyP1rRA7EVYg9oQfKP7YuzFv++iXQ5VxKC4DDypIbehyE9CPWgOSwTvIkSRZo5cQZWzIZmUGPQFfExzts0jFiulwK82WOpy4lxKNbVG3fPolS6JJXvudlukl1LrsxwhppDiA3dSjRY5pTiTGpIuBHZXClWK2L2tIdDcVa5YaVqlvtGr6b717K9uh0hh7zy9TtiC3gJC3MjFmCuEkIfMxLbhi8pNxY92+hzgVujJSSkjg04twk+X7+p8/wPEf/AAvGYjNG5TGYYsiG8kgkkBZIi1rsRKZIyfvaMas6rc5ok/2YYuXApOncBpCRuQO7AVdXI0UdQSNVtcEVgz6zHCpp7NbP5vl1fy58+R7em02OelXfT4Vxt0t72ivfaidjeExcQlYSGPNcSd3GTGh0Kmz5SWHM5RuQc2teZn7Qy4P5sY0ntdX9LVfN+Oxo1lywwwOLpbpye7q1+fsRXw8uFfDxJhRGruCe5HeuiqQXLG7SbX1zDnreqxyYdTGc5Ttpf3bJvp4R+VMyz/h8UVGEG2+rfL5K/qX3G8FHOTkUrI0bd3LmGrL6C9yLjcXNj0rBoJ6jHsnxJNXFRbdfvw5BamWJPu3w36fmzRw4Ng4SHePMoQvKykPL45PsyGcm6hlAtv3lhatmp0OXVT43BqO9JtJLZbrk9/S9t7M71Un/AFTt+PP5FPJAA5kCKjSqrMqgAC63ygDTS/uSTzrTim+Dgtvh2t735nt9i7qbfl+T6Tw2fu+Eq17EYdiOXiYHLb3YV691ivy/B46h3mvcfGb9uLf6HJYLtbio9O9zjpIM/wDu8341ijqJx6n0eXsrS5N+GvTb6cvoX2B7fjQTQ2/mQ3/2t+9d46v/AMkeZm7BfPFP5P8AVfoXuHx0c573CyKZABmQ+HOo+7IDqCNbNyJ5gkHVDJGfJni6jSZtO/5ka8+nuc52v4fLiJElhjZ1yZGUDxI6sxKuu4PiHp+FZtTjlJppHtdj6zDjxOE5JO739ETuzvA5cIySSYlY4yvjjJsMxXym5y3B5jp60xYpQpt0vA567W4tVFwhjblez8r58r38DsIpAQCpBB2INwfcVrT6o8KUWnTRIVr1ZM5s9qQKAUAoDTi8MsiFHUMrCxBqGrByWPwb4dgGJaMmySHcE7JJ69Dz+Nw1WjonZrv9fXL69TBJrdfj+umxB/iHI+x5WEGk9PfTQEE6EdATb/K3obUBkf8An8deu99L3uSL6hlABvcHe1viGFh1IO252GYGgImKj/55W5EemvroeZFAXnZjH50MbeZNvVf6ftUhl3UlTCeBXVkdQysCrKRcMrCxBHMEGgPnnDf7P1jlypipVaAu0cZWPu5IpjpmIXM58CozMWIaJWsBkFc+6jcn1dL25enN8utlozcWjHGlY5EadZImzG2YKSe7BZmHiLKAsd9S2ZVtY2suSUXDZtb/AKpfdperNnewe5IGJBZm2GbMD4ijNlZUAaNgw8wOoUqwVgdNb6fUYH/KjNNrpyfy/wAHDLx8feV9n79Crx8sWdZcrEhCEJH2jGSSSeRgSPs1JmsxtlGUqA6kVh7QyvNPusb2XPfa+VPxfgud9Y1Z10mDjlu0r8djXwzFQTJIkq/aLIckCM8bvYAgrExGbmO8a97MbqBp5Wox5sGSM8T+FreTSaW+9vev9qrps2blOGHI+6lbXKvwnfubeG8GSGWWaOSVBIApQSFlFhdWMhDl28VwFPhBOjCtMI6jW4443GLUX/U1S81Sr57b7cuZky5fjc5Sdvzsm4ZLkRxIqknNoCqIR/5gQNp5reY5s2u5NenHs/BiXHlub5fF9vNet10o4RnPJLhjsW7YNERsxzgjxZ7ZT65AMq+wv1JqvfS2jHZeC2NsdPjirav1KTGcKimXIVeAXvmN1jLLyCSEMRrsAB63FdO9nVXf3OTw430r7ELjeEdChYC3i8a6q2a2Wx5WVBof4tL2NYseFw4q5beu3+X9D1uyZ93lcH/ctvl/g6IYjvODWXeMhGHMBJRb/aUPwNenJ3gteRx08O77Val4ya+abX3OLtWA+nFAbcPIyspQsHB8JW+a/wDLbW9Sm07RScYyi1Nbdb5H1mLDy5I5dBP3ad6vlWQhRmVuSsDezcttq9eF8K4uZ8BnUFkl3f8ATbr06HM8UwVzHi45pJIhmWQuEmeKzEOQrqVsGFiALix1sdM2XE01K7r5nt6HWQyY5YOFRk91VxT8m07vw3p/eZFwtsMVxWHkaePVpI1sgZWFi8apZbjfKRy6iixuPxxd+RWWqjqb0+aPBLkm92mujbt0/G/ozq8Fi1lRZI2urC4P7+taIyUlaPFy4pY5uE1TRLVr10TOLMqkCgFAKA1zwq6lWAKsLEHYigOP4lw9sO3NoibK51Kk7I/X0PP4+ajVHROzWNfr9enrUEmuRPq17HYm34Ecx+Ig1+2vTzbjb+YED3A5ldAHT/nfkbb3v73uN7qBgwuLe45+x6778772YUBBhxBhlVxyO3UdD7afKgO7w8wdQy7EXFSQbKkETiOGJCvGB3kZJXlmB88ZPIMAPgQp+7Qg4/HlFCPJFNM0xmZDGoyq6hiO9zeJJQ1vAAbEEeIRXHmz0eGEp58sru+bpU9kvbbd+lNnVZJOopFXLxrOYYYpoQVdlLPDIiuFIHdlc2pAvq2q92b8ycss+TJpnHPCXJbwknJ+b5Lw8bvZGl6acEsq5N7N8v3+h0mBzTxZ1RJFuVIVlJzKbHMrEAAizDxEkEG2teXLsHLwrJgl50/hkvLqrXJ8jotXHlNflFbjOGYfvNbRSvydQC9gF0EguwF18httyJvGPUdoaFcGTHcfNWvdfmw8eHL8UXuRsbw6VF8C3KjQAlkOlzdTd47m4GTPqwJG7V62l7d0uRcM/gfny+TX5SM2TSTjutzd2bdQHLP42EZcMUUJmBIjAvcMtyGzWJPpateocslOO8d6rf5nfTcEOb3L5mAF7gC178gOt+lZKZstFNgOM4Zp8iG8rE2Ntblc9rnxAFVuL6WtbQiu8sWRQt8jhHLjlKlzI3F8PiR9jHk7huqFsqC10OW7XvsQBlGUgsRYWxyx1xS5lZrImuHl9jLstOIMQ+FmDGHEqArOuTOxBUErupazLY2OiGwFd8FU10f08vY7arM8yWZbZIVfmr2kl5Pn63yJuP7AvcmGVSvISXBA6ZlBzfIVSWkd/Czdh7ejX82Lvyr7Oq+pL4F2fTCSZ55UaTKckaAuddGZVtnfTTRdLmumHTcL4mY+0O1u/h3eNNLq3z+n6l9FCb3hw0UX/uOqhvQrGmpHozIfStCjFckeTLNkmqlJtebZI/8ADQ3+KzS/ytonw7sWUj/NmPrVrOZNCi1rC1rW5W6WqAU//T4XMIp5YkYkmNCpXXfJmUlL+hrl3Vf0to3/AMe5U8kIykuru/nTV/MsMFhUgjVE8KIOZ6m5JJ6kmrxioqkZc2aeabnPmyXAb68uXL3rojgzdUkCgFAKAUBhNEGUqwBUixB1BB3BoDkOJ8PbDtfVoifC25Qn7r9fQ8/j5qNF07NQ1+vr6/CCTTKn9OXrYnkt9b/dOu2wGrqCD0IP43HW51HU8w16A8PT8et9j15+9+Z8oEPHJcX+fxPP3+uVAWnZLiFiYmO+q/HmPf8AMHrUg6mhB7UgouLYNQ1m0jma2bnDiWBRJF6Bw2Q/zFRY941UyY45I8M1a8wm07RDwXY5VU95LndwQ7hFUsCFFgSWK6IvM+UEWNZJ9n4pSjJNpRrZOls7/L5UdFlklRq4/wAWj4dkjijw8KzFrGzAtKx/hChTdm1JfS+oA1GvJNwi5JXXgc0rdHJ4zCvLIJZ5gC1zJJKYZMPGqtIhhUEq91K5s1rWZmABIB4OMNRjU02k1tvX7fivkzbg1k9Onjrr02fv+qZBweKxS5DChUuR9kjGey5e8L9yC7pdGRhmUCxGxNY8nZcJr+YuLz2T91RvxavTZFUnTtbvbbrvHm/9yLLh/aD+8aS4cMwLAGNgsgsbHLZr39AwO+leXk0U9G+LBlcfW6+e33VeZfNpscoKbapt1e//ANRtb+dFlgCt2SKYMSR9jiAyMDfXSwLHppyF2tWjF2hN/wD6o0uk4br51f76GKWnljVx3Xh09+XyNYHdtlKiNnNsq2hMhOpCyZSWNlPkflXpYsmLU/6WRS+/t+aM/G8b+KNehZHjSAeJSouANRrcE2BNrmw230qJaOfRnaOsh4GnF8FmxgbLE6AkFJZLw5CpsCoIz6Wzg5bXa17E1r0+Pu4U+Zky5XLJxR9DsoMHKVUTTkmwzCIdyrG2pvcuNbnRhXazkTMNhUjBCIFvvYak9WO5PqaixRuoSKEGnE4xI/OwHpz9hvQEFOJPKbQR6c3bYfX0KDlzLDD4AAhnYuw5nYH+VdhVkirZNqSBQCgFAKAUAoDCWMMCrAEEWIOoIO4IoDkeJ8OOHNxcwk6E6lL/AHX6r0P66mjRdOzULEfX1+9QSR5Y/n+fID1PTqNOlAaL35+oO/x33+r65rgapNf2/MfX52AArlYo4I3BuD+VSDv+GY0SxhxvsR0I3/f3oCXQg1YiFXVkYXVgQR1B0PwoCNw6ZvFFIbyR28Rt9ohvkk05mxB/mVuVqkgkTYVHILxoxAIBZQxAa2YAkaA2F+thQHFcT7Ot/eE/7meNU8SKjArKEa6l1cMpZM1jpc+Fr3tb5XtGH8HxNY4yjO6bW8bW6tU9+m/K14m7DWWrdNfUo+0wlXERpDgxK2RSs4jhd4EEjXCmSM2KhiUGcbDTStHZ/aTenvJkjHh23W8ttt79/h+pTNgqfwpuzXxfh0MSwiWVUAzFkeON5MRIrMTIJlkjlLuHUuAzXYLpl0Po6XtHFqIKt5bWkm6fryS8LfLmUcMmGTcXXndfY2J2OknQGNJwT41WYhIo/GwXDs2jyZEt9paRW5CtXcwq47X++vJ/U1Ye08sKUkmrvb4b9eGk/mmdXwLsZJGmTEY15VN7xhUKkHkS6k2tpZQlZp9m6ac1Nx3Xha+3/Zxy6pyVRVfn2Sj7JeZ0XDeDQQWMUKqQMufVnyi+hka7EanQnma32ZKLAVBIoDxnAFyQB1OlAVuL49Enlu59NB8z+lBRQcT7TtY3cIvpofnv8qE0cji+0DOSIwR/Mdz8B+9CTo+yvaYpZH2+taJ0Vas+hYbEq4BU3FXso0bqkgUAoBQCgFAKAUBjIgYEEAgixB1BB5GgOQ4rw1sMcy3MJ57mO/JuqevL8ao0XTs1EBh9fKoJIc6b9efr1Px6/wCocxQEZ/r9/wDj8vMBCxS8xQFn2b4j3b2J8D6H0PI1IOzoBQgg8Tw7HLJGLyx3KjQZ0Ns8RJ2zACx2DKhOgN5INicSiKI/eKFcXXN4Sb8sp1zdVtcEEUoGnFSd8uVYHYbhn+wAYbG7DvFOu4Q86pkxwyRcZq0+hKbTtEbDcEkI+1n5mwjUKbX0Ds18xtuVVPQDavIj2FpFJydvyb2+lP6mh6rI1RZYThsUZusYzfxG7v8A62u3tevUxYceJcOOKXojg5OTtsmV0IFCT2gIWJ4tEm73PRfEf2HuaE0U+K7RsdEUKOp8R+Ww/GoFFJjOIFtXcn4n8hsKElFjuN8kFz+A+JqaBUurObubn8B8BUkG5IbVANo0qCTq+zPGWQgX05iidENH0XDyhlBHOuiZzZsqSBQCgFAKAUAoBQHjKCCCAQRYg6gg8jQHIcV4YcMS6XMPMb918eqflVGqLp2R3Fxcf1BH61BJXzpb9R+o9Nh6bc1sBCmFAaE3qQdrwDH95HlJ8aWB9RyP6e1AWtQBQGqDCohYoiKWJLFVALEm5LEbkkk69akijfQHooDKoBExXEoo/M4v0Gp+QoTRUYrtLyjT3b9h+9LJoqcXxKSTzObdBoPkKgkhPMBQFbjeKBfjU0CommeTc2HT96kgyjgAoDcEqCT21QDNIGbYUB0HBeEubWU0Is+i8OgKIAd66JHNkqpIFAKAUAoBQCgFAKA8IvQHJcX4ScPeSMXi5r/6fw/k/wDz8NqNUXTsrpFDC4+vj9aioJK2dbfX18/61IIxFATeGYsxuGHLcdV5j66CgO3jcMAQbgi4PpUAzoDIUBDxPFYk80gv0HiPyFAVWJ7T8o4/dv2H70JoqsVxSWTzOQOg0HyG9QCJQkxaW1AQ8TjgvOlAqJsaz+XQdf2q1EGEWH66nrSwSFSoskzWMnYVAJuG4W7HY0B0HDuyTNqRb40qyrkdNgezcabi5q6iV4i4ihVdAAKmipsqQKAUAoBQCgFAKAUAoBQHhFAcnxrg5hvJELxfeQfc9V/l9OXw2o0XTso8UARcVBJBtUgAUJJ+Dxjp5WI9OXyOlATJOPSgaZfiV+hUAqcTxCWTzyMR02HyGlLBHU0BsFQSC9AaJsSBzoCpxPECdF1NTRBGEJbVjf05VIJKR1AJcODZthUAucB2bd/umgs6fh/ZRVtmqyiVci+w3D0TyqKskVslAVJAoBQCgFAKAUAoBQCgFAKAUAoBQCgOQ7RcF7u8sQ8B1dB93qy+npy+FVaoumcu9QWMlqAbEoSYz/EfKgI2WoBlegMHloCBiseBU0QQGLPvoOnP+lSCTh8GeQqLBb4LgjvyNQDpOHdkju2lSoshyOjwfBI05XNWUSllkqAbCrEGVAKAUAoBQCgFAKAUAoBQCgFAKAUAoBQCgMZEuCDzFAfMOO4M4eQi32ZP+m/T09K58joRon/pQkmIdKEmEh+FARXNQCPNNalEFe8jubKPfl7VIJOD4KzG5uTSwdJw7sqzW0tSmyLOnwPZlF82tSolXIuYcMq+VQKtRFm6pIFAKAUAoBQCgFAKAUAoBQCgFAKAUAoBQCgFAKAUBz/avhwkjvbUVSSLxZ8yMpibKfLf5f0qCxbwyaDnQkzc0BEkBJsBc9B+vSoIJeD7OPIfECfTl79akizp+H9lALZqnhI4i/wvDI02UVZRK2TAKkg9oBQCgFAKAUAoBQCgFAKAUAoBQCgFAKAUAoBQCgFAKAUBjIgYEHnQHE8d7JFiSoveubR0UirwvZmZdBcDpoR+NNybRdYTsqx87n4aVNMjiLzB8Bij2Wp4SvEWaRAbCrUVM6AUAoBQCgFAKAUAoBQCgFAKAUAoBQCgFAKAUAoBQCgFAKAUAoBQCgPLUB7QCgFAKAUAoBQCgFAKAUAoBQCgFAKAUAoBQ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4" name="AutoShape 4" descr="data:image/jpeg;base64,/9j/4AAQSkZJRgABAQAAAQABAAD/2wCEAAkGBxQTEhQUExEUFhUVFRcYFxYYGRcUGRcVFBgXGBUXFBgZHyggGBwlHBUVIjEkJiksLi4uFx8zODMsNygwOisBCgoKDg0OGxAQGiwkHyQsLCwtLCwsLCwsLCwsLCwsLCwsLCwsLCwtLCwsLCwsLCwsLCwsNCwsLCwsLCwsLCwsLP/AABEIAMABBgMBEQACEQEDEQH/xAAbAAEAAgMBAQAAAAAAAAAAAAAABAUCAwYBB//EAEEQAAIBAgQDBgMGAwcCBwAAAAECAwARBBIhMQVBUQYTIjJhgXGR8CNCobHB0VJi4QcUM3KSovEWJBVDU2OCk7L/xAAaAQEAAwEBAQAAAAAAAAAAAAAAAQIEAwUG/8QANxEAAgIBAgMGBQIFBAMBAAAAAAECEQMEIRIxQQUTUWFxkSKBobHB0fAUIzJC4TNy0vFSYqI0/9oADAMBAAIRAxEAPwD7jQCgFAKAUAoBQCgFAKAUAoBQCgFAKAUAoBQCgFAKAUAoBQCgFAKAUAoBQCgFAKAUAoBQCgFAKAUAoBQCgFAKAUAoBQCgPCbUBracfGosmgs46UsUbakgUAoBQCgFAKAUAoBQCgFAKAUAoBQCgFAKAUAoBQCgFAKAUAoDFnA3NAa2xA5a/hUWTRqaZj6VFk0YVBJhDMrXysrWNjYg2O9jbY60BttQG2OS1SmQ0b6sVFAKAUAoBQCgFAKAUAoBQCgFAKAUAoBQCgFAKAUAvQGtp1HOhNGtsT0HzqLFGsyE8/0qCaMDYAk7Dc/vQkrcRx+BWCZ8znYKL/NvKDodCeVZc+sw4U3N8ui3fsi8ccpckQE7RiVnWFoiUy5vF3hGa9gcuik2P8XwryNR248dPupcL6va650tzRDS8W3FuWeCZJQb3ZhbMrm9jyOUeGxtoQOR5g29jS6rHqcfeY3t9U/BmeeNwdM34nDm4dLB1FhfRWX+B7cuh3U666g6ShswuJDi4BBBsynzKw3VvmDfYggi4IqAbr1IM45LfCiZDRIBqxU9oBQCgFAKAUAoBQCgFAKAUAoBQCgFAeMwG5oDU2KUc7/CosGtsZ0HzpZNGs4hjzt8KWTRhvvrUAwadQbFhfoNT/pGtAVP/UkbHLEjyHMy3No1zIzK48XiuGVgfDyqspKKtloxcnSI2L4rPa90iA5gBtOhZjb3sKzzzKUWoyp+NX9DssE0919Tl+LcO/vDZ2xE+hBGa80Qs33VIFr/AANq8/vdZifTJ6fDL2e3sehiyYlDhniVfX33I5gxQBaJxMbMGAe6ksLEsgyXI0ADh7AADYVRdrKMuDUJxvpKLX6pllp9Jldp8Ppf54n9iJHMU70HDNCXJu6MYpGXVjmkYguxdrhr5hc73bN0lPR5oxXhVV8VbVVO9q6VXIT0E4b48ilfk0/pf1otuByYiQxjBu6d3pJmHfixYt3byShSy+AeIHOM5Av5h10+lWKUsuB3xVafwrbr8Krl/wCv6GLUQnCo5VXVU729/udrjuOxwZRMyrIw0QNm63OZgumh1Nq25sqxY3NpuvDdmWMeJ0VOF7RLPLmiUIRZFcsCspux7qVQLoOatrYk8iQ9MerxzkobqTV00/8Ar6l8mDJj/qVfv3OkwmKDi4uCDZlOjKwtdWHXUHoQQRcEGtJyN4qQbIpLfCiZDRJBqxU9oBQCgFAKAUAoBQCgFAKAUAoBQEfH4oRoW3PIdTyA+VQ3RKRXLNnUOPFcXHK/p6VD8iyW+5Rw8SnbD9+uRipPeQZCCApIdA2a+cDXUWPQXrjxvh4j1ZaXTxz9xK0nVTvZ3ydVyfrt4lrHxBXyd2M3eJnQkhVKi17nUgi4uLHeuqd8jzMmOWObhJbrY08Q4osNu+mjjv8AdAaRvip6epS1UnljDmzvp9Hm1H+nG/ovdlTj+1OHWPMjPO5NsrZox8WGUKR7H9uU9RGvh3N+DsXPKdZPhXjs/amVmF7cSKdYYsn8K5kNvQ3I/CuS1UuqR6E+wcPD8MnfnT+lL7mrtDMYZ1nhIEeLQSeK4CPZQ7EAE2sYy1tbkkbWbrkcWlfJ7nm4NLN8cUvjx7eqv7rf1TS6E/Cd4EKYh1bMLpJGG2PIG17i4IO5B9DWWXCncSI8TVSPeFYKFLslyx3LNnYakdTb8+tVnkk1XQtDGk7NfGe7Rc3dguSMgHhNwQdwPCLDU+3MVOPjyvhbtee69imVY8a4mtyqweKxS2BIkUgnXQ6fwqxOfUm5zACyj/Nw1nZnZ8I8c/g80+fy3XsvoZMefK3tuZYTtXEspisY2tmJUiMMbC5UZssmlvKzHQg2trglpNRhx95ps8mvBp7fdL5peRqxvv58Dhb8tydxDHDEx2SSRnZWCeDMQrak2ICup7u+pa4UkXtVsEtdqJcGWEZKL5van6x6+VX4lMkMeLk2nyr/ALK2IRRhO6gEihbWkEchLqU+0WyXdrItiV3FzfNp6Xx45yyY4yV7fFyW+zS4uV814PZ7U+EpSyUpyt+7Om4JOHLFZw2IuTlYOquqhc0ZLKAyhm0KA92X53YNs0veKNZJJu726LojlljTtKkdJhMSJBcAgg2ZW0ZGG6sOuo2uCCCCQQTqOZIoDZG9qIhokA1Yqe0AoBQCgFAKAUAoBQCgFAKAxkcAEk2A3NAcpxfHmR7i4Vb5R8PMT66ewHUiqN2XSoz4RPZsnJrlfRhq6/r86IllZx/AYSA55A696SCFVZLncsDIpynXcEX9qz5I44c+p7eh1GrzrghT4fFtfLZq16pkbhHE4XdcPho3UAlopGZmysgY5ih8qtdgbWuHPXRiyJy4YontDQ5u6eozTXF4JJeVWudfjmbOP9n2xR7+I2cjK8Tm1mTQgHqLW6HcHXWM2ByfFEjsztWGCHdZFt0a/JyOO4bLD/iRMvqR4fZhofnWSWOUeaPo8Opw5v8ATkn9/bmacNCXdUUXZmCj4k2qIx4mkjpknHHFzlyW50nb91RsPCu0MRP/AMWyqt//AKTWrU1SijwexOLJky5pdfu7b9iohldQiIQFUDvQwzxgIpuSpHmJGwsT7V5mHMuP+ZLZvbx3fT9eh5eXJJzlKPVt+Rew4uwyqcxzZbqGYA2JGhY22AFtNVpk1mnT/ue19F9/fl4lo5Mlcl+/34lXJxSPvpYiwEsaqWMxKggi4UG1uYPhXS9Q9ZqHijPFCou18PxS9d6Xuc44ZZptbya8v0I3GWkEkZWSKWBkYSBwDEW0C3bNq1idCddwCdsWCUcqm8vEslqnvxefTZfblaXPVg08ZzUW9q5JXfp/kruN9oY17qSZFfICoKqQDdbgBGPi1X72UDXQ6Vo02gyfFHG2r33e/uuXyt+Z31UMukx943wpvhrrVN716fVlh2I46uIM/eLkdZReMlrlJRFDES1wbhywJAsO9udPN7ml0ywYlCLvqeHlbWRqaproXmJUCOZJJCuVVjklNhlMMaNmNvDYqUc2uoBC65WtbNFySa3roXwNQk4y2v6HMdocYpV4DE0qFDeVkkSNHTRO+a1x4jYNuL72JrFDLFVKLV3ytW/RddjvlmmuHmV/COKS4CWPERWVWgzYrCMCtliCqpItdHYlirNc73JW9umn1D4pQe64qUvG78/7fL0q+eWUNr8j7TwHjMOLhWaB8yN7FWG6uOTDp+legcyxoDNGtQho3g1Yqe0AoBQCgFAKAUAoBQCgPCaA5vi/Es5svkU3/wA3qfTf4XBqjdl0iuZem3Lla2gv0sdPTTmrGoJNAax3trcfysp0+R/AkdaA6CF1mj8Sgg6MrAEXG4IO9TSa3JjKUJXF0/FGjA8FhhdpI48rMLHUkAXucoO17DboKrHHGLtI0Z9dnzwUMkrS/e/iZYj7J+8Hkewl9DoEl/JW9MpuAlXMhPvQkirw2EOJBDGHF/EFAOosdt9DVeCN3R3eqzOHdubcfCz5xxqKSfE4h2IRVlZczAFQsJyCwYgWITU3tcnfWsGXinkkoq686S+dOn5V57cz2sOtw6bRxxreUruvN/etiNg+Jd3Ey/aXEjWnaFQfEQzBWL2a99z1tbTTysugyZZLLS4aqlJ062/8f38zhplizZeHHS35Sbt+Kut79yZh+FYnCYYyQpII0BYRPKgBD+ItlKPYXN9wd+prTn0Dz/HmUVy3Sd7fNHWSxOSw4nFS8uKm/Bt/pz6lNwjDSzQvLIqYbM5ZSFDkaku7GbOFuTcZQuliNCLWyYo447OU4xqP+Phcdkubk3u652YXqtRXdSk41aq69/HcmcD4dPh5e/79cTexUzhiQGFima7ewFrEG166d7CGTu8UFceajtdq+TSV+jbO2l1MY4Z48rlwyfNc0/yvUp/7S8TJiyp7qzoVQRpdzazWtbVr57i3IitOl1Cyz4lya2/fuaNbpYR7O/lytcVtvzXD+UZdnOEy9+2KmSSB9UjW/clRkHilvYtmDBQCCNGJBAAqur1H8JiSjvJ8ub9Xt4eq9TzdRmeszvI1S/dfPzO64ZjVlRNQGzagEgLnRpVja2rrYAIbAjQeZWrXhzLJHiXn9HRmlhlGlXPk/Hp6HM8W4GkDTSgKiTbyyBz3EsUigZ0DZTEHQ2GysE1yEZcuswzajLHbUecVStNNOttnv7X1Ixy5qXuR+FcIw2WLE4gNAryhxhs32chDeCQopCldUckKAAgvpmLePqNTqOKWnwfG1Frjrdbbq+d80rdtvbpWrHii/ift+fyTsE0vDsTGMP8Aa96q6BWjSRA5uHIvGSkZZhILNoAQ+et3ZmrnqL6U903fTmuq32rdc6qjjngoH1XhfEEnjDodNiD5lawJVgOeoOlwQQQSCCfYTT5HAmVIMla1CGjcDerFT2gFAKAUAoBQCgFAKAoOOcRveNdtmI3v/CPXn7W33o30LJFKD9ciDtoOVuQ5XAvlS8Fj0EbcjtzsfXrpoeoIO2YkSapl/rz2tY9SRcepBHlzGhBv4RjMr5Ts1gfj90/p8jUoHQXqSDxlBBBAIIIIOoIOhBHSgImCkyExOfILqxPmiHMk818rH/KT5qEFdxPjV/DGSATYMNGc2JKx32NgdfQnQLrhzahODkpcMFzl/wAf+W/lfNdIxd1Vvw/U4LtBhMRIsbSERwvIqtA0aShFLBWeZwWAbUFSLZQvoSceDX6fLlWnxbLo1Jq2/Zvrd3fmdJYZxjxM6qDCRpGEyERqYA3lyxR3BdMpNgpsVYnXKxzjKBm9rmzP0OcMxZHUNIlzrGJJERSW8UfdqrZFGtvCdrbAtXhZNXkhPhyR235bP6vhfmvndvhPZx58+Hhm0n1TlFO/nXF9TdKyZTG0csgyhCscZbMsK5TkAuR5lO+XKwFzuIhjyShGWGKk024ybaridtSiuqurt+hkUeLicmlXNWt/S+fy3InAYzAgVUKIzMREG72W3eMLq8TWuPAGC962ligBFtOdylJKU/jX9uPa21/ddpLnw3W3XYzxqtlt5/gk4riIjzlULyDKZIoMt9c0YE0pYDIQFsLsyW8ijaig4JY5z7uO9Rjz8d5bu1vfNMu5uS6v15fJE+HDEKmhDgWkBCsQQIzIoaPLnNgviUC/8PiuubPPT59OnDiUbbUnvG3fPeTSvxVImKnGW/Pw6lZAmS0sbJlItbP4GjCqO7ZxbvAQAA4y2C3IJUFr4smo08qlB+e13u75Wl4tW9+XOlollvE8UuXS9mn5eT69PudUkBZUjIuNYGuFIlIV7s13C5gS7sBbRZl8RYAe91PN2rz/AH+/0OEm4lDAowZwzSGJ/wDtY1zr3veZWCu5ureGYhj/ACNcC4v4mfs/LLVSyYp1xUpN06VdFz6bevltsw6p44NeTXqnzOv4Xw9ppSfK7qveWJZI0UWyR33FweQzMD0+z7YNN3MP4bHLfnKfXfov/Z9OdLfwvjObm+J/JHYNwwRgNAArqLWJNpFuSVlO5JJJD6kEk6gsG9KEIwioxVJcjk75kvB4oSLcAgg2ZToyMN1YddR6EEEEgg1cG+gMlNqEM3Kb1Yqe0AoBQCgFAKAUBV8Y4jkBVD4yN/4QeZqrZKRzLfgTbXkSb5Cfe6n13F9KlzwH199tb2N7ba2uNwbHS4sB5f6009be+2xvbUMlCQTceo97j9d/W4bS7bARMQOf0Rz9x+WuwFCDo+D4zvE18y6N+h9x+tSCfapIIHGsAZY7LYSL4oyTYZh91j/C2x6XvuBVZwU48MlaCdHzzhmJzFlnkZZ5UYKQqqmHaOO80aSrrGUYFWVjm+zvsa+c7UnlyT4q+GD3W9v4qXwvZ3zT865o14FFKur6/wCSm41xHCLhBAkrSwySgYiYrMqxNlHiUqlr3UERnNe4vob1fBh1OTVd9OKjJL4Y3G5b8nv5/wBW1dDpqc8clvxe/gqVKvkjouz/ABLP3uFlbNPHkjlJ+zM2Hcpd2DdY5GuCfDI3WUCvdwZlmxxyLa/unT39TBKPDKjZxvA+MzqwNz4rB2LK3dky2ABOR2INgPIjWUKxrLrsLlj4lzW7+X7rfpZrhqn3fcc43avp9+fPnzOf7QcY7tzBHA2IcI7SRqVVVijWQmSyh8oZZGa1wxARtMyg8uz9K/4f+ZatqVW0+SpPl4brl0OOWa4/h9DHgXaJ5x3jAKLuJBGL7qQrMWJZwMyMQWtptVdVieKDx4UkqXLa0nurW++6vzPY0mihqNL3kd53W7+i6cmnuXnEymKTu1lCi+YZW1Cgg6F2LoTa19NbHw3uvLBLFDP3mOCgmqldr2/sfLmm39b87Pp8uOPDkTvpsa8bjo8FhmdmLmNVKE3GZs11Govq6x31sBIx5VXhnqk0405/BtJSXD/VJqrS2Vc+dcjm6hXgt+W/gjLg2Kwb4JB/cZ3fLlLlWjB3sTJtaxA2tWrJnw4vhk1xeTX639D2u9eSaksqWPaotW1tVcNfVP0ZDwU+IUBYu5kEQkbKXRmUyiQFmeNi4/xJB4gdHcCxIIrHtKGOu8T360190k/cz6/TaerxSa5tJp18r5fU1cPxfdDO7mWeQs2UO7Ipe5doyygKG0uQBYEKAdRJP8RfE4xak9uJpKl0VW22ui6vnsZsXZuecoxapP8Adn1HskAcLC4ADOis5HNyLN7XFgOQAFbcGOMMaUfXzbfNt9W+pkzw4Mso+Da9nRc12ORDxmFObvIrCQCxB0WRRc5H+Zs26knkSCINuExSyLcXBBsynRlYbqw5HUehBBFwRUgwn4lCjhHlRGIuAxC3BJGhOh1BqjnGLps7Q02WcOOEW0vBWTFbmKscWuhuVr1ZMpR7UgUAoBQCgIXF8b3Ud+bEKv8Ama9r/L52qGyUrOYJvqTrz56n89/x9fFQua3HpcHQg7EHkfxsf6giDS3xvfYnc20NxzYC4I5i/rcBf58tzffTqefqRf7w8Ik8B6e37dOemw8VtA4FAeSrcXGn6Ea/K3ptyFhQGrh+L7mUH7h0YdOvyP1rRA7EVYg9oQfKP7YuzFv++iXQ5VxKC4DDypIbehyE9CPWgOSwTvIkSRZo5cQZWzIZmUGPQFfExzts0jFiulwK82WOpy4lxKNbVG3fPolS6JJXvudlukl1LrsxwhppDiA3dSjRY5pTiTGpIuBHZXClWK2L2tIdDcVa5YaVqlvtGr6b717K9uh0hh7zy9TtiC3gJC3MjFmCuEkIfMxLbhi8pNxY92+hzgVujJSSkjg04twk+X7+p8/wPEf/AAvGYjNG5TGYYsiG8kgkkBZIi1rsRKZIyfvaMas6rc5ok/2YYuXApOncBpCRuQO7AVdXI0UdQSNVtcEVgz6zHCpp7NbP5vl1fy58+R7em02OelXfT4Vxt0t72ivfaidjeExcQlYSGPNcSd3GTGh0Kmz5SWHM5RuQc2teZn7Qy4P5sY0ntdX9LVfN+Oxo1lywwwOLpbpye7q1+fsRXw8uFfDxJhRGruCe5HeuiqQXLG7SbX1zDnreqxyYdTGc5Ttpf3bJvp4R+VMyz/h8UVGEG2+rfL5K/qX3G8FHOTkUrI0bd3LmGrL6C9yLjcXNj0rBoJ6jHsnxJNXFRbdfvw5BamWJPu3w36fmzRw4Ng4SHePMoQvKykPL45PsyGcm6hlAtv3lhatmp0OXVT43BqO9JtJLZbrk9/S9t7M71Un/AFTt+PP5FPJAA5kCKjSqrMqgAC63ygDTS/uSTzrTim+Dgtvh2t735nt9i7qbfl+T6Tw2fu+Eq17EYdiOXiYHLb3YV691ivy/B46h3mvcfGb9uLf6HJYLtbio9O9zjpIM/wDu8341ijqJx6n0eXsrS5N+GvTb6cvoX2B7fjQTQ2/mQ3/2t+9d46v/AMkeZm7BfPFP5P8AVfoXuHx0c573CyKZABmQ+HOo+7IDqCNbNyJ5gkHVDJGfJni6jSZtO/5ka8+nuc52v4fLiJElhjZ1yZGUDxI6sxKuu4PiHp+FZtTjlJppHtdj6zDjxOE5JO739ETuzvA5cIySSYlY4yvjjJsMxXym5y3B5jp60xYpQpt0vA567W4tVFwhjblez8r58r38DsIpAQCpBB2INwfcVrT6o8KUWnTRIVr1ZM5s9qQKAUAoDTi8MsiFHUMrCxBqGrByWPwb4dgGJaMmySHcE7JJ69Dz+Nw1WjonZrv9fXL69TBJrdfj+umxB/iHI+x5WEGk9PfTQEE6EdATb/K3obUBkf8An8deu99L3uSL6hlABvcHe1viGFh1IO252GYGgImKj/55W5EemvroeZFAXnZjH50MbeZNvVf6ftUhl3UlTCeBXVkdQysCrKRcMrCxBHMEGgPnnDf7P1jlypipVaAu0cZWPu5IpjpmIXM58CozMWIaJWsBkFc+6jcn1dL25enN8utlozcWjHGlY5EadZImzG2YKSe7BZmHiLKAsd9S2ZVtY2suSUXDZtb/AKpfdperNnewe5IGJBZm2GbMD4ijNlZUAaNgw8wOoUqwVgdNb6fUYH/KjNNrpyfy/wAHDLx8feV9n79Crx8sWdZcrEhCEJH2jGSSSeRgSPs1JmsxtlGUqA6kVh7QyvNPusb2XPfa+VPxfgud9Y1Z10mDjlu0r8djXwzFQTJIkq/aLIckCM8bvYAgrExGbmO8a97MbqBp5Wox5sGSM8T+FreTSaW+9vev9qrps2blOGHI+6lbXKvwnfubeG8GSGWWaOSVBIApQSFlFhdWMhDl28VwFPhBOjCtMI6jW4443GLUX/U1S81Sr57b7cuZky5fjc5Sdvzsm4ZLkRxIqknNoCqIR/5gQNp5reY5s2u5NenHs/BiXHlub5fF9vNet10o4RnPJLhjsW7YNERsxzgjxZ7ZT65AMq+wv1JqvfS2jHZeC2NsdPjirav1KTGcKimXIVeAXvmN1jLLyCSEMRrsAB63FdO9nVXf3OTw430r7ELjeEdChYC3i8a6q2a2Wx5WVBof4tL2NYseFw4q5beu3+X9D1uyZ93lcH/ctvl/g6IYjvODWXeMhGHMBJRb/aUPwNenJ3gteRx08O77Val4ya+abX3OLtWA+nFAbcPIyspQsHB8JW+a/wDLbW9Sm07RScYyi1Nbdb5H1mLDy5I5dBP3ad6vlWQhRmVuSsDezcttq9eF8K4uZ8BnUFkl3f8ATbr06HM8UwVzHi45pJIhmWQuEmeKzEOQrqVsGFiALix1sdM2XE01K7r5nt6HWQyY5YOFRk91VxT8m07vw3p/eZFwtsMVxWHkaePVpI1sgZWFi8apZbjfKRy6iixuPxxd+RWWqjqb0+aPBLkm92mujbt0/G/ozq8Fi1lRZI2urC4P7+taIyUlaPFy4pY5uE1TRLVr10TOLMqkCgFAKA1zwq6lWAKsLEHYigOP4lw9sO3NoibK51Kk7I/X0PP4+ajVHROzWNfr9enrUEmuRPq17HYm34Ecx+Ig1+2vTzbjb+YED3A5ldAHT/nfkbb3v73uN7qBgwuLe45+x6778772YUBBhxBhlVxyO3UdD7afKgO7w8wdQy7EXFSQbKkETiOGJCvGB3kZJXlmB88ZPIMAPgQp+7Qg4/HlFCPJFNM0xmZDGoyq6hiO9zeJJQ1vAAbEEeIRXHmz0eGEp58sru+bpU9kvbbd+lNnVZJOopFXLxrOYYYpoQVdlLPDIiuFIHdlc2pAvq2q92b8ycss+TJpnHPCXJbwknJ+b5Lw8bvZGl6acEsq5N7N8v3+h0mBzTxZ1RJFuVIVlJzKbHMrEAAizDxEkEG2teXLsHLwrJgl50/hkvLqrXJ8jotXHlNflFbjOGYfvNbRSvydQC9gF0EguwF18httyJvGPUdoaFcGTHcfNWvdfmw8eHL8UXuRsbw6VF8C3KjQAlkOlzdTd47m4GTPqwJG7V62l7d0uRcM/gfny+TX5SM2TSTjutzd2bdQHLP42EZcMUUJmBIjAvcMtyGzWJPpateocslOO8d6rf5nfTcEOb3L5mAF7gC178gOt+lZKZstFNgOM4Zp8iG8rE2Ntblc9rnxAFVuL6WtbQiu8sWRQt8jhHLjlKlzI3F8PiR9jHk7huqFsqC10OW7XvsQBlGUgsRYWxyx1xS5lZrImuHl9jLstOIMQ+FmDGHEqArOuTOxBUErupazLY2OiGwFd8FU10f08vY7arM8yWZbZIVfmr2kl5Pn63yJuP7AvcmGVSvISXBA6ZlBzfIVSWkd/Czdh7ejX82Lvyr7Oq+pL4F2fTCSZ55UaTKckaAuddGZVtnfTTRdLmumHTcL4mY+0O1u/h3eNNLq3z+n6l9FCb3hw0UX/uOqhvQrGmpHozIfStCjFckeTLNkmqlJtebZI/8ADQ3+KzS/ytonw7sWUj/NmPrVrOZNCi1rC1rW5W6WqAU//T4XMIp5YkYkmNCpXXfJmUlL+hrl3Vf0to3/AMe5U8kIykuru/nTV/MsMFhUgjVE8KIOZ6m5JJ6kmrxioqkZc2aeabnPmyXAb68uXL3rojgzdUkCgFAKAUBhNEGUqwBUixB1BB3BoDkOJ8PbDtfVoifC25Qn7r9fQ8/j5qNF07NQ1+vr6/CCTTKn9OXrYnkt9b/dOu2wGrqCD0IP43HW51HU8w16A8PT8et9j15+9+Z8oEPHJcX+fxPP3+uVAWnZLiFiYmO+q/HmPf8AMHrUg6mhB7UgouLYNQ1m0jma2bnDiWBRJF6Bw2Q/zFRY941UyY45I8M1a8wm07RDwXY5VU95LndwQ7hFUsCFFgSWK6IvM+UEWNZJ9n4pSjJNpRrZOls7/L5UdFlklRq4/wAWj4dkjijw8KzFrGzAtKx/hChTdm1JfS+oA1GvJNwi5JXXgc0rdHJ4zCvLIJZ5gC1zJJKYZMPGqtIhhUEq91K5s1rWZmABIB4OMNRjU02k1tvX7fivkzbg1k9Onjrr02fv+qZBweKxS5DChUuR9kjGey5e8L9yC7pdGRhmUCxGxNY8nZcJr+YuLz2T91RvxavTZFUnTtbvbbrvHm/9yLLh/aD+8aS4cMwLAGNgsgsbHLZr39AwO+leXk0U9G+LBlcfW6+e33VeZfNpscoKbapt1e//ANRtb+dFlgCt2SKYMSR9jiAyMDfXSwLHppyF2tWjF2hN/wD6o0uk4br51f76GKWnljVx3Xh09+XyNYHdtlKiNnNsq2hMhOpCyZSWNlPkflXpYsmLU/6WRS+/t+aM/G8b+KNehZHjSAeJSouANRrcE2BNrmw230qJaOfRnaOsh4GnF8FmxgbLE6AkFJZLw5CpsCoIz6Wzg5bXa17E1r0+Pu4U+Zky5XLJxR9DsoMHKVUTTkmwzCIdyrG2pvcuNbnRhXazkTMNhUjBCIFvvYak9WO5PqaixRuoSKEGnE4xI/OwHpz9hvQEFOJPKbQR6c3bYfX0KDlzLDD4AAhnYuw5nYH+VdhVkirZNqSBQCgFAKAUAoDCWMMCrAEEWIOoIO4IoDkeJ8OOHNxcwk6E6lL/AHX6r0P66mjRdOzULEfX1+9QSR5Y/n+fID1PTqNOlAaL35+oO/x33+r65rgapNf2/MfX52AArlYo4I3BuD+VSDv+GY0SxhxvsR0I3/f3oCXQg1YiFXVkYXVgQR1B0PwoCNw6ZvFFIbyR28Rt9ohvkk05mxB/mVuVqkgkTYVHILxoxAIBZQxAa2YAkaA2F+thQHFcT7Ot/eE/7meNU8SKjArKEa6l1cMpZM1jpc+Fr3tb5XtGH8HxNY4yjO6bW8bW6tU9+m/K14m7DWWrdNfUo+0wlXERpDgxK2RSs4jhd4EEjXCmSM2KhiUGcbDTStHZ/aTenvJkjHh23W8ttt79/h+pTNgqfwpuzXxfh0MSwiWVUAzFkeON5MRIrMTIJlkjlLuHUuAzXYLpl0Po6XtHFqIKt5bWkm6fryS8LfLmUcMmGTcXXndfY2J2OknQGNJwT41WYhIo/GwXDs2jyZEt9paRW5CtXcwq47X++vJ/U1Ye08sKUkmrvb4b9eGk/mmdXwLsZJGmTEY15VN7xhUKkHkS6k2tpZQlZp9m6ac1Nx3Xha+3/Zxy6pyVRVfn2Sj7JeZ0XDeDQQWMUKqQMufVnyi+hka7EanQnma32ZKLAVBIoDxnAFyQB1OlAVuL49Enlu59NB8z+lBRQcT7TtY3cIvpofnv8qE0cji+0DOSIwR/Mdz8B+9CTo+yvaYpZH2+taJ0Vas+hYbEq4BU3FXso0bqkgUAoBQCgFAKAUBjIgYEEAgixB1BB5GgOQ4rw1sMcy3MJ57mO/JuqevL8ao0XTs1EBh9fKoJIc6b9efr1Px6/wCocxQEZ/r9/wDj8vMBCxS8xQFn2b4j3b2J8D6H0PI1IOzoBQgg8Tw7HLJGLyx3KjQZ0Ns8RJ2zACx2DKhOgN5INicSiKI/eKFcXXN4Sb8sp1zdVtcEEUoGnFSd8uVYHYbhn+wAYbG7DvFOu4Q86pkxwyRcZq0+hKbTtEbDcEkI+1n5mwjUKbX0Ds18xtuVVPQDavIj2FpFJydvyb2+lP6mh6rI1RZYThsUZusYzfxG7v8A62u3tevUxYceJcOOKXojg5OTtsmV0IFCT2gIWJ4tEm73PRfEf2HuaE0U+K7RsdEUKOp8R+Ww/GoFFJjOIFtXcn4n8hsKElFjuN8kFz+A+JqaBUurObubn8B8BUkG5IbVANo0qCTq+zPGWQgX05iidENH0XDyhlBHOuiZzZsqSBQCgFAKAUAoBQHjKCCCAQRYg6gg8jQHIcV4YcMS6XMPMb918eqflVGqLp2R3Fxcf1BH61BJXzpb9R+o9Nh6bc1sBCmFAaE3qQdrwDH95HlJ8aWB9RyP6e1AWtQBQGqDCohYoiKWJLFVALEm5LEbkkk69akijfQHooDKoBExXEoo/M4v0Gp+QoTRUYrtLyjT3b9h+9LJoqcXxKSTzObdBoPkKgkhPMBQFbjeKBfjU0CommeTc2HT96kgyjgAoDcEqCT21QDNIGbYUB0HBeEubWU0Is+i8OgKIAd66JHNkqpIFAKAUAoBQCgFAKA8IvQHJcX4ScPeSMXi5r/6fw/k/wDz8NqNUXTsrpFDC4+vj9aioJK2dbfX18/61IIxFATeGYsxuGHLcdV5j66CgO3jcMAQbgi4PpUAzoDIUBDxPFYk80gv0HiPyFAVWJ7T8o4/dv2H70JoqsVxSWTzOQOg0HyG9QCJQkxaW1AQ8TjgvOlAqJsaz+XQdf2q1EGEWH66nrSwSFSoskzWMnYVAJuG4W7HY0B0HDuyTNqRb40qyrkdNgezcabi5q6iV4i4ihVdAAKmipsqQKAUAoBQCgFAKAUAoBQHhFAcnxrg5hvJELxfeQfc9V/l9OXw2o0XTso8UARcVBJBtUgAUJJ+Dxjp5WI9OXyOlATJOPSgaZfiV+hUAqcTxCWTzyMR02HyGlLBHU0BsFQSC9AaJsSBzoCpxPECdF1NTRBGEJbVjf05VIJKR1AJcODZthUAucB2bd/umgs6fh/ZRVtmqyiVci+w3D0TyqKskVslAVJAoBQCgFAKAUAoBQCgFAKAUAoBQCgOQ7RcF7u8sQ8B1dB93qy+npy+FVaoumcu9QWMlqAbEoSYz/EfKgI2WoBlegMHloCBiseBU0QQGLPvoOnP+lSCTh8GeQqLBb4LgjvyNQDpOHdkju2lSoshyOjwfBI05XNWUSllkqAbCrEGVAKAUAoBQCgFAKAUAoBQCgFAKAUAoBQCgMZEuCDzFAfMOO4M4eQi32ZP+m/T09K58joRon/pQkmIdKEmEh+FARXNQCPNNalEFe8jubKPfl7VIJOD4KzG5uTSwdJw7sqzW0tSmyLOnwPZlF82tSolXIuYcMq+VQKtRFm6pIFAKAUAoBQCgFAKAUAoBQCgFAKAUAoBQCgFAKAUBz/avhwkjvbUVSSLxZ8yMpibKfLf5f0qCxbwyaDnQkzc0BEkBJsBc9B+vSoIJeD7OPIfECfTl79akizp+H9lALZqnhI4i/wvDI02UVZRK2TAKkg9oBQCgFAKAUAoBQCgFAKAUAoBQCgFAKAUAoBQCgFAKAUBjIgYEHnQHE8d7JFiSoveubR0UirwvZmZdBcDpoR+NNybRdYTsqx87n4aVNMjiLzB8Bij2Wp4SvEWaRAbCrUVM6AUAoBQCgFAKAUAoBQCgFAKAUAoBQCgFAKAUAoBQCgFAKAUAoBQCgPLUB7QCgFAKAUAoBQCgFAKAUAoBQCgFAKAUAoBQ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6" name="AutoShape 6" descr="data:image/jpeg;base64,/9j/4AAQSkZJRgABAQAAAQABAAD/2wCEAAkGBxQTEhQUExEUFhUVFRcYFxYYGRcUGRcVFBgXGBUXFBgZHyggGBwlHBUVIjEkJiksLi4uFx8zODMsNygwOisBCgoKDg0OGxAQGiwkHyQsLCwtLCwsLCwsLCwsLCwsLCwsLCwsLCwtLCwsLCwsLCwsLCwsNCwsLCwsLCwsLCwsLP/AABEIAMABBgMBEQACEQEDEQH/xAAbAAEAAgMBAQAAAAAAAAAAAAAABAUCAwYBB//EAEEQAAIBAgQDBgMGAwcCBwAAAAECAwARBBIhMQVBUQYTIjJhgXGR8CNCobHB0VJi4QcUM3KSovEWJBVDU2OCk7L/xAAaAQEAAwEBAQAAAAAAAAAAAAAAAQIEAwUG/8QANxEAAgIBAgMGBQIFBAMBAAAAAAECEQMEIRIxQQUTUWFxkSKBobHB0fAUIzJC4TNy0vFSYqI0/9oADAMBAAIRAxEAPwD7jQCgFAKAUAoBQCgFAKAUAoBQCgFAKAUAoBQCgFAKAUAoBQCgFAKAUAoBQCgFAKAUAoBQCgFAKAUAoBQCgFAKAUAoBQCgPCbUBracfGosmgs46UsUbakgUAoBQCgFAKAUAoBQCgFAKAUAoBQCgFAKAUAoBQCgFAKAUAoDFnA3NAa2xA5a/hUWTRqaZj6VFk0YVBJhDMrXysrWNjYg2O9jbY60BttQG2OS1SmQ0b6sVFAKAUAoBQCgFAKAUAoBQCgFAKAUAoBQCgFAKAUAvQGtp1HOhNGtsT0HzqLFGsyE8/0qCaMDYAk7Dc/vQkrcRx+BWCZ8znYKL/NvKDodCeVZc+sw4U3N8ui3fsi8ccpckQE7RiVnWFoiUy5vF3hGa9gcuik2P8XwryNR248dPupcL6va650tzRDS8W3FuWeCZJQb3ZhbMrm9jyOUeGxtoQOR5g29jS6rHqcfeY3t9U/BmeeNwdM34nDm4dLB1FhfRWX+B7cuh3U666g6ShswuJDi4BBBsynzKw3VvmDfYggi4IqAbr1IM45LfCiZDRIBqxU9oBQCgFAKAUAoBQCgFAKAUAoBQCgFAeMwG5oDU2KUc7/CosGtsZ0HzpZNGs4hjzt8KWTRhvvrUAwadQbFhfoNT/pGtAVP/UkbHLEjyHMy3No1zIzK48XiuGVgfDyqspKKtloxcnSI2L4rPa90iA5gBtOhZjb3sKzzzKUWoyp+NX9DssE0919Tl+LcO/vDZ2xE+hBGa80Qs33VIFr/AANq8/vdZifTJ6fDL2e3sehiyYlDhniVfX33I5gxQBaJxMbMGAe6ksLEsgyXI0ADh7AADYVRdrKMuDUJxvpKLX6pllp9Jldp8Ppf54n9iJHMU70HDNCXJu6MYpGXVjmkYguxdrhr5hc73bN0lPR5oxXhVV8VbVVO9q6VXIT0E4b48ilfk0/pf1otuByYiQxjBu6d3pJmHfixYt3byShSy+AeIHOM5Av5h10+lWKUsuB3xVafwrbr8Krl/wCv6GLUQnCo5VXVU729/udrjuOxwZRMyrIw0QNm63OZgumh1Nq25sqxY3NpuvDdmWMeJ0VOF7RLPLmiUIRZFcsCspux7qVQLoOatrYk8iQ9MerxzkobqTV00/8Ar6l8mDJj/qVfv3OkwmKDi4uCDZlOjKwtdWHXUHoQQRcEGtJyN4qQbIpLfCiZDRJBqxU9oBQCgFAKAUAoBQCgFAKAUAoBQEfH4oRoW3PIdTyA+VQ3RKRXLNnUOPFcXHK/p6VD8iyW+5Rw8SnbD9+uRipPeQZCCApIdA2a+cDXUWPQXrjxvh4j1ZaXTxz9xK0nVTvZ3ydVyfrt4lrHxBXyd2M3eJnQkhVKi17nUgi4uLHeuqd8jzMmOWObhJbrY08Q4osNu+mjjv8AdAaRvip6epS1UnljDmzvp9Hm1H+nG/ovdlTj+1OHWPMjPO5NsrZox8WGUKR7H9uU9RGvh3N+DsXPKdZPhXjs/amVmF7cSKdYYsn8K5kNvQ3I/CuS1UuqR6E+wcPD8MnfnT+lL7mrtDMYZ1nhIEeLQSeK4CPZQ7EAE2sYy1tbkkbWbrkcWlfJ7nm4NLN8cUvjx7eqv7rf1TS6E/Cd4EKYh1bMLpJGG2PIG17i4IO5B9DWWXCncSI8TVSPeFYKFLslyx3LNnYakdTb8+tVnkk1XQtDGk7NfGe7Rc3dguSMgHhNwQdwPCLDU+3MVOPjyvhbtee69imVY8a4mtyqweKxS2BIkUgnXQ6fwqxOfUm5zACyj/Nw1nZnZ8I8c/g80+fy3XsvoZMefK3tuZYTtXEspisY2tmJUiMMbC5UZssmlvKzHQg2trglpNRhx95ps8mvBp7fdL5peRqxvv58Dhb8tydxDHDEx2SSRnZWCeDMQrak2ICup7u+pa4UkXtVsEtdqJcGWEZKL5van6x6+VX4lMkMeLk2nyr/ALK2IRRhO6gEihbWkEchLqU+0WyXdrItiV3FzfNp6Xx45yyY4yV7fFyW+zS4uV814PZ7U+EpSyUpyt+7Om4JOHLFZw2IuTlYOquqhc0ZLKAyhm0KA92X53YNs0veKNZJJu726LojlljTtKkdJhMSJBcAgg2ZW0ZGG6sOuo2uCCCCQQTqOZIoDZG9qIhokA1Yqe0AoBQCgFAKAUAoBQCgFAKAxkcAEk2A3NAcpxfHmR7i4Vb5R8PMT66ewHUiqN2XSoz4RPZsnJrlfRhq6/r86IllZx/AYSA55A696SCFVZLncsDIpynXcEX9qz5I44c+p7eh1GrzrghT4fFtfLZq16pkbhHE4XdcPho3UAlopGZmysgY5ih8qtdgbWuHPXRiyJy4YontDQ5u6eozTXF4JJeVWudfjmbOP9n2xR7+I2cjK8Tm1mTQgHqLW6HcHXWM2ByfFEjsztWGCHdZFt0a/JyOO4bLD/iRMvqR4fZhofnWSWOUeaPo8Opw5v8ATkn9/bmacNCXdUUXZmCj4k2qIx4mkjpknHHFzlyW50nb91RsPCu0MRP/AMWyqt//AKTWrU1SijwexOLJky5pdfu7b9iohldQiIQFUDvQwzxgIpuSpHmJGwsT7V5mHMuP+ZLZvbx3fT9eh5eXJJzlKPVt+Rew4uwyqcxzZbqGYA2JGhY22AFtNVpk1mnT/ue19F9/fl4lo5Mlcl+/34lXJxSPvpYiwEsaqWMxKggi4UG1uYPhXS9Q9ZqHijPFCou18PxS9d6Xuc44ZZptbya8v0I3GWkEkZWSKWBkYSBwDEW0C3bNq1idCddwCdsWCUcqm8vEslqnvxefTZfblaXPVg08ZzUW9q5JXfp/kruN9oY17qSZFfICoKqQDdbgBGPi1X72UDXQ6Vo02gyfFHG2r33e/uuXyt+Z31UMukx943wpvhrrVN716fVlh2I46uIM/eLkdZReMlrlJRFDES1wbhywJAsO9udPN7ml0ywYlCLvqeHlbWRqaproXmJUCOZJJCuVVjklNhlMMaNmNvDYqUc2uoBC65WtbNFySa3roXwNQk4y2v6HMdocYpV4DE0qFDeVkkSNHTRO+a1x4jYNuL72JrFDLFVKLV3ytW/RddjvlmmuHmV/COKS4CWPERWVWgzYrCMCtliCqpItdHYlirNc73JW9umn1D4pQe64qUvG78/7fL0q+eWUNr8j7TwHjMOLhWaB8yN7FWG6uOTDp+legcyxoDNGtQho3g1Yqe0AoBQCgFAKAUAoBQCgPCaA5vi/Es5svkU3/wA3qfTf4XBqjdl0iuZem3Lla2gv0sdPTTmrGoJNAax3trcfysp0+R/AkdaA6CF1mj8Sgg6MrAEXG4IO9TSa3JjKUJXF0/FGjA8FhhdpI48rMLHUkAXucoO17DboKrHHGLtI0Z9dnzwUMkrS/e/iZYj7J+8Hkewl9DoEl/JW9MpuAlXMhPvQkirw2EOJBDGHF/EFAOosdt9DVeCN3R3eqzOHdubcfCz5xxqKSfE4h2IRVlZczAFQsJyCwYgWITU3tcnfWsGXinkkoq686S+dOn5V57cz2sOtw6bRxxreUruvN/etiNg+Jd3Ey/aXEjWnaFQfEQzBWL2a99z1tbTTysugyZZLLS4aqlJ062/8f38zhplizZeHHS35Sbt+Kut79yZh+FYnCYYyQpII0BYRPKgBD+ItlKPYXN9wd+prTn0Dz/HmUVy3Sd7fNHWSxOSw4nFS8uKm/Bt/pz6lNwjDSzQvLIqYbM5ZSFDkaku7GbOFuTcZQuliNCLWyYo447OU4xqP+Phcdkubk3u652YXqtRXdSk41aq69/HcmcD4dPh5e/79cTexUzhiQGFima7ewFrEG166d7CGTu8UFceajtdq+TSV+jbO2l1MY4Z48rlwyfNc0/yvUp/7S8TJiyp7qzoVQRpdzazWtbVr57i3IitOl1Cyz4lya2/fuaNbpYR7O/lytcVtvzXD+UZdnOEy9+2KmSSB9UjW/clRkHilvYtmDBQCCNGJBAAqur1H8JiSjvJ8ub9Xt4eq9TzdRmeszvI1S/dfPzO64ZjVlRNQGzagEgLnRpVja2rrYAIbAjQeZWrXhzLJHiXn9HRmlhlGlXPk/Hp6HM8W4GkDTSgKiTbyyBz3EsUigZ0DZTEHQ2GysE1yEZcuswzajLHbUecVStNNOttnv7X1Ixy5qXuR+FcIw2WLE4gNAryhxhs32chDeCQopCldUckKAAgvpmLePqNTqOKWnwfG1Frjrdbbq+d80rdtvbpWrHii/ift+fyTsE0vDsTGMP8Aa96q6BWjSRA5uHIvGSkZZhILNoAQ+et3ZmrnqL6U903fTmuq32rdc6qjjngoH1XhfEEnjDodNiD5lawJVgOeoOlwQQQSCCfYTT5HAmVIMla1CGjcDerFT2gFAKAUAoBQCgFAKAoOOcRveNdtmI3v/CPXn7W33o30LJFKD9ciDtoOVuQ5XAvlS8Fj0EbcjtzsfXrpoeoIO2YkSapl/rz2tY9SRcepBHlzGhBv4RjMr5Ts1gfj90/p8jUoHQXqSDxlBBBAIIIIOoIOhBHSgImCkyExOfILqxPmiHMk818rH/KT5qEFdxPjV/DGSATYMNGc2JKx32NgdfQnQLrhzahODkpcMFzl/wAf+W/lfNdIxd1Vvw/U4LtBhMRIsbSERwvIqtA0aShFLBWeZwWAbUFSLZQvoSceDX6fLlWnxbLo1Jq2/Zvrd3fmdJYZxjxM6qDCRpGEyERqYA3lyxR3BdMpNgpsVYnXKxzjKBm9rmzP0OcMxZHUNIlzrGJJERSW8UfdqrZFGtvCdrbAtXhZNXkhPhyR235bP6vhfmvndvhPZx58+Hhm0n1TlFO/nXF9TdKyZTG0csgyhCscZbMsK5TkAuR5lO+XKwFzuIhjyShGWGKk024ybaridtSiuqurt+hkUeLicmlXNWt/S+fy3InAYzAgVUKIzMREG72W3eMLq8TWuPAGC962ligBFtOdylJKU/jX9uPa21/ddpLnw3W3XYzxqtlt5/gk4riIjzlULyDKZIoMt9c0YE0pYDIQFsLsyW8ijaig4JY5z7uO9Rjz8d5bu1vfNMu5uS6v15fJE+HDEKmhDgWkBCsQQIzIoaPLnNgviUC/8PiuubPPT59OnDiUbbUnvG3fPeTSvxVImKnGW/Pw6lZAmS0sbJlItbP4GjCqO7ZxbvAQAA4y2C3IJUFr4smo08qlB+e13u75Wl4tW9+XOlollvE8UuXS9mn5eT69PudUkBZUjIuNYGuFIlIV7s13C5gS7sBbRZl8RYAe91PN2rz/AH+/0OEm4lDAowZwzSGJ/wDtY1zr3veZWCu5ureGYhj/ACNcC4v4mfs/LLVSyYp1xUpN06VdFz6bevltsw6p44NeTXqnzOv4Xw9ppSfK7qveWJZI0UWyR33FweQzMD0+z7YNN3MP4bHLfnKfXfov/Z9OdLfwvjObm+J/JHYNwwRgNAArqLWJNpFuSVlO5JJJD6kEk6gsG9KEIwioxVJcjk75kvB4oSLcAgg2ZToyMN1YddR6EEEEgg1cG+gMlNqEM3Kb1Yqe0AoBQCgFAKAUBV8Y4jkBVD4yN/4QeZqrZKRzLfgTbXkSb5Cfe6n13F9KlzwH199tb2N7ba2uNwbHS4sB5f6009be+2xvbUMlCQTceo97j9d/W4bS7bARMQOf0Rz9x+WuwFCDo+D4zvE18y6N+h9x+tSCfapIIHGsAZY7LYSL4oyTYZh91j/C2x6XvuBVZwU48MlaCdHzzhmJzFlnkZZ5UYKQqqmHaOO80aSrrGUYFWVjm+zvsa+c7UnlyT4q+GD3W9v4qXwvZ3zT865o14FFKur6/wCSm41xHCLhBAkrSwySgYiYrMqxNlHiUqlr3UERnNe4vob1fBh1OTVd9OKjJL4Y3G5b8nv5/wBW1dDpqc8clvxe/gqVKvkjouz/ABLP3uFlbNPHkjlJ+zM2Hcpd2DdY5GuCfDI3WUCvdwZlmxxyLa/unT39TBKPDKjZxvA+MzqwNz4rB2LK3dky2ABOR2INgPIjWUKxrLrsLlj4lzW7+X7rfpZrhqn3fcc43avp9+fPnzOf7QcY7tzBHA2IcI7SRqVVVijWQmSyh8oZZGa1wxARtMyg8uz9K/4f+ZatqVW0+SpPl4brl0OOWa4/h9DHgXaJ5x3jAKLuJBGL7qQrMWJZwMyMQWtptVdVieKDx4UkqXLa0nurW++6vzPY0mihqNL3kd53W7+i6cmnuXnEymKTu1lCi+YZW1Cgg6F2LoTa19NbHw3uvLBLFDP3mOCgmqldr2/sfLmm39b87Pp8uOPDkTvpsa8bjo8FhmdmLmNVKE3GZs11Govq6x31sBIx5VXhnqk0405/BtJSXD/VJqrS2Vc+dcjm6hXgt+W/gjLg2Kwb4JB/cZ3fLlLlWjB3sTJtaxA2tWrJnw4vhk1xeTX639D2u9eSaksqWPaotW1tVcNfVP0ZDwU+IUBYu5kEQkbKXRmUyiQFmeNi4/xJB4gdHcCxIIrHtKGOu8T360190k/cz6/TaerxSa5tJp18r5fU1cPxfdDO7mWeQs2UO7Ipe5doyygKG0uQBYEKAdRJP8RfE4xak9uJpKl0VW22ui6vnsZsXZuecoxapP8Adn1HskAcLC4ADOis5HNyLN7XFgOQAFbcGOMMaUfXzbfNt9W+pkzw4Mso+Da9nRc12ORDxmFObvIrCQCxB0WRRc5H+Zs26knkSCINuExSyLcXBBsynRlYbqw5HUehBBFwRUgwn4lCjhHlRGIuAxC3BJGhOh1BqjnGLps7Q02WcOOEW0vBWTFbmKscWuhuVr1ZMpR7UgUAoBQCgIXF8b3Ud+bEKv8Ama9r/L52qGyUrOYJvqTrz56n89/x9fFQua3HpcHQg7EHkfxsf6giDS3xvfYnc20NxzYC4I5i/rcBf58tzffTqefqRf7w8Ik8B6e37dOemw8VtA4FAeSrcXGn6Ea/K3ptyFhQGrh+L7mUH7h0YdOvyP1rRA7EVYg9oQfKP7YuzFv++iXQ5VxKC4DDypIbehyE9CPWgOSwTvIkSRZo5cQZWzIZmUGPQFfExzts0jFiulwK82WOpy4lxKNbVG3fPolS6JJXvudlukl1LrsxwhppDiA3dSjRY5pTiTGpIuBHZXClWK2L2tIdDcVa5YaVqlvtGr6b717K9uh0hh7zy9TtiC3gJC3MjFmCuEkIfMxLbhi8pNxY92+hzgVujJSSkjg04twk+X7+p8/wPEf/AAvGYjNG5TGYYsiG8kgkkBZIi1rsRKZIyfvaMas6rc5ok/2YYuXApOncBpCRuQO7AVdXI0UdQSNVtcEVgz6zHCpp7NbP5vl1fy58+R7em02OelXfT4Vxt0t72ivfaidjeExcQlYSGPNcSd3GTGh0Kmz5SWHM5RuQc2teZn7Qy4P5sY0ntdX9LVfN+Oxo1lywwwOLpbpye7q1+fsRXw8uFfDxJhRGruCe5HeuiqQXLG7SbX1zDnreqxyYdTGc5Ttpf3bJvp4R+VMyz/h8UVGEG2+rfL5K/qX3G8FHOTkUrI0bd3LmGrL6C9yLjcXNj0rBoJ6jHsnxJNXFRbdfvw5BamWJPu3w36fmzRw4Ng4SHePMoQvKykPL45PsyGcm6hlAtv3lhatmp0OXVT43BqO9JtJLZbrk9/S9t7M71Un/AFTt+PP5FPJAA5kCKjSqrMqgAC63ygDTS/uSTzrTim+Dgtvh2t735nt9i7qbfl+T6Tw2fu+Eq17EYdiOXiYHLb3YV691ivy/B46h3mvcfGb9uLf6HJYLtbio9O9zjpIM/wDu8341ijqJx6n0eXsrS5N+GvTb6cvoX2B7fjQTQ2/mQ3/2t+9d46v/AMkeZm7BfPFP5P8AVfoXuHx0c573CyKZABmQ+HOo+7IDqCNbNyJ5gkHVDJGfJni6jSZtO/5ka8+nuc52v4fLiJElhjZ1yZGUDxI6sxKuu4PiHp+FZtTjlJppHtdj6zDjxOE5JO739ETuzvA5cIySSYlY4yvjjJsMxXym5y3B5jp60xYpQpt0vA567W4tVFwhjblez8r58r38DsIpAQCpBB2INwfcVrT6o8KUWnTRIVr1ZM5s9qQKAUAoDTi8MsiFHUMrCxBqGrByWPwb4dgGJaMmySHcE7JJ69Dz+Nw1WjonZrv9fXL69TBJrdfj+umxB/iHI+x5WEGk9PfTQEE6EdATb/K3obUBkf8An8deu99L3uSL6hlABvcHe1viGFh1IO252GYGgImKj/55W5EemvroeZFAXnZjH50MbeZNvVf6ftUhl3UlTCeBXVkdQysCrKRcMrCxBHMEGgPnnDf7P1jlypipVaAu0cZWPu5IpjpmIXM58CozMWIaJWsBkFc+6jcn1dL25enN8utlozcWjHGlY5EadZImzG2YKSe7BZmHiLKAsd9S2ZVtY2suSUXDZtb/AKpfdperNnewe5IGJBZm2GbMD4ijNlZUAaNgw8wOoUqwVgdNb6fUYH/KjNNrpyfy/wAHDLx8feV9n79Crx8sWdZcrEhCEJH2jGSSSeRgSPs1JmsxtlGUqA6kVh7QyvNPusb2XPfa+VPxfgud9Y1Z10mDjlu0r8djXwzFQTJIkq/aLIckCM8bvYAgrExGbmO8a97MbqBp5Wox5sGSM8T+FreTSaW+9vev9qrps2blOGHI+6lbXKvwnfubeG8GSGWWaOSVBIApQSFlFhdWMhDl28VwFPhBOjCtMI6jW4443GLUX/U1S81Sr57b7cuZky5fjc5Sdvzsm4ZLkRxIqknNoCqIR/5gQNp5reY5s2u5NenHs/BiXHlub5fF9vNet10o4RnPJLhjsW7YNERsxzgjxZ7ZT65AMq+wv1JqvfS2jHZeC2NsdPjirav1KTGcKimXIVeAXvmN1jLLyCSEMRrsAB63FdO9nVXf3OTw430r7ELjeEdChYC3i8a6q2a2Wx5WVBof4tL2NYseFw4q5beu3+X9D1uyZ93lcH/ctvl/g6IYjvODWXeMhGHMBJRb/aUPwNenJ3gteRx08O77Val4ya+abX3OLtWA+nFAbcPIyspQsHB8JW+a/wDLbW9Sm07RScYyi1Nbdb5H1mLDy5I5dBP3ad6vlWQhRmVuSsDezcttq9eF8K4uZ8BnUFkl3f8ATbr06HM8UwVzHi45pJIhmWQuEmeKzEOQrqVsGFiALix1sdM2XE01K7r5nt6HWQyY5YOFRk91VxT8m07vw3p/eZFwtsMVxWHkaePVpI1sgZWFi8apZbjfKRy6iixuPxxd+RWWqjqb0+aPBLkm92mujbt0/G/ozq8Fi1lRZI2urC4P7+taIyUlaPFy4pY5uE1TRLVr10TOLMqkCgFAKA1zwq6lWAKsLEHYigOP4lw9sO3NoibK51Kk7I/X0PP4+ajVHROzWNfr9enrUEmuRPq17HYm34Ecx+Ig1+2vTzbjb+YED3A5ldAHT/nfkbb3v73uN7qBgwuLe45+x6778772YUBBhxBhlVxyO3UdD7afKgO7w8wdQy7EXFSQbKkETiOGJCvGB3kZJXlmB88ZPIMAPgQp+7Qg4/HlFCPJFNM0xmZDGoyq6hiO9zeJJQ1vAAbEEeIRXHmz0eGEp58sru+bpU9kvbbd+lNnVZJOopFXLxrOYYYpoQVdlLPDIiuFIHdlc2pAvq2q92b8ycss+TJpnHPCXJbwknJ+b5Lw8bvZGl6acEsq5N7N8v3+h0mBzTxZ1RJFuVIVlJzKbHMrEAAizDxEkEG2teXLsHLwrJgl50/hkvLqrXJ8jotXHlNflFbjOGYfvNbRSvydQC9gF0EguwF18httyJvGPUdoaFcGTHcfNWvdfmw8eHL8UXuRsbw6VF8C3KjQAlkOlzdTd47m4GTPqwJG7V62l7d0uRcM/gfny+TX5SM2TSTjutzd2bdQHLP42EZcMUUJmBIjAvcMtyGzWJPpateocslOO8d6rf5nfTcEOb3L5mAF7gC178gOt+lZKZstFNgOM4Zp8iG8rE2Ntblc9rnxAFVuL6WtbQiu8sWRQt8jhHLjlKlzI3F8PiR9jHk7huqFsqC10OW7XvsQBlGUgsRYWxyx1xS5lZrImuHl9jLstOIMQ+FmDGHEqArOuTOxBUErupazLY2OiGwFd8FU10f08vY7arM8yWZbZIVfmr2kl5Pn63yJuP7AvcmGVSvISXBA6ZlBzfIVSWkd/Czdh7ejX82Lvyr7Oq+pL4F2fTCSZ55UaTKckaAuddGZVtnfTTRdLmumHTcL4mY+0O1u/h3eNNLq3z+n6l9FCb3hw0UX/uOqhvQrGmpHozIfStCjFckeTLNkmqlJtebZI/8ADQ3+KzS/ytonw7sWUj/NmPrVrOZNCi1rC1rW5W6WqAU//T4XMIp5YkYkmNCpXXfJmUlL+hrl3Vf0to3/AMe5U8kIykuru/nTV/MsMFhUgjVE8KIOZ6m5JJ6kmrxioqkZc2aeabnPmyXAb68uXL3rojgzdUkCgFAKAUBhNEGUqwBUixB1BB3BoDkOJ8PbDtfVoifC25Qn7r9fQ8/j5qNF07NQ1+vr6/CCTTKn9OXrYnkt9b/dOu2wGrqCD0IP43HW51HU8w16A8PT8et9j15+9+Z8oEPHJcX+fxPP3+uVAWnZLiFiYmO+q/HmPf8AMHrUg6mhB7UgouLYNQ1m0jma2bnDiWBRJF6Bw2Q/zFRY941UyY45I8M1a8wm07RDwXY5VU95LndwQ7hFUsCFFgSWK6IvM+UEWNZJ9n4pSjJNpRrZOls7/L5UdFlklRq4/wAWj4dkjijw8KzFrGzAtKx/hChTdm1JfS+oA1GvJNwi5JXXgc0rdHJ4zCvLIJZ5gC1zJJKYZMPGqtIhhUEq91K5s1rWZmABIB4OMNRjU02k1tvX7fivkzbg1k9Onjrr02fv+qZBweKxS5DChUuR9kjGey5e8L9yC7pdGRhmUCxGxNY8nZcJr+YuLz2T91RvxavTZFUnTtbvbbrvHm/9yLLh/aD+8aS4cMwLAGNgsgsbHLZr39AwO+leXk0U9G+LBlcfW6+e33VeZfNpscoKbapt1e//ANRtb+dFlgCt2SKYMSR9jiAyMDfXSwLHppyF2tWjF2hN/wD6o0uk4br51f76GKWnljVx3Xh09+XyNYHdtlKiNnNsq2hMhOpCyZSWNlPkflXpYsmLU/6WRS+/t+aM/G8b+KNehZHjSAeJSouANRrcE2BNrmw230qJaOfRnaOsh4GnF8FmxgbLE6AkFJZLw5CpsCoIz6Wzg5bXa17E1r0+Pu4U+Zky5XLJxR9DsoMHKVUTTkmwzCIdyrG2pvcuNbnRhXazkTMNhUjBCIFvvYak9WO5PqaixRuoSKEGnE4xI/OwHpz9hvQEFOJPKbQR6c3bYfX0KDlzLDD4AAhnYuw5nYH+VdhVkirZNqSBQCgFAKAUAoDCWMMCrAEEWIOoIO4IoDkeJ8OOHNxcwk6E6lL/AHX6r0P66mjRdOzULEfX1+9QSR5Y/n+fID1PTqNOlAaL35+oO/x33+r65rgapNf2/MfX52AArlYo4I3BuD+VSDv+GY0SxhxvsR0I3/f3oCXQg1YiFXVkYXVgQR1B0PwoCNw6ZvFFIbyR28Rt9ohvkk05mxB/mVuVqkgkTYVHILxoxAIBZQxAa2YAkaA2F+thQHFcT7Ot/eE/7meNU8SKjArKEa6l1cMpZM1jpc+Fr3tb5XtGH8HxNY4yjO6bW8bW6tU9+m/K14m7DWWrdNfUo+0wlXERpDgxK2RSs4jhd4EEjXCmSM2KhiUGcbDTStHZ/aTenvJkjHh23W8ttt79/h+pTNgqfwpuzXxfh0MSwiWVUAzFkeON5MRIrMTIJlkjlLuHUuAzXYLpl0Po6XtHFqIKt5bWkm6fryS8LfLmUcMmGTcXXndfY2J2OknQGNJwT41WYhIo/GwXDs2jyZEt9paRW5CtXcwq47X++vJ/U1Ye08sKUkmrvb4b9eGk/mmdXwLsZJGmTEY15VN7xhUKkHkS6k2tpZQlZp9m6ac1Nx3Xha+3/Zxy6pyVRVfn2Sj7JeZ0XDeDQQWMUKqQMufVnyi+hka7EanQnma32ZKLAVBIoDxnAFyQB1OlAVuL49Enlu59NB8z+lBRQcT7TtY3cIvpofnv8qE0cji+0DOSIwR/Mdz8B+9CTo+yvaYpZH2+taJ0Vas+hYbEq4BU3FXso0bqkgUAoBQCgFAKAUBjIgYEEAgixB1BB5GgOQ4rw1sMcy3MJ57mO/JuqevL8ao0XTs1EBh9fKoJIc6b9efr1Px6/wCocxQEZ/r9/wDj8vMBCxS8xQFn2b4j3b2J8D6H0PI1IOzoBQgg8Tw7HLJGLyx3KjQZ0Ns8RJ2zACx2DKhOgN5INicSiKI/eKFcXXN4Sb8sp1zdVtcEEUoGnFSd8uVYHYbhn+wAYbG7DvFOu4Q86pkxwyRcZq0+hKbTtEbDcEkI+1n5mwjUKbX0Ds18xtuVVPQDavIj2FpFJydvyb2+lP6mh6rI1RZYThsUZusYzfxG7v8A62u3tevUxYceJcOOKXojg5OTtsmV0IFCT2gIWJ4tEm73PRfEf2HuaE0U+K7RsdEUKOp8R+Ww/GoFFJjOIFtXcn4n8hsKElFjuN8kFz+A+JqaBUurObubn8B8BUkG5IbVANo0qCTq+zPGWQgX05iidENH0XDyhlBHOuiZzZsqSBQCgFAKAUAoBQHjKCCCAQRYg6gg8jQHIcV4YcMS6XMPMb918eqflVGqLp2R3Fxcf1BH61BJXzpb9R+o9Nh6bc1sBCmFAaE3qQdrwDH95HlJ8aWB9RyP6e1AWtQBQGqDCohYoiKWJLFVALEm5LEbkkk69akijfQHooDKoBExXEoo/M4v0Gp+QoTRUYrtLyjT3b9h+9LJoqcXxKSTzObdBoPkKgkhPMBQFbjeKBfjU0CommeTc2HT96kgyjgAoDcEqCT21QDNIGbYUB0HBeEubWU0Is+i8OgKIAd66JHNkqpIFAKAUAoBQCgFAKA8IvQHJcX4ScPeSMXi5r/6fw/k/wDz8NqNUXTsrpFDC4+vj9aioJK2dbfX18/61IIxFATeGYsxuGHLcdV5j66CgO3jcMAQbgi4PpUAzoDIUBDxPFYk80gv0HiPyFAVWJ7T8o4/dv2H70JoqsVxSWTzOQOg0HyG9QCJQkxaW1AQ8TjgvOlAqJsaz+XQdf2q1EGEWH66nrSwSFSoskzWMnYVAJuG4W7HY0B0HDuyTNqRb40qyrkdNgezcabi5q6iV4i4ihVdAAKmipsqQKAUAoBQCgFAKAUAoBQHhFAcnxrg5hvJELxfeQfc9V/l9OXw2o0XTso8UARcVBJBtUgAUJJ+Dxjp5WI9OXyOlATJOPSgaZfiV+hUAqcTxCWTzyMR02HyGlLBHU0BsFQSC9AaJsSBzoCpxPECdF1NTRBGEJbVjf05VIJKR1AJcODZthUAucB2bd/umgs6fh/ZRVtmqyiVci+w3D0TyqKskVslAVJAoBQCgFAKAUAoBQCgFAKAUAoBQCgOQ7RcF7u8sQ8B1dB93qy+npy+FVaoumcu9QWMlqAbEoSYz/EfKgI2WoBlegMHloCBiseBU0QQGLPvoOnP+lSCTh8GeQqLBb4LgjvyNQDpOHdkju2lSoshyOjwfBI05XNWUSllkqAbCrEGVAKAUAoBQCgFAKAUAoBQCgFAKAUAoBQCgMZEuCDzFAfMOO4M4eQi32ZP+m/T09K58joRon/pQkmIdKEmEh+FARXNQCPNNalEFe8jubKPfl7VIJOD4KzG5uTSwdJw7sqzW0tSmyLOnwPZlF82tSolXIuYcMq+VQKtRFm6pIFAKAUAoBQCgFAKAUAoBQCgFAKAUAoBQCgFAKAUBz/avhwkjvbUVSSLxZ8yMpibKfLf5f0qCxbwyaDnQkzc0BEkBJsBc9B+vSoIJeD7OPIfECfTl79akizp+H9lALZqnhI4i/wvDI02UVZRK2TAKkg9oBQCgFAKAUAoBQCgFAKAUAoBQCgFAKAUAoBQCgFAKAUBjIgYEHnQHE8d7JFiSoveubR0UirwvZmZdBcDpoR+NNybRdYTsqx87n4aVNMjiLzB8Bij2Wp4SvEWaRAbCrUVM6AUAoBQCgFAKAUAoBQCgFAKAUAoBQCgFAKAUAoBQCgFAKAUAoBQCgPLUB7QCgFAKAUAoBQCgFAKAUAoBQCgFAKAUAoBQ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8" name="AutoShape 8" descr="Hasil gambar untuk deck of c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10" name="AutoShape 10" descr="Hasil gambar untuk deck of c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cstate="print"/>
          <a:srcRect/>
          <a:stretch>
            <a:fillRect/>
          </a:stretch>
        </p:blipFill>
        <p:spPr bwMode="auto">
          <a:xfrm>
            <a:off x="1097510" y="4077072"/>
            <a:ext cx="3384376" cy="22147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16016" y="4077072"/>
            <a:ext cx="3771900" cy="2209800"/>
          </a:xfrm>
          <a:prstGeom prst="rect">
            <a:avLst/>
          </a:prstGeom>
          <a:noFill/>
          <a:ln w="9525">
            <a:noFill/>
            <a:miter lim="800000"/>
            <a:headEnd/>
            <a:tailEnd/>
          </a:ln>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dissolve">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dissolve">
                                      <p:cBhvr>
                                        <p:cTn id="1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043608" y="1052736"/>
            <a:ext cx="7272808" cy="978729"/>
          </a:xfrm>
          <a:prstGeom prst="rect">
            <a:avLst/>
          </a:prstGeom>
        </p:spPr>
        <p:txBody>
          <a:bodyPr wrap="square">
            <a:spAutoFit/>
          </a:bodyPr>
          <a:lstStyle/>
          <a:p>
            <a:pPr marL="342900" indent="-342900">
              <a:spcAft>
                <a:spcPct val="20000"/>
              </a:spcAft>
              <a:buAutoNum type="arabicPeriod" startAt="4"/>
            </a:pPr>
            <a:r>
              <a:rPr lang="en-US" smtClean="0"/>
              <a:t>Enqueue</a:t>
            </a:r>
          </a:p>
          <a:p>
            <a:pPr marL="342900" indent="-342900">
              <a:spcAft>
                <a:spcPct val="20000"/>
              </a:spcAft>
            </a:pPr>
            <a:r>
              <a:rPr lang="en-US" smtClean="0"/>
              <a:t>	Menambah elemen baru yang berisi Info Baru (IB) dan diletakkan pada posisi paling belakang. </a:t>
            </a:r>
            <a:endParaRPr lang="en-US" b="1"/>
          </a:p>
        </p:txBody>
      </p:sp>
      <p:sp>
        <p:nvSpPr>
          <p:cNvPr id="3" name="Text Box 23"/>
          <p:cNvSpPr txBox="1">
            <a:spLocks noChangeArrowheads="1"/>
          </p:cNvSpPr>
          <p:nvPr/>
        </p:nvSpPr>
        <p:spPr bwMode="auto">
          <a:xfrm>
            <a:off x="1385542" y="2100440"/>
            <a:ext cx="1152128" cy="338554"/>
          </a:xfrm>
          <a:prstGeom prst="rect">
            <a:avLst/>
          </a:prstGeom>
          <a:noFill/>
          <a:ln w="12700">
            <a:noFill/>
            <a:miter lim="800000"/>
            <a:headEnd type="none" w="sm" len="sm"/>
            <a:tailEnd type="none" w="sm" len="sm"/>
          </a:ln>
          <a:effectLst/>
        </p:spPr>
        <p:txBody>
          <a:bodyPr wrap="square" tIns="45720" bIns="45720">
            <a:spAutoFit/>
          </a:bodyPr>
          <a:lstStyle/>
          <a:p>
            <a:pPr marL="285750" indent="-285750" algn="just">
              <a:buSzPct val="85000"/>
            </a:pPr>
            <a:r>
              <a:rPr lang="en-US" sz="1600" smtClean="0"/>
              <a:t>Caranya:</a:t>
            </a:r>
          </a:p>
        </p:txBody>
      </p:sp>
      <p:sp>
        <p:nvSpPr>
          <p:cNvPr id="27" name="Rectangle 26"/>
          <p:cNvSpPr/>
          <p:nvPr/>
        </p:nvSpPr>
        <p:spPr>
          <a:xfrm>
            <a:off x="1385542" y="2387180"/>
            <a:ext cx="2664296" cy="338554"/>
          </a:xfrm>
          <a:prstGeom prst="rect">
            <a:avLst/>
          </a:prstGeom>
        </p:spPr>
        <p:txBody>
          <a:bodyPr wrap="square">
            <a:spAutoFit/>
          </a:bodyPr>
          <a:lstStyle/>
          <a:p>
            <a:pPr marL="342900" indent="-342900">
              <a:spcAft>
                <a:spcPct val="20000"/>
              </a:spcAft>
            </a:pPr>
            <a:r>
              <a:rPr lang="en-US" sz="1600" smtClean="0"/>
              <a:t>1.  </a:t>
            </a:r>
            <a:r>
              <a:rPr lang="en-US" sz="1600" b="1" smtClean="0"/>
              <a:t>	</a:t>
            </a:r>
            <a:r>
              <a:rPr lang="en-US" sz="1600" smtClean="0"/>
              <a:t>Naikkan nilai belakang </a:t>
            </a:r>
            <a:endParaRPr lang="en-US" sz="1600" b="1"/>
          </a:p>
        </p:txBody>
      </p:sp>
      <p:sp>
        <p:nvSpPr>
          <p:cNvPr id="30" name="Rectangle 29"/>
          <p:cNvSpPr/>
          <p:nvPr/>
        </p:nvSpPr>
        <p:spPr>
          <a:xfrm>
            <a:off x="1385542" y="2658814"/>
            <a:ext cx="4824536" cy="338554"/>
          </a:xfrm>
          <a:prstGeom prst="rect">
            <a:avLst/>
          </a:prstGeom>
        </p:spPr>
        <p:txBody>
          <a:bodyPr wrap="square">
            <a:spAutoFit/>
          </a:bodyPr>
          <a:lstStyle/>
          <a:p>
            <a:pPr marL="342900" indent="-342900">
              <a:spcAft>
                <a:spcPct val="20000"/>
              </a:spcAft>
            </a:pPr>
            <a:r>
              <a:rPr lang="en-US" sz="1600" smtClean="0"/>
              <a:t>2.  </a:t>
            </a:r>
            <a:r>
              <a:rPr lang="en-US" sz="1600" b="1" smtClean="0"/>
              <a:t>	</a:t>
            </a:r>
            <a:r>
              <a:rPr lang="en-US" sz="1600" smtClean="0"/>
              <a:t>Tambahkan Info Baru (IB) pada posisi belakang</a:t>
            </a:r>
            <a:endParaRPr lang="en-US" sz="1600" b="1"/>
          </a:p>
        </p:txBody>
      </p:sp>
      <p:sp>
        <p:nvSpPr>
          <p:cNvPr id="55" name="TextBox 54"/>
          <p:cNvSpPr txBox="1"/>
          <p:nvPr/>
        </p:nvSpPr>
        <p:spPr>
          <a:xfrm>
            <a:off x="1403648" y="3284984"/>
            <a:ext cx="2592288" cy="338554"/>
          </a:xfrm>
          <a:prstGeom prst="rect">
            <a:avLst/>
          </a:prstGeom>
          <a:noFill/>
        </p:spPr>
        <p:txBody>
          <a:bodyPr wrap="square" rtlCol="0">
            <a:spAutoFit/>
          </a:bodyPr>
          <a:lstStyle/>
          <a:p>
            <a:r>
              <a:rPr lang="en-US" sz="1600" smtClean="0"/>
              <a:t>Contoh:  Queue[6]   </a:t>
            </a:r>
            <a:endParaRPr lang="en-US" sz="1600"/>
          </a:p>
        </p:txBody>
      </p:sp>
      <p:graphicFrame>
        <p:nvGraphicFramePr>
          <p:cNvPr id="57" name="Table 56"/>
          <p:cNvGraphicFramePr>
            <a:graphicFrameLocks noGrp="1"/>
          </p:cNvGraphicFramePr>
          <p:nvPr/>
        </p:nvGraphicFramePr>
        <p:xfrm>
          <a:off x="1714180" y="3717032"/>
          <a:ext cx="5184576" cy="304800"/>
        </p:xfrm>
        <a:graphic>
          <a:graphicData uri="http://schemas.openxmlformats.org/drawingml/2006/table">
            <a:tbl>
              <a:tblPr firstRow="1" bandRow="1">
                <a:tableStyleId>{C083E6E3-FA7D-4D7B-A595-EF9225AFEA82}</a:tableStyleId>
              </a:tblPr>
              <a:tblGrid>
                <a:gridCol w="864096"/>
                <a:gridCol w="864096"/>
                <a:gridCol w="864096"/>
                <a:gridCol w="864096"/>
                <a:gridCol w="864096"/>
                <a:gridCol w="864096"/>
              </a:tblGrid>
              <a:tr h="232792">
                <a:tc>
                  <a:txBody>
                    <a:bodyPr/>
                    <a:lstStyle/>
                    <a:p>
                      <a:pPr algn="ctr"/>
                      <a:r>
                        <a:rPr lang="en-US" sz="1400" b="0" smtClean="0">
                          <a:solidFill>
                            <a:schemeClr val="tx1"/>
                          </a:solidFill>
                        </a:rPr>
                        <a:t>0</a:t>
                      </a:r>
                      <a:endParaRPr lang="en-US" sz="1400" b="0">
                        <a:solidFill>
                          <a:schemeClr val="tx1"/>
                        </a:solidFill>
                      </a:endParaRPr>
                    </a:p>
                  </a:txBody>
                  <a:tcPr anchor="ctr"/>
                </a:tc>
                <a:tc>
                  <a:txBody>
                    <a:bodyPr/>
                    <a:lstStyle/>
                    <a:p>
                      <a:pPr algn="ctr"/>
                      <a:r>
                        <a:rPr lang="en-US" sz="1400" b="0" smtClean="0"/>
                        <a:t>1</a:t>
                      </a:r>
                      <a:endParaRPr lang="en-US" sz="1400" b="0">
                        <a:solidFill>
                          <a:schemeClr val="tx1"/>
                        </a:solidFill>
                      </a:endParaRPr>
                    </a:p>
                  </a:txBody>
                  <a:tcPr anchor="ctr"/>
                </a:tc>
                <a:tc>
                  <a:txBody>
                    <a:bodyPr/>
                    <a:lstStyle/>
                    <a:p>
                      <a:pPr algn="ctr"/>
                      <a:r>
                        <a:rPr lang="en-US" sz="1400" b="0" smtClean="0"/>
                        <a:t>2</a:t>
                      </a:r>
                      <a:endParaRPr lang="en-US" sz="1400" b="0">
                        <a:solidFill>
                          <a:schemeClr val="tx1"/>
                        </a:solidFill>
                      </a:endParaRPr>
                    </a:p>
                  </a:txBody>
                  <a:tcPr anchor="ctr"/>
                </a:tc>
                <a:tc>
                  <a:txBody>
                    <a:bodyPr/>
                    <a:lstStyle/>
                    <a:p>
                      <a:pPr algn="ctr"/>
                      <a:r>
                        <a:rPr lang="en-US" sz="1400" b="0" smtClean="0">
                          <a:solidFill>
                            <a:schemeClr val="tx1"/>
                          </a:solidFill>
                        </a:rPr>
                        <a:t>3</a:t>
                      </a:r>
                      <a:endParaRPr lang="en-US" sz="1400" b="0">
                        <a:solidFill>
                          <a:schemeClr val="tx1"/>
                        </a:solidFill>
                      </a:endParaRPr>
                    </a:p>
                  </a:txBody>
                  <a:tcPr anchor="ctr"/>
                </a:tc>
                <a:tc>
                  <a:txBody>
                    <a:bodyPr/>
                    <a:lstStyle/>
                    <a:p>
                      <a:pPr algn="ctr"/>
                      <a:r>
                        <a:rPr lang="en-US" sz="1400" b="0" smtClean="0">
                          <a:solidFill>
                            <a:schemeClr val="tx1"/>
                          </a:solidFill>
                        </a:rPr>
                        <a:t>4</a:t>
                      </a:r>
                      <a:endParaRPr lang="en-US" sz="1400" b="0">
                        <a:solidFill>
                          <a:schemeClr val="tx1"/>
                        </a:solidFill>
                      </a:endParaRPr>
                    </a:p>
                  </a:txBody>
                  <a:tcPr anchor="ctr"/>
                </a:tc>
                <a:tc>
                  <a:txBody>
                    <a:bodyPr/>
                    <a:lstStyle/>
                    <a:p>
                      <a:pPr algn="ctr"/>
                      <a:r>
                        <a:rPr lang="en-US" sz="1400" b="0" smtClean="0">
                          <a:solidFill>
                            <a:schemeClr val="tx1"/>
                          </a:solidFill>
                        </a:rPr>
                        <a:t>5</a:t>
                      </a:r>
                      <a:endParaRPr lang="en-US" sz="1400" b="0">
                        <a:solidFill>
                          <a:schemeClr val="tx1"/>
                        </a:solidFill>
                      </a:endParaRPr>
                    </a:p>
                  </a:txBody>
                  <a:tcPr anchor="ctr"/>
                </a:tc>
              </a:tr>
            </a:tbl>
          </a:graphicData>
        </a:graphic>
      </p:graphicFrame>
      <p:grpSp>
        <p:nvGrpSpPr>
          <p:cNvPr id="74" name="Group 73"/>
          <p:cNvGrpSpPr/>
          <p:nvPr/>
        </p:nvGrpSpPr>
        <p:grpSpPr>
          <a:xfrm>
            <a:off x="5183860" y="4532886"/>
            <a:ext cx="931665" cy="497058"/>
            <a:chOff x="6020993" y="3524774"/>
            <a:chExt cx="931665" cy="497058"/>
          </a:xfrm>
        </p:grpSpPr>
        <p:sp>
          <p:nvSpPr>
            <p:cNvPr id="59" name="TextBox 58"/>
            <p:cNvSpPr txBox="1"/>
            <p:nvPr/>
          </p:nvSpPr>
          <p:spPr>
            <a:xfrm>
              <a:off x="6020993" y="3714055"/>
              <a:ext cx="931665" cy="307777"/>
            </a:xfrm>
            <a:prstGeom prst="rect">
              <a:avLst/>
            </a:prstGeom>
            <a:noFill/>
          </p:spPr>
          <p:txBody>
            <a:bodyPr wrap="none" rtlCol="0">
              <a:spAutoFit/>
            </a:bodyPr>
            <a:lstStyle/>
            <a:p>
              <a:r>
                <a:rPr lang="en-US" sz="1400" smtClean="0"/>
                <a:t>Belakang</a:t>
              </a:r>
              <a:endParaRPr lang="en-US" sz="1400"/>
            </a:p>
          </p:txBody>
        </p:sp>
        <p:cxnSp>
          <p:nvCxnSpPr>
            <p:cNvPr id="60" name="Straight Arrow Connector 59"/>
            <p:cNvCxnSpPr/>
            <p:nvPr/>
          </p:nvCxnSpPr>
          <p:spPr bwMode="auto">
            <a:xfrm flipV="1">
              <a:off x="6453041" y="3524774"/>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grpSp>
        <p:nvGrpSpPr>
          <p:cNvPr id="75" name="Group 74"/>
          <p:cNvGrpSpPr/>
          <p:nvPr/>
        </p:nvGrpSpPr>
        <p:grpSpPr>
          <a:xfrm>
            <a:off x="1259632" y="4009501"/>
            <a:ext cx="6089278" cy="1020027"/>
            <a:chOff x="1259632" y="3001389"/>
            <a:chExt cx="6089278" cy="1020027"/>
          </a:xfrm>
        </p:grpSpPr>
        <p:cxnSp>
          <p:nvCxnSpPr>
            <p:cNvPr id="61" name="Straight Connector 60"/>
            <p:cNvCxnSpPr/>
            <p:nvPr/>
          </p:nvCxnSpPr>
          <p:spPr bwMode="auto">
            <a:xfrm>
              <a:off x="1673574" y="3001389"/>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62" name="Straight Connector 61"/>
            <p:cNvCxnSpPr/>
            <p:nvPr/>
          </p:nvCxnSpPr>
          <p:spPr bwMode="auto">
            <a:xfrm>
              <a:off x="1673574" y="3505445"/>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63" name="Left Arrow 62"/>
            <p:cNvSpPr/>
            <p:nvPr/>
          </p:nvSpPr>
          <p:spPr bwMode="auto">
            <a:xfrm>
              <a:off x="1259632" y="3162082"/>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4" name="Left Arrow 63"/>
            <p:cNvSpPr/>
            <p:nvPr/>
          </p:nvSpPr>
          <p:spPr bwMode="auto">
            <a:xfrm>
              <a:off x="7074590" y="3162082"/>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5" name="Rounded Rectangle 64"/>
            <p:cNvSpPr/>
            <p:nvPr/>
          </p:nvSpPr>
          <p:spPr bwMode="auto">
            <a:xfrm>
              <a:off x="5211019" y="3073397"/>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a:t>
              </a:r>
            </a:p>
          </p:txBody>
        </p:sp>
        <p:sp>
          <p:nvSpPr>
            <p:cNvPr id="66" name="Rounded Rectangle 65"/>
            <p:cNvSpPr/>
            <p:nvPr/>
          </p:nvSpPr>
          <p:spPr bwMode="auto">
            <a:xfrm>
              <a:off x="4346923" y="3073397"/>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28</a:t>
              </a:r>
            </a:p>
          </p:txBody>
        </p:sp>
        <p:sp>
          <p:nvSpPr>
            <p:cNvPr id="67" name="Rounded Rectangle 66"/>
            <p:cNvSpPr/>
            <p:nvPr/>
          </p:nvSpPr>
          <p:spPr bwMode="auto">
            <a:xfrm>
              <a:off x="3474190" y="3073397"/>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smtClean="0"/>
                <a:t>6</a:t>
              </a:r>
              <a:endParaRPr kumimoji="0" lang="en-US" sz="1600" b="0" i="0" u="none" strike="noStrike" cap="none" normalizeH="0" baseline="0" smtClean="0">
                <a:ln>
                  <a:noFill/>
                </a:ln>
                <a:solidFill>
                  <a:schemeClr val="tx1"/>
                </a:solidFill>
                <a:effectLst/>
                <a:latin typeface="Arial" charset="0"/>
                <a:cs typeface="Arial" charset="0"/>
              </a:endParaRPr>
            </a:p>
          </p:txBody>
        </p:sp>
        <p:sp>
          <p:nvSpPr>
            <p:cNvPr id="68" name="Rounded Rectangle 67"/>
            <p:cNvSpPr/>
            <p:nvPr/>
          </p:nvSpPr>
          <p:spPr bwMode="auto">
            <a:xfrm>
              <a:off x="2601041" y="3073397"/>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a:t>
              </a:r>
            </a:p>
          </p:txBody>
        </p:sp>
        <p:sp>
          <p:nvSpPr>
            <p:cNvPr id="69" name="Rounded Rectangle 68"/>
            <p:cNvSpPr/>
            <p:nvPr/>
          </p:nvSpPr>
          <p:spPr bwMode="auto">
            <a:xfrm>
              <a:off x="6075115" y="3076777"/>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70" name="Rounded Rectangle 69"/>
            <p:cNvSpPr/>
            <p:nvPr/>
          </p:nvSpPr>
          <p:spPr bwMode="auto">
            <a:xfrm>
              <a:off x="1724179" y="3076777"/>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a:t>
              </a:r>
            </a:p>
          </p:txBody>
        </p:sp>
        <p:sp>
          <p:nvSpPr>
            <p:cNvPr id="71" name="TextBox 70"/>
            <p:cNvSpPr txBox="1"/>
            <p:nvPr/>
          </p:nvSpPr>
          <p:spPr>
            <a:xfrm>
              <a:off x="1741339" y="3713639"/>
              <a:ext cx="712054" cy="307777"/>
            </a:xfrm>
            <a:prstGeom prst="rect">
              <a:avLst/>
            </a:prstGeom>
            <a:noFill/>
          </p:spPr>
          <p:txBody>
            <a:bodyPr wrap="none" rtlCol="0">
              <a:spAutoFit/>
            </a:bodyPr>
            <a:lstStyle/>
            <a:p>
              <a:r>
                <a:rPr lang="en-US" sz="1400" smtClean="0"/>
                <a:t>Depan</a:t>
              </a:r>
              <a:endParaRPr lang="en-US" sz="1400"/>
            </a:p>
          </p:txBody>
        </p:sp>
        <p:cxnSp>
          <p:nvCxnSpPr>
            <p:cNvPr id="72" name="Straight Arrow Connector 71"/>
            <p:cNvCxnSpPr/>
            <p:nvPr/>
          </p:nvCxnSpPr>
          <p:spPr bwMode="auto">
            <a:xfrm flipV="1">
              <a:off x="2111887" y="3517360"/>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sp>
          <p:nvSpPr>
            <p:cNvPr id="73" name="TextBox 72"/>
            <p:cNvSpPr txBox="1"/>
            <p:nvPr/>
          </p:nvSpPr>
          <p:spPr>
            <a:xfrm>
              <a:off x="3748510" y="3657115"/>
              <a:ext cx="1224136" cy="338554"/>
            </a:xfrm>
            <a:prstGeom prst="rect">
              <a:avLst/>
            </a:prstGeom>
            <a:noFill/>
          </p:spPr>
          <p:txBody>
            <a:bodyPr wrap="square" rtlCol="0">
              <a:spAutoFit/>
            </a:bodyPr>
            <a:lstStyle/>
            <a:p>
              <a:pPr algn="ctr">
                <a:tabLst>
                  <a:tab pos="1141413" algn="l"/>
                  <a:tab pos="2516188" algn="l"/>
                </a:tabLst>
              </a:pPr>
              <a:r>
                <a:rPr lang="en-US" sz="1600" smtClean="0"/>
                <a:t>Queue      </a:t>
              </a:r>
              <a:endParaRPr lang="en-US" sz="1600"/>
            </a:p>
          </p:txBody>
        </p:sp>
      </p:grpSp>
      <p:sp>
        <p:nvSpPr>
          <p:cNvPr id="76" name="TextBox 75"/>
          <p:cNvSpPr txBox="1"/>
          <p:nvPr/>
        </p:nvSpPr>
        <p:spPr>
          <a:xfrm>
            <a:off x="1403648" y="5175640"/>
            <a:ext cx="5328592" cy="338554"/>
          </a:xfrm>
          <a:prstGeom prst="rect">
            <a:avLst/>
          </a:prstGeom>
          <a:noFill/>
        </p:spPr>
        <p:txBody>
          <a:bodyPr wrap="square" rtlCol="0">
            <a:spAutoFit/>
          </a:bodyPr>
          <a:lstStyle/>
          <a:p>
            <a:pPr>
              <a:tabLst>
                <a:tab pos="1031875" algn="l"/>
                <a:tab pos="2516188" algn="l"/>
                <a:tab pos="2571750" algn="l"/>
              </a:tabLst>
            </a:pPr>
            <a:r>
              <a:rPr lang="en-US" sz="1600" smtClean="0"/>
              <a:t>Depan=0,	Belakang=4 	Isi queue:  8  10  6  28  17</a:t>
            </a:r>
            <a:endParaRPr lang="en-US" sz="1600"/>
          </a:p>
        </p:txBody>
      </p:sp>
      <p:sp>
        <p:nvSpPr>
          <p:cNvPr id="78" name="TextBox 77"/>
          <p:cNvSpPr txBox="1"/>
          <p:nvPr/>
        </p:nvSpPr>
        <p:spPr>
          <a:xfrm>
            <a:off x="1403648" y="5535338"/>
            <a:ext cx="1368152" cy="338554"/>
          </a:xfrm>
          <a:prstGeom prst="rect">
            <a:avLst/>
          </a:prstGeom>
          <a:noFill/>
        </p:spPr>
        <p:txBody>
          <a:bodyPr wrap="square" rtlCol="0">
            <a:spAutoFit/>
          </a:bodyPr>
          <a:lstStyle/>
          <a:p>
            <a:r>
              <a:rPr lang="en-US" sz="1600" smtClean="0">
                <a:solidFill>
                  <a:srgbClr val="0000E3"/>
                </a:solidFill>
              </a:rPr>
              <a:t>Enqueue(34)   </a:t>
            </a:r>
            <a:endParaRPr lang="en-US" sz="1600">
              <a:solidFill>
                <a:srgbClr val="0000E3"/>
              </a:solidFill>
            </a:endParaRPr>
          </a:p>
        </p:txBody>
      </p:sp>
      <p:sp>
        <p:nvSpPr>
          <p:cNvPr id="79" name="TextBox 78"/>
          <p:cNvSpPr txBox="1"/>
          <p:nvPr/>
        </p:nvSpPr>
        <p:spPr>
          <a:xfrm>
            <a:off x="2240585" y="5541011"/>
            <a:ext cx="432048" cy="338554"/>
          </a:xfrm>
          <a:prstGeom prst="rect">
            <a:avLst/>
          </a:prstGeom>
          <a:noFill/>
        </p:spPr>
        <p:txBody>
          <a:bodyPr wrap="square" rtlCol="0">
            <a:spAutoFit/>
          </a:bodyPr>
          <a:lstStyle/>
          <a:p>
            <a:pPr algn="ctr"/>
            <a:r>
              <a:rPr lang="en-US" sz="1600" smtClean="0"/>
              <a:t>34   </a:t>
            </a:r>
            <a:endParaRPr lang="en-US" sz="1600"/>
          </a:p>
        </p:txBody>
      </p:sp>
      <p:sp>
        <p:nvSpPr>
          <p:cNvPr id="80" name="TextBox 79"/>
          <p:cNvSpPr txBox="1"/>
          <p:nvPr/>
        </p:nvSpPr>
        <p:spPr>
          <a:xfrm>
            <a:off x="1403648" y="5898758"/>
            <a:ext cx="5400600" cy="338554"/>
          </a:xfrm>
          <a:prstGeom prst="rect">
            <a:avLst/>
          </a:prstGeom>
          <a:noFill/>
        </p:spPr>
        <p:txBody>
          <a:bodyPr wrap="square" rtlCol="0">
            <a:spAutoFit/>
          </a:bodyPr>
          <a:lstStyle/>
          <a:p>
            <a:pPr>
              <a:tabLst>
                <a:tab pos="1031875" algn="l"/>
                <a:tab pos="2516188" algn="l"/>
                <a:tab pos="2571750" algn="l"/>
              </a:tabLst>
            </a:pPr>
            <a:r>
              <a:rPr lang="en-US" sz="1600" smtClean="0"/>
              <a:t>Depan=0,	Belakang=5 	Isi queue:  8  10  6  28  17  34</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1000"/>
                                        <p:tgtEl>
                                          <p:spTgt spid="57"/>
                                        </p:tgtEl>
                                      </p:cBhvr>
                                    </p:animEffect>
                                    <p:anim calcmode="lin" valueType="num">
                                      <p:cBhvr>
                                        <p:cTn id="12" dur="1000" fill="hold"/>
                                        <p:tgtEl>
                                          <p:spTgt spid="57"/>
                                        </p:tgtEl>
                                        <p:attrNameLst>
                                          <p:attrName>ppt_x</p:attrName>
                                        </p:attrNameLst>
                                      </p:cBhvr>
                                      <p:tavLst>
                                        <p:tav tm="0">
                                          <p:val>
                                            <p:strVal val="#ppt_x"/>
                                          </p:val>
                                        </p:tav>
                                        <p:tav tm="100000">
                                          <p:val>
                                            <p:strVal val="#ppt_x"/>
                                          </p:val>
                                        </p:tav>
                                      </p:tavLst>
                                    </p:anim>
                                    <p:anim calcmode="lin" valueType="num">
                                      <p:cBhvr>
                                        <p:cTn id="13" dur="1000" fill="hold"/>
                                        <p:tgtEl>
                                          <p:spTgt spid="57"/>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1000"/>
                                        <p:tgtEl>
                                          <p:spTgt spid="75"/>
                                        </p:tgtEl>
                                      </p:cBhvr>
                                    </p:animEffect>
                                    <p:anim calcmode="lin" valueType="num">
                                      <p:cBhvr>
                                        <p:cTn id="17" dur="1000" fill="hold"/>
                                        <p:tgtEl>
                                          <p:spTgt spid="75"/>
                                        </p:tgtEl>
                                        <p:attrNameLst>
                                          <p:attrName>ppt_x</p:attrName>
                                        </p:attrNameLst>
                                      </p:cBhvr>
                                      <p:tavLst>
                                        <p:tav tm="0">
                                          <p:val>
                                            <p:strVal val="#ppt_x"/>
                                          </p:val>
                                        </p:tav>
                                        <p:tav tm="100000">
                                          <p:val>
                                            <p:strVal val="#ppt_x"/>
                                          </p:val>
                                        </p:tav>
                                      </p:tavLst>
                                    </p:anim>
                                    <p:anim calcmode="lin" valueType="num">
                                      <p:cBhvr>
                                        <p:cTn id="18" dur="1000" fill="hold"/>
                                        <p:tgtEl>
                                          <p:spTgt spid="75"/>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1000"/>
                                        <p:tgtEl>
                                          <p:spTgt spid="74"/>
                                        </p:tgtEl>
                                      </p:cBhvr>
                                    </p:animEffect>
                                    <p:anim calcmode="lin" valueType="num">
                                      <p:cBhvr>
                                        <p:cTn id="22" dur="1000" fill="hold"/>
                                        <p:tgtEl>
                                          <p:spTgt spid="74"/>
                                        </p:tgtEl>
                                        <p:attrNameLst>
                                          <p:attrName>ppt_x</p:attrName>
                                        </p:attrNameLst>
                                      </p:cBhvr>
                                      <p:tavLst>
                                        <p:tav tm="0">
                                          <p:val>
                                            <p:strVal val="#ppt_x"/>
                                          </p:val>
                                        </p:tav>
                                        <p:tav tm="100000">
                                          <p:val>
                                            <p:strVal val="#ppt_x"/>
                                          </p:val>
                                        </p:tav>
                                      </p:tavLst>
                                    </p:anim>
                                    <p:anim calcmode="lin" valueType="num">
                                      <p:cBhvr>
                                        <p:cTn id="23" dur="1000" fill="hold"/>
                                        <p:tgtEl>
                                          <p:spTgt spid="74"/>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27" presetClass="entr" presetSubtype="0" fill="hold" grpId="0" nodeType="afterEffect">
                                  <p:stCondLst>
                                    <p:cond delay="0"/>
                                  </p:stCondLst>
                                  <p:iterate type="lt">
                                    <p:tmPct val="50000"/>
                                  </p:iterate>
                                  <p:childTnLst>
                                    <p:set>
                                      <p:cBhvr>
                                        <p:cTn id="26" dur="1" fill="hold">
                                          <p:stCondLst>
                                            <p:cond delay="0"/>
                                          </p:stCondLst>
                                        </p:cTn>
                                        <p:tgtEl>
                                          <p:spTgt spid="76"/>
                                        </p:tgtEl>
                                        <p:attrNameLst>
                                          <p:attrName>style.visibility</p:attrName>
                                        </p:attrNameLst>
                                      </p:cBhvr>
                                      <p:to>
                                        <p:strVal val="visible"/>
                                      </p:to>
                                    </p:set>
                                    <p:anim calcmode="discrete" valueType="clr">
                                      <p:cBhvr override="childStyle">
                                        <p:cTn id="27" dur="80"/>
                                        <p:tgtEl>
                                          <p:spTgt spid="76"/>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76"/>
                                        </p:tgtEl>
                                        <p:attrNameLst>
                                          <p:attrName>fillcolor</p:attrName>
                                        </p:attrNameLst>
                                      </p:cBhvr>
                                      <p:tavLst>
                                        <p:tav tm="0">
                                          <p:val>
                                            <p:clrVal>
                                              <a:schemeClr val="accent2"/>
                                            </p:clrVal>
                                          </p:val>
                                        </p:tav>
                                        <p:tav tm="50000">
                                          <p:val>
                                            <p:clrVal>
                                              <a:schemeClr val="hlink"/>
                                            </p:clrVal>
                                          </p:val>
                                        </p:tav>
                                      </p:tavLst>
                                    </p:anim>
                                    <p:set>
                                      <p:cBhvr>
                                        <p:cTn id="29" dur="80"/>
                                        <p:tgtEl>
                                          <p:spTgt spid="76"/>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blinds(horizontal)">
                                      <p:cBhvr>
                                        <p:cTn id="34" dur="5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childTnLst>
                          </p:cTn>
                        </p:par>
                        <p:par>
                          <p:cTn id="40" fill="hold">
                            <p:stCondLst>
                              <p:cond delay="500"/>
                            </p:stCondLst>
                            <p:childTnLst>
                              <p:par>
                                <p:cTn id="41" presetID="47"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3" presetClass="path" presetSubtype="0" accel="50000" decel="50000" fill="hold" nodeType="clickEffect">
                                  <p:stCondLst>
                                    <p:cond delay="0"/>
                                  </p:stCondLst>
                                  <p:childTnLst>
                                    <p:animMotion origin="layout" path="M 1.66667E-6 5.5517E-7 L 0.09496 5.5517E-7 " pathEditMode="relative" rAng="0" ptsTypes="AA">
                                      <p:cBhvr>
                                        <p:cTn id="49" dur="1000" fill="hold"/>
                                        <p:tgtEl>
                                          <p:spTgt spid="74"/>
                                        </p:tgtEl>
                                        <p:attrNameLst>
                                          <p:attrName>ppt_x</p:attrName>
                                          <p:attrName>ppt_y</p:attrName>
                                        </p:attrNameLst>
                                      </p:cBhvr>
                                      <p:rCtr x="47" y="0"/>
                                    </p:animMotion>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fade">
                                      <p:cBhvr>
                                        <p:cTn id="61" dur="500"/>
                                        <p:tgtEl>
                                          <p:spTgt spid="79"/>
                                        </p:tgtEl>
                                      </p:cBhvr>
                                    </p:animEffect>
                                  </p:childTnLst>
                                </p:cTn>
                              </p:par>
                              <p:par>
                                <p:cTn id="62" presetID="0" presetClass="path" presetSubtype="0" accel="50000" decel="50000" fill="hold" grpId="1" nodeType="withEffect">
                                  <p:stCondLst>
                                    <p:cond delay="0"/>
                                  </p:stCondLst>
                                  <p:childTnLst>
                                    <p:animMotion origin="layout" path="M 0 0 C 0.09792 0.00555 0.19601 0.0111 0.26927 -0.02383 C 0.34254 -0.05876 0.39097 -0.1344 0.43958 -0.20981 " pathEditMode="relative" ptsTypes="aaA">
                                      <p:cBhvr>
                                        <p:cTn id="63" dur="2000" fill="hold"/>
                                        <p:tgtEl>
                                          <p:spTgt spid="79"/>
                                        </p:tgtEl>
                                        <p:attrNameLst>
                                          <p:attrName>ppt_x</p:attrName>
                                          <p:attrName>ppt_y</p:attrName>
                                        </p:attrNameLst>
                                      </p:cBhvr>
                                    </p:animMotion>
                                  </p:childTnLst>
                                </p:cTn>
                              </p:par>
                            </p:childTnLst>
                          </p:cTn>
                        </p:par>
                      </p:childTnLst>
                    </p:cTn>
                  </p:par>
                  <p:par>
                    <p:cTn id="64" fill="hold">
                      <p:stCondLst>
                        <p:cond delay="indefinite"/>
                      </p:stCondLst>
                      <p:childTnLst>
                        <p:par>
                          <p:cTn id="65" fill="hold">
                            <p:stCondLst>
                              <p:cond delay="0"/>
                            </p:stCondLst>
                            <p:childTnLst>
                              <p:par>
                                <p:cTn id="66" presetID="27" presetClass="entr" presetSubtype="0" fill="hold" grpId="0" nodeType="clickEffect">
                                  <p:stCondLst>
                                    <p:cond delay="0"/>
                                  </p:stCondLst>
                                  <p:iterate type="lt">
                                    <p:tmPct val="50000"/>
                                  </p:iterate>
                                  <p:childTnLst>
                                    <p:set>
                                      <p:cBhvr>
                                        <p:cTn id="67" dur="1" fill="hold">
                                          <p:stCondLst>
                                            <p:cond delay="0"/>
                                          </p:stCondLst>
                                        </p:cTn>
                                        <p:tgtEl>
                                          <p:spTgt spid="80"/>
                                        </p:tgtEl>
                                        <p:attrNameLst>
                                          <p:attrName>style.visibility</p:attrName>
                                        </p:attrNameLst>
                                      </p:cBhvr>
                                      <p:to>
                                        <p:strVal val="visible"/>
                                      </p:to>
                                    </p:set>
                                    <p:anim calcmode="discrete" valueType="clr">
                                      <p:cBhvr override="childStyle">
                                        <p:cTn id="68" dur="80"/>
                                        <p:tgtEl>
                                          <p:spTgt spid="80"/>
                                        </p:tgtEl>
                                        <p:attrNameLst>
                                          <p:attrName>style.color</p:attrName>
                                        </p:attrNameLst>
                                      </p:cBhvr>
                                      <p:tavLst>
                                        <p:tav tm="0">
                                          <p:val>
                                            <p:clrVal>
                                              <a:schemeClr val="accent2"/>
                                            </p:clrVal>
                                          </p:val>
                                        </p:tav>
                                        <p:tav tm="50000">
                                          <p:val>
                                            <p:clrVal>
                                              <a:schemeClr val="hlink"/>
                                            </p:clrVal>
                                          </p:val>
                                        </p:tav>
                                      </p:tavLst>
                                    </p:anim>
                                    <p:anim calcmode="discrete" valueType="clr">
                                      <p:cBhvr>
                                        <p:cTn id="69" dur="80"/>
                                        <p:tgtEl>
                                          <p:spTgt spid="80"/>
                                        </p:tgtEl>
                                        <p:attrNameLst>
                                          <p:attrName>fillcolor</p:attrName>
                                        </p:attrNameLst>
                                      </p:cBhvr>
                                      <p:tavLst>
                                        <p:tav tm="0">
                                          <p:val>
                                            <p:clrVal>
                                              <a:schemeClr val="accent2"/>
                                            </p:clrVal>
                                          </p:val>
                                        </p:tav>
                                        <p:tav tm="50000">
                                          <p:val>
                                            <p:clrVal>
                                              <a:schemeClr val="hlink"/>
                                            </p:clrVal>
                                          </p:val>
                                        </p:tav>
                                      </p:tavLst>
                                    </p:anim>
                                    <p:set>
                                      <p:cBhvr>
                                        <p:cTn id="70" dur="80"/>
                                        <p:tgtEl>
                                          <p:spTgt spid="8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P spid="30" grpId="0"/>
      <p:bldP spid="55" grpId="0"/>
      <p:bldP spid="76" grpId="0"/>
      <p:bldP spid="78" grpId="0"/>
      <p:bldP spid="79" grpId="0"/>
      <p:bldP spid="79" grpId="1"/>
      <p:bldP spid="8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043608" y="1052736"/>
            <a:ext cx="7272808" cy="978729"/>
          </a:xfrm>
          <a:prstGeom prst="rect">
            <a:avLst/>
          </a:prstGeom>
        </p:spPr>
        <p:txBody>
          <a:bodyPr wrap="square">
            <a:spAutoFit/>
          </a:bodyPr>
          <a:lstStyle/>
          <a:p>
            <a:pPr marL="342900" indent="-342900">
              <a:spcAft>
                <a:spcPct val="20000"/>
              </a:spcAft>
            </a:pPr>
            <a:r>
              <a:rPr lang="en-US" smtClean="0"/>
              <a:t>5.	Dequeue</a:t>
            </a:r>
          </a:p>
          <a:p>
            <a:pPr marL="342900" indent="-342900">
              <a:spcAft>
                <a:spcPct val="20000"/>
              </a:spcAft>
            </a:pPr>
            <a:r>
              <a:rPr lang="en-US" smtClean="0"/>
              <a:t>	Mengambil elemen queue paling depan  dan  simpan infonya pada Info Dequeue (ID). </a:t>
            </a:r>
            <a:endParaRPr lang="en-US" b="1"/>
          </a:p>
        </p:txBody>
      </p:sp>
      <p:sp>
        <p:nvSpPr>
          <p:cNvPr id="3" name="Text Box 23"/>
          <p:cNvSpPr txBox="1">
            <a:spLocks noChangeArrowheads="1"/>
          </p:cNvSpPr>
          <p:nvPr/>
        </p:nvSpPr>
        <p:spPr bwMode="auto">
          <a:xfrm>
            <a:off x="1385542" y="1988840"/>
            <a:ext cx="1152128" cy="338554"/>
          </a:xfrm>
          <a:prstGeom prst="rect">
            <a:avLst/>
          </a:prstGeom>
          <a:noFill/>
          <a:ln w="12700">
            <a:noFill/>
            <a:miter lim="800000"/>
            <a:headEnd type="none" w="sm" len="sm"/>
            <a:tailEnd type="none" w="sm" len="sm"/>
          </a:ln>
          <a:effectLst/>
        </p:spPr>
        <p:txBody>
          <a:bodyPr wrap="square" tIns="45720" bIns="45720">
            <a:spAutoFit/>
          </a:bodyPr>
          <a:lstStyle/>
          <a:p>
            <a:pPr marL="285750" indent="-285750" algn="just">
              <a:buSzPct val="85000"/>
            </a:pPr>
            <a:r>
              <a:rPr lang="en-US" sz="1600" smtClean="0"/>
              <a:t>Caranya:</a:t>
            </a:r>
          </a:p>
        </p:txBody>
      </p:sp>
      <p:sp>
        <p:nvSpPr>
          <p:cNvPr id="27" name="Rectangle 26"/>
          <p:cNvSpPr/>
          <p:nvPr/>
        </p:nvSpPr>
        <p:spPr>
          <a:xfrm>
            <a:off x="1385542" y="2275580"/>
            <a:ext cx="6426818" cy="338554"/>
          </a:xfrm>
          <a:prstGeom prst="rect">
            <a:avLst/>
          </a:prstGeom>
        </p:spPr>
        <p:txBody>
          <a:bodyPr wrap="square">
            <a:spAutoFit/>
          </a:bodyPr>
          <a:lstStyle/>
          <a:p>
            <a:pPr marL="342900" indent="-342900">
              <a:spcAft>
                <a:spcPct val="20000"/>
              </a:spcAft>
            </a:pPr>
            <a:r>
              <a:rPr lang="en-US" sz="1600" smtClean="0"/>
              <a:t>1.  </a:t>
            </a:r>
            <a:r>
              <a:rPr lang="en-US" sz="1600" b="1" smtClean="0"/>
              <a:t>	</a:t>
            </a:r>
            <a:r>
              <a:rPr lang="en-US" sz="1600" smtClean="0"/>
              <a:t>Ambil elemen paling depan dan simpan pada Info Dequeue (ID)</a:t>
            </a:r>
            <a:endParaRPr lang="en-US" sz="1600" b="1"/>
          </a:p>
        </p:txBody>
      </p:sp>
      <p:sp>
        <p:nvSpPr>
          <p:cNvPr id="30" name="Rectangle 29"/>
          <p:cNvSpPr/>
          <p:nvPr/>
        </p:nvSpPr>
        <p:spPr>
          <a:xfrm>
            <a:off x="1385542" y="2547214"/>
            <a:ext cx="4824536" cy="338554"/>
          </a:xfrm>
          <a:prstGeom prst="rect">
            <a:avLst/>
          </a:prstGeom>
        </p:spPr>
        <p:txBody>
          <a:bodyPr wrap="square">
            <a:spAutoFit/>
          </a:bodyPr>
          <a:lstStyle/>
          <a:p>
            <a:pPr marL="342900" indent="-342900">
              <a:spcAft>
                <a:spcPct val="20000"/>
              </a:spcAft>
            </a:pPr>
            <a:r>
              <a:rPr lang="en-US" sz="1600" smtClean="0"/>
              <a:t>2.  </a:t>
            </a:r>
            <a:r>
              <a:rPr lang="en-US" sz="1600" b="1" smtClean="0"/>
              <a:t>	</a:t>
            </a:r>
            <a:r>
              <a:rPr lang="en-US" sz="1600" smtClean="0"/>
              <a:t>Geser semua isi elemen ke kiri</a:t>
            </a:r>
            <a:endParaRPr lang="en-US" sz="1600" b="1"/>
          </a:p>
        </p:txBody>
      </p:sp>
      <p:sp>
        <p:nvSpPr>
          <p:cNvPr id="55" name="TextBox 54"/>
          <p:cNvSpPr txBox="1"/>
          <p:nvPr/>
        </p:nvSpPr>
        <p:spPr>
          <a:xfrm>
            <a:off x="1403648" y="3306470"/>
            <a:ext cx="2592288" cy="338554"/>
          </a:xfrm>
          <a:prstGeom prst="rect">
            <a:avLst/>
          </a:prstGeom>
          <a:noFill/>
        </p:spPr>
        <p:txBody>
          <a:bodyPr wrap="square" rtlCol="0">
            <a:spAutoFit/>
          </a:bodyPr>
          <a:lstStyle/>
          <a:p>
            <a:r>
              <a:rPr lang="en-US" sz="1600" smtClean="0"/>
              <a:t>Contoh:  Queue[6]   </a:t>
            </a:r>
            <a:endParaRPr lang="en-US" sz="1600"/>
          </a:p>
        </p:txBody>
      </p:sp>
      <p:graphicFrame>
        <p:nvGraphicFramePr>
          <p:cNvPr id="57" name="Table 56"/>
          <p:cNvGraphicFramePr>
            <a:graphicFrameLocks noGrp="1"/>
          </p:cNvGraphicFramePr>
          <p:nvPr/>
        </p:nvGraphicFramePr>
        <p:xfrm>
          <a:off x="1714180" y="3717032"/>
          <a:ext cx="5184576" cy="304800"/>
        </p:xfrm>
        <a:graphic>
          <a:graphicData uri="http://schemas.openxmlformats.org/drawingml/2006/table">
            <a:tbl>
              <a:tblPr firstRow="1" bandRow="1">
                <a:tableStyleId>{C083E6E3-FA7D-4D7B-A595-EF9225AFEA82}</a:tableStyleId>
              </a:tblPr>
              <a:tblGrid>
                <a:gridCol w="864096"/>
                <a:gridCol w="864096"/>
                <a:gridCol w="864096"/>
                <a:gridCol w="864096"/>
                <a:gridCol w="864096"/>
                <a:gridCol w="864096"/>
              </a:tblGrid>
              <a:tr h="232792">
                <a:tc>
                  <a:txBody>
                    <a:bodyPr/>
                    <a:lstStyle/>
                    <a:p>
                      <a:pPr algn="ctr"/>
                      <a:r>
                        <a:rPr lang="en-US" sz="1400" b="0" smtClean="0">
                          <a:solidFill>
                            <a:schemeClr val="tx1"/>
                          </a:solidFill>
                        </a:rPr>
                        <a:t>0</a:t>
                      </a:r>
                      <a:endParaRPr lang="en-US" sz="1400" b="0">
                        <a:solidFill>
                          <a:schemeClr val="tx1"/>
                        </a:solidFill>
                      </a:endParaRPr>
                    </a:p>
                  </a:txBody>
                  <a:tcPr anchor="ctr"/>
                </a:tc>
                <a:tc>
                  <a:txBody>
                    <a:bodyPr/>
                    <a:lstStyle/>
                    <a:p>
                      <a:pPr algn="ctr"/>
                      <a:r>
                        <a:rPr lang="en-US" sz="1400" b="0" smtClean="0"/>
                        <a:t>1</a:t>
                      </a:r>
                      <a:endParaRPr lang="en-US" sz="1400" b="0">
                        <a:solidFill>
                          <a:schemeClr val="tx1"/>
                        </a:solidFill>
                      </a:endParaRPr>
                    </a:p>
                  </a:txBody>
                  <a:tcPr anchor="ctr"/>
                </a:tc>
                <a:tc>
                  <a:txBody>
                    <a:bodyPr/>
                    <a:lstStyle/>
                    <a:p>
                      <a:pPr algn="ctr"/>
                      <a:r>
                        <a:rPr lang="en-US" sz="1400" b="0" smtClean="0"/>
                        <a:t>2</a:t>
                      </a:r>
                      <a:endParaRPr lang="en-US" sz="1400" b="0">
                        <a:solidFill>
                          <a:schemeClr val="tx1"/>
                        </a:solidFill>
                      </a:endParaRPr>
                    </a:p>
                  </a:txBody>
                  <a:tcPr anchor="ctr"/>
                </a:tc>
                <a:tc>
                  <a:txBody>
                    <a:bodyPr/>
                    <a:lstStyle/>
                    <a:p>
                      <a:pPr algn="ctr"/>
                      <a:r>
                        <a:rPr lang="en-US" sz="1400" b="0" smtClean="0">
                          <a:solidFill>
                            <a:schemeClr val="tx1"/>
                          </a:solidFill>
                        </a:rPr>
                        <a:t>3</a:t>
                      </a:r>
                      <a:endParaRPr lang="en-US" sz="1400" b="0">
                        <a:solidFill>
                          <a:schemeClr val="tx1"/>
                        </a:solidFill>
                      </a:endParaRPr>
                    </a:p>
                  </a:txBody>
                  <a:tcPr anchor="ctr"/>
                </a:tc>
                <a:tc>
                  <a:txBody>
                    <a:bodyPr/>
                    <a:lstStyle/>
                    <a:p>
                      <a:pPr algn="ctr"/>
                      <a:r>
                        <a:rPr lang="en-US" sz="1400" b="0" smtClean="0">
                          <a:solidFill>
                            <a:schemeClr val="tx1"/>
                          </a:solidFill>
                        </a:rPr>
                        <a:t>4</a:t>
                      </a:r>
                      <a:endParaRPr lang="en-US" sz="1400" b="0">
                        <a:solidFill>
                          <a:schemeClr val="tx1"/>
                        </a:solidFill>
                      </a:endParaRPr>
                    </a:p>
                  </a:txBody>
                  <a:tcPr anchor="ctr"/>
                </a:tc>
                <a:tc>
                  <a:txBody>
                    <a:bodyPr/>
                    <a:lstStyle/>
                    <a:p>
                      <a:pPr algn="ctr"/>
                      <a:r>
                        <a:rPr lang="en-US" sz="1400" b="0" smtClean="0">
                          <a:solidFill>
                            <a:schemeClr val="tx1"/>
                          </a:solidFill>
                        </a:rPr>
                        <a:t>5</a:t>
                      </a:r>
                      <a:endParaRPr lang="en-US" sz="1400" b="0">
                        <a:solidFill>
                          <a:schemeClr val="tx1"/>
                        </a:solidFill>
                      </a:endParaRPr>
                    </a:p>
                  </a:txBody>
                  <a:tcPr anchor="ctr"/>
                </a:tc>
              </a:tr>
            </a:tbl>
          </a:graphicData>
        </a:graphic>
      </p:graphicFrame>
      <p:grpSp>
        <p:nvGrpSpPr>
          <p:cNvPr id="4" name="Group 73"/>
          <p:cNvGrpSpPr/>
          <p:nvPr/>
        </p:nvGrpSpPr>
        <p:grpSpPr>
          <a:xfrm>
            <a:off x="6052395" y="4532886"/>
            <a:ext cx="931665" cy="497058"/>
            <a:chOff x="6020993" y="3524774"/>
            <a:chExt cx="931665" cy="497058"/>
          </a:xfrm>
        </p:grpSpPr>
        <p:sp>
          <p:nvSpPr>
            <p:cNvPr id="59" name="TextBox 58"/>
            <p:cNvSpPr txBox="1"/>
            <p:nvPr/>
          </p:nvSpPr>
          <p:spPr>
            <a:xfrm>
              <a:off x="6020993" y="3714055"/>
              <a:ext cx="931665" cy="307777"/>
            </a:xfrm>
            <a:prstGeom prst="rect">
              <a:avLst/>
            </a:prstGeom>
            <a:noFill/>
          </p:spPr>
          <p:txBody>
            <a:bodyPr wrap="none" rtlCol="0">
              <a:spAutoFit/>
            </a:bodyPr>
            <a:lstStyle/>
            <a:p>
              <a:r>
                <a:rPr lang="en-US" sz="1400" smtClean="0"/>
                <a:t>Belakang</a:t>
              </a:r>
              <a:endParaRPr lang="en-US" sz="1400"/>
            </a:p>
          </p:txBody>
        </p:sp>
        <p:cxnSp>
          <p:nvCxnSpPr>
            <p:cNvPr id="60" name="Straight Arrow Connector 59"/>
            <p:cNvCxnSpPr/>
            <p:nvPr/>
          </p:nvCxnSpPr>
          <p:spPr bwMode="auto">
            <a:xfrm flipV="1">
              <a:off x="6453041" y="3524774"/>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grpSp>
        <p:nvGrpSpPr>
          <p:cNvPr id="33" name="Group 32"/>
          <p:cNvGrpSpPr/>
          <p:nvPr/>
        </p:nvGrpSpPr>
        <p:grpSpPr>
          <a:xfrm>
            <a:off x="1259632" y="4009501"/>
            <a:ext cx="6089278" cy="1020027"/>
            <a:chOff x="1259632" y="4009501"/>
            <a:chExt cx="6089278" cy="1020027"/>
          </a:xfrm>
        </p:grpSpPr>
        <p:cxnSp>
          <p:nvCxnSpPr>
            <p:cNvPr id="61" name="Straight Connector 60"/>
            <p:cNvCxnSpPr/>
            <p:nvPr/>
          </p:nvCxnSpPr>
          <p:spPr bwMode="auto">
            <a:xfrm>
              <a:off x="1673574" y="4009501"/>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62" name="Straight Connector 61"/>
            <p:cNvCxnSpPr/>
            <p:nvPr/>
          </p:nvCxnSpPr>
          <p:spPr bwMode="auto">
            <a:xfrm>
              <a:off x="1673574" y="4513557"/>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63" name="Left Arrow 62"/>
            <p:cNvSpPr/>
            <p:nvPr/>
          </p:nvSpPr>
          <p:spPr bwMode="auto">
            <a:xfrm>
              <a:off x="1259632" y="4170194"/>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4" name="Left Arrow 63"/>
            <p:cNvSpPr/>
            <p:nvPr/>
          </p:nvSpPr>
          <p:spPr bwMode="auto">
            <a:xfrm>
              <a:off x="7074590" y="4170194"/>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5" name="Rounded Rectangle 64"/>
            <p:cNvSpPr/>
            <p:nvPr/>
          </p:nvSpPr>
          <p:spPr bwMode="auto">
            <a:xfrm>
              <a:off x="5211019" y="4081509"/>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66" name="Rounded Rectangle 65"/>
            <p:cNvSpPr/>
            <p:nvPr/>
          </p:nvSpPr>
          <p:spPr bwMode="auto">
            <a:xfrm>
              <a:off x="4346923" y="4081509"/>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67" name="Rounded Rectangle 66"/>
            <p:cNvSpPr/>
            <p:nvPr/>
          </p:nvSpPr>
          <p:spPr bwMode="auto">
            <a:xfrm>
              <a:off x="3474190" y="4081509"/>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68" name="Rounded Rectangle 67"/>
            <p:cNvSpPr/>
            <p:nvPr/>
          </p:nvSpPr>
          <p:spPr bwMode="auto">
            <a:xfrm>
              <a:off x="2601041" y="4081509"/>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69" name="Rounded Rectangle 68"/>
            <p:cNvSpPr/>
            <p:nvPr/>
          </p:nvSpPr>
          <p:spPr bwMode="auto">
            <a:xfrm>
              <a:off x="6075115" y="4084889"/>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34</a:t>
              </a:r>
            </a:p>
          </p:txBody>
        </p:sp>
        <p:sp>
          <p:nvSpPr>
            <p:cNvPr id="70" name="Rounded Rectangle 69"/>
            <p:cNvSpPr/>
            <p:nvPr/>
          </p:nvSpPr>
          <p:spPr bwMode="auto">
            <a:xfrm>
              <a:off x="1724179" y="4084889"/>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71" name="TextBox 70"/>
            <p:cNvSpPr txBox="1"/>
            <p:nvPr/>
          </p:nvSpPr>
          <p:spPr>
            <a:xfrm>
              <a:off x="1741339" y="4721751"/>
              <a:ext cx="712054" cy="307777"/>
            </a:xfrm>
            <a:prstGeom prst="rect">
              <a:avLst/>
            </a:prstGeom>
            <a:noFill/>
          </p:spPr>
          <p:txBody>
            <a:bodyPr wrap="none" rtlCol="0">
              <a:spAutoFit/>
            </a:bodyPr>
            <a:lstStyle/>
            <a:p>
              <a:r>
                <a:rPr lang="en-US" sz="1400" smtClean="0"/>
                <a:t>Depan</a:t>
              </a:r>
              <a:endParaRPr lang="en-US" sz="1400"/>
            </a:p>
          </p:txBody>
        </p:sp>
        <p:cxnSp>
          <p:nvCxnSpPr>
            <p:cNvPr id="72" name="Straight Arrow Connector 71"/>
            <p:cNvCxnSpPr/>
            <p:nvPr/>
          </p:nvCxnSpPr>
          <p:spPr bwMode="auto">
            <a:xfrm flipV="1">
              <a:off x="2111887" y="4525472"/>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sp>
          <p:nvSpPr>
            <p:cNvPr id="73" name="TextBox 72"/>
            <p:cNvSpPr txBox="1"/>
            <p:nvPr/>
          </p:nvSpPr>
          <p:spPr>
            <a:xfrm>
              <a:off x="3748510" y="4665227"/>
              <a:ext cx="1224136" cy="338554"/>
            </a:xfrm>
            <a:prstGeom prst="rect">
              <a:avLst/>
            </a:prstGeom>
            <a:noFill/>
          </p:spPr>
          <p:txBody>
            <a:bodyPr wrap="square" rtlCol="0">
              <a:spAutoFit/>
            </a:bodyPr>
            <a:lstStyle/>
            <a:p>
              <a:pPr algn="ctr">
                <a:tabLst>
                  <a:tab pos="1141413" algn="l"/>
                  <a:tab pos="2516188" algn="l"/>
                </a:tabLst>
              </a:pPr>
              <a:r>
                <a:rPr lang="en-US" sz="1600" smtClean="0"/>
                <a:t>Queue      </a:t>
              </a:r>
              <a:endParaRPr lang="en-US" sz="1600"/>
            </a:p>
          </p:txBody>
        </p:sp>
      </p:grpSp>
      <p:sp>
        <p:nvSpPr>
          <p:cNvPr id="76" name="TextBox 75"/>
          <p:cNvSpPr txBox="1"/>
          <p:nvPr/>
        </p:nvSpPr>
        <p:spPr>
          <a:xfrm>
            <a:off x="1403648" y="5175640"/>
            <a:ext cx="5616624" cy="338554"/>
          </a:xfrm>
          <a:prstGeom prst="rect">
            <a:avLst/>
          </a:prstGeom>
          <a:noFill/>
        </p:spPr>
        <p:txBody>
          <a:bodyPr wrap="square" rtlCol="0">
            <a:spAutoFit/>
          </a:bodyPr>
          <a:lstStyle/>
          <a:p>
            <a:pPr>
              <a:tabLst>
                <a:tab pos="1031875" algn="l"/>
                <a:tab pos="2516188" algn="l"/>
                <a:tab pos="2571750" algn="l"/>
              </a:tabLst>
            </a:pPr>
            <a:r>
              <a:rPr lang="en-US" sz="1600" smtClean="0"/>
              <a:t>Depan=0,	Belakang=5 	Isi queue:  8  10  6  28  17  34</a:t>
            </a:r>
            <a:endParaRPr lang="en-US" sz="1600"/>
          </a:p>
        </p:txBody>
      </p:sp>
      <p:sp>
        <p:nvSpPr>
          <p:cNvPr id="78" name="TextBox 77"/>
          <p:cNvSpPr txBox="1"/>
          <p:nvPr/>
        </p:nvSpPr>
        <p:spPr>
          <a:xfrm>
            <a:off x="1403648" y="5535338"/>
            <a:ext cx="1368152" cy="338554"/>
          </a:xfrm>
          <a:prstGeom prst="rect">
            <a:avLst/>
          </a:prstGeom>
          <a:noFill/>
        </p:spPr>
        <p:txBody>
          <a:bodyPr wrap="square" rtlCol="0">
            <a:spAutoFit/>
          </a:bodyPr>
          <a:lstStyle/>
          <a:p>
            <a:r>
              <a:rPr lang="en-US" sz="1600" smtClean="0">
                <a:solidFill>
                  <a:srgbClr val="0000E3"/>
                </a:solidFill>
              </a:rPr>
              <a:t>Dequeue()   </a:t>
            </a:r>
            <a:endParaRPr lang="en-US" sz="1600">
              <a:solidFill>
                <a:srgbClr val="0000E3"/>
              </a:solidFill>
            </a:endParaRPr>
          </a:p>
        </p:txBody>
      </p:sp>
      <p:sp>
        <p:nvSpPr>
          <p:cNvPr id="79" name="TextBox 78"/>
          <p:cNvSpPr txBox="1"/>
          <p:nvPr/>
        </p:nvSpPr>
        <p:spPr>
          <a:xfrm>
            <a:off x="1907704" y="4095178"/>
            <a:ext cx="432048" cy="338554"/>
          </a:xfrm>
          <a:prstGeom prst="rect">
            <a:avLst/>
          </a:prstGeom>
          <a:noFill/>
        </p:spPr>
        <p:txBody>
          <a:bodyPr wrap="square" rtlCol="0">
            <a:spAutoFit/>
          </a:bodyPr>
          <a:lstStyle/>
          <a:p>
            <a:pPr algn="ctr"/>
            <a:r>
              <a:rPr lang="en-US" sz="1600" smtClean="0"/>
              <a:t>8   </a:t>
            </a:r>
            <a:endParaRPr lang="en-US" sz="1600"/>
          </a:p>
        </p:txBody>
      </p:sp>
      <p:sp>
        <p:nvSpPr>
          <p:cNvPr id="80" name="TextBox 79"/>
          <p:cNvSpPr txBox="1"/>
          <p:nvPr/>
        </p:nvSpPr>
        <p:spPr>
          <a:xfrm>
            <a:off x="1403648" y="5898758"/>
            <a:ext cx="5400600" cy="338554"/>
          </a:xfrm>
          <a:prstGeom prst="rect">
            <a:avLst/>
          </a:prstGeom>
          <a:noFill/>
        </p:spPr>
        <p:txBody>
          <a:bodyPr wrap="square" rtlCol="0">
            <a:spAutoFit/>
          </a:bodyPr>
          <a:lstStyle/>
          <a:p>
            <a:pPr>
              <a:tabLst>
                <a:tab pos="1031875" algn="l"/>
                <a:tab pos="2516188" algn="l"/>
                <a:tab pos="2571750" algn="l"/>
              </a:tabLst>
            </a:pPr>
            <a:r>
              <a:rPr lang="en-US" sz="1600" smtClean="0"/>
              <a:t>Depan=0,	Belakang=4 	Isi queue: 10  6  28  17  34</a:t>
            </a:r>
            <a:endParaRPr lang="en-US" sz="1600"/>
          </a:p>
        </p:txBody>
      </p:sp>
      <p:sp>
        <p:nvSpPr>
          <p:cNvPr id="32" name="TextBox 31"/>
          <p:cNvSpPr txBox="1"/>
          <p:nvPr/>
        </p:nvSpPr>
        <p:spPr>
          <a:xfrm>
            <a:off x="6273865" y="4098558"/>
            <a:ext cx="432048" cy="338554"/>
          </a:xfrm>
          <a:prstGeom prst="rect">
            <a:avLst/>
          </a:prstGeom>
          <a:noFill/>
        </p:spPr>
        <p:txBody>
          <a:bodyPr wrap="square" rtlCol="0">
            <a:spAutoFit/>
          </a:bodyPr>
          <a:lstStyle/>
          <a:p>
            <a:pPr algn="ctr"/>
            <a:r>
              <a:rPr lang="en-US" sz="1600" smtClean="0"/>
              <a:t>34   </a:t>
            </a:r>
            <a:endParaRPr lang="en-US" sz="1600"/>
          </a:p>
        </p:txBody>
      </p:sp>
      <p:sp>
        <p:nvSpPr>
          <p:cNvPr id="34" name="TextBox 33"/>
          <p:cNvSpPr txBox="1"/>
          <p:nvPr/>
        </p:nvSpPr>
        <p:spPr>
          <a:xfrm>
            <a:off x="5391247" y="4095178"/>
            <a:ext cx="432048" cy="338554"/>
          </a:xfrm>
          <a:prstGeom prst="rect">
            <a:avLst/>
          </a:prstGeom>
          <a:noFill/>
        </p:spPr>
        <p:txBody>
          <a:bodyPr wrap="square" rtlCol="0">
            <a:spAutoFit/>
          </a:bodyPr>
          <a:lstStyle/>
          <a:p>
            <a:pPr algn="ctr"/>
            <a:r>
              <a:rPr lang="en-US" sz="1600" smtClean="0"/>
              <a:t>17   </a:t>
            </a:r>
            <a:endParaRPr lang="en-US" sz="1600"/>
          </a:p>
        </p:txBody>
      </p:sp>
      <p:sp>
        <p:nvSpPr>
          <p:cNvPr id="35" name="TextBox 34"/>
          <p:cNvSpPr txBox="1"/>
          <p:nvPr/>
        </p:nvSpPr>
        <p:spPr>
          <a:xfrm>
            <a:off x="4536204" y="4095178"/>
            <a:ext cx="432048" cy="338554"/>
          </a:xfrm>
          <a:prstGeom prst="rect">
            <a:avLst/>
          </a:prstGeom>
          <a:noFill/>
        </p:spPr>
        <p:txBody>
          <a:bodyPr wrap="square" rtlCol="0">
            <a:spAutoFit/>
          </a:bodyPr>
          <a:lstStyle/>
          <a:p>
            <a:pPr algn="ctr"/>
            <a:r>
              <a:rPr lang="en-US" sz="1600" smtClean="0"/>
              <a:t>28   </a:t>
            </a:r>
            <a:endParaRPr lang="en-US" sz="1600"/>
          </a:p>
        </p:txBody>
      </p:sp>
      <p:sp>
        <p:nvSpPr>
          <p:cNvPr id="36" name="TextBox 35"/>
          <p:cNvSpPr txBox="1"/>
          <p:nvPr/>
        </p:nvSpPr>
        <p:spPr>
          <a:xfrm>
            <a:off x="3654002" y="4095178"/>
            <a:ext cx="432048" cy="338554"/>
          </a:xfrm>
          <a:prstGeom prst="rect">
            <a:avLst/>
          </a:prstGeom>
          <a:noFill/>
        </p:spPr>
        <p:txBody>
          <a:bodyPr wrap="square" rtlCol="0">
            <a:spAutoFit/>
          </a:bodyPr>
          <a:lstStyle/>
          <a:p>
            <a:pPr algn="ctr"/>
            <a:r>
              <a:rPr lang="en-US" sz="1600" smtClean="0"/>
              <a:t>6   </a:t>
            </a:r>
            <a:endParaRPr lang="en-US" sz="1600"/>
          </a:p>
        </p:txBody>
      </p:sp>
      <p:sp>
        <p:nvSpPr>
          <p:cNvPr id="37" name="TextBox 36"/>
          <p:cNvSpPr txBox="1"/>
          <p:nvPr/>
        </p:nvSpPr>
        <p:spPr>
          <a:xfrm>
            <a:off x="2798959" y="4095178"/>
            <a:ext cx="432048" cy="338554"/>
          </a:xfrm>
          <a:prstGeom prst="rect">
            <a:avLst/>
          </a:prstGeom>
          <a:noFill/>
        </p:spPr>
        <p:txBody>
          <a:bodyPr wrap="square" rtlCol="0">
            <a:spAutoFit/>
          </a:bodyPr>
          <a:lstStyle/>
          <a:p>
            <a:pPr algn="ctr"/>
            <a:r>
              <a:rPr lang="en-US" sz="1600" smtClean="0"/>
              <a:t>10   </a:t>
            </a:r>
            <a:endParaRPr lang="en-US" sz="1600"/>
          </a:p>
        </p:txBody>
      </p:sp>
      <p:sp>
        <p:nvSpPr>
          <p:cNvPr id="38" name="TextBox 37"/>
          <p:cNvSpPr txBox="1"/>
          <p:nvPr/>
        </p:nvSpPr>
        <p:spPr>
          <a:xfrm>
            <a:off x="2978590" y="5538718"/>
            <a:ext cx="729314" cy="338554"/>
          </a:xfrm>
          <a:prstGeom prst="rect">
            <a:avLst/>
          </a:prstGeom>
          <a:noFill/>
        </p:spPr>
        <p:txBody>
          <a:bodyPr wrap="square" rtlCol="0">
            <a:spAutoFit/>
          </a:bodyPr>
          <a:lstStyle/>
          <a:p>
            <a:r>
              <a:rPr lang="en-US" sz="1600" smtClean="0"/>
              <a:t> ID =    </a:t>
            </a:r>
            <a:endParaRPr lang="en-US" sz="1600"/>
          </a:p>
        </p:txBody>
      </p:sp>
      <p:sp>
        <p:nvSpPr>
          <p:cNvPr id="39" name="Rectangle 38"/>
          <p:cNvSpPr/>
          <p:nvPr/>
        </p:nvSpPr>
        <p:spPr>
          <a:xfrm>
            <a:off x="1385542" y="2811467"/>
            <a:ext cx="4824536" cy="338554"/>
          </a:xfrm>
          <a:prstGeom prst="rect">
            <a:avLst/>
          </a:prstGeom>
        </p:spPr>
        <p:txBody>
          <a:bodyPr wrap="square">
            <a:spAutoFit/>
          </a:bodyPr>
          <a:lstStyle/>
          <a:p>
            <a:pPr marL="342900" indent="-342900">
              <a:spcAft>
                <a:spcPct val="20000"/>
              </a:spcAft>
            </a:pPr>
            <a:r>
              <a:rPr lang="en-US" sz="1600" smtClean="0"/>
              <a:t>3.  </a:t>
            </a:r>
            <a:r>
              <a:rPr lang="en-US" sz="1600" b="1" smtClean="0"/>
              <a:t>	</a:t>
            </a:r>
            <a:r>
              <a:rPr lang="en-US" sz="1600" smtClean="0"/>
              <a:t>Turunkan nilai belakang</a:t>
            </a:r>
            <a:endParaRPr lang="en-US" sz="1600" b="1"/>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1000"/>
                                        <p:tgtEl>
                                          <p:spTgt spid="57"/>
                                        </p:tgtEl>
                                      </p:cBhvr>
                                    </p:animEffect>
                                    <p:anim calcmode="lin" valueType="num">
                                      <p:cBhvr>
                                        <p:cTn id="13" dur="1000" fill="hold"/>
                                        <p:tgtEl>
                                          <p:spTgt spid="57"/>
                                        </p:tgtEl>
                                        <p:attrNameLst>
                                          <p:attrName>ppt_x</p:attrName>
                                        </p:attrNameLst>
                                      </p:cBhvr>
                                      <p:tavLst>
                                        <p:tav tm="0">
                                          <p:val>
                                            <p:strVal val="#ppt_x"/>
                                          </p:val>
                                        </p:tav>
                                        <p:tav tm="100000">
                                          <p:val>
                                            <p:strVal val="#ppt_x"/>
                                          </p:val>
                                        </p:tav>
                                      </p:tavLst>
                                    </p:anim>
                                    <p:anim calcmode="lin" valueType="num">
                                      <p:cBhvr>
                                        <p:cTn id="14" dur="1000" fill="hold"/>
                                        <p:tgtEl>
                                          <p:spTgt spid="57"/>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1000"/>
                                        <p:tgtEl>
                                          <p:spTgt spid="79"/>
                                        </p:tgtEl>
                                      </p:cBhvr>
                                    </p:animEffect>
                                    <p:anim calcmode="lin" valueType="num">
                                      <p:cBhvr>
                                        <p:cTn id="28" dur="1000" fill="hold"/>
                                        <p:tgtEl>
                                          <p:spTgt spid="79"/>
                                        </p:tgtEl>
                                        <p:attrNameLst>
                                          <p:attrName>ppt_x</p:attrName>
                                        </p:attrNameLst>
                                      </p:cBhvr>
                                      <p:tavLst>
                                        <p:tav tm="0">
                                          <p:val>
                                            <p:strVal val="#ppt_x"/>
                                          </p:val>
                                        </p:tav>
                                        <p:tav tm="100000">
                                          <p:val>
                                            <p:strVal val="#ppt_x"/>
                                          </p:val>
                                        </p:tav>
                                      </p:tavLst>
                                    </p:anim>
                                    <p:anim calcmode="lin" valueType="num">
                                      <p:cBhvr>
                                        <p:cTn id="29" dur="1000" fill="hold"/>
                                        <p:tgtEl>
                                          <p:spTgt spid="79"/>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anim calcmode="lin" valueType="num">
                                      <p:cBhvr>
                                        <p:cTn id="53" dur="1000" fill="hold"/>
                                        <p:tgtEl>
                                          <p:spTgt spid="4"/>
                                        </p:tgtEl>
                                        <p:attrNameLst>
                                          <p:attrName>ppt_x</p:attrName>
                                        </p:attrNameLst>
                                      </p:cBhvr>
                                      <p:tavLst>
                                        <p:tav tm="0">
                                          <p:val>
                                            <p:strVal val="#ppt_x"/>
                                          </p:val>
                                        </p:tav>
                                        <p:tav tm="100000">
                                          <p:val>
                                            <p:strVal val="#ppt_x"/>
                                          </p:val>
                                        </p:tav>
                                      </p:tavLst>
                                    </p:anim>
                                    <p:anim calcmode="lin" valueType="num">
                                      <p:cBhvr>
                                        <p:cTn id="5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7" presetClass="entr" presetSubtype="0" fill="hold" grpId="0" nodeType="clickEffect">
                                  <p:stCondLst>
                                    <p:cond delay="0"/>
                                  </p:stCondLst>
                                  <p:iterate type="lt">
                                    <p:tmPct val="50000"/>
                                  </p:iterate>
                                  <p:childTnLst>
                                    <p:set>
                                      <p:cBhvr>
                                        <p:cTn id="58" dur="1" fill="hold">
                                          <p:stCondLst>
                                            <p:cond delay="0"/>
                                          </p:stCondLst>
                                        </p:cTn>
                                        <p:tgtEl>
                                          <p:spTgt spid="76"/>
                                        </p:tgtEl>
                                        <p:attrNameLst>
                                          <p:attrName>style.visibility</p:attrName>
                                        </p:attrNameLst>
                                      </p:cBhvr>
                                      <p:to>
                                        <p:strVal val="visible"/>
                                      </p:to>
                                    </p:set>
                                    <p:anim calcmode="discrete" valueType="clr">
                                      <p:cBhvr override="childStyle">
                                        <p:cTn id="59" dur="80"/>
                                        <p:tgtEl>
                                          <p:spTgt spid="76"/>
                                        </p:tgtEl>
                                        <p:attrNameLst>
                                          <p:attrName>style.color</p:attrName>
                                        </p:attrNameLst>
                                      </p:cBhvr>
                                      <p:tavLst>
                                        <p:tav tm="0">
                                          <p:val>
                                            <p:clrVal>
                                              <a:schemeClr val="accent2"/>
                                            </p:clrVal>
                                          </p:val>
                                        </p:tav>
                                        <p:tav tm="50000">
                                          <p:val>
                                            <p:clrVal>
                                              <a:schemeClr val="hlink"/>
                                            </p:clrVal>
                                          </p:val>
                                        </p:tav>
                                      </p:tavLst>
                                    </p:anim>
                                    <p:anim calcmode="discrete" valueType="clr">
                                      <p:cBhvr>
                                        <p:cTn id="60" dur="80"/>
                                        <p:tgtEl>
                                          <p:spTgt spid="76"/>
                                        </p:tgtEl>
                                        <p:attrNameLst>
                                          <p:attrName>fillcolor</p:attrName>
                                        </p:attrNameLst>
                                      </p:cBhvr>
                                      <p:tavLst>
                                        <p:tav tm="0">
                                          <p:val>
                                            <p:clrVal>
                                              <a:schemeClr val="accent2"/>
                                            </p:clrVal>
                                          </p:val>
                                        </p:tav>
                                        <p:tav tm="50000">
                                          <p:val>
                                            <p:clrVal>
                                              <a:schemeClr val="hlink"/>
                                            </p:clrVal>
                                          </p:val>
                                        </p:tav>
                                      </p:tavLst>
                                    </p:anim>
                                    <p:set>
                                      <p:cBhvr>
                                        <p:cTn id="61" dur="80"/>
                                        <p:tgtEl>
                                          <p:spTgt spid="76"/>
                                        </p:tgtEl>
                                        <p:attrNameLst>
                                          <p:attrName>fill.type</p:attrName>
                                        </p:attrNameLst>
                                      </p:cBhvr>
                                      <p:to>
                                        <p:strVal val="solid"/>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blinds(horizontal)">
                                      <p:cBhvr>
                                        <p:cTn id="66" dur="500"/>
                                        <p:tgtEl>
                                          <p:spTgt spid="78"/>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dissolve">
                                      <p:cBhvr>
                                        <p:cTn id="71" dur="500"/>
                                        <p:tgtEl>
                                          <p:spTgt spid="3"/>
                                        </p:tgtEl>
                                      </p:cBhvr>
                                    </p:animEffect>
                                  </p:childTnLst>
                                </p:cTn>
                              </p:par>
                            </p:childTnLst>
                          </p:cTn>
                        </p:par>
                        <p:par>
                          <p:cTn id="72" fill="hold">
                            <p:stCondLst>
                              <p:cond delay="500"/>
                            </p:stCondLst>
                            <p:childTnLst>
                              <p:par>
                                <p:cTn id="73" presetID="47" presetClass="entr" presetSubtype="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1000"/>
                                        <p:tgtEl>
                                          <p:spTgt spid="27"/>
                                        </p:tgtEl>
                                      </p:cBhvr>
                                    </p:animEffect>
                                    <p:anim calcmode="lin" valueType="num">
                                      <p:cBhvr>
                                        <p:cTn id="76" dur="1000" fill="hold"/>
                                        <p:tgtEl>
                                          <p:spTgt spid="27"/>
                                        </p:tgtEl>
                                        <p:attrNameLst>
                                          <p:attrName>ppt_x</p:attrName>
                                        </p:attrNameLst>
                                      </p:cBhvr>
                                      <p:tavLst>
                                        <p:tav tm="0">
                                          <p:val>
                                            <p:strVal val="#ppt_x"/>
                                          </p:val>
                                        </p:tav>
                                        <p:tav tm="100000">
                                          <p:val>
                                            <p:strVal val="#ppt_x"/>
                                          </p:val>
                                        </p:tav>
                                      </p:tavLst>
                                    </p:anim>
                                    <p:anim calcmode="lin" valueType="num">
                                      <p:cBhvr>
                                        <p:cTn id="7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1000"/>
                                        <p:tgtEl>
                                          <p:spTgt spid="38"/>
                                        </p:tgtEl>
                                      </p:cBhvr>
                                    </p:animEffect>
                                  </p:childTnLst>
                                </p:cTn>
                              </p:par>
                              <p:par>
                                <p:cTn id="83" presetID="0" presetClass="path" presetSubtype="0" accel="50000" decel="50000" fill="hold" grpId="1" nodeType="withEffect">
                                  <p:stCondLst>
                                    <p:cond delay="0"/>
                                  </p:stCondLst>
                                  <p:childTnLst>
                                    <p:animMotion origin="layout" path="M 0 0 C 0.05608 0.02544 0.11215 0.05089 0.13958 0.08582 C 0.16701 0.12075 0.16562 0.16516 0.16424 0.20981 " pathEditMode="relative" ptsTypes="aaA">
                                      <p:cBhvr>
                                        <p:cTn id="84" dur="2000" fill="hold"/>
                                        <p:tgtEl>
                                          <p:spTgt spid="79"/>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47"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1000"/>
                                        <p:tgtEl>
                                          <p:spTgt spid="30"/>
                                        </p:tgtEl>
                                      </p:cBhvr>
                                    </p:animEffect>
                                    <p:anim calcmode="lin" valueType="num">
                                      <p:cBhvr>
                                        <p:cTn id="90" dur="1000" fill="hold"/>
                                        <p:tgtEl>
                                          <p:spTgt spid="30"/>
                                        </p:tgtEl>
                                        <p:attrNameLst>
                                          <p:attrName>ppt_x</p:attrName>
                                        </p:attrNameLst>
                                      </p:cBhvr>
                                      <p:tavLst>
                                        <p:tav tm="0">
                                          <p:val>
                                            <p:strVal val="#ppt_x"/>
                                          </p:val>
                                        </p:tav>
                                        <p:tav tm="100000">
                                          <p:val>
                                            <p:strVal val="#ppt_x"/>
                                          </p:val>
                                        </p:tav>
                                      </p:tavLst>
                                    </p:anim>
                                    <p:anim calcmode="lin" valueType="num">
                                      <p:cBhvr>
                                        <p:cTn id="9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35" presetClass="path" presetSubtype="0" accel="50000" decel="50000" fill="hold" grpId="1" nodeType="clickEffect">
                                  <p:stCondLst>
                                    <p:cond delay="0"/>
                                  </p:stCondLst>
                                  <p:childTnLst>
                                    <p:animMotion origin="layout" path="M 0.00017 2.21837E-6 L -0.0974 2.21837E-6 " pathEditMode="relative" rAng="0" ptsTypes="AA">
                                      <p:cBhvr>
                                        <p:cTn id="95" dur="2000" fill="hold"/>
                                        <p:tgtEl>
                                          <p:spTgt spid="37"/>
                                        </p:tgtEl>
                                        <p:attrNameLst>
                                          <p:attrName>ppt_x</p:attrName>
                                          <p:attrName>ppt_y</p:attrName>
                                        </p:attrNameLst>
                                      </p:cBhvr>
                                      <p:rCtr x="-49" y="0"/>
                                    </p:animMotion>
                                  </p:childTnLst>
                                </p:cTn>
                              </p:par>
                            </p:childTnLst>
                          </p:cTn>
                        </p:par>
                        <p:par>
                          <p:cTn id="96" fill="hold">
                            <p:stCondLst>
                              <p:cond delay="2000"/>
                            </p:stCondLst>
                            <p:childTnLst>
                              <p:par>
                                <p:cTn id="97" presetID="35" presetClass="path" presetSubtype="0" accel="50000" decel="50000" fill="hold" grpId="1" nodeType="afterEffect">
                                  <p:stCondLst>
                                    <p:cond delay="0"/>
                                  </p:stCondLst>
                                  <p:childTnLst>
                                    <p:animMotion origin="layout" path="M -3.88889E-6 2.21837E-6 L -0.09652 2.21837E-6 " pathEditMode="relative" rAng="0" ptsTypes="AA">
                                      <p:cBhvr>
                                        <p:cTn id="98" dur="2000" fill="hold"/>
                                        <p:tgtEl>
                                          <p:spTgt spid="36"/>
                                        </p:tgtEl>
                                        <p:attrNameLst>
                                          <p:attrName>ppt_x</p:attrName>
                                          <p:attrName>ppt_y</p:attrName>
                                        </p:attrNameLst>
                                      </p:cBhvr>
                                      <p:rCtr x="-48" y="0"/>
                                    </p:animMotion>
                                  </p:childTnLst>
                                </p:cTn>
                              </p:par>
                            </p:childTnLst>
                          </p:cTn>
                        </p:par>
                        <p:par>
                          <p:cTn id="99" fill="hold">
                            <p:stCondLst>
                              <p:cond delay="4000"/>
                            </p:stCondLst>
                            <p:childTnLst>
                              <p:par>
                                <p:cTn id="100" presetID="35" presetClass="path" presetSubtype="0" accel="50000" decel="50000" fill="hold" grpId="1" nodeType="afterEffect">
                                  <p:stCondLst>
                                    <p:cond delay="0"/>
                                  </p:stCondLst>
                                  <p:childTnLst>
                                    <p:animMotion origin="layout" path="M 1.94444E-6 2.21837E-6 L -0.09844 2.21837E-6 " pathEditMode="relative" rAng="0" ptsTypes="AA">
                                      <p:cBhvr>
                                        <p:cTn id="101" dur="2000" fill="hold"/>
                                        <p:tgtEl>
                                          <p:spTgt spid="35"/>
                                        </p:tgtEl>
                                        <p:attrNameLst>
                                          <p:attrName>ppt_x</p:attrName>
                                          <p:attrName>ppt_y</p:attrName>
                                        </p:attrNameLst>
                                      </p:cBhvr>
                                      <p:rCtr x="-49" y="0"/>
                                    </p:animMotion>
                                  </p:childTnLst>
                                </p:cTn>
                              </p:par>
                            </p:childTnLst>
                          </p:cTn>
                        </p:par>
                        <p:par>
                          <p:cTn id="102" fill="hold">
                            <p:stCondLst>
                              <p:cond delay="6000"/>
                            </p:stCondLst>
                            <p:childTnLst>
                              <p:par>
                                <p:cTn id="103" presetID="35" presetClass="path" presetSubtype="0" accel="50000" decel="50000" fill="hold" grpId="1" nodeType="afterEffect">
                                  <p:stCondLst>
                                    <p:cond delay="0"/>
                                  </p:stCondLst>
                                  <p:childTnLst>
                                    <p:animMotion origin="layout" path="M 0.0007 2.21837E-6 L -0.0967 2.21837E-6 " pathEditMode="relative" rAng="0" ptsTypes="AA">
                                      <p:cBhvr>
                                        <p:cTn id="104" dur="2000" fill="hold"/>
                                        <p:tgtEl>
                                          <p:spTgt spid="34"/>
                                        </p:tgtEl>
                                        <p:attrNameLst>
                                          <p:attrName>ppt_x</p:attrName>
                                          <p:attrName>ppt_y</p:attrName>
                                        </p:attrNameLst>
                                      </p:cBhvr>
                                      <p:rCtr x="-49" y="0"/>
                                    </p:animMotion>
                                  </p:childTnLst>
                                </p:cTn>
                              </p:par>
                            </p:childTnLst>
                          </p:cTn>
                        </p:par>
                        <p:par>
                          <p:cTn id="105" fill="hold">
                            <p:stCondLst>
                              <p:cond delay="8000"/>
                            </p:stCondLst>
                            <p:childTnLst>
                              <p:par>
                                <p:cTn id="106" presetID="10" presetClass="entr" presetSubtype="0" fill="hold" grpId="1"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500"/>
                                        <p:tgtEl>
                                          <p:spTgt spid="32"/>
                                        </p:tgtEl>
                                      </p:cBhvr>
                                    </p:animEffect>
                                  </p:childTnLst>
                                </p:cTn>
                              </p:par>
                              <p:par>
                                <p:cTn id="109" presetID="35" presetClass="path" presetSubtype="0" accel="50000" decel="50000" fill="hold" grpId="0" nodeType="withEffect">
                                  <p:stCondLst>
                                    <p:cond delay="0"/>
                                  </p:stCondLst>
                                  <p:childTnLst>
                                    <p:animMotion origin="layout" path="M 0.00261 -0.00046 L -0.09687 -0.00046 " pathEditMode="relative" rAng="0" ptsTypes="AA">
                                      <p:cBhvr>
                                        <p:cTn id="110" dur="2000" fill="hold"/>
                                        <p:tgtEl>
                                          <p:spTgt spid="32"/>
                                        </p:tgtEl>
                                        <p:attrNameLst>
                                          <p:attrName>ppt_x</p:attrName>
                                          <p:attrName>ppt_y</p:attrName>
                                        </p:attrNameLst>
                                      </p:cBhvr>
                                      <p:rCtr x="-50" y="0"/>
                                    </p:animMotion>
                                  </p:childTnLst>
                                </p:cTn>
                              </p:par>
                            </p:childTnLst>
                          </p:cTn>
                        </p:par>
                      </p:childTnLst>
                    </p:cTn>
                  </p:par>
                  <p:par>
                    <p:cTn id="111" fill="hold">
                      <p:stCondLst>
                        <p:cond delay="indefinite"/>
                      </p:stCondLst>
                      <p:childTnLst>
                        <p:par>
                          <p:cTn id="112" fill="hold">
                            <p:stCondLst>
                              <p:cond delay="0"/>
                            </p:stCondLst>
                            <p:childTnLst>
                              <p:par>
                                <p:cTn id="113" presetID="47" presetClass="entr" presetSubtype="0" fill="hold" grpId="0" nodeType="click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fade">
                                      <p:cBhvr>
                                        <p:cTn id="115" dur="1000"/>
                                        <p:tgtEl>
                                          <p:spTgt spid="39"/>
                                        </p:tgtEl>
                                      </p:cBhvr>
                                    </p:animEffect>
                                    <p:anim calcmode="lin" valueType="num">
                                      <p:cBhvr>
                                        <p:cTn id="116" dur="1000" fill="hold"/>
                                        <p:tgtEl>
                                          <p:spTgt spid="39"/>
                                        </p:tgtEl>
                                        <p:attrNameLst>
                                          <p:attrName>ppt_x</p:attrName>
                                        </p:attrNameLst>
                                      </p:cBhvr>
                                      <p:tavLst>
                                        <p:tav tm="0">
                                          <p:val>
                                            <p:strVal val="#ppt_x"/>
                                          </p:val>
                                        </p:tav>
                                        <p:tav tm="100000">
                                          <p:val>
                                            <p:strVal val="#ppt_x"/>
                                          </p:val>
                                        </p:tav>
                                      </p:tavLst>
                                    </p:anim>
                                    <p:anim calcmode="lin" valueType="num">
                                      <p:cBhvr>
                                        <p:cTn id="117" dur="1000" fill="hold"/>
                                        <p:tgtEl>
                                          <p:spTgt spid="39"/>
                                        </p:tgtEl>
                                        <p:attrNameLst>
                                          <p:attrName>ppt_y</p:attrName>
                                        </p:attrNameLst>
                                      </p:cBhvr>
                                      <p:tavLst>
                                        <p:tav tm="0">
                                          <p:val>
                                            <p:strVal val="#ppt_y-.1"/>
                                          </p:val>
                                        </p:tav>
                                        <p:tav tm="100000">
                                          <p:val>
                                            <p:strVal val="#ppt_y"/>
                                          </p:val>
                                        </p:tav>
                                      </p:tavLst>
                                    </p:anim>
                                  </p:childTnLst>
                                </p:cTn>
                              </p:par>
                            </p:childTnLst>
                          </p:cTn>
                        </p:par>
                        <p:par>
                          <p:cTn id="118" fill="hold">
                            <p:stCondLst>
                              <p:cond delay="1000"/>
                            </p:stCondLst>
                            <p:childTnLst>
                              <p:par>
                                <p:cTn id="119" presetID="35" presetClass="path" presetSubtype="0" accel="50000" decel="50000" fill="hold" nodeType="afterEffect">
                                  <p:stCondLst>
                                    <p:cond delay="0"/>
                                  </p:stCondLst>
                                  <p:childTnLst>
                                    <p:animMotion origin="layout" path="M 2.77778E-6 2.94471E-6 L -0.09462 2.94471E-6 " pathEditMode="relative" rAng="0" ptsTypes="AA">
                                      <p:cBhvr>
                                        <p:cTn id="120" dur="2000" fill="hold"/>
                                        <p:tgtEl>
                                          <p:spTgt spid="4"/>
                                        </p:tgtEl>
                                        <p:attrNameLst>
                                          <p:attrName>ppt_x</p:attrName>
                                          <p:attrName>ppt_y</p:attrName>
                                        </p:attrNameLst>
                                      </p:cBhvr>
                                      <p:rCtr x="-47" y="0"/>
                                    </p:animMotion>
                                  </p:childTnLst>
                                </p:cTn>
                              </p:par>
                            </p:childTnLst>
                          </p:cTn>
                        </p:par>
                      </p:childTnLst>
                    </p:cTn>
                  </p:par>
                  <p:par>
                    <p:cTn id="121" fill="hold">
                      <p:stCondLst>
                        <p:cond delay="indefinite"/>
                      </p:stCondLst>
                      <p:childTnLst>
                        <p:par>
                          <p:cTn id="122" fill="hold">
                            <p:stCondLst>
                              <p:cond delay="0"/>
                            </p:stCondLst>
                            <p:childTnLst>
                              <p:par>
                                <p:cTn id="123" presetID="27" presetClass="entr" presetSubtype="0" fill="hold" grpId="0" nodeType="clickEffect">
                                  <p:stCondLst>
                                    <p:cond delay="0"/>
                                  </p:stCondLst>
                                  <p:iterate type="lt">
                                    <p:tmPct val="50000"/>
                                  </p:iterate>
                                  <p:childTnLst>
                                    <p:set>
                                      <p:cBhvr>
                                        <p:cTn id="124" dur="1" fill="hold">
                                          <p:stCondLst>
                                            <p:cond delay="0"/>
                                          </p:stCondLst>
                                        </p:cTn>
                                        <p:tgtEl>
                                          <p:spTgt spid="80"/>
                                        </p:tgtEl>
                                        <p:attrNameLst>
                                          <p:attrName>style.visibility</p:attrName>
                                        </p:attrNameLst>
                                      </p:cBhvr>
                                      <p:to>
                                        <p:strVal val="visible"/>
                                      </p:to>
                                    </p:set>
                                    <p:anim calcmode="discrete" valueType="clr">
                                      <p:cBhvr override="childStyle">
                                        <p:cTn id="125" dur="80"/>
                                        <p:tgtEl>
                                          <p:spTgt spid="80"/>
                                        </p:tgtEl>
                                        <p:attrNameLst>
                                          <p:attrName>style.color</p:attrName>
                                        </p:attrNameLst>
                                      </p:cBhvr>
                                      <p:tavLst>
                                        <p:tav tm="0">
                                          <p:val>
                                            <p:clrVal>
                                              <a:schemeClr val="accent2"/>
                                            </p:clrVal>
                                          </p:val>
                                        </p:tav>
                                        <p:tav tm="50000">
                                          <p:val>
                                            <p:clrVal>
                                              <a:schemeClr val="hlink"/>
                                            </p:clrVal>
                                          </p:val>
                                        </p:tav>
                                      </p:tavLst>
                                    </p:anim>
                                    <p:anim calcmode="discrete" valueType="clr">
                                      <p:cBhvr>
                                        <p:cTn id="126" dur="80"/>
                                        <p:tgtEl>
                                          <p:spTgt spid="80"/>
                                        </p:tgtEl>
                                        <p:attrNameLst>
                                          <p:attrName>fillcolor</p:attrName>
                                        </p:attrNameLst>
                                      </p:cBhvr>
                                      <p:tavLst>
                                        <p:tav tm="0">
                                          <p:val>
                                            <p:clrVal>
                                              <a:schemeClr val="accent2"/>
                                            </p:clrVal>
                                          </p:val>
                                        </p:tav>
                                        <p:tav tm="50000">
                                          <p:val>
                                            <p:clrVal>
                                              <a:schemeClr val="hlink"/>
                                            </p:clrVal>
                                          </p:val>
                                        </p:tav>
                                      </p:tavLst>
                                    </p:anim>
                                    <p:set>
                                      <p:cBhvr>
                                        <p:cTn id="127" dur="80"/>
                                        <p:tgtEl>
                                          <p:spTgt spid="8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P spid="30" grpId="0"/>
      <p:bldP spid="55" grpId="0"/>
      <p:bldP spid="76" grpId="0"/>
      <p:bldP spid="78" grpId="0"/>
      <p:bldP spid="79" grpId="0"/>
      <p:bldP spid="79" grpId="1"/>
      <p:bldP spid="80" grpId="0"/>
      <p:bldP spid="32" grpId="0"/>
      <p:bldP spid="32" grpId="1"/>
      <p:bldP spid="34" grpId="0"/>
      <p:bldP spid="34" grpId="1"/>
      <p:bldP spid="35" grpId="0"/>
      <p:bldP spid="35" grpId="1"/>
      <p:bldP spid="36" grpId="0"/>
      <p:bldP spid="36" grpId="1"/>
      <p:bldP spid="37" grpId="0"/>
      <p:bldP spid="37" grpId="1"/>
      <p:bldP spid="38"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043608" y="1052736"/>
            <a:ext cx="7272808" cy="701731"/>
          </a:xfrm>
          <a:prstGeom prst="rect">
            <a:avLst/>
          </a:prstGeom>
        </p:spPr>
        <p:txBody>
          <a:bodyPr wrap="square">
            <a:spAutoFit/>
          </a:bodyPr>
          <a:lstStyle/>
          <a:p>
            <a:pPr marL="342900" indent="-342900">
              <a:spcAft>
                <a:spcPct val="20000"/>
              </a:spcAft>
              <a:buAutoNum type="arabicPeriod" startAt="6"/>
            </a:pPr>
            <a:r>
              <a:rPr lang="en-US" smtClean="0"/>
              <a:t>Mencetak isi queue</a:t>
            </a:r>
          </a:p>
          <a:p>
            <a:pPr marL="342900" indent="-342900">
              <a:spcAft>
                <a:spcPct val="20000"/>
              </a:spcAft>
            </a:pPr>
            <a:r>
              <a:rPr lang="en-US" smtClean="0"/>
              <a:t> 	Proses pencetakan dimulai dari index depan hingga belakang</a:t>
            </a:r>
            <a:endParaRPr lang="en-US" b="1"/>
          </a:p>
        </p:txBody>
      </p:sp>
      <p:sp>
        <p:nvSpPr>
          <p:cNvPr id="43" name="Flowchart: Terminator 42"/>
          <p:cNvSpPr/>
          <p:nvPr/>
        </p:nvSpPr>
        <p:spPr bwMode="auto">
          <a:xfrm>
            <a:off x="1763688" y="5085184"/>
            <a:ext cx="864096" cy="288032"/>
          </a:xfrm>
          <a:prstGeom prst="flowChartTerminator">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 tIns="45720" rIns="9144"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Cetak</a:t>
            </a:r>
          </a:p>
        </p:txBody>
      </p:sp>
      <p:sp>
        <p:nvSpPr>
          <p:cNvPr id="29" name="TextBox 28"/>
          <p:cNvSpPr txBox="1"/>
          <p:nvPr/>
        </p:nvSpPr>
        <p:spPr>
          <a:xfrm>
            <a:off x="1403648" y="1916832"/>
            <a:ext cx="2592288" cy="338554"/>
          </a:xfrm>
          <a:prstGeom prst="rect">
            <a:avLst/>
          </a:prstGeom>
          <a:noFill/>
        </p:spPr>
        <p:txBody>
          <a:bodyPr wrap="square" rtlCol="0">
            <a:spAutoFit/>
          </a:bodyPr>
          <a:lstStyle/>
          <a:p>
            <a:r>
              <a:rPr lang="en-US" sz="1600" smtClean="0"/>
              <a:t>Contoh:  Queue[6]   </a:t>
            </a:r>
            <a:endParaRPr lang="en-US" sz="1600"/>
          </a:p>
        </p:txBody>
      </p:sp>
      <p:graphicFrame>
        <p:nvGraphicFramePr>
          <p:cNvPr id="30" name="Table 29"/>
          <p:cNvGraphicFramePr>
            <a:graphicFrameLocks noGrp="1"/>
          </p:cNvGraphicFramePr>
          <p:nvPr/>
        </p:nvGraphicFramePr>
        <p:xfrm>
          <a:off x="1714180" y="2620144"/>
          <a:ext cx="5184576" cy="304800"/>
        </p:xfrm>
        <a:graphic>
          <a:graphicData uri="http://schemas.openxmlformats.org/drawingml/2006/table">
            <a:tbl>
              <a:tblPr firstRow="1" bandRow="1">
                <a:tableStyleId>{C083E6E3-FA7D-4D7B-A595-EF9225AFEA82}</a:tableStyleId>
              </a:tblPr>
              <a:tblGrid>
                <a:gridCol w="864096"/>
                <a:gridCol w="864096"/>
                <a:gridCol w="864096"/>
                <a:gridCol w="864096"/>
                <a:gridCol w="864096"/>
                <a:gridCol w="864096"/>
              </a:tblGrid>
              <a:tr h="232792">
                <a:tc>
                  <a:txBody>
                    <a:bodyPr/>
                    <a:lstStyle/>
                    <a:p>
                      <a:pPr algn="ctr"/>
                      <a:r>
                        <a:rPr lang="en-US" sz="1400" b="0" smtClean="0">
                          <a:solidFill>
                            <a:schemeClr val="tx1"/>
                          </a:solidFill>
                        </a:rPr>
                        <a:t>0</a:t>
                      </a:r>
                      <a:endParaRPr lang="en-US" sz="1400" b="0">
                        <a:solidFill>
                          <a:schemeClr val="tx1"/>
                        </a:solidFill>
                      </a:endParaRPr>
                    </a:p>
                  </a:txBody>
                  <a:tcPr anchor="ctr"/>
                </a:tc>
                <a:tc>
                  <a:txBody>
                    <a:bodyPr/>
                    <a:lstStyle/>
                    <a:p>
                      <a:pPr algn="ctr"/>
                      <a:r>
                        <a:rPr lang="en-US" sz="1400" b="0" smtClean="0"/>
                        <a:t>1</a:t>
                      </a:r>
                      <a:endParaRPr lang="en-US" sz="1400" b="0">
                        <a:solidFill>
                          <a:schemeClr val="tx1"/>
                        </a:solidFill>
                      </a:endParaRPr>
                    </a:p>
                  </a:txBody>
                  <a:tcPr anchor="ctr"/>
                </a:tc>
                <a:tc>
                  <a:txBody>
                    <a:bodyPr/>
                    <a:lstStyle/>
                    <a:p>
                      <a:pPr algn="ctr"/>
                      <a:r>
                        <a:rPr lang="en-US" sz="1400" b="0" smtClean="0"/>
                        <a:t>2</a:t>
                      </a:r>
                      <a:endParaRPr lang="en-US" sz="1400" b="0">
                        <a:solidFill>
                          <a:schemeClr val="tx1"/>
                        </a:solidFill>
                      </a:endParaRPr>
                    </a:p>
                  </a:txBody>
                  <a:tcPr anchor="ctr"/>
                </a:tc>
                <a:tc>
                  <a:txBody>
                    <a:bodyPr/>
                    <a:lstStyle/>
                    <a:p>
                      <a:pPr algn="ctr"/>
                      <a:r>
                        <a:rPr lang="en-US" sz="1400" b="0" smtClean="0">
                          <a:solidFill>
                            <a:schemeClr val="tx1"/>
                          </a:solidFill>
                        </a:rPr>
                        <a:t>3</a:t>
                      </a:r>
                      <a:endParaRPr lang="en-US" sz="1400" b="0">
                        <a:solidFill>
                          <a:schemeClr val="tx1"/>
                        </a:solidFill>
                      </a:endParaRPr>
                    </a:p>
                  </a:txBody>
                  <a:tcPr anchor="ctr"/>
                </a:tc>
                <a:tc>
                  <a:txBody>
                    <a:bodyPr/>
                    <a:lstStyle/>
                    <a:p>
                      <a:pPr algn="ctr"/>
                      <a:r>
                        <a:rPr lang="en-US" sz="1400" b="0" smtClean="0">
                          <a:solidFill>
                            <a:schemeClr val="tx1"/>
                          </a:solidFill>
                        </a:rPr>
                        <a:t>4</a:t>
                      </a:r>
                      <a:endParaRPr lang="en-US" sz="1400" b="0">
                        <a:solidFill>
                          <a:schemeClr val="tx1"/>
                        </a:solidFill>
                      </a:endParaRPr>
                    </a:p>
                  </a:txBody>
                  <a:tcPr anchor="ctr"/>
                </a:tc>
                <a:tc>
                  <a:txBody>
                    <a:bodyPr/>
                    <a:lstStyle/>
                    <a:p>
                      <a:pPr algn="ctr"/>
                      <a:r>
                        <a:rPr lang="en-US" sz="1400" b="0" smtClean="0">
                          <a:solidFill>
                            <a:schemeClr val="tx1"/>
                          </a:solidFill>
                        </a:rPr>
                        <a:t>5</a:t>
                      </a:r>
                      <a:endParaRPr lang="en-US" sz="1400" b="0">
                        <a:solidFill>
                          <a:schemeClr val="tx1"/>
                        </a:solidFill>
                      </a:endParaRPr>
                    </a:p>
                  </a:txBody>
                  <a:tcPr anchor="ctr"/>
                </a:tc>
              </a:tr>
            </a:tbl>
          </a:graphicData>
        </a:graphic>
      </p:graphicFrame>
      <p:grpSp>
        <p:nvGrpSpPr>
          <p:cNvPr id="61" name="Group 60"/>
          <p:cNvGrpSpPr/>
          <p:nvPr/>
        </p:nvGrpSpPr>
        <p:grpSpPr>
          <a:xfrm>
            <a:off x="1259632" y="2912613"/>
            <a:ext cx="6089278" cy="1020443"/>
            <a:chOff x="1259632" y="2912613"/>
            <a:chExt cx="6089278" cy="1020443"/>
          </a:xfrm>
        </p:grpSpPr>
        <p:sp>
          <p:nvSpPr>
            <p:cNvPr id="49" name="Rounded Rectangle 48"/>
            <p:cNvSpPr/>
            <p:nvPr/>
          </p:nvSpPr>
          <p:spPr bwMode="auto">
            <a:xfrm>
              <a:off x="1724179" y="2988001"/>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a:t>
              </a:r>
            </a:p>
          </p:txBody>
        </p:sp>
        <p:sp>
          <p:nvSpPr>
            <p:cNvPr id="33" name="TextBox 32"/>
            <p:cNvSpPr txBox="1"/>
            <p:nvPr/>
          </p:nvSpPr>
          <p:spPr>
            <a:xfrm>
              <a:off x="6052395" y="3625279"/>
              <a:ext cx="931665" cy="307777"/>
            </a:xfrm>
            <a:prstGeom prst="rect">
              <a:avLst/>
            </a:prstGeom>
            <a:noFill/>
          </p:spPr>
          <p:txBody>
            <a:bodyPr wrap="none" rtlCol="0">
              <a:spAutoFit/>
            </a:bodyPr>
            <a:lstStyle/>
            <a:p>
              <a:r>
                <a:rPr lang="en-US" sz="1400" smtClean="0"/>
                <a:t>Belakang</a:t>
              </a:r>
              <a:endParaRPr lang="en-US" sz="1400"/>
            </a:p>
          </p:txBody>
        </p:sp>
        <p:cxnSp>
          <p:nvCxnSpPr>
            <p:cNvPr id="34" name="Straight Arrow Connector 33"/>
            <p:cNvCxnSpPr/>
            <p:nvPr/>
          </p:nvCxnSpPr>
          <p:spPr bwMode="auto">
            <a:xfrm flipV="1">
              <a:off x="6484443" y="3435998"/>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cxnSp>
          <p:nvCxnSpPr>
            <p:cNvPr id="36" name="Straight Connector 35"/>
            <p:cNvCxnSpPr/>
            <p:nvPr/>
          </p:nvCxnSpPr>
          <p:spPr bwMode="auto">
            <a:xfrm>
              <a:off x="1673574" y="2912613"/>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37" name="Straight Connector 36"/>
            <p:cNvCxnSpPr/>
            <p:nvPr/>
          </p:nvCxnSpPr>
          <p:spPr bwMode="auto">
            <a:xfrm>
              <a:off x="1673574" y="3416669"/>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38" name="Left Arrow 37"/>
            <p:cNvSpPr/>
            <p:nvPr/>
          </p:nvSpPr>
          <p:spPr bwMode="auto">
            <a:xfrm>
              <a:off x="1259632" y="3073306"/>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9" name="Left Arrow 38"/>
            <p:cNvSpPr/>
            <p:nvPr/>
          </p:nvSpPr>
          <p:spPr bwMode="auto">
            <a:xfrm>
              <a:off x="7074590" y="3073306"/>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42" name="Rounded Rectangle 41"/>
            <p:cNvSpPr/>
            <p:nvPr/>
          </p:nvSpPr>
          <p:spPr bwMode="auto">
            <a:xfrm>
              <a:off x="5211019" y="2984621"/>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a:t>
              </a:r>
            </a:p>
          </p:txBody>
        </p:sp>
        <p:sp>
          <p:nvSpPr>
            <p:cNvPr id="45" name="Rounded Rectangle 44"/>
            <p:cNvSpPr/>
            <p:nvPr/>
          </p:nvSpPr>
          <p:spPr bwMode="auto">
            <a:xfrm>
              <a:off x="4346923" y="2984621"/>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28</a:t>
              </a:r>
            </a:p>
          </p:txBody>
        </p:sp>
        <p:sp>
          <p:nvSpPr>
            <p:cNvPr id="46" name="Rounded Rectangle 45"/>
            <p:cNvSpPr/>
            <p:nvPr/>
          </p:nvSpPr>
          <p:spPr bwMode="auto">
            <a:xfrm>
              <a:off x="3474190" y="2984621"/>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6</a:t>
              </a:r>
            </a:p>
          </p:txBody>
        </p:sp>
        <p:sp>
          <p:nvSpPr>
            <p:cNvPr id="47" name="Rounded Rectangle 46"/>
            <p:cNvSpPr/>
            <p:nvPr/>
          </p:nvSpPr>
          <p:spPr bwMode="auto">
            <a:xfrm>
              <a:off x="2601041" y="2984621"/>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a:t>
              </a:r>
            </a:p>
          </p:txBody>
        </p:sp>
        <p:sp>
          <p:nvSpPr>
            <p:cNvPr id="48" name="Rounded Rectangle 47"/>
            <p:cNvSpPr/>
            <p:nvPr/>
          </p:nvSpPr>
          <p:spPr bwMode="auto">
            <a:xfrm>
              <a:off x="6075115" y="2988001"/>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34</a:t>
              </a:r>
            </a:p>
          </p:txBody>
        </p:sp>
        <p:sp>
          <p:nvSpPr>
            <p:cNvPr id="50" name="TextBox 49"/>
            <p:cNvSpPr txBox="1"/>
            <p:nvPr/>
          </p:nvSpPr>
          <p:spPr>
            <a:xfrm>
              <a:off x="1741339" y="3624863"/>
              <a:ext cx="712054" cy="307777"/>
            </a:xfrm>
            <a:prstGeom prst="rect">
              <a:avLst/>
            </a:prstGeom>
            <a:noFill/>
          </p:spPr>
          <p:txBody>
            <a:bodyPr wrap="none" rtlCol="0">
              <a:spAutoFit/>
            </a:bodyPr>
            <a:lstStyle/>
            <a:p>
              <a:r>
                <a:rPr lang="en-US" sz="1400" smtClean="0"/>
                <a:t>Depan</a:t>
              </a:r>
              <a:endParaRPr lang="en-US" sz="1400"/>
            </a:p>
          </p:txBody>
        </p:sp>
        <p:cxnSp>
          <p:nvCxnSpPr>
            <p:cNvPr id="51" name="Straight Arrow Connector 50"/>
            <p:cNvCxnSpPr/>
            <p:nvPr/>
          </p:nvCxnSpPr>
          <p:spPr bwMode="auto">
            <a:xfrm flipV="1">
              <a:off x="2111887" y="3428584"/>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sp>
          <p:nvSpPr>
            <p:cNvPr id="52" name="TextBox 51"/>
            <p:cNvSpPr txBox="1"/>
            <p:nvPr/>
          </p:nvSpPr>
          <p:spPr>
            <a:xfrm>
              <a:off x="3748510" y="3568339"/>
              <a:ext cx="1224136" cy="338554"/>
            </a:xfrm>
            <a:prstGeom prst="rect">
              <a:avLst/>
            </a:prstGeom>
            <a:noFill/>
          </p:spPr>
          <p:txBody>
            <a:bodyPr wrap="square" rtlCol="0">
              <a:spAutoFit/>
            </a:bodyPr>
            <a:lstStyle/>
            <a:p>
              <a:pPr algn="ctr">
                <a:tabLst>
                  <a:tab pos="1141413" algn="l"/>
                  <a:tab pos="2516188" algn="l"/>
                </a:tabLst>
              </a:pPr>
              <a:r>
                <a:rPr lang="en-US" sz="1600" smtClean="0"/>
                <a:t>Queue      </a:t>
              </a:r>
              <a:endParaRPr lang="en-US" sz="1600"/>
            </a:p>
          </p:txBody>
        </p:sp>
      </p:grpSp>
      <p:sp>
        <p:nvSpPr>
          <p:cNvPr id="54" name="TextBox 53"/>
          <p:cNvSpPr txBox="1"/>
          <p:nvPr/>
        </p:nvSpPr>
        <p:spPr>
          <a:xfrm>
            <a:off x="1907704" y="2998290"/>
            <a:ext cx="432048" cy="338554"/>
          </a:xfrm>
          <a:prstGeom prst="rect">
            <a:avLst/>
          </a:prstGeom>
          <a:noFill/>
        </p:spPr>
        <p:txBody>
          <a:bodyPr wrap="square" rtlCol="0">
            <a:spAutoFit/>
          </a:bodyPr>
          <a:lstStyle/>
          <a:p>
            <a:pPr algn="ctr"/>
            <a:r>
              <a:rPr lang="en-US" sz="1600" smtClean="0"/>
              <a:t>8   </a:t>
            </a:r>
            <a:endParaRPr lang="en-US" sz="1600"/>
          </a:p>
        </p:txBody>
      </p:sp>
      <p:sp>
        <p:nvSpPr>
          <p:cNvPr id="55" name="TextBox 54"/>
          <p:cNvSpPr txBox="1"/>
          <p:nvPr/>
        </p:nvSpPr>
        <p:spPr>
          <a:xfrm>
            <a:off x="6273865" y="3001670"/>
            <a:ext cx="432048" cy="338554"/>
          </a:xfrm>
          <a:prstGeom prst="rect">
            <a:avLst/>
          </a:prstGeom>
          <a:noFill/>
        </p:spPr>
        <p:txBody>
          <a:bodyPr wrap="square" rtlCol="0">
            <a:spAutoFit/>
          </a:bodyPr>
          <a:lstStyle/>
          <a:p>
            <a:pPr algn="ctr"/>
            <a:r>
              <a:rPr lang="en-US" sz="1600" smtClean="0"/>
              <a:t>34   </a:t>
            </a:r>
            <a:endParaRPr lang="en-US" sz="1600"/>
          </a:p>
        </p:txBody>
      </p:sp>
      <p:sp>
        <p:nvSpPr>
          <p:cNvPr id="56" name="TextBox 55"/>
          <p:cNvSpPr txBox="1"/>
          <p:nvPr/>
        </p:nvSpPr>
        <p:spPr>
          <a:xfrm>
            <a:off x="5391247" y="2998290"/>
            <a:ext cx="432048" cy="338554"/>
          </a:xfrm>
          <a:prstGeom prst="rect">
            <a:avLst/>
          </a:prstGeom>
          <a:noFill/>
        </p:spPr>
        <p:txBody>
          <a:bodyPr wrap="square" rtlCol="0">
            <a:spAutoFit/>
          </a:bodyPr>
          <a:lstStyle/>
          <a:p>
            <a:pPr algn="ctr"/>
            <a:r>
              <a:rPr lang="en-US" sz="1600" smtClean="0"/>
              <a:t>17   </a:t>
            </a:r>
            <a:endParaRPr lang="en-US" sz="1600"/>
          </a:p>
        </p:txBody>
      </p:sp>
      <p:sp>
        <p:nvSpPr>
          <p:cNvPr id="57" name="TextBox 56"/>
          <p:cNvSpPr txBox="1"/>
          <p:nvPr/>
        </p:nvSpPr>
        <p:spPr>
          <a:xfrm>
            <a:off x="4536204" y="2998290"/>
            <a:ext cx="432048" cy="338554"/>
          </a:xfrm>
          <a:prstGeom prst="rect">
            <a:avLst/>
          </a:prstGeom>
          <a:noFill/>
        </p:spPr>
        <p:txBody>
          <a:bodyPr wrap="square" rtlCol="0">
            <a:spAutoFit/>
          </a:bodyPr>
          <a:lstStyle/>
          <a:p>
            <a:pPr algn="ctr"/>
            <a:r>
              <a:rPr lang="en-US" sz="1600" smtClean="0"/>
              <a:t>28   </a:t>
            </a:r>
            <a:endParaRPr lang="en-US" sz="1600"/>
          </a:p>
        </p:txBody>
      </p:sp>
      <p:sp>
        <p:nvSpPr>
          <p:cNvPr id="58" name="TextBox 57"/>
          <p:cNvSpPr txBox="1"/>
          <p:nvPr/>
        </p:nvSpPr>
        <p:spPr>
          <a:xfrm>
            <a:off x="3654002" y="2998290"/>
            <a:ext cx="432048" cy="338554"/>
          </a:xfrm>
          <a:prstGeom prst="rect">
            <a:avLst/>
          </a:prstGeom>
          <a:noFill/>
        </p:spPr>
        <p:txBody>
          <a:bodyPr wrap="square" rtlCol="0">
            <a:spAutoFit/>
          </a:bodyPr>
          <a:lstStyle/>
          <a:p>
            <a:pPr algn="ctr"/>
            <a:r>
              <a:rPr lang="en-US" sz="1600" smtClean="0"/>
              <a:t>6   </a:t>
            </a:r>
            <a:endParaRPr lang="en-US" sz="1600"/>
          </a:p>
        </p:txBody>
      </p:sp>
      <p:sp>
        <p:nvSpPr>
          <p:cNvPr id="59" name="TextBox 58"/>
          <p:cNvSpPr txBox="1"/>
          <p:nvPr/>
        </p:nvSpPr>
        <p:spPr>
          <a:xfrm>
            <a:off x="2798959" y="2998290"/>
            <a:ext cx="432048" cy="338554"/>
          </a:xfrm>
          <a:prstGeom prst="rect">
            <a:avLst/>
          </a:prstGeom>
          <a:noFill/>
        </p:spPr>
        <p:txBody>
          <a:bodyPr wrap="square" rtlCol="0">
            <a:spAutoFit/>
          </a:bodyPr>
          <a:lstStyle/>
          <a:p>
            <a:pPr algn="ctr"/>
            <a:r>
              <a:rPr lang="en-US" sz="1600" smtClean="0"/>
              <a:t>10   </a:t>
            </a:r>
            <a:endParaRPr lang="en-US" sz="1600"/>
          </a:p>
        </p:txBody>
      </p:sp>
      <p:sp>
        <p:nvSpPr>
          <p:cNvPr id="62" name="TextBox 61"/>
          <p:cNvSpPr txBox="1"/>
          <p:nvPr/>
        </p:nvSpPr>
        <p:spPr>
          <a:xfrm>
            <a:off x="1385958" y="4170566"/>
            <a:ext cx="5616624" cy="338554"/>
          </a:xfrm>
          <a:prstGeom prst="rect">
            <a:avLst/>
          </a:prstGeom>
          <a:noFill/>
        </p:spPr>
        <p:txBody>
          <a:bodyPr wrap="square" rtlCol="0">
            <a:spAutoFit/>
          </a:bodyPr>
          <a:lstStyle/>
          <a:p>
            <a:pPr>
              <a:tabLst>
                <a:tab pos="1031875" algn="l"/>
                <a:tab pos="2516188" algn="l"/>
                <a:tab pos="2571750" algn="l"/>
              </a:tabLst>
            </a:pPr>
            <a:r>
              <a:rPr lang="en-US" sz="1600" smtClean="0"/>
              <a:t>Depan=0,	Belakang=5 	Isi queue:</a:t>
            </a:r>
            <a:endParaRPr lang="en-US" sz="1600"/>
          </a:p>
        </p:txBody>
      </p:sp>
      <p:sp>
        <p:nvSpPr>
          <p:cNvPr id="63" name="Chevron 62"/>
          <p:cNvSpPr/>
          <p:nvPr/>
        </p:nvSpPr>
        <p:spPr bwMode="auto">
          <a:xfrm rot="5400000">
            <a:off x="2051720" y="2420888"/>
            <a:ext cx="144016" cy="144016"/>
          </a:xfrm>
          <a:prstGeom prst="chevron">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1000"/>
                                        <p:tgtEl>
                                          <p:spTgt spid="61"/>
                                        </p:tgtEl>
                                      </p:cBhvr>
                                    </p:animEffect>
                                    <p:anim calcmode="lin" valueType="num">
                                      <p:cBhvr>
                                        <p:cTn id="18" dur="1000" fill="hold"/>
                                        <p:tgtEl>
                                          <p:spTgt spid="61"/>
                                        </p:tgtEl>
                                        <p:attrNameLst>
                                          <p:attrName>ppt_x</p:attrName>
                                        </p:attrNameLst>
                                      </p:cBhvr>
                                      <p:tavLst>
                                        <p:tav tm="0">
                                          <p:val>
                                            <p:strVal val="#ppt_x"/>
                                          </p:val>
                                        </p:tav>
                                        <p:tav tm="100000">
                                          <p:val>
                                            <p:strVal val="#ppt_x"/>
                                          </p:val>
                                        </p:tav>
                                      </p:tavLst>
                                    </p:anim>
                                    <p:anim calcmode="lin" valueType="num">
                                      <p:cBhvr>
                                        <p:cTn id="1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62"/>
                                        </p:tgtEl>
                                        <p:attrNameLst>
                                          <p:attrName>style.visibility</p:attrName>
                                        </p:attrNameLst>
                                      </p:cBhvr>
                                      <p:to>
                                        <p:strVal val="visible"/>
                                      </p:to>
                                    </p:set>
                                    <p:anim calcmode="discrete" valueType="clr">
                                      <p:cBhvr override="childStyle">
                                        <p:cTn id="24" dur="80"/>
                                        <p:tgtEl>
                                          <p:spTgt spid="62"/>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2"/>
                                        </p:tgtEl>
                                        <p:attrNameLst>
                                          <p:attrName>fillcolor</p:attrName>
                                        </p:attrNameLst>
                                      </p:cBhvr>
                                      <p:tavLst>
                                        <p:tav tm="0">
                                          <p:val>
                                            <p:clrVal>
                                              <a:schemeClr val="accent2"/>
                                            </p:clrVal>
                                          </p:val>
                                        </p:tav>
                                        <p:tav tm="50000">
                                          <p:val>
                                            <p:clrVal>
                                              <a:schemeClr val="hlink"/>
                                            </p:clrVal>
                                          </p:val>
                                        </p:tav>
                                      </p:tavLst>
                                    </p:anim>
                                    <p:set>
                                      <p:cBhvr>
                                        <p:cTn id="26" dur="80"/>
                                        <p:tgtEl>
                                          <p:spTgt spid="62"/>
                                        </p:tgtEl>
                                        <p:attrNameLst>
                                          <p:attrName>fill.type</p:attrName>
                                        </p:attrNameLst>
                                      </p:cBhvr>
                                      <p:to>
                                        <p:strVal val="solid"/>
                                      </p:to>
                                    </p:set>
                                  </p:childTnLst>
                                </p:cTn>
                              </p:par>
                            </p:childTnLst>
                          </p:cTn>
                        </p:par>
                        <p:par>
                          <p:cTn id="27" fill="hold">
                            <p:stCondLst>
                              <p:cond delay="1120"/>
                            </p:stCondLst>
                            <p:childTnLst>
                              <p:par>
                                <p:cTn id="28" presetID="53" presetClass="entr" presetSubtype="0" fill="hold" grpId="0" nodeType="afterEffect">
                                  <p:stCondLst>
                                    <p:cond delay="0"/>
                                  </p:stCondLst>
                                  <p:iterate type="wd">
                                    <p:tmPct val="0"/>
                                  </p:iterate>
                                  <p:childTnLst>
                                    <p:set>
                                      <p:cBhvr>
                                        <p:cTn id="29" dur="1" fill="hold">
                                          <p:stCondLst>
                                            <p:cond delay="0"/>
                                          </p:stCondLst>
                                        </p:cTn>
                                        <p:tgtEl>
                                          <p:spTgt spid="43"/>
                                        </p:tgtEl>
                                        <p:attrNameLst>
                                          <p:attrName>style.visibility</p:attrName>
                                        </p:attrNameLst>
                                      </p:cBhvr>
                                      <p:to>
                                        <p:strVal val="visible"/>
                                      </p:to>
                                    </p:set>
                                    <p:anim calcmode="lin" valueType="num">
                                      <p:cBhvr>
                                        <p:cTn id="30" dur="500" fill="hold"/>
                                        <p:tgtEl>
                                          <p:spTgt spid="43"/>
                                        </p:tgtEl>
                                        <p:attrNameLst>
                                          <p:attrName>ppt_w</p:attrName>
                                        </p:attrNameLst>
                                      </p:cBhvr>
                                      <p:tavLst>
                                        <p:tav tm="0">
                                          <p:val>
                                            <p:fltVal val="0"/>
                                          </p:val>
                                        </p:tav>
                                        <p:tav tm="100000">
                                          <p:val>
                                            <p:strVal val="#ppt_w"/>
                                          </p:val>
                                        </p:tav>
                                      </p:tavLst>
                                    </p:anim>
                                    <p:anim calcmode="lin" valueType="num">
                                      <p:cBhvr>
                                        <p:cTn id="31" dur="500" fill="hold"/>
                                        <p:tgtEl>
                                          <p:spTgt spid="43"/>
                                        </p:tgtEl>
                                        <p:attrNameLst>
                                          <p:attrName>ppt_h</p:attrName>
                                        </p:attrNameLst>
                                      </p:cBhvr>
                                      <p:tavLst>
                                        <p:tav tm="0">
                                          <p:val>
                                            <p:fltVal val="0"/>
                                          </p:val>
                                        </p:tav>
                                        <p:tav tm="100000">
                                          <p:val>
                                            <p:strVal val="#ppt_h"/>
                                          </p:val>
                                        </p:tav>
                                      </p:tavLst>
                                    </p:anim>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mph" presetSubtype="0" grpId="1" nodeType="clickEffect">
                                  <p:stCondLst>
                                    <p:cond delay="0"/>
                                  </p:stCondLst>
                                  <p:iterate type="wd">
                                    <p:tmAbs val="500"/>
                                  </p:iterate>
                                  <p:childTnLst>
                                    <p:set>
                                      <p:cBhvr override="childStyle">
                                        <p:cTn id="36" dur="1000" fill="hold"/>
                                        <p:tgtEl>
                                          <p:spTgt spid="43"/>
                                        </p:tgtEl>
                                        <p:attrNameLst>
                                          <p:attrName>style.color</p:attrName>
                                        </p:attrNameLst>
                                      </p:cBhvr>
                                      <p:to>
                                        <p:clrVal>
                                          <a:schemeClr val="accent2"/>
                                        </p:clrVal>
                                      </p:to>
                                    </p:set>
                                    <p:set>
                                      <p:cBhvr override="childStyle">
                                        <p:cTn id="37" dur="1000" fill="hold"/>
                                        <p:tgtEl>
                                          <p:spTgt spid="43"/>
                                        </p:tgtEl>
                                        <p:attrNameLst>
                                          <p:attrName>style.fontStyle</p:attrName>
                                        </p:attrNameLst>
                                      </p:cBhvr>
                                      <p:to>
                                        <p:strVal val="italic"/>
                                      </p:to>
                                    </p:set>
                                    <p:set>
                                      <p:cBhvr>
                                        <p:cTn id="38" dur="1000" fill="hold"/>
                                        <p:tgtEl>
                                          <p:spTgt spid="43"/>
                                        </p:tgtEl>
                                        <p:attrNameLst>
                                          <p:attrName>style.fontWeight</p:attrName>
                                        </p:attrNameLst>
                                      </p:cBhvr>
                                      <p:to>
                                        <p:strVal val="bold"/>
                                      </p:to>
                                    </p:set>
                                    <p:set>
                                      <p:cBhvr>
                                        <p:cTn id="39" dur="1000" fill="hold"/>
                                        <p:tgtEl>
                                          <p:spTgt spid="43"/>
                                        </p:tgtEl>
                                        <p:attrNameLst>
                                          <p:attrName>style.textDecorationUnderline</p:attrName>
                                        </p:attrNameLst>
                                      </p:cBhvr>
                                      <p:to>
                                        <p:strVal val="true"/>
                                      </p:to>
                                    </p:se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0" presetClass="path" presetSubtype="0" accel="50000" decel="50000" fill="hold" grpId="1" nodeType="withEffect">
                                  <p:stCondLst>
                                    <p:cond delay="0"/>
                                  </p:stCondLst>
                                  <p:childTnLst>
                                    <p:animMotion origin="layout" path="M 0 0 C 0.0868 0.01943 0.17361 0.03909 0.22673 0.05806 C 0.27986 0.07703 0.30278 0.09461 0.31892 0.11334 C 0.33507 0.13208 0.32934 0.15105 0.32378 0.17025 " pathEditMode="relative" ptsTypes="aaaA">
                                      <p:cBhvr>
                                        <p:cTn id="49" dur="2000" fill="hold"/>
                                        <p:tgtEl>
                                          <p:spTgt spid="54"/>
                                        </p:tgtEl>
                                        <p:attrNameLst>
                                          <p:attrName>ppt_x</p:attrName>
                                          <p:attrName>ppt_y</p:attrName>
                                        </p:attrNameLst>
                                      </p:cBhvr>
                                    </p:animMotion>
                                  </p:childTnLst>
                                </p:cTn>
                              </p:par>
                            </p:childTnLst>
                          </p:cTn>
                        </p:par>
                        <p:par>
                          <p:cTn id="50" fill="hold">
                            <p:stCondLst>
                              <p:cond delay="3500"/>
                            </p:stCondLst>
                            <p:childTnLst>
                              <p:par>
                                <p:cTn id="51" presetID="63" presetClass="path" presetSubtype="0" accel="50000" decel="50000" fill="hold" grpId="1" nodeType="afterEffect">
                                  <p:stCondLst>
                                    <p:cond delay="0"/>
                                  </p:stCondLst>
                                  <p:childTnLst>
                                    <p:animMotion origin="layout" path="M 0.00104 -3.72195E-6 L 0.09566 -3.72195E-6 " pathEditMode="relative" rAng="0" ptsTypes="AA">
                                      <p:cBhvr>
                                        <p:cTn id="52" dur="2000" fill="hold"/>
                                        <p:tgtEl>
                                          <p:spTgt spid="63"/>
                                        </p:tgtEl>
                                        <p:attrNameLst>
                                          <p:attrName>ppt_x</p:attrName>
                                          <p:attrName>ppt_y</p:attrName>
                                        </p:attrNameLst>
                                      </p:cBhvr>
                                      <p:rCtr x="47" y="0"/>
                                    </p:animMotion>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0" presetClass="path" presetSubtype="0" accel="50000" decel="50000" fill="hold" grpId="1" nodeType="withEffect">
                                  <p:stCondLst>
                                    <p:cond delay="0"/>
                                  </p:stCondLst>
                                  <p:childTnLst>
                                    <p:animMotion origin="layout" path="M 0 0 C 0.06927 0.01596 0.13871 0.03192 0.17916 0.04742 C 0.21962 0.06292 0.22899 0.07309 0.24253 0.09368 C 0.25607 0.11427 0.25816 0.14226 0.26041 0.17025 " pathEditMode="relative" ptsTypes="aaaA">
                                      <p:cBhvr>
                                        <p:cTn id="58" dur="2000" fill="hold"/>
                                        <p:tgtEl>
                                          <p:spTgt spid="59"/>
                                        </p:tgtEl>
                                        <p:attrNameLst>
                                          <p:attrName>ppt_x</p:attrName>
                                          <p:attrName>ppt_y</p:attrName>
                                        </p:attrNameLst>
                                      </p:cBhvr>
                                    </p:animMotion>
                                  </p:childTnLst>
                                </p:cTn>
                              </p:par>
                            </p:childTnLst>
                          </p:cTn>
                        </p:par>
                        <p:par>
                          <p:cTn id="59" fill="hold">
                            <p:stCondLst>
                              <p:cond delay="7500"/>
                            </p:stCondLst>
                            <p:childTnLst>
                              <p:par>
                                <p:cTn id="60" presetID="63" presetClass="path" presetSubtype="0" accel="50000" decel="50000" fill="hold" grpId="2" nodeType="afterEffect">
                                  <p:stCondLst>
                                    <p:cond delay="0"/>
                                  </p:stCondLst>
                                  <p:childTnLst>
                                    <p:animMotion origin="layout" path="M 0.09757 -3.72195E-6 L 0.19219 -3.72195E-6 " pathEditMode="relative" rAng="0" ptsTypes="AA">
                                      <p:cBhvr>
                                        <p:cTn id="61" dur="2000" fill="hold"/>
                                        <p:tgtEl>
                                          <p:spTgt spid="63"/>
                                        </p:tgtEl>
                                        <p:attrNameLst>
                                          <p:attrName>ppt_x</p:attrName>
                                          <p:attrName>ppt_y</p:attrName>
                                        </p:attrNameLst>
                                      </p:cBhvr>
                                      <p:rCtr x="47" y="0"/>
                                    </p:animMotion>
                                  </p:childTnLst>
                                </p:cTn>
                              </p:par>
                            </p:childTnLst>
                          </p:cTn>
                        </p:par>
                        <p:par>
                          <p:cTn id="62" fill="hold">
                            <p:stCondLst>
                              <p:cond delay="9500"/>
                            </p:stCondLst>
                            <p:childTnLst>
                              <p:par>
                                <p:cTn id="63" presetID="10" presetClass="entr" presetSubtype="0"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0" presetClass="path" presetSubtype="0" accel="50000" decel="50000" fill="hold" grpId="1" nodeType="withEffect">
                                  <p:stCondLst>
                                    <p:cond delay="0"/>
                                  </p:stCondLst>
                                  <p:childTnLst>
                                    <p:animMotion origin="layout" path="M 0 0 C 0.05608 0.00902 0.11233 0.01804 0.14566 0.04626 C 0.17899 0.07448 0.18941 0.12167 0.2 0.16886 " pathEditMode="relative" ptsTypes="aaA">
                                      <p:cBhvr>
                                        <p:cTn id="67" dur="2000" fill="hold"/>
                                        <p:tgtEl>
                                          <p:spTgt spid="58"/>
                                        </p:tgtEl>
                                        <p:attrNameLst>
                                          <p:attrName>ppt_x</p:attrName>
                                          <p:attrName>ppt_y</p:attrName>
                                        </p:attrNameLst>
                                      </p:cBhvr>
                                    </p:animMotion>
                                  </p:childTnLst>
                                </p:cTn>
                              </p:par>
                            </p:childTnLst>
                          </p:cTn>
                        </p:par>
                        <p:par>
                          <p:cTn id="68" fill="hold">
                            <p:stCondLst>
                              <p:cond delay="11500"/>
                            </p:stCondLst>
                            <p:childTnLst>
                              <p:par>
                                <p:cTn id="69" presetID="63" presetClass="path" presetSubtype="0" accel="50000" decel="50000" fill="hold" grpId="3" nodeType="afterEffect">
                                  <p:stCondLst>
                                    <p:cond delay="0"/>
                                  </p:stCondLst>
                                  <p:childTnLst>
                                    <p:animMotion origin="layout" path="M 0.19219 -3.72195E-6 L 0.28472 -3.72195E-6 " pathEditMode="relative" rAng="0" ptsTypes="AA">
                                      <p:cBhvr>
                                        <p:cTn id="70" dur="2000" fill="hold"/>
                                        <p:tgtEl>
                                          <p:spTgt spid="63"/>
                                        </p:tgtEl>
                                        <p:attrNameLst>
                                          <p:attrName>ppt_x</p:attrName>
                                          <p:attrName>ppt_y</p:attrName>
                                        </p:attrNameLst>
                                      </p:cBhvr>
                                      <p:rCtr x="46" y="0"/>
                                    </p:animMotion>
                                  </p:childTnLst>
                                </p:cTn>
                              </p:par>
                            </p:childTnLst>
                          </p:cTn>
                        </p:par>
                        <p:par>
                          <p:cTn id="71" fill="hold">
                            <p:stCondLst>
                              <p:cond delay="13500"/>
                            </p:stCondLst>
                            <p:childTnLst>
                              <p:par>
                                <p:cTn id="72" presetID="10" presetClass="entr" presetSubtype="0"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par>
                                <p:cTn id="75" presetID="0" presetClass="path" presetSubtype="0" accel="50000" decel="50000" fill="hold" grpId="1" nodeType="withEffect">
                                  <p:stCondLst>
                                    <p:cond delay="0"/>
                                  </p:stCondLst>
                                  <p:childTnLst>
                                    <p:animMotion origin="layout" path="M 0 0 C 0.04306 0.01596 0.08629 0.03215 0.10886 0.0606 C 0.13143 0.08905 0.13351 0.12954 0.13559 0.17025 " pathEditMode="relative" ptsTypes="aaA">
                                      <p:cBhvr>
                                        <p:cTn id="76" dur="2000" fill="hold"/>
                                        <p:tgtEl>
                                          <p:spTgt spid="57"/>
                                        </p:tgtEl>
                                        <p:attrNameLst>
                                          <p:attrName>ppt_x</p:attrName>
                                          <p:attrName>ppt_y</p:attrName>
                                        </p:attrNameLst>
                                      </p:cBhvr>
                                    </p:animMotion>
                                  </p:childTnLst>
                                </p:cTn>
                              </p:par>
                            </p:childTnLst>
                          </p:cTn>
                        </p:par>
                        <p:par>
                          <p:cTn id="77" fill="hold">
                            <p:stCondLst>
                              <p:cond delay="15500"/>
                            </p:stCondLst>
                            <p:childTnLst>
                              <p:par>
                                <p:cTn id="78" presetID="63" presetClass="path" presetSubtype="0" accel="50000" decel="50000" fill="hold" grpId="4" nodeType="afterEffect">
                                  <p:stCondLst>
                                    <p:cond delay="0"/>
                                  </p:stCondLst>
                                  <p:childTnLst>
                                    <p:animMotion origin="layout" path="M 0.28663 -3.72195E-6 L 0.38125 -3.72195E-6 " pathEditMode="relative" rAng="0" ptsTypes="AA">
                                      <p:cBhvr>
                                        <p:cTn id="79" dur="2000" fill="hold"/>
                                        <p:tgtEl>
                                          <p:spTgt spid="63"/>
                                        </p:tgtEl>
                                        <p:attrNameLst>
                                          <p:attrName>ppt_x</p:attrName>
                                          <p:attrName>ppt_y</p:attrName>
                                        </p:attrNameLst>
                                      </p:cBhvr>
                                      <p:rCtr x="47" y="0"/>
                                    </p:animMotion>
                                  </p:childTnLst>
                                </p:cTn>
                              </p:par>
                            </p:childTnLst>
                          </p:cTn>
                        </p:par>
                        <p:par>
                          <p:cTn id="80" fill="hold">
                            <p:stCondLst>
                              <p:cond delay="17500"/>
                            </p:stCondLst>
                            <p:childTnLst>
                              <p:par>
                                <p:cTn id="81" presetID="10" presetClass="entr" presetSubtype="0" fill="hold" grpId="0" nodeType="after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fade">
                                      <p:cBhvr>
                                        <p:cTn id="83" dur="500"/>
                                        <p:tgtEl>
                                          <p:spTgt spid="56"/>
                                        </p:tgtEl>
                                      </p:cBhvr>
                                    </p:animEffect>
                                  </p:childTnLst>
                                </p:cTn>
                              </p:par>
                              <p:par>
                                <p:cTn id="84" presetID="0" presetClass="path" presetSubtype="0" accel="50000" decel="50000" fill="hold" grpId="1" nodeType="withEffect">
                                  <p:stCondLst>
                                    <p:cond delay="0"/>
                                  </p:stCondLst>
                                  <p:childTnLst>
                                    <p:animMotion origin="layout" path="M -4.44444E-6 4.92019E-6 C 0.01928 0.01133 0.03855 0.0229 0.05139 0.05135 C 0.06424 0.0798 0.07066 0.12491 0.07726 0.17025 " pathEditMode="relative" rAng="0" ptsTypes="aaA">
                                      <p:cBhvr>
                                        <p:cTn id="85" dur="2000" fill="hold"/>
                                        <p:tgtEl>
                                          <p:spTgt spid="56"/>
                                        </p:tgtEl>
                                        <p:attrNameLst>
                                          <p:attrName>ppt_x</p:attrName>
                                          <p:attrName>ppt_y</p:attrName>
                                        </p:attrNameLst>
                                      </p:cBhvr>
                                      <p:rCtr x="39" y="85"/>
                                    </p:animMotion>
                                  </p:childTnLst>
                                </p:cTn>
                              </p:par>
                            </p:childTnLst>
                          </p:cTn>
                        </p:par>
                        <p:par>
                          <p:cTn id="86" fill="hold">
                            <p:stCondLst>
                              <p:cond delay="19500"/>
                            </p:stCondLst>
                            <p:childTnLst>
                              <p:par>
                                <p:cTn id="87" presetID="63" presetClass="path" presetSubtype="0" accel="50000" decel="50000" fill="hold" grpId="5" nodeType="afterEffect">
                                  <p:stCondLst>
                                    <p:cond delay="0"/>
                                  </p:stCondLst>
                                  <p:childTnLst>
                                    <p:animMotion origin="layout" path="M 0.38177 -3.72195E-6 L 0.47639 -3.72195E-6 " pathEditMode="relative" rAng="0" ptsTypes="AA">
                                      <p:cBhvr>
                                        <p:cTn id="88" dur="2000" fill="hold"/>
                                        <p:tgtEl>
                                          <p:spTgt spid="63"/>
                                        </p:tgtEl>
                                        <p:attrNameLst>
                                          <p:attrName>ppt_x</p:attrName>
                                          <p:attrName>ppt_y</p:attrName>
                                        </p:attrNameLst>
                                      </p:cBhvr>
                                      <p:rCtr x="47" y="0"/>
                                    </p:animMotion>
                                  </p:childTnLst>
                                </p:cTn>
                              </p:par>
                            </p:childTnLst>
                          </p:cTn>
                        </p:par>
                        <p:par>
                          <p:cTn id="89" fill="hold">
                            <p:stCondLst>
                              <p:cond delay="21500"/>
                            </p:stCondLst>
                            <p:childTnLst>
                              <p:par>
                                <p:cTn id="90" presetID="10" presetClass="entr" presetSubtype="0" fill="hold" grpId="0" nodeType="afterEffect">
                                  <p:stCondLst>
                                    <p:cond delay="0"/>
                                  </p:stCondLst>
                                  <p:childTnLst>
                                    <p:set>
                                      <p:cBhvr>
                                        <p:cTn id="91" dur="1" fill="hold">
                                          <p:stCondLst>
                                            <p:cond delay="0"/>
                                          </p:stCondLst>
                                        </p:cTn>
                                        <p:tgtEl>
                                          <p:spTgt spid="55"/>
                                        </p:tgtEl>
                                        <p:attrNameLst>
                                          <p:attrName>style.visibility</p:attrName>
                                        </p:attrNameLst>
                                      </p:cBhvr>
                                      <p:to>
                                        <p:strVal val="visible"/>
                                      </p:to>
                                    </p:set>
                                    <p:animEffect transition="in" filter="fade">
                                      <p:cBhvr>
                                        <p:cTn id="92" dur="500"/>
                                        <p:tgtEl>
                                          <p:spTgt spid="55"/>
                                        </p:tgtEl>
                                      </p:cBhvr>
                                    </p:animEffect>
                                  </p:childTnLst>
                                </p:cTn>
                              </p:par>
                              <p:par>
                                <p:cTn id="93" presetID="0" presetClass="path" presetSubtype="0" accel="50000" decel="50000" fill="hold" grpId="1" nodeType="withEffect">
                                  <p:stCondLst>
                                    <p:cond delay="0"/>
                                  </p:stCondLst>
                                  <p:childTnLst>
                                    <p:animMotion origin="layout" path="M -2.22222E-6 2.27851E-6 C -2.22222E-6 0.00023 0.00781 0.08374 0.01597 0.16771 " pathEditMode="relative" rAng="0" ptsTypes="aA">
                                      <p:cBhvr>
                                        <p:cTn id="94" dur="2000" fill="hold"/>
                                        <p:tgtEl>
                                          <p:spTgt spid="55"/>
                                        </p:tgtEl>
                                        <p:attrNameLst>
                                          <p:attrName>ppt_x</p:attrName>
                                          <p:attrName>ppt_y</p:attrName>
                                        </p:attrNameLst>
                                      </p:cBhvr>
                                      <p:rCtr x="8"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29" grpId="0"/>
      <p:bldP spid="54" grpId="0"/>
      <p:bldP spid="54" grpId="1"/>
      <p:bldP spid="55" grpId="0"/>
      <p:bldP spid="55" grpId="1"/>
      <p:bldP spid="56" grpId="0"/>
      <p:bldP spid="56" grpId="1"/>
      <p:bldP spid="57" grpId="0"/>
      <p:bldP spid="57" grpId="1"/>
      <p:bldP spid="58" grpId="0"/>
      <p:bldP spid="58" grpId="1"/>
      <p:bldP spid="59" grpId="0"/>
      <p:bldP spid="59" grpId="1"/>
      <p:bldP spid="62" grpId="0"/>
      <p:bldP spid="63" grpId="0" animBg="1"/>
      <p:bldP spid="63" grpId="1" animBg="1"/>
      <p:bldP spid="63" grpId="2" animBg="1"/>
      <p:bldP spid="63" grpId="3" animBg="1"/>
      <p:bldP spid="63" grpId="4" animBg="1"/>
      <p:bldP spid="63" grpId="5"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1063704" y="1096986"/>
            <a:ext cx="7252712" cy="387798"/>
          </a:xfrm>
          <a:prstGeom prst="rect">
            <a:avLst/>
          </a:prstGeom>
          <a:noFill/>
          <a:ln w="12700">
            <a:noFill/>
            <a:miter lim="800000"/>
            <a:headEnd type="none" w="sm" len="sm"/>
            <a:tailEnd type="none" w="sm" len="sm"/>
          </a:ln>
          <a:effectLst/>
        </p:spPr>
        <p:txBody>
          <a:bodyPr wrap="square" tIns="54864" bIns="54864">
            <a:spAutoFit/>
          </a:bodyPr>
          <a:lstStyle/>
          <a:p>
            <a:pPr marL="285750" indent="-285750" algn="just">
              <a:buSzPct val="85000"/>
              <a:buFont typeface="Wingdings" pitchFamily="2" charset="2"/>
              <a:buChar char="v"/>
            </a:pPr>
            <a:r>
              <a:rPr lang="en-US" smtClean="0"/>
              <a:t>Implementasi queue dengan array memiliki kelemahan karena: </a:t>
            </a:r>
          </a:p>
        </p:txBody>
      </p:sp>
      <p:sp>
        <p:nvSpPr>
          <p:cNvPr id="3" name="Text Box 23"/>
          <p:cNvSpPr txBox="1">
            <a:spLocks noChangeArrowheads="1"/>
          </p:cNvSpPr>
          <p:nvPr/>
        </p:nvSpPr>
        <p:spPr bwMode="auto">
          <a:xfrm>
            <a:off x="1367852" y="1484784"/>
            <a:ext cx="6948564" cy="1495794"/>
          </a:xfrm>
          <a:prstGeom prst="rect">
            <a:avLst/>
          </a:prstGeom>
          <a:noFill/>
          <a:ln w="12700">
            <a:noFill/>
            <a:miter lim="800000"/>
            <a:headEnd type="none" w="sm" len="sm"/>
            <a:tailEnd type="none" w="sm" len="sm"/>
          </a:ln>
          <a:effectLst/>
        </p:spPr>
        <p:txBody>
          <a:bodyPr wrap="square" tIns="54864" bIns="54864">
            <a:spAutoFit/>
          </a:bodyPr>
          <a:lstStyle/>
          <a:p>
            <a:pPr algn="just">
              <a:buSzPct val="85000"/>
            </a:pPr>
            <a:r>
              <a:rPr lang="en-US" smtClean="0"/>
              <a:t>Penyimpanan data dengan menggunakan array, membuat queue bersifat statis. Artinya jumlah data yang dapat ditampung pada queue terbatas sesuai dengan jumlah array yang disediakan. Namun jika array hanya sebagian saja yang digunakan maka array yang tersisa akan mubajir.</a:t>
            </a:r>
          </a:p>
        </p:txBody>
      </p:sp>
      <p:sp>
        <p:nvSpPr>
          <p:cNvPr id="4" name="Text Box 23"/>
          <p:cNvSpPr txBox="1">
            <a:spLocks noChangeArrowheads="1"/>
          </p:cNvSpPr>
          <p:nvPr/>
        </p:nvSpPr>
        <p:spPr bwMode="auto">
          <a:xfrm>
            <a:off x="1063704" y="3068960"/>
            <a:ext cx="7252712" cy="1218795"/>
          </a:xfrm>
          <a:prstGeom prst="rect">
            <a:avLst/>
          </a:prstGeom>
          <a:noFill/>
          <a:ln w="12700">
            <a:noFill/>
            <a:miter lim="800000"/>
            <a:headEnd type="none" w="sm" len="sm"/>
            <a:tailEnd type="none" w="sm" len="sm"/>
          </a:ln>
          <a:effectLst/>
        </p:spPr>
        <p:txBody>
          <a:bodyPr wrap="square" tIns="54864" bIns="54864">
            <a:spAutoFit/>
          </a:bodyPr>
          <a:lstStyle/>
          <a:p>
            <a:pPr marL="285750" indent="-285750" algn="just">
              <a:buSzPct val="85000"/>
              <a:buFont typeface="Wingdings" pitchFamily="2" charset="2"/>
              <a:buChar char="v"/>
            </a:pPr>
            <a:r>
              <a:rPr lang="en-US" smtClean="0"/>
              <a:t>Begitu pula jika queue diimplementasi dengan </a:t>
            </a:r>
            <a:r>
              <a:rPr lang="en-US" i="1" smtClean="0"/>
              <a:t>structure/record</a:t>
            </a:r>
            <a:r>
              <a:rPr lang="en-US" smtClean="0"/>
              <a:t> karena queue masih menggunakan array untuk menyimpan data sedangkan nilai belakang disimpan dalam field tersendiri, sehingga queue masih bersifat statis.</a:t>
            </a:r>
          </a:p>
        </p:txBody>
      </p:sp>
      <p:sp>
        <p:nvSpPr>
          <p:cNvPr id="5" name="Text Box 23"/>
          <p:cNvSpPr txBox="1">
            <a:spLocks noChangeArrowheads="1"/>
          </p:cNvSpPr>
          <p:nvPr/>
        </p:nvSpPr>
        <p:spPr bwMode="auto">
          <a:xfrm>
            <a:off x="1066370" y="4298437"/>
            <a:ext cx="7178037" cy="941796"/>
          </a:xfrm>
          <a:prstGeom prst="rect">
            <a:avLst/>
          </a:prstGeom>
          <a:noFill/>
          <a:ln w="12700">
            <a:noFill/>
            <a:miter lim="800000"/>
            <a:headEnd type="none" w="sm" len="sm"/>
            <a:tailEnd type="none" w="sm" len="sm"/>
          </a:ln>
          <a:effectLst/>
        </p:spPr>
        <p:txBody>
          <a:bodyPr wrap="square" tIns="54864" bIns="54864">
            <a:spAutoFit/>
          </a:bodyPr>
          <a:lstStyle/>
          <a:p>
            <a:pPr marL="285750" indent="-285750" algn="just">
              <a:buSzPct val="85000"/>
              <a:buFont typeface="Wingdings" pitchFamily="2" charset="2"/>
              <a:buChar char="v"/>
            </a:pPr>
            <a:r>
              <a:rPr lang="en-US" smtClean="0"/>
              <a:t>Cara untuk mengatasi hal tersebut adalah membuat queue bersifat dinamis yaitu dengan menggunakan pointer dalam bentuk linked list.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2"/>
          <p:cNvSpPr>
            <a:spLocks noChangeArrowheads="1"/>
          </p:cNvSpPr>
          <p:nvPr/>
        </p:nvSpPr>
        <p:spPr bwMode="auto">
          <a:xfrm>
            <a:off x="1835696" y="836613"/>
            <a:ext cx="5822941" cy="387798"/>
          </a:xfrm>
          <a:prstGeom prst="rect">
            <a:avLst/>
          </a:prstGeom>
          <a:noFill/>
          <a:ln w="12700">
            <a:noFill/>
            <a:miter lim="800000"/>
            <a:headEnd type="none" w="sm" len="sm"/>
            <a:tailEnd type="none" w="sm" len="sm"/>
          </a:ln>
        </p:spPr>
        <p:txBody>
          <a:bodyPr wrap="none" tIns="54864" bIns="54864">
            <a:spAutoFit/>
          </a:bodyPr>
          <a:lstStyle/>
          <a:p>
            <a:r>
              <a:rPr lang="en-US" b="1"/>
              <a:t>IMPLEMENTASI </a:t>
            </a:r>
            <a:r>
              <a:rPr lang="en-US" b="1" smtClean="0"/>
              <a:t>QUEUE </a:t>
            </a:r>
            <a:r>
              <a:rPr lang="en-US" b="1"/>
              <a:t>MENGGUNAKAN </a:t>
            </a:r>
            <a:r>
              <a:rPr lang="en-US" b="1" smtClean="0"/>
              <a:t>POINTER</a:t>
            </a:r>
            <a:endParaRPr lang="en-US" b="1"/>
          </a:p>
        </p:txBody>
      </p:sp>
      <p:sp>
        <p:nvSpPr>
          <p:cNvPr id="3" name="Text Box 23"/>
          <p:cNvSpPr txBox="1">
            <a:spLocks noChangeArrowheads="1"/>
          </p:cNvSpPr>
          <p:nvPr/>
        </p:nvSpPr>
        <p:spPr bwMode="auto">
          <a:xfrm>
            <a:off x="762264" y="1288188"/>
            <a:ext cx="7775192" cy="941796"/>
          </a:xfrm>
          <a:prstGeom prst="rect">
            <a:avLst/>
          </a:prstGeom>
          <a:noFill/>
          <a:ln w="12700">
            <a:noFill/>
            <a:miter lim="800000"/>
            <a:headEnd type="none" w="sm" len="sm"/>
            <a:tailEnd type="none" w="sm" len="sm"/>
          </a:ln>
          <a:effectLst/>
        </p:spPr>
        <p:txBody>
          <a:bodyPr wrap="square" tIns="54864" bIns="54864">
            <a:spAutoFit/>
          </a:bodyPr>
          <a:lstStyle/>
          <a:p>
            <a:pPr marL="285750" indent="-285750" algn="just">
              <a:buSzPct val="85000"/>
              <a:buFont typeface="Wingdings" pitchFamily="2" charset="2"/>
              <a:buChar char="v"/>
            </a:pPr>
            <a:r>
              <a:rPr lang="en-US" smtClean="0"/>
              <a:t>Queue menggunakan pointer dapat diimplementasi dalam bentuk linked list tunggal (</a:t>
            </a:r>
            <a:r>
              <a:rPr lang="en-US" i="1" smtClean="0"/>
              <a:t>singly linked list</a:t>
            </a:r>
            <a:r>
              <a:rPr lang="en-US" smtClean="0"/>
              <a:t>) atau dapat juga dalam bentuk linked list ganda (</a:t>
            </a:r>
            <a:r>
              <a:rPr lang="en-US" i="1" smtClean="0"/>
              <a:t>doubly</a:t>
            </a:r>
            <a:r>
              <a:rPr lang="en-US" smtClean="0"/>
              <a:t> </a:t>
            </a:r>
            <a:r>
              <a:rPr lang="en-US" i="1" smtClean="0"/>
              <a:t>linked list</a:t>
            </a:r>
            <a:r>
              <a:rPr lang="en-US" smtClean="0"/>
              <a:t>). </a:t>
            </a:r>
          </a:p>
        </p:txBody>
      </p:sp>
      <p:sp>
        <p:nvSpPr>
          <p:cNvPr id="4" name="Text Box 23"/>
          <p:cNvSpPr txBox="1">
            <a:spLocks noChangeArrowheads="1"/>
          </p:cNvSpPr>
          <p:nvPr/>
        </p:nvSpPr>
        <p:spPr bwMode="auto">
          <a:xfrm>
            <a:off x="765624" y="2708920"/>
            <a:ext cx="7775192" cy="664797"/>
          </a:xfrm>
          <a:prstGeom prst="rect">
            <a:avLst/>
          </a:prstGeom>
          <a:noFill/>
          <a:ln w="12700">
            <a:noFill/>
            <a:miter lim="800000"/>
            <a:headEnd type="none" w="sm" len="sm"/>
            <a:tailEnd type="none" w="sm" len="sm"/>
          </a:ln>
          <a:effectLst/>
        </p:spPr>
        <p:txBody>
          <a:bodyPr wrap="square" tIns="54864" bIns="54864">
            <a:spAutoFit/>
          </a:bodyPr>
          <a:lstStyle/>
          <a:p>
            <a:pPr marL="285750" indent="-285750" algn="just">
              <a:buSzPct val="85000"/>
              <a:buFont typeface="Wingdings" pitchFamily="2" charset="2"/>
              <a:buChar char="v"/>
            </a:pPr>
            <a:r>
              <a:rPr lang="en-US" smtClean="0"/>
              <a:t>Elemen queue dibuat dalam bentuk node yang terdiri dari field info, kiri dan kanan. </a:t>
            </a:r>
          </a:p>
        </p:txBody>
      </p:sp>
      <p:sp>
        <p:nvSpPr>
          <p:cNvPr id="5" name="Text Box 23"/>
          <p:cNvSpPr txBox="1">
            <a:spLocks noChangeArrowheads="1"/>
          </p:cNvSpPr>
          <p:nvPr/>
        </p:nvSpPr>
        <p:spPr bwMode="auto">
          <a:xfrm>
            <a:off x="765624" y="2132856"/>
            <a:ext cx="7775192" cy="664797"/>
          </a:xfrm>
          <a:prstGeom prst="rect">
            <a:avLst/>
          </a:prstGeom>
          <a:noFill/>
          <a:ln w="12700">
            <a:noFill/>
            <a:miter lim="800000"/>
            <a:headEnd type="none" w="sm" len="sm"/>
            <a:tailEnd type="none" w="sm" len="sm"/>
          </a:ln>
          <a:effectLst/>
        </p:spPr>
        <p:txBody>
          <a:bodyPr wrap="square" tIns="54864" bIns="54864">
            <a:spAutoFit/>
          </a:bodyPr>
          <a:lstStyle/>
          <a:p>
            <a:pPr marL="285750" indent="-285750" algn="just">
              <a:buSzPct val="85000"/>
              <a:buFont typeface="Wingdings" pitchFamily="2" charset="2"/>
              <a:buChar char="v"/>
            </a:pPr>
            <a:r>
              <a:rPr lang="en-US" smtClean="0"/>
              <a:t>Pada pembahasan berikut ini implementasi queue menggunakan linked list ganda (</a:t>
            </a:r>
            <a:r>
              <a:rPr lang="en-US" i="1" smtClean="0"/>
              <a:t>doubly</a:t>
            </a:r>
            <a:r>
              <a:rPr lang="en-US" smtClean="0"/>
              <a:t> </a:t>
            </a:r>
            <a:r>
              <a:rPr lang="en-US" i="1" smtClean="0"/>
              <a:t>linked list</a:t>
            </a:r>
            <a:r>
              <a:rPr lang="en-US" smtClean="0"/>
              <a:t>). </a:t>
            </a:r>
          </a:p>
        </p:txBody>
      </p:sp>
      <p:sp>
        <p:nvSpPr>
          <p:cNvPr id="78" name="Text Box 137"/>
          <p:cNvSpPr txBox="1">
            <a:spLocks noChangeArrowheads="1"/>
          </p:cNvSpPr>
          <p:nvPr/>
        </p:nvSpPr>
        <p:spPr bwMode="auto">
          <a:xfrm>
            <a:off x="2933922" y="3663130"/>
            <a:ext cx="5184576" cy="262794"/>
          </a:xfrm>
          <a:prstGeom prst="rect">
            <a:avLst/>
          </a:prstGeom>
          <a:noFill/>
          <a:ln w="9525">
            <a:noFill/>
            <a:miter lim="800000"/>
            <a:headEnd/>
            <a:tailEnd/>
          </a:ln>
        </p:spPr>
        <p:txBody>
          <a:bodyPr lIns="0" tIns="0" rIns="0" bIns="0"/>
          <a:lstStyle/>
          <a:p>
            <a:r>
              <a:rPr lang="en-US" sz="1400" smtClean="0">
                <a:cs typeface="Times New Roman" pitchFamily="18" charset="0"/>
              </a:rPr>
              <a:t>Info    :  </a:t>
            </a:r>
            <a:r>
              <a:rPr lang="en-US" sz="1400">
                <a:cs typeface="Times New Roman" pitchFamily="18" charset="0"/>
              </a:rPr>
              <a:t>Berfungsi untuk menyimpan data </a:t>
            </a:r>
            <a:r>
              <a:rPr lang="en-US" sz="1400" smtClean="0">
                <a:cs typeface="Times New Roman" pitchFamily="18" charset="0"/>
              </a:rPr>
              <a:t>yang harus </a:t>
            </a:r>
            <a:r>
              <a:rPr lang="en-US" sz="1400">
                <a:cs typeface="Times New Roman" pitchFamily="18" charset="0"/>
              </a:rPr>
              <a:t>disimpan.</a:t>
            </a:r>
            <a:endParaRPr lang="en-US" sz="1400"/>
          </a:p>
        </p:txBody>
      </p:sp>
      <p:sp>
        <p:nvSpPr>
          <p:cNvPr id="79" name="Text Box 138"/>
          <p:cNvSpPr txBox="1">
            <a:spLocks noChangeArrowheads="1"/>
          </p:cNvSpPr>
          <p:nvPr/>
        </p:nvSpPr>
        <p:spPr bwMode="auto">
          <a:xfrm>
            <a:off x="2915816" y="3925925"/>
            <a:ext cx="5202682" cy="288032"/>
          </a:xfrm>
          <a:prstGeom prst="rect">
            <a:avLst/>
          </a:prstGeom>
          <a:noFill/>
          <a:ln w="9525">
            <a:noFill/>
            <a:miter lim="800000"/>
            <a:headEnd/>
            <a:tailEnd/>
          </a:ln>
        </p:spPr>
        <p:txBody>
          <a:bodyPr lIns="0" tIns="0" rIns="0" bIns="0"/>
          <a:lstStyle/>
          <a:p>
            <a:r>
              <a:rPr lang="en-US" sz="1400" smtClean="0">
                <a:cs typeface="Times New Roman" pitchFamily="18" charset="0"/>
              </a:rPr>
              <a:t>Kiri     :  Berfungsi </a:t>
            </a:r>
            <a:r>
              <a:rPr lang="en-US" sz="1400">
                <a:cs typeface="Times New Roman" pitchFamily="18" charset="0"/>
              </a:rPr>
              <a:t>untuk menyimpan </a:t>
            </a:r>
            <a:r>
              <a:rPr lang="en-US" sz="1400" smtClean="0">
                <a:cs typeface="Times New Roman" pitchFamily="18" charset="0"/>
              </a:rPr>
              <a:t>alamat elemen sebelumnya.</a:t>
            </a:r>
            <a:endParaRPr lang="en-US" sz="1400"/>
          </a:p>
        </p:txBody>
      </p:sp>
      <p:sp>
        <p:nvSpPr>
          <p:cNvPr id="80" name="Text Box 138"/>
          <p:cNvSpPr txBox="1">
            <a:spLocks noChangeArrowheads="1"/>
          </p:cNvSpPr>
          <p:nvPr/>
        </p:nvSpPr>
        <p:spPr bwMode="auto">
          <a:xfrm>
            <a:off x="2915816" y="4213956"/>
            <a:ext cx="5202682" cy="288032"/>
          </a:xfrm>
          <a:prstGeom prst="rect">
            <a:avLst/>
          </a:prstGeom>
          <a:noFill/>
          <a:ln w="9525">
            <a:noFill/>
            <a:miter lim="800000"/>
            <a:headEnd/>
            <a:tailEnd/>
          </a:ln>
        </p:spPr>
        <p:txBody>
          <a:bodyPr lIns="0" tIns="0" rIns="0" bIns="0"/>
          <a:lstStyle/>
          <a:p>
            <a:r>
              <a:rPr lang="en-US" sz="1400" smtClean="0">
                <a:cs typeface="Times New Roman" pitchFamily="18" charset="0"/>
              </a:rPr>
              <a:t>Kanan:  Berfungsi </a:t>
            </a:r>
            <a:r>
              <a:rPr lang="en-US" sz="1400">
                <a:cs typeface="Times New Roman" pitchFamily="18" charset="0"/>
              </a:rPr>
              <a:t>untuk menyimpan </a:t>
            </a:r>
            <a:r>
              <a:rPr lang="en-US" sz="1400" smtClean="0">
                <a:cs typeface="Times New Roman" pitchFamily="18" charset="0"/>
              </a:rPr>
              <a:t>alamat elemen berikutnya.</a:t>
            </a:r>
            <a:endParaRPr lang="en-US" sz="1400"/>
          </a:p>
        </p:txBody>
      </p:sp>
      <p:grpSp>
        <p:nvGrpSpPr>
          <p:cNvPr id="85" name="Group 84"/>
          <p:cNvGrpSpPr/>
          <p:nvPr/>
        </p:nvGrpSpPr>
        <p:grpSpPr>
          <a:xfrm>
            <a:off x="1070767" y="3447106"/>
            <a:ext cx="1500119" cy="1051643"/>
            <a:chOff x="1070767" y="3447106"/>
            <a:chExt cx="1500119" cy="1051643"/>
          </a:xfrm>
        </p:grpSpPr>
        <p:sp>
          <p:nvSpPr>
            <p:cNvPr id="67" name="TextBox 66"/>
            <p:cNvSpPr txBox="1"/>
            <p:nvPr/>
          </p:nvSpPr>
          <p:spPr>
            <a:xfrm>
              <a:off x="1421754" y="3447106"/>
              <a:ext cx="612668" cy="307777"/>
            </a:xfrm>
            <a:prstGeom prst="rect">
              <a:avLst/>
            </a:prstGeom>
            <a:noFill/>
          </p:spPr>
          <p:txBody>
            <a:bodyPr wrap="none" rtlCol="0">
              <a:spAutoFit/>
            </a:bodyPr>
            <a:lstStyle/>
            <a:p>
              <a:r>
                <a:rPr lang="en-US" sz="1400" smtClean="0"/>
                <a:t>Node</a:t>
              </a:r>
              <a:endParaRPr lang="en-US" sz="1400"/>
            </a:p>
          </p:txBody>
        </p:sp>
        <p:grpSp>
          <p:nvGrpSpPr>
            <p:cNvPr id="69" name="Group 14"/>
            <p:cNvGrpSpPr/>
            <p:nvPr/>
          </p:nvGrpSpPr>
          <p:grpSpPr>
            <a:xfrm>
              <a:off x="1187624" y="3764913"/>
              <a:ext cx="1080120" cy="432048"/>
              <a:chOff x="3635896" y="3429000"/>
              <a:chExt cx="1296144" cy="432048"/>
            </a:xfrm>
          </p:grpSpPr>
          <p:sp>
            <p:nvSpPr>
              <p:cNvPr id="75" name="Rectangle 74"/>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NULL</a:t>
                </a:r>
              </a:p>
            </p:txBody>
          </p:sp>
          <p:cxnSp>
            <p:nvCxnSpPr>
              <p:cNvPr id="76" name="Straight Connector 75"/>
              <p:cNvCxnSpPr/>
              <p:nvPr/>
            </p:nvCxnSpPr>
            <p:spPr bwMode="auto">
              <a:xfrm>
                <a:off x="3905988"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7" name="Straight Connector 76"/>
              <p:cNvCxnSpPr/>
              <p:nvPr/>
            </p:nvCxnSpPr>
            <p:spPr bwMode="auto">
              <a:xfrm>
                <a:off x="4654246"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70" name="TextBox 69"/>
            <p:cNvSpPr txBox="1"/>
            <p:nvPr/>
          </p:nvSpPr>
          <p:spPr>
            <a:xfrm>
              <a:off x="1070767" y="4221750"/>
              <a:ext cx="456211" cy="276999"/>
            </a:xfrm>
            <a:prstGeom prst="rect">
              <a:avLst/>
            </a:prstGeom>
            <a:noFill/>
          </p:spPr>
          <p:txBody>
            <a:bodyPr wrap="square" rtlCol="0">
              <a:spAutoFit/>
            </a:bodyPr>
            <a:lstStyle/>
            <a:p>
              <a:pPr algn="ctr"/>
              <a:r>
                <a:rPr lang="en-US" sz="1200" smtClean="0"/>
                <a:t>Kiri</a:t>
              </a:r>
              <a:endParaRPr lang="en-US" sz="1200"/>
            </a:p>
          </p:txBody>
        </p:sp>
        <p:sp>
          <p:nvSpPr>
            <p:cNvPr id="73" name="TextBox 72"/>
            <p:cNvSpPr txBox="1"/>
            <p:nvPr/>
          </p:nvSpPr>
          <p:spPr>
            <a:xfrm>
              <a:off x="1430391" y="4212035"/>
              <a:ext cx="600227" cy="276999"/>
            </a:xfrm>
            <a:prstGeom prst="rect">
              <a:avLst/>
            </a:prstGeom>
            <a:noFill/>
          </p:spPr>
          <p:txBody>
            <a:bodyPr wrap="square" rtlCol="0">
              <a:spAutoFit/>
            </a:bodyPr>
            <a:lstStyle/>
            <a:p>
              <a:pPr algn="ctr"/>
              <a:r>
                <a:rPr lang="en-US" sz="1200" smtClean="0"/>
                <a:t>Info</a:t>
              </a:r>
              <a:endParaRPr lang="en-US" sz="1200"/>
            </a:p>
          </p:txBody>
        </p:sp>
        <p:sp>
          <p:nvSpPr>
            <p:cNvPr id="74" name="TextBox 73"/>
            <p:cNvSpPr txBox="1"/>
            <p:nvPr/>
          </p:nvSpPr>
          <p:spPr>
            <a:xfrm>
              <a:off x="1907704" y="4212035"/>
              <a:ext cx="663182" cy="276999"/>
            </a:xfrm>
            <a:prstGeom prst="rect">
              <a:avLst/>
            </a:prstGeom>
            <a:noFill/>
          </p:spPr>
          <p:txBody>
            <a:bodyPr wrap="square" rtlCol="0">
              <a:spAutoFit/>
            </a:bodyPr>
            <a:lstStyle/>
            <a:p>
              <a:pPr algn="ctr"/>
              <a:r>
                <a:rPr lang="en-US" sz="1200" smtClean="0"/>
                <a:t>Kanan</a:t>
              </a:r>
              <a:endParaRPr lang="en-US" sz="1200"/>
            </a:p>
          </p:txBody>
        </p:sp>
        <p:cxnSp>
          <p:nvCxnSpPr>
            <p:cNvPr id="82" name="Straight Connector 81"/>
            <p:cNvCxnSpPr/>
            <p:nvPr/>
          </p:nvCxnSpPr>
          <p:spPr bwMode="auto">
            <a:xfrm flipH="1">
              <a:off x="1195057" y="3761881"/>
              <a:ext cx="217644" cy="42082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4" name="Straight Connector 83"/>
            <p:cNvCxnSpPr/>
            <p:nvPr/>
          </p:nvCxnSpPr>
          <p:spPr bwMode="auto">
            <a:xfrm flipH="1">
              <a:off x="2041047" y="3773108"/>
              <a:ext cx="217644" cy="420821"/>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grpSp>
        <p:nvGrpSpPr>
          <p:cNvPr id="159" name="Group 158"/>
          <p:cNvGrpSpPr/>
          <p:nvPr/>
        </p:nvGrpSpPr>
        <p:grpSpPr>
          <a:xfrm>
            <a:off x="971600" y="5157192"/>
            <a:ext cx="7331104" cy="1145130"/>
            <a:chOff x="971600" y="4976964"/>
            <a:chExt cx="7331104" cy="1145130"/>
          </a:xfrm>
        </p:grpSpPr>
        <p:grpSp>
          <p:nvGrpSpPr>
            <p:cNvPr id="88" name="Group 14"/>
            <p:cNvGrpSpPr/>
            <p:nvPr/>
          </p:nvGrpSpPr>
          <p:grpSpPr>
            <a:xfrm>
              <a:off x="1421338" y="5055088"/>
              <a:ext cx="891255" cy="461954"/>
              <a:chOff x="3635896" y="3429000"/>
              <a:chExt cx="1296144" cy="432048"/>
            </a:xfrm>
          </p:grpSpPr>
          <p:sp>
            <p:nvSpPr>
              <p:cNvPr id="94" name="Rectangle 93"/>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8</a:t>
                </a:r>
              </a:p>
            </p:txBody>
          </p:sp>
          <p:cxnSp>
            <p:nvCxnSpPr>
              <p:cNvPr id="95" name="Straight Connector 94"/>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6" name="Straight Connector 95"/>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cxnSp>
          <p:nvCxnSpPr>
            <p:cNvPr id="99" name="Straight Connector 98"/>
            <p:cNvCxnSpPr/>
            <p:nvPr/>
          </p:nvCxnSpPr>
          <p:spPr bwMode="auto">
            <a:xfrm flipH="1">
              <a:off x="1428769" y="5053485"/>
              <a:ext cx="190903" cy="45427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01" name="Line 30"/>
            <p:cNvSpPr>
              <a:spLocks noChangeShapeType="1"/>
            </p:cNvSpPr>
            <p:nvPr/>
          </p:nvSpPr>
          <p:spPr bwMode="auto">
            <a:xfrm>
              <a:off x="2225029" y="5206970"/>
              <a:ext cx="288032" cy="0"/>
            </a:xfrm>
            <a:prstGeom prst="line">
              <a:avLst/>
            </a:prstGeom>
            <a:noFill/>
            <a:ln w="9525">
              <a:solidFill>
                <a:schemeClr val="tx1"/>
              </a:solidFill>
              <a:round/>
              <a:headEnd/>
              <a:tailEnd type="triangle" w="sm" len="sm"/>
            </a:ln>
          </p:spPr>
          <p:txBody>
            <a:bodyPr/>
            <a:lstStyle/>
            <a:p>
              <a:endParaRPr lang="en-US"/>
            </a:p>
          </p:txBody>
        </p:sp>
        <p:grpSp>
          <p:nvGrpSpPr>
            <p:cNvPr id="104" name="Group 14"/>
            <p:cNvGrpSpPr/>
            <p:nvPr/>
          </p:nvGrpSpPr>
          <p:grpSpPr>
            <a:xfrm>
              <a:off x="2531166" y="5050738"/>
              <a:ext cx="891255" cy="461954"/>
              <a:chOff x="3635896" y="3429000"/>
              <a:chExt cx="1296144" cy="432048"/>
            </a:xfrm>
          </p:grpSpPr>
          <p:sp>
            <p:nvSpPr>
              <p:cNvPr id="105" name="Rectangle 104"/>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10</a:t>
                </a:r>
              </a:p>
            </p:txBody>
          </p:sp>
          <p:cxnSp>
            <p:nvCxnSpPr>
              <p:cNvPr id="106" name="Straight Connector 105"/>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07" name="Straight Connector 106"/>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09" name="Line 30"/>
            <p:cNvSpPr>
              <a:spLocks noChangeShapeType="1"/>
            </p:cNvSpPr>
            <p:nvPr/>
          </p:nvSpPr>
          <p:spPr bwMode="auto">
            <a:xfrm>
              <a:off x="3325804" y="5211673"/>
              <a:ext cx="288032" cy="0"/>
            </a:xfrm>
            <a:prstGeom prst="line">
              <a:avLst/>
            </a:prstGeom>
            <a:noFill/>
            <a:ln w="9525">
              <a:solidFill>
                <a:schemeClr val="tx1"/>
              </a:solidFill>
              <a:round/>
              <a:headEnd/>
              <a:tailEnd type="triangle" w="sm" len="sm"/>
            </a:ln>
          </p:spPr>
          <p:txBody>
            <a:bodyPr/>
            <a:lstStyle/>
            <a:p>
              <a:endParaRPr lang="en-US"/>
            </a:p>
          </p:txBody>
        </p:sp>
        <p:sp>
          <p:nvSpPr>
            <p:cNvPr id="103" name="Line 30"/>
            <p:cNvSpPr>
              <a:spLocks noChangeShapeType="1"/>
            </p:cNvSpPr>
            <p:nvPr/>
          </p:nvSpPr>
          <p:spPr bwMode="auto">
            <a:xfrm flipH="1">
              <a:off x="2333248" y="5359370"/>
              <a:ext cx="288032" cy="0"/>
            </a:xfrm>
            <a:prstGeom prst="line">
              <a:avLst/>
            </a:prstGeom>
            <a:noFill/>
            <a:ln w="9525">
              <a:solidFill>
                <a:schemeClr val="tx1"/>
              </a:solidFill>
              <a:round/>
              <a:headEnd/>
              <a:tailEnd type="triangle" w="sm" len="sm"/>
            </a:ln>
          </p:spPr>
          <p:txBody>
            <a:bodyPr/>
            <a:lstStyle/>
            <a:p>
              <a:endParaRPr lang="en-US"/>
            </a:p>
          </p:txBody>
        </p:sp>
        <p:grpSp>
          <p:nvGrpSpPr>
            <p:cNvPr id="111" name="Group 14"/>
            <p:cNvGrpSpPr/>
            <p:nvPr/>
          </p:nvGrpSpPr>
          <p:grpSpPr>
            <a:xfrm>
              <a:off x="3629392" y="5053901"/>
              <a:ext cx="891255" cy="461954"/>
              <a:chOff x="3635896" y="3429000"/>
              <a:chExt cx="1296144" cy="432048"/>
            </a:xfrm>
          </p:grpSpPr>
          <p:sp>
            <p:nvSpPr>
              <p:cNvPr id="112" name="Rectangle 111"/>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6</a:t>
                </a:r>
              </a:p>
            </p:txBody>
          </p:sp>
          <p:cxnSp>
            <p:nvCxnSpPr>
              <p:cNvPr id="113" name="Straight Connector 112"/>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15" name="Line 30"/>
            <p:cNvSpPr>
              <a:spLocks noChangeShapeType="1"/>
            </p:cNvSpPr>
            <p:nvPr/>
          </p:nvSpPr>
          <p:spPr bwMode="auto">
            <a:xfrm>
              <a:off x="4424030" y="5214836"/>
              <a:ext cx="288032" cy="0"/>
            </a:xfrm>
            <a:prstGeom prst="line">
              <a:avLst/>
            </a:prstGeom>
            <a:noFill/>
            <a:ln w="9525">
              <a:solidFill>
                <a:schemeClr val="tx1"/>
              </a:solidFill>
              <a:round/>
              <a:headEnd/>
              <a:tailEnd type="triangle" w="sm" len="sm"/>
            </a:ln>
          </p:spPr>
          <p:txBody>
            <a:bodyPr/>
            <a:lstStyle/>
            <a:p>
              <a:endParaRPr lang="en-US"/>
            </a:p>
          </p:txBody>
        </p:sp>
        <p:grpSp>
          <p:nvGrpSpPr>
            <p:cNvPr id="129" name="Group 14"/>
            <p:cNvGrpSpPr/>
            <p:nvPr/>
          </p:nvGrpSpPr>
          <p:grpSpPr>
            <a:xfrm>
              <a:off x="4724653" y="5053901"/>
              <a:ext cx="891255" cy="461954"/>
              <a:chOff x="3635896" y="3429000"/>
              <a:chExt cx="1296144" cy="432048"/>
            </a:xfrm>
          </p:grpSpPr>
          <p:sp>
            <p:nvSpPr>
              <p:cNvPr id="130" name="Rectangle 129"/>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28</a:t>
                </a:r>
              </a:p>
            </p:txBody>
          </p:sp>
          <p:cxnSp>
            <p:nvCxnSpPr>
              <p:cNvPr id="131" name="Straight Connector 130"/>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32" name="Straight Connector 131"/>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33" name="Line 30"/>
            <p:cNvSpPr>
              <a:spLocks noChangeShapeType="1"/>
            </p:cNvSpPr>
            <p:nvPr/>
          </p:nvSpPr>
          <p:spPr bwMode="auto">
            <a:xfrm>
              <a:off x="5519291" y="5214836"/>
              <a:ext cx="288032" cy="0"/>
            </a:xfrm>
            <a:prstGeom prst="line">
              <a:avLst/>
            </a:prstGeom>
            <a:noFill/>
            <a:ln w="9525">
              <a:solidFill>
                <a:schemeClr val="tx1"/>
              </a:solidFill>
              <a:round/>
              <a:headEnd/>
              <a:tailEnd type="triangle" w="sm" len="sm"/>
            </a:ln>
          </p:spPr>
          <p:txBody>
            <a:bodyPr/>
            <a:lstStyle/>
            <a:p>
              <a:endParaRPr lang="en-US"/>
            </a:p>
          </p:txBody>
        </p:sp>
        <p:sp>
          <p:nvSpPr>
            <p:cNvPr id="110" name="Line 30"/>
            <p:cNvSpPr>
              <a:spLocks noChangeShapeType="1"/>
            </p:cNvSpPr>
            <p:nvPr/>
          </p:nvSpPr>
          <p:spPr bwMode="auto">
            <a:xfrm flipH="1">
              <a:off x="3434023" y="5364073"/>
              <a:ext cx="288032" cy="0"/>
            </a:xfrm>
            <a:prstGeom prst="line">
              <a:avLst/>
            </a:prstGeom>
            <a:noFill/>
            <a:ln w="9525">
              <a:solidFill>
                <a:schemeClr val="tx1"/>
              </a:solidFill>
              <a:round/>
              <a:headEnd/>
              <a:tailEnd type="triangle" w="sm" len="sm"/>
            </a:ln>
          </p:spPr>
          <p:txBody>
            <a:bodyPr/>
            <a:lstStyle/>
            <a:p>
              <a:endParaRPr lang="en-US"/>
            </a:p>
          </p:txBody>
        </p:sp>
        <p:sp>
          <p:nvSpPr>
            <p:cNvPr id="116" name="Line 30"/>
            <p:cNvSpPr>
              <a:spLocks noChangeShapeType="1"/>
            </p:cNvSpPr>
            <p:nvPr/>
          </p:nvSpPr>
          <p:spPr bwMode="auto">
            <a:xfrm flipH="1">
              <a:off x="4532249" y="5367236"/>
              <a:ext cx="288032" cy="0"/>
            </a:xfrm>
            <a:prstGeom prst="line">
              <a:avLst/>
            </a:prstGeom>
            <a:noFill/>
            <a:ln w="9525">
              <a:solidFill>
                <a:schemeClr val="tx1"/>
              </a:solidFill>
              <a:round/>
              <a:headEnd/>
              <a:tailEnd type="triangle" w="sm" len="sm"/>
            </a:ln>
          </p:spPr>
          <p:txBody>
            <a:bodyPr/>
            <a:lstStyle/>
            <a:p>
              <a:endParaRPr lang="en-US"/>
            </a:p>
          </p:txBody>
        </p:sp>
        <p:grpSp>
          <p:nvGrpSpPr>
            <p:cNvPr id="135" name="Group 14"/>
            <p:cNvGrpSpPr/>
            <p:nvPr/>
          </p:nvGrpSpPr>
          <p:grpSpPr>
            <a:xfrm>
              <a:off x="5825844" y="5050738"/>
              <a:ext cx="891255" cy="461954"/>
              <a:chOff x="3635896" y="3429000"/>
              <a:chExt cx="1296144" cy="432048"/>
            </a:xfrm>
          </p:grpSpPr>
          <p:sp>
            <p:nvSpPr>
              <p:cNvPr id="136" name="Rectangle 135"/>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17</a:t>
                </a:r>
              </a:p>
            </p:txBody>
          </p:sp>
          <p:cxnSp>
            <p:nvCxnSpPr>
              <p:cNvPr id="137" name="Straight Connector 136"/>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38" name="Straight Connector 137"/>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39" name="Line 30"/>
            <p:cNvSpPr>
              <a:spLocks noChangeShapeType="1"/>
            </p:cNvSpPr>
            <p:nvPr/>
          </p:nvSpPr>
          <p:spPr bwMode="auto">
            <a:xfrm>
              <a:off x="6611429" y="5211673"/>
              <a:ext cx="288032" cy="0"/>
            </a:xfrm>
            <a:prstGeom prst="line">
              <a:avLst/>
            </a:prstGeom>
            <a:noFill/>
            <a:ln w="9525">
              <a:solidFill>
                <a:schemeClr val="tx1"/>
              </a:solidFill>
              <a:round/>
              <a:headEnd/>
              <a:tailEnd type="triangle" w="sm" len="sm"/>
            </a:ln>
          </p:spPr>
          <p:txBody>
            <a:bodyPr/>
            <a:lstStyle/>
            <a:p>
              <a:endParaRPr lang="en-US"/>
            </a:p>
          </p:txBody>
        </p:sp>
        <p:grpSp>
          <p:nvGrpSpPr>
            <p:cNvPr id="140" name="Group 14"/>
            <p:cNvGrpSpPr/>
            <p:nvPr/>
          </p:nvGrpSpPr>
          <p:grpSpPr>
            <a:xfrm>
              <a:off x="6921105" y="5050738"/>
              <a:ext cx="891255" cy="461954"/>
              <a:chOff x="3635896" y="3429000"/>
              <a:chExt cx="1296144" cy="432048"/>
            </a:xfrm>
          </p:grpSpPr>
          <p:sp>
            <p:nvSpPr>
              <p:cNvPr id="141" name="Rectangle 140"/>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34</a:t>
                </a:r>
              </a:p>
            </p:txBody>
          </p:sp>
          <p:cxnSp>
            <p:nvCxnSpPr>
              <p:cNvPr id="142" name="Straight Connector 141"/>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3" name="Straight Connector 142"/>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34" name="Line 30"/>
            <p:cNvSpPr>
              <a:spLocks noChangeShapeType="1"/>
            </p:cNvSpPr>
            <p:nvPr/>
          </p:nvSpPr>
          <p:spPr bwMode="auto">
            <a:xfrm flipH="1">
              <a:off x="5627510" y="5367236"/>
              <a:ext cx="288032" cy="0"/>
            </a:xfrm>
            <a:prstGeom prst="line">
              <a:avLst/>
            </a:prstGeom>
            <a:noFill/>
            <a:ln w="9525">
              <a:solidFill>
                <a:schemeClr val="tx1"/>
              </a:solidFill>
              <a:round/>
              <a:headEnd/>
              <a:tailEnd type="triangle" w="sm" len="sm"/>
            </a:ln>
          </p:spPr>
          <p:txBody>
            <a:bodyPr/>
            <a:lstStyle/>
            <a:p>
              <a:endParaRPr lang="en-US"/>
            </a:p>
          </p:txBody>
        </p:sp>
        <p:sp>
          <p:nvSpPr>
            <p:cNvPr id="146" name="Line 30"/>
            <p:cNvSpPr>
              <a:spLocks noChangeShapeType="1"/>
            </p:cNvSpPr>
            <p:nvPr/>
          </p:nvSpPr>
          <p:spPr bwMode="auto">
            <a:xfrm flipH="1">
              <a:off x="6728701" y="5364073"/>
              <a:ext cx="288032" cy="0"/>
            </a:xfrm>
            <a:prstGeom prst="line">
              <a:avLst/>
            </a:prstGeom>
            <a:noFill/>
            <a:ln w="9525">
              <a:solidFill>
                <a:schemeClr val="tx1"/>
              </a:solidFill>
              <a:round/>
              <a:headEnd/>
              <a:tailEnd type="triangle" w="sm" len="sm"/>
            </a:ln>
          </p:spPr>
          <p:txBody>
            <a:bodyPr/>
            <a:lstStyle/>
            <a:p>
              <a:endParaRPr lang="en-US"/>
            </a:p>
          </p:txBody>
        </p:sp>
        <p:cxnSp>
          <p:nvCxnSpPr>
            <p:cNvPr id="147" name="Straight Connector 146"/>
            <p:cNvCxnSpPr/>
            <p:nvPr/>
          </p:nvCxnSpPr>
          <p:spPr bwMode="auto">
            <a:xfrm flipH="1">
              <a:off x="7605484" y="5062954"/>
              <a:ext cx="190903" cy="45427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50" name="Straight Connector 149"/>
            <p:cNvCxnSpPr/>
            <p:nvPr/>
          </p:nvCxnSpPr>
          <p:spPr bwMode="auto">
            <a:xfrm>
              <a:off x="1340277" y="4976964"/>
              <a:ext cx="658368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151" name="Straight Connector 150"/>
            <p:cNvCxnSpPr/>
            <p:nvPr/>
          </p:nvCxnSpPr>
          <p:spPr bwMode="auto">
            <a:xfrm>
              <a:off x="1340277" y="5597877"/>
              <a:ext cx="658368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152" name="TextBox 151"/>
            <p:cNvSpPr txBox="1"/>
            <p:nvPr/>
          </p:nvSpPr>
          <p:spPr>
            <a:xfrm>
              <a:off x="1475656" y="5814317"/>
              <a:ext cx="712054" cy="307777"/>
            </a:xfrm>
            <a:prstGeom prst="rect">
              <a:avLst/>
            </a:prstGeom>
            <a:noFill/>
          </p:spPr>
          <p:txBody>
            <a:bodyPr wrap="none" rtlCol="0">
              <a:spAutoFit/>
            </a:bodyPr>
            <a:lstStyle/>
            <a:p>
              <a:r>
                <a:rPr lang="en-US" sz="1400" smtClean="0"/>
                <a:t>Depan</a:t>
              </a:r>
              <a:endParaRPr lang="en-US" sz="1400"/>
            </a:p>
          </p:txBody>
        </p:sp>
        <p:sp>
          <p:nvSpPr>
            <p:cNvPr id="153" name="TextBox 152"/>
            <p:cNvSpPr txBox="1"/>
            <p:nvPr/>
          </p:nvSpPr>
          <p:spPr>
            <a:xfrm>
              <a:off x="6934597" y="5814317"/>
              <a:ext cx="931665" cy="307777"/>
            </a:xfrm>
            <a:prstGeom prst="rect">
              <a:avLst/>
            </a:prstGeom>
            <a:noFill/>
          </p:spPr>
          <p:txBody>
            <a:bodyPr wrap="none" rtlCol="0">
              <a:spAutoFit/>
            </a:bodyPr>
            <a:lstStyle/>
            <a:p>
              <a:r>
                <a:rPr lang="en-US" sz="1400" smtClean="0"/>
                <a:t>Belakang</a:t>
              </a:r>
              <a:endParaRPr lang="en-US" sz="1400"/>
            </a:p>
          </p:txBody>
        </p:sp>
        <p:sp>
          <p:nvSpPr>
            <p:cNvPr id="154" name="Left Arrow 153"/>
            <p:cNvSpPr/>
            <p:nvPr/>
          </p:nvSpPr>
          <p:spPr bwMode="auto">
            <a:xfrm>
              <a:off x="971600" y="5190336"/>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55" name="Left Arrow 154"/>
            <p:cNvSpPr/>
            <p:nvPr/>
          </p:nvSpPr>
          <p:spPr bwMode="auto">
            <a:xfrm>
              <a:off x="8028384" y="5190336"/>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cxnSp>
          <p:nvCxnSpPr>
            <p:cNvPr id="156" name="Straight Arrow Connector 155"/>
            <p:cNvCxnSpPr/>
            <p:nvPr/>
          </p:nvCxnSpPr>
          <p:spPr bwMode="auto">
            <a:xfrm flipV="1">
              <a:off x="1846204" y="5645197"/>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cxnSp>
          <p:nvCxnSpPr>
            <p:cNvPr id="157" name="Straight Arrow Connector 156"/>
            <p:cNvCxnSpPr/>
            <p:nvPr/>
          </p:nvCxnSpPr>
          <p:spPr bwMode="auto">
            <a:xfrm flipV="1">
              <a:off x="7362206" y="5643142"/>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sp>
        <p:nvSpPr>
          <p:cNvPr id="158" name="TextBox 157"/>
          <p:cNvSpPr txBox="1"/>
          <p:nvPr/>
        </p:nvSpPr>
        <p:spPr>
          <a:xfrm>
            <a:off x="1097926" y="4674622"/>
            <a:ext cx="953794" cy="338554"/>
          </a:xfrm>
          <a:prstGeom prst="rect">
            <a:avLst/>
          </a:prstGeom>
          <a:noFill/>
        </p:spPr>
        <p:txBody>
          <a:bodyPr wrap="square" rtlCol="0">
            <a:spAutoFit/>
          </a:bodyPr>
          <a:lstStyle/>
          <a:p>
            <a:r>
              <a:rPr lang="en-US" sz="1600" smtClean="0"/>
              <a:t>Contoh:   </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5"/>
                                        </p:tgtEl>
                                        <p:attrNameLst>
                                          <p:attrName>style.visibility</p:attrName>
                                        </p:attrNameLst>
                                      </p:cBhvr>
                                      <p:to>
                                        <p:strVal val="visible"/>
                                      </p:to>
                                    </p:set>
                                    <p:animEffect transition="in" filter="fade">
                                      <p:cBhvr>
                                        <p:cTn id="14" dur="1000"/>
                                        <p:tgtEl>
                                          <p:spTgt spid="85"/>
                                        </p:tgtEl>
                                      </p:cBhvr>
                                    </p:animEffect>
                                    <p:anim calcmode="lin" valueType="num">
                                      <p:cBhvr>
                                        <p:cTn id="15" dur="1000" fill="hold"/>
                                        <p:tgtEl>
                                          <p:spTgt spid="85"/>
                                        </p:tgtEl>
                                        <p:attrNameLst>
                                          <p:attrName>ppt_x</p:attrName>
                                        </p:attrNameLst>
                                      </p:cBhvr>
                                      <p:tavLst>
                                        <p:tav tm="0">
                                          <p:val>
                                            <p:strVal val="#ppt_x"/>
                                          </p:val>
                                        </p:tav>
                                        <p:tav tm="100000">
                                          <p:val>
                                            <p:strVal val="#ppt_x"/>
                                          </p:val>
                                        </p:tav>
                                      </p:tavLst>
                                    </p:anim>
                                    <p:anim calcmode="lin" valueType="num">
                                      <p:cBhvr>
                                        <p:cTn id="16" dur="1000" fill="hold"/>
                                        <p:tgtEl>
                                          <p:spTgt spid="8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blinds(horizontal)">
                                      <p:cBhvr>
                                        <p:cTn id="20" dur="500"/>
                                        <p:tgtEl>
                                          <p:spTgt spid="78"/>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blinds(horizontal)">
                                      <p:cBhvr>
                                        <p:cTn id="24" dur="500"/>
                                        <p:tgtEl>
                                          <p:spTgt spid="79"/>
                                        </p:tgtEl>
                                      </p:cBhvr>
                                    </p:animEffect>
                                  </p:childTnLst>
                                </p:cTn>
                              </p:par>
                            </p:childTnLst>
                          </p:cTn>
                        </p:par>
                        <p:par>
                          <p:cTn id="25" fill="hold">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blinds(horizontal)">
                                      <p:cBhvr>
                                        <p:cTn id="28" dur="500"/>
                                        <p:tgtEl>
                                          <p:spTgt spid="80"/>
                                        </p:tgtEl>
                                      </p:cBhvr>
                                    </p:animEffect>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158"/>
                                        </p:tgtEl>
                                        <p:attrNameLst>
                                          <p:attrName>style.visibility</p:attrName>
                                        </p:attrNameLst>
                                      </p:cBhvr>
                                      <p:to>
                                        <p:strVal val="visible"/>
                                      </p:to>
                                    </p:set>
                                    <p:animEffect transition="in" filter="fade">
                                      <p:cBhvr>
                                        <p:cTn id="33" dur="1000"/>
                                        <p:tgtEl>
                                          <p:spTgt spid="158"/>
                                        </p:tgtEl>
                                      </p:cBhvr>
                                    </p:animEffect>
                                    <p:anim calcmode="lin" valueType="num">
                                      <p:cBhvr>
                                        <p:cTn id="34" dur="1000" fill="hold"/>
                                        <p:tgtEl>
                                          <p:spTgt spid="158"/>
                                        </p:tgtEl>
                                        <p:attrNameLst>
                                          <p:attrName>ppt_x</p:attrName>
                                        </p:attrNameLst>
                                      </p:cBhvr>
                                      <p:tavLst>
                                        <p:tav tm="0">
                                          <p:val>
                                            <p:strVal val="#ppt_x"/>
                                          </p:val>
                                        </p:tav>
                                        <p:tav tm="100000">
                                          <p:val>
                                            <p:strVal val="#ppt_x"/>
                                          </p:val>
                                        </p:tav>
                                      </p:tavLst>
                                    </p:anim>
                                    <p:anim calcmode="lin" valueType="num">
                                      <p:cBhvr>
                                        <p:cTn id="35" dur="1000" fill="hold"/>
                                        <p:tgtEl>
                                          <p:spTgt spid="158"/>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7" presetClass="entr" presetSubtype="0" fill="hold" nodeType="afterEffect">
                                  <p:stCondLst>
                                    <p:cond delay="0"/>
                                  </p:stCondLst>
                                  <p:childTnLst>
                                    <p:set>
                                      <p:cBhvr>
                                        <p:cTn id="38" dur="1" fill="hold">
                                          <p:stCondLst>
                                            <p:cond delay="0"/>
                                          </p:stCondLst>
                                        </p:cTn>
                                        <p:tgtEl>
                                          <p:spTgt spid="159"/>
                                        </p:tgtEl>
                                        <p:attrNameLst>
                                          <p:attrName>style.visibility</p:attrName>
                                        </p:attrNameLst>
                                      </p:cBhvr>
                                      <p:to>
                                        <p:strVal val="visible"/>
                                      </p:to>
                                    </p:set>
                                    <p:animEffect transition="in" filter="fade">
                                      <p:cBhvr>
                                        <p:cTn id="39" dur="1000"/>
                                        <p:tgtEl>
                                          <p:spTgt spid="159"/>
                                        </p:tgtEl>
                                      </p:cBhvr>
                                    </p:animEffect>
                                    <p:anim calcmode="lin" valueType="num">
                                      <p:cBhvr>
                                        <p:cTn id="40" dur="1000" fill="hold"/>
                                        <p:tgtEl>
                                          <p:spTgt spid="159"/>
                                        </p:tgtEl>
                                        <p:attrNameLst>
                                          <p:attrName>ppt_x</p:attrName>
                                        </p:attrNameLst>
                                      </p:cBhvr>
                                      <p:tavLst>
                                        <p:tav tm="0">
                                          <p:val>
                                            <p:strVal val="#ppt_x"/>
                                          </p:val>
                                        </p:tav>
                                        <p:tav tm="100000">
                                          <p:val>
                                            <p:strVal val="#ppt_x"/>
                                          </p:val>
                                        </p:tav>
                                      </p:tavLst>
                                    </p:anim>
                                    <p:anim calcmode="lin" valueType="num">
                                      <p:cBhvr>
                                        <p:cTn id="41"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8" grpId="0"/>
      <p:bldP spid="79" grpId="0"/>
      <p:bldP spid="80" grpId="0"/>
      <p:bldP spid="15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403648" y="2825641"/>
            <a:ext cx="5256584" cy="369332"/>
          </a:xfrm>
          <a:prstGeom prst="rect">
            <a:avLst/>
          </a:prstGeom>
        </p:spPr>
        <p:txBody>
          <a:bodyPr wrap="square">
            <a:spAutoFit/>
          </a:bodyPr>
          <a:lstStyle/>
          <a:p>
            <a:pPr marL="342900" indent="-342900">
              <a:spcAft>
                <a:spcPct val="20000"/>
              </a:spcAft>
            </a:pPr>
            <a:r>
              <a:rPr lang="en-US" smtClean="0"/>
              <a:t>1.  </a:t>
            </a:r>
            <a:r>
              <a:rPr lang="en-US" b="1" smtClean="0"/>
              <a:t>	</a:t>
            </a:r>
            <a:r>
              <a:rPr lang="en-US" smtClean="0"/>
              <a:t>Mendefinisikan kondisi awal queue (kosong)</a:t>
            </a:r>
            <a:endParaRPr lang="en-US" b="1"/>
          </a:p>
        </p:txBody>
      </p:sp>
      <p:sp>
        <p:nvSpPr>
          <p:cNvPr id="3" name="Rectangle 2"/>
          <p:cNvSpPr/>
          <p:nvPr/>
        </p:nvSpPr>
        <p:spPr>
          <a:xfrm>
            <a:off x="1907704" y="3277785"/>
            <a:ext cx="3168352" cy="830997"/>
          </a:xfrm>
          <a:prstGeom prst="rect">
            <a:avLst/>
          </a:prstGeom>
          <a:solidFill>
            <a:schemeClr val="accent1">
              <a:lumMod val="90000"/>
            </a:schemeClr>
          </a:solidFill>
          <a:ln>
            <a:solidFill>
              <a:srgbClr val="000000"/>
            </a:solidFill>
          </a:ln>
        </p:spPr>
        <p:txBody>
          <a:bodyPr wrap="square">
            <a:spAutoFit/>
          </a:bodyPr>
          <a:lstStyle/>
          <a:p>
            <a:r>
              <a:rPr lang="en-US" sz="1600" smtClean="0">
                <a:latin typeface="Courier New" pitchFamily="49" charset="0"/>
                <a:cs typeface="Courier New" pitchFamily="49" charset="0"/>
              </a:rPr>
              <a:t>void buatqueue()</a:t>
            </a:r>
          </a:p>
          <a:p>
            <a:r>
              <a:rPr lang="en-US" sz="1600" smtClean="0">
                <a:latin typeface="Courier New" pitchFamily="49" charset="0"/>
                <a:cs typeface="Courier New" pitchFamily="49" charset="0"/>
              </a:rPr>
              <a:t>{ depan = NULL; </a:t>
            </a:r>
          </a:p>
          <a:p>
            <a:r>
              <a:rPr lang="en-US" sz="1600" smtClean="0">
                <a:latin typeface="Courier New" pitchFamily="49" charset="0"/>
                <a:cs typeface="Courier New" pitchFamily="49" charset="0"/>
              </a:rPr>
              <a:t>  belakang = NULL }</a:t>
            </a:r>
          </a:p>
        </p:txBody>
      </p:sp>
      <p:sp>
        <p:nvSpPr>
          <p:cNvPr id="4" name="Rectangle 3"/>
          <p:cNvSpPr/>
          <p:nvPr/>
        </p:nvSpPr>
        <p:spPr>
          <a:xfrm>
            <a:off x="1403648" y="4481825"/>
            <a:ext cx="6552728" cy="369332"/>
          </a:xfrm>
          <a:prstGeom prst="rect">
            <a:avLst/>
          </a:prstGeom>
        </p:spPr>
        <p:txBody>
          <a:bodyPr wrap="square">
            <a:spAutoFit/>
          </a:bodyPr>
          <a:lstStyle/>
          <a:p>
            <a:pPr marL="342900" indent="-342900">
              <a:spcAft>
                <a:spcPct val="20000"/>
              </a:spcAft>
            </a:pPr>
            <a:r>
              <a:rPr lang="en-US" smtClean="0"/>
              <a:t>2.  Mengecek queue apakah dalam kondisi kosong atau tidak?</a:t>
            </a:r>
            <a:endParaRPr lang="en-US"/>
          </a:p>
        </p:txBody>
      </p:sp>
      <p:sp>
        <p:nvSpPr>
          <p:cNvPr id="5" name="Rectangle 4"/>
          <p:cNvSpPr/>
          <p:nvPr/>
        </p:nvSpPr>
        <p:spPr>
          <a:xfrm>
            <a:off x="1907704" y="4913873"/>
            <a:ext cx="3168352" cy="1323439"/>
          </a:xfrm>
          <a:prstGeom prst="rect">
            <a:avLst/>
          </a:prstGeom>
          <a:solidFill>
            <a:schemeClr val="accent1">
              <a:lumMod val="90000"/>
            </a:schemeClr>
          </a:solidFill>
          <a:ln>
            <a:solidFill>
              <a:srgbClr val="000000"/>
            </a:solidFill>
          </a:ln>
        </p:spPr>
        <p:txBody>
          <a:bodyPr wrap="square">
            <a:spAutoFit/>
          </a:bodyPr>
          <a:lstStyle/>
          <a:p>
            <a:r>
              <a:rPr lang="en-US" sz="1600" smtClean="0">
                <a:latin typeface="Courier New" pitchFamily="49" charset="0"/>
                <a:cs typeface="Courier New" pitchFamily="49" charset="0"/>
              </a:rPr>
              <a:t>int queuekosong()</a:t>
            </a:r>
          </a:p>
          <a:p>
            <a:r>
              <a:rPr lang="en-US" sz="1600" smtClean="0">
                <a:latin typeface="Courier New" pitchFamily="49" charset="0"/>
                <a:cs typeface="Courier New" pitchFamily="49" charset="0"/>
              </a:rPr>
              <a:t>{ if(depan == NULL)</a:t>
            </a:r>
          </a:p>
          <a:p>
            <a:r>
              <a:rPr lang="en-US" sz="1600" smtClean="0">
                <a:latin typeface="Courier New" pitchFamily="49" charset="0"/>
                <a:cs typeface="Courier New" pitchFamily="49" charset="0"/>
              </a:rPr>
              <a:t>    return(1);</a:t>
            </a:r>
          </a:p>
          <a:p>
            <a:r>
              <a:rPr lang="en-US" sz="1600" smtClean="0">
                <a:latin typeface="Courier New" pitchFamily="49" charset="0"/>
                <a:cs typeface="Courier New" pitchFamily="49" charset="0"/>
              </a:rPr>
              <a:t>  else</a:t>
            </a:r>
          </a:p>
          <a:p>
            <a:r>
              <a:rPr lang="en-US" sz="1600" smtClean="0">
                <a:latin typeface="Courier New" pitchFamily="49" charset="0"/>
                <a:cs typeface="Courier New" pitchFamily="49" charset="0"/>
              </a:rPr>
              <a:t>    return(0); }</a:t>
            </a:r>
          </a:p>
        </p:txBody>
      </p:sp>
      <p:sp>
        <p:nvSpPr>
          <p:cNvPr id="6" name="Rectangle 5"/>
          <p:cNvSpPr/>
          <p:nvPr/>
        </p:nvSpPr>
        <p:spPr>
          <a:xfrm>
            <a:off x="1835696" y="1052736"/>
            <a:ext cx="4903049" cy="1323439"/>
          </a:xfrm>
          <a:prstGeom prst="rect">
            <a:avLst/>
          </a:prstGeom>
          <a:solidFill>
            <a:srgbClr val="ABD9DD"/>
          </a:solidFill>
          <a:ln>
            <a:solidFill>
              <a:schemeClr val="tx1"/>
            </a:solidFill>
          </a:ln>
        </p:spPr>
        <p:txBody>
          <a:bodyPr wrap="square">
            <a:spAutoFit/>
          </a:bodyPr>
          <a:lstStyle/>
          <a:p>
            <a:r>
              <a:rPr lang="en-US" sz="1600" b="1" smtClean="0">
                <a:latin typeface="Courier New" pitchFamily="49" charset="0"/>
                <a:cs typeface="Courier New" pitchFamily="49" charset="0"/>
              </a:rPr>
              <a:t>Typedef int</a:t>
            </a:r>
            <a:r>
              <a:rPr lang="en-US" sz="1600" smtClean="0">
                <a:latin typeface="Courier New" pitchFamily="49" charset="0"/>
                <a:cs typeface="Courier New" pitchFamily="49" charset="0"/>
              </a:rPr>
              <a:t> tipeinfo;</a:t>
            </a:r>
          </a:p>
          <a:p>
            <a:r>
              <a:rPr lang="en-US" sz="1600" b="1" smtClean="0">
                <a:latin typeface="Courier New" pitchFamily="49" charset="0"/>
                <a:cs typeface="Courier New" pitchFamily="49" charset="0"/>
              </a:rPr>
              <a:t>typedef struct</a:t>
            </a:r>
            <a:r>
              <a:rPr lang="en-US" sz="1600" smtClean="0">
                <a:latin typeface="Courier New" pitchFamily="49" charset="0"/>
                <a:cs typeface="Courier New" pitchFamily="49" charset="0"/>
              </a:rPr>
              <a:t> node *tipeptr;</a:t>
            </a:r>
          </a:p>
          <a:p>
            <a:r>
              <a:rPr lang="en-US" sz="1600" b="1" smtClean="0">
                <a:latin typeface="Courier New" pitchFamily="49" charset="0"/>
                <a:cs typeface="Courier New" pitchFamily="49" charset="0"/>
              </a:rPr>
              <a:t>typedef struct </a:t>
            </a:r>
            <a:r>
              <a:rPr lang="en-US" sz="1600" smtClean="0">
                <a:latin typeface="Courier New" pitchFamily="49" charset="0"/>
                <a:cs typeface="Courier New" pitchFamily="49" charset="0"/>
              </a:rPr>
              <a:t>node{tipeinfo info;</a:t>
            </a:r>
          </a:p>
          <a:p>
            <a:pPr>
              <a:tabLst>
                <a:tab pos="2454275" algn="l"/>
              </a:tabLst>
            </a:pPr>
            <a:r>
              <a:rPr lang="en-US" sz="1600" smtClean="0">
                <a:latin typeface="Courier New" pitchFamily="49" charset="0"/>
                <a:cs typeface="Courier New" pitchFamily="49" charset="0"/>
              </a:rPr>
              <a:t>	tipeptr kiri;</a:t>
            </a:r>
          </a:p>
          <a:p>
            <a:pPr>
              <a:tabLst>
                <a:tab pos="2454275" algn="l"/>
              </a:tabLst>
            </a:pPr>
            <a:r>
              <a:rPr lang="en-US" sz="1600" smtClean="0">
                <a:latin typeface="Courier New" pitchFamily="49" charset="0"/>
                <a:cs typeface="Courier New" pitchFamily="49" charset="0"/>
              </a:rPr>
              <a:t>	tipeptr kanan; };</a:t>
            </a:r>
            <a:endParaRPr lang="en-US" sz="1600">
              <a:latin typeface="Courier New" pitchFamily="49" charset="0"/>
              <a:cs typeface="Courier New" pitchFamily="49"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grpSp>
        <p:nvGrpSpPr>
          <p:cNvPr id="95" name="Group 94"/>
          <p:cNvGrpSpPr/>
          <p:nvPr/>
        </p:nvGrpSpPr>
        <p:grpSpPr>
          <a:xfrm>
            <a:off x="7002166" y="3438053"/>
            <a:ext cx="891255" cy="461954"/>
            <a:chOff x="7002166" y="3438053"/>
            <a:chExt cx="891255" cy="461954"/>
          </a:xfrm>
        </p:grpSpPr>
        <p:grpSp>
          <p:nvGrpSpPr>
            <p:cNvPr id="64" name="Group 14"/>
            <p:cNvGrpSpPr/>
            <p:nvPr/>
          </p:nvGrpSpPr>
          <p:grpSpPr>
            <a:xfrm>
              <a:off x="7002166" y="3438053"/>
              <a:ext cx="891255" cy="461954"/>
              <a:chOff x="3635896" y="3429000"/>
              <a:chExt cx="1296144" cy="432048"/>
            </a:xfrm>
          </p:grpSpPr>
          <p:sp>
            <p:nvSpPr>
              <p:cNvPr id="76" name="Rectangle 75"/>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15</a:t>
                </a:r>
              </a:p>
            </p:txBody>
          </p:sp>
          <p:cxnSp>
            <p:nvCxnSpPr>
              <p:cNvPr id="78" name="Straight Connector 77"/>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7" name="Straight Connector 76"/>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cxnSp>
          <p:nvCxnSpPr>
            <p:cNvPr id="109" name="Straight Connector 108"/>
            <p:cNvCxnSpPr/>
            <p:nvPr/>
          </p:nvCxnSpPr>
          <p:spPr bwMode="auto">
            <a:xfrm flipH="1">
              <a:off x="7690844" y="3442855"/>
              <a:ext cx="190903" cy="45427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grpSp>
        <p:nvGrpSpPr>
          <p:cNvPr id="99" name="Group 98"/>
          <p:cNvGrpSpPr/>
          <p:nvPr/>
        </p:nvGrpSpPr>
        <p:grpSpPr>
          <a:xfrm>
            <a:off x="5917848" y="4030168"/>
            <a:ext cx="931665" cy="478952"/>
            <a:chOff x="5948789" y="5614344"/>
            <a:chExt cx="931665" cy="478952"/>
          </a:xfrm>
        </p:grpSpPr>
        <p:sp>
          <p:nvSpPr>
            <p:cNvPr id="71" name="TextBox 70"/>
            <p:cNvSpPr txBox="1"/>
            <p:nvPr/>
          </p:nvSpPr>
          <p:spPr>
            <a:xfrm>
              <a:off x="5948789" y="5785519"/>
              <a:ext cx="931665" cy="307777"/>
            </a:xfrm>
            <a:prstGeom prst="rect">
              <a:avLst/>
            </a:prstGeom>
            <a:noFill/>
          </p:spPr>
          <p:txBody>
            <a:bodyPr wrap="none" rtlCol="0">
              <a:spAutoFit/>
            </a:bodyPr>
            <a:lstStyle/>
            <a:p>
              <a:r>
                <a:rPr lang="en-US" sz="1400" smtClean="0"/>
                <a:t>Belakang</a:t>
              </a:r>
              <a:endParaRPr lang="en-US" sz="1400"/>
            </a:p>
          </p:txBody>
        </p:sp>
        <p:cxnSp>
          <p:nvCxnSpPr>
            <p:cNvPr id="75" name="Straight Arrow Connector 74"/>
            <p:cNvCxnSpPr/>
            <p:nvPr/>
          </p:nvCxnSpPr>
          <p:spPr bwMode="auto">
            <a:xfrm flipV="1">
              <a:off x="6376398" y="5614344"/>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sp>
        <p:nvSpPr>
          <p:cNvPr id="2" name="Rectangle 1"/>
          <p:cNvSpPr/>
          <p:nvPr/>
        </p:nvSpPr>
        <p:spPr>
          <a:xfrm>
            <a:off x="899592" y="1052736"/>
            <a:ext cx="3888433" cy="369332"/>
          </a:xfrm>
          <a:prstGeom prst="rect">
            <a:avLst/>
          </a:prstGeom>
        </p:spPr>
        <p:txBody>
          <a:bodyPr wrap="square">
            <a:spAutoFit/>
          </a:bodyPr>
          <a:lstStyle/>
          <a:p>
            <a:pPr marL="342900" indent="-342900">
              <a:spcAft>
                <a:spcPct val="20000"/>
              </a:spcAft>
            </a:pPr>
            <a:r>
              <a:rPr lang="en-US" smtClean="0"/>
              <a:t>3.  </a:t>
            </a:r>
            <a:r>
              <a:rPr lang="en-US" b="1" smtClean="0"/>
              <a:t>	</a:t>
            </a:r>
            <a:r>
              <a:rPr lang="en-US" smtClean="0"/>
              <a:t>Enqueue </a:t>
            </a:r>
            <a:endParaRPr lang="en-US" b="1"/>
          </a:p>
        </p:txBody>
      </p:sp>
      <p:sp>
        <p:nvSpPr>
          <p:cNvPr id="41" name="Text Box 23"/>
          <p:cNvSpPr txBox="1">
            <a:spLocks noChangeArrowheads="1"/>
          </p:cNvSpPr>
          <p:nvPr/>
        </p:nvSpPr>
        <p:spPr bwMode="auto">
          <a:xfrm>
            <a:off x="1241526" y="1416572"/>
            <a:ext cx="1197254" cy="338554"/>
          </a:xfrm>
          <a:prstGeom prst="rect">
            <a:avLst/>
          </a:prstGeom>
          <a:noFill/>
          <a:ln w="12700">
            <a:noFill/>
            <a:miter lim="800000"/>
            <a:headEnd type="none" w="sm" len="sm"/>
            <a:tailEnd type="none" w="sm" len="sm"/>
          </a:ln>
          <a:effectLst/>
        </p:spPr>
        <p:txBody>
          <a:bodyPr wrap="square" tIns="45720" bIns="45720">
            <a:spAutoFit/>
          </a:bodyPr>
          <a:lstStyle/>
          <a:p>
            <a:pPr marL="285750" indent="-285750" algn="just">
              <a:buSzPct val="85000"/>
            </a:pPr>
            <a:r>
              <a:rPr lang="en-US" sz="1600" smtClean="0"/>
              <a:t>Caranya:</a:t>
            </a:r>
          </a:p>
        </p:txBody>
      </p:sp>
      <p:sp>
        <p:nvSpPr>
          <p:cNvPr id="42" name="Rectangle 41"/>
          <p:cNvSpPr/>
          <p:nvPr/>
        </p:nvSpPr>
        <p:spPr>
          <a:xfrm>
            <a:off x="1241525" y="1700808"/>
            <a:ext cx="6921821" cy="338554"/>
          </a:xfrm>
          <a:prstGeom prst="rect">
            <a:avLst/>
          </a:prstGeom>
        </p:spPr>
        <p:txBody>
          <a:bodyPr wrap="square">
            <a:spAutoFit/>
          </a:bodyPr>
          <a:lstStyle/>
          <a:p>
            <a:pPr marL="227013" indent="-227013">
              <a:spcAft>
                <a:spcPct val="20000"/>
              </a:spcAft>
              <a:buFont typeface="+mj-lt"/>
              <a:buAutoNum type="alphaLcPeriod"/>
            </a:pPr>
            <a:r>
              <a:rPr lang="en-US" sz="1600" smtClean="0"/>
              <a:t>Buat node baru beri nama NB. Isi info dengan IB, Kiri dan Kanan NULL.  </a:t>
            </a:r>
            <a:endParaRPr lang="en-US" sz="1600" b="1"/>
          </a:p>
        </p:txBody>
      </p:sp>
      <p:sp>
        <p:nvSpPr>
          <p:cNvPr id="44" name="Rectangle 43"/>
          <p:cNvSpPr/>
          <p:nvPr/>
        </p:nvSpPr>
        <p:spPr>
          <a:xfrm>
            <a:off x="1241526" y="1990964"/>
            <a:ext cx="6921821" cy="338554"/>
          </a:xfrm>
          <a:prstGeom prst="rect">
            <a:avLst/>
          </a:prstGeom>
        </p:spPr>
        <p:txBody>
          <a:bodyPr wrap="square">
            <a:spAutoFit/>
          </a:bodyPr>
          <a:lstStyle/>
          <a:p>
            <a:pPr marL="227013" indent="-227013">
              <a:spcAft>
                <a:spcPct val="20000"/>
              </a:spcAft>
            </a:pPr>
            <a:r>
              <a:rPr lang="en-US" sz="1600" smtClean="0"/>
              <a:t>b.	Arahkan Belakang-&gt;Kanan ke NB dan NB-&gt;Kiri ke Belakang.  </a:t>
            </a:r>
            <a:endParaRPr lang="en-US" sz="1600" b="1"/>
          </a:p>
        </p:txBody>
      </p:sp>
      <p:sp>
        <p:nvSpPr>
          <p:cNvPr id="47" name="Rectangle 46"/>
          <p:cNvSpPr/>
          <p:nvPr/>
        </p:nvSpPr>
        <p:spPr>
          <a:xfrm>
            <a:off x="1250579" y="2296686"/>
            <a:ext cx="6921821" cy="338554"/>
          </a:xfrm>
          <a:prstGeom prst="rect">
            <a:avLst/>
          </a:prstGeom>
        </p:spPr>
        <p:txBody>
          <a:bodyPr wrap="square">
            <a:spAutoFit/>
          </a:bodyPr>
          <a:lstStyle/>
          <a:p>
            <a:pPr marL="227013" indent="-227013">
              <a:spcAft>
                <a:spcPct val="20000"/>
              </a:spcAft>
            </a:pPr>
            <a:r>
              <a:rPr lang="en-US" sz="1600" smtClean="0"/>
              <a:t>c.	Pindahkan Belakang ke NB.  </a:t>
            </a:r>
            <a:endParaRPr lang="en-US" sz="1600" b="1"/>
          </a:p>
        </p:txBody>
      </p:sp>
      <p:grpSp>
        <p:nvGrpSpPr>
          <p:cNvPr id="100" name="Group 99"/>
          <p:cNvGrpSpPr/>
          <p:nvPr/>
        </p:nvGrpSpPr>
        <p:grpSpPr>
          <a:xfrm>
            <a:off x="1057320" y="3356992"/>
            <a:ext cx="5818936" cy="1152128"/>
            <a:chOff x="1057320" y="3356992"/>
            <a:chExt cx="5818936" cy="1152128"/>
          </a:xfrm>
        </p:grpSpPr>
        <p:grpSp>
          <p:nvGrpSpPr>
            <p:cNvPr id="50" name="Group 14"/>
            <p:cNvGrpSpPr/>
            <p:nvPr/>
          </p:nvGrpSpPr>
          <p:grpSpPr>
            <a:xfrm>
              <a:off x="1507058" y="3442114"/>
              <a:ext cx="891255" cy="461954"/>
              <a:chOff x="3635896" y="3429000"/>
              <a:chExt cx="1296144" cy="432048"/>
            </a:xfrm>
          </p:grpSpPr>
          <p:sp>
            <p:nvSpPr>
              <p:cNvPr id="91" name="Rectangle 90"/>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a:t>
                </a:r>
              </a:p>
            </p:txBody>
          </p:sp>
          <p:cxnSp>
            <p:nvCxnSpPr>
              <p:cNvPr id="92" name="Straight Connector 91"/>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3" name="Straight Connector 92"/>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cxnSp>
          <p:nvCxnSpPr>
            <p:cNvPr id="51" name="Straight Connector 50"/>
            <p:cNvCxnSpPr/>
            <p:nvPr/>
          </p:nvCxnSpPr>
          <p:spPr bwMode="auto">
            <a:xfrm flipH="1">
              <a:off x="1514489" y="3440511"/>
              <a:ext cx="190903" cy="45427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2" name="Line 30"/>
            <p:cNvSpPr>
              <a:spLocks noChangeShapeType="1"/>
            </p:cNvSpPr>
            <p:nvPr/>
          </p:nvSpPr>
          <p:spPr bwMode="auto">
            <a:xfrm>
              <a:off x="2310749" y="3593996"/>
              <a:ext cx="288032" cy="0"/>
            </a:xfrm>
            <a:prstGeom prst="line">
              <a:avLst/>
            </a:prstGeom>
            <a:noFill/>
            <a:ln w="9525">
              <a:solidFill>
                <a:schemeClr val="tx1"/>
              </a:solidFill>
              <a:round/>
              <a:headEnd/>
              <a:tailEnd type="triangle" w="sm" len="sm"/>
            </a:ln>
          </p:spPr>
          <p:txBody>
            <a:bodyPr/>
            <a:lstStyle/>
            <a:p>
              <a:endParaRPr lang="en-US"/>
            </a:p>
          </p:txBody>
        </p:sp>
        <p:grpSp>
          <p:nvGrpSpPr>
            <p:cNvPr id="53" name="Group 14"/>
            <p:cNvGrpSpPr/>
            <p:nvPr/>
          </p:nvGrpSpPr>
          <p:grpSpPr>
            <a:xfrm>
              <a:off x="2616886" y="3437764"/>
              <a:ext cx="891255" cy="461954"/>
              <a:chOff x="3635896" y="3429000"/>
              <a:chExt cx="1296144" cy="432048"/>
            </a:xfrm>
          </p:grpSpPr>
          <p:sp>
            <p:nvSpPr>
              <p:cNvPr id="88" name="Rectangle 87"/>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a:t>
                </a:r>
              </a:p>
            </p:txBody>
          </p:sp>
          <p:cxnSp>
            <p:nvCxnSpPr>
              <p:cNvPr id="89" name="Straight Connector 88"/>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0" name="Straight Connector 89"/>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54" name="Line 30"/>
            <p:cNvSpPr>
              <a:spLocks noChangeShapeType="1"/>
            </p:cNvSpPr>
            <p:nvPr/>
          </p:nvSpPr>
          <p:spPr bwMode="auto">
            <a:xfrm>
              <a:off x="3411524" y="3598699"/>
              <a:ext cx="288032" cy="0"/>
            </a:xfrm>
            <a:prstGeom prst="line">
              <a:avLst/>
            </a:prstGeom>
            <a:noFill/>
            <a:ln w="9525">
              <a:solidFill>
                <a:schemeClr val="tx1"/>
              </a:solidFill>
              <a:round/>
              <a:headEnd/>
              <a:tailEnd type="triangle" w="sm" len="sm"/>
            </a:ln>
          </p:spPr>
          <p:txBody>
            <a:bodyPr/>
            <a:lstStyle/>
            <a:p>
              <a:endParaRPr lang="en-US"/>
            </a:p>
          </p:txBody>
        </p:sp>
        <p:sp>
          <p:nvSpPr>
            <p:cNvPr id="55" name="Line 30"/>
            <p:cNvSpPr>
              <a:spLocks noChangeShapeType="1"/>
            </p:cNvSpPr>
            <p:nvPr/>
          </p:nvSpPr>
          <p:spPr bwMode="auto">
            <a:xfrm flipH="1">
              <a:off x="2418968" y="3746396"/>
              <a:ext cx="288032" cy="0"/>
            </a:xfrm>
            <a:prstGeom prst="line">
              <a:avLst/>
            </a:prstGeom>
            <a:noFill/>
            <a:ln w="9525">
              <a:solidFill>
                <a:schemeClr val="tx1"/>
              </a:solidFill>
              <a:round/>
              <a:headEnd/>
              <a:tailEnd type="triangle" w="sm" len="sm"/>
            </a:ln>
          </p:spPr>
          <p:txBody>
            <a:bodyPr/>
            <a:lstStyle/>
            <a:p>
              <a:endParaRPr lang="en-US"/>
            </a:p>
          </p:txBody>
        </p:sp>
        <p:grpSp>
          <p:nvGrpSpPr>
            <p:cNvPr id="56" name="Group 14"/>
            <p:cNvGrpSpPr/>
            <p:nvPr/>
          </p:nvGrpSpPr>
          <p:grpSpPr>
            <a:xfrm>
              <a:off x="3715112" y="3440927"/>
              <a:ext cx="891255" cy="461954"/>
              <a:chOff x="3635896" y="3429000"/>
              <a:chExt cx="1296144" cy="432048"/>
            </a:xfrm>
          </p:grpSpPr>
          <p:sp>
            <p:nvSpPr>
              <p:cNvPr id="85" name="Rectangle 84"/>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6</a:t>
                </a:r>
              </a:p>
            </p:txBody>
          </p:sp>
          <p:cxnSp>
            <p:nvCxnSpPr>
              <p:cNvPr id="86" name="Straight Connector 85"/>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7" name="Straight Connector 86"/>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57" name="Line 30"/>
            <p:cNvSpPr>
              <a:spLocks noChangeShapeType="1"/>
            </p:cNvSpPr>
            <p:nvPr/>
          </p:nvSpPr>
          <p:spPr bwMode="auto">
            <a:xfrm>
              <a:off x="4509750" y="3601862"/>
              <a:ext cx="288032" cy="0"/>
            </a:xfrm>
            <a:prstGeom prst="line">
              <a:avLst/>
            </a:prstGeom>
            <a:noFill/>
            <a:ln w="9525">
              <a:solidFill>
                <a:schemeClr val="tx1"/>
              </a:solidFill>
              <a:round/>
              <a:headEnd/>
              <a:tailEnd type="triangle" w="sm" len="sm"/>
            </a:ln>
          </p:spPr>
          <p:txBody>
            <a:bodyPr/>
            <a:lstStyle/>
            <a:p>
              <a:endParaRPr lang="en-US"/>
            </a:p>
          </p:txBody>
        </p:sp>
        <p:grpSp>
          <p:nvGrpSpPr>
            <p:cNvPr id="58" name="Group 14"/>
            <p:cNvGrpSpPr/>
            <p:nvPr/>
          </p:nvGrpSpPr>
          <p:grpSpPr>
            <a:xfrm>
              <a:off x="4810373" y="3440927"/>
              <a:ext cx="891255" cy="461954"/>
              <a:chOff x="3635896" y="3429000"/>
              <a:chExt cx="1296144" cy="432048"/>
            </a:xfrm>
          </p:grpSpPr>
          <p:sp>
            <p:nvSpPr>
              <p:cNvPr id="82" name="Rectangle 81"/>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28</a:t>
                </a:r>
              </a:p>
            </p:txBody>
          </p:sp>
          <p:cxnSp>
            <p:nvCxnSpPr>
              <p:cNvPr id="83" name="Straight Connector 82"/>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4" name="Straight Connector 83"/>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59" name="Line 30"/>
            <p:cNvSpPr>
              <a:spLocks noChangeShapeType="1"/>
            </p:cNvSpPr>
            <p:nvPr/>
          </p:nvSpPr>
          <p:spPr bwMode="auto">
            <a:xfrm>
              <a:off x="5605011" y="3601862"/>
              <a:ext cx="288032" cy="0"/>
            </a:xfrm>
            <a:prstGeom prst="line">
              <a:avLst/>
            </a:prstGeom>
            <a:noFill/>
            <a:ln w="9525">
              <a:solidFill>
                <a:schemeClr val="tx1"/>
              </a:solidFill>
              <a:round/>
              <a:headEnd/>
              <a:tailEnd type="triangle" w="sm" len="sm"/>
            </a:ln>
          </p:spPr>
          <p:txBody>
            <a:bodyPr/>
            <a:lstStyle/>
            <a:p>
              <a:endParaRPr lang="en-US"/>
            </a:p>
          </p:txBody>
        </p:sp>
        <p:sp>
          <p:nvSpPr>
            <p:cNvPr id="60" name="Line 30"/>
            <p:cNvSpPr>
              <a:spLocks noChangeShapeType="1"/>
            </p:cNvSpPr>
            <p:nvPr/>
          </p:nvSpPr>
          <p:spPr bwMode="auto">
            <a:xfrm flipH="1">
              <a:off x="3519743" y="3751099"/>
              <a:ext cx="288032" cy="0"/>
            </a:xfrm>
            <a:prstGeom prst="line">
              <a:avLst/>
            </a:prstGeom>
            <a:noFill/>
            <a:ln w="9525">
              <a:solidFill>
                <a:schemeClr val="tx1"/>
              </a:solidFill>
              <a:round/>
              <a:headEnd/>
              <a:tailEnd type="triangle" w="sm" len="sm"/>
            </a:ln>
          </p:spPr>
          <p:txBody>
            <a:bodyPr/>
            <a:lstStyle/>
            <a:p>
              <a:endParaRPr lang="en-US"/>
            </a:p>
          </p:txBody>
        </p:sp>
        <p:sp>
          <p:nvSpPr>
            <p:cNvPr id="61" name="Line 30"/>
            <p:cNvSpPr>
              <a:spLocks noChangeShapeType="1"/>
            </p:cNvSpPr>
            <p:nvPr/>
          </p:nvSpPr>
          <p:spPr bwMode="auto">
            <a:xfrm flipH="1">
              <a:off x="4617969" y="3754262"/>
              <a:ext cx="288032" cy="0"/>
            </a:xfrm>
            <a:prstGeom prst="line">
              <a:avLst/>
            </a:prstGeom>
            <a:noFill/>
            <a:ln w="9525">
              <a:solidFill>
                <a:schemeClr val="tx1"/>
              </a:solidFill>
              <a:round/>
              <a:headEnd/>
              <a:tailEnd type="triangle" w="sm" len="sm"/>
            </a:ln>
          </p:spPr>
          <p:txBody>
            <a:bodyPr/>
            <a:lstStyle/>
            <a:p>
              <a:endParaRPr lang="en-US"/>
            </a:p>
          </p:txBody>
        </p:sp>
        <p:grpSp>
          <p:nvGrpSpPr>
            <p:cNvPr id="62" name="Group 61"/>
            <p:cNvGrpSpPr/>
            <p:nvPr/>
          </p:nvGrpSpPr>
          <p:grpSpPr>
            <a:xfrm>
              <a:off x="5911564" y="3437764"/>
              <a:ext cx="891255" cy="461954"/>
              <a:chOff x="3635896" y="3429000"/>
              <a:chExt cx="1296144" cy="432048"/>
            </a:xfrm>
          </p:grpSpPr>
          <p:sp>
            <p:nvSpPr>
              <p:cNvPr id="79" name="Rectangle 78"/>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a:t>
                </a:r>
              </a:p>
            </p:txBody>
          </p:sp>
          <p:cxnSp>
            <p:nvCxnSpPr>
              <p:cNvPr id="80" name="Straight Connector 79"/>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1" name="Straight Connector 80"/>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65" name="Line 30"/>
            <p:cNvSpPr>
              <a:spLocks noChangeShapeType="1"/>
            </p:cNvSpPr>
            <p:nvPr/>
          </p:nvSpPr>
          <p:spPr bwMode="auto">
            <a:xfrm flipH="1">
              <a:off x="5713230" y="3754262"/>
              <a:ext cx="288032" cy="0"/>
            </a:xfrm>
            <a:prstGeom prst="line">
              <a:avLst/>
            </a:prstGeom>
            <a:noFill/>
            <a:ln w="9525">
              <a:solidFill>
                <a:schemeClr val="tx1"/>
              </a:solidFill>
              <a:round/>
              <a:headEnd/>
              <a:tailEnd type="triangle" w="sm" len="sm"/>
            </a:ln>
          </p:spPr>
          <p:txBody>
            <a:bodyPr/>
            <a:lstStyle/>
            <a:p>
              <a:endParaRPr lang="en-US"/>
            </a:p>
          </p:txBody>
        </p:sp>
        <p:cxnSp>
          <p:nvCxnSpPr>
            <p:cNvPr id="69" name="Straight Connector 68"/>
            <p:cNvCxnSpPr/>
            <p:nvPr/>
          </p:nvCxnSpPr>
          <p:spPr bwMode="auto">
            <a:xfrm>
              <a:off x="1425997" y="3984903"/>
              <a:ext cx="5450259"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70" name="TextBox 69"/>
            <p:cNvSpPr txBox="1"/>
            <p:nvPr/>
          </p:nvSpPr>
          <p:spPr>
            <a:xfrm>
              <a:off x="1561376" y="4201343"/>
              <a:ext cx="712054" cy="307777"/>
            </a:xfrm>
            <a:prstGeom prst="rect">
              <a:avLst/>
            </a:prstGeom>
            <a:noFill/>
          </p:spPr>
          <p:txBody>
            <a:bodyPr wrap="none" rtlCol="0">
              <a:spAutoFit/>
            </a:bodyPr>
            <a:lstStyle/>
            <a:p>
              <a:r>
                <a:rPr lang="en-US" sz="1400" smtClean="0"/>
                <a:t>Depan</a:t>
              </a:r>
              <a:endParaRPr lang="en-US" sz="1400"/>
            </a:p>
          </p:txBody>
        </p:sp>
        <p:sp>
          <p:nvSpPr>
            <p:cNvPr id="72" name="Left Arrow 71"/>
            <p:cNvSpPr/>
            <p:nvPr/>
          </p:nvSpPr>
          <p:spPr bwMode="auto">
            <a:xfrm>
              <a:off x="1057320" y="3577362"/>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cxnSp>
          <p:nvCxnSpPr>
            <p:cNvPr id="74" name="Straight Arrow Connector 73"/>
            <p:cNvCxnSpPr/>
            <p:nvPr/>
          </p:nvCxnSpPr>
          <p:spPr bwMode="auto">
            <a:xfrm flipV="1">
              <a:off x="1931924" y="4032223"/>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cxnSp>
          <p:nvCxnSpPr>
            <p:cNvPr id="96" name="Straight Connector 95"/>
            <p:cNvCxnSpPr/>
            <p:nvPr/>
          </p:nvCxnSpPr>
          <p:spPr bwMode="auto">
            <a:xfrm>
              <a:off x="1425997" y="3356992"/>
              <a:ext cx="5450259" cy="0"/>
            </a:xfrm>
            <a:prstGeom prst="line">
              <a:avLst/>
            </a:prstGeom>
            <a:solidFill>
              <a:schemeClr val="accent1"/>
            </a:solidFill>
            <a:ln w="19050" cap="flat" cmpd="sng" algn="ctr">
              <a:solidFill>
                <a:schemeClr val="tx1"/>
              </a:solidFill>
              <a:prstDash val="solid"/>
              <a:round/>
              <a:headEnd type="none" w="sm" len="sm"/>
              <a:tailEnd type="none" w="sm" len="sm"/>
            </a:ln>
            <a:effectLst/>
          </p:spPr>
        </p:cxnSp>
      </p:grpSp>
      <p:sp>
        <p:nvSpPr>
          <p:cNvPr id="73" name="Left Arrow 72"/>
          <p:cNvSpPr/>
          <p:nvPr/>
        </p:nvSpPr>
        <p:spPr bwMode="auto">
          <a:xfrm>
            <a:off x="6979401" y="3577651"/>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94" name="TextBox 93"/>
          <p:cNvSpPr txBox="1"/>
          <p:nvPr/>
        </p:nvSpPr>
        <p:spPr>
          <a:xfrm>
            <a:off x="1259632" y="2881420"/>
            <a:ext cx="953794" cy="338554"/>
          </a:xfrm>
          <a:prstGeom prst="rect">
            <a:avLst/>
          </a:prstGeom>
          <a:noFill/>
        </p:spPr>
        <p:txBody>
          <a:bodyPr wrap="square" rtlCol="0">
            <a:spAutoFit/>
          </a:bodyPr>
          <a:lstStyle/>
          <a:p>
            <a:r>
              <a:rPr lang="en-US" sz="1600" smtClean="0"/>
              <a:t>Contoh:   </a:t>
            </a:r>
            <a:endParaRPr lang="en-US" sz="1600"/>
          </a:p>
        </p:txBody>
      </p:sp>
      <p:cxnSp>
        <p:nvCxnSpPr>
          <p:cNvPr id="103" name="Straight Connector 102"/>
          <p:cNvCxnSpPr/>
          <p:nvPr/>
        </p:nvCxnSpPr>
        <p:spPr bwMode="auto">
          <a:xfrm>
            <a:off x="6732240" y="3357408"/>
            <a:ext cx="120603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105" name="Straight Connector 104"/>
          <p:cNvCxnSpPr/>
          <p:nvPr/>
        </p:nvCxnSpPr>
        <p:spPr bwMode="auto">
          <a:xfrm>
            <a:off x="6732240" y="3986958"/>
            <a:ext cx="120603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107" name="TextBox 106"/>
          <p:cNvSpPr txBox="1"/>
          <p:nvPr/>
        </p:nvSpPr>
        <p:spPr>
          <a:xfrm>
            <a:off x="1259632" y="5034662"/>
            <a:ext cx="1368152" cy="338554"/>
          </a:xfrm>
          <a:prstGeom prst="rect">
            <a:avLst/>
          </a:prstGeom>
          <a:noFill/>
        </p:spPr>
        <p:txBody>
          <a:bodyPr wrap="square" rtlCol="0">
            <a:spAutoFit/>
          </a:bodyPr>
          <a:lstStyle/>
          <a:p>
            <a:r>
              <a:rPr lang="en-US" sz="1600" smtClean="0"/>
              <a:t>Enqueue(15)</a:t>
            </a:r>
            <a:endParaRPr lang="en-US" sz="1600"/>
          </a:p>
        </p:txBody>
      </p:sp>
      <p:cxnSp>
        <p:nvCxnSpPr>
          <p:cNvPr id="108" name="Straight Connector 107"/>
          <p:cNvCxnSpPr/>
          <p:nvPr/>
        </p:nvCxnSpPr>
        <p:spPr bwMode="auto">
          <a:xfrm flipH="1">
            <a:off x="7004522" y="3447395"/>
            <a:ext cx="190903" cy="45427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66" name="Line 30"/>
          <p:cNvSpPr>
            <a:spLocks noChangeShapeType="1"/>
          </p:cNvSpPr>
          <p:nvPr/>
        </p:nvSpPr>
        <p:spPr bwMode="auto">
          <a:xfrm flipH="1">
            <a:off x="6804248" y="3752828"/>
            <a:ext cx="288032" cy="0"/>
          </a:xfrm>
          <a:prstGeom prst="line">
            <a:avLst/>
          </a:prstGeom>
          <a:noFill/>
          <a:ln w="9525">
            <a:solidFill>
              <a:schemeClr val="tx1"/>
            </a:solidFill>
            <a:round/>
            <a:headEnd/>
            <a:tailEnd type="triangle" w="sm" len="sm"/>
          </a:ln>
        </p:spPr>
        <p:txBody>
          <a:bodyPr/>
          <a:lstStyle/>
          <a:p>
            <a:endParaRPr lang="en-US" sz="1600"/>
          </a:p>
        </p:txBody>
      </p:sp>
      <p:sp>
        <p:nvSpPr>
          <p:cNvPr id="68" name="TextBox 67"/>
          <p:cNvSpPr txBox="1"/>
          <p:nvPr/>
        </p:nvSpPr>
        <p:spPr>
          <a:xfrm>
            <a:off x="7155235" y="3068960"/>
            <a:ext cx="576064" cy="338554"/>
          </a:xfrm>
          <a:prstGeom prst="rect">
            <a:avLst/>
          </a:prstGeom>
          <a:noFill/>
        </p:spPr>
        <p:txBody>
          <a:bodyPr wrap="square" rtlCol="0">
            <a:spAutoFit/>
          </a:bodyPr>
          <a:lstStyle/>
          <a:p>
            <a:pPr algn="ctr"/>
            <a:r>
              <a:rPr lang="en-US" sz="1600" smtClean="0"/>
              <a:t>NB   </a:t>
            </a:r>
            <a:endParaRPr lang="en-US" sz="1600"/>
          </a:p>
        </p:txBody>
      </p:sp>
      <p:cxnSp>
        <p:nvCxnSpPr>
          <p:cNvPr id="67" name="Straight Connector 66"/>
          <p:cNvCxnSpPr/>
          <p:nvPr/>
        </p:nvCxnSpPr>
        <p:spPr bwMode="auto">
          <a:xfrm flipH="1">
            <a:off x="6597277" y="3449980"/>
            <a:ext cx="190903" cy="45427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63" name="Line 30"/>
          <p:cNvSpPr>
            <a:spLocks noChangeShapeType="1"/>
          </p:cNvSpPr>
          <p:nvPr/>
        </p:nvSpPr>
        <p:spPr bwMode="auto">
          <a:xfrm>
            <a:off x="6705082" y="3600428"/>
            <a:ext cx="288032" cy="0"/>
          </a:xfrm>
          <a:prstGeom prst="line">
            <a:avLst/>
          </a:prstGeom>
          <a:noFill/>
          <a:ln w="9525">
            <a:solidFill>
              <a:schemeClr val="tx1"/>
            </a:solidFill>
            <a:round/>
            <a:headEnd/>
            <a:tailEnd type="triangle" w="sm" len="sm"/>
          </a:ln>
        </p:spPr>
        <p:txBody>
          <a:bodyPr/>
          <a:lstStyle/>
          <a:p>
            <a:endParaRPr lang="en-US" sz="1600"/>
          </a:p>
        </p:txBody>
      </p:sp>
      <p:sp>
        <p:nvSpPr>
          <p:cNvPr id="101" name="TextBox 100"/>
          <p:cNvSpPr txBox="1"/>
          <p:nvPr/>
        </p:nvSpPr>
        <p:spPr>
          <a:xfrm>
            <a:off x="1259632" y="4674622"/>
            <a:ext cx="3600400" cy="338554"/>
          </a:xfrm>
          <a:prstGeom prst="rect">
            <a:avLst/>
          </a:prstGeom>
          <a:noFill/>
        </p:spPr>
        <p:txBody>
          <a:bodyPr wrap="square" rtlCol="0">
            <a:spAutoFit/>
          </a:bodyPr>
          <a:lstStyle/>
          <a:p>
            <a:pPr>
              <a:tabLst>
                <a:tab pos="1031875" algn="l"/>
                <a:tab pos="2516188" algn="l"/>
                <a:tab pos="2571750" algn="l"/>
              </a:tabLst>
            </a:pPr>
            <a:r>
              <a:rPr lang="en-US" sz="1600" smtClean="0"/>
              <a:t>Isi queue mula-mula:  8  10  6  28  17 </a:t>
            </a:r>
            <a:endParaRPr lang="en-US" sz="1600"/>
          </a:p>
        </p:txBody>
      </p:sp>
      <p:sp>
        <p:nvSpPr>
          <p:cNvPr id="102" name="TextBox 101"/>
          <p:cNvSpPr txBox="1"/>
          <p:nvPr/>
        </p:nvSpPr>
        <p:spPr>
          <a:xfrm>
            <a:off x="1250579" y="5373216"/>
            <a:ext cx="4473549" cy="338554"/>
          </a:xfrm>
          <a:prstGeom prst="rect">
            <a:avLst/>
          </a:prstGeom>
          <a:noFill/>
        </p:spPr>
        <p:txBody>
          <a:bodyPr wrap="square" rtlCol="0">
            <a:spAutoFit/>
          </a:bodyPr>
          <a:lstStyle/>
          <a:p>
            <a:pPr>
              <a:tabLst>
                <a:tab pos="1031875" algn="l"/>
                <a:tab pos="2516188" algn="l"/>
                <a:tab pos="2571750" algn="l"/>
              </a:tabLst>
            </a:pPr>
            <a:r>
              <a:rPr lang="en-US" sz="1600" smtClean="0"/>
              <a:t>Isi queue setelah enqueue:  8  10  6  28  17  15 </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anim calcmode="lin" valueType="num">
                                      <p:cBhvr>
                                        <p:cTn id="8" dur="1000" fill="hold"/>
                                        <p:tgtEl>
                                          <p:spTgt spid="94"/>
                                        </p:tgtEl>
                                        <p:attrNameLst>
                                          <p:attrName>ppt_x</p:attrName>
                                        </p:attrNameLst>
                                      </p:cBhvr>
                                      <p:tavLst>
                                        <p:tav tm="0">
                                          <p:val>
                                            <p:strVal val="#ppt_x"/>
                                          </p:val>
                                        </p:tav>
                                        <p:tav tm="100000">
                                          <p:val>
                                            <p:strVal val="#ppt_x"/>
                                          </p:val>
                                        </p:tav>
                                      </p:tavLst>
                                    </p:anim>
                                    <p:anim calcmode="lin" valueType="num">
                                      <p:cBhvr>
                                        <p:cTn id="9" dur="1000" fill="hold"/>
                                        <p:tgtEl>
                                          <p:spTgt spid="9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1000"/>
                                        <p:tgtEl>
                                          <p:spTgt spid="100"/>
                                        </p:tgtEl>
                                      </p:cBhvr>
                                    </p:animEffect>
                                    <p:anim calcmode="lin" valueType="num">
                                      <p:cBhvr>
                                        <p:cTn id="14" dur="1000" fill="hold"/>
                                        <p:tgtEl>
                                          <p:spTgt spid="100"/>
                                        </p:tgtEl>
                                        <p:attrNameLst>
                                          <p:attrName>ppt_x</p:attrName>
                                        </p:attrNameLst>
                                      </p:cBhvr>
                                      <p:tavLst>
                                        <p:tav tm="0">
                                          <p:val>
                                            <p:strVal val="#ppt_x"/>
                                          </p:val>
                                        </p:tav>
                                        <p:tav tm="100000">
                                          <p:val>
                                            <p:strVal val="#ppt_x"/>
                                          </p:val>
                                        </p:tav>
                                      </p:tavLst>
                                    </p:anim>
                                    <p:anim calcmode="lin" valueType="num">
                                      <p:cBhvr>
                                        <p:cTn id="15" dur="1000" fill="hold"/>
                                        <p:tgtEl>
                                          <p:spTgt spid="100"/>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fade">
                                      <p:cBhvr>
                                        <p:cTn id="18" dur="1000"/>
                                        <p:tgtEl>
                                          <p:spTgt spid="99"/>
                                        </p:tgtEl>
                                      </p:cBhvr>
                                    </p:animEffect>
                                    <p:anim calcmode="lin" valueType="num">
                                      <p:cBhvr>
                                        <p:cTn id="19" dur="1000" fill="hold"/>
                                        <p:tgtEl>
                                          <p:spTgt spid="99"/>
                                        </p:tgtEl>
                                        <p:attrNameLst>
                                          <p:attrName>ppt_x</p:attrName>
                                        </p:attrNameLst>
                                      </p:cBhvr>
                                      <p:tavLst>
                                        <p:tav tm="0">
                                          <p:val>
                                            <p:strVal val="#ppt_x"/>
                                          </p:val>
                                        </p:tav>
                                        <p:tav tm="100000">
                                          <p:val>
                                            <p:strVal val="#ppt_x"/>
                                          </p:val>
                                        </p:tav>
                                      </p:tavLst>
                                    </p:anim>
                                    <p:anim calcmode="lin" valueType="num">
                                      <p:cBhvr>
                                        <p:cTn id="20" dur="1000" fill="hold"/>
                                        <p:tgtEl>
                                          <p:spTgt spid="99"/>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1000"/>
                                        <p:tgtEl>
                                          <p:spTgt spid="67"/>
                                        </p:tgtEl>
                                      </p:cBhvr>
                                    </p:animEffect>
                                    <p:anim calcmode="lin" valueType="num">
                                      <p:cBhvr>
                                        <p:cTn id="24" dur="1000" fill="hold"/>
                                        <p:tgtEl>
                                          <p:spTgt spid="67"/>
                                        </p:tgtEl>
                                        <p:attrNameLst>
                                          <p:attrName>ppt_x</p:attrName>
                                        </p:attrNameLst>
                                      </p:cBhvr>
                                      <p:tavLst>
                                        <p:tav tm="0">
                                          <p:val>
                                            <p:strVal val="#ppt_x"/>
                                          </p:val>
                                        </p:tav>
                                        <p:tav tm="100000">
                                          <p:val>
                                            <p:strVal val="#ppt_x"/>
                                          </p:val>
                                        </p:tav>
                                      </p:tavLst>
                                    </p:anim>
                                    <p:anim calcmode="lin" valueType="num">
                                      <p:cBhvr>
                                        <p:cTn id="25" dur="1000" fill="hold"/>
                                        <p:tgtEl>
                                          <p:spTgt spid="67"/>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1000"/>
                                        <p:tgtEl>
                                          <p:spTgt spid="73"/>
                                        </p:tgtEl>
                                      </p:cBhvr>
                                    </p:animEffect>
                                    <p:anim calcmode="lin" valueType="num">
                                      <p:cBhvr>
                                        <p:cTn id="29" dur="1000" fill="hold"/>
                                        <p:tgtEl>
                                          <p:spTgt spid="73"/>
                                        </p:tgtEl>
                                        <p:attrNameLst>
                                          <p:attrName>ppt_x</p:attrName>
                                        </p:attrNameLst>
                                      </p:cBhvr>
                                      <p:tavLst>
                                        <p:tav tm="0">
                                          <p:val>
                                            <p:strVal val="#ppt_x"/>
                                          </p:val>
                                        </p:tav>
                                        <p:tav tm="100000">
                                          <p:val>
                                            <p:strVal val="#ppt_x"/>
                                          </p:val>
                                        </p:tav>
                                      </p:tavLst>
                                    </p:anim>
                                    <p:anim calcmode="lin" valueType="num">
                                      <p:cBhvr>
                                        <p:cTn id="30" dur="1000" fill="hold"/>
                                        <p:tgtEl>
                                          <p:spTgt spid="73"/>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7" presetClass="entr" presetSubtype="0" fill="hold" grpId="0" nodeType="afterEffect">
                                  <p:stCondLst>
                                    <p:cond delay="0"/>
                                  </p:stCondLst>
                                  <p:iterate type="lt">
                                    <p:tmPct val="50000"/>
                                  </p:iterate>
                                  <p:childTnLst>
                                    <p:set>
                                      <p:cBhvr>
                                        <p:cTn id="33" dur="1" fill="hold">
                                          <p:stCondLst>
                                            <p:cond delay="0"/>
                                          </p:stCondLst>
                                        </p:cTn>
                                        <p:tgtEl>
                                          <p:spTgt spid="101"/>
                                        </p:tgtEl>
                                        <p:attrNameLst>
                                          <p:attrName>style.visibility</p:attrName>
                                        </p:attrNameLst>
                                      </p:cBhvr>
                                      <p:to>
                                        <p:strVal val="visible"/>
                                      </p:to>
                                    </p:set>
                                    <p:anim calcmode="discrete" valueType="clr">
                                      <p:cBhvr override="childStyle">
                                        <p:cTn id="34" dur="80"/>
                                        <p:tgtEl>
                                          <p:spTgt spid="101"/>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101"/>
                                        </p:tgtEl>
                                        <p:attrNameLst>
                                          <p:attrName>fillcolor</p:attrName>
                                        </p:attrNameLst>
                                      </p:cBhvr>
                                      <p:tavLst>
                                        <p:tav tm="0">
                                          <p:val>
                                            <p:clrVal>
                                              <a:schemeClr val="accent2"/>
                                            </p:clrVal>
                                          </p:val>
                                        </p:tav>
                                        <p:tav tm="50000">
                                          <p:val>
                                            <p:clrVal>
                                              <a:schemeClr val="hlink"/>
                                            </p:clrVal>
                                          </p:val>
                                        </p:tav>
                                      </p:tavLst>
                                    </p:anim>
                                    <p:set>
                                      <p:cBhvr>
                                        <p:cTn id="36" dur="80"/>
                                        <p:tgtEl>
                                          <p:spTgt spid="101"/>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107"/>
                                        </p:tgtEl>
                                        <p:attrNameLst>
                                          <p:attrName>style.visibility</p:attrName>
                                        </p:attrNameLst>
                                      </p:cBhvr>
                                      <p:to>
                                        <p:strVal val="visible"/>
                                      </p:to>
                                    </p:set>
                                    <p:animEffect transition="in" filter="fade">
                                      <p:cBhvr>
                                        <p:cTn id="41" dur="1000"/>
                                        <p:tgtEl>
                                          <p:spTgt spid="107"/>
                                        </p:tgtEl>
                                      </p:cBhvr>
                                    </p:animEffect>
                                    <p:anim calcmode="lin" valueType="num">
                                      <p:cBhvr>
                                        <p:cTn id="42" dur="1000" fill="hold"/>
                                        <p:tgtEl>
                                          <p:spTgt spid="107"/>
                                        </p:tgtEl>
                                        <p:attrNameLst>
                                          <p:attrName>ppt_x</p:attrName>
                                        </p:attrNameLst>
                                      </p:cBhvr>
                                      <p:tavLst>
                                        <p:tav tm="0">
                                          <p:val>
                                            <p:strVal val="#ppt_x"/>
                                          </p:val>
                                        </p:tav>
                                        <p:tav tm="100000">
                                          <p:val>
                                            <p:strVal val="#ppt_x"/>
                                          </p:val>
                                        </p:tav>
                                      </p:tavLst>
                                    </p:anim>
                                    <p:anim calcmode="lin" valueType="num">
                                      <p:cBhvr>
                                        <p:cTn id="43"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blinds(horizontal)">
                                      <p:cBhvr>
                                        <p:cTn id="48" dur="500"/>
                                        <p:tgtEl>
                                          <p:spTgt spid="41"/>
                                        </p:tgtEl>
                                      </p:cBhvr>
                                    </p:animEffect>
                                  </p:childTnLst>
                                </p:cTn>
                              </p:par>
                            </p:childTnLst>
                          </p:cTn>
                        </p:par>
                        <p:par>
                          <p:cTn id="49" fill="hold">
                            <p:stCondLst>
                              <p:cond delay="500"/>
                            </p:stCondLst>
                            <p:childTnLst>
                              <p:par>
                                <p:cTn id="50" presetID="27" presetClass="entr" presetSubtype="0" fill="hold" grpId="0" nodeType="afterEffect">
                                  <p:stCondLst>
                                    <p:cond delay="0"/>
                                  </p:stCondLst>
                                  <p:iterate type="lt">
                                    <p:tmPct val="50000"/>
                                  </p:iterate>
                                  <p:childTnLst>
                                    <p:set>
                                      <p:cBhvr>
                                        <p:cTn id="51" dur="1" fill="hold">
                                          <p:stCondLst>
                                            <p:cond delay="0"/>
                                          </p:stCondLst>
                                        </p:cTn>
                                        <p:tgtEl>
                                          <p:spTgt spid="42"/>
                                        </p:tgtEl>
                                        <p:attrNameLst>
                                          <p:attrName>style.visibility</p:attrName>
                                        </p:attrNameLst>
                                      </p:cBhvr>
                                      <p:to>
                                        <p:strVal val="visible"/>
                                      </p:to>
                                    </p:set>
                                    <p:anim calcmode="discrete" valueType="clr">
                                      <p:cBhvr override="childStyle">
                                        <p:cTn id="52" dur="80"/>
                                        <p:tgtEl>
                                          <p:spTgt spid="42"/>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42"/>
                                        </p:tgtEl>
                                        <p:attrNameLst>
                                          <p:attrName>fillcolor</p:attrName>
                                        </p:attrNameLst>
                                      </p:cBhvr>
                                      <p:tavLst>
                                        <p:tav tm="0">
                                          <p:val>
                                            <p:clrVal>
                                              <a:schemeClr val="accent2"/>
                                            </p:clrVal>
                                          </p:val>
                                        </p:tav>
                                        <p:tav tm="50000">
                                          <p:val>
                                            <p:clrVal>
                                              <a:schemeClr val="hlink"/>
                                            </p:clrVal>
                                          </p:val>
                                        </p:tav>
                                      </p:tavLst>
                                    </p:anim>
                                    <p:set>
                                      <p:cBhvr>
                                        <p:cTn id="54" dur="80"/>
                                        <p:tgtEl>
                                          <p:spTgt spid="42"/>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03"/>
                                        </p:tgtEl>
                                        <p:attrNameLst>
                                          <p:attrName>style.visibility</p:attrName>
                                        </p:attrNameLst>
                                      </p:cBhvr>
                                      <p:to>
                                        <p:strVal val="visible"/>
                                      </p:to>
                                    </p:set>
                                    <p:animEffect transition="in" filter="fade">
                                      <p:cBhvr>
                                        <p:cTn id="59" dur="500"/>
                                        <p:tgtEl>
                                          <p:spTgt spid="103"/>
                                        </p:tgtEl>
                                      </p:cBhvr>
                                    </p:animEffect>
                                  </p:childTnLst>
                                </p:cTn>
                              </p:par>
                              <p:par>
                                <p:cTn id="60" presetID="10" presetClass="entr" presetSubtype="0" fill="hold"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fade">
                                      <p:cBhvr>
                                        <p:cTn id="62" dur="500"/>
                                        <p:tgtEl>
                                          <p:spTgt spid="105"/>
                                        </p:tgtEl>
                                      </p:cBhvr>
                                    </p:animEffect>
                                  </p:childTnLst>
                                </p:cTn>
                              </p:par>
                            </p:childTnLst>
                          </p:cTn>
                        </p:par>
                        <p:par>
                          <p:cTn id="63" fill="hold">
                            <p:stCondLst>
                              <p:cond delay="500"/>
                            </p:stCondLst>
                            <p:childTnLst>
                              <p:par>
                                <p:cTn id="64" presetID="63" presetClass="path" presetSubtype="0" accel="50000" decel="50000" fill="hold" grpId="1" nodeType="afterEffect">
                                  <p:stCondLst>
                                    <p:cond delay="0"/>
                                  </p:stCondLst>
                                  <p:childTnLst>
                                    <p:animMotion origin="layout" path="M 5E-6 -2.46588E-6 L 0.11563 -2.46588E-6 " pathEditMode="relative" rAng="0" ptsTypes="AA">
                                      <p:cBhvr>
                                        <p:cTn id="65" dur="1000" fill="hold"/>
                                        <p:tgtEl>
                                          <p:spTgt spid="73"/>
                                        </p:tgtEl>
                                        <p:attrNameLst>
                                          <p:attrName>ppt_x</p:attrName>
                                          <p:attrName>ppt_y</p:attrName>
                                        </p:attrNameLst>
                                      </p:cBhvr>
                                      <p:rCtr x="58" y="0"/>
                                    </p:animMotion>
                                  </p:childTnLst>
                                </p:cTn>
                              </p:par>
                            </p:childTnLst>
                          </p:cTn>
                        </p:par>
                        <p:par>
                          <p:cTn id="66" fill="hold">
                            <p:stCondLst>
                              <p:cond delay="1500"/>
                            </p:stCondLst>
                            <p:childTnLst>
                              <p:par>
                                <p:cTn id="67" presetID="10" presetClass="entr" presetSubtype="0" fill="hold"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fade">
                                      <p:cBhvr>
                                        <p:cTn id="69" dur="1000"/>
                                        <p:tgtEl>
                                          <p:spTgt spid="95"/>
                                        </p:tgtEl>
                                      </p:cBhvr>
                                    </p:animEffect>
                                  </p:childTnLst>
                                </p:cTn>
                              </p:par>
                              <p:par>
                                <p:cTn id="70" presetID="10" presetClass="entr" presetSubtype="0" fill="hold" nodeType="withEffect">
                                  <p:stCondLst>
                                    <p:cond delay="0"/>
                                  </p:stCondLst>
                                  <p:childTnLst>
                                    <p:set>
                                      <p:cBhvr>
                                        <p:cTn id="71" dur="1" fill="hold">
                                          <p:stCondLst>
                                            <p:cond delay="0"/>
                                          </p:stCondLst>
                                        </p:cTn>
                                        <p:tgtEl>
                                          <p:spTgt spid="108"/>
                                        </p:tgtEl>
                                        <p:attrNameLst>
                                          <p:attrName>style.visibility</p:attrName>
                                        </p:attrNameLst>
                                      </p:cBhvr>
                                      <p:to>
                                        <p:strVal val="visible"/>
                                      </p:to>
                                    </p:set>
                                    <p:animEffect transition="in" filter="fade">
                                      <p:cBhvr>
                                        <p:cTn id="72" dur="1000"/>
                                        <p:tgtEl>
                                          <p:spTgt spid="10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1000"/>
                                        <p:tgtEl>
                                          <p:spTgt spid="68"/>
                                        </p:tgtEl>
                                      </p:cBhvr>
                                    </p:animEffect>
                                  </p:childTnLst>
                                </p:cTn>
                              </p:par>
                            </p:childTnLst>
                          </p:cTn>
                        </p:par>
                      </p:childTnLst>
                    </p:cTn>
                  </p:par>
                  <p:par>
                    <p:cTn id="76" fill="hold">
                      <p:stCondLst>
                        <p:cond delay="indefinite"/>
                      </p:stCondLst>
                      <p:childTnLst>
                        <p:par>
                          <p:cTn id="77" fill="hold">
                            <p:stCondLst>
                              <p:cond delay="0"/>
                            </p:stCondLst>
                            <p:childTnLst>
                              <p:par>
                                <p:cTn id="78" presetID="27" presetClass="entr" presetSubtype="0" fill="hold" grpId="0" nodeType="clickEffect">
                                  <p:stCondLst>
                                    <p:cond delay="0"/>
                                  </p:stCondLst>
                                  <p:iterate type="lt">
                                    <p:tmPct val="50000"/>
                                  </p:iterate>
                                  <p:childTnLst>
                                    <p:set>
                                      <p:cBhvr>
                                        <p:cTn id="79" dur="1" fill="hold">
                                          <p:stCondLst>
                                            <p:cond delay="0"/>
                                          </p:stCondLst>
                                        </p:cTn>
                                        <p:tgtEl>
                                          <p:spTgt spid="44"/>
                                        </p:tgtEl>
                                        <p:attrNameLst>
                                          <p:attrName>style.visibility</p:attrName>
                                        </p:attrNameLst>
                                      </p:cBhvr>
                                      <p:to>
                                        <p:strVal val="visible"/>
                                      </p:to>
                                    </p:set>
                                    <p:anim calcmode="discrete" valueType="clr">
                                      <p:cBhvr override="childStyle">
                                        <p:cTn id="80"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81" dur="80"/>
                                        <p:tgtEl>
                                          <p:spTgt spid="44"/>
                                        </p:tgtEl>
                                        <p:attrNameLst>
                                          <p:attrName>fillcolor</p:attrName>
                                        </p:attrNameLst>
                                      </p:cBhvr>
                                      <p:tavLst>
                                        <p:tav tm="0">
                                          <p:val>
                                            <p:clrVal>
                                              <a:schemeClr val="accent2"/>
                                            </p:clrVal>
                                          </p:val>
                                        </p:tav>
                                        <p:tav tm="50000">
                                          <p:val>
                                            <p:clrVal>
                                              <a:schemeClr val="hlink"/>
                                            </p:clrVal>
                                          </p:val>
                                        </p:tav>
                                      </p:tavLst>
                                    </p:anim>
                                    <p:set>
                                      <p:cBhvr>
                                        <p:cTn id="82" dur="80"/>
                                        <p:tgtEl>
                                          <p:spTgt spid="44"/>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1000"/>
                                        <p:tgtEl>
                                          <p:spTgt spid="67"/>
                                        </p:tgtEl>
                                      </p:cBhvr>
                                    </p:animEffect>
                                    <p:set>
                                      <p:cBhvr>
                                        <p:cTn id="87" dur="1" fill="hold">
                                          <p:stCondLst>
                                            <p:cond delay="999"/>
                                          </p:stCondLst>
                                        </p:cTn>
                                        <p:tgtEl>
                                          <p:spTgt spid="67"/>
                                        </p:tgtEl>
                                        <p:attrNameLst>
                                          <p:attrName>style.visibility</p:attrName>
                                        </p:attrNameLst>
                                      </p:cBhvr>
                                      <p:to>
                                        <p:strVal val="hidden"/>
                                      </p:to>
                                    </p:set>
                                  </p:childTnLst>
                                </p:cTn>
                              </p:par>
                            </p:childTnLst>
                          </p:cTn>
                        </p:par>
                        <p:par>
                          <p:cTn id="88" fill="hold">
                            <p:stCondLst>
                              <p:cond delay="1000"/>
                            </p:stCondLst>
                            <p:childTnLst>
                              <p:par>
                                <p:cTn id="89" presetID="10" presetClass="entr" presetSubtype="0" fill="hold" grpId="0" nodeType="after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1000"/>
                                        <p:tgtEl>
                                          <p:spTgt spid="63"/>
                                        </p:tgtEl>
                                      </p:cBhvr>
                                    </p:animEffect>
                                  </p:childTnLst>
                                </p:cTn>
                              </p:par>
                            </p:childTnLst>
                          </p:cTn>
                        </p:par>
                        <p:par>
                          <p:cTn id="92" fill="hold">
                            <p:stCondLst>
                              <p:cond delay="2000"/>
                            </p:stCondLst>
                            <p:childTnLst>
                              <p:par>
                                <p:cTn id="93" presetID="10" presetClass="exit" presetSubtype="0" fill="hold" nodeType="afterEffect">
                                  <p:stCondLst>
                                    <p:cond delay="0"/>
                                  </p:stCondLst>
                                  <p:childTnLst>
                                    <p:animEffect transition="out" filter="fade">
                                      <p:cBhvr>
                                        <p:cTn id="94" dur="1000"/>
                                        <p:tgtEl>
                                          <p:spTgt spid="108"/>
                                        </p:tgtEl>
                                      </p:cBhvr>
                                    </p:animEffect>
                                    <p:set>
                                      <p:cBhvr>
                                        <p:cTn id="95" dur="1" fill="hold">
                                          <p:stCondLst>
                                            <p:cond delay="999"/>
                                          </p:stCondLst>
                                        </p:cTn>
                                        <p:tgtEl>
                                          <p:spTgt spid="108"/>
                                        </p:tgtEl>
                                        <p:attrNameLst>
                                          <p:attrName>style.visibility</p:attrName>
                                        </p:attrNameLst>
                                      </p:cBhvr>
                                      <p:to>
                                        <p:strVal val="hidden"/>
                                      </p:to>
                                    </p:set>
                                  </p:childTnLst>
                                </p:cTn>
                              </p:par>
                            </p:childTnLst>
                          </p:cTn>
                        </p:par>
                        <p:par>
                          <p:cTn id="96" fill="hold">
                            <p:stCondLst>
                              <p:cond delay="3000"/>
                            </p:stCondLst>
                            <p:childTnLst>
                              <p:par>
                                <p:cTn id="97" presetID="10" presetClass="entr" presetSubtype="0" fill="hold" grpId="0" nodeType="afterEffect">
                                  <p:stCondLst>
                                    <p:cond delay="0"/>
                                  </p:stCondLst>
                                  <p:childTnLst>
                                    <p:set>
                                      <p:cBhvr>
                                        <p:cTn id="98" dur="1" fill="hold">
                                          <p:stCondLst>
                                            <p:cond delay="0"/>
                                          </p:stCondLst>
                                        </p:cTn>
                                        <p:tgtEl>
                                          <p:spTgt spid="66"/>
                                        </p:tgtEl>
                                        <p:attrNameLst>
                                          <p:attrName>style.visibility</p:attrName>
                                        </p:attrNameLst>
                                      </p:cBhvr>
                                      <p:to>
                                        <p:strVal val="visible"/>
                                      </p:to>
                                    </p:set>
                                    <p:animEffect transition="in" filter="fade">
                                      <p:cBhvr>
                                        <p:cTn id="99" dur="1000"/>
                                        <p:tgtEl>
                                          <p:spTgt spid="66"/>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ntr" presetSubtype="0" fill="hold" grpId="0" nodeType="clickEffect">
                                  <p:stCondLst>
                                    <p:cond delay="0"/>
                                  </p:stCondLst>
                                  <p:iterate type="lt">
                                    <p:tmPct val="50000"/>
                                  </p:iterate>
                                  <p:childTnLst>
                                    <p:set>
                                      <p:cBhvr>
                                        <p:cTn id="103" dur="1" fill="hold">
                                          <p:stCondLst>
                                            <p:cond delay="0"/>
                                          </p:stCondLst>
                                        </p:cTn>
                                        <p:tgtEl>
                                          <p:spTgt spid="47"/>
                                        </p:tgtEl>
                                        <p:attrNameLst>
                                          <p:attrName>style.visibility</p:attrName>
                                        </p:attrNameLst>
                                      </p:cBhvr>
                                      <p:to>
                                        <p:strVal val="visible"/>
                                      </p:to>
                                    </p:set>
                                    <p:anim calcmode="discrete" valueType="clr">
                                      <p:cBhvr override="childStyle">
                                        <p:cTn id="104" dur="80"/>
                                        <p:tgtEl>
                                          <p:spTgt spid="47"/>
                                        </p:tgtEl>
                                        <p:attrNameLst>
                                          <p:attrName>style.color</p:attrName>
                                        </p:attrNameLst>
                                      </p:cBhvr>
                                      <p:tavLst>
                                        <p:tav tm="0">
                                          <p:val>
                                            <p:clrVal>
                                              <a:schemeClr val="accent2"/>
                                            </p:clrVal>
                                          </p:val>
                                        </p:tav>
                                        <p:tav tm="50000">
                                          <p:val>
                                            <p:clrVal>
                                              <a:schemeClr val="hlink"/>
                                            </p:clrVal>
                                          </p:val>
                                        </p:tav>
                                      </p:tavLst>
                                    </p:anim>
                                    <p:anim calcmode="discrete" valueType="clr">
                                      <p:cBhvr>
                                        <p:cTn id="105" dur="80"/>
                                        <p:tgtEl>
                                          <p:spTgt spid="47"/>
                                        </p:tgtEl>
                                        <p:attrNameLst>
                                          <p:attrName>fillcolor</p:attrName>
                                        </p:attrNameLst>
                                      </p:cBhvr>
                                      <p:tavLst>
                                        <p:tav tm="0">
                                          <p:val>
                                            <p:clrVal>
                                              <a:schemeClr val="accent2"/>
                                            </p:clrVal>
                                          </p:val>
                                        </p:tav>
                                        <p:tav tm="50000">
                                          <p:val>
                                            <p:clrVal>
                                              <a:schemeClr val="hlink"/>
                                            </p:clrVal>
                                          </p:val>
                                        </p:tav>
                                      </p:tavLst>
                                    </p:anim>
                                    <p:set>
                                      <p:cBhvr>
                                        <p:cTn id="106" dur="80"/>
                                        <p:tgtEl>
                                          <p:spTgt spid="47"/>
                                        </p:tgtEl>
                                        <p:attrNameLst>
                                          <p:attrName>fill.type</p:attrName>
                                        </p:attrNameLst>
                                      </p:cBhvr>
                                      <p:to>
                                        <p:strVal val="solid"/>
                                      </p:to>
                                    </p:set>
                                  </p:childTnLst>
                                </p:cTn>
                              </p:par>
                            </p:childTnLst>
                          </p:cTn>
                        </p:par>
                        <p:par>
                          <p:cTn id="107" fill="hold">
                            <p:stCondLst>
                              <p:cond delay="1000"/>
                            </p:stCondLst>
                            <p:childTnLst>
                              <p:par>
                                <p:cTn id="108" presetID="63" presetClass="path" presetSubtype="0" accel="50000" decel="50000" fill="hold" nodeType="afterEffect">
                                  <p:stCondLst>
                                    <p:cond delay="0"/>
                                  </p:stCondLst>
                                  <p:childTnLst>
                                    <p:animMotion origin="layout" path="M -2.77778E-7 -1.74416E-6 L 0.11684 -1.74416E-6 " pathEditMode="relative" rAng="0" ptsTypes="AA">
                                      <p:cBhvr>
                                        <p:cTn id="109" dur="1000" fill="hold"/>
                                        <p:tgtEl>
                                          <p:spTgt spid="99"/>
                                        </p:tgtEl>
                                        <p:attrNameLst>
                                          <p:attrName>ppt_x</p:attrName>
                                          <p:attrName>ppt_y</p:attrName>
                                        </p:attrNameLst>
                                      </p:cBhvr>
                                      <p:rCtr x="58" y="0"/>
                                    </p:animMotion>
                                  </p:childTnLst>
                                </p:cTn>
                              </p:par>
                            </p:childTnLst>
                          </p:cTn>
                        </p:par>
                        <p:par>
                          <p:cTn id="110" fill="hold">
                            <p:stCondLst>
                              <p:cond delay="2000"/>
                            </p:stCondLst>
                            <p:childTnLst>
                              <p:par>
                                <p:cTn id="111" presetID="27" presetClass="entr" presetSubtype="0" fill="hold" grpId="0" nodeType="afterEffect">
                                  <p:stCondLst>
                                    <p:cond delay="0"/>
                                  </p:stCondLst>
                                  <p:iterate type="lt">
                                    <p:tmPct val="50000"/>
                                  </p:iterate>
                                  <p:childTnLst>
                                    <p:set>
                                      <p:cBhvr>
                                        <p:cTn id="112" dur="1" fill="hold">
                                          <p:stCondLst>
                                            <p:cond delay="0"/>
                                          </p:stCondLst>
                                        </p:cTn>
                                        <p:tgtEl>
                                          <p:spTgt spid="102"/>
                                        </p:tgtEl>
                                        <p:attrNameLst>
                                          <p:attrName>style.visibility</p:attrName>
                                        </p:attrNameLst>
                                      </p:cBhvr>
                                      <p:to>
                                        <p:strVal val="visible"/>
                                      </p:to>
                                    </p:set>
                                    <p:anim calcmode="discrete" valueType="clr">
                                      <p:cBhvr override="childStyle">
                                        <p:cTn id="113" dur="80"/>
                                        <p:tgtEl>
                                          <p:spTgt spid="102"/>
                                        </p:tgtEl>
                                        <p:attrNameLst>
                                          <p:attrName>style.color</p:attrName>
                                        </p:attrNameLst>
                                      </p:cBhvr>
                                      <p:tavLst>
                                        <p:tav tm="0">
                                          <p:val>
                                            <p:clrVal>
                                              <a:schemeClr val="accent2"/>
                                            </p:clrVal>
                                          </p:val>
                                        </p:tav>
                                        <p:tav tm="50000">
                                          <p:val>
                                            <p:clrVal>
                                              <a:schemeClr val="hlink"/>
                                            </p:clrVal>
                                          </p:val>
                                        </p:tav>
                                      </p:tavLst>
                                    </p:anim>
                                    <p:anim calcmode="discrete" valueType="clr">
                                      <p:cBhvr>
                                        <p:cTn id="114" dur="80"/>
                                        <p:tgtEl>
                                          <p:spTgt spid="102"/>
                                        </p:tgtEl>
                                        <p:attrNameLst>
                                          <p:attrName>fillcolor</p:attrName>
                                        </p:attrNameLst>
                                      </p:cBhvr>
                                      <p:tavLst>
                                        <p:tav tm="0">
                                          <p:val>
                                            <p:clrVal>
                                              <a:schemeClr val="accent2"/>
                                            </p:clrVal>
                                          </p:val>
                                        </p:tav>
                                        <p:tav tm="50000">
                                          <p:val>
                                            <p:clrVal>
                                              <a:schemeClr val="hlink"/>
                                            </p:clrVal>
                                          </p:val>
                                        </p:tav>
                                      </p:tavLst>
                                    </p:anim>
                                    <p:set>
                                      <p:cBhvr>
                                        <p:cTn id="115" dur="80"/>
                                        <p:tgtEl>
                                          <p:spTgt spid="10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4" grpId="0"/>
      <p:bldP spid="47" grpId="0"/>
      <p:bldP spid="73" grpId="1" animBg="1"/>
      <p:bldP spid="94" grpId="0"/>
      <p:bldP spid="107" grpId="0"/>
      <p:bldP spid="66" grpId="0" animBg="1"/>
      <p:bldP spid="68" grpId="0"/>
      <p:bldP spid="63" grpId="0" animBg="1"/>
      <p:bldP spid="101" grpId="0"/>
      <p:bldP spid="10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899592" y="980728"/>
            <a:ext cx="3888433" cy="369332"/>
          </a:xfrm>
          <a:prstGeom prst="rect">
            <a:avLst/>
          </a:prstGeom>
        </p:spPr>
        <p:txBody>
          <a:bodyPr wrap="square">
            <a:spAutoFit/>
          </a:bodyPr>
          <a:lstStyle/>
          <a:p>
            <a:pPr marL="342900" indent="-342900">
              <a:spcAft>
                <a:spcPct val="20000"/>
              </a:spcAft>
            </a:pPr>
            <a:r>
              <a:rPr lang="en-US" smtClean="0"/>
              <a:t>4.  </a:t>
            </a:r>
            <a:r>
              <a:rPr lang="en-US" b="1" smtClean="0"/>
              <a:t>	</a:t>
            </a:r>
            <a:r>
              <a:rPr lang="en-US" smtClean="0"/>
              <a:t>Dequeue </a:t>
            </a:r>
            <a:endParaRPr lang="en-US" b="1"/>
          </a:p>
        </p:txBody>
      </p:sp>
      <p:sp>
        <p:nvSpPr>
          <p:cNvPr id="41" name="Text Box 23"/>
          <p:cNvSpPr txBox="1">
            <a:spLocks noChangeArrowheads="1"/>
          </p:cNvSpPr>
          <p:nvPr/>
        </p:nvSpPr>
        <p:spPr bwMode="auto">
          <a:xfrm>
            <a:off x="1241526" y="1340768"/>
            <a:ext cx="1197254" cy="338554"/>
          </a:xfrm>
          <a:prstGeom prst="rect">
            <a:avLst/>
          </a:prstGeom>
          <a:noFill/>
          <a:ln w="12700">
            <a:noFill/>
            <a:miter lim="800000"/>
            <a:headEnd type="none" w="sm" len="sm"/>
            <a:tailEnd type="none" w="sm" len="sm"/>
          </a:ln>
          <a:effectLst/>
        </p:spPr>
        <p:txBody>
          <a:bodyPr wrap="square" tIns="45720" bIns="45720">
            <a:spAutoFit/>
          </a:bodyPr>
          <a:lstStyle/>
          <a:p>
            <a:pPr marL="285750" indent="-285750" algn="just">
              <a:buSzPct val="85000"/>
            </a:pPr>
            <a:r>
              <a:rPr lang="en-US" sz="1600" smtClean="0"/>
              <a:t>Caranya:</a:t>
            </a:r>
          </a:p>
        </p:txBody>
      </p:sp>
      <p:sp>
        <p:nvSpPr>
          <p:cNvPr id="42" name="Rectangle 41"/>
          <p:cNvSpPr/>
          <p:nvPr/>
        </p:nvSpPr>
        <p:spPr>
          <a:xfrm>
            <a:off x="1241525" y="1625004"/>
            <a:ext cx="6714851" cy="338554"/>
          </a:xfrm>
          <a:prstGeom prst="rect">
            <a:avLst/>
          </a:prstGeom>
        </p:spPr>
        <p:txBody>
          <a:bodyPr wrap="square">
            <a:spAutoFit/>
          </a:bodyPr>
          <a:lstStyle/>
          <a:p>
            <a:pPr marL="227013" indent="-227013">
              <a:spcAft>
                <a:spcPct val="20000"/>
              </a:spcAft>
              <a:buFont typeface="+mj-lt"/>
              <a:buAutoNum type="alphaLcPeriod"/>
            </a:pPr>
            <a:r>
              <a:rPr lang="en-US" sz="1600" smtClean="0"/>
              <a:t>Ambil info elemen paling depan dan simpan pada Info Dequeue (ID).  </a:t>
            </a:r>
            <a:endParaRPr lang="en-US" sz="1600" b="1"/>
          </a:p>
        </p:txBody>
      </p:sp>
      <p:sp>
        <p:nvSpPr>
          <p:cNvPr id="44" name="Rectangle 43"/>
          <p:cNvSpPr/>
          <p:nvPr/>
        </p:nvSpPr>
        <p:spPr>
          <a:xfrm>
            <a:off x="1241527" y="1915160"/>
            <a:ext cx="3618506" cy="338554"/>
          </a:xfrm>
          <a:prstGeom prst="rect">
            <a:avLst/>
          </a:prstGeom>
        </p:spPr>
        <p:txBody>
          <a:bodyPr wrap="square">
            <a:spAutoFit/>
          </a:bodyPr>
          <a:lstStyle/>
          <a:p>
            <a:pPr marL="227013" indent="-227013">
              <a:spcAft>
                <a:spcPct val="20000"/>
              </a:spcAft>
            </a:pPr>
            <a:r>
              <a:rPr lang="en-US" sz="1600" smtClean="0"/>
              <a:t>b.	Tandai node depan dengan Hapus.  </a:t>
            </a:r>
            <a:endParaRPr lang="en-US" sz="1600" b="1"/>
          </a:p>
        </p:txBody>
      </p:sp>
      <p:sp>
        <p:nvSpPr>
          <p:cNvPr id="47" name="Rectangle 46"/>
          <p:cNvSpPr/>
          <p:nvPr/>
        </p:nvSpPr>
        <p:spPr>
          <a:xfrm>
            <a:off x="1250579" y="2220882"/>
            <a:ext cx="3465437" cy="338554"/>
          </a:xfrm>
          <a:prstGeom prst="rect">
            <a:avLst/>
          </a:prstGeom>
        </p:spPr>
        <p:txBody>
          <a:bodyPr wrap="square">
            <a:spAutoFit/>
          </a:bodyPr>
          <a:lstStyle/>
          <a:p>
            <a:pPr marL="227013" indent="-227013">
              <a:spcAft>
                <a:spcPct val="20000"/>
              </a:spcAft>
            </a:pPr>
            <a:r>
              <a:rPr lang="en-US" sz="1600" smtClean="0"/>
              <a:t>c.	Pindahkan Depan ke Kanan.  </a:t>
            </a:r>
            <a:endParaRPr lang="en-US" sz="1600" b="1"/>
          </a:p>
        </p:txBody>
      </p:sp>
      <p:sp>
        <p:nvSpPr>
          <p:cNvPr id="72" name="Left Arrow 71"/>
          <p:cNvSpPr/>
          <p:nvPr/>
        </p:nvSpPr>
        <p:spPr bwMode="auto">
          <a:xfrm>
            <a:off x="1057320" y="4030896"/>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grpSp>
        <p:nvGrpSpPr>
          <p:cNvPr id="100" name="Group 99"/>
          <p:cNvGrpSpPr/>
          <p:nvPr/>
        </p:nvGrpSpPr>
        <p:grpSpPr>
          <a:xfrm>
            <a:off x="1561376" y="4485757"/>
            <a:ext cx="712054" cy="476897"/>
            <a:chOff x="1561376" y="4104231"/>
            <a:chExt cx="712054" cy="476897"/>
          </a:xfrm>
        </p:grpSpPr>
        <p:sp>
          <p:nvSpPr>
            <p:cNvPr id="70" name="TextBox 69"/>
            <p:cNvSpPr txBox="1"/>
            <p:nvPr/>
          </p:nvSpPr>
          <p:spPr>
            <a:xfrm>
              <a:off x="1561376" y="4273351"/>
              <a:ext cx="712054" cy="307777"/>
            </a:xfrm>
            <a:prstGeom prst="rect">
              <a:avLst/>
            </a:prstGeom>
            <a:noFill/>
          </p:spPr>
          <p:txBody>
            <a:bodyPr wrap="none" rtlCol="0">
              <a:spAutoFit/>
            </a:bodyPr>
            <a:lstStyle/>
            <a:p>
              <a:r>
                <a:rPr lang="en-US" sz="1400" smtClean="0"/>
                <a:t>Depan</a:t>
              </a:r>
              <a:endParaRPr lang="en-US" sz="1400"/>
            </a:p>
          </p:txBody>
        </p:sp>
        <p:cxnSp>
          <p:nvCxnSpPr>
            <p:cNvPr id="74" name="Straight Arrow Connector 73"/>
            <p:cNvCxnSpPr/>
            <p:nvPr/>
          </p:nvCxnSpPr>
          <p:spPr bwMode="auto">
            <a:xfrm flipV="1">
              <a:off x="1931924" y="4104231"/>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sp>
        <p:nvSpPr>
          <p:cNvPr id="94" name="TextBox 93"/>
          <p:cNvSpPr txBox="1"/>
          <p:nvPr/>
        </p:nvSpPr>
        <p:spPr>
          <a:xfrm>
            <a:off x="1259632" y="3084773"/>
            <a:ext cx="953794" cy="338554"/>
          </a:xfrm>
          <a:prstGeom prst="rect">
            <a:avLst/>
          </a:prstGeom>
          <a:noFill/>
        </p:spPr>
        <p:txBody>
          <a:bodyPr wrap="square" rtlCol="0">
            <a:spAutoFit/>
          </a:bodyPr>
          <a:lstStyle/>
          <a:p>
            <a:r>
              <a:rPr lang="en-US" sz="1600" smtClean="0"/>
              <a:t>Contoh:   </a:t>
            </a:r>
            <a:endParaRPr lang="en-US" sz="1600"/>
          </a:p>
        </p:txBody>
      </p:sp>
      <p:sp>
        <p:nvSpPr>
          <p:cNvPr id="107" name="TextBox 106"/>
          <p:cNvSpPr txBox="1"/>
          <p:nvPr/>
        </p:nvSpPr>
        <p:spPr>
          <a:xfrm>
            <a:off x="1259632" y="5421861"/>
            <a:ext cx="1152128" cy="338554"/>
          </a:xfrm>
          <a:prstGeom prst="rect">
            <a:avLst/>
          </a:prstGeom>
          <a:noFill/>
        </p:spPr>
        <p:txBody>
          <a:bodyPr wrap="square" rtlCol="0">
            <a:spAutoFit/>
          </a:bodyPr>
          <a:lstStyle/>
          <a:p>
            <a:r>
              <a:rPr lang="en-US" sz="1600" smtClean="0"/>
              <a:t>Dequeue()</a:t>
            </a:r>
            <a:endParaRPr lang="en-US" sz="1600"/>
          </a:p>
        </p:txBody>
      </p:sp>
      <p:grpSp>
        <p:nvGrpSpPr>
          <p:cNvPr id="98" name="Group 97"/>
          <p:cNvGrpSpPr/>
          <p:nvPr/>
        </p:nvGrpSpPr>
        <p:grpSpPr>
          <a:xfrm>
            <a:off x="2533276" y="3810526"/>
            <a:ext cx="5778481" cy="1152128"/>
            <a:chOff x="2533276" y="3429000"/>
            <a:chExt cx="5778481" cy="1152128"/>
          </a:xfrm>
        </p:grpSpPr>
        <p:grpSp>
          <p:nvGrpSpPr>
            <p:cNvPr id="3" name="Group 94"/>
            <p:cNvGrpSpPr/>
            <p:nvPr/>
          </p:nvGrpSpPr>
          <p:grpSpPr>
            <a:xfrm>
              <a:off x="7002166" y="3510061"/>
              <a:ext cx="891255" cy="461954"/>
              <a:chOff x="7002166" y="3438053"/>
              <a:chExt cx="891255" cy="461954"/>
            </a:xfrm>
          </p:grpSpPr>
          <p:grpSp>
            <p:nvGrpSpPr>
              <p:cNvPr id="4" name="Group 14"/>
              <p:cNvGrpSpPr/>
              <p:nvPr/>
            </p:nvGrpSpPr>
            <p:grpSpPr>
              <a:xfrm>
                <a:off x="7002166" y="3438053"/>
                <a:ext cx="891255" cy="461954"/>
                <a:chOff x="3635896" y="3429000"/>
                <a:chExt cx="1296144" cy="432048"/>
              </a:xfrm>
            </p:grpSpPr>
            <p:sp>
              <p:nvSpPr>
                <p:cNvPr id="76" name="Rectangle 75"/>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15</a:t>
                  </a:r>
                </a:p>
              </p:txBody>
            </p:sp>
            <p:cxnSp>
              <p:nvCxnSpPr>
                <p:cNvPr id="78" name="Straight Connector 77"/>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7" name="Straight Connector 76"/>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cxnSp>
            <p:nvCxnSpPr>
              <p:cNvPr id="109" name="Straight Connector 108"/>
              <p:cNvCxnSpPr/>
              <p:nvPr/>
            </p:nvCxnSpPr>
            <p:spPr bwMode="auto">
              <a:xfrm flipH="1">
                <a:off x="7690844" y="3442855"/>
                <a:ext cx="190903" cy="45427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71" name="TextBox 70"/>
            <p:cNvSpPr txBox="1"/>
            <p:nvPr/>
          </p:nvSpPr>
          <p:spPr>
            <a:xfrm>
              <a:off x="7024711" y="4273351"/>
              <a:ext cx="931665" cy="307777"/>
            </a:xfrm>
            <a:prstGeom prst="rect">
              <a:avLst/>
            </a:prstGeom>
            <a:noFill/>
          </p:spPr>
          <p:txBody>
            <a:bodyPr wrap="none" rtlCol="0">
              <a:spAutoFit/>
            </a:bodyPr>
            <a:lstStyle/>
            <a:p>
              <a:r>
                <a:rPr lang="en-US" sz="1400" smtClean="0"/>
                <a:t>Belakang</a:t>
              </a:r>
              <a:endParaRPr lang="en-US" sz="1400"/>
            </a:p>
          </p:txBody>
        </p:sp>
        <p:cxnSp>
          <p:nvCxnSpPr>
            <p:cNvPr id="75" name="Straight Arrow Connector 74"/>
            <p:cNvCxnSpPr/>
            <p:nvPr/>
          </p:nvCxnSpPr>
          <p:spPr bwMode="auto">
            <a:xfrm flipV="1">
              <a:off x="7452320" y="4102176"/>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nvGrpSpPr>
            <p:cNvPr id="8" name="Group 14"/>
            <p:cNvGrpSpPr/>
            <p:nvPr/>
          </p:nvGrpSpPr>
          <p:grpSpPr>
            <a:xfrm>
              <a:off x="2616886" y="3509772"/>
              <a:ext cx="891255" cy="461954"/>
              <a:chOff x="3635896" y="3429000"/>
              <a:chExt cx="1296144" cy="432048"/>
            </a:xfrm>
          </p:grpSpPr>
          <p:sp>
            <p:nvSpPr>
              <p:cNvPr id="88" name="Rectangle 87"/>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a:t>
                </a:r>
              </a:p>
            </p:txBody>
          </p:sp>
          <p:cxnSp>
            <p:nvCxnSpPr>
              <p:cNvPr id="89" name="Straight Connector 88"/>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0" name="Straight Connector 89"/>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54" name="Line 30"/>
            <p:cNvSpPr>
              <a:spLocks noChangeShapeType="1"/>
            </p:cNvSpPr>
            <p:nvPr/>
          </p:nvSpPr>
          <p:spPr bwMode="auto">
            <a:xfrm>
              <a:off x="3411524" y="3670707"/>
              <a:ext cx="288032" cy="0"/>
            </a:xfrm>
            <a:prstGeom prst="line">
              <a:avLst/>
            </a:prstGeom>
            <a:noFill/>
            <a:ln w="9525">
              <a:solidFill>
                <a:schemeClr val="tx1"/>
              </a:solidFill>
              <a:round/>
              <a:headEnd/>
              <a:tailEnd type="triangle" w="sm" len="sm"/>
            </a:ln>
          </p:spPr>
          <p:txBody>
            <a:bodyPr/>
            <a:lstStyle/>
            <a:p>
              <a:endParaRPr lang="en-US" sz="1600"/>
            </a:p>
          </p:txBody>
        </p:sp>
        <p:grpSp>
          <p:nvGrpSpPr>
            <p:cNvPr id="9" name="Group 14"/>
            <p:cNvGrpSpPr/>
            <p:nvPr/>
          </p:nvGrpSpPr>
          <p:grpSpPr>
            <a:xfrm>
              <a:off x="3715112" y="3512935"/>
              <a:ext cx="891255" cy="461954"/>
              <a:chOff x="3635896" y="3429000"/>
              <a:chExt cx="1296144" cy="432048"/>
            </a:xfrm>
          </p:grpSpPr>
          <p:sp>
            <p:nvSpPr>
              <p:cNvPr id="85" name="Rectangle 84"/>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6</a:t>
                </a:r>
              </a:p>
            </p:txBody>
          </p:sp>
          <p:cxnSp>
            <p:nvCxnSpPr>
              <p:cNvPr id="86" name="Straight Connector 85"/>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7" name="Straight Connector 86"/>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57" name="Line 30"/>
            <p:cNvSpPr>
              <a:spLocks noChangeShapeType="1"/>
            </p:cNvSpPr>
            <p:nvPr/>
          </p:nvSpPr>
          <p:spPr bwMode="auto">
            <a:xfrm>
              <a:off x="4509750" y="3673870"/>
              <a:ext cx="288032" cy="0"/>
            </a:xfrm>
            <a:prstGeom prst="line">
              <a:avLst/>
            </a:prstGeom>
            <a:noFill/>
            <a:ln w="9525">
              <a:solidFill>
                <a:schemeClr val="tx1"/>
              </a:solidFill>
              <a:round/>
              <a:headEnd/>
              <a:tailEnd type="triangle" w="sm" len="sm"/>
            </a:ln>
          </p:spPr>
          <p:txBody>
            <a:bodyPr/>
            <a:lstStyle/>
            <a:p>
              <a:endParaRPr lang="en-US" sz="1600"/>
            </a:p>
          </p:txBody>
        </p:sp>
        <p:grpSp>
          <p:nvGrpSpPr>
            <p:cNvPr id="10" name="Group 14"/>
            <p:cNvGrpSpPr/>
            <p:nvPr/>
          </p:nvGrpSpPr>
          <p:grpSpPr>
            <a:xfrm>
              <a:off x="4810373" y="3512935"/>
              <a:ext cx="891255" cy="461954"/>
              <a:chOff x="3635896" y="3429000"/>
              <a:chExt cx="1296144" cy="432048"/>
            </a:xfrm>
          </p:grpSpPr>
          <p:sp>
            <p:nvSpPr>
              <p:cNvPr id="82" name="Rectangle 81"/>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28</a:t>
                </a:r>
              </a:p>
            </p:txBody>
          </p:sp>
          <p:cxnSp>
            <p:nvCxnSpPr>
              <p:cNvPr id="83" name="Straight Connector 82"/>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4" name="Straight Connector 83"/>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59" name="Line 30"/>
            <p:cNvSpPr>
              <a:spLocks noChangeShapeType="1"/>
            </p:cNvSpPr>
            <p:nvPr/>
          </p:nvSpPr>
          <p:spPr bwMode="auto">
            <a:xfrm>
              <a:off x="5605011" y="3673870"/>
              <a:ext cx="288032" cy="0"/>
            </a:xfrm>
            <a:prstGeom prst="line">
              <a:avLst/>
            </a:prstGeom>
            <a:noFill/>
            <a:ln w="9525">
              <a:solidFill>
                <a:schemeClr val="tx1"/>
              </a:solidFill>
              <a:round/>
              <a:headEnd/>
              <a:tailEnd type="triangle" w="sm" len="sm"/>
            </a:ln>
          </p:spPr>
          <p:txBody>
            <a:bodyPr/>
            <a:lstStyle/>
            <a:p>
              <a:endParaRPr lang="en-US" sz="1600"/>
            </a:p>
          </p:txBody>
        </p:sp>
        <p:sp>
          <p:nvSpPr>
            <p:cNvPr id="60" name="Line 30"/>
            <p:cNvSpPr>
              <a:spLocks noChangeShapeType="1"/>
            </p:cNvSpPr>
            <p:nvPr/>
          </p:nvSpPr>
          <p:spPr bwMode="auto">
            <a:xfrm flipH="1">
              <a:off x="3519743" y="3823107"/>
              <a:ext cx="288032" cy="0"/>
            </a:xfrm>
            <a:prstGeom prst="line">
              <a:avLst/>
            </a:prstGeom>
            <a:noFill/>
            <a:ln w="9525">
              <a:solidFill>
                <a:schemeClr val="tx1"/>
              </a:solidFill>
              <a:round/>
              <a:headEnd/>
              <a:tailEnd type="triangle" w="sm" len="sm"/>
            </a:ln>
          </p:spPr>
          <p:txBody>
            <a:bodyPr/>
            <a:lstStyle/>
            <a:p>
              <a:endParaRPr lang="en-US" sz="1600"/>
            </a:p>
          </p:txBody>
        </p:sp>
        <p:sp>
          <p:nvSpPr>
            <p:cNvPr id="61" name="Line 30"/>
            <p:cNvSpPr>
              <a:spLocks noChangeShapeType="1"/>
            </p:cNvSpPr>
            <p:nvPr/>
          </p:nvSpPr>
          <p:spPr bwMode="auto">
            <a:xfrm flipH="1">
              <a:off x="4617969" y="3826270"/>
              <a:ext cx="288032" cy="0"/>
            </a:xfrm>
            <a:prstGeom prst="line">
              <a:avLst/>
            </a:prstGeom>
            <a:noFill/>
            <a:ln w="9525">
              <a:solidFill>
                <a:schemeClr val="tx1"/>
              </a:solidFill>
              <a:round/>
              <a:headEnd/>
              <a:tailEnd type="triangle" w="sm" len="sm"/>
            </a:ln>
          </p:spPr>
          <p:txBody>
            <a:bodyPr/>
            <a:lstStyle/>
            <a:p>
              <a:endParaRPr lang="en-US" sz="1600"/>
            </a:p>
          </p:txBody>
        </p:sp>
        <p:grpSp>
          <p:nvGrpSpPr>
            <p:cNvPr id="11" name="Group 61"/>
            <p:cNvGrpSpPr/>
            <p:nvPr/>
          </p:nvGrpSpPr>
          <p:grpSpPr>
            <a:xfrm>
              <a:off x="5911564" y="3509772"/>
              <a:ext cx="891255" cy="461954"/>
              <a:chOff x="3635896" y="3429000"/>
              <a:chExt cx="1296144" cy="432048"/>
            </a:xfrm>
          </p:grpSpPr>
          <p:sp>
            <p:nvSpPr>
              <p:cNvPr id="79" name="Rectangle 78"/>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a:t>
                </a:r>
              </a:p>
            </p:txBody>
          </p:sp>
          <p:cxnSp>
            <p:nvCxnSpPr>
              <p:cNvPr id="80" name="Straight Connector 79"/>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1" name="Straight Connector 80"/>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65" name="Line 30"/>
            <p:cNvSpPr>
              <a:spLocks noChangeShapeType="1"/>
            </p:cNvSpPr>
            <p:nvPr/>
          </p:nvSpPr>
          <p:spPr bwMode="auto">
            <a:xfrm flipH="1">
              <a:off x="5713230" y="3826270"/>
              <a:ext cx="288032" cy="0"/>
            </a:xfrm>
            <a:prstGeom prst="line">
              <a:avLst/>
            </a:prstGeom>
            <a:noFill/>
            <a:ln w="9525">
              <a:solidFill>
                <a:schemeClr val="tx1"/>
              </a:solidFill>
              <a:round/>
              <a:headEnd/>
              <a:tailEnd type="triangle" w="sm" len="sm"/>
            </a:ln>
          </p:spPr>
          <p:txBody>
            <a:bodyPr/>
            <a:lstStyle/>
            <a:p>
              <a:endParaRPr lang="en-US" sz="1600"/>
            </a:p>
          </p:txBody>
        </p:sp>
        <p:cxnSp>
          <p:nvCxnSpPr>
            <p:cNvPr id="69" name="Straight Connector 68"/>
            <p:cNvCxnSpPr/>
            <p:nvPr/>
          </p:nvCxnSpPr>
          <p:spPr bwMode="auto">
            <a:xfrm>
              <a:off x="2533276" y="4056911"/>
              <a:ext cx="5450259"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96" name="Straight Connector 95"/>
            <p:cNvCxnSpPr/>
            <p:nvPr/>
          </p:nvCxnSpPr>
          <p:spPr bwMode="auto">
            <a:xfrm>
              <a:off x="2533276" y="3429000"/>
              <a:ext cx="5450259"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73" name="Left Arrow 72"/>
            <p:cNvSpPr/>
            <p:nvPr/>
          </p:nvSpPr>
          <p:spPr bwMode="auto">
            <a:xfrm>
              <a:off x="8037437" y="3649659"/>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66" name="Line 30"/>
            <p:cNvSpPr>
              <a:spLocks noChangeShapeType="1"/>
            </p:cNvSpPr>
            <p:nvPr/>
          </p:nvSpPr>
          <p:spPr bwMode="auto">
            <a:xfrm flipH="1">
              <a:off x="6804248" y="3824836"/>
              <a:ext cx="288032" cy="0"/>
            </a:xfrm>
            <a:prstGeom prst="line">
              <a:avLst/>
            </a:prstGeom>
            <a:noFill/>
            <a:ln w="9525">
              <a:solidFill>
                <a:schemeClr val="tx1"/>
              </a:solidFill>
              <a:round/>
              <a:headEnd/>
              <a:tailEnd type="triangle" w="sm" len="sm"/>
            </a:ln>
          </p:spPr>
          <p:txBody>
            <a:bodyPr/>
            <a:lstStyle/>
            <a:p>
              <a:endParaRPr lang="en-US" sz="1600"/>
            </a:p>
          </p:txBody>
        </p:sp>
        <p:sp>
          <p:nvSpPr>
            <p:cNvPr id="63" name="Line 30"/>
            <p:cNvSpPr>
              <a:spLocks noChangeShapeType="1"/>
            </p:cNvSpPr>
            <p:nvPr/>
          </p:nvSpPr>
          <p:spPr bwMode="auto">
            <a:xfrm>
              <a:off x="6705082" y="3672436"/>
              <a:ext cx="288032" cy="0"/>
            </a:xfrm>
            <a:prstGeom prst="line">
              <a:avLst/>
            </a:prstGeom>
            <a:noFill/>
            <a:ln w="9525">
              <a:solidFill>
                <a:schemeClr val="tx1"/>
              </a:solidFill>
              <a:round/>
              <a:headEnd/>
              <a:tailEnd type="triangle" w="sm" len="sm"/>
            </a:ln>
          </p:spPr>
          <p:txBody>
            <a:bodyPr/>
            <a:lstStyle/>
            <a:p>
              <a:endParaRPr lang="en-US" sz="1600"/>
            </a:p>
          </p:txBody>
        </p:sp>
      </p:grpSp>
      <p:sp>
        <p:nvSpPr>
          <p:cNvPr id="101" name="TextBox 100"/>
          <p:cNvSpPr txBox="1"/>
          <p:nvPr/>
        </p:nvSpPr>
        <p:spPr>
          <a:xfrm>
            <a:off x="1259632" y="5128156"/>
            <a:ext cx="3888432" cy="338554"/>
          </a:xfrm>
          <a:prstGeom prst="rect">
            <a:avLst/>
          </a:prstGeom>
          <a:noFill/>
        </p:spPr>
        <p:txBody>
          <a:bodyPr wrap="square" rtlCol="0">
            <a:spAutoFit/>
          </a:bodyPr>
          <a:lstStyle/>
          <a:p>
            <a:pPr>
              <a:tabLst>
                <a:tab pos="1031875" algn="l"/>
                <a:tab pos="2516188" algn="l"/>
                <a:tab pos="2571750" algn="l"/>
              </a:tabLst>
            </a:pPr>
            <a:r>
              <a:rPr lang="en-US" sz="1600" smtClean="0"/>
              <a:t>Isi queue mula-mula:  8  10  6  28  17 15</a:t>
            </a:r>
            <a:endParaRPr lang="en-US" sz="1600"/>
          </a:p>
        </p:txBody>
      </p:sp>
      <p:sp>
        <p:nvSpPr>
          <p:cNvPr id="102" name="TextBox 101"/>
          <p:cNvSpPr txBox="1"/>
          <p:nvPr/>
        </p:nvSpPr>
        <p:spPr>
          <a:xfrm>
            <a:off x="1250579" y="6042774"/>
            <a:ext cx="4473549" cy="338554"/>
          </a:xfrm>
          <a:prstGeom prst="rect">
            <a:avLst/>
          </a:prstGeom>
          <a:noFill/>
        </p:spPr>
        <p:txBody>
          <a:bodyPr wrap="square" rtlCol="0">
            <a:spAutoFit/>
          </a:bodyPr>
          <a:lstStyle/>
          <a:p>
            <a:pPr>
              <a:tabLst>
                <a:tab pos="1031875" algn="l"/>
                <a:tab pos="2516188" algn="l"/>
                <a:tab pos="2571750" algn="l"/>
              </a:tabLst>
            </a:pPr>
            <a:r>
              <a:rPr lang="en-US" sz="1600" smtClean="0"/>
              <a:t>Isi queue setelah dequeue:  10  6  28  17  15 </a:t>
            </a:r>
            <a:endParaRPr lang="en-US" sz="1600"/>
          </a:p>
        </p:txBody>
      </p:sp>
      <p:sp>
        <p:nvSpPr>
          <p:cNvPr id="64" name="TextBox 63"/>
          <p:cNvSpPr txBox="1"/>
          <p:nvPr/>
        </p:nvSpPr>
        <p:spPr>
          <a:xfrm>
            <a:off x="1611035" y="3484643"/>
            <a:ext cx="702436" cy="307777"/>
          </a:xfrm>
          <a:prstGeom prst="rect">
            <a:avLst/>
          </a:prstGeom>
          <a:noFill/>
        </p:spPr>
        <p:txBody>
          <a:bodyPr wrap="none" rtlCol="0">
            <a:spAutoFit/>
          </a:bodyPr>
          <a:lstStyle/>
          <a:p>
            <a:r>
              <a:rPr lang="en-US" sz="1400" smtClean="0">
                <a:solidFill>
                  <a:srgbClr val="0000E3"/>
                </a:solidFill>
              </a:rPr>
              <a:t>Hapus</a:t>
            </a:r>
            <a:endParaRPr lang="en-US" sz="1400">
              <a:solidFill>
                <a:srgbClr val="0000E3"/>
              </a:solidFill>
            </a:endParaRPr>
          </a:p>
        </p:txBody>
      </p:sp>
      <p:sp>
        <p:nvSpPr>
          <p:cNvPr id="95" name="TextBox 94"/>
          <p:cNvSpPr txBox="1"/>
          <p:nvPr/>
        </p:nvSpPr>
        <p:spPr>
          <a:xfrm>
            <a:off x="1259632" y="5749069"/>
            <a:ext cx="720080" cy="338554"/>
          </a:xfrm>
          <a:prstGeom prst="rect">
            <a:avLst/>
          </a:prstGeom>
          <a:noFill/>
        </p:spPr>
        <p:txBody>
          <a:bodyPr wrap="square" rtlCol="0">
            <a:spAutoFit/>
          </a:bodyPr>
          <a:lstStyle/>
          <a:p>
            <a:r>
              <a:rPr lang="en-US" sz="1600" smtClean="0"/>
              <a:t>ID = </a:t>
            </a:r>
            <a:endParaRPr lang="en-US" sz="1600"/>
          </a:p>
        </p:txBody>
      </p:sp>
      <p:cxnSp>
        <p:nvCxnSpPr>
          <p:cNvPr id="67" name="Straight Connector 66"/>
          <p:cNvCxnSpPr/>
          <p:nvPr/>
        </p:nvCxnSpPr>
        <p:spPr bwMode="auto">
          <a:xfrm flipH="1">
            <a:off x="2627784" y="3887463"/>
            <a:ext cx="190903" cy="45427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nvGrpSpPr>
          <p:cNvPr id="99" name="Group 98"/>
          <p:cNvGrpSpPr/>
          <p:nvPr/>
        </p:nvGrpSpPr>
        <p:grpSpPr>
          <a:xfrm>
            <a:off x="1430391" y="3810942"/>
            <a:ext cx="1276609" cy="629550"/>
            <a:chOff x="1430391" y="3429416"/>
            <a:chExt cx="1276609" cy="629550"/>
          </a:xfrm>
        </p:grpSpPr>
        <p:grpSp>
          <p:nvGrpSpPr>
            <p:cNvPr id="7" name="Group 14"/>
            <p:cNvGrpSpPr/>
            <p:nvPr/>
          </p:nvGrpSpPr>
          <p:grpSpPr>
            <a:xfrm>
              <a:off x="1507058" y="3514122"/>
              <a:ext cx="891255" cy="461954"/>
              <a:chOff x="3635896" y="3429000"/>
              <a:chExt cx="1296144" cy="432048"/>
            </a:xfrm>
          </p:grpSpPr>
          <p:sp>
            <p:nvSpPr>
              <p:cNvPr id="91" name="Rectangle 90"/>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a:t>
                </a:r>
              </a:p>
            </p:txBody>
          </p:sp>
          <p:cxnSp>
            <p:nvCxnSpPr>
              <p:cNvPr id="92" name="Straight Connector 91"/>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3" name="Straight Connector 92"/>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cxnSp>
          <p:nvCxnSpPr>
            <p:cNvPr id="51" name="Straight Connector 50"/>
            <p:cNvCxnSpPr/>
            <p:nvPr/>
          </p:nvCxnSpPr>
          <p:spPr bwMode="auto">
            <a:xfrm flipH="1">
              <a:off x="1514489" y="3512519"/>
              <a:ext cx="190903" cy="45427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2" name="Line 30"/>
            <p:cNvSpPr>
              <a:spLocks noChangeShapeType="1"/>
            </p:cNvSpPr>
            <p:nvPr/>
          </p:nvSpPr>
          <p:spPr bwMode="auto">
            <a:xfrm>
              <a:off x="2310749" y="3666004"/>
              <a:ext cx="288032" cy="0"/>
            </a:xfrm>
            <a:prstGeom prst="line">
              <a:avLst/>
            </a:prstGeom>
            <a:noFill/>
            <a:ln w="9525">
              <a:solidFill>
                <a:schemeClr val="tx1"/>
              </a:solidFill>
              <a:round/>
              <a:headEnd/>
              <a:tailEnd type="triangle" w="sm" len="sm"/>
            </a:ln>
          </p:spPr>
          <p:txBody>
            <a:bodyPr/>
            <a:lstStyle/>
            <a:p>
              <a:endParaRPr lang="en-US" sz="1600"/>
            </a:p>
          </p:txBody>
        </p:sp>
        <p:cxnSp>
          <p:nvCxnSpPr>
            <p:cNvPr id="103" name="Straight Connector 102"/>
            <p:cNvCxnSpPr/>
            <p:nvPr/>
          </p:nvCxnSpPr>
          <p:spPr bwMode="auto">
            <a:xfrm>
              <a:off x="1430391" y="3429416"/>
              <a:ext cx="120603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105" name="Straight Connector 104"/>
            <p:cNvCxnSpPr/>
            <p:nvPr/>
          </p:nvCxnSpPr>
          <p:spPr bwMode="auto">
            <a:xfrm>
              <a:off x="1430391" y="4058966"/>
              <a:ext cx="120603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55" name="Line 30"/>
            <p:cNvSpPr>
              <a:spLocks noChangeShapeType="1"/>
            </p:cNvSpPr>
            <p:nvPr/>
          </p:nvSpPr>
          <p:spPr bwMode="auto">
            <a:xfrm flipH="1">
              <a:off x="2418968" y="3818404"/>
              <a:ext cx="288032" cy="0"/>
            </a:xfrm>
            <a:prstGeom prst="line">
              <a:avLst/>
            </a:prstGeom>
            <a:noFill/>
            <a:ln w="9525">
              <a:solidFill>
                <a:schemeClr val="tx1"/>
              </a:solidFill>
              <a:round/>
              <a:headEnd/>
              <a:tailEnd type="triangle" w="sm" len="sm"/>
            </a:ln>
          </p:spPr>
          <p:txBody>
            <a:bodyPr/>
            <a:lstStyle/>
            <a:p>
              <a:endParaRPr lang="en-US" sz="1600"/>
            </a:p>
          </p:txBody>
        </p:sp>
      </p:grpSp>
      <p:sp>
        <p:nvSpPr>
          <p:cNvPr id="97" name="TextBox 96"/>
          <p:cNvSpPr txBox="1"/>
          <p:nvPr/>
        </p:nvSpPr>
        <p:spPr>
          <a:xfrm>
            <a:off x="1808537" y="3954126"/>
            <a:ext cx="298480" cy="338554"/>
          </a:xfrm>
          <a:prstGeom prst="rect">
            <a:avLst/>
          </a:prstGeom>
          <a:noFill/>
        </p:spPr>
        <p:txBody>
          <a:bodyPr wrap="none" rtlCol="0">
            <a:spAutoFit/>
          </a:bodyPr>
          <a:lstStyle/>
          <a:p>
            <a:r>
              <a:rPr lang="en-US" sz="1600" smtClean="0"/>
              <a:t>8</a:t>
            </a:r>
            <a:endParaRPr lang="en-US" sz="1600"/>
          </a:p>
        </p:txBody>
      </p:sp>
      <p:sp>
        <p:nvSpPr>
          <p:cNvPr id="104" name="Rectangle 103"/>
          <p:cNvSpPr/>
          <p:nvPr/>
        </p:nvSpPr>
        <p:spPr>
          <a:xfrm>
            <a:off x="1259632" y="2514382"/>
            <a:ext cx="6840760" cy="338554"/>
          </a:xfrm>
          <a:prstGeom prst="rect">
            <a:avLst/>
          </a:prstGeom>
        </p:spPr>
        <p:txBody>
          <a:bodyPr wrap="square">
            <a:spAutoFit/>
          </a:bodyPr>
          <a:lstStyle/>
          <a:p>
            <a:pPr marL="227013" indent="-227013">
              <a:spcAft>
                <a:spcPct val="20000"/>
              </a:spcAft>
            </a:pPr>
            <a:r>
              <a:rPr lang="en-US" sz="1600" smtClean="0"/>
              <a:t>d.	Hapus node yang bernama Hapus dan ganti Depan-&gt;kiri dengan NULL</a:t>
            </a:r>
            <a:endParaRPr lang="en-US" sz="1600" b="1"/>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dissolve">
                                      <p:cBhvr>
                                        <p:cTn id="7" dur="500"/>
                                        <p:tgtEl>
                                          <p:spTgt spid="9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1000"/>
                                        <p:tgtEl>
                                          <p:spTgt spid="100"/>
                                        </p:tgtEl>
                                      </p:cBhvr>
                                    </p:animEffect>
                                    <p:anim calcmode="lin" valueType="num">
                                      <p:cBhvr>
                                        <p:cTn id="12" dur="1000" fill="hold"/>
                                        <p:tgtEl>
                                          <p:spTgt spid="100"/>
                                        </p:tgtEl>
                                        <p:attrNameLst>
                                          <p:attrName>ppt_x</p:attrName>
                                        </p:attrNameLst>
                                      </p:cBhvr>
                                      <p:tavLst>
                                        <p:tav tm="0">
                                          <p:val>
                                            <p:strVal val="#ppt_x"/>
                                          </p:val>
                                        </p:tav>
                                        <p:tav tm="100000">
                                          <p:val>
                                            <p:strVal val="#ppt_x"/>
                                          </p:val>
                                        </p:tav>
                                      </p:tavLst>
                                    </p:anim>
                                    <p:anim calcmode="lin" valueType="num">
                                      <p:cBhvr>
                                        <p:cTn id="13" dur="1000" fill="hold"/>
                                        <p:tgtEl>
                                          <p:spTgt spid="10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1000"/>
                                        <p:tgtEl>
                                          <p:spTgt spid="98"/>
                                        </p:tgtEl>
                                      </p:cBhvr>
                                    </p:animEffect>
                                    <p:anim calcmode="lin" valueType="num">
                                      <p:cBhvr>
                                        <p:cTn id="22" dur="1000" fill="hold"/>
                                        <p:tgtEl>
                                          <p:spTgt spid="98"/>
                                        </p:tgtEl>
                                        <p:attrNameLst>
                                          <p:attrName>ppt_x</p:attrName>
                                        </p:attrNameLst>
                                      </p:cBhvr>
                                      <p:tavLst>
                                        <p:tav tm="0">
                                          <p:val>
                                            <p:strVal val="#ppt_x"/>
                                          </p:val>
                                        </p:tav>
                                        <p:tav tm="100000">
                                          <p:val>
                                            <p:strVal val="#ppt_x"/>
                                          </p:val>
                                        </p:tav>
                                      </p:tavLst>
                                    </p:anim>
                                    <p:anim calcmode="lin" valueType="num">
                                      <p:cBhvr>
                                        <p:cTn id="23" dur="1000" fill="hold"/>
                                        <p:tgtEl>
                                          <p:spTgt spid="98"/>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97"/>
                                        </p:tgtEl>
                                        <p:attrNameLst>
                                          <p:attrName>style.visibility</p:attrName>
                                        </p:attrNameLst>
                                      </p:cBhvr>
                                      <p:to>
                                        <p:strVal val="visible"/>
                                      </p:to>
                                    </p:set>
                                    <p:animEffect transition="in" filter="fade">
                                      <p:cBhvr>
                                        <p:cTn id="26" dur="1000"/>
                                        <p:tgtEl>
                                          <p:spTgt spid="97"/>
                                        </p:tgtEl>
                                      </p:cBhvr>
                                    </p:animEffect>
                                    <p:anim calcmode="lin" valueType="num">
                                      <p:cBhvr>
                                        <p:cTn id="27" dur="1000" fill="hold"/>
                                        <p:tgtEl>
                                          <p:spTgt spid="97"/>
                                        </p:tgtEl>
                                        <p:attrNameLst>
                                          <p:attrName>ppt_x</p:attrName>
                                        </p:attrNameLst>
                                      </p:cBhvr>
                                      <p:tavLst>
                                        <p:tav tm="0">
                                          <p:val>
                                            <p:strVal val="#ppt_x"/>
                                          </p:val>
                                        </p:tav>
                                        <p:tav tm="100000">
                                          <p:val>
                                            <p:strVal val="#ppt_x"/>
                                          </p:val>
                                        </p:tav>
                                      </p:tavLst>
                                    </p:anim>
                                    <p:anim calcmode="lin" valueType="num">
                                      <p:cBhvr>
                                        <p:cTn id="28" dur="1000" fill="hold"/>
                                        <p:tgtEl>
                                          <p:spTgt spid="97"/>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1000"/>
                                        <p:tgtEl>
                                          <p:spTgt spid="99"/>
                                        </p:tgtEl>
                                      </p:cBhvr>
                                    </p:animEffect>
                                    <p:anim calcmode="lin" valueType="num">
                                      <p:cBhvr>
                                        <p:cTn id="32" dur="1000" fill="hold"/>
                                        <p:tgtEl>
                                          <p:spTgt spid="99"/>
                                        </p:tgtEl>
                                        <p:attrNameLst>
                                          <p:attrName>ppt_x</p:attrName>
                                        </p:attrNameLst>
                                      </p:cBhvr>
                                      <p:tavLst>
                                        <p:tav tm="0">
                                          <p:val>
                                            <p:strVal val="#ppt_x"/>
                                          </p:val>
                                        </p:tav>
                                        <p:tav tm="100000">
                                          <p:val>
                                            <p:strVal val="#ppt_x"/>
                                          </p:val>
                                        </p:tav>
                                      </p:tavLst>
                                    </p:anim>
                                    <p:anim calcmode="lin" valueType="num">
                                      <p:cBhvr>
                                        <p:cTn id="33" dur="1000" fill="hold"/>
                                        <p:tgtEl>
                                          <p:spTgt spid="99"/>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27" presetClass="entr" presetSubtype="0" fill="hold" grpId="0" nodeType="afterEffect">
                                  <p:stCondLst>
                                    <p:cond delay="0"/>
                                  </p:stCondLst>
                                  <p:iterate type="lt">
                                    <p:tmPct val="50000"/>
                                  </p:iterate>
                                  <p:childTnLst>
                                    <p:set>
                                      <p:cBhvr>
                                        <p:cTn id="36" dur="1" fill="hold">
                                          <p:stCondLst>
                                            <p:cond delay="0"/>
                                          </p:stCondLst>
                                        </p:cTn>
                                        <p:tgtEl>
                                          <p:spTgt spid="101"/>
                                        </p:tgtEl>
                                        <p:attrNameLst>
                                          <p:attrName>style.visibility</p:attrName>
                                        </p:attrNameLst>
                                      </p:cBhvr>
                                      <p:to>
                                        <p:strVal val="visible"/>
                                      </p:to>
                                    </p:set>
                                    <p:anim calcmode="discrete" valueType="clr">
                                      <p:cBhvr override="childStyle">
                                        <p:cTn id="37" dur="80"/>
                                        <p:tgtEl>
                                          <p:spTgt spid="101"/>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101"/>
                                        </p:tgtEl>
                                        <p:attrNameLst>
                                          <p:attrName>fillcolor</p:attrName>
                                        </p:attrNameLst>
                                      </p:cBhvr>
                                      <p:tavLst>
                                        <p:tav tm="0">
                                          <p:val>
                                            <p:clrVal>
                                              <a:schemeClr val="accent2"/>
                                            </p:clrVal>
                                          </p:val>
                                        </p:tav>
                                        <p:tav tm="50000">
                                          <p:val>
                                            <p:clrVal>
                                              <a:schemeClr val="hlink"/>
                                            </p:clrVal>
                                          </p:val>
                                        </p:tav>
                                      </p:tavLst>
                                    </p:anim>
                                    <p:set>
                                      <p:cBhvr>
                                        <p:cTn id="39" dur="80"/>
                                        <p:tgtEl>
                                          <p:spTgt spid="101"/>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07"/>
                                        </p:tgtEl>
                                        <p:attrNameLst>
                                          <p:attrName>style.visibility</p:attrName>
                                        </p:attrNameLst>
                                      </p:cBhvr>
                                      <p:to>
                                        <p:strVal val="visible"/>
                                      </p:to>
                                    </p:set>
                                    <p:animEffect transition="in" filter="blinds(horizontal)">
                                      <p:cBhvr>
                                        <p:cTn id="44" dur="500"/>
                                        <p:tgtEl>
                                          <p:spTgt spid="107"/>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childTnLst>
                          </p:cTn>
                        </p:par>
                        <p:par>
                          <p:cTn id="50" fill="hold">
                            <p:stCondLst>
                              <p:cond delay="500"/>
                            </p:stCondLst>
                            <p:childTnLst>
                              <p:par>
                                <p:cTn id="51" presetID="27" presetClass="entr" presetSubtype="0" fill="hold" grpId="0" nodeType="afterEffect">
                                  <p:stCondLst>
                                    <p:cond delay="0"/>
                                  </p:stCondLst>
                                  <p:iterate type="lt">
                                    <p:tmPct val="50000"/>
                                  </p:iterate>
                                  <p:childTnLst>
                                    <p:set>
                                      <p:cBhvr>
                                        <p:cTn id="52" dur="1" fill="hold">
                                          <p:stCondLst>
                                            <p:cond delay="0"/>
                                          </p:stCondLst>
                                        </p:cTn>
                                        <p:tgtEl>
                                          <p:spTgt spid="42"/>
                                        </p:tgtEl>
                                        <p:attrNameLst>
                                          <p:attrName>style.visibility</p:attrName>
                                        </p:attrNameLst>
                                      </p:cBhvr>
                                      <p:to>
                                        <p:strVal val="visible"/>
                                      </p:to>
                                    </p:set>
                                    <p:anim calcmode="discrete" valueType="clr">
                                      <p:cBhvr override="childStyle">
                                        <p:cTn id="53" dur="80"/>
                                        <p:tgtEl>
                                          <p:spTgt spid="42"/>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42"/>
                                        </p:tgtEl>
                                        <p:attrNameLst>
                                          <p:attrName>fillcolor</p:attrName>
                                        </p:attrNameLst>
                                      </p:cBhvr>
                                      <p:tavLst>
                                        <p:tav tm="0">
                                          <p:val>
                                            <p:clrVal>
                                              <a:schemeClr val="accent2"/>
                                            </p:clrVal>
                                          </p:val>
                                        </p:tav>
                                        <p:tav tm="50000">
                                          <p:val>
                                            <p:clrVal>
                                              <a:schemeClr val="hlink"/>
                                            </p:clrVal>
                                          </p:val>
                                        </p:tav>
                                      </p:tavLst>
                                    </p:anim>
                                    <p:set>
                                      <p:cBhvr>
                                        <p:cTn id="55" dur="80"/>
                                        <p:tgtEl>
                                          <p:spTgt spid="42"/>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fade">
                                      <p:cBhvr>
                                        <p:cTn id="60" dur="1000"/>
                                        <p:tgtEl>
                                          <p:spTgt spid="95"/>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500"/>
                                        <p:tgtEl>
                                          <p:spTgt spid="97"/>
                                        </p:tgtEl>
                                      </p:cBhvr>
                                    </p:animEffect>
                                  </p:childTnLst>
                                </p:cTn>
                              </p:par>
                            </p:childTnLst>
                          </p:cTn>
                        </p:par>
                        <p:par>
                          <p:cTn id="64" fill="hold">
                            <p:stCondLst>
                              <p:cond delay="1000"/>
                            </p:stCondLst>
                            <p:childTnLst>
                              <p:par>
                                <p:cTn id="65" presetID="0" presetClass="path" presetSubtype="0" accel="50000" decel="50000" fill="hold" grpId="2" nodeType="afterEffect">
                                  <p:stCondLst>
                                    <p:cond delay="0"/>
                                  </p:stCondLst>
                                  <p:childTnLst>
                                    <p:animMotion origin="layout" path="M 0 0 C 0.01493 0.06246 0.03003 0.12515 0.02864 0.16887 C 0.02726 0.21259 -0.00174 0.24705 -0.00799 0.26255 " pathEditMode="relative" ptsTypes="aaA">
                                      <p:cBhvr>
                                        <p:cTn id="66" dur="2000" fill="hold"/>
                                        <p:tgtEl>
                                          <p:spTgt spid="97"/>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27" presetClass="entr" presetSubtype="0" fill="hold" grpId="0" nodeType="clickEffect">
                                  <p:stCondLst>
                                    <p:cond delay="0"/>
                                  </p:stCondLst>
                                  <p:iterate type="lt">
                                    <p:tmPct val="50000"/>
                                  </p:iterate>
                                  <p:childTnLst>
                                    <p:set>
                                      <p:cBhvr>
                                        <p:cTn id="70" dur="1" fill="hold">
                                          <p:stCondLst>
                                            <p:cond delay="0"/>
                                          </p:stCondLst>
                                        </p:cTn>
                                        <p:tgtEl>
                                          <p:spTgt spid="44"/>
                                        </p:tgtEl>
                                        <p:attrNameLst>
                                          <p:attrName>style.visibility</p:attrName>
                                        </p:attrNameLst>
                                      </p:cBhvr>
                                      <p:to>
                                        <p:strVal val="visible"/>
                                      </p:to>
                                    </p:set>
                                    <p:anim calcmode="discrete" valueType="clr">
                                      <p:cBhvr override="childStyle">
                                        <p:cTn id="71" dur="80"/>
                                        <p:tgtEl>
                                          <p:spTgt spid="44"/>
                                        </p:tgtEl>
                                        <p:attrNameLst>
                                          <p:attrName>style.color</p:attrName>
                                        </p:attrNameLst>
                                      </p:cBhvr>
                                      <p:tavLst>
                                        <p:tav tm="0">
                                          <p:val>
                                            <p:clrVal>
                                              <a:schemeClr val="accent2"/>
                                            </p:clrVal>
                                          </p:val>
                                        </p:tav>
                                        <p:tav tm="50000">
                                          <p:val>
                                            <p:clrVal>
                                              <a:schemeClr val="hlink"/>
                                            </p:clrVal>
                                          </p:val>
                                        </p:tav>
                                      </p:tavLst>
                                    </p:anim>
                                    <p:anim calcmode="discrete" valueType="clr">
                                      <p:cBhvr>
                                        <p:cTn id="72" dur="80"/>
                                        <p:tgtEl>
                                          <p:spTgt spid="44"/>
                                        </p:tgtEl>
                                        <p:attrNameLst>
                                          <p:attrName>fillcolor</p:attrName>
                                        </p:attrNameLst>
                                      </p:cBhvr>
                                      <p:tavLst>
                                        <p:tav tm="0">
                                          <p:val>
                                            <p:clrVal>
                                              <a:schemeClr val="accent2"/>
                                            </p:clrVal>
                                          </p:val>
                                        </p:tav>
                                        <p:tav tm="50000">
                                          <p:val>
                                            <p:clrVal>
                                              <a:schemeClr val="hlink"/>
                                            </p:clrVal>
                                          </p:val>
                                        </p:tav>
                                      </p:tavLst>
                                    </p:anim>
                                    <p:set>
                                      <p:cBhvr>
                                        <p:cTn id="73" dur="80"/>
                                        <p:tgtEl>
                                          <p:spTgt spid="44"/>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1000"/>
                                        <p:tgtEl>
                                          <p:spTgt spid="64"/>
                                        </p:tgtEl>
                                      </p:cBhvr>
                                    </p:animEffect>
                                  </p:childTnLst>
                                </p:cTn>
                              </p:par>
                            </p:childTnLst>
                          </p:cTn>
                        </p:par>
                      </p:childTnLst>
                    </p:cTn>
                  </p:par>
                  <p:par>
                    <p:cTn id="79" fill="hold">
                      <p:stCondLst>
                        <p:cond delay="indefinite"/>
                      </p:stCondLst>
                      <p:childTnLst>
                        <p:par>
                          <p:cTn id="80" fill="hold">
                            <p:stCondLst>
                              <p:cond delay="0"/>
                            </p:stCondLst>
                            <p:childTnLst>
                              <p:par>
                                <p:cTn id="81" presetID="27" presetClass="entr" presetSubtype="0" fill="hold" grpId="0" nodeType="clickEffect">
                                  <p:stCondLst>
                                    <p:cond delay="0"/>
                                  </p:stCondLst>
                                  <p:iterate type="lt">
                                    <p:tmPct val="50000"/>
                                  </p:iterate>
                                  <p:childTnLst>
                                    <p:set>
                                      <p:cBhvr>
                                        <p:cTn id="82" dur="1" fill="hold">
                                          <p:stCondLst>
                                            <p:cond delay="0"/>
                                          </p:stCondLst>
                                        </p:cTn>
                                        <p:tgtEl>
                                          <p:spTgt spid="47"/>
                                        </p:tgtEl>
                                        <p:attrNameLst>
                                          <p:attrName>style.visibility</p:attrName>
                                        </p:attrNameLst>
                                      </p:cBhvr>
                                      <p:to>
                                        <p:strVal val="visible"/>
                                      </p:to>
                                    </p:set>
                                    <p:anim calcmode="discrete" valueType="clr">
                                      <p:cBhvr override="childStyle">
                                        <p:cTn id="83" dur="80"/>
                                        <p:tgtEl>
                                          <p:spTgt spid="47"/>
                                        </p:tgtEl>
                                        <p:attrNameLst>
                                          <p:attrName>style.color</p:attrName>
                                        </p:attrNameLst>
                                      </p:cBhvr>
                                      <p:tavLst>
                                        <p:tav tm="0">
                                          <p:val>
                                            <p:clrVal>
                                              <a:schemeClr val="accent2"/>
                                            </p:clrVal>
                                          </p:val>
                                        </p:tav>
                                        <p:tav tm="50000">
                                          <p:val>
                                            <p:clrVal>
                                              <a:schemeClr val="hlink"/>
                                            </p:clrVal>
                                          </p:val>
                                        </p:tav>
                                      </p:tavLst>
                                    </p:anim>
                                    <p:anim calcmode="discrete" valueType="clr">
                                      <p:cBhvr>
                                        <p:cTn id="84" dur="80"/>
                                        <p:tgtEl>
                                          <p:spTgt spid="47"/>
                                        </p:tgtEl>
                                        <p:attrNameLst>
                                          <p:attrName>fillcolor</p:attrName>
                                        </p:attrNameLst>
                                      </p:cBhvr>
                                      <p:tavLst>
                                        <p:tav tm="0">
                                          <p:val>
                                            <p:clrVal>
                                              <a:schemeClr val="accent2"/>
                                            </p:clrVal>
                                          </p:val>
                                        </p:tav>
                                        <p:tav tm="50000">
                                          <p:val>
                                            <p:clrVal>
                                              <a:schemeClr val="hlink"/>
                                            </p:clrVal>
                                          </p:val>
                                        </p:tav>
                                      </p:tavLst>
                                    </p:anim>
                                    <p:set>
                                      <p:cBhvr>
                                        <p:cTn id="85" dur="80"/>
                                        <p:tgtEl>
                                          <p:spTgt spid="47"/>
                                        </p:tgtEl>
                                        <p:attrNameLst>
                                          <p:attrName>fill.type</p:attrName>
                                        </p:attrNameLst>
                                      </p:cBhvr>
                                      <p:to>
                                        <p:strVal val="solid"/>
                                      </p:to>
                                    </p:set>
                                  </p:childTnLst>
                                </p:cTn>
                              </p:par>
                            </p:childTnLst>
                          </p:cTn>
                        </p:par>
                        <p:par>
                          <p:cTn id="86" fill="hold">
                            <p:stCondLst>
                              <p:cond delay="1000"/>
                            </p:stCondLst>
                            <p:childTnLst>
                              <p:par>
                                <p:cTn id="87" presetID="63" presetClass="path" presetSubtype="0" accel="50000" decel="50000" fill="hold" nodeType="afterEffect">
                                  <p:stCondLst>
                                    <p:cond delay="0"/>
                                  </p:stCondLst>
                                  <p:childTnLst>
                                    <p:animMotion origin="layout" path="M -2.22222E-6 -2.50289E-6 L 0.12483 -2.50289E-6 " pathEditMode="relative" rAng="0" ptsTypes="AA">
                                      <p:cBhvr>
                                        <p:cTn id="88" dur="2000" fill="hold"/>
                                        <p:tgtEl>
                                          <p:spTgt spid="100"/>
                                        </p:tgtEl>
                                        <p:attrNameLst>
                                          <p:attrName>ppt_x</p:attrName>
                                          <p:attrName>ppt_y</p:attrName>
                                        </p:attrNameLst>
                                      </p:cBhvr>
                                      <p:rCtr x="62" y="0"/>
                                    </p:animMotion>
                                  </p:childTnLst>
                                </p:cTn>
                              </p:par>
                            </p:childTnLst>
                          </p:cTn>
                        </p:par>
                      </p:childTnLst>
                    </p:cTn>
                  </p:par>
                  <p:par>
                    <p:cTn id="89" fill="hold">
                      <p:stCondLst>
                        <p:cond delay="indefinite"/>
                      </p:stCondLst>
                      <p:childTnLst>
                        <p:par>
                          <p:cTn id="90" fill="hold">
                            <p:stCondLst>
                              <p:cond delay="0"/>
                            </p:stCondLst>
                            <p:childTnLst>
                              <p:par>
                                <p:cTn id="91" presetID="27" presetClass="entr" presetSubtype="0" fill="hold" grpId="0" nodeType="clickEffect">
                                  <p:stCondLst>
                                    <p:cond delay="0"/>
                                  </p:stCondLst>
                                  <p:iterate type="lt">
                                    <p:tmPct val="50000"/>
                                  </p:iterate>
                                  <p:childTnLst>
                                    <p:set>
                                      <p:cBhvr>
                                        <p:cTn id="92" dur="1" fill="hold">
                                          <p:stCondLst>
                                            <p:cond delay="0"/>
                                          </p:stCondLst>
                                        </p:cTn>
                                        <p:tgtEl>
                                          <p:spTgt spid="104"/>
                                        </p:tgtEl>
                                        <p:attrNameLst>
                                          <p:attrName>style.visibility</p:attrName>
                                        </p:attrNameLst>
                                      </p:cBhvr>
                                      <p:to>
                                        <p:strVal val="visible"/>
                                      </p:to>
                                    </p:set>
                                    <p:anim calcmode="discrete" valueType="clr">
                                      <p:cBhvr override="childStyle">
                                        <p:cTn id="93" dur="80"/>
                                        <p:tgtEl>
                                          <p:spTgt spid="104"/>
                                        </p:tgtEl>
                                        <p:attrNameLst>
                                          <p:attrName>style.color</p:attrName>
                                        </p:attrNameLst>
                                      </p:cBhvr>
                                      <p:tavLst>
                                        <p:tav tm="0">
                                          <p:val>
                                            <p:clrVal>
                                              <a:schemeClr val="accent2"/>
                                            </p:clrVal>
                                          </p:val>
                                        </p:tav>
                                        <p:tav tm="50000">
                                          <p:val>
                                            <p:clrVal>
                                              <a:schemeClr val="hlink"/>
                                            </p:clrVal>
                                          </p:val>
                                        </p:tav>
                                      </p:tavLst>
                                    </p:anim>
                                    <p:anim calcmode="discrete" valueType="clr">
                                      <p:cBhvr>
                                        <p:cTn id="94" dur="80"/>
                                        <p:tgtEl>
                                          <p:spTgt spid="104"/>
                                        </p:tgtEl>
                                        <p:attrNameLst>
                                          <p:attrName>fillcolor</p:attrName>
                                        </p:attrNameLst>
                                      </p:cBhvr>
                                      <p:tavLst>
                                        <p:tav tm="0">
                                          <p:val>
                                            <p:clrVal>
                                              <a:schemeClr val="accent2"/>
                                            </p:clrVal>
                                          </p:val>
                                        </p:tav>
                                        <p:tav tm="50000">
                                          <p:val>
                                            <p:clrVal>
                                              <a:schemeClr val="hlink"/>
                                            </p:clrVal>
                                          </p:val>
                                        </p:tav>
                                      </p:tavLst>
                                    </p:anim>
                                    <p:set>
                                      <p:cBhvr>
                                        <p:cTn id="95" dur="80"/>
                                        <p:tgtEl>
                                          <p:spTgt spid="104"/>
                                        </p:tgtEl>
                                        <p:attrNameLst>
                                          <p:attrName>fill.type</p:attrName>
                                        </p:attrNameLst>
                                      </p:cBhvr>
                                      <p:to>
                                        <p:strVal val="solid"/>
                                      </p:to>
                                    </p:se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1000"/>
                                        <p:tgtEl>
                                          <p:spTgt spid="99"/>
                                        </p:tgtEl>
                                      </p:cBhvr>
                                    </p:animEffect>
                                    <p:set>
                                      <p:cBhvr>
                                        <p:cTn id="100" dur="1" fill="hold">
                                          <p:stCondLst>
                                            <p:cond delay="999"/>
                                          </p:stCondLst>
                                        </p:cTn>
                                        <p:tgtEl>
                                          <p:spTgt spid="99"/>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1000"/>
                                        <p:tgtEl>
                                          <p:spTgt spid="64"/>
                                        </p:tgtEl>
                                      </p:cBhvr>
                                    </p:animEffect>
                                    <p:set>
                                      <p:cBhvr>
                                        <p:cTn id="103" dur="1" fill="hold">
                                          <p:stCondLst>
                                            <p:cond delay="999"/>
                                          </p:stCondLst>
                                        </p:cTn>
                                        <p:tgtEl>
                                          <p:spTgt spid="6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10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35" presetClass="path" presetSubtype="0" accel="50000" decel="50000" fill="hold" nodeType="clickEffect">
                                  <p:stCondLst>
                                    <p:cond delay="0"/>
                                  </p:stCondLst>
                                  <p:childTnLst>
                                    <p:animMotion origin="layout" path="M -0.0026 0.0037 L -0.11857 0.0037 " pathEditMode="relative" rAng="0" ptsTypes="AA">
                                      <p:cBhvr>
                                        <p:cTn id="112" dur="2000" fill="hold"/>
                                        <p:tgtEl>
                                          <p:spTgt spid="67"/>
                                        </p:tgtEl>
                                        <p:attrNameLst>
                                          <p:attrName>ppt_x</p:attrName>
                                          <p:attrName>ppt_y</p:attrName>
                                        </p:attrNameLst>
                                      </p:cBhvr>
                                      <p:rCtr x="-58" y="0"/>
                                    </p:animMotion>
                                  </p:childTnLst>
                                </p:cTn>
                              </p:par>
                              <p:par>
                                <p:cTn id="113" presetID="35" presetClass="path" presetSubtype="0" accel="50000" decel="50000" fill="hold" nodeType="withEffect">
                                  <p:stCondLst>
                                    <p:cond delay="0"/>
                                  </p:stCondLst>
                                  <p:childTnLst>
                                    <p:animMotion origin="layout" path="M 4.44444E-6 5.13532E-7 L -0.11667 5.13532E-7 " pathEditMode="relative" rAng="0" ptsTypes="AA">
                                      <p:cBhvr>
                                        <p:cTn id="114" dur="2000" fill="hold"/>
                                        <p:tgtEl>
                                          <p:spTgt spid="98"/>
                                        </p:tgtEl>
                                        <p:attrNameLst>
                                          <p:attrName>ppt_x</p:attrName>
                                          <p:attrName>ppt_y</p:attrName>
                                        </p:attrNameLst>
                                      </p:cBhvr>
                                      <p:rCtr x="-58" y="0"/>
                                    </p:animMotion>
                                  </p:childTnLst>
                                </p:cTn>
                              </p:par>
                              <p:par>
                                <p:cTn id="115" presetID="35" presetClass="path" presetSubtype="0" accel="50000" decel="50000" fill="hold" nodeType="withEffect">
                                  <p:stCondLst>
                                    <p:cond delay="0"/>
                                  </p:stCondLst>
                                  <p:childTnLst>
                                    <p:animMotion origin="layout" path="M 0.12483 -8.25815E-7 L -0.00104 -8.25815E-7 " pathEditMode="relative" rAng="0" ptsTypes="AA">
                                      <p:cBhvr>
                                        <p:cTn id="116" dur="2000" fill="hold"/>
                                        <p:tgtEl>
                                          <p:spTgt spid="100"/>
                                        </p:tgtEl>
                                        <p:attrNameLst>
                                          <p:attrName>ppt_x</p:attrName>
                                          <p:attrName>ppt_y</p:attrName>
                                        </p:attrNameLst>
                                      </p:cBhvr>
                                      <p:rCtr x="-63" y="0"/>
                                    </p:animMotion>
                                  </p:childTnLst>
                                </p:cTn>
                              </p:par>
                            </p:childTnLst>
                          </p:cTn>
                        </p:par>
                        <p:par>
                          <p:cTn id="117" fill="hold">
                            <p:stCondLst>
                              <p:cond delay="2000"/>
                            </p:stCondLst>
                            <p:childTnLst>
                              <p:par>
                                <p:cTn id="118" presetID="27" presetClass="entr" presetSubtype="0" fill="hold" grpId="0" nodeType="afterEffect">
                                  <p:stCondLst>
                                    <p:cond delay="0"/>
                                  </p:stCondLst>
                                  <p:iterate type="lt">
                                    <p:tmPct val="50000"/>
                                  </p:iterate>
                                  <p:childTnLst>
                                    <p:set>
                                      <p:cBhvr>
                                        <p:cTn id="119" dur="1" fill="hold">
                                          <p:stCondLst>
                                            <p:cond delay="0"/>
                                          </p:stCondLst>
                                        </p:cTn>
                                        <p:tgtEl>
                                          <p:spTgt spid="102"/>
                                        </p:tgtEl>
                                        <p:attrNameLst>
                                          <p:attrName>style.visibility</p:attrName>
                                        </p:attrNameLst>
                                      </p:cBhvr>
                                      <p:to>
                                        <p:strVal val="visible"/>
                                      </p:to>
                                    </p:set>
                                    <p:anim calcmode="discrete" valueType="clr">
                                      <p:cBhvr override="childStyle">
                                        <p:cTn id="120" dur="80"/>
                                        <p:tgtEl>
                                          <p:spTgt spid="102"/>
                                        </p:tgtEl>
                                        <p:attrNameLst>
                                          <p:attrName>style.color</p:attrName>
                                        </p:attrNameLst>
                                      </p:cBhvr>
                                      <p:tavLst>
                                        <p:tav tm="0">
                                          <p:val>
                                            <p:clrVal>
                                              <a:schemeClr val="accent2"/>
                                            </p:clrVal>
                                          </p:val>
                                        </p:tav>
                                        <p:tav tm="50000">
                                          <p:val>
                                            <p:clrVal>
                                              <a:schemeClr val="hlink"/>
                                            </p:clrVal>
                                          </p:val>
                                        </p:tav>
                                      </p:tavLst>
                                    </p:anim>
                                    <p:anim calcmode="discrete" valueType="clr">
                                      <p:cBhvr>
                                        <p:cTn id="121" dur="80"/>
                                        <p:tgtEl>
                                          <p:spTgt spid="102"/>
                                        </p:tgtEl>
                                        <p:attrNameLst>
                                          <p:attrName>fillcolor</p:attrName>
                                        </p:attrNameLst>
                                      </p:cBhvr>
                                      <p:tavLst>
                                        <p:tav tm="0">
                                          <p:val>
                                            <p:clrVal>
                                              <a:schemeClr val="accent2"/>
                                            </p:clrVal>
                                          </p:val>
                                        </p:tav>
                                        <p:tav tm="50000">
                                          <p:val>
                                            <p:clrVal>
                                              <a:schemeClr val="hlink"/>
                                            </p:clrVal>
                                          </p:val>
                                        </p:tav>
                                      </p:tavLst>
                                    </p:anim>
                                    <p:set>
                                      <p:cBhvr>
                                        <p:cTn id="122" dur="80"/>
                                        <p:tgtEl>
                                          <p:spTgt spid="10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4" grpId="0"/>
      <p:bldP spid="47" grpId="0"/>
      <p:bldP spid="72" grpId="0" animBg="1"/>
      <p:bldP spid="94" grpId="0"/>
      <p:bldP spid="107" grpId="0"/>
      <p:bldP spid="101" grpId="0"/>
      <p:bldP spid="102" grpId="0"/>
      <p:bldP spid="64" grpId="0"/>
      <p:bldP spid="64" grpId="1"/>
      <p:bldP spid="95" grpId="0"/>
      <p:bldP spid="97" grpId="0"/>
      <p:bldP spid="97" grpId="1"/>
      <p:bldP spid="97" grpId="2"/>
      <p:bldP spid="10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971600" y="1052737"/>
            <a:ext cx="7272808" cy="701731"/>
          </a:xfrm>
          <a:prstGeom prst="rect">
            <a:avLst/>
          </a:prstGeom>
        </p:spPr>
        <p:txBody>
          <a:bodyPr wrap="square" anchor="ctr">
            <a:spAutoFit/>
          </a:bodyPr>
          <a:lstStyle/>
          <a:p>
            <a:pPr marL="342900" indent="-342900">
              <a:spcAft>
                <a:spcPct val="20000"/>
              </a:spcAft>
              <a:buAutoNum type="arabicPeriod" startAt="6"/>
            </a:pPr>
            <a:r>
              <a:rPr lang="en-US" smtClean="0"/>
              <a:t>Mencetak isi queue</a:t>
            </a:r>
          </a:p>
          <a:p>
            <a:pPr marL="342900" indent="-342900">
              <a:spcAft>
                <a:spcPct val="20000"/>
              </a:spcAft>
            </a:pPr>
            <a:r>
              <a:rPr lang="en-US" smtClean="0"/>
              <a:t> 	Proses pencetakan dimulai dari node depan hingga belakang</a:t>
            </a:r>
            <a:endParaRPr lang="en-US" b="1"/>
          </a:p>
        </p:txBody>
      </p:sp>
      <p:sp>
        <p:nvSpPr>
          <p:cNvPr id="7" name="TextBox 6"/>
          <p:cNvSpPr txBox="1"/>
          <p:nvPr/>
        </p:nvSpPr>
        <p:spPr>
          <a:xfrm>
            <a:off x="1291034" y="3140968"/>
            <a:ext cx="953794" cy="338554"/>
          </a:xfrm>
          <a:prstGeom prst="rect">
            <a:avLst/>
          </a:prstGeom>
          <a:noFill/>
        </p:spPr>
        <p:txBody>
          <a:bodyPr wrap="square" rtlCol="0">
            <a:spAutoFit/>
          </a:bodyPr>
          <a:lstStyle/>
          <a:p>
            <a:r>
              <a:rPr lang="en-US" sz="1600" smtClean="0"/>
              <a:t>Contoh:   </a:t>
            </a:r>
            <a:endParaRPr lang="en-US" sz="1600"/>
          </a:p>
        </p:txBody>
      </p:sp>
      <p:sp>
        <p:nvSpPr>
          <p:cNvPr id="44" name="TextBox 43"/>
          <p:cNvSpPr txBox="1"/>
          <p:nvPr/>
        </p:nvSpPr>
        <p:spPr>
          <a:xfrm>
            <a:off x="1642437" y="3540838"/>
            <a:ext cx="652743" cy="307777"/>
          </a:xfrm>
          <a:prstGeom prst="rect">
            <a:avLst/>
          </a:prstGeom>
          <a:noFill/>
        </p:spPr>
        <p:txBody>
          <a:bodyPr wrap="none" rtlCol="0">
            <a:spAutoFit/>
          </a:bodyPr>
          <a:lstStyle/>
          <a:p>
            <a:r>
              <a:rPr lang="en-US" sz="1400" smtClean="0">
                <a:solidFill>
                  <a:srgbClr val="0000E3"/>
                </a:solidFill>
              </a:rPr>
              <a:t>Bantu</a:t>
            </a:r>
            <a:endParaRPr lang="en-US" sz="1400">
              <a:solidFill>
                <a:srgbClr val="0000E3"/>
              </a:solidFill>
            </a:endParaRPr>
          </a:p>
        </p:txBody>
      </p:sp>
      <p:grpSp>
        <p:nvGrpSpPr>
          <p:cNvPr id="57" name="Group 56"/>
          <p:cNvGrpSpPr/>
          <p:nvPr/>
        </p:nvGrpSpPr>
        <p:grpSpPr>
          <a:xfrm>
            <a:off x="1043608" y="3866721"/>
            <a:ext cx="7299551" cy="1152128"/>
            <a:chOff x="1043608" y="2636912"/>
            <a:chExt cx="7299551" cy="1152128"/>
          </a:xfrm>
        </p:grpSpPr>
        <p:sp>
          <p:nvSpPr>
            <p:cNvPr id="3" name="Left Arrow 2"/>
            <p:cNvSpPr/>
            <p:nvPr/>
          </p:nvSpPr>
          <p:spPr bwMode="auto">
            <a:xfrm>
              <a:off x="1043608" y="2857282"/>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5" name="TextBox 4"/>
            <p:cNvSpPr txBox="1"/>
            <p:nvPr/>
          </p:nvSpPr>
          <p:spPr>
            <a:xfrm>
              <a:off x="1592778" y="3481263"/>
              <a:ext cx="712054" cy="307777"/>
            </a:xfrm>
            <a:prstGeom prst="rect">
              <a:avLst/>
            </a:prstGeom>
            <a:noFill/>
          </p:spPr>
          <p:txBody>
            <a:bodyPr wrap="none" rtlCol="0">
              <a:spAutoFit/>
            </a:bodyPr>
            <a:lstStyle/>
            <a:p>
              <a:r>
                <a:rPr lang="en-US" sz="1400" smtClean="0"/>
                <a:t>Depan</a:t>
              </a:r>
              <a:endParaRPr lang="en-US" sz="1400"/>
            </a:p>
          </p:txBody>
        </p:sp>
        <p:cxnSp>
          <p:nvCxnSpPr>
            <p:cNvPr id="6" name="Straight Arrow Connector 5"/>
            <p:cNvCxnSpPr/>
            <p:nvPr/>
          </p:nvCxnSpPr>
          <p:spPr bwMode="auto">
            <a:xfrm flipV="1">
              <a:off x="1963326" y="3312143"/>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nvGrpSpPr>
            <p:cNvPr id="9" name="Group 94"/>
            <p:cNvGrpSpPr/>
            <p:nvPr/>
          </p:nvGrpSpPr>
          <p:grpSpPr>
            <a:xfrm>
              <a:off x="7033568" y="2717973"/>
              <a:ext cx="891255" cy="461954"/>
              <a:chOff x="7002166" y="3438053"/>
              <a:chExt cx="891255" cy="461954"/>
            </a:xfrm>
          </p:grpSpPr>
          <p:grpSp>
            <p:nvGrpSpPr>
              <p:cNvPr id="39" name="Group 14"/>
              <p:cNvGrpSpPr/>
              <p:nvPr/>
            </p:nvGrpSpPr>
            <p:grpSpPr>
              <a:xfrm>
                <a:off x="7002166" y="3438053"/>
                <a:ext cx="891255" cy="461954"/>
                <a:chOff x="3635896" y="3429000"/>
                <a:chExt cx="1296144" cy="432048"/>
              </a:xfrm>
            </p:grpSpPr>
            <p:sp>
              <p:nvSpPr>
                <p:cNvPr id="41" name="Rectangle 40"/>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15</a:t>
                  </a:r>
                </a:p>
              </p:txBody>
            </p:sp>
            <p:cxnSp>
              <p:nvCxnSpPr>
                <p:cNvPr id="42" name="Straight Connector 41"/>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3" name="Straight Connector 42"/>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cxnSp>
            <p:nvCxnSpPr>
              <p:cNvPr id="40" name="Straight Connector 39"/>
              <p:cNvCxnSpPr/>
              <p:nvPr/>
            </p:nvCxnSpPr>
            <p:spPr bwMode="auto">
              <a:xfrm flipH="1">
                <a:off x="7690844" y="3442855"/>
                <a:ext cx="190903" cy="45427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0" name="TextBox 9"/>
            <p:cNvSpPr txBox="1"/>
            <p:nvPr/>
          </p:nvSpPr>
          <p:spPr>
            <a:xfrm>
              <a:off x="7056113" y="3481263"/>
              <a:ext cx="931665" cy="307777"/>
            </a:xfrm>
            <a:prstGeom prst="rect">
              <a:avLst/>
            </a:prstGeom>
            <a:noFill/>
          </p:spPr>
          <p:txBody>
            <a:bodyPr wrap="none" rtlCol="0">
              <a:spAutoFit/>
            </a:bodyPr>
            <a:lstStyle/>
            <a:p>
              <a:r>
                <a:rPr lang="en-US" sz="1400" smtClean="0"/>
                <a:t>Belakang</a:t>
              </a:r>
              <a:endParaRPr lang="en-US" sz="1400"/>
            </a:p>
          </p:txBody>
        </p:sp>
        <p:cxnSp>
          <p:nvCxnSpPr>
            <p:cNvPr id="11" name="Straight Arrow Connector 10"/>
            <p:cNvCxnSpPr/>
            <p:nvPr/>
          </p:nvCxnSpPr>
          <p:spPr bwMode="auto">
            <a:xfrm flipV="1">
              <a:off x="7483722" y="3310088"/>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nvGrpSpPr>
            <p:cNvPr id="12" name="Group 14"/>
            <p:cNvGrpSpPr/>
            <p:nvPr/>
          </p:nvGrpSpPr>
          <p:grpSpPr>
            <a:xfrm>
              <a:off x="2648288" y="2717684"/>
              <a:ext cx="891255" cy="461954"/>
              <a:chOff x="3635896" y="3429000"/>
              <a:chExt cx="1296144" cy="432048"/>
            </a:xfrm>
          </p:grpSpPr>
          <p:sp>
            <p:nvSpPr>
              <p:cNvPr id="36" name="Rectangle 35"/>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a:t>
                </a:r>
              </a:p>
            </p:txBody>
          </p:sp>
          <p:cxnSp>
            <p:nvCxnSpPr>
              <p:cNvPr id="37" name="Straight Connector 36"/>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8" name="Straight Connector 37"/>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3" name="Line 30"/>
            <p:cNvSpPr>
              <a:spLocks noChangeShapeType="1"/>
            </p:cNvSpPr>
            <p:nvPr/>
          </p:nvSpPr>
          <p:spPr bwMode="auto">
            <a:xfrm>
              <a:off x="3442926" y="2878619"/>
              <a:ext cx="288032" cy="0"/>
            </a:xfrm>
            <a:prstGeom prst="line">
              <a:avLst/>
            </a:prstGeom>
            <a:noFill/>
            <a:ln w="9525">
              <a:solidFill>
                <a:schemeClr val="tx1"/>
              </a:solidFill>
              <a:round/>
              <a:headEnd/>
              <a:tailEnd type="triangle" w="sm" len="sm"/>
            </a:ln>
          </p:spPr>
          <p:txBody>
            <a:bodyPr/>
            <a:lstStyle/>
            <a:p>
              <a:endParaRPr lang="en-US" sz="1600"/>
            </a:p>
          </p:txBody>
        </p:sp>
        <p:grpSp>
          <p:nvGrpSpPr>
            <p:cNvPr id="14" name="Group 14"/>
            <p:cNvGrpSpPr/>
            <p:nvPr/>
          </p:nvGrpSpPr>
          <p:grpSpPr>
            <a:xfrm>
              <a:off x="3746514" y="2720847"/>
              <a:ext cx="891255" cy="461954"/>
              <a:chOff x="3635896" y="3429000"/>
              <a:chExt cx="1296144" cy="432048"/>
            </a:xfrm>
          </p:grpSpPr>
          <p:sp>
            <p:nvSpPr>
              <p:cNvPr id="33" name="Rectangle 32"/>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6</a:t>
                </a:r>
              </a:p>
            </p:txBody>
          </p:sp>
          <p:cxnSp>
            <p:nvCxnSpPr>
              <p:cNvPr id="34" name="Straight Connector 33"/>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5" name="Straight Connector 34"/>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5" name="Line 30"/>
            <p:cNvSpPr>
              <a:spLocks noChangeShapeType="1"/>
            </p:cNvSpPr>
            <p:nvPr/>
          </p:nvSpPr>
          <p:spPr bwMode="auto">
            <a:xfrm>
              <a:off x="4541152" y="2881782"/>
              <a:ext cx="288032" cy="0"/>
            </a:xfrm>
            <a:prstGeom prst="line">
              <a:avLst/>
            </a:prstGeom>
            <a:noFill/>
            <a:ln w="9525">
              <a:solidFill>
                <a:schemeClr val="tx1"/>
              </a:solidFill>
              <a:round/>
              <a:headEnd/>
              <a:tailEnd type="triangle" w="sm" len="sm"/>
            </a:ln>
          </p:spPr>
          <p:txBody>
            <a:bodyPr/>
            <a:lstStyle/>
            <a:p>
              <a:endParaRPr lang="en-US" sz="1600"/>
            </a:p>
          </p:txBody>
        </p:sp>
        <p:grpSp>
          <p:nvGrpSpPr>
            <p:cNvPr id="16" name="Group 15"/>
            <p:cNvGrpSpPr/>
            <p:nvPr/>
          </p:nvGrpSpPr>
          <p:grpSpPr>
            <a:xfrm>
              <a:off x="4841775" y="2720847"/>
              <a:ext cx="891255" cy="461954"/>
              <a:chOff x="3635896" y="3429000"/>
              <a:chExt cx="1296144" cy="432048"/>
            </a:xfrm>
          </p:grpSpPr>
          <p:sp>
            <p:nvSpPr>
              <p:cNvPr id="30" name="Rectangle 29"/>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28</a:t>
                </a:r>
              </a:p>
            </p:txBody>
          </p:sp>
          <p:cxnSp>
            <p:nvCxnSpPr>
              <p:cNvPr id="31" name="Straight Connector 30"/>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2" name="Straight Connector 31"/>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7" name="Line 30"/>
            <p:cNvSpPr>
              <a:spLocks noChangeShapeType="1"/>
            </p:cNvSpPr>
            <p:nvPr/>
          </p:nvSpPr>
          <p:spPr bwMode="auto">
            <a:xfrm>
              <a:off x="5636413" y="2881782"/>
              <a:ext cx="288032" cy="0"/>
            </a:xfrm>
            <a:prstGeom prst="line">
              <a:avLst/>
            </a:prstGeom>
            <a:noFill/>
            <a:ln w="9525">
              <a:solidFill>
                <a:schemeClr val="tx1"/>
              </a:solidFill>
              <a:round/>
              <a:headEnd/>
              <a:tailEnd type="triangle" w="sm" len="sm"/>
            </a:ln>
          </p:spPr>
          <p:txBody>
            <a:bodyPr/>
            <a:lstStyle/>
            <a:p>
              <a:endParaRPr lang="en-US" sz="1600"/>
            </a:p>
          </p:txBody>
        </p:sp>
        <p:sp>
          <p:nvSpPr>
            <p:cNvPr id="18" name="Line 30"/>
            <p:cNvSpPr>
              <a:spLocks noChangeShapeType="1"/>
            </p:cNvSpPr>
            <p:nvPr/>
          </p:nvSpPr>
          <p:spPr bwMode="auto">
            <a:xfrm flipH="1">
              <a:off x="3551145" y="3031019"/>
              <a:ext cx="288032" cy="0"/>
            </a:xfrm>
            <a:prstGeom prst="line">
              <a:avLst/>
            </a:prstGeom>
            <a:noFill/>
            <a:ln w="9525">
              <a:solidFill>
                <a:schemeClr val="tx1"/>
              </a:solidFill>
              <a:round/>
              <a:headEnd/>
              <a:tailEnd type="triangle" w="sm" len="sm"/>
            </a:ln>
          </p:spPr>
          <p:txBody>
            <a:bodyPr/>
            <a:lstStyle/>
            <a:p>
              <a:endParaRPr lang="en-US" sz="1600"/>
            </a:p>
          </p:txBody>
        </p:sp>
        <p:sp>
          <p:nvSpPr>
            <p:cNvPr id="19" name="Line 30"/>
            <p:cNvSpPr>
              <a:spLocks noChangeShapeType="1"/>
            </p:cNvSpPr>
            <p:nvPr/>
          </p:nvSpPr>
          <p:spPr bwMode="auto">
            <a:xfrm flipH="1">
              <a:off x="4649371" y="3034182"/>
              <a:ext cx="288032" cy="0"/>
            </a:xfrm>
            <a:prstGeom prst="line">
              <a:avLst/>
            </a:prstGeom>
            <a:noFill/>
            <a:ln w="9525">
              <a:solidFill>
                <a:schemeClr val="tx1"/>
              </a:solidFill>
              <a:round/>
              <a:headEnd/>
              <a:tailEnd type="triangle" w="sm" len="sm"/>
            </a:ln>
          </p:spPr>
          <p:txBody>
            <a:bodyPr/>
            <a:lstStyle/>
            <a:p>
              <a:endParaRPr lang="en-US" sz="1600"/>
            </a:p>
          </p:txBody>
        </p:sp>
        <p:grpSp>
          <p:nvGrpSpPr>
            <p:cNvPr id="20" name="Group 61"/>
            <p:cNvGrpSpPr/>
            <p:nvPr/>
          </p:nvGrpSpPr>
          <p:grpSpPr>
            <a:xfrm>
              <a:off x="5942966" y="2717684"/>
              <a:ext cx="891255" cy="461954"/>
              <a:chOff x="3635896" y="3429000"/>
              <a:chExt cx="1296144" cy="432048"/>
            </a:xfrm>
          </p:grpSpPr>
          <p:sp>
            <p:nvSpPr>
              <p:cNvPr id="27" name="Rectangle 26"/>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a:t>
                </a:r>
              </a:p>
            </p:txBody>
          </p:sp>
          <p:cxnSp>
            <p:nvCxnSpPr>
              <p:cNvPr id="28" name="Straight Connector 27"/>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21" name="Line 30"/>
            <p:cNvSpPr>
              <a:spLocks noChangeShapeType="1"/>
            </p:cNvSpPr>
            <p:nvPr/>
          </p:nvSpPr>
          <p:spPr bwMode="auto">
            <a:xfrm flipH="1">
              <a:off x="5744632" y="3034182"/>
              <a:ext cx="288032" cy="0"/>
            </a:xfrm>
            <a:prstGeom prst="line">
              <a:avLst/>
            </a:prstGeom>
            <a:noFill/>
            <a:ln w="9525">
              <a:solidFill>
                <a:schemeClr val="tx1"/>
              </a:solidFill>
              <a:round/>
              <a:headEnd/>
              <a:tailEnd type="triangle" w="sm" len="sm"/>
            </a:ln>
          </p:spPr>
          <p:txBody>
            <a:bodyPr/>
            <a:lstStyle/>
            <a:p>
              <a:endParaRPr lang="en-US" sz="1600"/>
            </a:p>
          </p:txBody>
        </p:sp>
        <p:cxnSp>
          <p:nvCxnSpPr>
            <p:cNvPr id="22" name="Straight Connector 21"/>
            <p:cNvCxnSpPr/>
            <p:nvPr/>
          </p:nvCxnSpPr>
          <p:spPr bwMode="auto">
            <a:xfrm>
              <a:off x="1475656" y="3264823"/>
              <a:ext cx="658368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23" name="Straight Connector 22"/>
            <p:cNvCxnSpPr/>
            <p:nvPr/>
          </p:nvCxnSpPr>
          <p:spPr bwMode="auto">
            <a:xfrm>
              <a:off x="1475656" y="2636912"/>
              <a:ext cx="658368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24" name="Left Arrow 23"/>
            <p:cNvSpPr/>
            <p:nvPr/>
          </p:nvSpPr>
          <p:spPr bwMode="auto">
            <a:xfrm>
              <a:off x="8068839" y="2857571"/>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25" name="Line 30"/>
            <p:cNvSpPr>
              <a:spLocks noChangeShapeType="1"/>
            </p:cNvSpPr>
            <p:nvPr/>
          </p:nvSpPr>
          <p:spPr bwMode="auto">
            <a:xfrm flipH="1">
              <a:off x="6835650" y="3032748"/>
              <a:ext cx="288032" cy="0"/>
            </a:xfrm>
            <a:prstGeom prst="line">
              <a:avLst/>
            </a:prstGeom>
            <a:noFill/>
            <a:ln w="9525">
              <a:solidFill>
                <a:schemeClr val="tx1"/>
              </a:solidFill>
              <a:round/>
              <a:headEnd/>
              <a:tailEnd type="triangle" w="sm" len="sm"/>
            </a:ln>
          </p:spPr>
          <p:txBody>
            <a:bodyPr/>
            <a:lstStyle/>
            <a:p>
              <a:endParaRPr lang="en-US" sz="1600"/>
            </a:p>
          </p:txBody>
        </p:sp>
        <p:sp>
          <p:nvSpPr>
            <p:cNvPr id="26" name="Line 30"/>
            <p:cNvSpPr>
              <a:spLocks noChangeShapeType="1"/>
            </p:cNvSpPr>
            <p:nvPr/>
          </p:nvSpPr>
          <p:spPr bwMode="auto">
            <a:xfrm>
              <a:off x="6736484" y="2880348"/>
              <a:ext cx="288032" cy="0"/>
            </a:xfrm>
            <a:prstGeom prst="line">
              <a:avLst/>
            </a:prstGeom>
            <a:noFill/>
            <a:ln w="9525">
              <a:solidFill>
                <a:schemeClr val="tx1"/>
              </a:solidFill>
              <a:round/>
              <a:headEnd/>
              <a:tailEnd type="triangle" w="sm" len="sm"/>
            </a:ln>
          </p:spPr>
          <p:txBody>
            <a:bodyPr/>
            <a:lstStyle/>
            <a:p>
              <a:endParaRPr lang="en-US" sz="1600"/>
            </a:p>
          </p:txBody>
        </p:sp>
        <p:grpSp>
          <p:nvGrpSpPr>
            <p:cNvPr id="47" name="Group 14"/>
            <p:cNvGrpSpPr/>
            <p:nvPr/>
          </p:nvGrpSpPr>
          <p:grpSpPr>
            <a:xfrm>
              <a:off x="1538460" y="2722034"/>
              <a:ext cx="891255" cy="461954"/>
              <a:chOff x="3635896" y="3429000"/>
              <a:chExt cx="1296144" cy="432048"/>
            </a:xfrm>
          </p:grpSpPr>
          <p:sp>
            <p:nvSpPr>
              <p:cNvPr id="53" name="Rectangle 52"/>
              <p:cNvSpPr/>
              <p:nvPr/>
            </p:nvSpPr>
            <p:spPr bwMode="auto">
              <a:xfrm>
                <a:off x="3635896" y="3429000"/>
                <a:ext cx="1296144" cy="43204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a:t>
                </a:r>
              </a:p>
            </p:txBody>
          </p:sp>
          <p:cxnSp>
            <p:nvCxnSpPr>
              <p:cNvPr id="54" name="Straight Connector 53"/>
              <p:cNvCxnSpPr/>
              <p:nvPr/>
            </p:nvCxnSpPr>
            <p:spPr bwMode="auto">
              <a:xfrm>
                <a:off x="3924331"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5" name="Straight Connector 54"/>
              <p:cNvCxnSpPr/>
              <p:nvPr/>
            </p:nvCxnSpPr>
            <p:spPr bwMode="auto">
              <a:xfrm>
                <a:off x="4627914" y="3429000"/>
                <a:ext cx="0" cy="43204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cxnSp>
          <p:nvCxnSpPr>
            <p:cNvPr id="48" name="Straight Connector 47"/>
            <p:cNvCxnSpPr/>
            <p:nvPr/>
          </p:nvCxnSpPr>
          <p:spPr bwMode="auto">
            <a:xfrm flipH="1">
              <a:off x="1545891" y="2720431"/>
              <a:ext cx="190903" cy="45427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49" name="Line 30"/>
            <p:cNvSpPr>
              <a:spLocks noChangeShapeType="1"/>
            </p:cNvSpPr>
            <p:nvPr/>
          </p:nvSpPr>
          <p:spPr bwMode="auto">
            <a:xfrm>
              <a:off x="2342151" y="2873916"/>
              <a:ext cx="288032" cy="0"/>
            </a:xfrm>
            <a:prstGeom prst="line">
              <a:avLst/>
            </a:prstGeom>
            <a:noFill/>
            <a:ln w="9525">
              <a:solidFill>
                <a:schemeClr val="tx1"/>
              </a:solidFill>
              <a:round/>
              <a:headEnd/>
              <a:tailEnd type="triangle" w="sm" len="sm"/>
            </a:ln>
          </p:spPr>
          <p:txBody>
            <a:bodyPr/>
            <a:lstStyle/>
            <a:p>
              <a:endParaRPr lang="en-US" sz="1600"/>
            </a:p>
          </p:txBody>
        </p:sp>
        <p:sp>
          <p:nvSpPr>
            <p:cNvPr id="52" name="Line 30"/>
            <p:cNvSpPr>
              <a:spLocks noChangeShapeType="1"/>
            </p:cNvSpPr>
            <p:nvPr/>
          </p:nvSpPr>
          <p:spPr bwMode="auto">
            <a:xfrm flipH="1">
              <a:off x="2450370" y="3026316"/>
              <a:ext cx="288032" cy="0"/>
            </a:xfrm>
            <a:prstGeom prst="line">
              <a:avLst/>
            </a:prstGeom>
            <a:noFill/>
            <a:ln w="9525">
              <a:solidFill>
                <a:schemeClr val="tx1"/>
              </a:solidFill>
              <a:round/>
              <a:headEnd/>
              <a:tailEnd type="triangle" w="sm" len="sm"/>
            </a:ln>
          </p:spPr>
          <p:txBody>
            <a:bodyPr/>
            <a:lstStyle/>
            <a:p>
              <a:endParaRPr lang="en-US" sz="1600"/>
            </a:p>
          </p:txBody>
        </p:sp>
      </p:grpSp>
      <p:sp>
        <p:nvSpPr>
          <p:cNvPr id="58" name="TextBox 57"/>
          <p:cNvSpPr txBox="1"/>
          <p:nvPr/>
        </p:nvSpPr>
        <p:spPr>
          <a:xfrm>
            <a:off x="1835696" y="4019790"/>
            <a:ext cx="298480" cy="338554"/>
          </a:xfrm>
          <a:prstGeom prst="rect">
            <a:avLst/>
          </a:prstGeom>
          <a:noFill/>
        </p:spPr>
        <p:txBody>
          <a:bodyPr wrap="none" rtlCol="0">
            <a:spAutoFit/>
          </a:bodyPr>
          <a:lstStyle/>
          <a:p>
            <a:r>
              <a:rPr lang="en-US" sz="1600" smtClean="0"/>
              <a:t>8</a:t>
            </a:r>
            <a:endParaRPr lang="en-US" sz="1600"/>
          </a:p>
        </p:txBody>
      </p:sp>
      <p:sp>
        <p:nvSpPr>
          <p:cNvPr id="59" name="TextBox 58"/>
          <p:cNvSpPr txBox="1"/>
          <p:nvPr/>
        </p:nvSpPr>
        <p:spPr>
          <a:xfrm>
            <a:off x="2898126" y="4010737"/>
            <a:ext cx="412292" cy="338554"/>
          </a:xfrm>
          <a:prstGeom prst="rect">
            <a:avLst/>
          </a:prstGeom>
          <a:noFill/>
        </p:spPr>
        <p:txBody>
          <a:bodyPr wrap="none" rtlCol="0">
            <a:spAutoFit/>
          </a:bodyPr>
          <a:lstStyle/>
          <a:p>
            <a:r>
              <a:rPr lang="en-US" sz="1600" smtClean="0"/>
              <a:t>10</a:t>
            </a:r>
            <a:endParaRPr lang="en-US" sz="1600"/>
          </a:p>
        </p:txBody>
      </p:sp>
      <p:sp>
        <p:nvSpPr>
          <p:cNvPr id="60" name="TextBox 59"/>
          <p:cNvSpPr txBox="1"/>
          <p:nvPr/>
        </p:nvSpPr>
        <p:spPr>
          <a:xfrm>
            <a:off x="4049838" y="4019790"/>
            <a:ext cx="298480" cy="338554"/>
          </a:xfrm>
          <a:prstGeom prst="rect">
            <a:avLst/>
          </a:prstGeom>
          <a:noFill/>
        </p:spPr>
        <p:txBody>
          <a:bodyPr wrap="none" rtlCol="0">
            <a:spAutoFit/>
          </a:bodyPr>
          <a:lstStyle/>
          <a:p>
            <a:r>
              <a:rPr lang="en-US" sz="1600" smtClean="0"/>
              <a:t>6</a:t>
            </a:r>
            <a:endParaRPr lang="en-US" sz="1600"/>
          </a:p>
        </p:txBody>
      </p:sp>
      <p:sp>
        <p:nvSpPr>
          <p:cNvPr id="61" name="TextBox 60"/>
          <p:cNvSpPr txBox="1"/>
          <p:nvPr/>
        </p:nvSpPr>
        <p:spPr>
          <a:xfrm>
            <a:off x="5085109" y="4019790"/>
            <a:ext cx="412292" cy="338554"/>
          </a:xfrm>
          <a:prstGeom prst="rect">
            <a:avLst/>
          </a:prstGeom>
          <a:noFill/>
        </p:spPr>
        <p:txBody>
          <a:bodyPr wrap="none" rtlCol="0">
            <a:spAutoFit/>
          </a:bodyPr>
          <a:lstStyle/>
          <a:p>
            <a:r>
              <a:rPr lang="en-US" sz="1600" smtClean="0"/>
              <a:t>28</a:t>
            </a:r>
            <a:endParaRPr lang="en-US" sz="1600"/>
          </a:p>
        </p:txBody>
      </p:sp>
      <p:sp>
        <p:nvSpPr>
          <p:cNvPr id="62" name="TextBox 61"/>
          <p:cNvSpPr txBox="1"/>
          <p:nvPr/>
        </p:nvSpPr>
        <p:spPr>
          <a:xfrm>
            <a:off x="6191972" y="4010737"/>
            <a:ext cx="412292" cy="338554"/>
          </a:xfrm>
          <a:prstGeom prst="rect">
            <a:avLst/>
          </a:prstGeom>
          <a:noFill/>
        </p:spPr>
        <p:txBody>
          <a:bodyPr wrap="none" rtlCol="0">
            <a:spAutoFit/>
          </a:bodyPr>
          <a:lstStyle/>
          <a:p>
            <a:r>
              <a:rPr lang="en-US" sz="1600" smtClean="0"/>
              <a:t>17</a:t>
            </a:r>
            <a:endParaRPr lang="en-US" sz="1600"/>
          </a:p>
        </p:txBody>
      </p:sp>
      <p:sp>
        <p:nvSpPr>
          <p:cNvPr id="63" name="TextBox 62"/>
          <p:cNvSpPr txBox="1"/>
          <p:nvPr/>
        </p:nvSpPr>
        <p:spPr>
          <a:xfrm>
            <a:off x="7281145" y="4010737"/>
            <a:ext cx="412292" cy="338554"/>
          </a:xfrm>
          <a:prstGeom prst="rect">
            <a:avLst/>
          </a:prstGeom>
          <a:noFill/>
        </p:spPr>
        <p:txBody>
          <a:bodyPr wrap="none" rtlCol="0">
            <a:spAutoFit/>
          </a:bodyPr>
          <a:lstStyle/>
          <a:p>
            <a:r>
              <a:rPr lang="en-US" sz="1600" smtClean="0"/>
              <a:t>15</a:t>
            </a:r>
            <a:endParaRPr lang="en-US" sz="1600"/>
          </a:p>
        </p:txBody>
      </p:sp>
      <p:sp>
        <p:nvSpPr>
          <p:cNvPr id="64" name="TextBox 63"/>
          <p:cNvSpPr txBox="1"/>
          <p:nvPr/>
        </p:nvSpPr>
        <p:spPr>
          <a:xfrm>
            <a:off x="3131840" y="5184351"/>
            <a:ext cx="1080120" cy="338554"/>
          </a:xfrm>
          <a:prstGeom prst="rect">
            <a:avLst/>
          </a:prstGeom>
          <a:noFill/>
        </p:spPr>
        <p:txBody>
          <a:bodyPr wrap="square" rtlCol="0">
            <a:spAutoFit/>
          </a:bodyPr>
          <a:lstStyle/>
          <a:p>
            <a:pPr>
              <a:tabLst>
                <a:tab pos="1031875" algn="l"/>
                <a:tab pos="2516188" algn="l"/>
                <a:tab pos="2571750" algn="l"/>
              </a:tabLst>
            </a:pPr>
            <a:r>
              <a:rPr lang="en-US" sz="1600" smtClean="0"/>
              <a:t>Isi queue:</a:t>
            </a:r>
            <a:endParaRPr lang="en-US" sz="1600"/>
          </a:p>
        </p:txBody>
      </p:sp>
      <p:sp>
        <p:nvSpPr>
          <p:cNvPr id="70" name="Text Box 23"/>
          <p:cNvSpPr txBox="1">
            <a:spLocks noChangeArrowheads="1"/>
          </p:cNvSpPr>
          <p:nvPr/>
        </p:nvSpPr>
        <p:spPr bwMode="auto">
          <a:xfrm>
            <a:off x="1313534" y="1852000"/>
            <a:ext cx="1197254" cy="338554"/>
          </a:xfrm>
          <a:prstGeom prst="rect">
            <a:avLst/>
          </a:prstGeom>
          <a:noFill/>
          <a:ln w="12700">
            <a:noFill/>
            <a:miter lim="800000"/>
            <a:headEnd type="none" w="sm" len="sm"/>
            <a:tailEnd type="none" w="sm" len="sm"/>
          </a:ln>
          <a:effectLst/>
        </p:spPr>
        <p:txBody>
          <a:bodyPr wrap="square" tIns="45720" bIns="45720">
            <a:spAutoFit/>
          </a:bodyPr>
          <a:lstStyle/>
          <a:p>
            <a:pPr marL="285750" indent="-285750" algn="just">
              <a:buSzPct val="85000"/>
            </a:pPr>
            <a:r>
              <a:rPr lang="en-US" sz="1600" smtClean="0"/>
              <a:t>Caranya:</a:t>
            </a:r>
          </a:p>
        </p:txBody>
      </p:sp>
      <p:sp>
        <p:nvSpPr>
          <p:cNvPr id="71" name="Rectangle 70"/>
          <p:cNvSpPr/>
          <p:nvPr/>
        </p:nvSpPr>
        <p:spPr>
          <a:xfrm>
            <a:off x="1313533" y="2136236"/>
            <a:ext cx="6714851" cy="338554"/>
          </a:xfrm>
          <a:prstGeom prst="rect">
            <a:avLst/>
          </a:prstGeom>
        </p:spPr>
        <p:txBody>
          <a:bodyPr wrap="square">
            <a:spAutoFit/>
          </a:bodyPr>
          <a:lstStyle/>
          <a:p>
            <a:pPr marL="227013" indent="-227013">
              <a:spcAft>
                <a:spcPct val="20000"/>
              </a:spcAft>
              <a:buFont typeface="+mj-lt"/>
              <a:buAutoNum type="alphaLcPeriod"/>
            </a:pPr>
            <a:r>
              <a:rPr lang="en-US" sz="1600" smtClean="0"/>
              <a:t>Letakkan variabel Bantu bertipe pointer di Depan</a:t>
            </a:r>
            <a:endParaRPr lang="en-US" sz="1600" b="1"/>
          </a:p>
        </p:txBody>
      </p:sp>
      <p:sp>
        <p:nvSpPr>
          <p:cNvPr id="72" name="Flowchart: Terminator 71"/>
          <p:cNvSpPr/>
          <p:nvPr/>
        </p:nvSpPr>
        <p:spPr bwMode="auto">
          <a:xfrm>
            <a:off x="1547664" y="5190024"/>
            <a:ext cx="864096" cy="288032"/>
          </a:xfrm>
          <a:prstGeom prst="flowChartTerminator">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 tIns="45720" rIns="9144"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Cetak</a:t>
            </a:r>
          </a:p>
        </p:txBody>
      </p:sp>
      <p:sp>
        <p:nvSpPr>
          <p:cNvPr id="75" name="Rectangle 74"/>
          <p:cNvSpPr/>
          <p:nvPr/>
        </p:nvSpPr>
        <p:spPr>
          <a:xfrm>
            <a:off x="1313535" y="2397109"/>
            <a:ext cx="5706738" cy="338554"/>
          </a:xfrm>
          <a:prstGeom prst="rect">
            <a:avLst/>
          </a:prstGeom>
        </p:spPr>
        <p:txBody>
          <a:bodyPr wrap="square">
            <a:spAutoFit/>
          </a:bodyPr>
          <a:lstStyle/>
          <a:p>
            <a:pPr marL="227013" indent="-227013">
              <a:spcAft>
                <a:spcPct val="20000"/>
              </a:spcAft>
            </a:pPr>
            <a:r>
              <a:rPr lang="en-US" sz="1600" smtClean="0"/>
              <a:t>b.	Cetak Bantu-&gt;info kemudian pindahkan Bantu ke kanan</a:t>
            </a:r>
            <a:endParaRPr lang="en-US" sz="1600" b="1"/>
          </a:p>
        </p:txBody>
      </p:sp>
      <p:sp>
        <p:nvSpPr>
          <p:cNvPr id="76" name="Rectangle 75"/>
          <p:cNvSpPr/>
          <p:nvPr/>
        </p:nvSpPr>
        <p:spPr>
          <a:xfrm>
            <a:off x="1322587" y="2658398"/>
            <a:ext cx="5706738" cy="338554"/>
          </a:xfrm>
          <a:prstGeom prst="rect">
            <a:avLst/>
          </a:prstGeom>
        </p:spPr>
        <p:txBody>
          <a:bodyPr wrap="square">
            <a:spAutoFit/>
          </a:bodyPr>
          <a:lstStyle/>
          <a:p>
            <a:pPr marL="227013" indent="-227013">
              <a:spcAft>
                <a:spcPct val="20000"/>
              </a:spcAft>
            </a:pPr>
            <a:r>
              <a:rPr lang="en-US" sz="1600" smtClean="0"/>
              <a:t>c.	Ulangi proses pencetakan hingga Bantu bernilai NULL</a:t>
            </a:r>
            <a:endParaRPr lang="en-US" sz="1600" b="1"/>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1000"/>
                                        <p:tgtEl>
                                          <p:spTgt spid="57"/>
                                        </p:tgtEl>
                                      </p:cBhvr>
                                    </p:animEffect>
                                    <p:anim calcmode="lin" valueType="num">
                                      <p:cBhvr>
                                        <p:cTn id="12" dur="1000" fill="hold"/>
                                        <p:tgtEl>
                                          <p:spTgt spid="57"/>
                                        </p:tgtEl>
                                        <p:attrNameLst>
                                          <p:attrName>ppt_x</p:attrName>
                                        </p:attrNameLst>
                                      </p:cBhvr>
                                      <p:tavLst>
                                        <p:tav tm="0">
                                          <p:val>
                                            <p:strVal val="#ppt_x"/>
                                          </p:val>
                                        </p:tav>
                                        <p:tav tm="100000">
                                          <p:val>
                                            <p:strVal val="#ppt_x"/>
                                          </p:val>
                                        </p:tav>
                                      </p:tavLst>
                                    </p:anim>
                                    <p:anim calcmode="lin" valueType="num">
                                      <p:cBhvr>
                                        <p:cTn id="13" dur="1000" fill="hold"/>
                                        <p:tgtEl>
                                          <p:spTgt spid="5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blinds(horizontal)">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blinds(horizontal)">
                                      <p:cBhvr>
                                        <p:cTn id="22" dur="500"/>
                                        <p:tgtEl>
                                          <p:spTgt spid="70"/>
                                        </p:tgtEl>
                                      </p:cBhvr>
                                    </p:animEffect>
                                  </p:childTnLst>
                                </p:cTn>
                              </p:par>
                            </p:childTnLst>
                          </p:cTn>
                        </p:par>
                        <p:par>
                          <p:cTn id="23" fill="hold">
                            <p:stCondLst>
                              <p:cond delay="500"/>
                            </p:stCondLst>
                            <p:childTnLst>
                              <p:par>
                                <p:cTn id="24" presetID="27" presetClass="entr" presetSubtype="0" fill="hold" grpId="0" nodeType="afterEffect">
                                  <p:stCondLst>
                                    <p:cond delay="0"/>
                                  </p:stCondLst>
                                  <p:iterate type="lt">
                                    <p:tmPct val="50000"/>
                                  </p:iterate>
                                  <p:childTnLst>
                                    <p:set>
                                      <p:cBhvr>
                                        <p:cTn id="25" dur="1" fill="hold">
                                          <p:stCondLst>
                                            <p:cond delay="0"/>
                                          </p:stCondLst>
                                        </p:cTn>
                                        <p:tgtEl>
                                          <p:spTgt spid="71"/>
                                        </p:tgtEl>
                                        <p:attrNameLst>
                                          <p:attrName>style.visibility</p:attrName>
                                        </p:attrNameLst>
                                      </p:cBhvr>
                                      <p:to>
                                        <p:strVal val="visible"/>
                                      </p:to>
                                    </p:set>
                                    <p:anim calcmode="discrete" valueType="clr">
                                      <p:cBhvr override="childStyle">
                                        <p:cTn id="26" dur="80"/>
                                        <p:tgtEl>
                                          <p:spTgt spid="71"/>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71"/>
                                        </p:tgtEl>
                                        <p:attrNameLst>
                                          <p:attrName>fillcolor</p:attrName>
                                        </p:attrNameLst>
                                      </p:cBhvr>
                                      <p:tavLst>
                                        <p:tav tm="0">
                                          <p:val>
                                            <p:clrVal>
                                              <a:schemeClr val="accent2"/>
                                            </p:clrVal>
                                          </p:val>
                                        </p:tav>
                                        <p:tav tm="50000">
                                          <p:val>
                                            <p:clrVal>
                                              <a:schemeClr val="hlink"/>
                                            </p:clrVal>
                                          </p:val>
                                        </p:tav>
                                      </p:tavLst>
                                    </p:anim>
                                    <p:set>
                                      <p:cBhvr>
                                        <p:cTn id="28" dur="80"/>
                                        <p:tgtEl>
                                          <p:spTgt spid="71"/>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blinds(horizontal)">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75"/>
                                        </p:tgtEl>
                                        <p:attrNameLst>
                                          <p:attrName>style.visibility</p:attrName>
                                        </p:attrNameLst>
                                      </p:cBhvr>
                                      <p:to>
                                        <p:strVal val="visible"/>
                                      </p:to>
                                    </p:set>
                                    <p:anim calcmode="discrete" valueType="clr">
                                      <p:cBhvr override="childStyle">
                                        <p:cTn id="38" dur="80"/>
                                        <p:tgtEl>
                                          <p:spTgt spid="75"/>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75"/>
                                        </p:tgtEl>
                                        <p:attrNameLst>
                                          <p:attrName>fillcolor</p:attrName>
                                        </p:attrNameLst>
                                      </p:cBhvr>
                                      <p:tavLst>
                                        <p:tav tm="0">
                                          <p:val>
                                            <p:clrVal>
                                              <a:schemeClr val="accent2"/>
                                            </p:clrVal>
                                          </p:val>
                                        </p:tav>
                                        <p:tav tm="50000">
                                          <p:val>
                                            <p:clrVal>
                                              <a:schemeClr val="hlink"/>
                                            </p:clrVal>
                                          </p:val>
                                        </p:tav>
                                      </p:tavLst>
                                    </p:anim>
                                    <p:set>
                                      <p:cBhvr>
                                        <p:cTn id="40" dur="80"/>
                                        <p:tgtEl>
                                          <p:spTgt spid="75"/>
                                        </p:tgtEl>
                                        <p:attrNameLst>
                                          <p:attrName>fill.type</p:attrName>
                                        </p:attrNameLst>
                                      </p:cBhvr>
                                      <p:to>
                                        <p:strVal val="solid"/>
                                      </p:to>
                                    </p:set>
                                  </p:childTnLst>
                                </p:cTn>
                              </p:par>
                            </p:childTnLst>
                          </p:cTn>
                        </p:par>
                        <p:par>
                          <p:cTn id="41" fill="hold">
                            <p:stCondLst>
                              <p:cond delay="1920"/>
                            </p:stCondLst>
                            <p:childTnLst>
                              <p:par>
                                <p:cTn id="42" presetID="27" presetClass="entr" presetSubtype="0" fill="hold" grpId="0" nodeType="afterEffect">
                                  <p:stCondLst>
                                    <p:cond delay="0"/>
                                  </p:stCondLst>
                                  <p:iterate type="lt">
                                    <p:tmPct val="50000"/>
                                  </p:iterate>
                                  <p:childTnLst>
                                    <p:set>
                                      <p:cBhvr>
                                        <p:cTn id="43" dur="1" fill="hold">
                                          <p:stCondLst>
                                            <p:cond delay="0"/>
                                          </p:stCondLst>
                                        </p:cTn>
                                        <p:tgtEl>
                                          <p:spTgt spid="76"/>
                                        </p:tgtEl>
                                        <p:attrNameLst>
                                          <p:attrName>style.visibility</p:attrName>
                                        </p:attrNameLst>
                                      </p:cBhvr>
                                      <p:to>
                                        <p:strVal val="visible"/>
                                      </p:to>
                                    </p:set>
                                    <p:anim calcmode="discrete" valueType="clr">
                                      <p:cBhvr override="childStyle">
                                        <p:cTn id="44" dur="80"/>
                                        <p:tgtEl>
                                          <p:spTgt spid="76"/>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76"/>
                                        </p:tgtEl>
                                        <p:attrNameLst>
                                          <p:attrName>fillcolor</p:attrName>
                                        </p:attrNameLst>
                                      </p:cBhvr>
                                      <p:tavLst>
                                        <p:tav tm="0">
                                          <p:val>
                                            <p:clrVal>
                                              <a:schemeClr val="accent2"/>
                                            </p:clrVal>
                                          </p:val>
                                        </p:tav>
                                        <p:tav tm="50000">
                                          <p:val>
                                            <p:clrVal>
                                              <a:schemeClr val="hlink"/>
                                            </p:clrVal>
                                          </p:val>
                                        </p:tav>
                                      </p:tavLst>
                                    </p:anim>
                                    <p:set>
                                      <p:cBhvr>
                                        <p:cTn id="46" dur="80"/>
                                        <p:tgtEl>
                                          <p:spTgt spid="76"/>
                                        </p:tgtEl>
                                        <p:attrNameLst>
                                          <p:attrName>fill.type</p:attrName>
                                        </p:attrNameLst>
                                      </p:cBhvr>
                                      <p:to>
                                        <p:strVal val="solid"/>
                                      </p:to>
                                    </p:set>
                                  </p:childTnLst>
                                </p:cTn>
                              </p:par>
                            </p:childTnLst>
                          </p:cTn>
                        </p:par>
                        <p:par>
                          <p:cTn id="47" fill="hold">
                            <p:stCondLst>
                              <p:cond delay="3840"/>
                            </p:stCondLst>
                            <p:childTnLst>
                              <p:par>
                                <p:cTn id="48" presetID="53" presetClass="entr" presetSubtype="0" fill="hold" grpId="0" nodeType="afterEffect">
                                  <p:stCondLst>
                                    <p:cond delay="0"/>
                                  </p:stCondLst>
                                  <p:iterate type="wd">
                                    <p:tmPct val="0"/>
                                  </p:iterate>
                                  <p:childTnLst>
                                    <p:set>
                                      <p:cBhvr>
                                        <p:cTn id="49" dur="1" fill="hold">
                                          <p:stCondLst>
                                            <p:cond delay="0"/>
                                          </p:stCondLst>
                                        </p:cTn>
                                        <p:tgtEl>
                                          <p:spTgt spid="72"/>
                                        </p:tgtEl>
                                        <p:attrNameLst>
                                          <p:attrName>style.visibility</p:attrName>
                                        </p:attrNameLst>
                                      </p:cBhvr>
                                      <p:to>
                                        <p:strVal val="visible"/>
                                      </p:to>
                                    </p:set>
                                    <p:anim calcmode="lin" valueType="num">
                                      <p:cBhvr>
                                        <p:cTn id="50" dur="500" fill="hold"/>
                                        <p:tgtEl>
                                          <p:spTgt spid="72"/>
                                        </p:tgtEl>
                                        <p:attrNameLst>
                                          <p:attrName>ppt_w</p:attrName>
                                        </p:attrNameLst>
                                      </p:cBhvr>
                                      <p:tavLst>
                                        <p:tav tm="0">
                                          <p:val>
                                            <p:fltVal val="0"/>
                                          </p:val>
                                        </p:tav>
                                        <p:tav tm="100000">
                                          <p:val>
                                            <p:strVal val="#ppt_w"/>
                                          </p:val>
                                        </p:tav>
                                      </p:tavLst>
                                    </p:anim>
                                    <p:anim calcmode="lin" valueType="num">
                                      <p:cBhvr>
                                        <p:cTn id="51" dur="500" fill="hold"/>
                                        <p:tgtEl>
                                          <p:spTgt spid="72"/>
                                        </p:tgtEl>
                                        <p:attrNameLst>
                                          <p:attrName>ppt_h</p:attrName>
                                        </p:attrNameLst>
                                      </p:cBhvr>
                                      <p:tavLst>
                                        <p:tav tm="0">
                                          <p:val>
                                            <p:fltVal val="0"/>
                                          </p:val>
                                        </p:tav>
                                        <p:tav tm="100000">
                                          <p:val>
                                            <p:strVal val="#ppt_h"/>
                                          </p:val>
                                        </p:tav>
                                      </p:tavLst>
                                    </p:anim>
                                    <p:animEffect transition="in" filter="fade">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mph" presetSubtype="0" grpId="1" nodeType="clickEffect">
                                  <p:stCondLst>
                                    <p:cond delay="0"/>
                                  </p:stCondLst>
                                  <p:iterate type="wd">
                                    <p:tmAbs val="500"/>
                                  </p:iterate>
                                  <p:childTnLst>
                                    <p:set>
                                      <p:cBhvr override="childStyle">
                                        <p:cTn id="56" dur="1000" fill="hold"/>
                                        <p:tgtEl>
                                          <p:spTgt spid="72"/>
                                        </p:tgtEl>
                                        <p:attrNameLst>
                                          <p:attrName>style.color</p:attrName>
                                        </p:attrNameLst>
                                      </p:cBhvr>
                                      <p:to>
                                        <p:clrVal>
                                          <a:schemeClr val="accent2"/>
                                        </p:clrVal>
                                      </p:to>
                                    </p:set>
                                    <p:set>
                                      <p:cBhvr override="childStyle">
                                        <p:cTn id="57" dur="1000" fill="hold"/>
                                        <p:tgtEl>
                                          <p:spTgt spid="72"/>
                                        </p:tgtEl>
                                        <p:attrNameLst>
                                          <p:attrName>style.fontStyle</p:attrName>
                                        </p:attrNameLst>
                                      </p:cBhvr>
                                      <p:to>
                                        <p:strVal val="italic"/>
                                      </p:to>
                                    </p:set>
                                    <p:set>
                                      <p:cBhvr>
                                        <p:cTn id="58" dur="1000" fill="hold"/>
                                        <p:tgtEl>
                                          <p:spTgt spid="72"/>
                                        </p:tgtEl>
                                        <p:attrNameLst>
                                          <p:attrName>style.fontWeight</p:attrName>
                                        </p:attrNameLst>
                                      </p:cBhvr>
                                      <p:to>
                                        <p:strVal val="bold"/>
                                      </p:to>
                                    </p:set>
                                    <p:set>
                                      <p:cBhvr>
                                        <p:cTn id="59" dur="1000" fill="hold"/>
                                        <p:tgtEl>
                                          <p:spTgt spid="72"/>
                                        </p:tgtEl>
                                        <p:attrNameLst>
                                          <p:attrName>style.textDecorationUnderline</p:attrName>
                                        </p:attrNameLst>
                                      </p:cBhvr>
                                      <p:to>
                                        <p:strVal val="true"/>
                                      </p:to>
                                    </p:se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par>
                                <p:cTn id="64" presetID="0" presetClass="path" presetSubtype="0" accel="50000" decel="50000" fill="hold" grpId="1" nodeType="withEffect">
                                  <p:stCondLst>
                                    <p:cond delay="0"/>
                                  </p:stCondLst>
                                  <p:childTnLst>
                                    <p:animMotion origin="layout" path="M 0 0 C 0.05798 0.01272 0.11614 0.02568 0.15851 0.05413 C 0.20087 0.08258 0.2276 0.1263 0.25451 0.17025 " pathEditMode="relative" ptsTypes="aaA">
                                      <p:cBhvr>
                                        <p:cTn id="65" dur="2000" fill="hold"/>
                                        <p:tgtEl>
                                          <p:spTgt spid="58"/>
                                        </p:tgtEl>
                                        <p:attrNameLst>
                                          <p:attrName>ppt_x</p:attrName>
                                          <p:attrName>ppt_y</p:attrName>
                                        </p:attrNameLst>
                                      </p:cBhvr>
                                    </p:animMotion>
                                  </p:childTnLst>
                                </p:cTn>
                              </p:par>
                            </p:childTnLst>
                          </p:cTn>
                        </p:par>
                        <p:par>
                          <p:cTn id="66" fill="hold">
                            <p:stCondLst>
                              <p:cond delay="3000"/>
                            </p:stCondLst>
                            <p:childTnLst>
                              <p:par>
                                <p:cTn id="67" presetID="63" presetClass="path" presetSubtype="0" accel="50000" decel="50000" fill="hold" grpId="1" nodeType="afterEffect">
                                  <p:stCondLst>
                                    <p:cond delay="0"/>
                                  </p:stCondLst>
                                  <p:childTnLst>
                                    <p:animMotion origin="layout" path="M 2.22222E-6 1.48739E-6 L 0.12725 1.48739E-6 " pathEditMode="relative" rAng="0" ptsTypes="AA">
                                      <p:cBhvr>
                                        <p:cTn id="68" dur="2000" fill="hold"/>
                                        <p:tgtEl>
                                          <p:spTgt spid="44"/>
                                        </p:tgtEl>
                                        <p:attrNameLst>
                                          <p:attrName>ppt_x</p:attrName>
                                          <p:attrName>ppt_y</p:attrName>
                                        </p:attrNameLst>
                                      </p:cBhvr>
                                      <p:rCtr x="64" y="0"/>
                                    </p:animMotion>
                                  </p:childTnLst>
                                </p:cTn>
                              </p:par>
                            </p:childTnLst>
                          </p:cTn>
                        </p:par>
                        <p:par>
                          <p:cTn id="69" fill="hold">
                            <p:stCondLst>
                              <p:cond delay="5000"/>
                            </p:stCondLst>
                            <p:childTnLst>
                              <p:par>
                                <p:cTn id="70" presetID="10" presetClass="entr" presetSubtype="0" fill="hold" grpId="0" nodeType="after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par>
                                <p:cTn id="73" presetID="0" presetClass="path" presetSubtype="0" accel="50000" decel="50000" fill="hold" grpId="1" nodeType="withEffect">
                                  <p:stCondLst>
                                    <p:cond delay="0"/>
                                  </p:stCondLst>
                                  <p:childTnLst>
                                    <p:animMotion origin="layout" path="M 2.77778E-7 -2.69026E-6 C 0.04774 0.02036 0.09566 0.04095 0.12187 0.06917 C 0.14809 0.09739 0.15278 0.13371 0.15747 0.17002 " pathEditMode="relative" rAng="0" ptsTypes="aaA">
                                      <p:cBhvr>
                                        <p:cTn id="74" dur="2000" fill="hold"/>
                                        <p:tgtEl>
                                          <p:spTgt spid="59"/>
                                        </p:tgtEl>
                                        <p:attrNameLst>
                                          <p:attrName>ppt_x</p:attrName>
                                          <p:attrName>ppt_y</p:attrName>
                                        </p:attrNameLst>
                                      </p:cBhvr>
                                      <p:rCtr x="79" y="85"/>
                                    </p:animMotion>
                                  </p:childTnLst>
                                </p:cTn>
                              </p:par>
                            </p:childTnLst>
                          </p:cTn>
                        </p:par>
                        <p:par>
                          <p:cTn id="75" fill="hold">
                            <p:stCondLst>
                              <p:cond delay="7000"/>
                            </p:stCondLst>
                            <p:childTnLst>
                              <p:par>
                                <p:cTn id="76" presetID="63" presetClass="path" presetSubtype="0" accel="50000" decel="50000" fill="hold" grpId="2" nodeType="afterEffect">
                                  <p:stCondLst>
                                    <p:cond delay="0"/>
                                  </p:stCondLst>
                                  <p:childTnLst>
                                    <p:animMotion origin="layout" path="M 0.12726 1.48739E-6 L 0.24549 1.48739E-6 " pathEditMode="relative" rAng="0" ptsTypes="AA">
                                      <p:cBhvr>
                                        <p:cTn id="77" dur="2000" fill="hold"/>
                                        <p:tgtEl>
                                          <p:spTgt spid="44"/>
                                        </p:tgtEl>
                                        <p:attrNameLst>
                                          <p:attrName>ppt_x</p:attrName>
                                          <p:attrName>ppt_y</p:attrName>
                                        </p:attrNameLst>
                                      </p:cBhvr>
                                      <p:rCtr x="59" y="0"/>
                                    </p:animMotion>
                                  </p:childTnLst>
                                </p:cTn>
                              </p:par>
                            </p:childTnLst>
                          </p:cTn>
                        </p:par>
                        <p:par>
                          <p:cTn id="78" fill="hold">
                            <p:stCondLst>
                              <p:cond delay="9000"/>
                            </p:stCondLst>
                            <p:childTnLst>
                              <p:par>
                                <p:cTn id="79" presetID="10" presetClass="entr" presetSubtype="0" fill="hold" grpId="0" nodeType="after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fade">
                                      <p:cBhvr>
                                        <p:cTn id="81" dur="500"/>
                                        <p:tgtEl>
                                          <p:spTgt spid="60"/>
                                        </p:tgtEl>
                                      </p:cBhvr>
                                    </p:animEffect>
                                  </p:childTnLst>
                                </p:cTn>
                              </p:par>
                              <p:par>
                                <p:cTn id="82" presetID="0" presetClass="path" presetSubtype="0" accel="50000" decel="50000" fill="hold" grpId="1" nodeType="withEffect">
                                  <p:stCondLst>
                                    <p:cond delay="0"/>
                                  </p:stCondLst>
                                  <p:childTnLst>
                                    <p:animMotion origin="layout" path="M -1.38889E-6 -6.15313E-7 C 0.02795 0.02753 0.05608 0.05529 0.06736 0.08351 C 0.07865 0.11173 0.07292 0.14064 0.06736 0.17002 " pathEditMode="relative" rAng="0" ptsTypes="aaA">
                                      <p:cBhvr>
                                        <p:cTn id="83" dur="2000" fill="hold"/>
                                        <p:tgtEl>
                                          <p:spTgt spid="60"/>
                                        </p:tgtEl>
                                        <p:attrNameLst>
                                          <p:attrName>ppt_x</p:attrName>
                                          <p:attrName>ppt_y</p:attrName>
                                        </p:attrNameLst>
                                      </p:cBhvr>
                                      <p:rCtr x="39" y="85"/>
                                    </p:animMotion>
                                  </p:childTnLst>
                                </p:cTn>
                              </p:par>
                            </p:childTnLst>
                          </p:cTn>
                        </p:par>
                        <p:par>
                          <p:cTn id="84" fill="hold">
                            <p:stCondLst>
                              <p:cond delay="11000"/>
                            </p:stCondLst>
                            <p:childTnLst>
                              <p:par>
                                <p:cTn id="85" presetID="63" presetClass="path" presetSubtype="0" accel="50000" decel="50000" fill="hold" grpId="3" nodeType="afterEffect">
                                  <p:stCondLst>
                                    <p:cond delay="0"/>
                                  </p:stCondLst>
                                  <p:childTnLst>
                                    <p:animMotion origin="layout" path="M 0.24548 1.48739E-6 L 0.36267 1.48739E-6 " pathEditMode="relative" rAng="0" ptsTypes="AA">
                                      <p:cBhvr>
                                        <p:cTn id="86" dur="2000" fill="hold"/>
                                        <p:tgtEl>
                                          <p:spTgt spid="44"/>
                                        </p:tgtEl>
                                        <p:attrNameLst>
                                          <p:attrName>ppt_x</p:attrName>
                                          <p:attrName>ppt_y</p:attrName>
                                        </p:attrNameLst>
                                      </p:cBhvr>
                                      <p:rCtr x="59" y="0"/>
                                    </p:animMotion>
                                  </p:childTnLst>
                                </p:cTn>
                              </p:par>
                            </p:childTnLst>
                          </p:cTn>
                        </p:par>
                        <p:par>
                          <p:cTn id="87" fill="hold">
                            <p:stCondLst>
                              <p:cond delay="13000"/>
                            </p:stCondLst>
                            <p:childTnLst>
                              <p:par>
                                <p:cTn id="88" presetID="10" presetClass="entr" presetSubtype="0" fill="hold" grpId="0"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0" presetClass="path" presetSubtype="0" accel="50000" decel="50000" fill="hold" grpId="1" nodeType="withEffect">
                                  <p:stCondLst>
                                    <p:cond delay="0"/>
                                  </p:stCondLst>
                                  <p:childTnLst>
                                    <p:animMotion origin="layout" path="M 4.16667E-6 -6.15313E-7 C -0.00903 0.01874 -0.01789 0.03747 -0.02223 0.06593 C -0.02639 0.09438 -0.02622 0.13232 -0.02587 0.17025 " pathEditMode="relative" rAng="0" ptsTypes="aaA">
                                      <p:cBhvr>
                                        <p:cTn id="92" dur="2000" fill="hold"/>
                                        <p:tgtEl>
                                          <p:spTgt spid="61"/>
                                        </p:tgtEl>
                                        <p:attrNameLst>
                                          <p:attrName>ppt_x</p:attrName>
                                          <p:attrName>ppt_y</p:attrName>
                                        </p:attrNameLst>
                                      </p:cBhvr>
                                      <p:rCtr x="-13" y="85"/>
                                    </p:animMotion>
                                  </p:childTnLst>
                                </p:cTn>
                              </p:par>
                            </p:childTnLst>
                          </p:cTn>
                        </p:par>
                        <p:par>
                          <p:cTn id="93" fill="hold">
                            <p:stCondLst>
                              <p:cond delay="15000"/>
                            </p:stCondLst>
                            <p:childTnLst>
                              <p:par>
                                <p:cTn id="94" presetID="63" presetClass="path" presetSubtype="0" accel="50000" decel="50000" fill="hold" grpId="4" nodeType="afterEffect">
                                  <p:stCondLst>
                                    <p:cond delay="0"/>
                                  </p:stCondLst>
                                  <p:childTnLst>
                                    <p:animMotion origin="layout" path="M 0.36267 1.48739E-6 L 0.4816 1.48739E-6 " pathEditMode="relative" rAng="0" ptsTypes="AA">
                                      <p:cBhvr>
                                        <p:cTn id="95" dur="2000" fill="hold"/>
                                        <p:tgtEl>
                                          <p:spTgt spid="44"/>
                                        </p:tgtEl>
                                        <p:attrNameLst>
                                          <p:attrName>ppt_x</p:attrName>
                                          <p:attrName>ppt_y</p:attrName>
                                        </p:attrNameLst>
                                      </p:cBhvr>
                                      <p:rCtr x="59" y="0"/>
                                    </p:animMotion>
                                  </p:childTnLst>
                                </p:cTn>
                              </p:par>
                            </p:childTnLst>
                          </p:cTn>
                        </p:par>
                        <p:par>
                          <p:cTn id="96" fill="hold">
                            <p:stCondLst>
                              <p:cond delay="17000"/>
                            </p:stCondLst>
                            <p:childTnLst>
                              <p:par>
                                <p:cTn id="97" presetID="10" presetClass="entr" presetSubtype="0" fill="hold" grpId="0" nodeType="after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fade">
                                      <p:cBhvr>
                                        <p:cTn id="99" dur="500"/>
                                        <p:tgtEl>
                                          <p:spTgt spid="62"/>
                                        </p:tgtEl>
                                      </p:cBhvr>
                                    </p:animEffect>
                                  </p:childTnLst>
                                </p:cTn>
                              </p:par>
                              <p:par>
                                <p:cTn id="100" presetID="0" presetClass="path" presetSubtype="0" accel="50000" decel="50000" fill="hold" grpId="1" nodeType="withEffect">
                                  <p:stCondLst>
                                    <p:cond delay="0"/>
                                  </p:stCondLst>
                                  <p:childTnLst>
                                    <p:animMotion origin="layout" path="M -2.77778E-6 -2.69026E-6 C -0.03125 0.02059 -0.0625 0.04141 -0.08125 0.06963 C -0.1 0.09785 -0.10642 0.13371 -0.11284 0.17025 " pathEditMode="relative" rAng="0" ptsTypes="aaA">
                                      <p:cBhvr>
                                        <p:cTn id="101" dur="2000" fill="hold"/>
                                        <p:tgtEl>
                                          <p:spTgt spid="62"/>
                                        </p:tgtEl>
                                        <p:attrNameLst>
                                          <p:attrName>ppt_x</p:attrName>
                                          <p:attrName>ppt_y</p:attrName>
                                        </p:attrNameLst>
                                      </p:cBhvr>
                                      <p:rCtr x="-56" y="85"/>
                                    </p:animMotion>
                                  </p:childTnLst>
                                </p:cTn>
                              </p:par>
                            </p:childTnLst>
                          </p:cTn>
                        </p:par>
                        <p:par>
                          <p:cTn id="102" fill="hold">
                            <p:stCondLst>
                              <p:cond delay="19000"/>
                            </p:stCondLst>
                            <p:childTnLst>
                              <p:par>
                                <p:cTn id="103" presetID="63" presetClass="path" presetSubtype="0" accel="50000" decel="50000" fill="hold" grpId="5" nodeType="afterEffect">
                                  <p:stCondLst>
                                    <p:cond delay="0"/>
                                  </p:stCondLst>
                                  <p:childTnLst>
                                    <p:animMotion origin="layout" path="M 0.4816 1.48739E-6 L 0.59965 1.48739E-6 " pathEditMode="relative" rAng="0" ptsTypes="AA">
                                      <p:cBhvr>
                                        <p:cTn id="104" dur="2000" fill="hold"/>
                                        <p:tgtEl>
                                          <p:spTgt spid="44"/>
                                        </p:tgtEl>
                                        <p:attrNameLst>
                                          <p:attrName>ppt_x</p:attrName>
                                          <p:attrName>ppt_y</p:attrName>
                                        </p:attrNameLst>
                                      </p:cBhvr>
                                      <p:rCtr x="59" y="0"/>
                                    </p:animMotion>
                                  </p:childTnLst>
                                </p:cTn>
                              </p:par>
                            </p:childTnLst>
                          </p:cTn>
                        </p:par>
                        <p:par>
                          <p:cTn id="105" fill="hold">
                            <p:stCondLst>
                              <p:cond delay="21000"/>
                            </p:stCondLst>
                            <p:childTnLst>
                              <p:par>
                                <p:cTn id="106" presetID="10" presetClass="entr" presetSubtype="0" fill="hold" grpId="0" nodeType="after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500"/>
                                        <p:tgtEl>
                                          <p:spTgt spid="63"/>
                                        </p:tgtEl>
                                      </p:cBhvr>
                                    </p:animEffect>
                                  </p:childTnLst>
                                </p:cTn>
                              </p:par>
                              <p:par>
                                <p:cTn id="109" presetID="0" presetClass="path" presetSubtype="0" accel="50000" decel="50000" fill="hold" grpId="1" nodeType="withEffect">
                                  <p:stCondLst>
                                    <p:cond delay="0"/>
                                  </p:stCondLst>
                                  <p:childTnLst>
                                    <p:animMotion origin="layout" path="M 1.11022E-16 -2.69026E-6 C -0.04062 0.01828 -0.08108 0.03655 -0.11094 0.05529 C -0.1408 0.07403 -0.16424 0.09299 -0.17934 0.11196 C -0.19444 0.13093 -0.19826 0.15036 -0.20208 0.16979 " pathEditMode="relative" rAng="0" ptsTypes="aaaA">
                                      <p:cBhvr>
                                        <p:cTn id="110" dur="2000" fill="hold"/>
                                        <p:tgtEl>
                                          <p:spTgt spid="63"/>
                                        </p:tgtEl>
                                        <p:attrNameLst>
                                          <p:attrName>ppt_x</p:attrName>
                                          <p:attrName>ppt_y</p:attrName>
                                        </p:attrNameLst>
                                      </p:cBhvr>
                                      <p:rCtr x="-101" y="85"/>
                                    </p:animMotion>
                                  </p:childTnLst>
                                </p:cTn>
                              </p:par>
                            </p:childTnLst>
                          </p:cTn>
                        </p:par>
                        <p:par>
                          <p:cTn id="111" fill="hold">
                            <p:stCondLst>
                              <p:cond delay="23000"/>
                            </p:stCondLst>
                            <p:childTnLst>
                              <p:par>
                                <p:cTn id="112" presetID="63" presetClass="path" presetSubtype="0" accel="50000" decel="50000" fill="hold" grpId="6" nodeType="afterEffect">
                                  <p:stCondLst>
                                    <p:cond delay="0"/>
                                  </p:stCondLst>
                                  <p:childTnLst>
                                    <p:animMotion origin="layout" path="M 0.59965 1.48739E-6 L 0.64705 1.48739E-6 " pathEditMode="relative" rAng="0" ptsTypes="AA">
                                      <p:cBhvr>
                                        <p:cTn id="113" dur="2000" fill="hold"/>
                                        <p:tgtEl>
                                          <p:spTgt spid="44"/>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4" grpId="0"/>
      <p:bldP spid="44" grpId="1"/>
      <p:bldP spid="44" grpId="2"/>
      <p:bldP spid="44" grpId="3"/>
      <p:bldP spid="44" grpId="4"/>
      <p:bldP spid="44" grpId="5"/>
      <p:bldP spid="44" grpId="6"/>
      <p:bldP spid="58" grpId="0"/>
      <p:bldP spid="58" grpId="1"/>
      <p:bldP spid="59" grpId="0"/>
      <p:bldP spid="59" grpId="1"/>
      <p:bldP spid="60" grpId="0"/>
      <p:bldP spid="60" grpId="1"/>
      <p:bldP spid="61" grpId="0"/>
      <p:bldP spid="61" grpId="1"/>
      <p:bldP spid="62" grpId="0"/>
      <p:bldP spid="62" grpId="1"/>
      <p:bldP spid="63" grpId="0"/>
      <p:bldP spid="63" grpId="1"/>
      <p:bldP spid="64" grpId="0"/>
      <p:bldP spid="70" grpId="0"/>
      <p:bldP spid="71" grpId="0"/>
      <p:bldP spid="72" grpId="0" animBg="1"/>
      <p:bldP spid="72" grpId="1" animBg="1"/>
      <p:bldP spid="75" grpId="0"/>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5" name="Text Box 23"/>
          <p:cNvSpPr txBox="1">
            <a:spLocks noChangeArrowheads="1"/>
          </p:cNvSpPr>
          <p:nvPr/>
        </p:nvSpPr>
        <p:spPr bwMode="auto">
          <a:xfrm>
            <a:off x="683568" y="1124744"/>
            <a:ext cx="7992888" cy="640515"/>
          </a:xfrm>
          <a:prstGeom prst="rect">
            <a:avLst/>
          </a:prstGeom>
          <a:noFill/>
          <a:ln w="12700">
            <a:noFill/>
            <a:miter lim="800000"/>
            <a:headEnd type="none" w="sm" len="sm"/>
            <a:tailEnd type="none" w="sm" len="sm"/>
          </a:ln>
          <a:effectLst/>
        </p:spPr>
        <p:txBody>
          <a:bodyPr wrap="square" tIns="180000" bIns="180000">
            <a:spAutoFit/>
          </a:bodyPr>
          <a:lstStyle/>
          <a:p>
            <a:pPr marL="285750" indent="-285750" algn="just">
              <a:buSzPct val="85000"/>
              <a:buFont typeface="Wingdings" pitchFamily="2" charset="2"/>
              <a:buChar char="v"/>
            </a:pPr>
            <a:r>
              <a:rPr lang="en-US" smtClean="0"/>
              <a:t>Pada struktur data bentuk queue digambarkan dalam bentuk:</a:t>
            </a:r>
          </a:p>
        </p:txBody>
      </p:sp>
      <p:sp>
        <p:nvSpPr>
          <p:cNvPr id="41" name="TextBox 40"/>
          <p:cNvSpPr txBox="1"/>
          <p:nvPr/>
        </p:nvSpPr>
        <p:spPr>
          <a:xfrm>
            <a:off x="971600" y="3018438"/>
            <a:ext cx="902812" cy="338554"/>
          </a:xfrm>
          <a:prstGeom prst="rect">
            <a:avLst/>
          </a:prstGeom>
          <a:noFill/>
        </p:spPr>
        <p:txBody>
          <a:bodyPr wrap="none" rtlCol="0">
            <a:spAutoFit/>
          </a:bodyPr>
          <a:lstStyle/>
          <a:p>
            <a:pPr algn="ctr"/>
            <a:r>
              <a:rPr lang="en-US" sz="1600" smtClean="0"/>
              <a:t>Contoh:</a:t>
            </a:r>
            <a:endParaRPr lang="en-US" sz="1600"/>
          </a:p>
        </p:txBody>
      </p:sp>
      <p:sp>
        <p:nvSpPr>
          <p:cNvPr id="54" name="Text Box 23"/>
          <p:cNvSpPr txBox="1">
            <a:spLocks noChangeArrowheads="1"/>
          </p:cNvSpPr>
          <p:nvPr/>
        </p:nvSpPr>
        <p:spPr bwMode="auto">
          <a:xfrm>
            <a:off x="683568" y="4732701"/>
            <a:ext cx="7776864" cy="917513"/>
          </a:xfrm>
          <a:prstGeom prst="rect">
            <a:avLst/>
          </a:prstGeom>
          <a:noFill/>
          <a:ln w="12700">
            <a:noFill/>
            <a:miter lim="800000"/>
            <a:headEnd type="none" w="sm" len="sm"/>
            <a:tailEnd type="none" w="sm" len="sm"/>
          </a:ln>
          <a:effectLst/>
        </p:spPr>
        <p:txBody>
          <a:bodyPr wrap="square" tIns="180000" bIns="180000">
            <a:spAutoFit/>
          </a:bodyPr>
          <a:lstStyle/>
          <a:p>
            <a:pPr marL="285750" indent="-285750" algn="just">
              <a:buSzPct val="85000"/>
              <a:buFont typeface="Wingdings" pitchFamily="2" charset="2"/>
              <a:buChar char="v"/>
            </a:pPr>
            <a:r>
              <a:rPr lang="en-US" smtClean="0"/>
              <a:t>Operasi pada queue dapat diimplementasikan dengan menggunakan array, structure (record) dan pointer.</a:t>
            </a:r>
            <a:endParaRPr lang="en-US" b="1" smtClean="0"/>
          </a:p>
        </p:txBody>
      </p:sp>
      <p:grpSp>
        <p:nvGrpSpPr>
          <p:cNvPr id="39" name="Group 38"/>
          <p:cNvGrpSpPr/>
          <p:nvPr/>
        </p:nvGrpSpPr>
        <p:grpSpPr>
          <a:xfrm>
            <a:off x="1079404" y="1916832"/>
            <a:ext cx="6431212" cy="1052961"/>
            <a:chOff x="1079404" y="1916832"/>
            <a:chExt cx="6431212" cy="1052961"/>
          </a:xfrm>
        </p:grpSpPr>
        <p:sp>
          <p:nvSpPr>
            <p:cNvPr id="33" name="Rounded Rectangle 32"/>
            <p:cNvSpPr/>
            <p:nvPr/>
          </p:nvSpPr>
          <p:spPr bwMode="auto">
            <a:xfrm>
              <a:off x="6013026" y="1997893"/>
              <a:ext cx="109728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Elemen Data</a:t>
              </a:r>
            </a:p>
          </p:txBody>
        </p:sp>
        <p:sp>
          <p:nvSpPr>
            <p:cNvPr id="34" name="Rounded Rectangle 33"/>
            <p:cNvSpPr/>
            <p:nvPr/>
          </p:nvSpPr>
          <p:spPr bwMode="auto">
            <a:xfrm>
              <a:off x="4878588" y="1997893"/>
              <a:ext cx="109728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Elemen Data</a:t>
              </a:r>
            </a:p>
          </p:txBody>
        </p:sp>
        <p:sp>
          <p:nvSpPr>
            <p:cNvPr id="35" name="Rounded Rectangle 34"/>
            <p:cNvSpPr/>
            <p:nvPr/>
          </p:nvSpPr>
          <p:spPr bwMode="auto">
            <a:xfrm>
              <a:off x="3744566" y="1988840"/>
              <a:ext cx="109728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Elemen Data</a:t>
              </a:r>
            </a:p>
          </p:txBody>
        </p:sp>
        <p:sp>
          <p:nvSpPr>
            <p:cNvPr id="36" name="Rounded Rectangle 35"/>
            <p:cNvSpPr/>
            <p:nvPr/>
          </p:nvSpPr>
          <p:spPr bwMode="auto">
            <a:xfrm>
              <a:off x="2609598" y="1988840"/>
              <a:ext cx="109728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Elemen Data</a:t>
              </a:r>
            </a:p>
          </p:txBody>
        </p:sp>
        <p:sp>
          <p:nvSpPr>
            <p:cNvPr id="37" name="Rounded Rectangle 36"/>
            <p:cNvSpPr/>
            <p:nvPr/>
          </p:nvSpPr>
          <p:spPr bwMode="auto">
            <a:xfrm>
              <a:off x="1476479" y="1988840"/>
              <a:ext cx="109728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Elemen Data</a:t>
              </a:r>
            </a:p>
          </p:txBody>
        </p:sp>
        <p:cxnSp>
          <p:nvCxnSpPr>
            <p:cNvPr id="29" name="Straight Connector 28"/>
            <p:cNvCxnSpPr/>
            <p:nvPr/>
          </p:nvCxnSpPr>
          <p:spPr bwMode="auto">
            <a:xfrm>
              <a:off x="1403568" y="1916832"/>
              <a:ext cx="576072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31" name="Straight Connector 30"/>
            <p:cNvCxnSpPr/>
            <p:nvPr/>
          </p:nvCxnSpPr>
          <p:spPr bwMode="auto">
            <a:xfrm>
              <a:off x="1403568" y="2420888"/>
              <a:ext cx="576072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38" name="TextBox 37"/>
            <p:cNvSpPr txBox="1"/>
            <p:nvPr/>
          </p:nvSpPr>
          <p:spPr>
            <a:xfrm>
              <a:off x="1609164" y="2662016"/>
              <a:ext cx="712054" cy="307777"/>
            </a:xfrm>
            <a:prstGeom prst="rect">
              <a:avLst/>
            </a:prstGeom>
            <a:noFill/>
          </p:spPr>
          <p:txBody>
            <a:bodyPr wrap="none" rtlCol="0">
              <a:spAutoFit/>
            </a:bodyPr>
            <a:lstStyle/>
            <a:p>
              <a:r>
                <a:rPr lang="en-US" sz="1400" smtClean="0"/>
                <a:t>Depan</a:t>
              </a:r>
              <a:endParaRPr lang="en-US" sz="1400"/>
            </a:p>
          </p:txBody>
        </p:sp>
        <p:sp>
          <p:nvSpPr>
            <p:cNvPr id="53" name="TextBox 52"/>
            <p:cNvSpPr txBox="1"/>
            <p:nvPr/>
          </p:nvSpPr>
          <p:spPr>
            <a:xfrm>
              <a:off x="6160615" y="2662016"/>
              <a:ext cx="931665" cy="307777"/>
            </a:xfrm>
            <a:prstGeom prst="rect">
              <a:avLst/>
            </a:prstGeom>
            <a:noFill/>
          </p:spPr>
          <p:txBody>
            <a:bodyPr wrap="none" rtlCol="0">
              <a:spAutoFit/>
            </a:bodyPr>
            <a:lstStyle/>
            <a:p>
              <a:r>
                <a:rPr lang="en-US" sz="1400" smtClean="0"/>
                <a:t>Belakang</a:t>
              </a:r>
              <a:endParaRPr lang="en-US" sz="1400"/>
            </a:p>
          </p:txBody>
        </p:sp>
        <p:sp>
          <p:nvSpPr>
            <p:cNvPr id="67" name="Left Arrow 66"/>
            <p:cNvSpPr/>
            <p:nvPr/>
          </p:nvSpPr>
          <p:spPr bwMode="auto">
            <a:xfrm>
              <a:off x="1079404" y="2060848"/>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8" name="Left Arrow 67"/>
            <p:cNvSpPr/>
            <p:nvPr/>
          </p:nvSpPr>
          <p:spPr bwMode="auto">
            <a:xfrm>
              <a:off x="7236296" y="2060848"/>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cxnSp>
          <p:nvCxnSpPr>
            <p:cNvPr id="71" name="Straight Arrow Connector 70"/>
            <p:cNvCxnSpPr/>
            <p:nvPr/>
          </p:nvCxnSpPr>
          <p:spPr bwMode="auto">
            <a:xfrm flipV="1">
              <a:off x="1979712" y="2465737"/>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cxnSp>
          <p:nvCxnSpPr>
            <p:cNvPr id="72" name="Straight Arrow Connector 71"/>
            <p:cNvCxnSpPr/>
            <p:nvPr/>
          </p:nvCxnSpPr>
          <p:spPr bwMode="auto">
            <a:xfrm flipV="1">
              <a:off x="6561481" y="2454629"/>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grpSp>
        <p:nvGrpSpPr>
          <p:cNvPr id="79" name="Group 78"/>
          <p:cNvGrpSpPr/>
          <p:nvPr/>
        </p:nvGrpSpPr>
        <p:grpSpPr>
          <a:xfrm>
            <a:off x="1327246" y="3589483"/>
            <a:ext cx="5458896" cy="1047602"/>
            <a:chOff x="1327246" y="3589483"/>
            <a:chExt cx="5458896" cy="1047602"/>
          </a:xfrm>
        </p:grpSpPr>
        <p:sp>
          <p:nvSpPr>
            <p:cNvPr id="55" name="Rounded Rectangle 54"/>
            <p:cNvSpPr/>
            <p:nvPr/>
          </p:nvSpPr>
          <p:spPr bwMode="auto">
            <a:xfrm>
              <a:off x="5505752" y="3670544"/>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a:t>
              </a:r>
            </a:p>
          </p:txBody>
        </p:sp>
        <p:sp>
          <p:nvSpPr>
            <p:cNvPr id="56" name="Rounded Rectangle 55"/>
            <p:cNvSpPr/>
            <p:nvPr/>
          </p:nvSpPr>
          <p:spPr bwMode="auto">
            <a:xfrm>
              <a:off x="4569648" y="3670544"/>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28</a:t>
              </a:r>
            </a:p>
          </p:txBody>
        </p:sp>
        <p:sp>
          <p:nvSpPr>
            <p:cNvPr id="57" name="Rounded Rectangle 56"/>
            <p:cNvSpPr/>
            <p:nvPr/>
          </p:nvSpPr>
          <p:spPr bwMode="auto">
            <a:xfrm>
              <a:off x="3633544" y="3661491"/>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smtClean="0"/>
                <a:t>6</a:t>
              </a:r>
              <a:endParaRPr kumimoji="0" lang="en-US" sz="1600" b="0" i="0" u="none" strike="noStrike" cap="none" normalizeH="0" baseline="0" smtClean="0">
                <a:ln>
                  <a:noFill/>
                </a:ln>
                <a:solidFill>
                  <a:schemeClr val="tx1"/>
                </a:solidFill>
                <a:effectLst/>
                <a:latin typeface="Arial" charset="0"/>
                <a:cs typeface="Arial" charset="0"/>
              </a:endParaRPr>
            </a:p>
          </p:txBody>
        </p:sp>
        <p:sp>
          <p:nvSpPr>
            <p:cNvPr id="58" name="Rounded Rectangle 57"/>
            <p:cNvSpPr/>
            <p:nvPr/>
          </p:nvSpPr>
          <p:spPr bwMode="auto">
            <a:xfrm>
              <a:off x="2697440" y="3661491"/>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a:t>
              </a:r>
            </a:p>
          </p:txBody>
        </p:sp>
        <p:sp>
          <p:nvSpPr>
            <p:cNvPr id="59" name="Rounded Rectangle 58"/>
            <p:cNvSpPr/>
            <p:nvPr/>
          </p:nvSpPr>
          <p:spPr bwMode="auto">
            <a:xfrm>
              <a:off x="1762239" y="3661491"/>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a:t>
              </a:r>
            </a:p>
          </p:txBody>
        </p:sp>
        <p:cxnSp>
          <p:nvCxnSpPr>
            <p:cNvPr id="60" name="Straight Connector 59"/>
            <p:cNvCxnSpPr/>
            <p:nvPr/>
          </p:nvCxnSpPr>
          <p:spPr bwMode="auto">
            <a:xfrm>
              <a:off x="1689328" y="3589483"/>
              <a:ext cx="475488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61" name="Straight Connector 60"/>
            <p:cNvCxnSpPr/>
            <p:nvPr/>
          </p:nvCxnSpPr>
          <p:spPr bwMode="auto">
            <a:xfrm>
              <a:off x="1689328" y="4093539"/>
              <a:ext cx="475488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66" name="Left Arrow 65"/>
            <p:cNvSpPr/>
            <p:nvPr/>
          </p:nvSpPr>
          <p:spPr bwMode="auto">
            <a:xfrm>
              <a:off x="1327246" y="3750176"/>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9" name="Left Arrow 68"/>
            <p:cNvSpPr/>
            <p:nvPr/>
          </p:nvSpPr>
          <p:spPr bwMode="auto">
            <a:xfrm>
              <a:off x="6511822" y="3750176"/>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74" name="TextBox 73"/>
            <p:cNvSpPr txBox="1"/>
            <p:nvPr/>
          </p:nvSpPr>
          <p:spPr>
            <a:xfrm>
              <a:off x="1799900" y="4329308"/>
              <a:ext cx="712054" cy="307777"/>
            </a:xfrm>
            <a:prstGeom prst="rect">
              <a:avLst/>
            </a:prstGeom>
            <a:noFill/>
          </p:spPr>
          <p:txBody>
            <a:bodyPr wrap="none" rtlCol="0">
              <a:spAutoFit/>
            </a:bodyPr>
            <a:lstStyle/>
            <a:p>
              <a:r>
                <a:rPr lang="en-US" sz="1400" smtClean="0"/>
                <a:t>Depan</a:t>
              </a:r>
              <a:endParaRPr lang="en-US" sz="1400"/>
            </a:p>
          </p:txBody>
        </p:sp>
        <p:sp>
          <p:nvSpPr>
            <p:cNvPr id="75" name="TextBox 74"/>
            <p:cNvSpPr txBox="1"/>
            <p:nvPr/>
          </p:nvSpPr>
          <p:spPr>
            <a:xfrm>
              <a:off x="5508104" y="4329308"/>
              <a:ext cx="931665" cy="307777"/>
            </a:xfrm>
            <a:prstGeom prst="rect">
              <a:avLst/>
            </a:prstGeom>
            <a:noFill/>
          </p:spPr>
          <p:txBody>
            <a:bodyPr wrap="none" rtlCol="0">
              <a:spAutoFit/>
            </a:bodyPr>
            <a:lstStyle/>
            <a:p>
              <a:r>
                <a:rPr lang="en-US" sz="1400" smtClean="0"/>
                <a:t>Belakang</a:t>
              </a:r>
              <a:endParaRPr lang="en-US" sz="1400"/>
            </a:p>
          </p:txBody>
        </p:sp>
        <p:cxnSp>
          <p:nvCxnSpPr>
            <p:cNvPr id="76" name="Straight Arrow Connector 75"/>
            <p:cNvCxnSpPr/>
            <p:nvPr/>
          </p:nvCxnSpPr>
          <p:spPr bwMode="auto">
            <a:xfrm flipV="1">
              <a:off x="2170448" y="4133029"/>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cxnSp>
          <p:nvCxnSpPr>
            <p:cNvPr id="77" name="Straight Arrow Connector 76"/>
            <p:cNvCxnSpPr/>
            <p:nvPr/>
          </p:nvCxnSpPr>
          <p:spPr bwMode="auto">
            <a:xfrm flipV="1">
              <a:off x="5940152" y="4121921"/>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1000"/>
                                        <p:tgtEl>
                                          <p:spTgt spid="79"/>
                                        </p:tgtEl>
                                      </p:cBhvr>
                                    </p:animEffect>
                                    <p:anim calcmode="lin" valueType="num">
                                      <p:cBhvr>
                                        <p:cTn id="12" dur="1000" fill="hold"/>
                                        <p:tgtEl>
                                          <p:spTgt spid="79"/>
                                        </p:tgtEl>
                                        <p:attrNameLst>
                                          <p:attrName>ppt_x</p:attrName>
                                        </p:attrNameLst>
                                      </p:cBhvr>
                                      <p:tavLst>
                                        <p:tav tm="0">
                                          <p:val>
                                            <p:strVal val="#ppt_x"/>
                                          </p:val>
                                        </p:tav>
                                        <p:tav tm="100000">
                                          <p:val>
                                            <p:strVal val="#ppt_x"/>
                                          </p:val>
                                        </p:tav>
                                      </p:tavLst>
                                    </p:anim>
                                    <p:anim calcmode="lin" valueType="num">
                                      <p:cBhvr>
                                        <p:cTn id="13"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dissolve">
                                      <p:cBhvr>
                                        <p:cTn id="1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45"/>
          <p:cNvSpPr>
            <a:spLocks noChangeArrowheads="1"/>
          </p:cNvSpPr>
          <p:nvPr/>
        </p:nvSpPr>
        <p:spPr bwMode="auto">
          <a:xfrm>
            <a:off x="2627313" y="836613"/>
            <a:ext cx="3980513" cy="369332"/>
          </a:xfrm>
          <a:prstGeom prst="rect">
            <a:avLst/>
          </a:prstGeom>
          <a:noFill/>
          <a:ln w="12700">
            <a:noFill/>
            <a:miter lim="800000"/>
            <a:headEnd type="none" w="sm" len="sm"/>
            <a:tailEnd type="none" w="sm" len="sm"/>
          </a:ln>
        </p:spPr>
        <p:txBody>
          <a:bodyPr wrap="none">
            <a:spAutoFit/>
          </a:bodyPr>
          <a:lstStyle/>
          <a:p>
            <a:r>
              <a:rPr lang="en-US" b="1"/>
              <a:t>OPERASI-OPERASI  PADA </a:t>
            </a:r>
            <a:r>
              <a:rPr lang="en-US" b="1" smtClean="0"/>
              <a:t>QUEUE</a:t>
            </a:r>
            <a:endParaRPr lang="en-US" b="1"/>
          </a:p>
        </p:txBody>
      </p:sp>
      <p:sp>
        <p:nvSpPr>
          <p:cNvPr id="3" name="Rectangle 2"/>
          <p:cNvSpPr/>
          <p:nvPr/>
        </p:nvSpPr>
        <p:spPr>
          <a:xfrm>
            <a:off x="1043608" y="1412776"/>
            <a:ext cx="7272808" cy="701731"/>
          </a:xfrm>
          <a:prstGeom prst="rect">
            <a:avLst/>
          </a:prstGeom>
        </p:spPr>
        <p:txBody>
          <a:bodyPr wrap="square">
            <a:spAutoFit/>
          </a:bodyPr>
          <a:lstStyle/>
          <a:p>
            <a:pPr marL="342900" indent="-342900">
              <a:spcAft>
                <a:spcPct val="20000"/>
              </a:spcAft>
            </a:pPr>
            <a:r>
              <a:rPr lang="en-US" b="1" smtClean="0"/>
              <a:t>1.  Membuat queue</a:t>
            </a:r>
          </a:p>
          <a:p>
            <a:pPr marL="342900" indent="-342900">
              <a:spcAft>
                <a:spcPct val="20000"/>
              </a:spcAft>
            </a:pPr>
            <a:r>
              <a:rPr lang="en-US" b="1" smtClean="0"/>
              <a:t>	</a:t>
            </a:r>
            <a:r>
              <a:rPr lang="en-US" smtClean="0"/>
              <a:t>Mendefinisikan / menginisialisasi kondisi awal queue(kosong)</a:t>
            </a:r>
            <a:endParaRPr lang="en-US" b="1"/>
          </a:p>
        </p:txBody>
      </p:sp>
      <p:sp>
        <p:nvSpPr>
          <p:cNvPr id="4" name="Rectangle 3"/>
          <p:cNvSpPr/>
          <p:nvPr/>
        </p:nvSpPr>
        <p:spPr>
          <a:xfrm>
            <a:off x="1043608" y="2151205"/>
            <a:ext cx="7272808" cy="701731"/>
          </a:xfrm>
          <a:prstGeom prst="rect">
            <a:avLst/>
          </a:prstGeom>
        </p:spPr>
        <p:txBody>
          <a:bodyPr wrap="square">
            <a:spAutoFit/>
          </a:bodyPr>
          <a:lstStyle/>
          <a:p>
            <a:pPr marL="342900" indent="-342900">
              <a:spcAft>
                <a:spcPct val="20000"/>
              </a:spcAft>
            </a:pPr>
            <a:r>
              <a:rPr lang="en-US" b="1" smtClean="0"/>
              <a:t>2.  Mengecek queue kosong</a:t>
            </a:r>
          </a:p>
          <a:p>
            <a:pPr marL="342900" indent="-342900">
              <a:spcAft>
                <a:spcPct val="20000"/>
              </a:spcAft>
            </a:pPr>
            <a:r>
              <a:rPr lang="en-US" b="1" smtClean="0"/>
              <a:t>	</a:t>
            </a:r>
            <a:r>
              <a:rPr lang="en-US" smtClean="0"/>
              <a:t>Mengecek queue dalam kondisi kosong atau tidak?</a:t>
            </a:r>
            <a:endParaRPr lang="en-US" b="1"/>
          </a:p>
        </p:txBody>
      </p:sp>
      <p:sp>
        <p:nvSpPr>
          <p:cNvPr id="5" name="Rectangle 4"/>
          <p:cNvSpPr/>
          <p:nvPr/>
        </p:nvSpPr>
        <p:spPr>
          <a:xfrm>
            <a:off x="1043608" y="2871285"/>
            <a:ext cx="7272808" cy="701731"/>
          </a:xfrm>
          <a:prstGeom prst="rect">
            <a:avLst/>
          </a:prstGeom>
        </p:spPr>
        <p:txBody>
          <a:bodyPr wrap="square">
            <a:spAutoFit/>
          </a:bodyPr>
          <a:lstStyle/>
          <a:p>
            <a:pPr marL="342900" indent="-342900">
              <a:spcAft>
                <a:spcPct val="20000"/>
              </a:spcAft>
            </a:pPr>
            <a:r>
              <a:rPr lang="en-US" b="1" smtClean="0"/>
              <a:t>3.  Mengecek queue penuh</a:t>
            </a:r>
          </a:p>
          <a:p>
            <a:pPr marL="342900" indent="-342900">
              <a:spcAft>
                <a:spcPct val="20000"/>
              </a:spcAft>
            </a:pPr>
            <a:r>
              <a:rPr lang="en-US" b="1" smtClean="0"/>
              <a:t>	</a:t>
            </a:r>
            <a:r>
              <a:rPr lang="en-US" smtClean="0"/>
              <a:t>Mengecek queue dalam kondisi penuh atau tidak?</a:t>
            </a:r>
            <a:endParaRPr lang="en-US" b="1"/>
          </a:p>
        </p:txBody>
      </p:sp>
      <p:sp>
        <p:nvSpPr>
          <p:cNvPr id="6" name="Rectangle 5"/>
          <p:cNvSpPr/>
          <p:nvPr/>
        </p:nvSpPr>
        <p:spPr>
          <a:xfrm>
            <a:off x="1043608" y="3591365"/>
            <a:ext cx="7560840" cy="978729"/>
          </a:xfrm>
          <a:prstGeom prst="rect">
            <a:avLst/>
          </a:prstGeom>
        </p:spPr>
        <p:txBody>
          <a:bodyPr wrap="square">
            <a:spAutoFit/>
          </a:bodyPr>
          <a:lstStyle/>
          <a:p>
            <a:pPr marL="342900" indent="-342900">
              <a:spcAft>
                <a:spcPct val="20000"/>
              </a:spcAft>
            </a:pPr>
            <a:r>
              <a:rPr lang="en-US" b="1" smtClean="0"/>
              <a:t>4.  Enqueue</a:t>
            </a:r>
          </a:p>
          <a:p>
            <a:pPr marL="342900" indent="-342900">
              <a:spcAft>
                <a:spcPct val="20000"/>
              </a:spcAft>
            </a:pPr>
            <a:r>
              <a:rPr lang="en-US" b="1" smtClean="0"/>
              <a:t>	</a:t>
            </a:r>
            <a:r>
              <a:rPr lang="en-US" smtClean="0"/>
              <a:t>Menambah elemen baru pada queue yang berisi Info Baru (IB) dan diletakkan pada posisi paling belakang</a:t>
            </a:r>
            <a:endParaRPr lang="en-US" b="1"/>
          </a:p>
        </p:txBody>
      </p:sp>
      <p:sp>
        <p:nvSpPr>
          <p:cNvPr id="8" name="Rectangle 7"/>
          <p:cNvSpPr/>
          <p:nvPr/>
        </p:nvSpPr>
        <p:spPr>
          <a:xfrm>
            <a:off x="1043608" y="4610511"/>
            <a:ext cx="7560840" cy="978729"/>
          </a:xfrm>
          <a:prstGeom prst="rect">
            <a:avLst/>
          </a:prstGeom>
        </p:spPr>
        <p:txBody>
          <a:bodyPr wrap="square">
            <a:spAutoFit/>
          </a:bodyPr>
          <a:lstStyle/>
          <a:p>
            <a:pPr marL="342900" indent="-342900">
              <a:spcAft>
                <a:spcPct val="20000"/>
              </a:spcAft>
            </a:pPr>
            <a:r>
              <a:rPr lang="en-US" b="1" smtClean="0"/>
              <a:t>5.  Dequeue</a:t>
            </a:r>
          </a:p>
          <a:p>
            <a:pPr marL="342900" indent="-342900">
              <a:spcAft>
                <a:spcPct val="20000"/>
              </a:spcAft>
            </a:pPr>
            <a:r>
              <a:rPr lang="en-US" b="1" smtClean="0"/>
              <a:t>	</a:t>
            </a:r>
            <a:r>
              <a:rPr lang="en-US" smtClean="0"/>
              <a:t>Mengambil elemen queue paling depan  dan  simpan infonya dalam Info Dequeue (ID)</a:t>
            </a:r>
            <a:endParaRPr lang="en-US" b="1"/>
          </a:p>
        </p:txBody>
      </p:sp>
      <p:sp>
        <p:nvSpPr>
          <p:cNvPr id="9" name="Rectangle 8"/>
          <p:cNvSpPr/>
          <p:nvPr/>
        </p:nvSpPr>
        <p:spPr>
          <a:xfrm>
            <a:off x="1043608" y="5607589"/>
            <a:ext cx="7272808" cy="701731"/>
          </a:xfrm>
          <a:prstGeom prst="rect">
            <a:avLst/>
          </a:prstGeom>
        </p:spPr>
        <p:txBody>
          <a:bodyPr wrap="square">
            <a:spAutoFit/>
          </a:bodyPr>
          <a:lstStyle/>
          <a:p>
            <a:pPr marL="342900" indent="-342900">
              <a:spcAft>
                <a:spcPct val="20000"/>
              </a:spcAft>
            </a:pPr>
            <a:r>
              <a:rPr lang="en-US" b="1" smtClean="0"/>
              <a:t>6.  Mencetak isi queue</a:t>
            </a:r>
          </a:p>
          <a:p>
            <a:pPr marL="342900" indent="-342900">
              <a:spcAft>
                <a:spcPct val="20000"/>
              </a:spcAft>
            </a:pPr>
            <a:r>
              <a:rPr lang="en-US" b="1" smtClean="0"/>
              <a:t>	</a:t>
            </a:r>
            <a:r>
              <a:rPr lang="en-US" smtClean="0"/>
              <a:t>Mencetak seluruh isi queue  </a:t>
            </a:r>
            <a:endParaRPr lang="en-US" b="1"/>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971600" y="908720"/>
            <a:ext cx="7272808" cy="923330"/>
          </a:xfrm>
          <a:prstGeom prst="rect">
            <a:avLst/>
          </a:prstGeom>
          <a:noFill/>
          <a:ln w="12700">
            <a:noFill/>
            <a:miter lim="800000"/>
            <a:headEnd type="none" w="sm" len="sm"/>
            <a:tailEnd type="none" w="sm" len="sm"/>
          </a:ln>
          <a:effectLst/>
        </p:spPr>
        <p:txBody>
          <a:bodyPr wrap="square" lIns="45720" tIns="45720" rIns="45720" bIns="45720">
            <a:spAutoFit/>
          </a:bodyPr>
          <a:lstStyle/>
          <a:p>
            <a:pPr marL="285750" indent="-285750" algn="just">
              <a:buSzPct val="85000"/>
              <a:buFont typeface="Wingdings" pitchFamily="2" charset="2"/>
              <a:buChar char="v"/>
            </a:pPr>
            <a:r>
              <a:rPr lang="en-US" b="1" smtClean="0"/>
              <a:t>Operasi Enqueue</a:t>
            </a:r>
            <a:r>
              <a:rPr lang="en-US" smtClean="0"/>
              <a:t> </a:t>
            </a:r>
          </a:p>
          <a:p>
            <a:pPr marL="285750" indent="-285750" algn="just">
              <a:buSzPct val="85000"/>
            </a:pPr>
            <a:r>
              <a:rPr lang="en-US" smtClean="0"/>
              <a:t>	Menambah elemen baru yang berisi info baru (IB) dan diletakkan pada posisi paling belakang. </a:t>
            </a:r>
          </a:p>
        </p:txBody>
      </p:sp>
      <p:sp>
        <p:nvSpPr>
          <p:cNvPr id="26" name="TextBox 25"/>
          <p:cNvSpPr txBox="1"/>
          <p:nvPr/>
        </p:nvSpPr>
        <p:spPr>
          <a:xfrm>
            <a:off x="1187624" y="2010326"/>
            <a:ext cx="902812" cy="338554"/>
          </a:xfrm>
          <a:prstGeom prst="rect">
            <a:avLst/>
          </a:prstGeom>
          <a:noFill/>
        </p:spPr>
        <p:txBody>
          <a:bodyPr wrap="none" rtlCol="0">
            <a:spAutoFit/>
          </a:bodyPr>
          <a:lstStyle/>
          <a:p>
            <a:pPr algn="ctr"/>
            <a:r>
              <a:rPr lang="en-US" sz="1600" smtClean="0"/>
              <a:t>Contoh:</a:t>
            </a:r>
            <a:endParaRPr lang="en-US" sz="1600"/>
          </a:p>
        </p:txBody>
      </p:sp>
      <p:sp>
        <p:nvSpPr>
          <p:cNvPr id="51" name="Left Arrow 50"/>
          <p:cNvSpPr/>
          <p:nvPr/>
        </p:nvSpPr>
        <p:spPr bwMode="auto">
          <a:xfrm>
            <a:off x="6498110" y="3082257"/>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nvGrpSpPr>
          <p:cNvPr id="65" name="Group 64"/>
          <p:cNvGrpSpPr/>
          <p:nvPr/>
        </p:nvGrpSpPr>
        <p:grpSpPr>
          <a:xfrm>
            <a:off x="1313534" y="2921564"/>
            <a:ext cx="5116962" cy="1047602"/>
            <a:chOff x="1313534" y="2921564"/>
            <a:chExt cx="5116962" cy="1047602"/>
          </a:xfrm>
        </p:grpSpPr>
        <p:sp>
          <p:nvSpPr>
            <p:cNvPr id="43" name="Rounded Rectangle 42"/>
            <p:cNvSpPr/>
            <p:nvPr/>
          </p:nvSpPr>
          <p:spPr bwMode="auto">
            <a:xfrm>
              <a:off x="5492040" y="3002625"/>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a:t>
              </a:r>
            </a:p>
          </p:txBody>
        </p:sp>
        <p:sp>
          <p:nvSpPr>
            <p:cNvPr id="44" name="Rounded Rectangle 43"/>
            <p:cNvSpPr/>
            <p:nvPr/>
          </p:nvSpPr>
          <p:spPr bwMode="auto">
            <a:xfrm>
              <a:off x="4555936" y="3002625"/>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smtClean="0"/>
                <a:t>28</a:t>
              </a:r>
              <a:endParaRPr kumimoji="0" lang="en-US" sz="1600" b="0" i="0" u="none" strike="noStrike" cap="none" normalizeH="0" baseline="0" smtClean="0">
                <a:ln>
                  <a:noFill/>
                </a:ln>
                <a:solidFill>
                  <a:schemeClr val="tx1"/>
                </a:solidFill>
                <a:effectLst/>
                <a:latin typeface="Arial" charset="0"/>
                <a:cs typeface="Arial" charset="0"/>
              </a:endParaRPr>
            </a:p>
          </p:txBody>
        </p:sp>
        <p:sp>
          <p:nvSpPr>
            <p:cNvPr id="45" name="Rounded Rectangle 44"/>
            <p:cNvSpPr/>
            <p:nvPr/>
          </p:nvSpPr>
          <p:spPr bwMode="auto">
            <a:xfrm>
              <a:off x="3619832" y="2993572"/>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smtClean="0"/>
                <a:t>6</a:t>
              </a:r>
              <a:endParaRPr kumimoji="0" lang="en-US" sz="1600" b="0" i="0" u="none" strike="noStrike" cap="none" normalizeH="0" baseline="0" smtClean="0">
                <a:ln>
                  <a:noFill/>
                </a:ln>
                <a:solidFill>
                  <a:schemeClr val="tx1"/>
                </a:solidFill>
                <a:effectLst/>
                <a:latin typeface="Arial" charset="0"/>
                <a:cs typeface="Arial" charset="0"/>
              </a:endParaRPr>
            </a:p>
          </p:txBody>
        </p:sp>
        <p:sp>
          <p:nvSpPr>
            <p:cNvPr id="46" name="Rounded Rectangle 45"/>
            <p:cNvSpPr/>
            <p:nvPr/>
          </p:nvSpPr>
          <p:spPr bwMode="auto">
            <a:xfrm>
              <a:off x="2683728" y="2993572"/>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a:t>
              </a:r>
            </a:p>
          </p:txBody>
        </p:sp>
        <p:sp>
          <p:nvSpPr>
            <p:cNvPr id="47" name="Rounded Rectangle 46"/>
            <p:cNvSpPr/>
            <p:nvPr/>
          </p:nvSpPr>
          <p:spPr bwMode="auto">
            <a:xfrm>
              <a:off x="1748527" y="2993572"/>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a:t>
              </a:r>
            </a:p>
          </p:txBody>
        </p:sp>
        <p:cxnSp>
          <p:nvCxnSpPr>
            <p:cNvPr id="48" name="Straight Connector 47"/>
            <p:cNvCxnSpPr/>
            <p:nvPr/>
          </p:nvCxnSpPr>
          <p:spPr bwMode="auto">
            <a:xfrm>
              <a:off x="1675616" y="2921564"/>
              <a:ext cx="475488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49" name="Straight Connector 48"/>
            <p:cNvCxnSpPr/>
            <p:nvPr/>
          </p:nvCxnSpPr>
          <p:spPr bwMode="auto">
            <a:xfrm>
              <a:off x="1675616" y="3425620"/>
              <a:ext cx="475488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50" name="Left Arrow 49"/>
            <p:cNvSpPr/>
            <p:nvPr/>
          </p:nvSpPr>
          <p:spPr bwMode="auto">
            <a:xfrm>
              <a:off x="1313534" y="3082257"/>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52" name="TextBox 51"/>
            <p:cNvSpPr txBox="1"/>
            <p:nvPr/>
          </p:nvSpPr>
          <p:spPr>
            <a:xfrm>
              <a:off x="1786188" y="3661389"/>
              <a:ext cx="712054" cy="307777"/>
            </a:xfrm>
            <a:prstGeom prst="rect">
              <a:avLst/>
            </a:prstGeom>
            <a:noFill/>
          </p:spPr>
          <p:txBody>
            <a:bodyPr wrap="none" rtlCol="0">
              <a:spAutoFit/>
            </a:bodyPr>
            <a:lstStyle/>
            <a:p>
              <a:r>
                <a:rPr lang="en-US" sz="1400" smtClean="0"/>
                <a:t>Depan</a:t>
              </a:r>
              <a:endParaRPr lang="en-US" sz="1400"/>
            </a:p>
          </p:txBody>
        </p:sp>
        <p:cxnSp>
          <p:nvCxnSpPr>
            <p:cNvPr id="54" name="Straight Arrow Connector 53"/>
            <p:cNvCxnSpPr/>
            <p:nvPr/>
          </p:nvCxnSpPr>
          <p:spPr bwMode="auto">
            <a:xfrm flipV="1">
              <a:off x="2156736" y="3465110"/>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grpSp>
        <p:nvGrpSpPr>
          <p:cNvPr id="66" name="Group 65"/>
          <p:cNvGrpSpPr/>
          <p:nvPr/>
        </p:nvGrpSpPr>
        <p:grpSpPr>
          <a:xfrm>
            <a:off x="5494392" y="3454002"/>
            <a:ext cx="931665" cy="515164"/>
            <a:chOff x="5494392" y="3454002"/>
            <a:chExt cx="931665" cy="515164"/>
          </a:xfrm>
        </p:grpSpPr>
        <p:sp>
          <p:nvSpPr>
            <p:cNvPr id="53" name="TextBox 52"/>
            <p:cNvSpPr txBox="1"/>
            <p:nvPr/>
          </p:nvSpPr>
          <p:spPr>
            <a:xfrm>
              <a:off x="5494392" y="3661389"/>
              <a:ext cx="931665" cy="307777"/>
            </a:xfrm>
            <a:prstGeom prst="rect">
              <a:avLst/>
            </a:prstGeom>
            <a:noFill/>
          </p:spPr>
          <p:txBody>
            <a:bodyPr wrap="none" rtlCol="0">
              <a:spAutoFit/>
            </a:bodyPr>
            <a:lstStyle/>
            <a:p>
              <a:r>
                <a:rPr lang="en-US" sz="1400" smtClean="0"/>
                <a:t>Belakang</a:t>
              </a:r>
              <a:endParaRPr lang="en-US" sz="1400"/>
            </a:p>
          </p:txBody>
        </p:sp>
        <p:cxnSp>
          <p:nvCxnSpPr>
            <p:cNvPr id="55" name="Straight Arrow Connector 54"/>
            <p:cNvCxnSpPr/>
            <p:nvPr/>
          </p:nvCxnSpPr>
          <p:spPr bwMode="auto">
            <a:xfrm flipV="1">
              <a:off x="5926440" y="3454002"/>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sp>
        <p:nvSpPr>
          <p:cNvPr id="57" name="TextBox 56"/>
          <p:cNvSpPr txBox="1"/>
          <p:nvPr/>
        </p:nvSpPr>
        <p:spPr>
          <a:xfrm>
            <a:off x="1843722" y="4383210"/>
            <a:ext cx="5104542" cy="338554"/>
          </a:xfrm>
          <a:prstGeom prst="rect">
            <a:avLst/>
          </a:prstGeom>
          <a:noFill/>
        </p:spPr>
        <p:txBody>
          <a:bodyPr wrap="square" rtlCol="0">
            <a:spAutoFit/>
          </a:bodyPr>
          <a:lstStyle/>
          <a:p>
            <a:r>
              <a:rPr lang="en-US" sz="1600" smtClean="0"/>
              <a:t>Isi queue mula-mula:  8  10  6  28  17</a:t>
            </a:r>
            <a:endParaRPr lang="en-US" sz="1600"/>
          </a:p>
        </p:txBody>
      </p:sp>
      <p:sp>
        <p:nvSpPr>
          <p:cNvPr id="58" name="TextBox 57"/>
          <p:cNvSpPr txBox="1"/>
          <p:nvPr/>
        </p:nvSpPr>
        <p:spPr>
          <a:xfrm>
            <a:off x="1844749" y="4743250"/>
            <a:ext cx="1369286" cy="338554"/>
          </a:xfrm>
          <a:prstGeom prst="rect">
            <a:avLst/>
          </a:prstGeom>
          <a:noFill/>
        </p:spPr>
        <p:txBody>
          <a:bodyPr wrap="none" rtlCol="0">
            <a:spAutoFit/>
          </a:bodyPr>
          <a:lstStyle/>
          <a:p>
            <a:r>
              <a:rPr lang="en-US" sz="1600" smtClean="0"/>
              <a:t>Enqueue(15)</a:t>
            </a:r>
            <a:endParaRPr lang="en-US" sz="1600"/>
          </a:p>
        </p:txBody>
      </p:sp>
      <p:sp>
        <p:nvSpPr>
          <p:cNvPr id="59" name="Rounded Rectangle 58"/>
          <p:cNvSpPr/>
          <p:nvPr/>
        </p:nvSpPr>
        <p:spPr bwMode="auto">
          <a:xfrm>
            <a:off x="6444208" y="2993572"/>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cxnSp>
        <p:nvCxnSpPr>
          <p:cNvPr id="60" name="Straight Connector 59"/>
          <p:cNvCxnSpPr/>
          <p:nvPr/>
        </p:nvCxnSpPr>
        <p:spPr bwMode="auto">
          <a:xfrm>
            <a:off x="5489041" y="3425620"/>
            <a:ext cx="1879888"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62" name="Straight Connector 61"/>
          <p:cNvCxnSpPr/>
          <p:nvPr/>
        </p:nvCxnSpPr>
        <p:spPr bwMode="auto">
          <a:xfrm>
            <a:off x="5481361" y="2921564"/>
            <a:ext cx="1879888"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63" name="TextBox 62"/>
          <p:cNvSpPr txBox="1"/>
          <p:nvPr/>
        </p:nvSpPr>
        <p:spPr>
          <a:xfrm>
            <a:off x="2710911" y="4746630"/>
            <a:ext cx="412292" cy="338554"/>
          </a:xfrm>
          <a:prstGeom prst="rect">
            <a:avLst/>
          </a:prstGeom>
          <a:noFill/>
        </p:spPr>
        <p:txBody>
          <a:bodyPr wrap="none" rtlCol="0">
            <a:spAutoFit/>
          </a:bodyPr>
          <a:lstStyle/>
          <a:p>
            <a:r>
              <a:rPr lang="en-US" sz="1600" smtClean="0"/>
              <a:t>15</a:t>
            </a:r>
            <a:endParaRPr lang="en-US" sz="1600"/>
          </a:p>
        </p:txBody>
      </p:sp>
      <p:sp>
        <p:nvSpPr>
          <p:cNvPr id="67" name="TextBox 66"/>
          <p:cNvSpPr txBox="1"/>
          <p:nvPr/>
        </p:nvSpPr>
        <p:spPr>
          <a:xfrm>
            <a:off x="1844749" y="5106670"/>
            <a:ext cx="5104542" cy="338554"/>
          </a:xfrm>
          <a:prstGeom prst="rect">
            <a:avLst/>
          </a:prstGeom>
          <a:noFill/>
        </p:spPr>
        <p:txBody>
          <a:bodyPr wrap="square" rtlCol="0">
            <a:spAutoFit/>
          </a:bodyPr>
          <a:lstStyle/>
          <a:p>
            <a:r>
              <a:rPr lang="en-US" sz="1600" smtClean="0"/>
              <a:t>Isi queue akhir:  8  10  6  28  17  15</a:t>
            </a:r>
            <a:endParaRPr lang="en-US" sz="1600"/>
          </a:p>
        </p:txBody>
      </p:sp>
      <p:sp>
        <p:nvSpPr>
          <p:cNvPr id="68" name="TextBox 67"/>
          <p:cNvSpPr txBox="1"/>
          <p:nvPr/>
        </p:nvSpPr>
        <p:spPr>
          <a:xfrm>
            <a:off x="3987804" y="3626918"/>
            <a:ext cx="800220" cy="338554"/>
          </a:xfrm>
          <a:prstGeom prst="rect">
            <a:avLst/>
          </a:prstGeom>
          <a:noFill/>
        </p:spPr>
        <p:txBody>
          <a:bodyPr wrap="none" rtlCol="0">
            <a:spAutoFit/>
          </a:bodyPr>
          <a:lstStyle/>
          <a:p>
            <a:pPr algn="ctr"/>
            <a:r>
              <a:rPr lang="en-US" sz="1600" smtClean="0"/>
              <a:t>Queue</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1000"/>
                                        <p:tgtEl>
                                          <p:spTgt spid="66"/>
                                        </p:tgtEl>
                                      </p:cBhvr>
                                    </p:animEffect>
                                    <p:anim calcmode="lin" valueType="num">
                                      <p:cBhvr>
                                        <p:cTn id="18" dur="1000" fill="hold"/>
                                        <p:tgtEl>
                                          <p:spTgt spid="66"/>
                                        </p:tgtEl>
                                        <p:attrNameLst>
                                          <p:attrName>ppt_x</p:attrName>
                                        </p:attrNameLst>
                                      </p:cBhvr>
                                      <p:tavLst>
                                        <p:tav tm="0">
                                          <p:val>
                                            <p:strVal val="#ppt_x"/>
                                          </p:val>
                                        </p:tav>
                                        <p:tav tm="100000">
                                          <p:val>
                                            <p:strVal val="#ppt_x"/>
                                          </p:val>
                                        </p:tav>
                                      </p:tavLst>
                                    </p:anim>
                                    <p:anim calcmode="lin" valueType="num">
                                      <p:cBhvr>
                                        <p:cTn id="19" dur="1000" fill="hold"/>
                                        <p:tgtEl>
                                          <p:spTgt spid="66"/>
                                        </p:tgtEl>
                                        <p:attrNameLst>
                                          <p:attrName>ppt_y</p:attrName>
                                        </p:attrNameLst>
                                      </p:cBhvr>
                                      <p:tavLst>
                                        <p:tav tm="0">
                                          <p:val>
                                            <p:strVal val="#ppt_y-.1"/>
                                          </p:val>
                                        </p:tav>
                                        <p:tav tm="100000">
                                          <p:val>
                                            <p:strVal val="#ppt_y"/>
                                          </p:val>
                                        </p:tav>
                                      </p:tavLst>
                                    </p:anim>
                                  </p:childTnLst>
                                </p:cTn>
                              </p:par>
                              <p:par>
                                <p:cTn id="20" presetID="47" presetClass="entr" presetSubtype="0" fill="hold" grpId="1"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1000"/>
                                        <p:tgtEl>
                                          <p:spTgt spid="68"/>
                                        </p:tgtEl>
                                      </p:cBhvr>
                                    </p:animEffect>
                                    <p:anim calcmode="lin" valueType="num">
                                      <p:cBhvr>
                                        <p:cTn id="28" dur="1000" fill="hold"/>
                                        <p:tgtEl>
                                          <p:spTgt spid="68"/>
                                        </p:tgtEl>
                                        <p:attrNameLst>
                                          <p:attrName>ppt_x</p:attrName>
                                        </p:attrNameLst>
                                      </p:cBhvr>
                                      <p:tavLst>
                                        <p:tav tm="0">
                                          <p:val>
                                            <p:strVal val="#ppt_x"/>
                                          </p:val>
                                        </p:tav>
                                        <p:tav tm="100000">
                                          <p:val>
                                            <p:strVal val="#ppt_x"/>
                                          </p:val>
                                        </p:tav>
                                      </p:tavLst>
                                    </p:anim>
                                    <p:anim calcmode="lin" valueType="num">
                                      <p:cBhvr>
                                        <p:cTn id="29" dur="1000" fill="hold"/>
                                        <p:tgtEl>
                                          <p:spTgt spid="68"/>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7" presetClass="entr" presetSubtype="0" fill="hold" grpId="0" nodeType="afterEffect">
                                  <p:stCondLst>
                                    <p:cond delay="0"/>
                                  </p:stCondLst>
                                  <p:iterate type="lt">
                                    <p:tmPct val="50000"/>
                                  </p:iterate>
                                  <p:childTnLst>
                                    <p:set>
                                      <p:cBhvr>
                                        <p:cTn id="32" dur="1" fill="hold">
                                          <p:stCondLst>
                                            <p:cond delay="0"/>
                                          </p:stCondLst>
                                        </p:cTn>
                                        <p:tgtEl>
                                          <p:spTgt spid="57"/>
                                        </p:tgtEl>
                                        <p:attrNameLst>
                                          <p:attrName>style.visibility</p:attrName>
                                        </p:attrNameLst>
                                      </p:cBhvr>
                                      <p:to>
                                        <p:strVal val="visible"/>
                                      </p:to>
                                    </p:set>
                                    <p:anim calcmode="discrete" valueType="clr">
                                      <p:cBhvr override="childStyle">
                                        <p:cTn id="33" dur="80"/>
                                        <p:tgtEl>
                                          <p:spTgt spid="57"/>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57"/>
                                        </p:tgtEl>
                                        <p:attrNameLst>
                                          <p:attrName>fillcolor</p:attrName>
                                        </p:attrNameLst>
                                      </p:cBhvr>
                                      <p:tavLst>
                                        <p:tav tm="0">
                                          <p:val>
                                            <p:clrVal>
                                              <a:schemeClr val="accent2"/>
                                            </p:clrVal>
                                          </p:val>
                                        </p:tav>
                                        <p:tav tm="50000">
                                          <p:val>
                                            <p:clrVal>
                                              <a:schemeClr val="hlink"/>
                                            </p:clrVal>
                                          </p:val>
                                        </p:tav>
                                      </p:tavLst>
                                    </p:anim>
                                    <p:set>
                                      <p:cBhvr>
                                        <p:cTn id="35" dur="80"/>
                                        <p:tgtEl>
                                          <p:spTgt spid="57"/>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blinds(horizontal)">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grpId="0" nodeType="clickEffect">
                                  <p:stCondLst>
                                    <p:cond delay="0"/>
                                  </p:stCondLst>
                                  <p:childTnLst>
                                    <p:animMotion origin="layout" path="M -8.33333E-7 0.00139 L 0.0974 0.00139 " pathEditMode="relative" rAng="0" ptsTypes="AA">
                                      <p:cBhvr>
                                        <p:cTn id="44" dur="1000" fill="hold"/>
                                        <p:tgtEl>
                                          <p:spTgt spid="51"/>
                                        </p:tgtEl>
                                        <p:attrNameLst>
                                          <p:attrName>ppt_x</p:attrName>
                                          <p:attrName>ppt_y</p:attrName>
                                        </p:attrNameLst>
                                      </p:cBhvr>
                                      <p:rCtr x="49" y="0"/>
                                    </p:animMotion>
                                  </p:childTnLst>
                                </p:cTn>
                              </p:par>
                            </p:childTnLst>
                          </p:cTn>
                        </p:par>
                        <p:par>
                          <p:cTn id="45" fill="hold">
                            <p:stCondLst>
                              <p:cond delay="1000"/>
                            </p:stCondLst>
                            <p:childTnLst>
                              <p:par>
                                <p:cTn id="46" presetID="9" presetClass="entr" presetSubtype="0" fill="hold" nodeType="after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dissolve">
                                      <p:cBhvr>
                                        <p:cTn id="48" dur="500"/>
                                        <p:tgtEl>
                                          <p:spTgt spid="62"/>
                                        </p:tgtEl>
                                      </p:cBhvr>
                                    </p:animEffect>
                                  </p:childTnLst>
                                </p:cTn>
                              </p:par>
                              <p:par>
                                <p:cTn id="49" presetID="9"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dissolve">
                                      <p:cBhvr>
                                        <p:cTn id="51" dur="500"/>
                                        <p:tgtEl>
                                          <p:spTgt spid="60"/>
                                        </p:tgtEl>
                                      </p:cBhvr>
                                    </p:animEffect>
                                  </p:childTnLst>
                                </p:cTn>
                              </p:par>
                              <p:par>
                                <p:cTn id="52" presetID="2" presetClass="entr" presetSubtype="2"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1000" fill="hold"/>
                                        <p:tgtEl>
                                          <p:spTgt spid="59"/>
                                        </p:tgtEl>
                                        <p:attrNameLst>
                                          <p:attrName>ppt_x</p:attrName>
                                        </p:attrNameLst>
                                      </p:cBhvr>
                                      <p:tavLst>
                                        <p:tav tm="0">
                                          <p:val>
                                            <p:strVal val="1+#ppt_w/2"/>
                                          </p:val>
                                        </p:tav>
                                        <p:tav tm="100000">
                                          <p:val>
                                            <p:strVal val="#ppt_x"/>
                                          </p:val>
                                        </p:tav>
                                      </p:tavLst>
                                    </p:anim>
                                    <p:anim calcmode="lin" valueType="num">
                                      <p:cBhvr additive="base">
                                        <p:cTn id="55" dur="1000" fill="hold"/>
                                        <p:tgtEl>
                                          <p:spTgt spid="59"/>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0" presetClass="entr" presetSubtype="0" fill="hold" grpId="1"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par>
                                <p:cTn id="60" presetID="0" presetClass="path" presetSubtype="0" accel="50000" decel="50000" fill="hold" grpId="0" nodeType="withEffect">
                                  <p:stCondLst>
                                    <p:cond delay="0"/>
                                  </p:stCondLst>
                                  <p:childTnLst>
                                    <p:animMotion origin="layout" path="M -3.05556E-6 -4.61022E-6 C 0.1066 -0.00763 0.21354 -0.0148 0.27969 -0.02822 C 0.34549 -0.04163 0.37066 -0.04256 0.39584 -0.0805 C 0.42101 -0.1182 0.42622 -0.18667 0.4316 -0.25468 " pathEditMode="relative" rAng="0" ptsTypes="aaaA">
                                      <p:cBhvr>
                                        <p:cTn id="61" dur="2000" fill="hold"/>
                                        <p:tgtEl>
                                          <p:spTgt spid="63"/>
                                        </p:tgtEl>
                                        <p:attrNameLst>
                                          <p:attrName>ppt_x</p:attrName>
                                          <p:attrName>ppt_y</p:attrName>
                                        </p:attrNameLst>
                                      </p:cBhvr>
                                      <p:rCtr x="216" y="-127"/>
                                    </p:animMotion>
                                  </p:childTnLst>
                                </p:cTn>
                              </p:par>
                            </p:childTnLst>
                          </p:cTn>
                        </p:par>
                        <p:par>
                          <p:cTn id="62" fill="hold">
                            <p:stCondLst>
                              <p:cond delay="4000"/>
                            </p:stCondLst>
                            <p:childTnLst>
                              <p:par>
                                <p:cTn id="63" presetID="63" presetClass="path" presetSubtype="0" accel="50000" decel="50000" fill="hold" nodeType="afterEffect">
                                  <p:stCondLst>
                                    <p:cond delay="0"/>
                                  </p:stCondLst>
                                  <p:childTnLst>
                                    <p:animMotion origin="layout" path="M 3.88889E-6 1.87139E-6 L 0.10034 1.87139E-6 " pathEditMode="relative" rAng="0" ptsTypes="AA">
                                      <p:cBhvr>
                                        <p:cTn id="64" dur="2000" fill="hold"/>
                                        <p:tgtEl>
                                          <p:spTgt spid="66"/>
                                        </p:tgtEl>
                                        <p:attrNameLst>
                                          <p:attrName>ppt_x</p:attrName>
                                          <p:attrName>ppt_y</p:attrName>
                                        </p:attrNameLst>
                                      </p:cBhvr>
                                      <p:rCtr x="50" y="0"/>
                                    </p:animMotion>
                                  </p:childTnLst>
                                </p:cTn>
                              </p:par>
                            </p:childTnLst>
                          </p:cTn>
                        </p:par>
                      </p:childTnLst>
                    </p:cTn>
                  </p:par>
                  <p:par>
                    <p:cTn id="65" fill="hold">
                      <p:stCondLst>
                        <p:cond delay="indefinite"/>
                      </p:stCondLst>
                      <p:childTnLst>
                        <p:par>
                          <p:cTn id="66" fill="hold">
                            <p:stCondLst>
                              <p:cond delay="0"/>
                            </p:stCondLst>
                            <p:childTnLst>
                              <p:par>
                                <p:cTn id="67" presetID="27" presetClass="entr" presetSubtype="0" fill="hold" grpId="0" nodeType="clickEffect">
                                  <p:stCondLst>
                                    <p:cond delay="0"/>
                                  </p:stCondLst>
                                  <p:iterate type="lt">
                                    <p:tmPct val="50000"/>
                                  </p:iterate>
                                  <p:childTnLst>
                                    <p:set>
                                      <p:cBhvr>
                                        <p:cTn id="68" dur="1" fill="hold">
                                          <p:stCondLst>
                                            <p:cond delay="0"/>
                                          </p:stCondLst>
                                        </p:cTn>
                                        <p:tgtEl>
                                          <p:spTgt spid="67"/>
                                        </p:tgtEl>
                                        <p:attrNameLst>
                                          <p:attrName>style.visibility</p:attrName>
                                        </p:attrNameLst>
                                      </p:cBhvr>
                                      <p:to>
                                        <p:strVal val="visible"/>
                                      </p:to>
                                    </p:set>
                                    <p:anim calcmode="discrete" valueType="clr">
                                      <p:cBhvr override="childStyle">
                                        <p:cTn id="69" dur="80"/>
                                        <p:tgtEl>
                                          <p:spTgt spid="67"/>
                                        </p:tgtEl>
                                        <p:attrNameLst>
                                          <p:attrName>style.color</p:attrName>
                                        </p:attrNameLst>
                                      </p:cBhvr>
                                      <p:tavLst>
                                        <p:tav tm="0">
                                          <p:val>
                                            <p:clrVal>
                                              <a:schemeClr val="accent2"/>
                                            </p:clrVal>
                                          </p:val>
                                        </p:tav>
                                        <p:tav tm="50000">
                                          <p:val>
                                            <p:clrVal>
                                              <a:schemeClr val="hlink"/>
                                            </p:clrVal>
                                          </p:val>
                                        </p:tav>
                                      </p:tavLst>
                                    </p:anim>
                                    <p:anim calcmode="discrete" valueType="clr">
                                      <p:cBhvr>
                                        <p:cTn id="70" dur="80"/>
                                        <p:tgtEl>
                                          <p:spTgt spid="67"/>
                                        </p:tgtEl>
                                        <p:attrNameLst>
                                          <p:attrName>fillcolor</p:attrName>
                                        </p:attrNameLst>
                                      </p:cBhvr>
                                      <p:tavLst>
                                        <p:tav tm="0">
                                          <p:val>
                                            <p:clrVal>
                                              <a:schemeClr val="accent2"/>
                                            </p:clrVal>
                                          </p:val>
                                        </p:tav>
                                        <p:tav tm="50000">
                                          <p:val>
                                            <p:clrVal>
                                              <a:schemeClr val="hlink"/>
                                            </p:clrVal>
                                          </p:val>
                                        </p:tav>
                                      </p:tavLst>
                                    </p:anim>
                                    <p:set>
                                      <p:cBhvr>
                                        <p:cTn id="71" dur="80"/>
                                        <p:tgtEl>
                                          <p:spTgt spid="6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1" grpId="0" animBg="1"/>
      <p:bldP spid="51" grpId="1" animBg="1"/>
      <p:bldP spid="57" grpId="0"/>
      <p:bldP spid="58" grpId="0"/>
      <p:bldP spid="59" grpId="0" animBg="1"/>
      <p:bldP spid="63" grpId="0"/>
      <p:bldP spid="63" grpId="1"/>
      <p:bldP spid="67"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971600" y="908720"/>
            <a:ext cx="7272808" cy="923330"/>
          </a:xfrm>
          <a:prstGeom prst="rect">
            <a:avLst/>
          </a:prstGeom>
          <a:noFill/>
          <a:ln w="12700">
            <a:noFill/>
            <a:miter lim="800000"/>
            <a:headEnd type="none" w="sm" len="sm"/>
            <a:tailEnd type="none" w="sm" len="sm"/>
          </a:ln>
          <a:effectLst/>
        </p:spPr>
        <p:txBody>
          <a:bodyPr wrap="square" lIns="45720" tIns="45720" rIns="45720" bIns="45720">
            <a:spAutoFit/>
          </a:bodyPr>
          <a:lstStyle/>
          <a:p>
            <a:pPr marL="285750" indent="-285750" algn="just">
              <a:buSzPct val="85000"/>
              <a:buFont typeface="Wingdings" pitchFamily="2" charset="2"/>
              <a:buChar char="v"/>
            </a:pPr>
            <a:r>
              <a:rPr lang="en-US" b="1" smtClean="0"/>
              <a:t>Operasi Dequeue</a:t>
            </a:r>
            <a:r>
              <a:rPr lang="en-US" smtClean="0"/>
              <a:t> </a:t>
            </a:r>
          </a:p>
          <a:p>
            <a:pPr marL="285750" indent="-285750" algn="just">
              <a:buSzPct val="85000"/>
            </a:pPr>
            <a:r>
              <a:rPr lang="en-US" smtClean="0"/>
              <a:t>	Mengambil elemen queue paling depan  dan  simpan infonya pada Info Dequeue (ID). </a:t>
            </a:r>
          </a:p>
        </p:txBody>
      </p:sp>
      <p:sp>
        <p:nvSpPr>
          <p:cNvPr id="26" name="TextBox 25"/>
          <p:cNvSpPr txBox="1"/>
          <p:nvPr/>
        </p:nvSpPr>
        <p:spPr>
          <a:xfrm>
            <a:off x="1187624" y="2010326"/>
            <a:ext cx="902812" cy="338554"/>
          </a:xfrm>
          <a:prstGeom prst="rect">
            <a:avLst/>
          </a:prstGeom>
          <a:noFill/>
        </p:spPr>
        <p:txBody>
          <a:bodyPr wrap="none" rtlCol="0">
            <a:spAutoFit/>
          </a:bodyPr>
          <a:lstStyle/>
          <a:p>
            <a:pPr algn="ctr"/>
            <a:r>
              <a:rPr lang="en-US" sz="1600" smtClean="0"/>
              <a:t>Contoh:</a:t>
            </a:r>
            <a:endParaRPr lang="en-US" sz="1600"/>
          </a:p>
        </p:txBody>
      </p:sp>
      <p:cxnSp>
        <p:nvCxnSpPr>
          <p:cNvPr id="48" name="Straight Connector 47"/>
          <p:cNvCxnSpPr/>
          <p:nvPr/>
        </p:nvCxnSpPr>
        <p:spPr bwMode="auto">
          <a:xfrm>
            <a:off x="1718423" y="2780928"/>
            <a:ext cx="475488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49" name="Straight Connector 48"/>
          <p:cNvCxnSpPr/>
          <p:nvPr/>
        </p:nvCxnSpPr>
        <p:spPr bwMode="auto">
          <a:xfrm>
            <a:off x="1718423" y="3284984"/>
            <a:ext cx="475488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50" name="Left Arrow 49"/>
          <p:cNvSpPr/>
          <p:nvPr/>
        </p:nvSpPr>
        <p:spPr bwMode="auto">
          <a:xfrm>
            <a:off x="1313534" y="2941621"/>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pSp>
        <p:nvGrpSpPr>
          <p:cNvPr id="28" name="Group 27"/>
          <p:cNvGrpSpPr/>
          <p:nvPr/>
        </p:nvGrpSpPr>
        <p:grpSpPr>
          <a:xfrm>
            <a:off x="1786188" y="3324474"/>
            <a:ext cx="712054" cy="504056"/>
            <a:chOff x="1786188" y="3465110"/>
            <a:chExt cx="712054" cy="504056"/>
          </a:xfrm>
        </p:grpSpPr>
        <p:sp>
          <p:nvSpPr>
            <p:cNvPr id="52" name="TextBox 51"/>
            <p:cNvSpPr txBox="1"/>
            <p:nvPr/>
          </p:nvSpPr>
          <p:spPr>
            <a:xfrm>
              <a:off x="1786188" y="3661389"/>
              <a:ext cx="712054" cy="307777"/>
            </a:xfrm>
            <a:prstGeom prst="rect">
              <a:avLst/>
            </a:prstGeom>
            <a:noFill/>
          </p:spPr>
          <p:txBody>
            <a:bodyPr wrap="none" rtlCol="0">
              <a:spAutoFit/>
            </a:bodyPr>
            <a:lstStyle/>
            <a:p>
              <a:r>
                <a:rPr lang="en-US" sz="1400" smtClean="0"/>
                <a:t>Depan</a:t>
              </a:r>
              <a:endParaRPr lang="en-US" sz="1400"/>
            </a:p>
          </p:txBody>
        </p:sp>
        <p:cxnSp>
          <p:nvCxnSpPr>
            <p:cNvPr id="54" name="Straight Arrow Connector 53"/>
            <p:cNvCxnSpPr/>
            <p:nvPr/>
          </p:nvCxnSpPr>
          <p:spPr bwMode="auto">
            <a:xfrm flipV="1">
              <a:off x="2156736" y="3465110"/>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grpSp>
        <p:nvGrpSpPr>
          <p:cNvPr id="29" name="Group 28"/>
          <p:cNvGrpSpPr/>
          <p:nvPr/>
        </p:nvGrpSpPr>
        <p:grpSpPr>
          <a:xfrm>
            <a:off x="2687026" y="2852936"/>
            <a:ext cx="4981318" cy="975594"/>
            <a:chOff x="2687026" y="2993572"/>
            <a:chExt cx="4981318" cy="975594"/>
          </a:xfrm>
        </p:grpSpPr>
        <p:sp>
          <p:nvSpPr>
            <p:cNvPr id="51" name="Left Arrow 50"/>
            <p:cNvSpPr/>
            <p:nvPr/>
          </p:nvSpPr>
          <p:spPr bwMode="auto">
            <a:xfrm>
              <a:off x="7394024" y="3082257"/>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43" name="Rounded Rectangle 42"/>
            <p:cNvSpPr/>
            <p:nvPr/>
          </p:nvSpPr>
          <p:spPr bwMode="auto">
            <a:xfrm>
              <a:off x="5492040" y="3002625"/>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a:t>
              </a:r>
            </a:p>
          </p:txBody>
        </p:sp>
        <p:sp>
          <p:nvSpPr>
            <p:cNvPr id="44" name="Rounded Rectangle 43"/>
            <p:cNvSpPr/>
            <p:nvPr/>
          </p:nvSpPr>
          <p:spPr bwMode="auto">
            <a:xfrm>
              <a:off x="4555936" y="3002625"/>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smtClean="0"/>
                <a:t>28</a:t>
              </a:r>
              <a:endParaRPr kumimoji="0" lang="en-US" sz="1600" b="0" i="0" u="none" strike="noStrike" cap="none" normalizeH="0" baseline="0" smtClean="0">
                <a:ln>
                  <a:noFill/>
                </a:ln>
                <a:solidFill>
                  <a:schemeClr val="tx1"/>
                </a:solidFill>
                <a:effectLst/>
                <a:latin typeface="Arial" charset="0"/>
                <a:cs typeface="Arial" charset="0"/>
              </a:endParaRPr>
            </a:p>
          </p:txBody>
        </p:sp>
        <p:sp>
          <p:nvSpPr>
            <p:cNvPr id="45" name="Rounded Rectangle 44"/>
            <p:cNvSpPr/>
            <p:nvPr/>
          </p:nvSpPr>
          <p:spPr bwMode="auto">
            <a:xfrm>
              <a:off x="3619832" y="2993572"/>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smtClean="0"/>
                <a:t>6</a:t>
              </a:r>
              <a:endParaRPr kumimoji="0" lang="en-US" sz="1600" b="0" i="0" u="none" strike="noStrike" cap="none" normalizeH="0" baseline="0" smtClean="0">
                <a:ln>
                  <a:noFill/>
                </a:ln>
                <a:solidFill>
                  <a:schemeClr val="tx1"/>
                </a:solidFill>
                <a:effectLst/>
                <a:latin typeface="Arial" charset="0"/>
                <a:cs typeface="Arial" charset="0"/>
              </a:endParaRPr>
            </a:p>
          </p:txBody>
        </p:sp>
        <p:sp>
          <p:nvSpPr>
            <p:cNvPr id="46" name="Rounded Rectangle 45"/>
            <p:cNvSpPr/>
            <p:nvPr/>
          </p:nvSpPr>
          <p:spPr bwMode="auto">
            <a:xfrm>
              <a:off x="2687026" y="2993572"/>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a:t>
              </a:r>
            </a:p>
          </p:txBody>
        </p:sp>
        <p:sp>
          <p:nvSpPr>
            <p:cNvPr id="47" name="Rounded Rectangle 46"/>
            <p:cNvSpPr/>
            <p:nvPr/>
          </p:nvSpPr>
          <p:spPr bwMode="auto">
            <a:xfrm>
              <a:off x="6444208" y="2996952"/>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15</a:t>
              </a:r>
            </a:p>
          </p:txBody>
        </p:sp>
        <p:sp>
          <p:nvSpPr>
            <p:cNvPr id="53" name="TextBox 52"/>
            <p:cNvSpPr txBox="1"/>
            <p:nvPr/>
          </p:nvSpPr>
          <p:spPr>
            <a:xfrm>
              <a:off x="6421904" y="3661389"/>
              <a:ext cx="931665" cy="307777"/>
            </a:xfrm>
            <a:prstGeom prst="rect">
              <a:avLst/>
            </a:prstGeom>
            <a:noFill/>
          </p:spPr>
          <p:txBody>
            <a:bodyPr wrap="none" rtlCol="0">
              <a:spAutoFit/>
            </a:bodyPr>
            <a:lstStyle/>
            <a:p>
              <a:r>
                <a:rPr lang="en-US" sz="1400" smtClean="0"/>
                <a:t>Belakang</a:t>
              </a:r>
              <a:endParaRPr lang="en-US" sz="1400"/>
            </a:p>
          </p:txBody>
        </p:sp>
        <p:cxnSp>
          <p:nvCxnSpPr>
            <p:cNvPr id="55" name="Straight Arrow Connector 54"/>
            <p:cNvCxnSpPr/>
            <p:nvPr/>
          </p:nvCxnSpPr>
          <p:spPr bwMode="auto">
            <a:xfrm flipV="1">
              <a:off x="6853952" y="3454002"/>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sp>
        <p:nvSpPr>
          <p:cNvPr id="57" name="TextBox 56"/>
          <p:cNvSpPr txBox="1"/>
          <p:nvPr/>
        </p:nvSpPr>
        <p:spPr>
          <a:xfrm>
            <a:off x="1843722" y="4242574"/>
            <a:ext cx="5104542" cy="338554"/>
          </a:xfrm>
          <a:prstGeom prst="rect">
            <a:avLst/>
          </a:prstGeom>
          <a:noFill/>
        </p:spPr>
        <p:txBody>
          <a:bodyPr wrap="square" rtlCol="0">
            <a:spAutoFit/>
          </a:bodyPr>
          <a:lstStyle/>
          <a:p>
            <a:r>
              <a:rPr lang="en-US" sz="1600" smtClean="0"/>
              <a:t>Isi queue mula-mula:  8  10  6  28  17  15</a:t>
            </a:r>
            <a:endParaRPr lang="en-US" sz="1600"/>
          </a:p>
        </p:txBody>
      </p:sp>
      <p:sp>
        <p:nvSpPr>
          <p:cNvPr id="58" name="TextBox 57"/>
          <p:cNvSpPr txBox="1"/>
          <p:nvPr/>
        </p:nvSpPr>
        <p:spPr>
          <a:xfrm>
            <a:off x="1844749" y="4602614"/>
            <a:ext cx="1152880" cy="338554"/>
          </a:xfrm>
          <a:prstGeom prst="rect">
            <a:avLst/>
          </a:prstGeom>
          <a:noFill/>
        </p:spPr>
        <p:txBody>
          <a:bodyPr wrap="none" rtlCol="0">
            <a:spAutoFit/>
          </a:bodyPr>
          <a:lstStyle/>
          <a:p>
            <a:r>
              <a:rPr lang="en-US" sz="1600" smtClean="0"/>
              <a:t>Dequeue()</a:t>
            </a:r>
            <a:endParaRPr lang="en-US" sz="1600"/>
          </a:p>
        </p:txBody>
      </p:sp>
      <p:sp>
        <p:nvSpPr>
          <p:cNvPr id="59" name="Rounded Rectangle 58"/>
          <p:cNvSpPr/>
          <p:nvPr/>
        </p:nvSpPr>
        <p:spPr bwMode="auto">
          <a:xfrm>
            <a:off x="1750922" y="285631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a:t>
            </a:r>
          </a:p>
        </p:txBody>
      </p:sp>
      <p:cxnSp>
        <p:nvCxnSpPr>
          <p:cNvPr id="60" name="Straight Connector 59"/>
          <p:cNvCxnSpPr/>
          <p:nvPr/>
        </p:nvCxnSpPr>
        <p:spPr bwMode="auto">
          <a:xfrm>
            <a:off x="5473265" y="3284984"/>
            <a:ext cx="1879888"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62" name="Straight Connector 61"/>
          <p:cNvCxnSpPr/>
          <p:nvPr/>
        </p:nvCxnSpPr>
        <p:spPr bwMode="auto">
          <a:xfrm>
            <a:off x="5465585" y="2780928"/>
            <a:ext cx="1879888"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63" name="TextBox 62"/>
          <p:cNvSpPr txBox="1"/>
          <p:nvPr/>
        </p:nvSpPr>
        <p:spPr>
          <a:xfrm>
            <a:off x="2006871" y="2868749"/>
            <a:ext cx="298480" cy="338554"/>
          </a:xfrm>
          <a:prstGeom prst="rect">
            <a:avLst/>
          </a:prstGeom>
          <a:noFill/>
        </p:spPr>
        <p:txBody>
          <a:bodyPr wrap="none" rtlCol="0">
            <a:spAutoFit/>
          </a:bodyPr>
          <a:lstStyle/>
          <a:p>
            <a:r>
              <a:rPr lang="en-US" sz="1600" smtClean="0"/>
              <a:t>8</a:t>
            </a:r>
            <a:endParaRPr lang="en-US" sz="1600"/>
          </a:p>
        </p:txBody>
      </p:sp>
      <p:sp>
        <p:nvSpPr>
          <p:cNvPr id="67" name="TextBox 66"/>
          <p:cNvSpPr txBox="1"/>
          <p:nvPr/>
        </p:nvSpPr>
        <p:spPr>
          <a:xfrm>
            <a:off x="1844749" y="5326074"/>
            <a:ext cx="5104542" cy="338554"/>
          </a:xfrm>
          <a:prstGeom prst="rect">
            <a:avLst/>
          </a:prstGeom>
          <a:noFill/>
        </p:spPr>
        <p:txBody>
          <a:bodyPr wrap="square" rtlCol="0">
            <a:spAutoFit/>
          </a:bodyPr>
          <a:lstStyle/>
          <a:p>
            <a:r>
              <a:rPr lang="en-US" sz="1600" smtClean="0"/>
              <a:t>Isi queue akhir:  10  6  28  17  15</a:t>
            </a:r>
            <a:endParaRPr lang="en-US" sz="1600"/>
          </a:p>
        </p:txBody>
      </p:sp>
      <p:sp>
        <p:nvSpPr>
          <p:cNvPr id="68" name="TextBox 67"/>
          <p:cNvSpPr txBox="1"/>
          <p:nvPr/>
        </p:nvSpPr>
        <p:spPr>
          <a:xfrm>
            <a:off x="3987804" y="3486282"/>
            <a:ext cx="800220" cy="338554"/>
          </a:xfrm>
          <a:prstGeom prst="rect">
            <a:avLst/>
          </a:prstGeom>
          <a:noFill/>
        </p:spPr>
        <p:txBody>
          <a:bodyPr wrap="none" rtlCol="0">
            <a:spAutoFit/>
          </a:bodyPr>
          <a:lstStyle/>
          <a:p>
            <a:pPr algn="ctr"/>
            <a:r>
              <a:rPr lang="en-US" sz="1600" smtClean="0"/>
              <a:t>Queue</a:t>
            </a:r>
            <a:endParaRPr lang="en-US" sz="1600"/>
          </a:p>
        </p:txBody>
      </p:sp>
      <p:sp>
        <p:nvSpPr>
          <p:cNvPr id="27" name="TextBox 26"/>
          <p:cNvSpPr txBox="1"/>
          <p:nvPr/>
        </p:nvSpPr>
        <p:spPr>
          <a:xfrm>
            <a:off x="1844749" y="4975087"/>
            <a:ext cx="625492" cy="338554"/>
          </a:xfrm>
          <a:prstGeom prst="rect">
            <a:avLst/>
          </a:prstGeom>
          <a:noFill/>
        </p:spPr>
        <p:txBody>
          <a:bodyPr wrap="none" rtlCol="0">
            <a:spAutoFit/>
          </a:bodyPr>
          <a:lstStyle/>
          <a:p>
            <a:r>
              <a:rPr lang="en-US" sz="1600" smtClean="0"/>
              <a:t>ID = </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1000"/>
                                        <p:tgtEl>
                                          <p:spTgt spid="48"/>
                                        </p:tgtEl>
                                      </p:cBhvr>
                                    </p:animEffect>
                                    <p:anim calcmode="lin" valueType="num">
                                      <p:cBhvr>
                                        <p:cTn id="12" dur="1000" fill="hold"/>
                                        <p:tgtEl>
                                          <p:spTgt spid="48"/>
                                        </p:tgtEl>
                                        <p:attrNameLst>
                                          <p:attrName>ppt_x</p:attrName>
                                        </p:attrNameLst>
                                      </p:cBhvr>
                                      <p:tavLst>
                                        <p:tav tm="0">
                                          <p:val>
                                            <p:strVal val="#ppt_x"/>
                                          </p:val>
                                        </p:tav>
                                        <p:tav tm="100000">
                                          <p:val>
                                            <p:strVal val="#ppt_x"/>
                                          </p:val>
                                        </p:tav>
                                      </p:tavLst>
                                    </p:anim>
                                    <p:anim calcmode="lin" valueType="num">
                                      <p:cBhvr>
                                        <p:cTn id="13" dur="1000" fill="hold"/>
                                        <p:tgtEl>
                                          <p:spTgt spid="48"/>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1000"/>
                                        <p:tgtEl>
                                          <p:spTgt spid="49"/>
                                        </p:tgtEl>
                                      </p:cBhvr>
                                    </p:animEffect>
                                    <p:anim calcmode="lin" valueType="num">
                                      <p:cBhvr>
                                        <p:cTn id="17" dur="1000" fill="hold"/>
                                        <p:tgtEl>
                                          <p:spTgt spid="49"/>
                                        </p:tgtEl>
                                        <p:attrNameLst>
                                          <p:attrName>ppt_x</p:attrName>
                                        </p:attrNameLst>
                                      </p:cBhvr>
                                      <p:tavLst>
                                        <p:tav tm="0">
                                          <p:val>
                                            <p:strVal val="#ppt_x"/>
                                          </p:val>
                                        </p:tav>
                                        <p:tav tm="100000">
                                          <p:val>
                                            <p:strVal val="#ppt_x"/>
                                          </p:val>
                                        </p:tav>
                                      </p:tavLst>
                                    </p:anim>
                                    <p:anim calcmode="lin" valueType="num">
                                      <p:cBhvr>
                                        <p:cTn id="18" dur="1000" fill="hold"/>
                                        <p:tgtEl>
                                          <p:spTgt spid="49"/>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1000"/>
                                        <p:tgtEl>
                                          <p:spTgt spid="60"/>
                                        </p:tgtEl>
                                      </p:cBhvr>
                                    </p:animEffect>
                                    <p:anim calcmode="lin" valueType="num">
                                      <p:cBhvr>
                                        <p:cTn id="42" dur="1000" fill="hold"/>
                                        <p:tgtEl>
                                          <p:spTgt spid="60"/>
                                        </p:tgtEl>
                                        <p:attrNameLst>
                                          <p:attrName>ppt_x</p:attrName>
                                        </p:attrNameLst>
                                      </p:cBhvr>
                                      <p:tavLst>
                                        <p:tav tm="0">
                                          <p:val>
                                            <p:strVal val="#ppt_x"/>
                                          </p:val>
                                        </p:tav>
                                        <p:tav tm="100000">
                                          <p:val>
                                            <p:strVal val="#ppt_x"/>
                                          </p:val>
                                        </p:tav>
                                      </p:tavLst>
                                    </p:anim>
                                    <p:anim calcmode="lin" valueType="num">
                                      <p:cBhvr>
                                        <p:cTn id="43" dur="1000" fill="hold"/>
                                        <p:tgtEl>
                                          <p:spTgt spid="60"/>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1000"/>
                                        <p:tgtEl>
                                          <p:spTgt spid="62"/>
                                        </p:tgtEl>
                                      </p:cBhvr>
                                    </p:animEffect>
                                    <p:anim calcmode="lin" valueType="num">
                                      <p:cBhvr>
                                        <p:cTn id="47" dur="1000" fill="hold"/>
                                        <p:tgtEl>
                                          <p:spTgt spid="62"/>
                                        </p:tgtEl>
                                        <p:attrNameLst>
                                          <p:attrName>ppt_x</p:attrName>
                                        </p:attrNameLst>
                                      </p:cBhvr>
                                      <p:tavLst>
                                        <p:tav tm="0">
                                          <p:val>
                                            <p:strVal val="#ppt_x"/>
                                          </p:val>
                                        </p:tav>
                                        <p:tav tm="100000">
                                          <p:val>
                                            <p:strVal val="#ppt_x"/>
                                          </p:val>
                                        </p:tav>
                                      </p:tavLst>
                                    </p:anim>
                                    <p:anim calcmode="lin" valueType="num">
                                      <p:cBhvr>
                                        <p:cTn id="48" dur="1000" fill="hold"/>
                                        <p:tgtEl>
                                          <p:spTgt spid="62"/>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fade">
                                      <p:cBhvr>
                                        <p:cTn id="51" dur="1000"/>
                                        <p:tgtEl>
                                          <p:spTgt spid="68"/>
                                        </p:tgtEl>
                                      </p:cBhvr>
                                    </p:animEffect>
                                    <p:anim calcmode="lin" valueType="num">
                                      <p:cBhvr>
                                        <p:cTn id="52" dur="1000" fill="hold"/>
                                        <p:tgtEl>
                                          <p:spTgt spid="68"/>
                                        </p:tgtEl>
                                        <p:attrNameLst>
                                          <p:attrName>ppt_x</p:attrName>
                                        </p:attrNameLst>
                                      </p:cBhvr>
                                      <p:tavLst>
                                        <p:tav tm="0">
                                          <p:val>
                                            <p:strVal val="#ppt_x"/>
                                          </p:val>
                                        </p:tav>
                                        <p:tav tm="100000">
                                          <p:val>
                                            <p:strVal val="#ppt_x"/>
                                          </p:val>
                                        </p:tav>
                                      </p:tavLst>
                                    </p:anim>
                                    <p:anim calcmode="lin" valueType="num">
                                      <p:cBhvr>
                                        <p:cTn id="53" dur="1000" fill="hold"/>
                                        <p:tgtEl>
                                          <p:spTgt spid="68"/>
                                        </p:tgtEl>
                                        <p:attrNameLst>
                                          <p:attrName>ppt_y</p:attrName>
                                        </p:attrNameLst>
                                      </p:cBhvr>
                                      <p:tavLst>
                                        <p:tav tm="0">
                                          <p:val>
                                            <p:strVal val="#ppt_y-.1"/>
                                          </p:val>
                                        </p:tav>
                                        <p:tav tm="100000">
                                          <p:val>
                                            <p:strVal val="#ppt_y"/>
                                          </p:val>
                                        </p:tav>
                                      </p:tavLst>
                                    </p:anim>
                                  </p:childTnLst>
                                </p:cTn>
                              </p:par>
                            </p:childTnLst>
                          </p:cTn>
                        </p:par>
                        <p:par>
                          <p:cTn id="54" fill="hold">
                            <p:stCondLst>
                              <p:cond delay="1500"/>
                            </p:stCondLst>
                            <p:childTnLst>
                              <p:par>
                                <p:cTn id="55" presetID="27" presetClass="entr" presetSubtype="0" fill="hold" grpId="0" nodeType="afterEffect">
                                  <p:stCondLst>
                                    <p:cond delay="0"/>
                                  </p:stCondLst>
                                  <p:iterate type="lt">
                                    <p:tmPct val="50000"/>
                                  </p:iterate>
                                  <p:childTnLst>
                                    <p:set>
                                      <p:cBhvr>
                                        <p:cTn id="56" dur="1" fill="hold">
                                          <p:stCondLst>
                                            <p:cond delay="0"/>
                                          </p:stCondLst>
                                        </p:cTn>
                                        <p:tgtEl>
                                          <p:spTgt spid="57"/>
                                        </p:tgtEl>
                                        <p:attrNameLst>
                                          <p:attrName>style.visibility</p:attrName>
                                        </p:attrNameLst>
                                      </p:cBhvr>
                                      <p:to>
                                        <p:strVal val="visible"/>
                                      </p:to>
                                    </p:set>
                                    <p:anim calcmode="discrete" valueType="clr">
                                      <p:cBhvr override="childStyle">
                                        <p:cTn id="57" dur="80"/>
                                        <p:tgtEl>
                                          <p:spTgt spid="57"/>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57"/>
                                        </p:tgtEl>
                                        <p:attrNameLst>
                                          <p:attrName>fillcolor</p:attrName>
                                        </p:attrNameLst>
                                      </p:cBhvr>
                                      <p:tavLst>
                                        <p:tav tm="0">
                                          <p:val>
                                            <p:clrVal>
                                              <a:schemeClr val="accent2"/>
                                            </p:clrVal>
                                          </p:val>
                                        </p:tav>
                                        <p:tav tm="50000">
                                          <p:val>
                                            <p:clrVal>
                                              <a:schemeClr val="hlink"/>
                                            </p:clrVal>
                                          </p:val>
                                        </p:tav>
                                      </p:tavLst>
                                    </p:anim>
                                    <p:set>
                                      <p:cBhvr>
                                        <p:cTn id="59" dur="80"/>
                                        <p:tgtEl>
                                          <p:spTgt spid="57"/>
                                        </p:tgtEl>
                                        <p:attrNameLst>
                                          <p:attrName>fill.type</p:attrName>
                                        </p:attrNameLst>
                                      </p:cBhvr>
                                      <p:to>
                                        <p:strVal val="solid"/>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dissolve">
                                      <p:cBhvr>
                                        <p:cTn id="64" dur="500"/>
                                        <p:tgtEl>
                                          <p:spTgt spid="5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000"/>
                                        <p:tgtEl>
                                          <p:spTgt spid="27"/>
                                        </p:tgtEl>
                                      </p:cBhvr>
                                    </p:animEffect>
                                  </p:childTnLst>
                                </p:cTn>
                              </p:par>
                            </p:childTnLst>
                          </p:cTn>
                        </p:par>
                        <p:par>
                          <p:cTn id="70" fill="hold">
                            <p:stCondLst>
                              <p:cond delay="1000"/>
                            </p:stCondLst>
                            <p:childTnLst>
                              <p:par>
                                <p:cTn id="71" presetID="10" presetClass="entr" presetSubtype="0" fill="hold" grpId="1"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0" presetClass="path" presetSubtype="0" accel="50000" decel="50000" fill="hold" grpId="2" nodeType="withEffect">
                                  <p:stCondLst>
                                    <p:cond delay="0"/>
                                  </p:stCondLst>
                                  <p:childTnLst>
                                    <p:animMotion origin="layout" path="M -3.88889E-6 3.22924E-6 C 0.05139 0.03099 0.10313 0.06199 0.10851 0.11334 C 0.11459 0.1647 0.07362 0.23664 0.03334 0.30881 " pathEditMode="relative" rAng="0" ptsTypes="aaA">
                                      <p:cBhvr>
                                        <p:cTn id="75" dur="2000" fill="hold"/>
                                        <p:tgtEl>
                                          <p:spTgt spid="63"/>
                                        </p:tgtEl>
                                        <p:attrNameLst>
                                          <p:attrName>ppt_x</p:attrName>
                                          <p:attrName>ppt_y</p:attrName>
                                        </p:attrNameLst>
                                      </p:cBhvr>
                                      <p:rCtr x="57" y="154"/>
                                    </p:animMotion>
                                  </p:childTnLst>
                                </p:cTn>
                              </p:par>
                              <p:par>
                                <p:cTn id="76" presetID="10" presetClass="exit" presetSubtype="0" fill="hold" grpId="1" nodeType="withEffect">
                                  <p:stCondLst>
                                    <p:cond delay="0"/>
                                  </p:stCondLst>
                                  <p:childTnLst>
                                    <p:animEffect transition="out" filter="fade">
                                      <p:cBhvr>
                                        <p:cTn id="77" dur="2000"/>
                                        <p:tgtEl>
                                          <p:spTgt spid="59"/>
                                        </p:tgtEl>
                                      </p:cBhvr>
                                    </p:animEffect>
                                    <p:set>
                                      <p:cBhvr>
                                        <p:cTn id="78" dur="1" fill="hold">
                                          <p:stCondLst>
                                            <p:cond delay="1999"/>
                                          </p:stCondLst>
                                        </p:cTn>
                                        <p:tgtEl>
                                          <p:spTgt spid="59"/>
                                        </p:tgtEl>
                                        <p:attrNameLst>
                                          <p:attrName>style.visibility</p:attrName>
                                        </p:attrNameLst>
                                      </p:cBhvr>
                                      <p:to>
                                        <p:strVal val="hidden"/>
                                      </p:to>
                                    </p:set>
                                  </p:childTnLst>
                                </p:cTn>
                              </p:par>
                            </p:childTnLst>
                          </p:cTn>
                        </p:par>
                        <p:par>
                          <p:cTn id="79" fill="hold">
                            <p:stCondLst>
                              <p:cond delay="3000"/>
                            </p:stCondLst>
                            <p:childTnLst>
                              <p:par>
                                <p:cTn id="80" presetID="35" presetClass="path" presetSubtype="0" accel="50000" decel="50000" fill="hold" nodeType="afterEffect">
                                  <p:stCondLst>
                                    <p:cond delay="0"/>
                                  </p:stCondLst>
                                  <p:childTnLst>
                                    <p:animMotion origin="layout" path="M 4.16667E-6 9.48415E-7 L -0.09757 9.48415E-7 " pathEditMode="relative" rAng="0" ptsTypes="AA">
                                      <p:cBhvr>
                                        <p:cTn id="81" dur="1000" fill="hold"/>
                                        <p:tgtEl>
                                          <p:spTgt spid="29"/>
                                        </p:tgtEl>
                                        <p:attrNameLst>
                                          <p:attrName>ppt_x</p:attrName>
                                          <p:attrName>ppt_y</p:attrName>
                                        </p:attrNameLst>
                                      </p:cBhvr>
                                      <p:rCtr x="-49" y="0"/>
                                    </p:animMotion>
                                  </p:childTnLst>
                                </p:cTn>
                              </p:par>
                              <p:par>
                                <p:cTn id="82" presetID="5" presetClass="exit" presetSubtype="10" fill="hold" nodeType="withEffect">
                                  <p:stCondLst>
                                    <p:cond delay="0"/>
                                  </p:stCondLst>
                                  <p:childTnLst>
                                    <p:animEffect transition="out" filter="checkerboard(across)">
                                      <p:cBhvr>
                                        <p:cTn id="83" dur="500"/>
                                        <p:tgtEl>
                                          <p:spTgt spid="62"/>
                                        </p:tgtEl>
                                      </p:cBhvr>
                                    </p:animEffect>
                                    <p:set>
                                      <p:cBhvr>
                                        <p:cTn id="84" dur="1" fill="hold">
                                          <p:stCondLst>
                                            <p:cond delay="499"/>
                                          </p:stCondLst>
                                        </p:cTn>
                                        <p:tgtEl>
                                          <p:spTgt spid="62"/>
                                        </p:tgtEl>
                                        <p:attrNameLst>
                                          <p:attrName>style.visibility</p:attrName>
                                        </p:attrNameLst>
                                      </p:cBhvr>
                                      <p:to>
                                        <p:strVal val="hidden"/>
                                      </p:to>
                                    </p:set>
                                  </p:childTnLst>
                                </p:cTn>
                              </p:par>
                              <p:par>
                                <p:cTn id="85" presetID="5" presetClass="exit" presetSubtype="10" fill="hold" nodeType="withEffect">
                                  <p:stCondLst>
                                    <p:cond delay="0"/>
                                  </p:stCondLst>
                                  <p:childTnLst>
                                    <p:animEffect transition="out" filter="checkerboard(across)">
                                      <p:cBhvr>
                                        <p:cTn id="86" dur="500"/>
                                        <p:tgtEl>
                                          <p:spTgt spid="60"/>
                                        </p:tgtEl>
                                      </p:cBhvr>
                                    </p:animEffect>
                                    <p:set>
                                      <p:cBhvr>
                                        <p:cTn id="87" dur="1" fill="hold">
                                          <p:stCondLst>
                                            <p:cond delay="499"/>
                                          </p:stCondLst>
                                        </p:cTn>
                                        <p:tgtEl>
                                          <p:spTgt spid="6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7" presetClass="entr" presetSubtype="0" fill="hold" grpId="0" nodeType="clickEffect">
                                  <p:stCondLst>
                                    <p:cond delay="0"/>
                                  </p:stCondLst>
                                  <p:iterate type="lt">
                                    <p:tmPct val="50000"/>
                                  </p:iterate>
                                  <p:childTnLst>
                                    <p:set>
                                      <p:cBhvr>
                                        <p:cTn id="91" dur="1" fill="hold">
                                          <p:stCondLst>
                                            <p:cond delay="0"/>
                                          </p:stCondLst>
                                        </p:cTn>
                                        <p:tgtEl>
                                          <p:spTgt spid="67"/>
                                        </p:tgtEl>
                                        <p:attrNameLst>
                                          <p:attrName>style.visibility</p:attrName>
                                        </p:attrNameLst>
                                      </p:cBhvr>
                                      <p:to>
                                        <p:strVal val="visible"/>
                                      </p:to>
                                    </p:set>
                                    <p:anim calcmode="discrete" valueType="clr">
                                      <p:cBhvr override="childStyle">
                                        <p:cTn id="92" dur="80"/>
                                        <p:tgtEl>
                                          <p:spTgt spid="67"/>
                                        </p:tgtEl>
                                        <p:attrNameLst>
                                          <p:attrName>style.color</p:attrName>
                                        </p:attrNameLst>
                                      </p:cBhvr>
                                      <p:tavLst>
                                        <p:tav tm="0">
                                          <p:val>
                                            <p:clrVal>
                                              <a:schemeClr val="accent2"/>
                                            </p:clrVal>
                                          </p:val>
                                        </p:tav>
                                        <p:tav tm="50000">
                                          <p:val>
                                            <p:clrVal>
                                              <a:schemeClr val="hlink"/>
                                            </p:clrVal>
                                          </p:val>
                                        </p:tav>
                                      </p:tavLst>
                                    </p:anim>
                                    <p:anim calcmode="discrete" valueType="clr">
                                      <p:cBhvr>
                                        <p:cTn id="93" dur="80"/>
                                        <p:tgtEl>
                                          <p:spTgt spid="67"/>
                                        </p:tgtEl>
                                        <p:attrNameLst>
                                          <p:attrName>fillcolor</p:attrName>
                                        </p:attrNameLst>
                                      </p:cBhvr>
                                      <p:tavLst>
                                        <p:tav tm="0">
                                          <p:val>
                                            <p:clrVal>
                                              <a:schemeClr val="accent2"/>
                                            </p:clrVal>
                                          </p:val>
                                        </p:tav>
                                        <p:tav tm="50000">
                                          <p:val>
                                            <p:clrVal>
                                              <a:schemeClr val="hlink"/>
                                            </p:clrVal>
                                          </p:val>
                                        </p:tav>
                                      </p:tavLst>
                                    </p:anim>
                                    <p:set>
                                      <p:cBhvr>
                                        <p:cTn id="94" dur="80"/>
                                        <p:tgtEl>
                                          <p:spTgt spid="6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0" grpId="0" animBg="1"/>
      <p:bldP spid="57" grpId="0"/>
      <p:bldP spid="58" grpId="0"/>
      <p:bldP spid="59" grpId="0" animBg="1"/>
      <p:bldP spid="59" grpId="1" animBg="1"/>
      <p:bldP spid="63" grpId="1"/>
      <p:bldP spid="63" grpId="2"/>
      <p:bldP spid="67" grpId="0"/>
      <p:bldP spid="68"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grpSp>
        <p:nvGrpSpPr>
          <p:cNvPr id="60" name="Group 59"/>
          <p:cNvGrpSpPr/>
          <p:nvPr/>
        </p:nvGrpSpPr>
        <p:grpSpPr>
          <a:xfrm>
            <a:off x="4572000" y="3561908"/>
            <a:ext cx="931665" cy="515164"/>
            <a:chOff x="4572000" y="3561908"/>
            <a:chExt cx="931665" cy="515164"/>
          </a:xfrm>
        </p:grpSpPr>
        <p:sp>
          <p:nvSpPr>
            <p:cNvPr id="41" name="TextBox 40"/>
            <p:cNvSpPr txBox="1"/>
            <p:nvPr/>
          </p:nvSpPr>
          <p:spPr>
            <a:xfrm>
              <a:off x="4572000" y="3769295"/>
              <a:ext cx="931665" cy="307777"/>
            </a:xfrm>
            <a:prstGeom prst="rect">
              <a:avLst/>
            </a:prstGeom>
            <a:noFill/>
          </p:spPr>
          <p:txBody>
            <a:bodyPr wrap="none" rtlCol="0">
              <a:spAutoFit/>
            </a:bodyPr>
            <a:lstStyle/>
            <a:p>
              <a:r>
                <a:rPr lang="en-US" sz="1400" smtClean="0"/>
                <a:t>Belakang</a:t>
              </a:r>
              <a:endParaRPr lang="en-US" sz="1400"/>
            </a:p>
          </p:txBody>
        </p:sp>
        <p:cxnSp>
          <p:nvCxnSpPr>
            <p:cNvPr id="42" name="Straight Arrow Connector 41"/>
            <p:cNvCxnSpPr/>
            <p:nvPr/>
          </p:nvCxnSpPr>
          <p:spPr bwMode="auto">
            <a:xfrm flipV="1">
              <a:off x="5004048" y="3561908"/>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graphicFrame>
        <p:nvGraphicFramePr>
          <p:cNvPr id="51" name="Table 50"/>
          <p:cNvGraphicFramePr>
            <a:graphicFrameLocks noGrp="1"/>
          </p:cNvGraphicFramePr>
          <p:nvPr/>
        </p:nvGraphicFramePr>
        <p:xfrm>
          <a:off x="1961606" y="2737001"/>
          <a:ext cx="5184576" cy="304800"/>
        </p:xfrm>
        <a:graphic>
          <a:graphicData uri="http://schemas.openxmlformats.org/drawingml/2006/table">
            <a:tbl>
              <a:tblPr firstRow="1" bandRow="1">
                <a:tableStyleId>{C083E6E3-FA7D-4D7B-A595-EF9225AFEA82}</a:tableStyleId>
              </a:tblPr>
              <a:tblGrid>
                <a:gridCol w="864096"/>
                <a:gridCol w="864096"/>
                <a:gridCol w="864096"/>
                <a:gridCol w="864096"/>
                <a:gridCol w="864096"/>
                <a:gridCol w="864096"/>
              </a:tblGrid>
              <a:tr h="232792">
                <a:tc>
                  <a:txBody>
                    <a:bodyPr/>
                    <a:lstStyle/>
                    <a:p>
                      <a:pPr algn="ctr"/>
                      <a:r>
                        <a:rPr lang="en-US" sz="1400" b="0" smtClean="0">
                          <a:solidFill>
                            <a:schemeClr val="tx1"/>
                          </a:solidFill>
                        </a:rPr>
                        <a:t>0</a:t>
                      </a:r>
                      <a:endParaRPr lang="en-US" sz="1400" b="0">
                        <a:solidFill>
                          <a:schemeClr val="tx1"/>
                        </a:solidFill>
                      </a:endParaRPr>
                    </a:p>
                  </a:txBody>
                  <a:tcPr anchor="ctr"/>
                </a:tc>
                <a:tc>
                  <a:txBody>
                    <a:bodyPr/>
                    <a:lstStyle/>
                    <a:p>
                      <a:pPr algn="ctr"/>
                      <a:r>
                        <a:rPr lang="en-US" sz="1400" b="0" smtClean="0"/>
                        <a:t>1</a:t>
                      </a:r>
                      <a:endParaRPr lang="en-US" sz="1400" b="0">
                        <a:solidFill>
                          <a:schemeClr val="tx1"/>
                        </a:solidFill>
                      </a:endParaRPr>
                    </a:p>
                  </a:txBody>
                  <a:tcPr anchor="ctr"/>
                </a:tc>
                <a:tc>
                  <a:txBody>
                    <a:bodyPr/>
                    <a:lstStyle/>
                    <a:p>
                      <a:pPr algn="ctr"/>
                      <a:r>
                        <a:rPr lang="en-US" sz="1400" b="0" smtClean="0"/>
                        <a:t>2</a:t>
                      </a:r>
                      <a:endParaRPr lang="en-US" sz="1400" b="0">
                        <a:solidFill>
                          <a:schemeClr val="tx1"/>
                        </a:solidFill>
                      </a:endParaRPr>
                    </a:p>
                  </a:txBody>
                  <a:tcPr anchor="ctr"/>
                </a:tc>
                <a:tc>
                  <a:txBody>
                    <a:bodyPr/>
                    <a:lstStyle/>
                    <a:p>
                      <a:pPr algn="ctr"/>
                      <a:r>
                        <a:rPr lang="en-US" sz="1400" b="0" smtClean="0">
                          <a:solidFill>
                            <a:schemeClr val="tx1"/>
                          </a:solidFill>
                        </a:rPr>
                        <a:t>3</a:t>
                      </a:r>
                      <a:endParaRPr lang="en-US" sz="1400" b="0">
                        <a:solidFill>
                          <a:schemeClr val="tx1"/>
                        </a:solidFill>
                      </a:endParaRPr>
                    </a:p>
                  </a:txBody>
                  <a:tcPr anchor="ctr"/>
                </a:tc>
                <a:tc>
                  <a:txBody>
                    <a:bodyPr/>
                    <a:lstStyle/>
                    <a:p>
                      <a:pPr algn="ctr"/>
                      <a:r>
                        <a:rPr lang="en-US" sz="1400" b="0" smtClean="0">
                          <a:solidFill>
                            <a:schemeClr val="tx1"/>
                          </a:solidFill>
                        </a:rPr>
                        <a:t>4</a:t>
                      </a:r>
                      <a:endParaRPr lang="en-US" sz="1400" b="0">
                        <a:solidFill>
                          <a:schemeClr val="tx1"/>
                        </a:solidFill>
                      </a:endParaRPr>
                    </a:p>
                  </a:txBody>
                  <a:tcPr anchor="ctr"/>
                </a:tc>
                <a:tc>
                  <a:txBody>
                    <a:bodyPr/>
                    <a:lstStyle/>
                    <a:p>
                      <a:pPr algn="ctr"/>
                      <a:r>
                        <a:rPr lang="en-US" sz="1400" b="0" smtClean="0">
                          <a:solidFill>
                            <a:schemeClr val="tx1"/>
                          </a:solidFill>
                        </a:rPr>
                        <a:t>5</a:t>
                      </a:r>
                      <a:endParaRPr lang="en-US" sz="1400" b="0">
                        <a:solidFill>
                          <a:schemeClr val="tx1"/>
                        </a:solidFill>
                      </a:endParaRPr>
                    </a:p>
                  </a:txBody>
                  <a:tcPr anchor="ctr"/>
                </a:tc>
              </a:tr>
            </a:tbl>
          </a:graphicData>
        </a:graphic>
      </p:graphicFrame>
      <p:sp>
        <p:nvSpPr>
          <p:cNvPr id="2" name="Rectangle 12"/>
          <p:cNvSpPr>
            <a:spLocks noChangeArrowheads="1"/>
          </p:cNvSpPr>
          <p:nvPr/>
        </p:nvSpPr>
        <p:spPr bwMode="auto">
          <a:xfrm>
            <a:off x="1925638" y="836613"/>
            <a:ext cx="5652125" cy="387798"/>
          </a:xfrm>
          <a:prstGeom prst="rect">
            <a:avLst/>
          </a:prstGeom>
          <a:noFill/>
          <a:ln w="12700">
            <a:noFill/>
            <a:miter lim="800000"/>
            <a:headEnd type="none" w="sm" len="sm"/>
            <a:tailEnd type="none" w="sm" len="sm"/>
          </a:ln>
        </p:spPr>
        <p:txBody>
          <a:bodyPr wrap="none" tIns="54864" bIns="54864">
            <a:spAutoFit/>
          </a:bodyPr>
          <a:lstStyle/>
          <a:p>
            <a:r>
              <a:rPr lang="en-US" b="1"/>
              <a:t>IMPLEMENTASI  </a:t>
            </a:r>
            <a:r>
              <a:rPr lang="en-US" b="1" smtClean="0"/>
              <a:t>QUEUE </a:t>
            </a:r>
            <a:r>
              <a:rPr lang="en-US" b="1"/>
              <a:t>MENGGUNAKAN ARRAY</a:t>
            </a:r>
          </a:p>
        </p:txBody>
      </p:sp>
      <p:sp>
        <p:nvSpPr>
          <p:cNvPr id="19" name="Text Box 23"/>
          <p:cNvSpPr txBox="1">
            <a:spLocks noChangeArrowheads="1"/>
          </p:cNvSpPr>
          <p:nvPr/>
        </p:nvSpPr>
        <p:spPr bwMode="auto">
          <a:xfrm>
            <a:off x="926376" y="1224704"/>
            <a:ext cx="7416824" cy="664797"/>
          </a:xfrm>
          <a:prstGeom prst="rect">
            <a:avLst/>
          </a:prstGeom>
          <a:noFill/>
          <a:ln w="12700">
            <a:noFill/>
            <a:miter lim="800000"/>
            <a:headEnd type="none" w="sm" len="sm"/>
            <a:tailEnd type="none" w="sm" len="sm"/>
          </a:ln>
          <a:effectLst/>
        </p:spPr>
        <p:txBody>
          <a:bodyPr wrap="square" tIns="54864" bIns="54864">
            <a:spAutoFit/>
          </a:bodyPr>
          <a:lstStyle/>
          <a:p>
            <a:pPr marL="285750" indent="-285750" algn="just">
              <a:buSzPct val="85000"/>
              <a:buFont typeface="Wingdings" pitchFamily="2" charset="2"/>
              <a:buChar char="v"/>
            </a:pPr>
            <a:r>
              <a:rPr lang="en-US" smtClean="0"/>
              <a:t>Jumlah elemen queue yang mampu ditampung besarnya tergantung jumlah array pada saat mendefinisikan queue. </a:t>
            </a:r>
          </a:p>
        </p:txBody>
      </p:sp>
      <p:sp>
        <p:nvSpPr>
          <p:cNvPr id="20" name="Text Box 23"/>
          <p:cNvSpPr txBox="1">
            <a:spLocks noChangeArrowheads="1"/>
          </p:cNvSpPr>
          <p:nvPr/>
        </p:nvSpPr>
        <p:spPr bwMode="auto">
          <a:xfrm>
            <a:off x="919688" y="1817066"/>
            <a:ext cx="7416824" cy="387798"/>
          </a:xfrm>
          <a:prstGeom prst="rect">
            <a:avLst/>
          </a:prstGeom>
          <a:noFill/>
          <a:ln w="12700">
            <a:noFill/>
            <a:miter lim="800000"/>
            <a:headEnd type="none" w="sm" len="sm"/>
            <a:tailEnd type="none" w="sm" len="sm"/>
          </a:ln>
          <a:effectLst/>
        </p:spPr>
        <p:txBody>
          <a:bodyPr wrap="square" tIns="54864" bIns="54864">
            <a:spAutoFit/>
          </a:bodyPr>
          <a:lstStyle/>
          <a:p>
            <a:pPr marL="285750" indent="-285750" algn="just">
              <a:buSzPct val="85000"/>
              <a:buFont typeface="Wingdings" pitchFamily="2" charset="2"/>
              <a:buChar char="v"/>
            </a:pPr>
            <a:r>
              <a:rPr lang="en-US" smtClean="0"/>
              <a:t>Index depan selalu sama dengan 0. </a:t>
            </a:r>
          </a:p>
        </p:txBody>
      </p:sp>
      <p:grpSp>
        <p:nvGrpSpPr>
          <p:cNvPr id="59" name="Group 58"/>
          <p:cNvGrpSpPr/>
          <p:nvPr/>
        </p:nvGrpSpPr>
        <p:grpSpPr>
          <a:xfrm>
            <a:off x="1507058" y="3029470"/>
            <a:ext cx="6089278" cy="1020027"/>
            <a:chOff x="1507058" y="3029470"/>
            <a:chExt cx="6089278" cy="1020027"/>
          </a:xfrm>
        </p:grpSpPr>
        <p:cxnSp>
          <p:nvCxnSpPr>
            <p:cNvPr id="28" name="Straight Connector 27"/>
            <p:cNvCxnSpPr/>
            <p:nvPr/>
          </p:nvCxnSpPr>
          <p:spPr bwMode="auto">
            <a:xfrm>
              <a:off x="1921000" y="3029470"/>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1921000" y="3533526"/>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30" name="Left Arrow 29"/>
            <p:cNvSpPr/>
            <p:nvPr/>
          </p:nvSpPr>
          <p:spPr bwMode="auto">
            <a:xfrm>
              <a:off x="1507058" y="3190163"/>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5" name="Left Arrow 34"/>
            <p:cNvSpPr/>
            <p:nvPr/>
          </p:nvSpPr>
          <p:spPr bwMode="auto">
            <a:xfrm>
              <a:off x="7322016" y="3190163"/>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6" name="Rounded Rectangle 35"/>
            <p:cNvSpPr/>
            <p:nvPr/>
          </p:nvSpPr>
          <p:spPr bwMode="auto">
            <a:xfrm>
              <a:off x="5458445" y="3101478"/>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37" name="Rounded Rectangle 36"/>
            <p:cNvSpPr/>
            <p:nvPr/>
          </p:nvSpPr>
          <p:spPr bwMode="auto">
            <a:xfrm>
              <a:off x="4594349" y="3101478"/>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smtClean="0"/>
                <a:t>28</a:t>
              </a:r>
              <a:endParaRPr kumimoji="0" lang="en-US" sz="1600" b="0" i="0" u="none" strike="noStrike" cap="none" normalizeH="0" baseline="0" smtClean="0">
                <a:ln>
                  <a:noFill/>
                </a:ln>
                <a:solidFill>
                  <a:schemeClr val="tx1"/>
                </a:solidFill>
                <a:effectLst/>
                <a:latin typeface="Arial" charset="0"/>
                <a:cs typeface="Arial" charset="0"/>
              </a:endParaRPr>
            </a:p>
          </p:txBody>
        </p:sp>
        <p:sp>
          <p:nvSpPr>
            <p:cNvPr id="38" name="Rounded Rectangle 37"/>
            <p:cNvSpPr/>
            <p:nvPr/>
          </p:nvSpPr>
          <p:spPr bwMode="auto">
            <a:xfrm>
              <a:off x="3721616" y="3101478"/>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smtClean="0"/>
                <a:t>6</a:t>
              </a:r>
              <a:endParaRPr kumimoji="0" lang="en-US" sz="1600" b="0" i="0" u="none" strike="noStrike" cap="none" normalizeH="0" baseline="0" smtClean="0">
                <a:ln>
                  <a:noFill/>
                </a:ln>
                <a:solidFill>
                  <a:schemeClr val="tx1"/>
                </a:solidFill>
                <a:effectLst/>
                <a:latin typeface="Arial" charset="0"/>
                <a:cs typeface="Arial" charset="0"/>
              </a:endParaRPr>
            </a:p>
          </p:txBody>
        </p:sp>
        <p:sp>
          <p:nvSpPr>
            <p:cNvPr id="39" name="Rounded Rectangle 38"/>
            <p:cNvSpPr/>
            <p:nvPr/>
          </p:nvSpPr>
          <p:spPr bwMode="auto">
            <a:xfrm>
              <a:off x="2848467" y="3101478"/>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a:t>
              </a:r>
            </a:p>
          </p:txBody>
        </p:sp>
        <p:sp>
          <p:nvSpPr>
            <p:cNvPr id="40" name="Rounded Rectangle 39"/>
            <p:cNvSpPr/>
            <p:nvPr/>
          </p:nvSpPr>
          <p:spPr bwMode="auto">
            <a:xfrm>
              <a:off x="6322541" y="3104858"/>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43" name="Rounded Rectangle 42"/>
            <p:cNvSpPr/>
            <p:nvPr/>
          </p:nvSpPr>
          <p:spPr bwMode="auto">
            <a:xfrm>
              <a:off x="1971605" y="3104858"/>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a:t>
              </a:r>
            </a:p>
          </p:txBody>
        </p:sp>
        <p:sp>
          <p:nvSpPr>
            <p:cNvPr id="32" name="TextBox 31"/>
            <p:cNvSpPr txBox="1"/>
            <p:nvPr/>
          </p:nvSpPr>
          <p:spPr>
            <a:xfrm>
              <a:off x="1988765" y="3741720"/>
              <a:ext cx="712054" cy="307777"/>
            </a:xfrm>
            <a:prstGeom prst="rect">
              <a:avLst/>
            </a:prstGeom>
            <a:noFill/>
          </p:spPr>
          <p:txBody>
            <a:bodyPr wrap="none" rtlCol="0">
              <a:spAutoFit/>
            </a:bodyPr>
            <a:lstStyle/>
            <a:p>
              <a:r>
                <a:rPr lang="en-US" sz="1400" smtClean="0"/>
                <a:t>Depan</a:t>
              </a:r>
              <a:endParaRPr lang="en-US" sz="1400"/>
            </a:p>
          </p:txBody>
        </p:sp>
        <p:cxnSp>
          <p:nvCxnSpPr>
            <p:cNvPr id="33" name="Straight Arrow Connector 32"/>
            <p:cNvCxnSpPr/>
            <p:nvPr/>
          </p:nvCxnSpPr>
          <p:spPr bwMode="auto">
            <a:xfrm flipV="1">
              <a:off x="2359313" y="3545441"/>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sp>
        <p:nvSpPr>
          <p:cNvPr id="48" name="TextBox 47"/>
          <p:cNvSpPr txBox="1"/>
          <p:nvPr/>
        </p:nvSpPr>
        <p:spPr>
          <a:xfrm>
            <a:off x="1187624" y="2298358"/>
            <a:ext cx="2592288" cy="338554"/>
          </a:xfrm>
          <a:prstGeom prst="rect">
            <a:avLst/>
          </a:prstGeom>
          <a:noFill/>
        </p:spPr>
        <p:txBody>
          <a:bodyPr wrap="square" rtlCol="0">
            <a:spAutoFit/>
          </a:bodyPr>
          <a:lstStyle/>
          <a:p>
            <a:r>
              <a:rPr lang="en-US" sz="1600" smtClean="0"/>
              <a:t>Contoh:  Queue[6]   </a:t>
            </a:r>
            <a:endParaRPr lang="en-US" sz="1600"/>
          </a:p>
        </p:txBody>
      </p:sp>
      <p:sp>
        <p:nvSpPr>
          <p:cNvPr id="57" name="TextBox 56"/>
          <p:cNvSpPr txBox="1"/>
          <p:nvPr/>
        </p:nvSpPr>
        <p:spPr>
          <a:xfrm>
            <a:off x="1350632" y="4058966"/>
            <a:ext cx="2501288" cy="338554"/>
          </a:xfrm>
          <a:prstGeom prst="rect">
            <a:avLst/>
          </a:prstGeom>
          <a:noFill/>
        </p:spPr>
        <p:txBody>
          <a:bodyPr wrap="square" rtlCol="0">
            <a:spAutoFit/>
          </a:bodyPr>
          <a:lstStyle/>
          <a:p>
            <a:pPr>
              <a:tabLst>
                <a:tab pos="1085850" algn="l"/>
                <a:tab pos="2516188" algn="l"/>
              </a:tabLst>
            </a:pPr>
            <a:r>
              <a:rPr lang="en-US" sz="1600" smtClean="0"/>
              <a:t>Depan=0,	Belakang=3	</a:t>
            </a:r>
            <a:endParaRPr lang="en-US" sz="1600"/>
          </a:p>
        </p:txBody>
      </p:sp>
      <p:sp>
        <p:nvSpPr>
          <p:cNvPr id="61" name="TextBox 60"/>
          <p:cNvSpPr txBox="1"/>
          <p:nvPr/>
        </p:nvSpPr>
        <p:spPr>
          <a:xfrm>
            <a:off x="3923928" y="4059382"/>
            <a:ext cx="2646190" cy="338554"/>
          </a:xfrm>
          <a:prstGeom prst="rect">
            <a:avLst/>
          </a:prstGeom>
          <a:noFill/>
        </p:spPr>
        <p:txBody>
          <a:bodyPr wrap="square" rtlCol="0">
            <a:spAutoFit/>
          </a:bodyPr>
          <a:lstStyle/>
          <a:p>
            <a:pPr>
              <a:tabLst>
                <a:tab pos="1141413" algn="l"/>
                <a:tab pos="2516188" algn="l"/>
              </a:tabLst>
            </a:pPr>
            <a:r>
              <a:rPr lang="en-US" sz="1600" smtClean="0"/>
              <a:t>maka isi queu: 8  10  6  28</a:t>
            </a:r>
            <a:endParaRPr lang="en-US" sz="1600"/>
          </a:p>
        </p:txBody>
      </p:sp>
      <p:graphicFrame>
        <p:nvGraphicFramePr>
          <p:cNvPr id="65" name="Table 64"/>
          <p:cNvGraphicFramePr>
            <a:graphicFrameLocks noGrp="1"/>
          </p:cNvGraphicFramePr>
          <p:nvPr/>
        </p:nvGraphicFramePr>
        <p:xfrm>
          <a:off x="1961606" y="4671242"/>
          <a:ext cx="5184576" cy="304800"/>
        </p:xfrm>
        <a:graphic>
          <a:graphicData uri="http://schemas.openxmlformats.org/drawingml/2006/table">
            <a:tbl>
              <a:tblPr firstRow="1" bandRow="1">
                <a:tableStyleId>{C083E6E3-FA7D-4D7B-A595-EF9225AFEA82}</a:tableStyleId>
              </a:tblPr>
              <a:tblGrid>
                <a:gridCol w="864096"/>
                <a:gridCol w="864096"/>
                <a:gridCol w="864096"/>
                <a:gridCol w="864096"/>
                <a:gridCol w="864096"/>
                <a:gridCol w="864096"/>
              </a:tblGrid>
              <a:tr h="232792">
                <a:tc>
                  <a:txBody>
                    <a:bodyPr/>
                    <a:lstStyle/>
                    <a:p>
                      <a:pPr algn="ctr"/>
                      <a:r>
                        <a:rPr lang="en-US" sz="1400" b="0" smtClean="0">
                          <a:solidFill>
                            <a:schemeClr val="tx1"/>
                          </a:solidFill>
                        </a:rPr>
                        <a:t>0</a:t>
                      </a:r>
                      <a:endParaRPr lang="en-US" sz="1400" b="0">
                        <a:solidFill>
                          <a:schemeClr val="tx1"/>
                        </a:solidFill>
                      </a:endParaRPr>
                    </a:p>
                  </a:txBody>
                  <a:tcPr anchor="ctr"/>
                </a:tc>
                <a:tc>
                  <a:txBody>
                    <a:bodyPr/>
                    <a:lstStyle/>
                    <a:p>
                      <a:pPr algn="ctr"/>
                      <a:r>
                        <a:rPr lang="en-US" sz="1400" b="0" smtClean="0"/>
                        <a:t>1</a:t>
                      </a:r>
                      <a:endParaRPr lang="en-US" sz="1400" b="0">
                        <a:solidFill>
                          <a:schemeClr val="tx1"/>
                        </a:solidFill>
                      </a:endParaRPr>
                    </a:p>
                  </a:txBody>
                  <a:tcPr anchor="ctr"/>
                </a:tc>
                <a:tc>
                  <a:txBody>
                    <a:bodyPr/>
                    <a:lstStyle/>
                    <a:p>
                      <a:pPr algn="ctr"/>
                      <a:r>
                        <a:rPr lang="en-US" sz="1400" b="0" smtClean="0"/>
                        <a:t>2</a:t>
                      </a:r>
                      <a:endParaRPr lang="en-US" sz="1400" b="0">
                        <a:solidFill>
                          <a:schemeClr val="tx1"/>
                        </a:solidFill>
                      </a:endParaRPr>
                    </a:p>
                  </a:txBody>
                  <a:tcPr anchor="ctr"/>
                </a:tc>
                <a:tc>
                  <a:txBody>
                    <a:bodyPr/>
                    <a:lstStyle/>
                    <a:p>
                      <a:pPr algn="ctr"/>
                      <a:r>
                        <a:rPr lang="en-US" sz="1400" b="0" smtClean="0">
                          <a:solidFill>
                            <a:schemeClr val="tx1"/>
                          </a:solidFill>
                        </a:rPr>
                        <a:t>3</a:t>
                      </a:r>
                      <a:endParaRPr lang="en-US" sz="1400" b="0">
                        <a:solidFill>
                          <a:schemeClr val="tx1"/>
                        </a:solidFill>
                      </a:endParaRPr>
                    </a:p>
                  </a:txBody>
                  <a:tcPr anchor="ctr"/>
                </a:tc>
                <a:tc>
                  <a:txBody>
                    <a:bodyPr/>
                    <a:lstStyle/>
                    <a:p>
                      <a:pPr algn="ctr"/>
                      <a:r>
                        <a:rPr lang="en-US" sz="1400" b="0" smtClean="0">
                          <a:solidFill>
                            <a:schemeClr val="tx1"/>
                          </a:solidFill>
                        </a:rPr>
                        <a:t>4</a:t>
                      </a:r>
                      <a:endParaRPr lang="en-US" sz="1400" b="0">
                        <a:solidFill>
                          <a:schemeClr val="tx1"/>
                        </a:solidFill>
                      </a:endParaRPr>
                    </a:p>
                  </a:txBody>
                  <a:tcPr anchor="ctr"/>
                </a:tc>
                <a:tc>
                  <a:txBody>
                    <a:bodyPr/>
                    <a:lstStyle/>
                    <a:p>
                      <a:pPr algn="ctr"/>
                      <a:r>
                        <a:rPr lang="en-US" sz="1400" b="0" smtClean="0">
                          <a:solidFill>
                            <a:schemeClr val="tx1"/>
                          </a:solidFill>
                        </a:rPr>
                        <a:t>5</a:t>
                      </a:r>
                      <a:endParaRPr lang="en-US" sz="1400" b="0">
                        <a:solidFill>
                          <a:schemeClr val="tx1"/>
                        </a:solidFill>
                      </a:endParaRPr>
                    </a:p>
                  </a:txBody>
                  <a:tcPr anchor="ctr"/>
                </a:tc>
              </a:tr>
            </a:tbl>
          </a:graphicData>
        </a:graphic>
      </p:graphicFrame>
      <p:grpSp>
        <p:nvGrpSpPr>
          <p:cNvPr id="82" name="Group 81"/>
          <p:cNvGrpSpPr/>
          <p:nvPr/>
        </p:nvGrpSpPr>
        <p:grpSpPr>
          <a:xfrm>
            <a:off x="1507058" y="4973686"/>
            <a:ext cx="6089278" cy="1173928"/>
            <a:chOff x="1507058" y="4973686"/>
            <a:chExt cx="6089278" cy="1173928"/>
          </a:xfrm>
        </p:grpSpPr>
        <p:sp>
          <p:nvSpPr>
            <p:cNvPr id="63" name="TextBox 62"/>
            <p:cNvSpPr txBox="1"/>
            <p:nvPr/>
          </p:nvSpPr>
          <p:spPr>
            <a:xfrm>
              <a:off x="1871492" y="5839837"/>
              <a:ext cx="931665" cy="307777"/>
            </a:xfrm>
            <a:prstGeom prst="rect">
              <a:avLst/>
            </a:prstGeom>
            <a:noFill/>
          </p:spPr>
          <p:txBody>
            <a:bodyPr wrap="none" rtlCol="0">
              <a:spAutoFit/>
            </a:bodyPr>
            <a:lstStyle/>
            <a:p>
              <a:r>
                <a:rPr lang="en-US" sz="1400" smtClean="0"/>
                <a:t>Belakang</a:t>
              </a:r>
              <a:endParaRPr lang="en-US" sz="1400"/>
            </a:p>
          </p:txBody>
        </p:sp>
        <p:cxnSp>
          <p:nvCxnSpPr>
            <p:cNvPr id="67" name="Straight Connector 66"/>
            <p:cNvCxnSpPr/>
            <p:nvPr/>
          </p:nvCxnSpPr>
          <p:spPr bwMode="auto">
            <a:xfrm>
              <a:off x="1921000" y="4973686"/>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68" name="Straight Connector 67"/>
            <p:cNvCxnSpPr/>
            <p:nvPr/>
          </p:nvCxnSpPr>
          <p:spPr bwMode="auto">
            <a:xfrm>
              <a:off x="1921000" y="5477742"/>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69" name="Left Arrow 68"/>
            <p:cNvSpPr/>
            <p:nvPr/>
          </p:nvSpPr>
          <p:spPr bwMode="auto">
            <a:xfrm>
              <a:off x="1507058" y="5134379"/>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70" name="Left Arrow 69"/>
            <p:cNvSpPr/>
            <p:nvPr/>
          </p:nvSpPr>
          <p:spPr bwMode="auto">
            <a:xfrm>
              <a:off x="7322016" y="5134379"/>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71" name="Rounded Rectangle 70"/>
            <p:cNvSpPr/>
            <p:nvPr/>
          </p:nvSpPr>
          <p:spPr bwMode="auto">
            <a:xfrm>
              <a:off x="5458445" y="5045694"/>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72" name="Rounded Rectangle 71"/>
            <p:cNvSpPr/>
            <p:nvPr/>
          </p:nvSpPr>
          <p:spPr bwMode="auto">
            <a:xfrm>
              <a:off x="4594349" y="5045694"/>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73" name="Rounded Rectangle 72"/>
            <p:cNvSpPr/>
            <p:nvPr/>
          </p:nvSpPr>
          <p:spPr bwMode="auto">
            <a:xfrm>
              <a:off x="3721616" y="5045694"/>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74" name="Rounded Rectangle 73"/>
            <p:cNvSpPr/>
            <p:nvPr/>
          </p:nvSpPr>
          <p:spPr bwMode="auto">
            <a:xfrm>
              <a:off x="2848467" y="5045694"/>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75" name="Rounded Rectangle 74"/>
            <p:cNvSpPr/>
            <p:nvPr/>
          </p:nvSpPr>
          <p:spPr bwMode="auto">
            <a:xfrm>
              <a:off x="6322541" y="5049074"/>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76" name="Rounded Rectangle 75"/>
            <p:cNvSpPr/>
            <p:nvPr/>
          </p:nvSpPr>
          <p:spPr bwMode="auto">
            <a:xfrm>
              <a:off x="1971605" y="5049074"/>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a:t>
              </a:r>
            </a:p>
          </p:txBody>
        </p:sp>
        <p:sp>
          <p:nvSpPr>
            <p:cNvPr id="77" name="TextBox 76"/>
            <p:cNvSpPr txBox="1"/>
            <p:nvPr/>
          </p:nvSpPr>
          <p:spPr>
            <a:xfrm>
              <a:off x="1988765" y="5622565"/>
              <a:ext cx="712054" cy="307777"/>
            </a:xfrm>
            <a:prstGeom prst="rect">
              <a:avLst/>
            </a:prstGeom>
            <a:noFill/>
          </p:spPr>
          <p:txBody>
            <a:bodyPr wrap="none" rtlCol="0">
              <a:spAutoFit/>
            </a:bodyPr>
            <a:lstStyle/>
            <a:p>
              <a:r>
                <a:rPr lang="en-US" sz="1400" smtClean="0"/>
                <a:t>Depan</a:t>
              </a:r>
              <a:endParaRPr lang="en-US" sz="1400"/>
            </a:p>
          </p:txBody>
        </p:sp>
        <p:cxnSp>
          <p:nvCxnSpPr>
            <p:cNvPr id="78" name="Straight Arrow Connector 77"/>
            <p:cNvCxnSpPr/>
            <p:nvPr/>
          </p:nvCxnSpPr>
          <p:spPr bwMode="auto">
            <a:xfrm flipV="1">
              <a:off x="2359313" y="5489657"/>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sp>
        <p:nvSpPr>
          <p:cNvPr id="79" name="TextBox 78"/>
          <p:cNvSpPr txBox="1"/>
          <p:nvPr/>
        </p:nvSpPr>
        <p:spPr>
          <a:xfrm>
            <a:off x="1349746" y="6141525"/>
            <a:ext cx="2501288" cy="338554"/>
          </a:xfrm>
          <a:prstGeom prst="rect">
            <a:avLst/>
          </a:prstGeom>
          <a:noFill/>
        </p:spPr>
        <p:txBody>
          <a:bodyPr wrap="square" rtlCol="0">
            <a:spAutoFit/>
          </a:bodyPr>
          <a:lstStyle/>
          <a:p>
            <a:pPr>
              <a:tabLst>
                <a:tab pos="1085850" algn="l"/>
                <a:tab pos="2516188" algn="l"/>
              </a:tabLst>
            </a:pPr>
            <a:r>
              <a:rPr lang="en-US" sz="1600" smtClean="0"/>
              <a:t>Depan=0,	Belakang=0	</a:t>
            </a:r>
            <a:endParaRPr lang="en-US" sz="1600"/>
          </a:p>
        </p:txBody>
      </p:sp>
      <p:sp>
        <p:nvSpPr>
          <p:cNvPr id="80" name="TextBox 79"/>
          <p:cNvSpPr txBox="1"/>
          <p:nvPr/>
        </p:nvSpPr>
        <p:spPr>
          <a:xfrm>
            <a:off x="3923042" y="6141941"/>
            <a:ext cx="2646190" cy="338554"/>
          </a:xfrm>
          <a:prstGeom prst="rect">
            <a:avLst/>
          </a:prstGeom>
          <a:noFill/>
        </p:spPr>
        <p:txBody>
          <a:bodyPr wrap="square" rtlCol="0">
            <a:spAutoFit/>
          </a:bodyPr>
          <a:lstStyle/>
          <a:p>
            <a:pPr>
              <a:tabLst>
                <a:tab pos="1141413" algn="l"/>
                <a:tab pos="2516188" algn="l"/>
              </a:tabLst>
            </a:pPr>
            <a:r>
              <a:rPr lang="en-US" sz="1600" smtClean="0"/>
              <a:t>maka isi queu: 8</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blinds(horizontal)">
                                      <p:cBhvr>
                                        <p:cTn id="14" dur="500"/>
                                        <p:tgtEl>
                                          <p:spTgt spid="48"/>
                                        </p:tgtEl>
                                      </p:cBhvr>
                                    </p:animEffect>
                                  </p:childTnLst>
                                </p:cTn>
                              </p:par>
                            </p:childTnLst>
                          </p:cTn>
                        </p:par>
                        <p:par>
                          <p:cTn id="15" fill="hold">
                            <p:stCondLst>
                              <p:cond delay="500"/>
                            </p:stCondLst>
                            <p:childTnLst>
                              <p:par>
                                <p:cTn id="16" presetID="47" presetClass="entr" presetSubtype="0"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1000"/>
                                        <p:tgtEl>
                                          <p:spTgt spid="51"/>
                                        </p:tgtEl>
                                      </p:cBhvr>
                                    </p:animEffect>
                                    <p:anim calcmode="lin" valueType="num">
                                      <p:cBhvr>
                                        <p:cTn id="19" dur="1000" fill="hold"/>
                                        <p:tgtEl>
                                          <p:spTgt spid="51"/>
                                        </p:tgtEl>
                                        <p:attrNameLst>
                                          <p:attrName>ppt_x</p:attrName>
                                        </p:attrNameLst>
                                      </p:cBhvr>
                                      <p:tavLst>
                                        <p:tav tm="0">
                                          <p:val>
                                            <p:strVal val="#ppt_x"/>
                                          </p:val>
                                        </p:tav>
                                        <p:tav tm="100000">
                                          <p:val>
                                            <p:strVal val="#ppt_x"/>
                                          </p:val>
                                        </p:tav>
                                      </p:tavLst>
                                    </p:anim>
                                    <p:anim calcmode="lin" valueType="num">
                                      <p:cBhvr>
                                        <p:cTn id="20" dur="1000" fill="hold"/>
                                        <p:tgtEl>
                                          <p:spTgt spid="51"/>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1000"/>
                                        <p:tgtEl>
                                          <p:spTgt spid="59"/>
                                        </p:tgtEl>
                                      </p:cBhvr>
                                    </p:animEffect>
                                    <p:anim calcmode="lin" valueType="num">
                                      <p:cBhvr>
                                        <p:cTn id="24" dur="1000" fill="hold"/>
                                        <p:tgtEl>
                                          <p:spTgt spid="59"/>
                                        </p:tgtEl>
                                        <p:attrNameLst>
                                          <p:attrName>ppt_x</p:attrName>
                                        </p:attrNameLst>
                                      </p:cBhvr>
                                      <p:tavLst>
                                        <p:tav tm="0">
                                          <p:val>
                                            <p:strVal val="#ppt_x"/>
                                          </p:val>
                                        </p:tav>
                                        <p:tav tm="100000">
                                          <p:val>
                                            <p:strVal val="#ppt_x"/>
                                          </p:val>
                                        </p:tav>
                                      </p:tavLst>
                                    </p:anim>
                                    <p:anim calcmode="lin" valueType="num">
                                      <p:cBhvr>
                                        <p:cTn id="25" dur="1000" fill="hold"/>
                                        <p:tgtEl>
                                          <p:spTgt spid="59"/>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1000"/>
                                        <p:tgtEl>
                                          <p:spTgt spid="60"/>
                                        </p:tgtEl>
                                      </p:cBhvr>
                                    </p:animEffect>
                                    <p:anim calcmode="lin" valueType="num">
                                      <p:cBhvr>
                                        <p:cTn id="29" dur="1000" fill="hold"/>
                                        <p:tgtEl>
                                          <p:spTgt spid="60"/>
                                        </p:tgtEl>
                                        <p:attrNameLst>
                                          <p:attrName>ppt_x</p:attrName>
                                        </p:attrNameLst>
                                      </p:cBhvr>
                                      <p:tavLst>
                                        <p:tav tm="0">
                                          <p:val>
                                            <p:strVal val="#ppt_x"/>
                                          </p:val>
                                        </p:tav>
                                        <p:tav tm="100000">
                                          <p:val>
                                            <p:strVal val="#ppt_x"/>
                                          </p:val>
                                        </p:tav>
                                      </p:tavLst>
                                    </p:anim>
                                    <p:anim calcmode="lin" valueType="num">
                                      <p:cBhvr>
                                        <p:cTn id="30" dur="1000" fill="hold"/>
                                        <p:tgtEl>
                                          <p:spTgt spid="60"/>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27" presetClass="entr" presetSubtype="0" fill="hold" grpId="0" nodeType="afterEffect">
                                  <p:stCondLst>
                                    <p:cond delay="0"/>
                                  </p:stCondLst>
                                  <p:iterate type="lt">
                                    <p:tmPct val="50000"/>
                                  </p:iterate>
                                  <p:childTnLst>
                                    <p:set>
                                      <p:cBhvr>
                                        <p:cTn id="33" dur="1" fill="hold">
                                          <p:stCondLst>
                                            <p:cond delay="0"/>
                                          </p:stCondLst>
                                        </p:cTn>
                                        <p:tgtEl>
                                          <p:spTgt spid="57"/>
                                        </p:tgtEl>
                                        <p:attrNameLst>
                                          <p:attrName>style.visibility</p:attrName>
                                        </p:attrNameLst>
                                      </p:cBhvr>
                                      <p:to>
                                        <p:strVal val="visible"/>
                                      </p:to>
                                    </p:set>
                                    <p:anim calcmode="discrete" valueType="clr">
                                      <p:cBhvr override="childStyle">
                                        <p:cTn id="34" dur="80"/>
                                        <p:tgtEl>
                                          <p:spTgt spid="57"/>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57"/>
                                        </p:tgtEl>
                                        <p:attrNameLst>
                                          <p:attrName>fillcolor</p:attrName>
                                        </p:attrNameLst>
                                      </p:cBhvr>
                                      <p:tavLst>
                                        <p:tav tm="0">
                                          <p:val>
                                            <p:clrVal>
                                              <a:schemeClr val="accent2"/>
                                            </p:clrVal>
                                          </p:val>
                                        </p:tav>
                                        <p:tav tm="50000">
                                          <p:val>
                                            <p:clrVal>
                                              <a:schemeClr val="hlink"/>
                                            </p:clrVal>
                                          </p:val>
                                        </p:tav>
                                      </p:tavLst>
                                    </p:anim>
                                    <p:set>
                                      <p:cBhvr>
                                        <p:cTn id="36" dur="80"/>
                                        <p:tgtEl>
                                          <p:spTgt spid="57"/>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7" presetClass="entr" presetSubtype="0" fill="hold" grpId="0" nodeType="clickEffect">
                                  <p:stCondLst>
                                    <p:cond delay="0"/>
                                  </p:stCondLst>
                                  <p:iterate type="lt">
                                    <p:tmPct val="50000"/>
                                  </p:iterate>
                                  <p:childTnLst>
                                    <p:set>
                                      <p:cBhvr>
                                        <p:cTn id="40" dur="1" fill="hold">
                                          <p:stCondLst>
                                            <p:cond delay="0"/>
                                          </p:stCondLst>
                                        </p:cTn>
                                        <p:tgtEl>
                                          <p:spTgt spid="61"/>
                                        </p:tgtEl>
                                        <p:attrNameLst>
                                          <p:attrName>style.visibility</p:attrName>
                                        </p:attrNameLst>
                                      </p:cBhvr>
                                      <p:to>
                                        <p:strVal val="visible"/>
                                      </p:to>
                                    </p:set>
                                    <p:anim calcmode="discrete" valueType="clr">
                                      <p:cBhvr override="childStyle">
                                        <p:cTn id="41" dur="80"/>
                                        <p:tgtEl>
                                          <p:spTgt spid="61"/>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61"/>
                                        </p:tgtEl>
                                        <p:attrNameLst>
                                          <p:attrName>fillcolor</p:attrName>
                                        </p:attrNameLst>
                                      </p:cBhvr>
                                      <p:tavLst>
                                        <p:tav tm="0">
                                          <p:val>
                                            <p:clrVal>
                                              <a:schemeClr val="accent2"/>
                                            </p:clrVal>
                                          </p:val>
                                        </p:tav>
                                        <p:tav tm="50000">
                                          <p:val>
                                            <p:clrVal>
                                              <a:schemeClr val="hlink"/>
                                            </p:clrVal>
                                          </p:val>
                                        </p:tav>
                                      </p:tavLst>
                                    </p:anim>
                                    <p:set>
                                      <p:cBhvr>
                                        <p:cTn id="43" dur="80"/>
                                        <p:tgtEl>
                                          <p:spTgt spid="61"/>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1000"/>
                                        <p:tgtEl>
                                          <p:spTgt spid="65"/>
                                        </p:tgtEl>
                                      </p:cBhvr>
                                    </p:animEffect>
                                    <p:anim calcmode="lin" valueType="num">
                                      <p:cBhvr>
                                        <p:cTn id="49" dur="1000" fill="hold"/>
                                        <p:tgtEl>
                                          <p:spTgt spid="65"/>
                                        </p:tgtEl>
                                        <p:attrNameLst>
                                          <p:attrName>ppt_x</p:attrName>
                                        </p:attrNameLst>
                                      </p:cBhvr>
                                      <p:tavLst>
                                        <p:tav tm="0">
                                          <p:val>
                                            <p:strVal val="#ppt_x"/>
                                          </p:val>
                                        </p:tav>
                                        <p:tav tm="100000">
                                          <p:val>
                                            <p:strVal val="#ppt_x"/>
                                          </p:val>
                                        </p:tav>
                                      </p:tavLst>
                                    </p:anim>
                                    <p:anim calcmode="lin" valueType="num">
                                      <p:cBhvr>
                                        <p:cTn id="50" dur="1000" fill="hold"/>
                                        <p:tgtEl>
                                          <p:spTgt spid="65"/>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1000"/>
                                        <p:tgtEl>
                                          <p:spTgt spid="82"/>
                                        </p:tgtEl>
                                      </p:cBhvr>
                                    </p:animEffect>
                                    <p:anim calcmode="lin" valueType="num">
                                      <p:cBhvr>
                                        <p:cTn id="54" dur="1000" fill="hold"/>
                                        <p:tgtEl>
                                          <p:spTgt spid="82"/>
                                        </p:tgtEl>
                                        <p:attrNameLst>
                                          <p:attrName>ppt_x</p:attrName>
                                        </p:attrNameLst>
                                      </p:cBhvr>
                                      <p:tavLst>
                                        <p:tav tm="0">
                                          <p:val>
                                            <p:strVal val="#ppt_x"/>
                                          </p:val>
                                        </p:tav>
                                        <p:tav tm="100000">
                                          <p:val>
                                            <p:strVal val="#ppt_x"/>
                                          </p:val>
                                        </p:tav>
                                      </p:tavLst>
                                    </p:anim>
                                    <p:anim calcmode="lin" valueType="num">
                                      <p:cBhvr>
                                        <p:cTn id="55" dur="1000" fill="hold"/>
                                        <p:tgtEl>
                                          <p:spTgt spid="82"/>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27" presetClass="entr" presetSubtype="0" fill="hold" grpId="0" nodeType="afterEffect">
                                  <p:stCondLst>
                                    <p:cond delay="0"/>
                                  </p:stCondLst>
                                  <p:iterate type="lt">
                                    <p:tmPct val="50000"/>
                                  </p:iterate>
                                  <p:childTnLst>
                                    <p:set>
                                      <p:cBhvr>
                                        <p:cTn id="58" dur="1" fill="hold">
                                          <p:stCondLst>
                                            <p:cond delay="0"/>
                                          </p:stCondLst>
                                        </p:cTn>
                                        <p:tgtEl>
                                          <p:spTgt spid="79"/>
                                        </p:tgtEl>
                                        <p:attrNameLst>
                                          <p:attrName>style.visibility</p:attrName>
                                        </p:attrNameLst>
                                      </p:cBhvr>
                                      <p:to>
                                        <p:strVal val="visible"/>
                                      </p:to>
                                    </p:set>
                                    <p:anim calcmode="discrete" valueType="clr">
                                      <p:cBhvr override="childStyle">
                                        <p:cTn id="59" dur="80"/>
                                        <p:tgtEl>
                                          <p:spTgt spid="79"/>
                                        </p:tgtEl>
                                        <p:attrNameLst>
                                          <p:attrName>style.color</p:attrName>
                                        </p:attrNameLst>
                                      </p:cBhvr>
                                      <p:tavLst>
                                        <p:tav tm="0">
                                          <p:val>
                                            <p:clrVal>
                                              <a:schemeClr val="accent2"/>
                                            </p:clrVal>
                                          </p:val>
                                        </p:tav>
                                        <p:tav tm="50000">
                                          <p:val>
                                            <p:clrVal>
                                              <a:schemeClr val="hlink"/>
                                            </p:clrVal>
                                          </p:val>
                                        </p:tav>
                                      </p:tavLst>
                                    </p:anim>
                                    <p:anim calcmode="discrete" valueType="clr">
                                      <p:cBhvr>
                                        <p:cTn id="60" dur="80"/>
                                        <p:tgtEl>
                                          <p:spTgt spid="79"/>
                                        </p:tgtEl>
                                        <p:attrNameLst>
                                          <p:attrName>fillcolor</p:attrName>
                                        </p:attrNameLst>
                                      </p:cBhvr>
                                      <p:tavLst>
                                        <p:tav tm="0">
                                          <p:val>
                                            <p:clrVal>
                                              <a:schemeClr val="accent2"/>
                                            </p:clrVal>
                                          </p:val>
                                        </p:tav>
                                        <p:tav tm="50000">
                                          <p:val>
                                            <p:clrVal>
                                              <a:schemeClr val="hlink"/>
                                            </p:clrVal>
                                          </p:val>
                                        </p:tav>
                                      </p:tavLst>
                                    </p:anim>
                                    <p:set>
                                      <p:cBhvr>
                                        <p:cTn id="61" dur="80"/>
                                        <p:tgtEl>
                                          <p:spTgt spid="79"/>
                                        </p:tgtEl>
                                        <p:attrNameLst>
                                          <p:attrName>fill.type</p:attrName>
                                        </p:attrNameLst>
                                      </p:cBhvr>
                                      <p:to>
                                        <p:strVal val="solid"/>
                                      </p:to>
                                    </p:set>
                                  </p:childTnLst>
                                </p:cTn>
                              </p:par>
                            </p:childTnLst>
                          </p:cTn>
                        </p:par>
                      </p:childTnLst>
                    </p:cTn>
                  </p:par>
                  <p:par>
                    <p:cTn id="62" fill="hold">
                      <p:stCondLst>
                        <p:cond delay="indefinite"/>
                      </p:stCondLst>
                      <p:childTnLst>
                        <p:par>
                          <p:cTn id="63" fill="hold">
                            <p:stCondLst>
                              <p:cond delay="0"/>
                            </p:stCondLst>
                            <p:childTnLst>
                              <p:par>
                                <p:cTn id="64" presetID="27" presetClass="entr" presetSubtype="0" fill="hold" grpId="0" nodeType="clickEffect">
                                  <p:stCondLst>
                                    <p:cond delay="0"/>
                                  </p:stCondLst>
                                  <p:iterate type="lt">
                                    <p:tmPct val="50000"/>
                                  </p:iterate>
                                  <p:childTnLst>
                                    <p:set>
                                      <p:cBhvr>
                                        <p:cTn id="65" dur="1" fill="hold">
                                          <p:stCondLst>
                                            <p:cond delay="0"/>
                                          </p:stCondLst>
                                        </p:cTn>
                                        <p:tgtEl>
                                          <p:spTgt spid="80"/>
                                        </p:tgtEl>
                                        <p:attrNameLst>
                                          <p:attrName>style.visibility</p:attrName>
                                        </p:attrNameLst>
                                      </p:cBhvr>
                                      <p:to>
                                        <p:strVal val="visible"/>
                                      </p:to>
                                    </p:set>
                                    <p:anim calcmode="discrete" valueType="clr">
                                      <p:cBhvr override="childStyle">
                                        <p:cTn id="66" dur="80"/>
                                        <p:tgtEl>
                                          <p:spTgt spid="80"/>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80"/>
                                        </p:tgtEl>
                                        <p:attrNameLst>
                                          <p:attrName>fillcolor</p:attrName>
                                        </p:attrNameLst>
                                      </p:cBhvr>
                                      <p:tavLst>
                                        <p:tav tm="0">
                                          <p:val>
                                            <p:clrVal>
                                              <a:schemeClr val="accent2"/>
                                            </p:clrVal>
                                          </p:val>
                                        </p:tav>
                                        <p:tav tm="50000">
                                          <p:val>
                                            <p:clrVal>
                                              <a:schemeClr val="hlink"/>
                                            </p:clrVal>
                                          </p:val>
                                        </p:tav>
                                      </p:tavLst>
                                    </p:anim>
                                    <p:set>
                                      <p:cBhvr>
                                        <p:cTn id="68" dur="80"/>
                                        <p:tgtEl>
                                          <p:spTgt spid="8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8" grpId="0"/>
      <p:bldP spid="57" grpId="0"/>
      <p:bldP spid="61" grpId="0"/>
      <p:bldP spid="79" grpId="0"/>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graphicFrame>
        <p:nvGraphicFramePr>
          <p:cNvPr id="51" name="Table 50"/>
          <p:cNvGraphicFramePr>
            <a:graphicFrameLocks noGrp="1"/>
          </p:cNvGraphicFramePr>
          <p:nvPr/>
        </p:nvGraphicFramePr>
        <p:xfrm>
          <a:off x="2393654" y="3060249"/>
          <a:ext cx="5184576" cy="304800"/>
        </p:xfrm>
        <a:graphic>
          <a:graphicData uri="http://schemas.openxmlformats.org/drawingml/2006/table">
            <a:tbl>
              <a:tblPr firstRow="1" bandRow="1">
                <a:tableStyleId>{C083E6E3-FA7D-4D7B-A595-EF9225AFEA82}</a:tableStyleId>
              </a:tblPr>
              <a:tblGrid>
                <a:gridCol w="864096"/>
                <a:gridCol w="864096"/>
                <a:gridCol w="864096"/>
                <a:gridCol w="864096"/>
                <a:gridCol w="864096"/>
                <a:gridCol w="864096"/>
              </a:tblGrid>
              <a:tr h="232792">
                <a:tc>
                  <a:txBody>
                    <a:bodyPr/>
                    <a:lstStyle/>
                    <a:p>
                      <a:pPr algn="ctr"/>
                      <a:r>
                        <a:rPr lang="en-US" sz="1400" b="0" smtClean="0">
                          <a:solidFill>
                            <a:schemeClr val="tx1"/>
                          </a:solidFill>
                        </a:rPr>
                        <a:t>0</a:t>
                      </a:r>
                      <a:endParaRPr lang="en-US" sz="1400" b="0">
                        <a:solidFill>
                          <a:schemeClr val="tx1"/>
                        </a:solidFill>
                      </a:endParaRPr>
                    </a:p>
                  </a:txBody>
                  <a:tcPr anchor="ctr"/>
                </a:tc>
                <a:tc>
                  <a:txBody>
                    <a:bodyPr/>
                    <a:lstStyle/>
                    <a:p>
                      <a:pPr algn="ctr"/>
                      <a:r>
                        <a:rPr lang="en-US" sz="1400" b="0" smtClean="0"/>
                        <a:t>1</a:t>
                      </a:r>
                      <a:endParaRPr lang="en-US" sz="1400" b="0">
                        <a:solidFill>
                          <a:schemeClr val="tx1"/>
                        </a:solidFill>
                      </a:endParaRPr>
                    </a:p>
                  </a:txBody>
                  <a:tcPr anchor="ctr"/>
                </a:tc>
                <a:tc>
                  <a:txBody>
                    <a:bodyPr/>
                    <a:lstStyle/>
                    <a:p>
                      <a:pPr algn="ctr"/>
                      <a:r>
                        <a:rPr lang="en-US" sz="1400" b="0" smtClean="0"/>
                        <a:t>2</a:t>
                      </a:r>
                      <a:endParaRPr lang="en-US" sz="1400" b="0">
                        <a:solidFill>
                          <a:schemeClr val="tx1"/>
                        </a:solidFill>
                      </a:endParaRPr>
                    </a:p>
                  </a:txBody>
                  <a:tcPr anchor="ctr"/>
                </a:tc>
                <a:tc>
                  <a:txBody>
                    <a:bodyPr/>
                    <a:lstStyle/>
                    <a:p>
                      <a:pPr algn="ctr"/>
                      <a:r>
                        <a:rPr lang="en-US" sz="1400" b="0" smtClean="0">
                          <a:solidFill>
                            <a:schemeClr val="tx1"/>
                          </a:solidFill>
                        </a:rPr>
                        <a:t>3</a:t>
                      </a:r>
                      <a:endParaRPr lang="en-US" sz="1400" b="0">
                        <a:solidFill>
                          <a:schemeClr val="tx1"/>
                        </a:solidFill>
                      </a:endParaRPr>
                    </a:p>
                  </a:txBody>
                  <a:tcPr anchor="ctr"/>
                </a:tc>
                <a:tc>
                  <a:txBody>
                    <a:bodyPr/>
                    <a:lstStyle/>
                    <a:p>
                      <a:pPr algn="ctr"/>
                      <a:r>
                        <a:rPr lang="en-US" sz="1400" b="0" smtClean="0">
                          <a:solidFill>
                            <a:schemeClr val="tx1"/>
                          </a:solidFill>
                        </a:rPr>
                        <a:t>4</a:t>
                      </a:r>
                      <a:endParaRPr lang="en-US" sz="1400" b="0">
                        <a:solidFill>
                          <a:schemeClr val="tx1"/>
                        </a:solidFill>
                      </a:endParaRPr>
                    </a:p>
                  </a:txBody>
                  <a:tcPr anchor="ctr"/>
                </a:tc>
                <a:tc>
                  <a:txBody>
                    <a:bodyPr/>
                    <a:lstStyle/>
                    <a:p>
                      <a:pPr algn="ctr"/>
                      <a:r>
                        <a:rPr lang="en-US" sz="1400" b="0" smtClean="0">
                          <a:solidFill>
                            <a:schemeClr val="tx1"/>
                          </a:solidFill>
                        </a:rPr>
                        <a:t>5</a:t>
                      </a:r>
                      <a:endParaRPr lang="en-US" sz="1400" b="0">
                        <a:solidFill>
                          <a:schemeClr val="tx1"/>
                        </a:solidFill>
                      </a:endParaRPr>
                    </a:p>
                  </a:txBody>
                  <a:tcPr anchor="ctr"/>
                </a:tc>
              </a:tr>
            </a:tbl>
          </a:graphicData>
        </a:graphic>
      </p:graphicFrame>
      <p:grpSp>
        <p:nvGrpSpPr>
          <p:cNvPr id="25" name="Group 24"/>
          <p:cNvGrpSpPr/>
          <p:nvPr/>
        </p:nvGrpSpPr>
        <p:grpSpPr>
          <a:xfrm>
            <a:off x="6691830" y="3876103"/>
            <a:ext cx="931665" cy="497058"/>
            <a:chOff x="1363238" y="3876103"/>
            <a:chExt cx="931665" cy="497058"/>
          </a:xfrm>
        </p:grpSpPr>
        <p:sp>
          <p:nvSpPr>
            <p:cNvPr id="41" name="TextBox 40"/>
            <p:cNvSpPr txBox="1"/>
            <p:nvPr/>
          </p:nvSpPr>
          <p:spPr>
            <a:xfrm>
              <a:off x="1363238" y="4065384"/>
              <a:ext cx="931665" cy="307777"/>
            </a:xfrm>
            <a:prstGeom prst="rect">
              <a:avLst/>
            </a:prstGeom>
            <a:noFill/>
          </p:spPr>
          <p:txBody>
            <a:bodyPr wrap="none" rtlCol="0">
              <a:spAutoFit/>
            </a:bodyPr>
            <a:lstStyle/>
            <a:p>
              <a:r>
                <a:rPr lang="en-US" sz="1400" smtClean="0"/>
                <a:t>Belakang</a:t>
              </a:r>
              <a:endParaRPr lang="en-US" sz="1400"/>
            </a:p>
          </p:txBody>
        </p:sp>
        <p:cxnSp>
          <p:nvCxnSpPr>
            <p:cNvPr id="42" name="Straight Arrow Connector 41"/>
            <p:cNvCxnSpPr/>
            <p:nvPr/>
          </p:nvCxnSpPr>
          <p:spPr bwMode="auto">
            <a:xfrm flipV="1">
              <a:off x="1835696" y="3876103"/>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grpSp>
      <p:sp>
        <p:nvSpPr>
          <p:cNvPr id="48" name="TextBox 47"/>
          <p:cNvSpPr txBox="1"/>
          <p:nvPr/>
        </p:nvSpPr>
        <p:spPr>
          <a:xfrm>
            <a:off x="1475656" y="2433663"/>
            <a:ext cx="2592288" cy="338554"/>
          </a:xfrm>
          <a:prstGeom prst="rect">
            <a:avLst/>
          </a:prstGeom>
          <a:noFill/>
        </p:spPr>
        <p:txBody>
          <a:bodyPr wrap="square" rtlCol="0">
            <a:spAutoFit/>
          </a:bodyPr>
          <a:lstStyle/>
          <a:p>
            <a:r>
              <a:rPr lang="en-US" sz="1600" smtClean="0"/>
              <a:t>Contoh:  Queue[6]   </a:t>
            </a:r>
            <a:endParaRPr lang="en-US" sz="1600"/>
          </a:p>
        </p:txBody>
      </p:sp>
      <p:sp>
        <p:nvSpPr>
          <p:cNvPr id="57" name="TextBox 56"/>
          <p:cNvSpPr txBox="1"/>
          <p:nvPr/>
        </p:nvSpPr>
        <p:spPr>
          <a:xfrm>
            <a:off x="1854688" y="4644425"/>
            <a:ext cx="2933336" cy="338554"/>
          </a:xfrm>
          <a:prstGeom prst="rect">
            <a:avLst/>
          </a:prstGeom>
          <a:noFill/>
        </p:spPr>
        <p:txBody>
          <a:bodyPr wrap="square" rtlCol="0">
            <a:spAutoFit/>
          </a:bodyPr>
          <a:lstStyle/>
          <a:p>
            <a:pPr>
              <a:tabLst>
                <a:tab pos="1085850" algn="l"/>
                <a:tab pos="2516188" algn="l"/>
              </a:tabLst>
            </a:pPr>
            <a:r>
              <a:rPr lang="en-US" sz="1600" smtClean="0"/>
              <a:t>Depan=0,	Belakang= -1	</a:t>
            </a:r>
            <a:endParaRPr lang="en-US" sz="1600"/>
          </a:p>
        </p:txBody>
      </p:sp>
      <p:sp>
        <p:nvSpPr>
          <p:cNvPr id="61" name="TextBox 60"/>
          <p:cNvSpPr txBox="1"/>
          <p:nvPr/>
        </p:nvSpPr>
        <p:spPr>
          <a:xfrm>
            <a:off x="4418514" y="4644425"/>
            <a:ext cx="1881677" cy="338554"/>
          </a:xfrm>
          <a:prstGeom prst="rect">
            <a:avLst/>
          </a:prstGeom>
          <a:noFill/>
        </p:spPr>
        <p:txBody>
          <a:bodyPr wrap="square" rtlCol="0">
            <a:spAutoFit/>
          </a:bodyPr>
          <a:lstStyle/>
          <a:p>
            <a:pPr>
              <a:tabLst>
                <a:tab pos="1141413" algn="l"/>
                <a:tab pos="2516188" algn="l"/>
              </a:tabLst>
            </a:pPr>
            <a:r>
              <a:rPr lang="en-US" sz="1600" smtClean="0"/>
              <a:t>maka isi queue: -      </a:t>
            </a:r>
            <a:endParaRPr lang="en-US" sz="1600"/>
          </a:p>
        </p:txBody>
      </p:sp>
      <p:sp>
        <p:nvSpPr>
          <p:cNvPr id="44" name="Rectangle 43"/>
          <p:cNvSpPr/>
          <p:nvPr/>
        </p:nvSpPr>
        <p:spPr>
          <a:xfrm>
            <a:off x="1115616" y="1260049"/>
            <a:ext cx="7056784" cy="978729"/>
          </a:xfrm>
          <a:prstGeom prst="rect">
            <a:avLst/>
          </a:prstGeom>
        </p:spPr>
        <p:txBody>
          <a:bodyPr wrap="square">
            <a:spAutoFit/>
          </a:bodyPr>
          <a:lstStyle/>
          <a:p>
            <a:pPr marL="342900" indent="-342900">
              <a:spcAft>
                <a:spcPct val="20000"/>
              </a:spcAft>
              <a:buAutoNum type="arabicPeriod"/>
            </a:pPr>
            <a:r>
              <a:rPr lang="en-US" smtClean="0"/>
              <a:t>Mendefinisikan kondisi awal queue</a:t>
            </a:r>
          </a:p>
          <a:p>
            <a:pPr marL="342900" indent="-342900">
              <a:spcAft>
                <a:spcPct val="20000"/>
              </a:spcAft>
            </a:pPr>
            <a:r>
              <a:rPr lang="en-US" smtClean="0"/>
              <a:t>	Pada kondisi awal queue dalam keadaan kosong, maka index belakang diberi nilai lebih kecil dari index depan, yaitu -1.</a:t>
            </a:r>
            <a:endParaRPr lang="en-US" b="1"/>
          </a:p>
        </p:txBody>
      </p:sp>
      <p:sp>
        <p:nvSpPr>
          <p:cNvPr id="47" name="Rectangle 46"/>
          <p:cNvSpPr/>
          <p:nvPr/>
        </p:nvSpPr>
        <p:spPr>
          <a:xfrm>
            <a:off x="1930504" y="5292497"/>
            <a:ext cx="2857520" cy="584775"/>
          </a:xfrm>
          <a:prstGeom prst="rect">
            <a:avLst/>
          </a:prstGeom>
          <a:solidFill>
            <a:schemeClr val="accent1">
              <a:lumMod val="90000"/>
            </a:schemeClr>
          </a:solidFill>
          <a:ln>
            <a:solidFill>
              <a:srgbClr val="000000"/>
            </a:solidFill>
          </a:ln>
        </p:spPr>
        <p:txBody>
          <a:bodyPr wrap="square">
            <a:spAutoFit/>
          </a:bodyPr>
          <a:lstStyle/>
          <a:p>
            <a:r>
              <a:rPr lang="en-US" sz="1600" smtClean="0">
                <a:latin typeface="Courier New" pitchFamily="49" charset="0"/>
                <a:cs typeface="Courier New" pitchFamily="49" charset="0"/>
              </a:rPr>
              <a:t>void buatqueue()</a:t>
            </a:r>
          </a:p>
          <a:p>
            <a:r>
              <a:rPr lang="en-US" sz="1600" smtClean="0">
                <a:latin typeface="Courier New" pitchFamily="49" charset="0"/>
                <a:cs typeface="Courier New" pitchFamily="49" charset="0"/>
              </a:rPr>
              <a:t>{ belakang = -1; }</a:t>
            </a:r>
          </a:p>
        </p:txBody>
      </p:sp>
      <p:grpSp>
        <p:nvGrpSpPr>
          <p:cNvPr id="26" name="Group 25"/>
          <p:cNvGrpSpPr/>
          <p:nvPr/>
        </p:nvGrpSpPr>
        <p:grpSpPr>
          <a:xfrm>
            <a:off x="1939106" y="3352718"/>
            <a:ext cx="6089278" cy="1020027"/>
            <a:chOff x="1939106" y="3352718"/>
            <a:chExt cx="6089278" cy="1020027"/>
          </a:xfrm>
        </p:grpSpPr>
        <p:cxnSp>
          <p:nvCxnSpPr>
            <p:cNvPr id="28" name="Straight Connector 27"/>
            <p:cNvCxnSpPr/>
            <p:nvPr/>
          </p:nvCxnSpPr>
          <p:spPr bwMode="auto">
            <a:xfrm>
              <a:off x="2353048" y="3352718"/>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2353048" y="3856774"/>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30" name="Left Arrow 29"/>
            <p:cNvSpPr/>
            <p:nvPr/>
          </p:nvSpPr>
          <p:spPr bwMode="auto">
            <a:xfrm>
              <a:off x="1939106" y="3513411"/>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5" name="Left Arrow 34"/>
            <p:cNvSpPr/>
            <p:nvPr/>
          </p:nvSpPr>
          <p:spPr bwMode="auto">
            <a:xfrm>
              <a:off x="7754064" y="3513411"/>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6" name="Rounded Rectangle 35"/>
            <p:cNvSpPr/>
            <p:nvPr/>
          </p:nvSpPr>
          <p:spPr bwMode="auto">
            <a:xfrm>
              <a:off x="5890493" y="342472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37" name="Rounded Rectangle 36"/>
            <p:cNvSpPr/>
            <p:nvPr/>
          </p:nvSpPr>
          <p:spPr bwMode="auto">
            <a:xfrm>
              <a:off x="5026397" y="342472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38" name="Rounded Rectangle 37"/>
            <p:cNvSpPr/>
            <p:nvPr/>
          </p:nvSpPr>
          <p:spPr bwMode="auto">
            <a:xfrm>
              <a:off x="4153664" y="342472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39" name="Rounded Rectangle 38"/>
            <p:cNvSpPr/>
            <p:nvPr/>
          </p:nvSpPr>
          <p:spPr bwMode="auto">
            <a:xfrm>
              <a:off x="3280515" y="342472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40" name="Rounded Rectangle 39"/>
            <p:cNvSpPr/>
            <p:nvPr/>
          </p:nvSpPr>
          <p:spPr bwMode="auto">
            <a:xfrm>
              <a:off x="6754589" y="342810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43" name="Rounded Rectangle 42"/>
            <p:cNvSpPr/>
            <p:nvPr/>
          </p:nvSpPr>
          <p:spPr bwMode="auto">
            <a:xfrm>
              <a:off x="2403653" y="342810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p:txBody>
        </p:sp>
        <p:sp>
          <p:nvSpPr>
            <p:cNvPr id="32" name="TextBox 31"/>
            <p:cNvSpPr txBox="1"/>
            <p:nvPr/>
          </p:nvSpPr>
          <p:spPr>
            <a:xfrm>
              <a:off x="2420813" y="4064968"/>
              <a:ext cx="712054" cy="307777"/>
            </a:xfrm>
            <a:prstGeom prst="rect">
              <a:avLst/>
            </a:prstGeom>
            <a:noFill/>
          </p:spPr>
          <p:txBody>
            <a:bodyPr wrap="none" rtlCol="0">
              <a:spAutoFit/>
            </a:bodyPr>
            <a:lstStyle/>
            <a:p>
              <a:r>
                <a:rPr lang="en-US" sz="1400" smtClean="0"/>
                <a:t>Depan</a:t>
              </a:r>
              <a:endParaRPr lang="en-US" sz="1400"/>
            </a:p>
          </p:txBody>
        </p:sp>
        <p:cxnSp>
          <p:nvCxnSpPr>
            <p:cNvPr id="33" name="Straight Arrow Connector 32"/>
            <p:cNvCxnSpPr/>
            <p:nvPr/>
          </p:nvCxnSpPr>
          <p:spPr bwMode="auto">
            <a:xfrm flipV="1">
              <a:off x="2791361" y="3868689"/>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sp>
          <p:nvSpPr>
            <p:cNvPr id="23" name="TextBox 22"/>
            <p:cNvSpPr txBox="1"/>
            <p:nvPr/>
          </p:nvSpPr>
          <p:spPr>
            <a:xfrm>
              <a:off x="4427984" y="4008444"/>
              <a:ext cx="1224136" cy="338554"/>
            </a:xfrm>
            <a:prstGeom prst="rect">
              <a:avLst/>
            </a:prstGeom>
            <a:noFill/>
          </p:spPr>
          <p:txBody>
            <a:bodyPr wrap="square" rtlCol="0">
              <a:spAutoFit/>
            </a:bodyPr>
            <a:lstStyle/>
            <a:p>
              <a:pPr algn="ctr">
                <a:tabLst>
                  <a:tab pos="1141413" algn="l"/>
                  <a:tab pos="2516188" algn="l"/>
                </a:tabLst>
              </a:pPr>
              <a:r>
                <a:rPr lang="en-US" sz="1600" smtClean="0"/>
                <a:t>Queue      </a:t>
              </a:r>
              <a:endParaRPr lang="en-US" sz="1600"/>
            </a:p>
          </p:txBody>
        </p:sp>
      </p:grpSp>
      <p:sp>
        <p:nvSpPr>
          <p:cNvPr id="24" name="Rectangle 23"/>
          <p:cNvSpPr/>
          <p:nvPr/>
        </p:nvSpPr>
        <p:spPr>
          <a:xfrm>
            <a:off x="6274632" y="4647463"/>
            <a:ext cx="1609736" cy="338554"/>
          </a:xfrm>
          <a:prstGeom prst="rect">
            <a:avLst/>
          </a:prstGeom>
        </p:spPr>
        <p:txBody>
          <a:bodyPr wrap="none">
            <a:spAutoFit/>
          </a:bodyPr>
          <a:lstStyle/>
          <a:p>
            <a:r>
              <a:rPr lang="en-US" sz="1600" smtClean="0"/>
              <a:t>(queue kosong)</a:t>
            </a:r>
            <a:endParaRPr lang="en-US" sz="16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1000"/>
                                        <p:tgtEl>
                                          <p:spTgt spid="51"/>
                                        </p:tgtEl>
                                      </p:cBhvr>
                                    </p:animEffect>
                                    <p:anim calcmode="lin" valueType="num">
                                      <p:cBhvr>
                                        <p:cTn id="12" dur="1000" fill="hold"/>
                                        <p:tgtEl>
                                          <p:spTgt spid="51"/>
                                        </p:tgtEl>
                                        <p:attrNameLst>
                                          <p:attrName>ppt_x</p:attrName>
                                        </p:attrNameLst>
                                      </p:cBhvr>
                                      <p:tavLst>
                                        <p:tav tm="0">
                                          <p:val>
                                            <p:strVal val="#ppt_x"/>
                                          </p:val>
                                        </p:tav>
                                        <p:tav tm="100000">
                                          <p:val>
                                            <p:strVal val="#ppt_x"/>
                                          </p:val>
                                        </p:tav>
                                      </p:tavLst>
                                    </p:anim>
                                    <p:anim calcmode="lin" valueType="num">
                                      <p:cBhvr>
                                        <p:cTn id="13" dur="1000" fill="hold"/>
                                        <p:tgtEl>
                                          <p:spTgt spid="51"/>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000"/>
                                        <p:tgtEl>
                                          <p:spTgt spid="26"/>
                                        </p:tgtEl>
                                      </p:cBhvr>
                                    </p:animEffect>
                                    <p:anim calcmode="lin" valueType="num">
                                      <p:cBhvr>
                                        <p:cTn id="17" dur="1000" fill="hold"/>
                                        <p:tgtEl>
                                          <p:spTgt spid="26"/>
                                        </p:tgtEl>
                                        <p:attrNameLst>
                                          <p:attrName>ppt_x</p:attrName>
                                        </p:attrNameLst>
                                      </p:cBhvr>
                                      <p:tavLst>
                                        <p:tav tm="0">
                                          <p:val>
                                            <p:strVal val="#ppt_x"/>
                                          </p:val>
                                        </p:tav>
                                        <p:tav tm="100000">
                                          <p:val>
                                            <p:strVal val="#ppt_x"/>
                                          </p:val>
                                        </p:tav>
                                      </p:tavLst>
                                    </p:anim>
                                    <p:anim calcmode="lin" valueType="num">
                                      <p:cBhvr>
                                        <p:cTn id="18" dur="1000" fill="hold"/>
                                        <p:tgtEl>
                                          <p:spTgt spid="26"/>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35" presetClass="path" presetSubtype="0" accel="50000" decel="50000" fill="hold" nodeType="afterEffect">
                                  <p:stCondLst>
                                    <p:cond delay="0"/>
                                  </p:stCondLst>
                                  <p:childTnLst>
                                    <p:animMotion origin="layout" path="M 1.11111E-6 -1.54754E-6 L -0.59757 -1.54754E-6 " pathEditMode="relative" rAng="0" ptsTypes="AA">
                                      <p:cBhvr>
                                        <p:cTn id="26" dur="2000" fill="hold"/>
                                        <p:tgtEl>
                                          <p:spTgt spid="25"/>
                                        </p:tgtEl>
                                        <p:attrNameLst>
                                          <p:attrName>ppt_x</p:attrName>
                                          <p:attrName>ppt_y</p:attrName>
                                        </p:attrNameLst>
                                      </p:cBhvr>
                                      <p:rCtr x="-299" y="0"/>
                                    </p:animMotion>
                                  </p:childTnLst>
                                </p:cTn>
                              </p:par>
                            </p:childTnLst>
                          </p:cTn>
                        </p:par>
                        <p:par>
                          <p:cTn id="27" fill="hold">
                            <p:stCondLst>
                              <p:cond delay="3500"/>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57"/>
                                        </p:tgtEl>
                                        <p:attrNameLst>
                                          <p:attrName>style.visibility</p:attrName>
                                        </p:attrNameLst>
                                      </p:cBhvr>
                                      <p:to>
                                        <p:strVal val="visible"/>
                                      </p:to>
                                    </p:set>
                                    <p:anim calcmode="discrete" valueType="clr">
                                      <p:cBhvr override="childStyle">
                                        <p:cTn id="30" dur="80"/>
                                        <p:tgtEl>
                                          <p:spTgt spid="57"/>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57"/>
                                        </p:tgtEl>
                                        <p:attrNameLst>
                                          <p:attrName>fillcolor</p:attrName>
                                        </p:attrNameLst>
                                      </p:cBhvr>
                                      <p:tavLst>
                                        <p:tav tm="0">
                                          <p:val>
                                            <p:clrVal>
                                              <a:schemeClr val="accent2"/>
                                            </p:clrVal>
                                          </p:val>
                                        </p:tav>
                                        <p:tav tm="50000">
                                          <p:val>
                                            <p:clrVal>
                                              <a:schemeClr val="hlink"/>
                                            </p:clrVal>
                                          </p:val>
                                        </p:tav>
                                      </p:tavLst>
                                    </p:anim>
                                    <p:set>
                                      <p:cBhvr>
                                        <p:cTn id="32" dur="80"/>
                                        <p:tgtEl>
                                          <p:spTgt spid="57"/>
                                        </p:tgtEl>
                                        <p:attrNameLst>
                                          <p:attrName>fill.type</p:attrName>
                                        </p:attrNameLst>
                                      </p:cBhvr>
                                      <p:to>
                                        <p:strVal val="solid"/>
                                      </p:to>
                                    </p:set>
                                  </p:childTnLst>
                                </p:cTn>
                              </p:par>
                            </p:childTnLst>
                          </p:cTn>
                        </p:par>
                        <p:par>
                          <p:cTn id="33" fill="hold">
                            <p:stCondLst>
                              <p:cond delay="4300"/>
                            </p:stCondLst>
                            <p:childTnLst>
                              <p:par>
                                <p:cTn id="34" presetID="27" presetClass="entr" presetSubtype="0" fill="hold" grpId="0" nodeType="afterEffect">
                                  <p:stCondLst>
                                    <p:cond delay="0"/>
                                  </p:stCondLst>
                                  <p:iterate type="lt">
                                    <p:tmPct val="50000"/>
                                  </p:iterate>
                                  <p:childTnLst>
                                    <p:set>
                                      <p:cBhvr>
                                        <p:cTn id="35" dur="1" fill="hold">
                                          <p:stCondLst>
                                            <p:cond delay="0"/>
                                          </p:stCondLst>
                                        </p:cTn>
                                        <p:tgtEl>
                                          <p:spTgt spid="61"/>
                                        </p:tgtEl>
                                        <p:attrNameLst>
                                          <p:attrName>style.visibility</p:attrName>
                                        </p:attrNameLst>
                                      </p:cBhvr>
                                      <p:to>
                                        <p:strVal val="visible"/>
                                      </p:to>
                                    </p:set>
                                    <p:anim calcmode="discrete" valueType="clr">
                                      <p:cBhvr override="childStyle">
                                        <p:cTn id="36" dur="80"/>
                                        <p:tgtEl>
                                          <p:spTgt spid="61"/>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61"/>
                                        </p:tgtEl>
                                        <p:attrNameLst>
                                          <p:attrName>fillcolor</p:attrName>
                                        </p:attrNameLst>
                                      </p:cBhvr>
                                      <p:tavLst>
                                        <p:tav tm="0">
                                          <p:val>
                                            <p:clrVal>
                                              <a:schemeClr val="accent2"/>
                                            </p:clrVal>
                                          </p:val>
                                        </p:tav>
                                        <p:tav tm="50000">
                                          <p:val>
                                            <p:clrVal>
                                              <a:schemeClr val="hlink"/>
                                            </p:clrVal>
                                          </p:val>
                                        </p:tav>
                                      </p:tavLst>
                                    </p:anim>
                                    <p:set>
                                      <p:cBhvr>
                                        <p:cTn id="38" dur="80"/>
                                        <p:tgtEl>
                                          <p:spTgt spid="61"/>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dissolv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dissolve">
                                      <p:cBhvr>
                                        <p:cTn id="4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7" grpId="0"/>
      <p:bldP spid="61" grpId="0"/>
      <p:bldP spid="47"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5" name="Rectangle 4"/>
          <p:cNvSpPr/>
          <p:nvPr/>
        </p:nvSpPr>
        <p:spPr>
          <a:xfrm>
            <a:off x="1043608" y="1340768"/>
            <a:ext cx="6840760" cy="369332"/>
          </a:xfrm>
          <a:prstGeom prst="rect">
            <a:avLst/>
          </a:prstGeom>
        </p:spPr>
        <p:txBody>
          <a:bodyPr wrap="square">
            <a:spAutoFit/>
          </a:bodyPr>
          <a:lstStyle/>
          <a:p>
            <a:pPr marL="342900" indent="-342900">
              <a:spcAft>
                <a:spcPct val="20000"/>
              </a:spcAft>
            </a:pPr>
            <a:r>
              <a:rPr lang="en-US" smtClean="0"/>
              <a:t>2.  Mengecek queue apakah dalam kondisi kosong atau tidak?</a:t>
            </a:r>
            <a:endParaRPr lang="en-US"/>
          </a:p>
        </p:txBody>
      </p:sp>
      <p:sp>
        <p:nvSpPr>
          <p:cNvPr id="6" name="Rectangle 5"/>
          <p:cNvSpPr/>
          <p:nvPr/>
        </p:nvSpPr>
        <p:spPr>
          <a:xfrm>
            <a:off x="1858496" y="1916832"/>
            <a:ext cx="2857520" cy="1323439"/>
          </a:xfrm>
          <a:prstGeom prst="rect">
            <a:avLst/>
          </a:prstGeom>
          <a:solidFill>
            <a:schemeClr val="accent1">
              <a:lumMod val="90000"/>
            </a:schemeClr>
          </a:solidFill>
          <a:ln>
            <a:solidFill>
              <a:srgbClr val="000000"/>
            </a:solidFill>
          </a:ln>
        </p:spPr>
        <p:txBody>
          <a:bodyPr wrap="square">
            <a:spAutoFit/>
          </a:bodyPr>
          <a:lstStyle/>
          <a:p>
            <a:r>
              <a:rPr lang="en-US" sz="1600" smtClean="0">
                <a:latin typeface="Courier New" pitchFamily="49" charset="0"/>
                <a:cs typeface="Courier New" pitchFamily="49" charset="0"/>
              </a:rPr>
              <a:t>int queuekosong()</a:t>
            </a:r>
          </a:p>
          <a:p>
            <a:r>
              <a:rPr lang="en-US" sz="1600" smtClean="0">
                <a:latin typeface="Courier New" pitchFamily="49" charset="0"/>
                <a:cs typeface="Courier New" pitchFamily="49" charset="0"/>
              </a:rPr>
              <a:t>{ if(belakang == -1)</a:t>
            </a:r>
          </a:p>
          <a:p>
            <a:r>
              <a:rPr lang="en-US" sz="1600" smtClean="0">
                <a:latin typeface="Courier New" pitchFamily="49" charset="0"/>
                <a:cs typeface="Courier New" pitchFamily="49" charset="0"/>
              </a:rPr>
              <a:t>    return(1);</a:t>
            </a:r>
          </a:p>
          <a:p>
            <a:r>
              <a:rPr lang="en-US" sz="1600" smtClean="0">
                <a:latin typeface="Courier New" pitchFamily="49" charset="0"/>
                <a:cs typeface="Courier New" pitchFamily="49" charset="0"/>
              </a:rPr>
              <a:t>  else</a:t>
            </a:r>
          </a:p>
          <a:p>
            <a:r>
              <a:rPr lang="en-US" sz="1600" smtClean="0">
                <a:latin typeface="Courier New" pitchFamily="49" charset="0"/>
                <a:cs typeface="Courier New" pitchFamily="49" charset="0"/>
              </a:rPr>
              <a:t>    return(0); }</a:t>
            </a:r>
          </a:p>
        </p:txBody>
      </p:sp>
      <p:sp>
        <p:nvSpPr>
          <p:cNvPr id="8" name="Rectangle 7"/>
          <p:cNvSpPr/>
          <p:nvPr/>
        </p:nvSpPr>
        <p:spPr>
          <a:xfrm>
            <a:off x="1403648" y="4077072"/>
            <a:ext cx="4680520" cy="400110"/>
          </a:xfrm>
          <a:prstGeom prst="rect">
            <a:avLst/>
          </a:prstGeom>
        </p:spPr>
        <p:txBody>
          <a:bodyPr wrap="square">
            <a:spAutoFit/>
          </a:bodyPr>
          <a:lstStyle/>
          <a:p>
            <a:pPr marL="342900" indent="-342900">
              <a:spcAft>
                <a:spcPct val="20000"/>
              </a:spcAft>
            </a:pPr>
            <a:r>
              <a:rPr lang="en-US" sz="2000" smtClean="0"/>
              <a:t>Bagaimana  kondisi queue jika penuh?</a:t>
            </a:r>
            <a:endParaRPr lang="en-US" sz="200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graphicFrame>
        <p:nvGraphicFramePr>
          <p:cNvPr id="51" name="Table 50"/>
          <p:cNvGraphicFramePr>
            <a:graphicFrameLocks noGrp="1"/>
          </p:cNvGraphicFramePr>
          <p:nvPr/>
        </p:nvGraphicFramePr>
        <p:xfrm>
          <a:off x="1714180" y="2708920"/>
          <a:ext cx="5184576" cy="304800"/>
        </p:xfrm>
        <a:graphic>
          <a:graphicData uri="http://schemas.openxmlformats.org/drawingml/2006/table">
            <a:tbl>
              <a:tblPr firstRow="1" bandRow="1">
                <a:tableStyleId>{C083E6E3-FA7D-4D7B-A595-EF9225AFEA82}</a:tableStyleId>
              </a:tblPr>
              <a:tblGrid>
                <a:gridCol w="864096"/>
                <a:gridCol w="864096"/>
                <a:gridCol w="864096"/>
                <a:gridCol w="864096"/>
                <a:gridCol w="864096"/>
                <a:gridCol w="864096"/>
              </a:tblGrid>
              <a:tr h="232792">
                <a:tc>
                  <a:txBody>
                    <a:bodyPr/>
                    <a:lstStyle/>
                    <a:p>
                      <a:pPr algn="ctr"/>
                      <a:r>
                        <a:rPr lang="en-US" sz="1400" b="0" smtClean="0">
                          <a:solidFill>
                            <a:schemeClr val="tx1"/>
                          </a:solidFill>
                        </a:rPr>
                        <a:t>0</a:t>
                      </a:r>
                      <a:endParaRPr lang="en-US" sz="1400" b="0">
                        <a:solidFill>
                          <a:schemeClr val="tx1"/>
                        </a:solidFill>
                      </a:endParaRPr>
                    </a:p>
                  </a:txBody>
                  <a:tcPr anchor="ctr"/>
                </a:tc>
                <a:tc>
                  <a:txBody>
                    <a:bodyPr/>
                    <a:lstStyle/>
                    <a:p>
                      <a:pPr algn="ctr"/>
                      <a:r>
                        <a:rPr lang="en-US" sz="1400" b="0" smtClean="0"/>
                        <a:t>1</a:t>
                      </a:r>
                      <a:endParaRPr lang="en-US" sz="1400" b="0">
                        <a:solidFill>
                          <a:schemeClr val="tx1"/>
                        </a:solidFill>
                      </a:endParaRPr>
                    </a:p>
                  </a:txBody>
                  <a:tcPr anchor="ctr"/>
                </a:tc>
                <a:tc>
                  <a:txBody>
                    <a:bodyPr/>
                    <a:lstStyle/>
                    <a:p>
                      <a:pPr algn="ctr"/>
                      <a:r>
                        <a:rPr lang="en-US" sz="1400" b="0" smtClean="0"/>
                        <a:t>2</a:t>
                      </a:r>
                      <a:endParaRPr lang="en-US" sz="1400" b="0">
                        <a:solidFill>
                          <a:schemeClr val="tx1"/>
                        </a:solidFill>
                      </a:endParaRPr>
                    </a:p>
                  </a:txBody>
                  <a:tcPr anchor="ctr"/>
                </a:tc>
                <a:tc>
                  <a:txBody>
                    <a:bodyPr/>
                    <a:lstStyle/>
                    <a:p>
                      <a:pPr algn="ctr"/>
                      <a:r>
                        <a:rPr lang="en-US" sz="1400" b="0" smtClean="0">
                          <a:solidFill>
                            <a:schemeClr val="tx1"/>
                          </a:solidFill>
                        </a:rPr>
                        <a:t>3</a:t>
                      </a:r>
                      <a:endParaRPr lang="en-US" sz="1400" b="0">
                        <a:solidFill>
                          <a:schemeClr val="tx1"/>
                        </a:solidFill>
                      </a:endParaRPr>
                    </a:p>
                  </a:txBody>
                  <a:tcPr anchor="ctr"/>
                </a:tc>
                <a:tc>
                  <a:txBody>
                    <a:bodyPr/>
                    <a:lstStyle/>
                    <a:p>
                      <a:pPr algn="ctr"/>
                      <a:r>
                        <a:rPr lang="en-US" sz="1400" b="0" smtClean="0">
                          <a:solidFill>
                            <a:schemeClr val="tx1"/>
                          </a:solidFill>
                        </a:rPr>
                        <a:t>4</a:t>
                      </a:r>
                      <a:endParaRPr lang="en-US" sz="1400" b="0">
                        <a:solidFill>
                          <a:schemeClr val="tx1"/>
                        </a:solidFill>
                      </a:endParaRPr>
                    </a:p>
                  </a:txBody>
                  <a:tcPr anchor="ctr"/>
                </a:tc>
                <a:tc>
                  <a:txBody>
                    <a:bodyPr/>
                    <a:lstStyle/>
                    <a:p>
                      <a:pPr algn="ctr"/>
                      <a:r>
                        <a:rPr lang="en-US" sz="1400" b="0" smtClean="0">
                          <a:solidFill>
                            <a:schemeClr val="tx1"/>
                          </a:solidFill>
                        </a:rPr>
                        <a:t>5</a:t>
                      </a:r>
                      <a:endParaRPr lang="en-US" sz="1400" b="0">
                        <a:solidFill>
                          <a:schemeClr val="tx1"/>
                        </a:solidFill>
                      </a:endParaRPr>
                    </a:p>
                  </a:txBody>
                  <a:tcPr anchor="ctr"/>
                </a:tc>
              </a:tr>
            </a:tbl>
          </a:graphicData>
        </a:graphic>
      </p:graphicFrame>
      <p:sp>
        <p:nvSpPr>
          <p:cNvPr id="48" name="TextBox 47"/>
          <p:cNvSpPr txBox="1"/>
          <p:nvPr/>
        </p:nvSpPr>
        <p:spPr>
          <a:xfrm>
            <a:off x="1187624" y="2132856"/>
            <a:ext cx="2592288" cy="338554"/>
          </a:xfrm>
          <a:prstGeom prst="rect">
            <a:avLst/>
          </a:prstGeom>
          <a:noFill/>
        </p:spPr>
        <p:txBody>
          <a:bodyPr wrap="square" rtlCol="0">
            <a:spAutoFit/>
          </a:bodyPr>
          <a:lstStyle/>
          <a:p>
            <a:r>
              <a:rPr lang="en-US" sz="1600" smtClean="0"/>
              <a:t>Contoh:  Queue[6]   </a:t>
            </a:r>
            <a:endParaRPr lang="en-US" sz="1600"/>
          </a:p>
        </p:txBody>
      </p:sp>
      <p:sp>
        <p:nvSpPr>
          <p:cNvPr id="57" name="TextBox 56"/>
          <p:cNvSpPr txBox="1"/>
          <p:nvPr/>
        </p:nvSpPr>
        <p:spPr>
          <a:xfrm>
            <a:off x="1187624" y="4239536"/>
            <a:ext cx="2933336" cy="338554"/>
          </a:xfrm>
          <a:prstGeom prst="rect">
            <a:avLst/>
          </a:prstGeom>
          <a:noFill/>
        </p:spPr>
        <p:txBody>
          <a:bodyPr wrap="square" rtlCol="0">
            <a:spAutoFit/>
          </a:bodyPr>
          <a:lstStyle/>
          <a:p>
            <a:pPr>
              <a:tabLst>
                <a:tab pos="1031875" algn="l"/>
                <a:tab pos="2516188" algn="l"/>
              </a:tabLst>
            </a:pPr>
            <a:r>
              <a:rPr lang="en-US" sz="1600" smtClean="0"/>
              <a:t>Depan=0,	Belakang=5	</a:t>
            </a:r>
            <a:endParaRPr lang="en-US" sz="1600"/>
          </a:p>
        </p:txBody>
      </p:sp>
      <p:sp>
        <p:nvSpPr>
          <p:cNvPr id="61" name="TextBox 60"/>
          <p:cNvSpPr txBox="1"/>
          <p:nvPr/>
        </p:nvSpPr>
        <p:spPr>
          <a:xfrm>
            <a:off x="3635896" y="4239536"/>
            <a:ext cx="3384376" cy="338554"/>
          </a:xfrm>
          <a:prstGeom prst="rect">
            <a:avLst/>
          </a:prstGeom>
          <a:noFill/>
        </p:spPr>
        <p:txBody>
          <a:bodyPr wrap="square" rtlCol="0">
            <a:spAutoFit/>
          </a:bodyPr>
          <a:lstStyle/>
          <a:p>
            <a:pPr>
              <a:tabLst>
                <a:tab pos="1141413" algn="l"/>
                <a:tab pos="2516188" algn="l"/>
              </a:tabLst>
            </a:pPr>
            <a:r>
              <a:rPr lang="en-US" sz="1600" smtClean="0"/>
              <a:t>maka isi queue: 8  10  6  28  17 15      </a:t>
            </a:r>
            <a:endParaRPr lang="en-US" sz="1600"/>
          </a:p>
        </p:txBody>
      </p:sp>
      <p:sp>
        <p:nvSpPr>
          <p:cNvPr id="44" name="Rectangle 43"/>
          <p:cNvSpPr/>
          <p:nvPr/>
        </p:nvSpPr>
        <p:spPr>
          <a:xfrm>
            <a:off x="827584" y="1052736"/>
            <a:ext cx="7056784" cy="978729"/>
          </a:xfrm>
          <a:prstGeom prst="rect">
            <a:avLst/>
          </a:prstGeom>
        </p:spPr>
        <p:txBody>
          <a:bodyPr wrap="square">
            <a:spAutoFit/>
          </a:bodyPr>
          <a:lstStyle/>
          <a:p>
            <a:pPr marL="342900" indent="-342900">
              <a:spcAft>
                <a:spcPct val="20000"/>
              </a:spcAft>
              <a:buSzPct val="85000"/>
            </a:pPr>
            <a:r>
              <a:rPr lang="en-US" smtClean="0"/>
              <a:t>3.	Queue penuh</a:t>
            </a:r>
          </a:p>
          <a:p>
            <a:pPr marL="342900" indent="-342900">
              <a:spcAft>
                <a:spcPct val="20000"/>
              </a:spcAft>
              <a:buSzPct val="85000"/>
            </a:pPr>
            <a:r>
              <a:rPr lang="en-US" smtClean="0"/>
              <a:t>	Queue dikatakan penuh jika index belakang menunjukkan nilai max-1.</a:t>
            </a:r>
            <a:endParaRPr lang="en-US" b="1"/>
          </a:p>
        </p:txBody>
      </p:sp>
      <p:grpSp>
        <p:nvGrpSpPr>
          <p:cNvPr id="26" name="Group 25"/>
          <p:cNvGrpSpPr/>
          <p:nvPr/>
        </p:nvGrpSpPr>
        <p:grpSpPr>
          <a:xfrm>
            <a:off x="1259632" y="3001389"/>
            <a:ext cx="6089278" cy="1020443"/>
            <a:chOff x="1651074" y="3352718"/>
            <a:chExt cx="6089278" cy="1020443"/>
          </a:xfrm>
        </p:grpSpPr>
        <p:sp>
          <p:nvSpPr>
            <p:cNvPr id="41" name="TextBox 40"/>
            <p:cNvSpPr txBox="1"/>
            <p:nvPr/>
          </p:nvSpPr>
          <p:spPr>
            <a:xfrm>
              <a:off x="6412435" y="4065384"/>
              <a:ext cx="931665" cy="307777"/>
            </a:xfrm>
            <a:prstGeom prst="rect">
              <a:avLst/>
            </a:prstGeom>
            <a:noFill/>
          </p:spPr>
          <p:txBody>
            <a:bodyPr wrap="none" rtlCol="0">
              <a:spAutoFit/>
            </a:bodyPr>
            <a:lstStyle/>
            <a:p>
              <a:r>
                <a:rPr lang="en-US" sz="1400" smtClean="0"/>
                <a:t>Belakang</a:t>
              </a:r>
              <a:endParaRPr lang="en-US" sz="1400"/>
            </a:p>
          </p:txBody>
        </p:sp>
        <p:cxnSp>
          <p:nvCxnSpPr>
            <p:cNvPr id="42" name="Straight Arrow Connector 41"/>
            <p:cNvCxnSpPr/>
            <p:nvPr/>
          </p:nvCxnSpPr>
          <p:spPr bwMode="auto">
            <a:xfrm flipV="1">
              <a:off x="6844483" y="3876103"/>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cxnSp>
          <p:nvCxnSpPr>
            <p:cNvPr id="28" name="Straight Connector 27"/>
            <p:cNvCxnSpPr/>
            <p:nvPr/>
          </p:nvCxnSpPr>
          <p:spPr bwMode="auto">
            <a:xfrm>
              <a:off x="2065016" y="3352718"/>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2065016" y="3856774"/>
              <a:ext cx="5303520" cy="0"/>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30" name="Left Arrow 29"/>
            <p:cNvSpPr/>
            <p:nvPr/>
          </p:nvSpPr>
          <p:spPr bwMode="auto">
            <a:xfrm>
              <a:off x="1651074" y="3513411"/>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5" name="Left Arrow 34"/>
            <p:cNvSpPr/>
            <p:nvPr/>
          </p:nvSpPr>
          <p:spPr bwMode="auto">
            <a:xfrm>
              <a:off x="7466032" y="3513411"/>
              <a:ext cx="274320" cy="182880"/>
            </a:xfrm>
            <a:prstGeom prst="lef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6" name="Rounded Rectangle 35"/>
            <p:cNvSpPr/>
            <p:nvPr/>
          </p:nvSpPr>
          <p:spPr bwMode="auto">
            <a:xfrm>
              <a:off x="5602461" y="342472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17</a:t>
              </a:r>
            </a:p>
          </p:txBody>
        </p:sp>
        <p:sp>
          <p:nvSpPr>
            <p:cNvPr id="37" name="Rounded Rectangle 36"/>
            <p:cNvSpPr/>
            <p:nvPr/>
          </p:nvSpPr>
          <p:spPr bwMode="auto">
            <a:xfrm>
              <a:off x="4738365" y="342472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28</a:t>
              </a:r>
            </a:p>
          </p:txBody>
        </p:sp>
        <p:sp>
          <p:nvSpPr>
            <p:cNvPr id="38" name="Rounded Rectangle 37"/>
            <p:cNvSpPr/>
            <p:nvPr/>
          </p:nvSpPr>
          <p:spPr bwMode="auto">
            <a:xfrm>
              <a:off x="3865632" y="342472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smtClean="0"/>
                <a:t>6</a:t>
              </a:r>
              <a:endParaRPr kumimoji="0" lang="en-US" sz="1600" b="0" i="0" u="none" strike="noStrike" cap="none" normalizeH="0" baseline="0" smtClean="0">
                <a:ln>
                  <a:noFill/>
                </a:ln>
                <a:solidFill>
                  <a:schemeClr val="tx1"/>
                </a:solidFill>
                <a:effectLst/>
                <a:latin typeface="Arial" charset="0"/>
                <a:cs typeface="Arial" charset="0"/>
              </a:endParaRPr>
            </a:p>
          </p:txBody>
        </p:sp>
        <p:sp>
          <p:nvSpPr>
            <p:cNvPr id="39" name="Rounded Rectangle 38"/>
            <p:cNvSpPr/>
            <p:nvPr/>
          </p:nvSpPr>
          <p:spPr bwMode="auto">
            <a:xfrm>
              <a:off x="2992483" y="342472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10</a:t>
              </a:r>
            </a:p>
          </p:txBody>
        </p:sp>
        <p:sp>
          <p:nvSpPr>
            <p:cNvPr id="40" name="Rounded Rectangle 39"/>
            <p:cNvSpPr/>
            <p:nvPr/>
          </p:nvSpPr>
          <p:spPr bwMode="auto">
            <a:xfrm>
              <a:off x="6466557" y="342810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15</a:t>
              </a:r>
            </a:p>
          </p:txBody>
        </p:sp>
        <p:sp>
          <p:nvSpPr>
            <p:cNvPr id="43" name="Rounded Rectangle 42"/>
            <p:cNvSpPr/>
            <p:nvPr/>
          </p:nvSpPr>
          <p:spPr bwMode="auto">
            <a:xfrm>
              <a:off x="2115621" y="3428106"/>
              <a:ext cx="822960" cy="36004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a:t>
              </a:r>
            </a:p>
          </p:txBody>
        </p:sp>
        <p:sp>
          <p:nvSpPr>
            <p:cNvPr id="32" name="TextBox 31"/>
            <p:cNvSpPr txBox="1"/>
            <p:nvPr/>
          </p:nvSpPr>
          <p:spPr>
            <a:xfrm>
              <a:off x="2132781" y="4064968"/>
              <a:ext cx="712054" cy="307777"/>
            </a:xfrm>
            <a:prstGeom prst="rect">
              <a:avLst/>
            </a:prstGeom>
            <a:noFill/>
          </p:spPr>
          <p:txBody>
            <a:bodyPr wrap="none" rtlCol="0">
              <a:spAutoFit/>
            </a:bodyPr>
            <a:lstStyle/>
            <a:p>
              <a:r>
                <a:rPr lang="en-US" sz="1400" smtClean="0"/>
                <a:t>Depan</a:t>
              </a:r>
              <a:endParaRPr lang="en-US" sz="1400"/>
            </a:p>
          </p:txBody>
        </p:sp>
        <p:cxnSp>
          <p:nvCxnSpPr>
            <p:cNvPr id="33" name="Straight Arrow Connector 32"/>
            <p:cNvCxnSpPr/>
            <p:nvPr/>
          </p:nvCxnSpPr>
          <p:spPr bwMode="auto">
            <a:xfrm flipV="1">
              <a:off x="2503329" y="3868689"/>
              <a:ext cx="0" cy="216024"/>
            </a:xfrm>
            <a:prstGeom prst="straightConnector1">
              <a:avLst/>
            </a:prstGeom>
            <a:solidFill>
              <a:schemeClr val="accent1"/>
            </a:solidFill>
            <a:ln w="15875" cap="flat" cmpd="sng" algn="ctr">
              <a:solidFill>
                <a:schemeClr val="tx1"/>
              </a:solidFill>
              <a:prstDash val="solid"/>
              <a:round/>
              <a:headEnd type="none" w="sm" len="sm"/>
              <a:tailEnd type="triangle" w="med" len="sm"/>
            </a:ln>
            <a:effectLst/>
          </p:spPr>
        </p:cxnSp>
        <p:sp>
          <p:nvSpPr>
            <p:cNvPr id="23" name="TextBox 22"/>
            <p:cNvSpPr txBox="1"/>
            <p:nvPr/>
          </p:nvSpPr>
          <p:spPr>
            <a:xfrm>
              <a:off x="4139952" y="4008444"/>
              <a:ext cx="1224136" cy="338554"/>
            </a:xfrm>
            <a:prstGeom prst="rect">
              <a:avLst/>
            </a:prstGeom>
            <a:noFill/>
          </p:spPr>
          <p:txBody>
            <a:bodyPr wrap="square" rtlCol="0">
              <a:spAutoFit/>
            </a:bodyPr>
            <a:lstStyle/>
            <a:p>
              <a:pPr algn="ctr">
                <a:tabLst>
                  <a:tab pos="1141413" algn="l"/>
                  <a:tab pos="2516188" algn="l"/>
                </a:tabLst>
              </a:pPr>
              <a:r>
                <a:rPr lang="en-US" sz="1600" smtClean="0"/>
                <a:t>Queue      </a:t>
              </a:r>
              <a:endParaRPr lang="en-US" sz="1600"/>
            </a:p>
          </p:txBody>
        </p:sp>
      </p:grpSp>
      <p:sp>
        <p:nvSpPr>
          <p:cNvPr id="25" name="Rectangle 24"/>
          <p:cNvSpPr/>
          <p:nvPr/>
        </p:nvSpPr>
        <p:spPr>
          <a:xfrm>
            <a:off x="7020272" y="4242574"/>
            <a:ext cx="1518364" cy="338554"/>
          </a:xfrm>
          <a:prstGeom prst="rect">
            <a:avLst/>
          </a:prstGeom>
        </p:spPr>
        <p:txBody>
          <a:bodyPr wrap="none">
            <a:spAutoFit/>
          </a:bodyPr>
          <a:lstStyle/>
          <a:p>
            <a:r>
              <a:rPr lang="en-US" sz="1600" smtClean="0"/>
              <a:t>(queue penuh)</a:t>
            </a:r>
            <a:endParaRPr lang="en-US" sz="1600"/>
          </a:p>
        </p:txBody>
      </p:sp>
      <p:sp>
        <p:nvSpPr>
          <p:cNvPr id="27" name="Rectangle 26"/>
          <p:cNvSpPr/>
          <p:nvPr/>
        </p:nvSpPr>
        <p:spPr>
          <a:xfrm>
            <a:off x="1786488" y="4941168"/>
            <a:ext cx="3289568" cy="1323439"/>
          </a:xfrm>
          <a:prstGeom prst="rect">
            <a:avLst/>
          </a:prstGeom>
          <a:solidFill>
            <a:schemeClr val="accent1">
              <a:lumMod val="90000"/>
            </a:schemeClr>
          </a:solidFill>
          <a:ln>
            <a:solidFill>
              <a:srgbClr val="000000"/>
            </a:solidFill>
          </a:ln>
        </p:spPr>
        <p:txBody>
          <a:bodyPr wrap="square">
            <a:spAutoFit/>
          </a:bodyPr>
          <a:lstStyle/>
          <a:p>
            <a:r>
              <a:rPr lang="en-US" sz="1600" smtClean="0">
                <a:latin typeface="Courier New" pitchFamily="49" charset="0"/>
                <a:cs typeface="Courier New" pitchFamily="49" charset="0"/>
              </a:rPr>
              <a:t>int queuepenuh()</a:t>
            </a:r>
          </a:p>
          <a:p>
            <a:r>
              <a:rPr lang="en-US" sz="1600" smtClean="0">
                <a:latin typeface="Courier New" pitchFamily="49" charset="0"/>
                <a:cs typeface="Courier New" pitchFamily="49" charset="0"/>
              </a:rPr>
              <a:t>{ if(belakang == max-1)</a:t>
            </a:r>
          </a:p>
          <a:p>
            <a:r>
              <a:rPr lang="en-US" sz="1600" smtClean="0">
                <a:latin typeface="Courier New" pitchFamily="49" charset="0"/>
                <a:cs typeface="Courier New" pitchFamily="49" charset="0"/>
              </a:rPr>
              <a:t>    return(1);</a:t>
            </a:r>
          </a:p>
          <a:p>
            <a:r>
              <a:rPr lang="en-US" sz="1600" smtClean="0">
                <a:latin typeface="Courier New" pitchFamily="49" charset="0"/>
                <a:cs typeface="Courier New" pitchFamily="49" charset="0"/>
              </a:rPr>
              <a:t>  else</a:t>
            </a:r>
          </a:p>
          <a:p>
            <a:r>
              <a:rPr lang="en-US" sz="1600" smtClean="0">
                <a:latin typeface="Courier New" pitchFamily="49" charset="0"/>
                <a:cs typeface="Courier New" pitchFamily="49" charset="0"/>
              </a:rPr>
              <a:t>    return(0);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1000"/>
                                        <p:tgtEl>
                                          <p:spTgt spid="51"/>
                                        </p:tgtEl>
                                      </p:cBhvr>
                                    </p:animEffect>
                                    <p:anim calcmode="lin" valueType="num">
                                      <p:cBhvr>
                                        <p:cTn id="12" dur="1000" fill="hold"/>
                                        <p:tgtEl>
                                          <p:spTgt spid="51"/>
                                        </p:tgtEl>
                                        <p:attrNameLst>
                                          <p:attrName>ppt_x</p:attrName>
                                        </p:attrNameLst>
                                      </p:cBhvr>
                                      <p:tavLst>
                                        <p:tav tm="0">
                                          <p:val>
                                            <p:strVal val="#ppt_x"/>
                                          </p:val>
                                        </p:tav>
                                        <p:tav tm="100000">
                                          <p:val>
                                            <p:strVal val="#ppt_x"/>
                                          </p:val>
                                        </p:tav>
                                      </p:tavLst>
                                    </p:anim>
                                    <p:anim calcmode="lin" valueType="num">
                                      <p:cBhvr>
                                        <p:cTn id="13" dur="1000" fill="hold"/>
                                        <p:tgtEl>
                                          <p:spTgt spid="51"/>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000"/>
                                        <p:tgtEl>
                                          <p:spTgt spid="26"/>
                                        </p:tgtEl>
                                      </p:cBhvr>
                                    </p:animEffect>
                                    <p:anim calcmode="lin" valueType="num">
                                      <p:cBhvr>
                                        <p:cTn id="17" dur="1000" fill="hold"/>
                                        <p:tgtEl>
                                          <p:spTgt spid="26"/>
                                        </p:tgtEl>
                                        <p:attrNameLst>
                                          <p:attrName>ppt_x</p:attrName>
                                        </p:attrNameLst>
                                      </p:cBhvr>
                                      <p:tavLst>
                                        <p:tav tm="0">
                                          <p:val>
                                            <p:strVal val="#ppt_x"/>
                                          </p:val>
                                        </p:tav>
                                        <p:tav tm="100000">
                                          <p:val>
                                            <p:strVal val="#ppt_x"/>
                                          </p:val>
                                        </p:tav>
                                      </p:tavLst>
                                    </p:anim>
                                    <p:anim calcmode="lin" valueType="num">
                                      <p:cBhvr>
                                        <p:cTn id="18" dur="1000" fill="hold"/>
                                        <p:tgtEl>
                                          <p:spTgt spid="2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7" presetClass="entr" presetSubtype="0" fill="hold" grpId="0" nodeType="afterEffect">
                                  <p:stCondLst>
                                    <p:cond delay="0"/>
                                  </p:stCondLst>
                                  <p:iterate type="lt">
                                    <p:tmPct val="50000"/>
                                  </p:iterate>
                                  <p:childTnLst>
                                    <p:set>
                                      <p:cBhvr>
                                        <p:cTn id="21" dur="1" fill="hold">
                                          <p:stCondLst>
                                            <p:cond delay="0"/>
                                          </p:stCondLst>
                                        </p:cTn>
                                        <p:tgtEl>
                                          <p:spTgt spid="57"/>
                                        </p:tgtEl>
                                        <p:attrNameLst>
                                          <p:attrName>style.visibility</p:attrName>
                                        </p:attrNameLst>
                                      </p:cBhvr>
                                      <p:to>
                                        <p:strVal val="visible"/>
                                      </p:to>
                                    </p:set>
                                    <p:anim calcmode="discrete" valueType="clr">
                                      <p:cBhvr override="childStyle">
                                        <p:cTn id="22" dur="80"/>
                                        <p:tgtEl>
                                          <p:spTgt spid="57"/>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57"/>
                                        </p:tgtEl>
                                        <p:attrNameLst>
                                          <p:attrName>fillcolor</p:attrName>
                                        </p:attrNameLst>
                                      </p:cBhvr>
                                      <p:tavLst>
                                        <p:tav tm="0">
                                          <p:val>
                                            <p:clrVal>
                                              <a:schemeClr val="accent2"/>
                                            </p:clrVal>
                                          </p:val>
                                        </p:tav>
                                        <p:tav tm="50000">
                                          <p:val>
                                            <p:clrVal>
                                              <a:schemeClr val="hlink"/>
                                            </p:clrVal>
                                          </p:val>
                                        </p:tav>
                                      </p:tavLst>
                                    </p:anim>
                                    <p:set>
                                      <p:cBhvr>
                                        <p:cTn id="24" dur="80"/>
                                        <p:tgtEl>
                                          <p:spTgt spid="57"/>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61"/>
                                        </p:tgtEl>
                                        <p:attrNameLst>
                                          <p:attrName>style.visibility</p:attrName>
                                        </p:attrNameLst>
                                      </p:cBhvr>
                                      <p:to>
                                        <p:strVal val="visible"/>
                                      </p:to>
                                    </p:set>
                                    <p:anim calcmode="discrete" valueType="clr">
                                      <p:cBhvr override="childStyle">
                                        <p:cTn id="29" dur="80"/>
                                        <p:tgtEl>
                                          <p:spTgt spid="61"/>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61"/>
                                        </p:tgtEl>
                                        <p:attrNameLst>
                                          <p:attrName>fillcolor</p:attrName>
                                        </p:attrNameLst>
                                      </p:cBhvr>
                                      <p:tavLst>
                                        <p:tav tm="0">
                                          <p:val>
                                            <p:clrVal>
                                              <a:schemeClr val="accent2"/>
                                            </p:clrVal>
                                          </p:val>
                                        </p:tav>
                                        <p:tav tm="50000">
                                          <p:val>
                                            <p:clrVal>
                                              <a:schemeClr val="hlink"/>
                                            </p:clrVal>
                                          </p:val>
                                        </p:tav>
                                      </p:tavLst>
                                    </p:anim>
                                    <p:set>
                                      <p:cBhvr>
                                        <p:cTn id="31" dur="80"/>
                                        <p:tgtEl>
                                          <p:spTgt spid="61"/>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dissolv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dissolve">
                                      <p:cBhvr>
                                        <p:cTn id="4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7" grpId="0"/>
      <p:bldP spid="61" grpId="0"/>
      <p:bldP spid="25" grpId="0"/>
      <p:bldP spid="2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5576</TotalTime>
  <Words>962</Words>
  <Application>Microsoft Office PowerPoint</Application>
  <PresentationFormat>On-screen Show (4:3)</PresentationFormat>
  <Paragraphs>342</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ETH0 -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HERRY SOFYAN</dc:creator>
  <cp:lastModifiedBy>Herry Sofyan</cp:lastModifiedBy>
  <cp:revision>221</cp:revision>
  <dcterms:created xsi:type="dcterms:W3CDTF">2005-09-11T15:39:59Z</dcterms:created>
  <dcterms:modified xsi:type="dcterms:W3CDTF">2016-11-15T05:56:09Z</dcterms:modified>
</cp:coreProperties>
</file>