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6" r:id="rId2"/>
    <p:sldId id="290" r:id="rId3"/>
    <p:sldId id="291" r:id="rId4"/>
    <p:sldId id="292" r:id="rId5"/>
    <p:sldId id="29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E3"/>
    <a:srgbClr val="FFFFFF"/>
    <a:srgbClr val="A6D7F8"/>
    <a:srgbClr val="ABD9DD"/>
    <a:srgbClr val="FF9933"/>
    <a:srgbClr val="FFFF66"/>
    <a:srgbClr val="FFFF00"/>
    <a:srgbClr val="FF33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3369C1B-CAA0-410F-A235-91CE09038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46C419D-C1D9-43E2-B3E3-33F639545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2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3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4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5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ABF1A-3FB9-42AB-8A9A-E5C187C9B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blue-technology-powerpoint-templat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252413" y="1"/>
            <a:ext cx="8621711" cy="877888"/>
            <a:chOff x="159" y="0"/>
            <a:chExt cx="5431" cy="553"/>
          </a:xfrm>
        </p:grpSpPr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59" y="0"/>
              <a:ext cx="5352" cy="553"/>
              <a:chOff x="159" y="0"/>
              <a:chExt cx="5352" cy="553"/>
            </a:xfrm>
          </p:grpSpPr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340" y="301"/>
                <a:ext cx="5171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340" y="301"/>
                <a:ext cx="3085" cy="45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gamma/>
                      <a:shade val="49804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utoShape 17"/>
              <p:cNvSpPr>
                <a:spLocks noChangeArrowheads="1"/>
              </p:cNvSpPr>
              <p:nvPr/>
            </p:nvSpPr>
            <p:spPr bwMode="auto">
              <a:xfrm>
                <a:off x="159" y="120"/>
                <a:ext cx="361" cy="361"/>
              </a:xfrm>
              <a:prstGeom prst="star5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FF66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AutoShape 18"/>
              <p:cNvSpPr>
                <a:spLocks noChangeArrowheads="1"/>
              </p:cNvSpPr>
              <p:nvPr/>
            </p:nvSpPr>
            <p:spPr bwMode="auto">
              <a:xfrm>
                <a:off x="432" y="256"/>
                <a:ext cx="225" cy="270"/>
              </a:xfrm>
              <a:prstGeom prst="star5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FF66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Rectangle 19"/>
              <p:cNvSpPr>
                <a:spLocks noChangeArrowheads="1"/>
              </p:cNvSpPr>
              <p:nvPr/>
            </p:nvSpPr>
            <p:spPr bwMode="auto">
              <a:xfrm>
                <a:off x="630" y="0"/>
                <a:ext cx="128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2075" tIns="46038" rIns="92075" bIns="46038">
                <a:spAutoFit/>
              </a:bodyPr>
              <a:lstStyle/>
              <a:p>
                <a:r>
                  <a:rPr lang="en-US" sz="2800" b="0">
                    <a:solidFill>
                      <a:schemeClr val="accent6">
                        <a:lumMod val="75000"/>
                      </a:schemeClr>
                    </a:solidFill>
                    <a:latin typeface="Monotype Corsiva" pitchFamily="66" charset="0"/>
                  </a:rPr>
                  <a:t>Struktur Data</a:t>
                </a: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auto">
              <a:xfrm>
                <a:off x="613" y="374"/>
                <a:ext cx="179" cy="179"/>
              </a:xfrm>
              <a:prstGeom prst="star5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FF66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4876" y="90"/>
              <a:ext cx="71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algn="r"/>
              <a:r>
                <a:rPr lang="en-US" sz="1600" b="1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Materi  </a:t>
              </a:r>
              <a:r>
                <a:rPr lang="en-US" sz="1600" b="1" smtClean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IX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338AF-F55A-4E28-90D8-A8D1598C1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6EE14-5AA2-4550-AEBB-E556779A6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F0124-F4CC-4CB1-9334-3383EC4C1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FF75D-4D86-47A0-B40F-7F601B39F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770B5-2E9E-4883-AD21-1175FA1DE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6EDA2-FFC4-43DF-A1AF-E7A3FAC65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27221-F3C5-4B51-9254-B61AB94FB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AFBD0-C7F1-4051-98C4-580429DA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74F3D-7CBC-4E2E-96B9-DFEA11829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ED9B2-ADA3-49EC-B4CE-7509A157A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C06D4B3-94FB-47FF-AF6D-8AAE1E867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blue-technology-powerpoint-templates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051720" y="765175"/>
            <a:ext cx="504056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smtClean="0"/>
              <a:t>GRAPH</a:t>
            </a:r>
            <a:endParaRPr lang="en-US" b="1"/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683568" y="1268760"/>
            <a:ext cx="7992888" cy="9417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8925" indent="-288925" algn="just">
              <a:spcBef>
                <a:spcPct val="20000"/>
              </a:spcBef>
              <a:buSzPct val="85000"/>
              <a:buFont typeface="Wingdings" pitchFamily="2" charset="2"/>
              <a:buChar char="v"/>
            </a:pPr>
            <a:r>
              <a:rPr lang="en-US" smtClean="0"/>
              <a:t>Graph didefinisikan sebagai pasangan himpunan </a:t>
            </a:r>
            <a:r>
              <a:rPr lang="en-US" smtClean="0"/>
              <a:t>titik-titik/ </a:t>
            </a:r>
            <a:r>
              <a:rPr lang="en-US" smtClean="0"/>
              <a:t>simpul (</a:t>
            </a:r>
            <a:r>
              <a:rPr lang="en-US" i="1" smtClean="0"/>
              <a:t>V</a:t>
            </a:r>
            <a:r>
              <a:rPr lang="en-US" smtClean="0"/>
              <a:t>) dan himpunan garis atau busur (</a:t>
            </a:r>
            <a:r>
              <a:rPr lang="en-US" i="1" smtClean="0"/>
              <a:t>E</a:t>
            </a:r>
            <a:r>
              <a:rPr lang="en-US" smtClean="0"/>
              <a:t>) dinyatakan dalam bentuk </a:t>
            </a:r>
            <a:r>
              <a:rPr lang="en-US" i="1" smtClean="0"/>
              <a:t>G</a:t>
            </a:r>
            <a:r>
              <a:rPr lang="en-US" smtClean="0"/>
              <a:t>=(</a:t>
            </a:r>
            <a:r>
              <a:rPr lang="en-US" i="1" smtClean="0"/>
              <a:t>V,E</a:t>
            </a:r>
            <a:r>
              <a:rPr lang="en-US" smtClean="0"/>
              <a:t>) dimana </a:t>
            </a:r>
            <a:r>
              <a:rPr lang="en-US" i="1" smtClean="0"/>
              <a:t>V</a:t>
            </a:r>
            <a:r>
              <a:rPr lang="en-US" smtClean="0"/>
              <a:t> tidak boleh kosong dan garis menghubungkan dua buah titik simpul.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403648" y="220486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20000"/>
              </a:spcBef>
              <a:buSzPct val="85000"/>
            </a:pPr>
            <a:r>
              <a:rPr lang="en-US" sz="1600" i="1" smtClean="0"/>
              <a:t>V = </a:t>
            </a:r>
            <a:r>
              <a:rPr lang="en-US" sz="1600" smtClean="0"/>
              <a:t>{ </a:t>
            </a:r>
            <a:r>
              <a:rPr lang="en-US" sz="1600" i="1" smtClean="0"/>
              <a:t>v</a:t>
            </a:r>
            <a:r>
              <a:rPr lang="en-US" sz="1600" i="1" baseline="-10000" smtClean="0"/>
              <a:t>1</a:t>
            </a:r>
            <a:r>
              <a:rPr lang="en-US" sz="1600" i="1" smtClean="0"/>
              <a:t>, v</a:t>
            </a:r>
            <a:r>
              <a:rPr lang="en-US" sz="1600" i="1" baseline="-10000" smtClean="0"/>
              <a:t>2</a:t>
            </a:r>
            <a:r>
              <a:rPr lang="en-US" sz="1600" i="1" smtClean="0"/>
              <a:t>, v</a:t>
            </a:r>
            <a:r>
              <a:rPr lang="en-US" sz="1600" i="1" baseline="-10000" smtClean="0"/>
              <a:t>3</a:t>
            </a:r>
            <a:r>
              <a:rPr lang="en-US" sz="1600" i="1" smtClean="0"/>
              <a:t>, v</a:t>
            </a:r>
            <a:r>
              <a:rPr lang="en-US" sz="1600" i="1" baseline="-10000" smtClean="0"/>
              <a:t>4</a:t>
            </a:r>
            <a:r>
              <a:rPr lang="en-US" sz="1600" i="1" smtClean="0"/>
              <a:t>, v</a:t>
            </a:r>
            <a:r>
              <a:rPr lang="en-US" sz="1600" i="1" baseline="-10000" smtClean="0"/>
              <a:t>5</a:t>
            </a:r>
            <a:r>
              <a:rPr lang="en-US" sz="1600" i="1" smtClean="0"/>
              <a:t>, . . ., v</a:t>
            </a:r>
            <a:r>
              <a:rPr lang="en-US" sz="1600" i="1" baseline="-10000" smtClean="0"/>
              <a:t>n </a:t>
            </a:r>
            <a:r>
              <a:rPr lang="en-US" sz="1600" smtClean="0"/>
              <a:t>}</a:t>
            </a:r>
            <a:endParaRPr lang="en-US" sz="1600"/>
          </a:p>
        </p:txBody>
      </p:sp>
      <p:sp>
        <p:nvSpPr>
          <p:cNvPr id="55" name="TextBox 54"/>
          <p:cNvSpPr txBox="1"/>
          <p:nvPr/>
        </p:nvSpPr>
        <p:spPr>
          <a:xfrm>
            <a:off x="1403648" y="2471171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20000"/>
              </a:spcBef>
              <a:buSzPct val="85000"/>
            </a:pPr>
            <a:r>
              <a:rPr lang="en-US" sz="1600" i="1" smtClean="0"/>
              <a:t>E = </a:t>
            </a:r>
            <a:r>
              <a:rPr lang="en-US" sz="1600" smtClean="0"/>
              <a:t>{ </a:t>
            </a:r>
            <a:r>
              <a:rPr lang="en-US" sz="1600" i="1" smtClean="0"/>
              <a:t>e</a:t>
            </a:r>
            <a:r>
              <a:rPr lang="en-US" sz="1600" i="1" baseline="-10000" smtClean="0"/>
              <a:t>1</a:t>
            </a:r>
            <a:r>
              <a:rPr lang="en-US" sz="1600" i="1" smtClean="0"/>
              <a:t>, e</a:t>
            </a:r>
            <a:r>
              <a:rPr lang="en-US" sz="1600" i="1" baseline="-10000" smtClean="0"/>
              <a:t>2</a:t>
            </a:r>
            <a:r>
              <a:rPr lang="en-US" sz="1600" i="1" smtClean="0"/>
              <a:t>, e</a:t>
            </a:r>
            <a:r>
              <a:rPr lang="en-US" sz="1600" i="1" baseline="-10000" smtClean="0"/>
              <a:t>3</a:t>
            </a:r>
            <a:r>
              <a:rPr lang="en-US" sz="1600" i="1" smtClean="0"/>
              <a:t>, e</a:t>
            </a:r>
            <a:r>
              <a:rPr lang="en-US" sz="1600" i="1" baseline="-10000" smtClean="0"/>
              <a:t>4</a:t>
            </a:r>
            <a:r>
              <a:rPr lang="en-US" sz="1600" i="1" smtClean="0"/>
              <a:t>, e</a:t>
            </a:r>
            <a:r>
              <a:rPr lang="en-US" sz="1600" i="1" baseline="-10000" smtClean="0"/>
              <a:t>5</a:t>
            </a:r>
            <a:r>
              <a:rPr lang="en-US" sz="1600" i="1" smtClean="0"/>
              <a:t>, . . ., e</a:t>
            </a:r>
            <a:r>
              <a:rPr lang="en-US" sz="1600" i="1" baseline="-10000" smtClean="0"/>
              <a:t>n </a:t>
            </a:r>
            <a:r>
              <a:rPr lang="en-US" sz="1600" smtClean="0"/>
              <a:t>}</a:t>
            </a:r>
            <a:endParaRPr lang="en-US" sz="1600"/>
          </a:p>
        </p:txBody>
      </p:sp>
      <p:sp>
        <p:nvSpPr>
          <p:cNvPr id="56" name="Rectangle 55"/>
          <p:cNvSpPr/>
          <p:nvPr/>
        </p:nvSpPr>
        <p:spPr>
          <a:xfrm>
            <a:off x="980237" y="2780928"/>
            <a:ext cx="947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sz="1600" smtClean="0"/>
              <a:t>Dimana:</a:t>
            </a:r>
            <a:endParaRPr lang="en-US" sz="1600"/>
          </a:p>
        </p:txBody>
      </p:sp>
      <p:sp>
        <p:nvSpPr>
          <p:cNvPr id="57" name="TextBox 56"/>
          <p:cNvSpPr txBox="1"/>
          <p:nvPr/>
        </p:nvSpPr>
        <p:spPr>
          <a:xfrm>
            <a:off x="1403648" y="307801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sz="1600" i="1" smtClean="0"/>
              <a:t>v</a:t>
            </a:r>
            <a:r>
              <a:rPr lang="en-US" sz="1600" smtClean="0"/>
              <a:t> </a:t>
            </a:r>
            <a:r>
              <a:rPr lang="en-US" sz="1600" smtClean="0">
                <a:sym typeface="Symbol" pitchFamily="18" charset="2"/>
              </a:rPr>
              <a:t></a:t>
            </a:r>
            <a:r>
              <a:rPr lang="en-US" sz="1600" smtClean="0"/>
              <a:t> </a:t>
            </a:r>
            <a:r>
              <a:rPr lang="en-US" sz="1600" i="1" smtClean="0"/>
              <a:t>V </a:t>
            </a:r>
            <a:r>
              <a:rPr lang="en-US" sz="1600" smtClean="0"/>
              <a:t>  disebut vertex / node / titik (</a:t>
            </a:r>
            <a:r>
              <a:rPr lang="en-US" sz="1600" i="1" smtClean="0"/>
              <a:t>vertice</a:t>
            </a:r>
            <a:r>
              <a:rPr lang="en-US" sz="1600" smtClean="0"/>
              <a:t>)</a:t>
            </a:r>
            <a:endParaRPr lang="en-US" sz="1600"/>
          </a:p>
        </p:txBody>
      </p:sp>
      <p:sp>
        <p:nvSpPr>
          <p:cNvPr id="59" name="TextBox 58"/>
          <p:cNvSpPr txBox="1"/>
          <p:nvPr/>
        </p:nvSpPr>
        <p:spPr>
          <a:xfrm>
            <a:off x="1403648" y="3356753"/>
            <a:ext cx="7128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20000"/>
              </a:spcBef>
              <a:buSzPct val="85000"/>
            </a:pPr>
            <a:r>
              <a:rPr lang="en-US" sz="1600" i="1" smtClean="0"/>
              <a:t>e</a:t>
            </a:r>
            <a:r>
              <a:rPr lang="en-US" sz="1600" smtClean="0"/>
              <a:t> </a:t>
            </a:r>
            <a:r>
              <a:rPr lang="en-US" sz="1600" smtClean="0">
                <a:sym typeface="Symbol" pitchFamily="18" charset="2"/>
              </a:rPr>
              <a:t></a:t>
            </a:r>
            <a:r>
              <a:rPr lang="en-US" sz="1600" smtClean="0"/>
              <a:t> </a:t>
            </a:r>
            <a:r>
              <a:rPr lang="en-US" sz="1600" i="1" smtClean="0"/>
              <a:t>E</a:t>
            </a:r>
            <a:r>
              <a:rPr lang="en-US" sz="1600" smtClean="0"/>
              <a:t>   disebut garis (</a:t>
            </a:r>
            <a:r>
              <a:rPr lang="en-US" sz="1600" i="1" smtClean="0"/>
              <a:t>edge</a:t>
            </a:r>
            <a:r>
              <a:rPr lang="en-US" sz="1600" smtClean="0"/>
              <a:t>) / busur (</a:t>
            </a:r>
            <a:r>
              <a:rPr lang="en-US" sz="1600" i="1" smtClean="0"/>
              <a:t>arc</a:t>
            </a:r>
            <a:r>
              <a:rPr lang="en-US" sz="1600" smtClean="0"/>
              <a:t>), menghubungkan dua buah vertex</a:t>
            </a:r>
            <a:endParaRPr lang="en-US" sz="1600"/>
          </a:p>
        </p:txBody>
      </p:sp>
      <p:sp>
        <p:nvSpPr>
          <p:cNvPr id="60" name="Rectangle 59"/>
          <p:cNvSpPr/>
          <p:nvPr/>
        </p:nvSpPr>
        <p:spPr>
          <a:xfrm>
            <a:off x="978080" y="3851756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smtClean="0"/>
              <a:t>Contoh:</a:t>
            </a:r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-180528" y="3800356"/>
            <a:ext cx="6014490" cy="3157036"/>
            <a:chOff x="323528" y="3800356"/>
            <a:chExt cx="6014490" cy="3157036"/>
          </a:xfrm>
        </p:grpSpPr>
        <p:grpSp>
          <p:nvGrpSpPr>
            <p:cNvPr id="109" name="Group 108"/>
            <p:cNvGrpSpPr/>
            <p:nvPr/>
          </p:nvGrpSpPr>
          <p:grpSpPr>
            <a:xfrm>
              <a:off x="323528" y="3800356"/>
              <a:ext cx="5899191" cy="3157036"/>
              <a:chOff x="1907704" y="3368308"/>
              <a:chExt cx="5899191" cy="3157036"/>
            </a:xfrm>
          </p:grpSpPr>
          <p:cxnSp>
            <p:nvCxnSpPr>
              <p:cNvPr id="62" name="Straight Connector 61"/>
              <p:cNvCxnSpPr/>
              <p:nvPr/>
            </p:nvCxnSpPr>
            <p:spPr bwMode="auto">
              <a:xfrm flipV="1">
                <a:off x="3131840" y="4077072"/>
                <a:ext cx="1728192" cy="36004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>
                <a:off x="4860032" y="4077072"/>
                <a:ext cx="2160240" cy="7200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 flipH="1">
                <a:off x="6372200" y="4149080"/>
                <a:ext cx="648072" cy="129614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 flipH="1">
                <a:off x="4355976" y="4077072"/>
                <a:ext cx="504056" cy="144016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 bwMode="auto">
              <a:xfrm flipV="1">
                <a:off x="4365029" y="5445224"/>
                <a:ext cx="2007171" cy="724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sp>
            <p:nvSpPr>
              <p:cNvPr id="93" name="Oval 92"/>
              <p:cNvSpPr/>
              <p:nvPr/>
            </p:nvSpPr>
            <p:spPr bwMode="auto">
              <a:xfrm>
                <a:off x="6156176" y="5418065"/>
                <a:ext cx="720080" cy="648072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94" name="Oval 93"/>
              <p:cNvSpPr/>
              <p:nvPr/>
            </p:nvSpPr>
            <p:spPr bwMode="auto">
              <a:xfrm rot="5942968">
                <a:off x="7182081" y="3816897"/>
                <a:ext cx="448436" cy="801192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95" name="Straight Connector 94"/>
              <p:cNvCxnSpPr/>
              <p:nvPr/>
            </p:nvCxnSpPr>
            <p:spPr bwMode="auto">
              <a:xfrm flipH="1">
                <a:off x="2627368" y="4437112"/>
                <a:ext cx="504056" cy="144016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sp>
            <p:nvSpPr>
              <p:cNvPr id="96" name="Arc 95"/>
              <p:cNvSpPr/>
              <p:nvPr/>
            </p:nvSpPr>
            <p:spPr bwMode="auto">
              <a:xfrm>
                <a:off x="1907704" y="4437112"/>
                <a:ext cx="2448272" cy="2088232"/>
              </a:xfrm>
              <a:prstGeom prst="arc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97" name="Arc 96"/>
              <p:cNvSpPr/>
              <p:nvPr/>
            </p:nvSpPr>
            <p:spPr bwMode="auto">
              <a:xfrm flipH="1" flipV="1">
                <a:off x="3127042" y="3368308"/>
                <a:ext cx="2471176" cy="2157976"/>
              </a:xfrm>
              <a:prstGeom prst="arc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1180728" y="4484224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i="1" smtClean="0"/>
                <a:t>v</a:t>
              </a:r>
              <a:r>
                <a:rPr lang="en-US" i="1" baseline="-10000" smtClean="0"/>
                <a:t>1</a:t>
              </a:r>
              <a:endParaRPr lang="en-US" i="1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34830" y="4016380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i="1" smtClean="0"/>
                <a:t>v</a:t>
              </a:r>
              <a:r>
                <a:rPr lang="en-US" i="1" baseline="-10000" smtClean="0"/>
                <a:t>2</a:t>
              </a:r>
              <a:endParaRPr lang="en-US" i="1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76056" y="4160396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i="1" smtClean="0"/>
                <a:t>v</a:t>
              </a:r>
              <a:r>
                <a:rPr lang="en-US" i="1" baseline="-10000" smtClean="0"/>
                <a:t>3</a:t>
              </a:r>
              <a:endParaRPr lang="en-US" i="1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27984" y="5492336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i="1" smtClean="0"/>
                <a:t>v</a:t>
              </a:r>
              <a:r>
                <a:rPr lang="en-US" i="1" baseline="-10000" smtClean="0"/>
                <a:t>4</a:t>
              </a:r>
              <a:endParaRPr lang="en-US" i="1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02782" y="5951304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i="1" smtClean="0"/>
                <a:t>v</a:t>
              </a:r>
              <a:r>
                <a:rPr lang="en-US" i="1" baseline="-10000" smtClean="0"/>
                <a:t>5</a:t>
              </a:r>
              <a:endParaRPr lang="en-US" i="1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90614" y="6095320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i="1" smtClean="0"/>
                <a:t>v</a:t>
              </a:r>
              <a:r>
                <a:rPr lang="en-US" i="1" baseline="-10000" smtClean="0"/>
                <a:t>6</a:t>
              </a:r>
              <a:endParaRPr lang="en-US" i="1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78879" y="4367783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smtClean="0"/>
                <a:t>e</a:t>
              </a:r>
              <a:r>
                <a:rPr lang="en-US" i="1" baseline="-10000" smtClean="0"/>
                <a:t>1</a:t>
              </a:r>
              <a:endParaRPr lang="en-US" i="1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30118" y="4160396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smtClean="0"/>
                <a:t>e</a:t>
              </a:r>
              <a:r>
                <a:rPr lang="en-US" i="1" baseline="-10000" smtClean="0"/>
                <a:t>2</a:t>
              </a:r>
              <a:endParaRPr lang="en-US" i="1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40152" y="4160396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smtClean="0"/>
                <a:t>e</a:t>
              </a:r>
              <a:r>
                <a:rPr lang="en-US" i="1" baseline="-10000" smtClean="0"/>
                <a:t>3</a:t>
              </a:r>
              <a:endParaRPr lang="en-US" i="1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10238" y="5096500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smtClean="0"/>
                <a:t>e</a:t>
              </a:r>
              <a:r>
                <a:rPr lang="en-US" i="1" baseline="-10000" smtClean="0"/>
                <a:t>4</a:t>
              </a:r>
              <a:endParaRPr lang="en-US" i="1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2246" y="6239336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smtClean="0"/>
                <a:t>e</a:t>
              </a:r>
              <a:r>
                <a:rPr lang="en-US" i="1" baseline="-10000" smtClean="0"/>
                <a:t>5</a:t>
              </a:r>
              <a:endParaRPr lang="en-US" i="1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35896" y="5861429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smtClean="0"/>
                <a:t>e</a:t>
              </a:r>
              <a:r>
                <a:rPr lang="en-US" i="1" baseline="-10000" smtClean="0"/>
                <a:t>6</a:t>
              </a:r>
              <a:endParaRPr lang="en-US" i="1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22006" y="5015200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smtClean="0"/>
                <a:t>e</a:t>
              </a:r>
              <a:r>
                <a:rPr lang="en-US" i="1" baseline="-10000" smtClean="0"/>
                <a:t>7</a:t>
              </a:r>
              <a:endParaRPr lang="en-US" i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48389" y="4799176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smtClean="0"/>
                <a:t>e</a:t>
              </a:r>
              <a:r>
                <a:rPr lang="en-US" i="1" baseline="-10000" smtClean="0"/>
                <a:t>8</a:t>
              </a:r>
              <a:endParaRPr lang="en-US" i="1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7664" y="5600556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smtClean="0"/>
                <a:t>e</a:t>
              </a:r>
              <a:r>
                <a:rPr lang="en-US" i="1" baseline="-10000" smtClean="0"/>
                <a:t>9</a:t>
              </a:r>
              <a:endParaRPr lang="en-US" i="1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5576" y="5303232"/>
              <a:ext cx="4828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smtClean="0"/>
                <a:t>e</a:t>
              </a:r>
              <a:r>
                <a:rPr lang="en-US" i="1" baseline="-10000" smtClean="0"/>
                <a:t>10</a:t>
              </a:r>
              <a:endParaRPr lang="en-US" i="1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5039544" y="5157192"/>
            <a:ext cx="2700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20000"/>
              </a:spcBef>
              <a:buSzPct val="85000"/>
            </a:pPr>
            <a:r>
              <a:rPr lang="en-US" sz="1600" i="1" smtClean="0"/>
              <a:t>V</a:t>
            </a:r>
            <a:r>
              <a:rPr lang="en-US" sz="1600" smtClean="0"/>
              <a:t> = { </a:t>
            </a:r>
            <a:r>
              <a:rPr lang="en-US" sz="1600" i="1" smtClean="0"/>
              <a:t>v</a:t>
            </a:r>
            <a:r>
              <a:rPr lang="en-US" sz="1600" i="1" baseline="-10000" smtClean="0"/>
              <a:t>1</a:t>
            </a:r>
            <a:r>
              <a:rPr lang="en-US" sz="1600" i="1" smtClean="0"/>
              <a:t>, v</a:t>
            </a:r>
            <a:r>
              <a:rPr lang="en-US" sz="1600" i="1" baseline="-10000" smtClean="0"/>
              <a:t>2</a:t>
            </a:r>
            <a:r>
              <a:rPr lang="en-US" sz="1600" i="1" smtClean="0"/>
              <a:t>, v</a:t>
            </a:r>
            <a:r>
              <a:rPr lang="en-US" sz="1600" i="1" baseline="-10000" smtClean="0"/>
              <a:t>3</a:t>
            </a:r>
            <a:r>
              <a:rPr lang="en-US" sz="1600" i="1" smtClean="0"/>
              <a:t>, v</a:t>
            </a:r>
            <a:r>
              <a:rPr lang="en-US" sz="1600" i="1" baseline="-10000" smtClean="0"/>
              <a:t>4</a:t>
            </a:r>
            <a:r>
              <a:rPr lang="en-US" sz="1600" i="1" smtClean="0"/>
              <a:t>, v</a:t>
            </a:r>
            <a:r>
              <a:rPr lang="en-US" sz="1600" i="1" baseline="-10000" smtClean="0"/>
              <a:t>5</a:t>
            </a:r>
            <a:r>
              <a:rPr lang="en-US" sz="1600" i="1" smtClean="0"/>
              <a:t>, v</a:t>
            </a:r>
            <a:r>
              <a:rPr lang="en-US" sz="1600" i="1" baseline="-10000" smtClean="0"/>
              <a:t>6</a:t>
            </a:r>
            <a:r>
              <a:rPr lang="en-US" sz="1600" baseline="-10000" smtClean="0"/>
              <a:t> </a:t>
            </a:r>
            <a:r>
              <a:rPr lang="en-US" sz="1600" smtClean="0"/>
              <a:t>}</a:t>
            </a:r>
            <a:endParaRPr lang="en-US" sz="1600"/>
          </a:p>
        </p:txBody>
      </p:sp>
      <p:sp>
        <p:nvSpPr>
          <p:cNvPr id="107" name="TextBox 106"/>
          <p:cNvSpPr txBox="1"/>
          <p:nvPr/>
        </p:nvSpPr>
        <p:spPr>
          <a:xfrm>
            <a:off x="5031207" y="546671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20000"/>
              </a:spcBef>
              <a:buSzPct val="85000"/>
            </a:pPr>
            <a:r>
              <a:rPr lang="en-US" sz="1600" i="1" smtClean="0"/>
              <a:t>E = </a:t>
            </a:r>
            <a:r>
              <a:rPr lang="en-US" sz="1600" smtClean="0"/>
              <a:t>{</a:t>
            </a:r>
            <a:r>
              <a:rPr lang="en-US" sz="1600" i="1" smtClean="0"/>
              <a:t> e</a:t>
            </a:r>
            <a:r>
              <a:rPr lang="en-US" sz="1600" i="1" baseline="-10000" smtClean="0"/>
              <a:t>1</a:t>
            </a:r>
            <a:r>
              <a:rPr lang="en-US" sz="1600" i="1" smtClean="0"/>
              <a:t>, e</a:t>
            </a:r>
            <a:r>
              <a:rPr lang="en-US" sz="1600" i="1" baseline="-10000" smtClean="0"/>
              <a:t>2</a:t>
            </a:r>
            <a:r>
              <a:rPr lang="en-US" sz="1600" i="1" smtClean="0"/>
              <a:t>, e</a:t>
            </a:r>
            <a:r>
              <a:rPr lang="en-US" sz="1600" i="1" baseline="-10000" smtClean="0"/>
              <a:t>3</a:t>
            </a:r>
            <a:r>
              <a:rPr lang="en-US" sz="1600" i="1" smtClean="0"/>
              <a:t>, e</a:t>
            </a:r>
            <a:r>
              <a:rPr lang="en-US" sz="1600" i="1" baseline="-10000" smtClean="0"/>
              <a:t>4</a:t>
            </a:r>
            <a:r>
              <a:rPr lang="en-US" sz="1600" i="1" smtClean="0"/>
              <a:t>, e</a:t>
            </a:r>
            <a:r>
              <a:rPr lang="en-US" sz="1600" i="1" baseline="-10000" smtClean="0"/>
              <a:t>5</a:t>
            </a:r>
            <a:r>
              <a:rPr lang="en-US" sz="1600" i="1" smtClean="0"/>
              <a:t>, e</a:t>
            </a:r>
            <a:r>
              <a:rPr lang="en-US" sz="1600" i="1" baseline="-10000" smtClean="0"/>
              <a:t>6</a:t>
            </a:r>
            <a:r>
              <a:rPr lang="en-US" sz="1600" i="1" smtClean="0"/>
              <a:t>, e</a:t>
            </a:r>
            <a:r>
              <a:rPr lang="en-US" sz="1600" i="1" baseline="-10000" smtClean="0"/>
              <a:t>7</a:t>
            </a:r>
            <a:r>
              <a:rPr lang="en-US" sz="1600" i="1" smtClean="0"/>
              <a:t>, e</a:t>
            </a:r>
            <a:r>
              <a:rPr lang="en-US" sz="1600" i="1" baseline="-10000" smtClean="0"/>
              <a:t>8</a:t>
            </a:r>
            <a:r>
              <a:rPr lang="en-US" sz="1600" i="1" smtClean="0"/>
              <a:t>, e</a:t>
            </a:r>
            <a:r>
              <a:rPr lang="en-US" sz="1600" i="1" baseline="-10000" smtClean="0"/>
              <a:t>9</a:t>
            </a:r>
            <a:r>
              <a:rPr lang="en-US" sz="1600" i="1" smtClean="0"/>
              <a:t>, e</a:t>
            </a:r>
            <a:r>
              <a:rPr lang="en-US" sz="1600" i="1" baseline="-10000" smtClean="0"/>
              <a:t>10</a:t>
            </a:r>
            <a:r>
              <a:rPr lang="en-US" sz="1600" smtClean="0"/>
              <a:t> }</a:t>
            </a:r>
            <a:endParaRPr lang="en-US" sz="1600"/>
          </a:p>
        </p:txBody>
      </p:sp>
      <p:sp>
        <p:nvSpPr>
          <p:cNvPr id="40" name="Rectangle 39"/>
          <p:cNvSpPr/>
          <p:nvPr/>
        </p:nvSpPr>
        <p:spPr>
          <a:xfrm>
            <a:off x="676672" y="4481961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i="1" smtClean="0"/>
              <a:t>v</a:t>
            </a:r>
            <a:r>
              <a:rPr lang="en-US" i="1" baseline="-10000" smtClean="0"/>
              <a:t>1</a:t>
            </a:r>
            <a:endParaRPr lang="en-US" i="1"/>
          </a:p>
        </p:txBody>
      </p:sp>
      <p:sp>
        <p:nvSpPr>
          <p:cNvPr id="41" name="Rectangle 40"/>
          <p:cNvSpPr/>
          <p:nvPr/>
        </p:nvSpPr>
        <p:spPr>
          <a:xfrm>
            <a:off x="2530774" y="401411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i="1" smtClean="0"/>
              <a:t>v</a:t>
            </a:r>
            <a:r>
              <a:rPr lang="en-US" i="1" baseline="-10000" smtClean="0"/>
              <a:t>2</a:t>
            </a:r>
            <a:endParaRPr lang="en-US" i="1"/>
          </a:p>
        </p:txBody>
      </p:sp>
      <p:sp>
        <p:nvSpPr>
          <p:cNvPr id="42" name="Rectangle 41"/>
          <p:cNvSpPr/>
          <p:nvPr/>
        </p:nvSpPr>
        <p:spPr>
          <a:xfrm>
            <a:off x="4572000" y="4158133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i="1" smtClean="0"/>
              <a:t>v</a:t>
            </a:r>
            <a:r>
              <a:rPr lang="en-US" i="1" baseline="-10000" smtClean="0"/>
              <a:t>3</a:t>
            </a:r>
            <a:endParaRPr lang="en-US" i="1"/>
          </a:p>
        </p:txBody>
      </p:sp>
      <p:sp>
        <p:nvSpPr>
          <p:cNvPr id="43" name="Rectangle 42"/>
          <p:cNvSpPr/>
          <p:nvPr/>
        </p:nvSpPr>
        <p:spPr>
          <a:xfrm>
            <a:off x="3923928" y="5490073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i="1" smtClean="0"/>
              <a:t>v</a:t>
            </a:r>
            <a:r>
              <a:rPr lang="en-US" i="1" baseline="-10000" smtClean="0"/>
              <a:t>4</a:t>
            </a:r>
            <a:endParaRPr lang="en-US" i="1"/>
          </a:p>
        </p:txBody>
      </p:sp>
      <p:sp>
        <p:nvSpPr>
          <p:cNvPr id="44" name="Rectangle 43"/>
          <p:cNvSpPr/>
          <p:nvPr/>
        </p:nvSpPr>
        <p:spPr>
          <a:xfrm>
            <a:off x="2098726" y="5949041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i="1" smtClean="0"/>
              <a:t>v</a:t>
            </a:r>
            <a:r>
              <a:rPr lang="en-US" i="1" baseline="-10000" smtClean="0"/>
              <a:t>5</a:t>
            </a:r>
            <a:endParaRPr lang="en-US" i="1"/>
          </a:p>
        </p:txBody>
      </p:sp>
      <p:sp>
        <p:nvSpPr>
          <p:cNvPr id="46" name="Rectangle 45"/>
          <p:cNvSpPr/>
          <p:nvPr/>
        </p:nvSpPr>
        <p:spPr>
          <a:xfrm>
            <a:off x="1574823" y="4374573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/>
              <a:t>e</a:t>
            </a:r>
            <a:r>
              <a:rPr lang="en-US" i="1" baseline="-10000" smtClean="0"/>
              <a:t>1</a:t>
            </a:r>
            <a:endParaRPr lang="en-US" i="1"/>
          </a:p>
        </p:txBody>
      </p:sp>
      <p:sp>
        <p:nvSpPr>
          <p:cNvPr id="47" name="Rectangle 46"/>
          <p:cNvSpPr/>
          <p:nvPr/>
        </p:nvSpPr>
        <p:spPr>
          <a:xfrm>
            <a:off x="3526062" y="4167186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/>
              <a:t>e</a:t>
            </a:r>
            <a:r>
              <a:rPr lang="en-US" i="1" baseline="-10000" smtClean="0"/>
              <a:t>2</a:t>
            </a:r>
            <a:endParaRPr lang="en-US" i="1"/>
          </a:p>
        </p:txBody>
      </p:sp>
      <p:sp>
        <p:nvSpPr>
          <p:cNvPr id="48" name="Rectangle 47"/>
          <p:cNvSpPr/>
          <p:nvPr/>
        </p:nvSpPr>
        <p:spPr>
          <a:xfrm>
            <a:off x="5436096" y="4167186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/>
              <a:t>e</a:t>
            </a:r>
            <a:r>
              <a:rPr lang="en-US" i="1" baseline="-10000" smtClean="0"/>
              <a:t>3</a:t>
            </a:r>
            <a:endParaRPr lang="en-US" i="1"/>
          </a:p>
        </p:txBody>
      </p:sp>
      <p:sp>
        <p:nvSpPr>
          <p:cNvPr id="49" name="Rectangle 48"/>
          <p:cNvSpPr/>
          <p:nvPr/>
        </p:nvSpPr>
        <p:spPr>
          <a:xfrm>
            <a:off x="4606182" y="5094237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/>
              <a:t>e</a:t>
            </a:r>
            <a:r>
              <a:rPr lang="en-US" i="1" baseline="-10000" smtClean="0"/>
              <a:t>4</a:t>
            </a:r>
            <a:endParaRPr lang="en-US" i="1"/>
          </a:p>
        </p:txBody>
      </p:sp>
      <p:sp>
        <p:nvSpPr>
          <p:cNvPr id="50" name="Rectangle 49"/>
          <p:cNvSpPr/>
          <p:nvPr/>
        </p:nvSpPr>
        <p:spPr>
          <a:xfrm>
            <a:off x="4678190" y="6237073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/>
              <a:t>e</a:t>
            </a:r>
            <a:r>
              <a:rPr lang="en-US" i="1" baseline="-10000" smtClean="0"/>
              <a:t>5</a:t>
            </a:r>
            <a:endParaRPr lang="en-US" i="1"/>
          </a:p>
        </p:txBody>
      </p:sp>
      <p:sp>
        <p:nvSpPr>
          <p:cNvPr id="51" name="Rectangle 50"/>
          <p:cNvSpPr/>
          <p:nvPr/>
        </p:nvSpPr>
        <p:spPr>
          <a:xfrm>
            <a:off x="3131840" y="5868219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/>
              <a:t>e</a:t>
            </a:r>
            <a:r>
              <a:rPr lang="en-US" i="1" baseline="-10000" smtClean="0"/>
              <a:t>6</a:t>
            </a:r>
            <a:endParaRPr lang="en-US" i="1"/>
          </a:p>
        </p:txBody>
      </p:sp>
      <p:sp>
        <p:nvSpPr>
          <p:cNvPr id="52" name="Rectangle 51"/>
          <p:cNvSpPr/>
          <p:nvPr/>
        </p:nvSpPr>
        <p:spPr>
          <a:xfrm>
            <a:off x="2517950" y="5012937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/>
              <a:t>e</a:t>
            </a:r>
            <a:r>
              <a:rPr lang="en-US" i="1" baseline="-10000" smtClean="0"/>
              <a:t>7</a:t>
            </a:r>
            <a:endParaRPr lang="en-US" i="1"/>
          </a:p>
        </p:txBody>
      </p:sp>
      <p:sp>
        <p:nvSpPr>
          <p:cNvPr id="58" name="Rectangle 57"/>
          <p:cNvSpPr/>
          <p:nvPr/>
        </p:nvSpPr>
        <p:spPr>
          <a:xfrm>
            <a:off x="1844333" y="4796913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/>
              <a:t>e</a:t>
            </a:r>
            <a:r>
              <a:rPr lang="en-US" i="1" baseline="-10000" smtClean="0"/>
              <a:t>8</a:t>
            </a:r>
            <a:endParaRPr lang="en-US" i="1"/>
          </a:p>
        </p:txBody>
      </p:sp>
      <p:sp>
        <p:nvSpPr>
          <p:cNvPr id="61" name="Rectangle 60"/>
          <p:cNvSpPr/>
          <p:nvPr/>
        </p:nvSpPr>
        <p:spPr>
          <a:xfrm>
            <a:off x="1043608" y="5607346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/>
              <a:t>e</a:t>
            </a:r>
            <a:r>
              <a:rPr lang="en-US" i="1" baseline="-10000" smtClean="0"/>
              <a:t>9</a:t>
            </a:r>
            <a:endParaRPr lang="en-US" i="1"/>
          </a:p>
        </p:txBody>
      </p:sp>
      <p:sp>
        <p:nvSpPr>
          <p:cNvPr id="63" name="Rectangle 62"/>
          <p:cNvSpPr/>
          <p:nvPr/>
        </p:nvSpPr>
        <p:spPr>
          <a:xfrm>
            <a:off x="251520" y="5300969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/>
              <a:t>e</a:t>
            </a:r>
            <a:r>
              <a:rPr lang="en-US" i="1" baseline="-10000" smtClean="0"/>
              <a:t>10</a:t>
            </a:r>
            <a:endParaRPr lang="en-US" i="1"/>
          </a:p>
        </p:txBody>
      </p:sp>
      <p:sp>
        <p:nvSpPr>
          <p:cNvPr id="65" name="Rectangle 64"/>
          <p:cNvSpPr/>
          <p:nvPr/>
        </p:nvSpPr>
        <p:spPr>
          <a:xfrm>
            <a:off x="584817" y="6084004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i="1" smtClean="0"/>
              <a:t>v</a:t>
            </a:r>
            <a:r>
              <a:rPr lang="en-US" i="1" baseline="-10000" smtClean="0"/>
              <a:t>6</a:t>
            </a:r>
            <a:endParaRPr lang="en-US" i="1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80"/>
                            </p:stCondLst>
                            <p:childTnLst>
                              <p:par>
                                <p:cTn id="3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555 C 0.11996 -0.04418 0.23993 -0.08258 0.32881 -0.06708 C 0.4177 -0.05158 0.47569 0.01828 0.53368 0.08837 " pathEditMode="relative" rAng="0" ptsTypes="aaA">
                                      <p:cBhvr>
                                        <p:cTn id="7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" y="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22299E-6 C 0.03941 -0.01735 0.07899 -0.03424 0.13264 -0.02175 C 0.18629 -0.00926 0.2842 0.04603 0.3217 0.07541 C 0.3592 0.10502 0.35816 0.12954 0.35729 0.15452 " pathEditMode="relative" rAng="0" ptsTypes="aaaA">
                                      <p:cBhvr>
                                        <p:cTn id="7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" y="6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047 C 0.05173 0.00648 0.10277 0.01273 0.13055 0.03493 C 0.15833 0.05714 0.16267 0.09531 0.16718 0.13371 " pathEditMode="relative" ptsTypes="aaA">
                                      <p:cBhvr>
                                        <p:cTn id="7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3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7.54106E-7 C 0.07361 0.02915 0.14722 0.05852 0.19219 0.05297 C 0.23715 0.04742 0.25365 0.00717 0.27031 -0.03285 " pathEditMode="relative" ptsTypes="aaA">
                                      <p:cBhvr>
                                        <p:cTn id="7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5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71663E-6 C 0.15399 0.01989 0.30816 0.03978 0.39219 0.02244 C 0.47621 0.00509 0.4901 -0.04974 0.50399 -0.10433 " pathEditMode="relative" ptsTypes="aaA">
                                      <p:cBhvr>
                                        <p:cTn id="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4896 0.00879 0.49809 0.01781 0.61476 -0.00254 C 0.73143 -0.0229 0.71563 -0.07286 0.7 -0.1226 " pathEditMode="relative" ptsTypes="aaA">
                                      <p:cBhvr>
                                        <p:cTn id="8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9"/>
                                            </p:cond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42 0.12954 0.16857 0.25931 0.24062 0.28753 C 0.31267 0.31575 0.37257 0.24219 0.43264 0.16886 " pathEditMode="relative" ptsTypes="aaA">
                                      <p:cBhvr>
                                        <p:cTn id="1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7"/>
                                            </p:cond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851 0.13647 0.11719 0.27319 0.15938 0.30626 C 0.20157 0.33934 0.22743 0.26856 0.25348 0.19801 " pathEditMode="relative" ptsTypes="aaA">
                                      <p:cBhvr>
                                        <p:cTn id="12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26 0.11334 0.00451 0.22669 0.01684 0.26 C 0.02917 0.29331 0.05174 0.24635 0.07431 0.19939 " pathEditMode="relative" ptsTypes="aaA">
                                      <p:cBhvr>
                                        <p:cTn id="1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1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629 0.07981 0.07275 0.15961 0.10591 0.17002 C 0.13907 0.18043 0.1691 0.12167 0.19914 0.06315 " pathEditMode="relative" ptsTypes="aaA">
                                      <p:cBhvr>
                                        <p:cTn id="12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3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903 0.00462 0.11805 0.00925 0.15555 -0.00787 C 0.19305 -0.02498 0.20885 -0.06408 0.22482 -0.10294 " pathEditMode="relative" ptsTypes="aaA">
                                      <p:cBhvr>
                                        <p:cTn id="12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2274 0.04233 0.24566 0.08489 0.31684 0.07657 C 0.38802 0.06824 0.40729 0.00902 0.42673 -0.04997 " pathEditMode="relative" ptsTypes="aaA">
                                      <p:cBhvr>
                                        <p:cTn id="1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7"/>
                                            </p:cond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555 0.09369 0.31128 0.18761 0.39913 0.20033 C 0.48697 0.21305 0.50555 0.09693 0.52673 0.07634 " pathEditMode="relative" ptsTypes="aaA">
                                      <p:cBhvr>
                                        <p:cTn id="13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9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0781 0.10918 0.41562 0.2186 0.52066 0.23618 C 0.62569 0.25376 0.61232 0.12746 0.63055 0.10571 " pathEditMode="relative" ptsTypes="aaA">
                                      <p:cBhvr>
                                        <p:cTn id="13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6511 0.065 0.53038 0.13 0.65643 0.12792 C 0.78247 0.12584 0.76945 0.05621 0.75643 -0.01319 " pathEditMode="relative" ptsTypes="aaA">
                                      <p:cBhvr>
                                        <p:cTn id="13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3"/>
                                            </p:cond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4844 0.0923 0.49705 0.1846 0.64254 0.18992 C 0.78802 0.19524 0.83056 0.11335 0.87326 0.03169 " pathEditMode="relative" ptsTypes="aaA">
                                      <p:cBhvr>
                                        <p:cTn id="13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5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9" grpId="0"/>
      <p:bldP spid="60" grpId="0"/>
      <p:bldP spid="107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8" grpId="0"/>
      <p:bldP spid="58" grpId="1"/>
      <p:bldP spid="61" grpId="0"/>
      <p:bldP spid="61" grpId="1"/>
      <p:bldP spid="63" grpId="0"/>
      <p:bldP spid="63" grpId="1"/>
      <p:bldP spid="65" grpId="0"/>
      <p:bldP spid="6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4788024" y="959522"/>
            <a:ext cx="4104456" cy="849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28600" indent="-228600" algn="just">
              <a:spcBef>
                <a:spcPct val="20000"/>
              </a:spcBef>
              <a:buSzPct val="85000"/>
              <a:buFont typeface="+mj-lt"/>
              <a:buAutoNum type="arabicPeriod"/>
            </a:pPr>
            <a:r>
              <a:rPr lang="en-US" sz="1600" i="1" smtClean="0"/>
              <a:t>Walk</a:t>
            </a:r>
            <a:r>
              <a:rPr lang="en-US" sz="1600" smtClean="0"/>
              <a:t>: perjalanan dari satu titik ke titik lainnya melintasi titik dan garis. Titik dan garis dapat dilalui lebih dari satu kali.</a:t>
            </a:r>
            <a:endParaRPr lang="en-US" sz="1600"/>
          </a:p>
        </p:txBody>
      </p:sp>
      <p:sp>
        <p:nvSpPr>
          <p:cNvPr id="31" name="Rectangle 30"/>
          <p:cNvSpPr/>
          <p:nvPr/>
        </p:nvSpPr>
        <p:spPr bwMode="auto">
          <a:xfrm>
            <a:off x="395536" y="1052736"/>
            <a:ext cx="4248472" cy="2304255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flipV="1">
            <a:off x="698661" y="1494946"/>
            <a:ext cx="1427654" cy="2956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2126315" y="1494946"/>
            <a:ext cx="1784568" cy="591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3375513" y="1554073"/>
            <a:ext cx="535370" cy="10642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1709916" y="1494946"/>
            <a:ext cx="416399" cy="11825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1717395" y="2618356"/>
            <a:ext cx="1658118" cy="594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3197056" y="2596055"/>
            <a:ext cx="594856" cy="532141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54864" tIns="54864" rIns="54864" bIns="5486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 rot="5942968">
            <a:off x="4045670" y="1279317"/>
            <a:ext cx="368217" cy="66186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54864" tIns="54864" rIns="54864" bIns="5486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420186"/>
            <a:ext cx="311175" cy="387798"/>
          </a:xfrm>
          <a:prstGeom prst="rect">
            <a:avLst/>
          </a:prstGeom>
        </p:spPr>
        <p:txBody>
          <a:bodyPr wrap="none" lIns="54864" tIns="54864" rIns="54864" bIns="54864" anchor="t" anchorCtr="1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i="1" smtClean="0"/>
              <a:t>v</a:t>
            </a:r>
            <a:r>
              <a:rPr lang="en-US" i="1" baseline="-10000" smtClean="0"/>
              <a:t>1</a:t>
            </a:r>
            <a:endParaRPr lang="en-US" i="1"/>
          </a:p>
        </p:txBody>
      </p:sp>
      <p:sp>
        <p:nvSpPr>
          <p:cNvPr id="5" name="Rectangle 4"/>
          <p:cNvSpPr/>
          <p:nvPr/>
        </p:nvSpPr>
        <p:spPr>
          <a:xfrm>
            <a:off x="1927204" y="1090350"/>
            <a:ext cx="311175" cy="387798"/>
          </a:xfrm>
          <a:prstGeom prst="rect">
            <a:avLst/>
          </a:prstGeom>
        </p:spPr>
        <p:txBody>
          <a:bodyPr wrap="none" lIns="54864" tIns="54864" rIns="54864" bIns="54864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i="1" smtClean="0"/>
              <a:t>v</a:t>
            </a:r>
            <a:r>
              <a:rPr lang="en-US" i="1" baseline="-10000" smtClean="0"/>
              <a:t>2</a:t>
            </a:r>
            <a:endParaRPr lang="en-US" i="1"/>
          </a:p>
        </p:txBody>
      </p:sp>
      <p:sp>
        <p:nvSpPr>
          <p:cNvPr id="6" name="Rectangle 5"/>
          <p:cNvSpPr/>
          <p:nvPr/>
        </p:nvSpPr>
        <p:spPr>
          <a:xfrm>
            <a:off x="3613455" y="1128994"/>
            <a:ext cx="311175" cy="387798"/>
          </a:xfrm>
          <a:prstGeom prst="rect">
            <a:avLst/>
          </a:prstGeom>
        </p:spPr>
        <p:txBody>
          <a:bodyPr wrap="none" lIns="54864" tIns="54864" rIns="54864" bIns="54864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i="1" smtClean="0"/>
              <a:t>v</a:t>
            </a:r>
            <a:r>
              <a:rPr lang="en-US" i="1" baseline="-10000" smtClean="0"/>
              <a:t>3</a:t>
            </a:r>
            <a:endParaRPr lang="en-US" i="1"/>
          </a:p>
        </p:txBody>
      </p:sp>
      <p:sp>
        <p:nvSpPr>
          <p:cNvPr id="7" name="Rectangle 6"/>
          <p:cNvSpPr/>
          <p:nvPr/>
        </p:nvSpPr>
        <p:spPr>
          <a:xfrm>
            <a:off x="3069032" y="2209114"/>
            <a:ext cx="311175" cy="387798"/>
          </a:xfrm>
          <a:prstGeom prst="rect">
            <a:avLst/>
          </a:prstGeom>
        </p:spPr>
        <p:txBody>
          <a:bodyPr wrap="none" lIns="54864" tIns="54864" rIns="54864" bIns="54864" anchor="t" anchorCtr="1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i="1" smtClean="0"/>
              <a:t>v</a:t>
            </a:r>
            <a:r>
              <a:rPr lang="en-US" i="1" baseline="-10000" smtClean="0"/>
              <a:t>4</a:t>
            </a:r>
            <a:endParaRPr lang="en-US" i="1"/>
          </a:p>
        </p:txBody>
      </p:sp>
      <p:sp>
        <p:nvSpPr>
          <p:cNvPr id="8" name="Rectangle 7"/>
          <p:cNvSpPr/>
          <p:nvPr/>
        </p:nvSpPr>
        <p:spPr>
          <a:xfrm>
            <a:off x="1570291" y="2679145"/>
            <a:ext cx="311175" cy="387798"/>
          </a:xfrm>
          <a:prstGeom prst="rect">
            <a:avLst/>
          </a:prstGeom>
        </p:spPr>
        <p:txBody>
          <a:bodyPr wrap="none" lIns="54864" tIns="54864" rIns="54864" bIns="54864" anchor="t" anchorCtr="1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i="1" smtClean="0"/>
              <a:t>v</a:t>
            </a:r>
            <a:r>
              <a:rPr lang="en-US" i="1" baseline="-10000" smtClean="0"/>
              <a:t>5</a:t>
            </a:r>
            <a:endParaRPr lang="en-US" i="1"/>
          </a:p>
        </p:txBody>
      </p:sp>
      <p:sp>
        <p:nvSpPr>
          <p:cNvPr id="10" name="Rectangle 9"/>
          <p:cNvSpPr/>
          <p:nvPr/>
        </p:nvSpPr>
        <p:spPr>
          <a:xfrm>
            <a:off x="1182073" y="1273010"/>
            <a:ext cx="323999" cy="387798"/>
          </a:xfrm>
          <a:prstGeom prst="rect">
            <a:avLst/>
          </a:prstGeom>
        </p:spPr>
        <p:txBody>
          <a:bodyPr wrap="none" lIns="54864" tIns="54864" rIns="54864" bIns="54864" anchor="t" anchorCtr="1">
            <a:spAutoFit/>
          </a:bodyPr>
          <a:lstStyle/>
          <a:p>
            <a:r>
              <a:rPr lang="en-US" i="1" smtClean="0"/>
              <a:t>e</a:t>
            </a:r>
            <a:r>
              <a:rPr lang="en-US" i="1" baseline="-10000" smtClean="0"/>
              <a:t>1</a:t>
            </a:r>
            <a:endParaRPr lang="en-US" i="1"/>
          </a:p>
        </p:txBody>
      </p:sp>
      <p:sp>
        <p:nvSpPr>
          <p:cNvPr id="11" name="Rectangle 10"/>
          <p:cNvSpPr/>
          <p:nvPr/>
        </p:nvSpPr>
        <p:spPr>
          <a:xfrm>
            <a:off x="2749409" y="1128994"/>
            <a:ext cx="323999" cy="387798"/>
          </a:xfrm>
          <a:prstGeom prst="rect">
            <a:avLst/>
          </a:prstGeom>
        </p:spPr>
        <p:txBody>
          <a:bodyPr wrap="none" lIns="54864" tIns="54864" rIns="54864" bIns="54864">
            <a:spAutoFit/>
          </a:bodyPr>
          <a:lstStyle/>
          <a:p>
            <a:r>
              <a:rPr lang="en-US" i="1" smtClean="0"/>
              <a:t>e</a:t>
            </a:r>
            <a:r>
              <a:rPr lang="en-US" i="1" baseline="-10000" smtClean="0"/>
              <a:t>2</a:t>
            </a:r>
            <a:endParaRPr lang="en-US" i="1"/>
          </a:p>
        </p:txBody>
      </p:sp>
      <p:sp>
        <p:nvSpPr>
          <p:cNvPr id="12" name="Rectangle 11"/>
          <p:cNvSpPr/>
          <p:nvPr/>
        </p:nvSpPr>
        <p:spPr>
          <a:xfrm>
            <a:off x="4175993" y="1700808"/>
            <a:ext cx="323999" cy="387798"/>
          </a:xfrm>
          <a:prstGeom prst="rect">
            <a:avLst/>
          </a:prstGeom>
        </p:spPr>
        <p:txBody>
          <a:bodyPr wrap="none" lIns="54864" tIns="54864" rIns="54864" bIns="54864">
            <a:spAutoFit/>
          </a:bodyPr>
          <a:lstStyle/>
          <a:p>
            <a:r>
              <a:rPr lang="en-US" i="1" smtClean="0"/>
              <a:t>e</a:t>
            </a:r>
            <a:r>
              <a:rPr lang="en-US" i="1" baseline="-10000" smtClean="0"/>
              <a:t>3</a:t>
            </a:r>
            <a:endParaRPr lang="en-US" i="1"/>
          </a:p>
        </p:txBody>
      </p:sp>
      <p:sp>
        <p:nvSpPr>
          <p:cNvPr id="13" name="Rectangle 12"/>
          <p:cNvSpPr/>
          <p:nvPr/>
        </p:nvSpPr>
        <p:spPr>
          <a:xfrm>
            <a:off x="3641693" y="1977253"/>
            <a:ext cx="323999" cy="387798"/>
          </a:xfrm>
          <a:prstGeom prst="rect">
            <a:avLst/>
          </a:prstGeom>
        </p:spPr>
        <p:txBody>
          <a:bodyPr wrap="none" lIns="54864" tIns="54864" rIns="54864" bIns="54864" anchor="t" anchorCtr="1">
            <a:spAutoFit/>
          </a:bodyPr>
          <a:lstStyle/>
          <a:p>
            <a:r>
              <a:rPr lang="en-US" i="1" smtClean="0"/>
              <a:t>e</a:t>
            </a:r>
            <a:r>
              <a:rPr lang="en-US" i="1" baseline="-10000" smtClean="0"/>
              <a:t>4</a:t>
            </a:r>
            <a:endParaRPr lang="en-US" i="1"/>
          </a:p>
        </p:txBody>
      </p:sp>
      <p:sp>
        <p:nvSpPr>
          <p:cNvPr id="14" name="Rectangle 13"/>
          <p:cNvSpPr/>
          <p:nvPr/>
        </p:nvSpPr>
        <p:spPr>
          <a:xfrm>
            <a:off x="3701178" y="2915652"/>
            <a:ext cx="323999" cy="387798"/>
          </a:xfrm>
          <a:prstGeom prst="rect">
            <a:avLst/>
          </a:prstGeom>
        </p:spPr>
        <p:txBody>
          <a:bodyPr wrap="none" lIns="54864" tIns="54864" rIns="54864" bIns="54864" anchor="t" anchorCtr="1">
            <a:spAutoFit/>
          </a:bodyPr>
          <a:lstStyle/>
          <a:p>
            <a:r>
              <a:rPr lang="en-US" i="1" smtClean="0"/>
              <a:t>e</a:t>
            </a:r>
            <a:r>
              <a:rPr lang="en-US" i="1" baseline="-10000" smtClean="0"/>
              <a:t>5</a:t>
            </a:r>
            <a:endParaRPr lang="en-US" i="1"/>
          </a:p>
        </p:txBody>
      </p:sp>
      <p:sp>
        <p:nvSpPr>
          <p:cNvPr id="15" name="Rectangle 14"/>
          <p:cNvSpPr/>
          <p:nvPr/>
        </p:nvSpPr>
        <p:spPr>
          <a:xfrm>
            <a:off x="2423743" y="2631870"/>
            <a:ext cx="323999" cy="387798"/>
          </a:xfrm>
          <a:prstGeom prst="rect">
            <a:avLst/>
          </a:prstGeom>
        </p:spPr>
        <p:txBody>
          <a:bodyPr wrap="none" lIns="54864" tIns="54864" rIns="54864" bIns="54864" anchor="t" anchorCtr="1">
            <a:spAutoFit/>
          </a:bodyPr>
          <a:lstStyle/>
          <a:p>
            <a:r>
              <a:rPr lang="en-US" i="1" smtClean="0"/>
              <a:t>e</a:t>
            </a:r>
            <a:r>
              <a:rPr lang="en-US" i="1" baseline="-10000" smtClean="0"/>
              <a:t>6</a:t>
            </a:r>
            <a:endParaRPr lang="en-US" i="1"/>
          </a:p>
        </p:txBody>
      </p:sp>
      <p:sp>
        <p:nvSpPr>
          <p:cNvPr id="16" name="Rectangle 15"/>
          <p:cNvSpPr/>
          <p:nvPr/>
        </p:nvSpPr>
        <p:spPr>
          <a:xfrm>
            <a:off x="1559614" y="1849074"/>
            <a:ext cx="323999" cy="387798"/>
          </a:xfrm>
          <a:prstGeom prst="rect">
            <a:avLst/>
          </a:prstGeom>
        </p:spPr>
        <p:txBody>
          <a:bodyPr wrap="none" lIns="54864" tIns="54864" rIns="54864" bIns="54864" anchor="t" anchorCtr="1">
            <a:spAutoFit/>
          </a:bodyPr>
          <a:lstStyle/>
          <a:p>
            <a:r>
              <a:rPr lang="en-US" i="1" smtClean="0"/>
              <a:t>e</a:t>
            </a:r>
            <a:r>
              <a:rPr lang="en-US" i="1" baseline="-10000" smtClean="0"/>
              <a:t>7</a:t>
            </a:r>
            <a:endParaRPr lang="en-US" i="1"/>
          </a:p>
        </p:txBody>
      </p:sp>
      <p:sp>
        <p:nvSpPr>
          <p:cNvPr id="38" name="Arc 37"/>
          <p:cNvSpPr/>
          <p:nvPr/>
        </p:nvSpPr>
        <p:spPr bwMode="auto">
          <a:xfrm rot="1145146">
            <a:off x="1686737" y="1459761"/>
            <a:ext cx="493177" cy="1224136"/>
          </a:xfrm>
          <a:prstGeom prst="arc">
            <a:avLst>
              <a:gd name="adj1" fmla="val 16200000"/>
              <a:gd name="adj2" fmla="val 5423385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49883" y="1889673"/>
            <a:ext cx="323999" cy="387798"/>
          </a:xfrm>
          <a:prstGeom prst="rect">
            <a:avLst/>
          </a:prstGeom>
        </p:spPr>
        <p:txBody>
          <a:bodyPr wrap="none" lIns="54864" tIns="54864" rIns="54864" bIns="54864" anchor="t" anchorCtr="1">
            <a:spAutoFit/>
          </a:bodyPr>
          <a:lstStyle/>
          <a:p>
            <a:r>
              <a:rPr lang="en-US" i="1" smtClean="0"/>
              <a:t>e</a:t>
            </a:r>
            <a:r>
              <a:rPr lang="en-US" i="1" baseline="-10000" smtClean="0"/>
              <a:t>8</a:t>
            </a:r>
            <a:endParaRPr lang="en-US" i="1"/>
          </a:p>
        </p:txBody>
      </p:sp>
      <p:sp>
        <p:nvSpPr>
          <p:cNvPr id="41" name="Oval 74"/>
          <p:cNvSpPr>
            <a:spLocks noChangeArrowheads="1"/>
          </p:cNvSpPr>
          <p:nvPr/>
        </p:nvSpPr>
        <p:spPr bwMode="auto">
          <a:xfrm>
            <a:off x="638719" y="1732112"/>
            <a:ext cx="114300" cy="11271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220071" y="1988840"/>
            <a:ext cx="3816425" cy="338554"/>
          </a:xfrm>
          <a:prstGeom prst="rect">
            <a:avLst/>
          </a:prstGeom>
        </p:spPr>
        <p:txBody>
          <a:bodyPr wrap="square" lIns="9144" rIns="9144">
            <a:spAutoFit/>
          </a:bodyPr>
          <a:lstStyle/>
          <a:p>
            <a:r>
              <a:rPr lang="en-US" sz="1600" i="1" smtClean="0"/>
              <a:t>v</a:t>
            </a:r>
            <a:r>
              <a:rPr lang="en-US" sz="1600" i="1" baseline="-10000" smtClean="0"/>
              <a:t>1</a:t>
            </a:r>
            <a:r>
              <a:rPr lang="en-US" sz="1600" i="1" smtClean="0"/>
              <a:t>, e</a:t>
            </a:r>
            <a:r>
              <a:rPr lang="en-US" sz="1600" i="1" baseline="-10000" smtClean="0"/>
              <a:t>1</a:t>
            </a:r>
            <a:r>
              <a:rPr lang="en-US" sz="1600" i="1" smtClean="0"/>
              <a:t>, v</a:t>
            </a:r>
            <a:r>
              <a:rPr lang="en-US" sz="1600" i="1" baseline="-10000" smtClean="0"/>
              <a:t>2</a:t>
            </a:r>
            <a:r>
              <a:rPr lang="en-US" sz="1600" i="1" smtClean="0"/>
              <a:t>, e</a:t>
            </a:r>
            <a:r>
              <a:rPr lang="en-US" sz="1600" i="1" baseline="-10000" smtClean="0"/>
              <a:t>7</a:t>
            </a:r>
            <a:r>
              <a:rPr lang="en-US" sz="1600" i="1" smtClean="0"/>
              <a:t>, v</a:t>
            </a:r>
            <a:r>
              <a:rPr lang="en-US" sz="1600" i="1" baseline="-10000" smtClean="0"/>
              <a:t>5</a:t>
            </a:r>
            <a:r>
              <a:rPr lang="en-US" sz="1600" i="1" smtClean="0"/>
              <a:t>, e</a:t>
            </a:r>
            <a:r>
              <a:rPr lang="en-US" sz="1600" i="1" baseline="-10000" smtClean="0"/>
              <a:t>8</a:t>
            </a:r>
            <a:r>
              <a:rPr lang="en-US" sz="1600" i="1" smtClean="0"/>
              <a:t>, v</a:t>
            </a:r>
            <a:r>
              <a:rPr lang="en-US" sz="1600" i="1" baseline="-10000" smtClean="0"/>
              <a:t>2</a:t>
            </a:r>
            <a:r>
              <a:rPr lang="en-US" sz="1600" i="1" smtClean="0"/>
              <a:t>, e</a:t>
            </a:r>
            <a:r>
              <a:rPr lang="en-US" sz="1600" i="1" baseline="-10000" smtClean="0"/>
              <a:t>7</a:t>
            </a:r>
            <a:r>
              <a:rPr lang="en-US" sz="1600" i="1" smtClean="0"/>
              <a:t>, v</a:t>
            </a:r>
            <a:r>
              <a:rPr lang="en-US" sz="1600" i="1" baseline="-10000" smtClean="0"/>
              <a:t>5, </a:t>
            </a:r>
            <a:r>
              <a:rPr lang="en-US" sz="1600" i="1" smtClean="0"/>
              <a:t>e</a:t>
            </a:r>
            <a:r>
              <a:rPr lang="en-US" sz="1600" i="1" baseline="-10000" smtClean="0"/>
              <a:t>6</a:t>
            </a:r>
            <a:r>
              <a:rPr lang="en-US" sz="1600" i="1" smtClean="0"/>
              <a:t>, v</a:t>
            </a:r>
            <a:r>
              <a:rPr lang="en-US" sz="1600" i="1" baseline="-10000" smtClean="0"/>
              <a:t>4</a:t>
            </a:r>
            <a:r>
              <a:rPr lang="en-US" sz="1600" i="1" smtClean="0"/>
              <a:t>, e</a:t>
            </a:r>
            <a:r>
              <a:rPr lang="en-US" sz="1600" i="1" baseline="-10000" smtClean="0"/>
              <a:t>5</a:t>
            </a:r>
            <a:r>
              <a:rPr lang="en-US" sz="1600" i="1" smtClean="0"/>
              <a:t>, v</a:t>
            </a:r>
            <a:r>
              <a:rPr lang="en-US" sz="1600" i="1" baseline="-10000" smtClean="0"/>
              <a:t>4</a:t>
            </a:r>
            <a:r>
              <a:rPr lang="en-US" sz="1600" i="1" smtClean="0"/>
              <a:t> </a:t>
            </a:r>
            <a:endParaRPr lang="en-US" sz="1600"/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5004048" y="1734676"/>
            <a:ext cx="1230064" cy="3570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8925" indent="-288925" algn="just">
              <a:spcBef>
                <a:spcPct val="20000"/>
              </a:spcBef>
              <a:buSzPct val="85000"/>
            </a:pPr>
            <a:r>
              <a:rPr lang="en-US" sz="1600" smtClean="0"/>
              <a:t>Contoh:</a:t>
            </a:r>
            <a:endParaRPr lang="en-US" sz="1600"/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4788024" y="2348880"/>
            <a:ext cx="4104456" cy="849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28600" indent="-228600" algn="just">
              <a:spcBef>
                <a:spcPct val="20000"/>
              </a:spcBef>
              <a:buSzPct val="85000"/>
              <a:buFont typeface="+mj-lt"/>
              <a:buAutoNum type="arabicPeriod" startAt="2"/>
            </a:pPr>
            <a:r>
              <a:rPr lang="en-US" sz="1600" i="1" smtClean="0"/>
              <a:t>Loop</a:t>
            </a:r>
            <a:r>
              <a:rPr lang="en-US" sz="1600" smtClean="0"/>
              <a:t>: perjalanan dari satu titik ke titik yang sama melalui garis yang menghu-bungkan titik itu sendiri.</a:t>
            </a:r>
            <a:endParaRPr lang="en-US" sz="1600"/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5004048" y="3119482"/>
            <a:ext cx="3384376" cy="3570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8925" indent="-288925" algn="just">
              <a:spcBef>
                <a:spcPct val="20000"/>
              </a:spcBef>
              <a:buSzPct val="85000"/>
            </a:pPr>
            <a:r>
              <a:rPr lang="en-US" sz="1600" smtClean="0"/>
              <a:t>Contoh:  </a:t>
            </a:r>
            <a:r>
              <a:rPr lang="en-US" sz="1600" i="1" smtClean="0"/>
              <a:t>v</a:t>
            </a:r>
            <a:r>
              <a:rPr lang="en-US" sz="1600" i="1" baseline="-10000" smtClean="0"/>
              <a:t>4</a:t>
            </a:r>
            <a:r>
              <a:rPr lang="en-US" sz="1600" i="1" smtClean="0"/>
              <a:t>, e</a:t>
            </a:r>
            <a:r>
              <a:rPr lang="en-US" sz="1600" i="1" baseline="-10000" smtClean="0"/>
              <a:t>5</a:t>
            </a:r>
            <a:r>
              <a:rPr lang="en-US" sz="1600" i="1" smtClean="0"/>
              <a:t>, v</a:t>
            </a:r>
            <a:r>
              <a:rPr lang="en-US" sz="1600" i="1" baseline="-10000" smtClean="0"/>
              <a:t>4</a:t>
            </a:r>
            <a:r>
              <a:rPr lang="en-US" sz="1600" i="1" smtClean="0"/>
              <a:t>   </a:t>
            </a:r>
            <a:r>
              <a:rPr lang="en-US" sz="1600" smtClean="0"/>
              <a:t>dan</a:t>
            </a:r>
            <a:r>
              <a:rPr lang="en-US" sz="1600" i="1" smtClean="0"/>
              <a:t>   v</a:t>
            </a:r>
            <a:r>
              <a:rPr lang="en-US" sz="1600" i="1" baseline="-10000" smtClean="0"/>
              <a:t>3</a:t>
            </a:r>
            <a:r>
              <a:rPr lang="en-US" sz="1600" i="1" smtClean="0"/>
              <a:t>, e</a:t>
            </a:r>
            <a:r>
              <a:rPr lang="en-US" sz="1600" i="1" baseline="-10000" smtClean="0"/>
              <a:t>3</a:t>
            </a:r>
            <a:r>
              <a:rPr lang="en-US" sz="1600" i="1" smtClean="0"/>
              <a:t>, v</a:t>
            </a:r>
            <a:r>
              <a:rPr lang="en-US" sz="1600" i="1" baseline="-10000" smtClean="0"/>
              <a:t>3</a:t>
            </a:r>
            <a:endParaRPr lang="en-US" sz="1600"/>
          </a:p>
        </p:txBody>
      </p:sp>
      <p:sp>
        <p:nvSpPr>
          <p:cNvPr id="54" name="Oval 74"/>
          <p:cNvSpPr>
            <a:spLocks noChangeArrowheads="1"/>
          </p:cNvSpPr>
          <p:nvPr/>
        </p:nvSpPr>
        <p:spPr bwMode="auto">
          <a:xfrm>
            <a:off x="3339397" y="2564904"/>
            <a:ext cx="114300" cy="11271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23"/>
          <p:cNvSpPr txBox="1">
            <a:spLocks noChangeArrowheads="1"/>
          </p:cNvSpPr>
          <p:nvPr/>
        </p:nvSpPr>
        <p:spPr bwMode="auto">
          <a:xfrm>
            <a:off x="395536" y="3573016"/>
            <a:ext cx="8208912" cy="6032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28600" indent="-228600" algn="just">
              <a:spcBef>
                <a:spcPct val="20000"/>
              </a:spcBef>
              <a:buSzPct val="85000"/>
              <a:buFont typeface="+mj-lt"/>
              <a:buAutoNum type="arabicPeriod" startAt="3"/>
            </a:pPr>
            <a:r>
              <a:rPr lang="en-US" sz="1600" i="1" smtClean="0"/>
              <a:t>Trail</a:t>
            </a:r>
            <a:r>
              <a:rPr lang="en-US" sz="1600" smtClean="0"/>
              <a:t>: perjalanan dari satu titik ke titik lainnya melintasi titik dan garis tetapi garis hanya boleh dilalui satu kali sedangkan titik dapat dilalui berulang kali.</a:t>
            </a:r>
            <a:endParaRPr lang="en-US" sz="1600"/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624299" y="4051671"/>
            <a:ext cx="4392488" cy="3570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8925" indent="-288925" algn="just">
              <a:spcBef>
                <a:spcPct val="20000"/>
              </a:spcBef>
              <a:buSzPct val="85000"/>
            </a:pPr>
            <a:r>
              <a:rPr lang="en-US" sz="1600" smtClean="0"/>
              <a:t>Contoh:   </a:t>
            </a:r>
            <a:r>
              <a:rPr lang="en-US" sz="1600" i="1" smtClean="0"/>
              <a:t>v</a:t>
            </a:r>
            <a:r>
              <a:rPr lang="en-US" sz="1600" i="1" baseline="-10000" smtClean="0"/>
              <a:t>1</a:t>
            </a:r>
            <a:r>
              <a:rPr lang="en-US" sz="1600" i="1" smtClean="0"/>
              <a:t>, e</a:t>
            </a:r>
            <a:r>
              <a:rPr lang="en-US" sz="1600" i="1" baseline="-10000" smtClean="0"/>
              <a:t>1</a:t>
            </a:r>
            <a:r>
              <a:rPr lang="en-US" sz="1600" i="1" smtClean="0"/>
              <a:t>, v</a:t>
            </a:r>
            <a:r>
              <a:rPr lang="en-US" sz="1600" i="1" baseline="-10000" smtClean="0"/>
              <a:t>2</a:t>
            </a:r>
            <a:r>
              <a:rPr lang="en-US" sz="1600" i="1" smtClean="0"/>
              <a:t>, e</a:t>
            </a:r>
            <a:r>
              <a:rPr lang="en-US" sz="1600" i="1" baseline="-10000" smtClean="0"/>
              <a:t>7</a:t>
            </a:r>
            <a:r>
              <a:rPr lang="en-US" sz="1600" i="1" smtClean="0"/>
              <a:t>, v</a:t>
            </a:r>
            <a:r>
              <a:rPr lang="en-US" sz="1600" i="1" baseline="-10000" smtClean="0"/>
              <a:t>5</a:t>
            </a:r>
            <a:r>
              <a:rPr lang="en-US" sz="1600" i="1" smtClean="0"/>
              <a:t>, e</a:t>
            </a:r>
            <a:r>
              <a:rPr lang="en-US" sz="1600" i="1" baseline="-10000" smtClean="0"/>
              <a:t>8</a:t>
            </a:r>
            <a:r>
              <a:rPr lang="en-US" sz="1600" i="1" smtClean="0"/>
              <a:t>, v</a:t>
            </a:r>
            <a:r>
              <a:rPr lang="en-US" sz="1600" i="1" baseline="-10000" smtClean="0"/>
              <a:t>2</a:t>
            </a:r>
            <a:r>
              <a:rPr lang="en-US" sz="1600" i="1" smtClean="0"/>
              <a:t>, e</a:t>
            </a:r>
            <a:r>
              <a:rPr lang="en-US" sz="1600" i="1" baseline="-10000" smtClean="0"/>
              <a:t>2</a:t>
            </a:r>
            <a:r>
              <a:rPr lang="en-US" sz="1600" i="1" smtClean="0"/>
              <a:t>, v</a:t>
            </a:r>
            <a:r>
              <a:rPr lang="en-US" sz="1600" i="1" baseline="-10000" smtClean="0"/>
              <a:t>3, </a:t>
            </a:r>
            <a:r>
              <a:rPr lang="en-US" sz="1600" i="1" smtClean="0"/>
              <a:t>e</a:t>
            </a:r>
            <a:r>
              <a:rPr lang="en-US" sz="1600" i="1" baseline="-10000" smtClean="0"/>
              <a:t>3</a:t>
            </a:r>
            <a:r>
              <a:rPr lang="en-US" sz="1600" i="1" smtClean="0"/>
              <a:t>, v</a:t>
            </a:r>
            <a:r>
              <a:rPr lang="en-US" sz="1600" i="1" baseline="-10000" smtClean="0"/>
              <a:t>3</a:t>
            </a:r>
            <a:endParaRPr lang="en-US" sz="1600"/>
          </a:p>
        </p:txBody>
      </p:sp>
      <p:sp>
        <p:nvSpPr>
          <p:cNvPr id="59" name="Oval 74"/>
          <p:cNvSpPr>
            <a:spLocks noChangeArrowheads="1"/>
          </p:cNvSpPr>
          <p:nvPr/>
        </p:nvSpPr>
        <p:spPr bwMode="auto">
          <a:xfrm>
            <a:off x="641276" y="1749046"/>
            <a:ext cx="114300" cy="11271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23"/>
          <p:cNvSpPr txBox="1">
            <a:spLocks noChangeArrowheads="1"/>
          </p:cNvSpPr>
          <p:nvPr/>
        </p:nvSpPr>
        <p:spPr bwMode="auto">
          <a:xfrm>
            <a:off x="395536" y="4437112"/>
            <a:ext cx="8208912" cy="6032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28600" indent="-228600" algn="just">
              <a:spcBef>
                <a:spcPct val="20000"/>
              </a:spcBef>
              <a:buSzPct val="85000"/>
              <a:buFont typeface="+mj-lt"/>
              <a:buAutoNum type="arabicPeriod" startAt="4"/>
            </a:pPr>
            <a:r>
              <a:rPr lang="en-US" sz="1600" i="1" smtClean="0"/>
              <a:t>Path </a:t>
            </a:r>
            <a:r>
              <a:rPr lang="en-US" sz="1600" smtClean="0"/>
              <a:t>(lintasan): perjalanan dari satu titik ke titik lainnya melintasi titik dan garis tetapi titik dan garis hanya boleh dilalui satu kali, kecuali titik awal dan titik akhir (terminal)</a:t>
            </a:r>
            <a:endParaRPr lang="en-US" sz="1600"/>
          </a:p>
        </p:txBody>
      </p:sp>
      <p:sp>
        <p:nvSpPr>
          <p:cNvPr id="66" name="Text Box 23"/>
          <p:cNvSpPr txBox="1">
            <a:spLocks noChangeArrowheads="1"/>
          </p:cNvSpPr>
          <p:nvPr/>
        </p:nvSpPr>
        <p:spPr bwMode="auto">
          <a:xfrm>
            <a:off x="624299" y="4966569"/>
            <a:ext cx="4392488" cy="3570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8925" indent="-288925" algn="just">
              <a:spcBef>
                <a:spcPct val="20000"/>
              </a:spcBef>
              <a:buSzPct val="85000"/>
            </a:pPr>
            <a:r>
              <a:rPr lang="en-US" sz="1600" smtClean="0"/>
              <a:t>Contoh:   </a:t>
            </a:r>
            <a:r>
              <a:rPr lang="en-US" sz="1600" i="1" smtClean="0"/>
              <a:t>v</a:t>
            </a:r>
            <a:r>
              <a:rPr lang="en-US" sz="1600" i="1" baseline="-10000" smtClean="0"/>
              <a:t>5</a:t>
            </a:r>
            <a:r>
              <a:rPr lang="en-US" sz="1600" i="1" smtClean="0"/>
              <a:t>, e</a:t>
            </a:r>
            <a:r>
              <a:rPr lang="en-US" sz="1600" i="1" baseline="-10000" smtClean="0"/>
              <a:t>6</a:t>
            </a:r>
            <a:r>
              <a:rPr lang="en-US" sz="1600" i="1" smtClean="0"/>
              <a:t>, v</a:t>
            </a:r>
            <a:r>
              <a:rPr lang="en-US" sz="1600" i="1" baseline="-10000" smtClean="0"/>
              <a:t>4</a:t>
            </a:r>
            <a:r>
              <a:rPr lang="en-US" sz="1600" i="1" smtClean="0"/>
              <a:t>, e</a:t>
            </a:r>
            <a:r>
              <a:rPr lang="en-US" sz="1600" i="1" baseline="-10000" smtClean="0"/>
              <a:t>4</a:t>
            </a:r>
            <a:r>
              <a:rPr lang="en-US" sz="1600" i="1" smtClean="0"/>
              <a:t>, v</a:t>
            </a:r>
            <a:r>
              <a:rPr lang="en-US" sz="1600" i="1" baseline="-10000" smtClean="0"/>
              <a:t>3</a:t>
            </a:r>
            <a:r>
              <a:rPr lang="en-US" sz="1600" i="1" smtClean="0"/>
              <a:t>, e</a:t>
            </a:r>
            <a:r>
              <a:rPr lang="en-US" sz="1600" i="1" baseline="-10000" smtClean="0"/>
              <a:t>2</a:t>
            </a:r>
            <a:r>
              <a:rPr lang="en-US" sz="1600" i="1" smtClean="0"/>
              <a:t>, v</a:t>
            </a:r>
            <a:r>
              <a:rPr lang="en-US" sz="1600" i="1" baseline="-10000" smtClean="0"/>
              <a:t>2</a:t>
            </a:r>
            <a:r>
              <a:rPr lang="en-US" sz="1600" i="1" smtClean="0"/>
              <a:t>, e</a:t>
            </a:r>
            <a:r>
              <a:rPr lang="en-US" sz="1600" i="1" baseline="-10000" smtClean="0"/>
              <a:t>1</a:t>
            </a:r>
            <a:r>
              <a:rPr lang="en-US" sz="1600" i="1" smtClean="0"/>
              <a:t>, v</a:t>
            </a:r>
            <a:r>
              <a:rPr lang="en-US" sz="1600" i="1" baseline="-10000" smtClean="0"/>
              <a:t>1</a:t>
            </a:r>
            <a:endParaRPr lang="en-US" sz="1600"/>
          </a:p>
        </p:txBody>
      </p:sp>
      <p:sp>
        <p:nvSpPr>
          <p:cNvPr id="36" name="Oval 74"/>
          <p:cNvSpPr>
            <a:spLocks noChangeArrowheads="1"/>
          </p:cNvSpPr>
          <p:nvPr/>
        </p:nvSpPr>
        <p:spPr bwMode="auto">
          <a:xfrm>
            <a:off x="1649388" y="2619978"/>
            <a:ext cx="114300" cy="11271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395536" y="5373216"/>
            <a:ext cx="8208912" cy="6032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28600" indent="-228600" algn="just">
              <a:spcBef>
                <a:spcPct val="20000"/>
              </a:spcBef>
              <a:buSzPct val="85000"/>
              <a:buFont typeface="+mj-lt"/>
              <a:buAutoNum type="arabicPeriod" startAt="5"/>
            </a:pPr>
            <a:r>
              <a:rPr lang="en-US" sz="1600" i="1" smtClean="0"/>
              <a:t>Circuit</a:t>
            </a:r>
            <a:r>
              <a:rPr lang="en-US" sz="1600" smtClean="0"/>
              <a:t>: merupakan sebuah </a:t>
            </a:r>
            <a:r>
              <a:rPr lang="en-US" sz="1600" i="1" smtClean="0"/>
              <a:t>path</a:t>
            </a:r>
            <a:r>
              <a:rPr lang="en-US" sz="1600" smtClean="0"/>
              <a:t> tetapi garis yang dilalui merupakan lintasan tertutup. Dengan kata lain lintasan berawal dan berakhir pada titik yang sama.</a:t>
            </a:r>
            <a:endParaRPr lang="en-US" sz="1600"/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624299" y="5918431"/>
            <a:ext cx="4392488" cy="3570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8925" indent="-288925" algn="just">
              <a:spcBef>
                <a:spcPct val="20000"/>
              </a:spcBef>
              <a:buSzPct val="85000"/>
            </a:pPr>
            <a:r>
              <a:rPr lang="en-US" sz="1600" smtClean="0"/>
              <a:t>Contoh:   </a:t>
            </a:r>
            <a:r>
              <a:rPr lang="en-US" sz="1600" i="1" smtClean="0"/>
              <a:t>v</a:t>
            </a:r>
            <a:r>
              <a:rPr lang="en-US" sz="1600" i="1" baseline="-10000" smtClean="0"/>
              <a:t>5</a:t>
            </a:r>
            <a:r>
              <a:rPr lang="en-US" sz="1600" i="1" smtClean="0"/>
              <a:t>, e</a:t>
            </a:r>
            <a:r>
              <a:rPr lang="en-US" sz="1600" i="1" baseline="-10000" smtClean="0"/>
              <a:t>6</a:t>
            </a:r>
            <a:r>
              <a:rPr lang="en-US" sz="1600" i="1" smtClean="0"/>
              <a:t>, v</a:t>
            </a:r>
            <a:r>
              <a:rPr lang="en-US" sz="1600" i="1" baseline="-10000" smtClean="0"/>
              <a:t>4</a:t>
            </a:r>
            <a:r>
              <a:rPr lang="en-US" sz="1600" i="1" smtClean="0"/>
              <a:t>, e</a:t>
            </a:r>
            <a:r>
              <a:rPr lang="en-US" sz="1600" i="1" baseline="-10000" smtClean="0"/>
              <a:t>4</a:t>
            </a:r>
            <a:r>
              <a:rPr lang="en-US" sz="1600" i="1" smtClean="0"/>
              <a:t>, v</a:t>
            </a:r>
            <a:r>
              <a:rPr lang="en-US" sz="1600" i="1" baseline="-10000" smtClean="0"/>
              <a:t>3</a:t>
            </a:r>
            <a:r>
              <a:rPr lang="en-US" sz="1600" i="1" smtClean="0"/>
              <a:t>, e</a:t>
            </a:r>
            <a:r>
              <a:rPr lang="en-US" sz="1600" i="1" baseline="-10000" smtClean="0"/>
              <a:t>2</a:t>
            </a:r>
            <a:r>
              <a:rPr lang="en-US" sz="1600" i="1" smtClean="0"/>
              <a:t>, v</a:t>
            </a:r>
            <a:r>
              <a:rPr lang="en-US" sz="1600" i="1" baseline="-10000" smtClean="0"/>
              <a:t>2</a:t>
            </a:r>
            <a:r>
              <a:rPr lang="en-US" sz="1600" i="1" smtClean="0"/>
              <a:t>, e</a:t>
            </a:r>
            <a:r>
              <a:rPr lang="en-US" sz="1600" i="1" baseline="-10000" smtClean="0"/>
              <a:t>7</a:t>
            </a:r>
            <a:r>
              <a:rPr lang="en-US" sz="1600" i="1" smtClean="0"/>
              <a:t>, v</a:t>
            </a:r>
            <a:r>
              <a:rPr lang="en-US" sz="1600" i="1" baseline="-10000" smtClean="0"/>
              <a:t>5</a:t>
            </a:r>
            <a:endParaRPr lang="en-US" sz="1600"/>
          </a:p>
        </p:txBody>
      </p:sp>
      <p:sp>
        <p:nvSpPr>
          <p:cNvPr id="44" name="Oval 74"/>
          <p:cNvSpPr>
            <a:spLocks noChangeArrowheads="1"/>
          </p:cNvSpPr>
          <p:nvPr/>
        </p:nvSpPr>
        <p:spPr bwMode="auto">
          <a:xfrm>
            <a:off x="1653540" y="2619978"/>
            <a:ext cx="114300" cy="11271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8758E-6 L 0.15799 -0.04465 " pathEditMode="relative" ptsTypes="AA">
                                      <p:cBhvr>
                                        <p:cTn id="2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98 -0.04465 L 0.11198 0.13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" y="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51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98 0.13194 L 0.13437 0.11458 L 0.14583 0.09467 C 0.1493 0.08842 0.15035 0.08379 0.15295 0.07731 C 0.15555 0.07083 0.15903 0.0618 0.16111 0.05509 C 0.16475 0.04444 0.16406 0.04329 0.1651 0.03727 C 0.16614 0.03125 0.16736 0.02523 0.16788 0.01898 L 0.16875 -0.0007 L 0.16701 -0.02408 L 0.1651 -0.03287 L 0.1566 -0.04514 " pathEditMode="relative" rAng="0" ptsTypes="FAfafaFAAAF">
                                      <p:cBhvr>
                                        <p:cTn id="2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12 -0.04352 L 0.11059 0.1300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" y="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98 0.13079 L 0.29496 0.119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1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88 0.12083 C 0.30625 0.10833 0.32222 0.11481 0.33194 0.13356 C 0.34132 0.15092 0.3375 0.17569 0.32344 0.18958 C 0.31024 0.20231 0.2908 0.19699 0.2816 0.17847 C 0.27396 0.17129 0.27205 0.15717 0.27344 0.14791 C 0.27535 0.13842 0.28958 0.12592 0.29288 0.12083 Z " pathEditMode="relative" rAng="0" ptsTypes="ffffaf">
                                      <p:cBhvr>
                                        <p:cTn id="36" dur="2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-0.00116 C 0.01024 -0.01598 0.02639 -0.01065 0.03698 0.0074 C 0.04705 0.02407 0.04427 0.04907 0.03073 0.06388 C 0.01805 0.07777 -0.00156 0.07384 -0.01146 0.05601 C -0.01945 0.0493 -0.02188 0.03541 -0.02084 0.02592 C -0.01945 0.01643 -0.00573 0.00416 -0.00261 -0.00116 Z " pathEditMode="relative" rAng="-185908" ptsTypes="ffffaf">
                                      <p:cBhvr>
                                        <p:cTn id="55" dur="2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6 -0.15487 C 0.05937 -0.16945 0.07847 -0.17686 0.09531 -0.17315 C 0.11493 -0.16875 0.12743 -0.15348 0.12552 -0.13889 C 0.12378 -0.12547 0.10798 -0.11737 0.08871 -0.12199 C 0.07031 -0.12616 0.05607 -0.14098 0.05746 -0.15487 Z " pathEditMode="relative" rAng="-26405125" ptsTypes="fffff">
                                      <p:cBhvr>
                                        <p:cTn id="6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8758E-6 L 0.15799 -0.04465 " pathEditMode="relative" ptsTypes="AA">
                                      <p:cBhvr>
                                        <p:cTn id="8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98 -0.04465 L 0.11198 0.1318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" y="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51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98 0.13194 L 0.13437 0.11458 L 0.14583 0.09467 C 0.1493 0.08842 0.15035 0.08379 0.15295 0.07731 C 0.15555 0.07083 0.15903 0.0618 0.16111 0.05509 C 0.16475 0.04444 0.16406 0.04329 0.1651 0.03727 C 0.16614 0.03125 0.16736 0.02523 0.16788 0.01898 L 0.16875 -0.0007 L 0.16701 -0.02408 L 0.1651 -0.03287 L 0.1566 -0.04514 " pathEditMode="relative" rAng="0" ptsTypes="FAfafaFAAAF">
                                      <p:cBhvr>
                                        <p:cTn id="8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4 -0.04722 L 0.35243 -0.03588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1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243 -0.03565 C 0.354 -0.0507 0.37136 -0.06042 0.39115 -0.05625 C 0.41111 -0.05208 0.42518 -0.03634 0.42361 -0.02153 C 0.42188 -0.00625 0.40452 0.00278 0.38455 -0.00116 C 0.36528 -0.00509 0.35035 -0.0206 0.35243 -0.03565 Z " pathEditMode="relative" rAng="-4884109" ptsTypes="fffff">
                                      <p:cBhvr>
                                        <p:cTn id="9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18195 -0.01157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37 -0.00972 L 0.2434 -0.16435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500"/>
                            </p:stCondLst>
                            <p:childTnLst>
                              <p:par>
                                <p:cTn id="12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84 -0.1625 L 0.04739 -0.17361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4 -0.17408 L -0.11024 -0.12871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255 L 0.18178 -0.01065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-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73 -0.00973 L 0.24184 -0.16412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-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500"/>
                            </p:stCondLst>
                            <p:childTnLst>
                              <p:par>
                                <p:cTn id="14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84 -0.1625 L 0.04739 -0.17361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500"/>
                            </p:stCondLst>
                            <p:childTnLst>
                              <p:par>
                                <p:cTn id="152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8 -0.17408 L 0.00139 0.00185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" y="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2" grpId="0"/>
      <p:bldP spid="43" grpId="0"/>
      <p:bldP spid="45" grpId="0"/>
      <p:bldP spid="47" grpId="0"/>
      <p:bldP spid="54" grpId="5" animBg="1"/>
      <p:bldP spid="54" grpId="6" animBg="1"/>
      <p:bldP spid="54" grpId="7" animBg="1"/>
      <p:bldP spid="54" grpId="8" animBg="1"/>
      <p:bldP spid="55" grpId="0"/>
      <p:bldP spid="57" grpId="0"/>
      <p:bldP spid="59" grpId="0" animBg="1"/>
      <p:bldP spid="59" grpId="1" animBg="1"/>
      <p:bldP spid="59" grpId="2" animBg="1"/>
      <p:bldP spid="59" grpId="4" animBg="1"/>
      <p:bldP spid="59" grpId="6" animBg="1"/>
      <p:bldP spid="59" grpId="7" animBg="1"/>
      <p:bldP spid="65" grpId="0"/>
      <p:bldP spid="66" grpId="0"/>
      <p:bldP spid="36" grpId="0" animBg="1"/>
      <p:bldP spid="36" grpId="1" animBg="1"/>
      <p:bldP spid="36" grpId="2" animBg="1"/>
      <p:bldP spid="36" grpId="3" animBg="1"/>
      <p:bldP spid="36" grpId="4" animBg="1"/>
      <p:bldP spid="37" grpId="0"/>
      <p:bldP spid="40" grpId="0"/>
      <p:bldP spid="44" grpId="0" animBg="1"/>
      <p:bldP spid="44" grpId="1" animBg="1"/>
      <p:bldP spid="44" grpId="2" animBg="1"/>
      <p:bldP spid="44" grpId="3" animBg="1"/>
      <p:bldP spid="44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051720" y="765175"/>
            <a:ext cx="504056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smtClean="0"/>
              <a:t>JENIS GRAPH</a:t>
            </a:r>
            <a:endParaRPr lang="en-US" b="1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683568" y="1155521"/>
            <a:ext cx="7344816" cy="720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7338" indent="-287338" algn="just">
              <a:spcBef>
                <a:spcPct val="20000"/>
              </a:spcBef>
              <a:buSzPct val="85000"/>
              <a:buFont typeface="+mj-lt"/>
              <a:buAutoNum type="arabicPeriod"/>
            </a:pPr>
            <a:r>
              <a:rPr lang="en-US" smtClean="0"/>
              <a:t>Graph Sederhana (</a:t>
            </a:r>
            <a:r>
              <a:rPr lang="en-US" i="1" smtClean="0"/>
              <a:t>Simple Graph</a:t>
            </a:r>
            <a:r>
              <a:rPr lang="en-US" smtClean="0"/>
              <a:t>)</a:t>
            </a:r>
          </a:p>
          <a:p>
            <a:pPr marL="287338" indent="-287338" algn="just">
              <a:spcBef>
                <a:spcPct val="20000"/>
              </a:spcBef>
              <a:buSzPct val="85000"/>
            </a:pPr>
            <a:r>
              <a:rPr lang="en-US" smtClean="0"/>
              <a:t>	Graph yang tidak memiliki loops atau garis paralel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7133" y="186630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smtClean="0"/>
              <a:t>Contoh:</a:t>
            </a:r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1056270" y="2235641"/>
            <a:ext cx="7108364" cy="1553399"/>
            <a:chOff x="1056270" y="2235641"/>
            <a:chExt cx="7108364" cy="1553399"/>
          </a:xfrm>
        </p:grpSpPr>
        <p:sp>
          <p:nvSpPr>
            <p:cNvPr id="7" name="Oval 6"/>
            <p:cNvSpPr/>
            <p:nvPr/>
          </p:nvSpPr>
          <p:spPr bwMode="auto">
            <a:xfrm>
              <a:off x="2000918" y="2576909"/>
              <a:ext cx="111472" cy="11467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1403648" y="2644645"/>
              <a:ext cx="0" cy="7920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oval" w="lg" len="lg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407920" y="2644645"/>
              <a:ext cx="643800" cy="7920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oval" w="lg" len="lg"/>
            </a:ln>
            <a:effectLst/>
          </p:spPr>
        </p:cxnSp>
        <p:sp>
          <p:nvSpPr>
            <p:cNvPr id="14" name="Oval 13"/>
            <p:cNvSpPr/>
            <p:nvPr/>
          </p:nvSpPr>
          <p:spPr bwMode="auto">
            <a:xfrm>
              <a:off x="3486520" y="3364725"/>
              <a:ext cx="111472" cy="11467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769900" y="2680649"/>
              <a:ext cx="792088" cy="720080"/>
              <a:chOff x="2872080" y="2560632"/>
              <a:chExt cx="585936" cy="792088"/>
            </a:xfrm>
          </p:grpSpPr>
          <p:cxnSp>
            <p:nvCxnSpPr>
              <p:cNvPr id="15" name="Straight Connector 14"/>
              <p:cNvCxnSpPr/>
              <p:nvPr/>
            </p:nvCxnSpPr>
            <p:spPr bwMode="auto">
              <a:xfrm>
                <a:off x="2872080" y="2560632"/>
                <a:ext cx="0" cy="7920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2876352" y="2560632"/>
                <a:ext cx="581664" cy="78789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</p:grpSp>
        <p:sp>
          <p:nvSpPr>
            <p:cNvPr id="20" name="Rectangle 19"/>
            <p:cNvSpPr/>
            <p:nvPr/>
          </p:nvSpPr>
          <p:spPr>
            <a:xfrm>
              <a:off x="1221333" y="2248380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1</a:t>
              </a:r>
              <a:endParaRPr lang="en-US" sz="1600" i="1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56270" y="2756708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1</a:t>
              </a:r>
              <a:endParaRPr lang="en-US" sz="1600" i="1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44655" y="2780856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2</a:t>
              </a:r>
              <a:endParaRPr lang="en-US" sz="1600" i="1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25764" y="3404261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2</a:t>
              </a:r>
              <a:endParaRPr lang="en-US" sz="1600" i="1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07704" y="2256847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4</a:t>
              </a:r>
              <a:endParaRPr lang="en-US" sz="1600" i="1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7704" y="3412728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3</a:t>
              </a:r>
              <a:endParaRPr lang="en-US" sz="1600" i="1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27784" y="2235641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1</a:t>
              </a:r>
              <a:endParaRPr lang="en-US" sz="1600" i="1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73222" y="2284605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1</a:t>
              </a:r>
              <a:endParaRPr lang="en-US" sz="1600" i="1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7548" y="2811705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2</a:t>
              </a:r>
              <a:endParaRPr lang="en-US" sz="1600" i="1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49149" y="3404261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2</a:t>
              </a:r>
              <a:endParaRPr lang="en-US" sz="1600" i="1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69229" y="2248380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4</a:t>
              </a:r>
              <a:endParaRPr lang="en-US" sz="1600" i="1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88262" y="3404261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3</a:t>
              </a:r>
              <a:endParaRPr lang="en-US" sz="1600" i="1"/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rot="5400000">
              <a:off x="4620865" y="2284605"/>
              <a:ext cx="0" cy="720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oval" w="lg" len="lg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flipH="1">
              <a:off x="4260826" y="3436733"/>
              <a:ext cx="7200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oval" w="lg" len="lg"/>
            </a:ln>
            <a:effectLst/>
          </p:spPr>
        </p:cxnSp>
        <p:sp>
          <p:nvSpPr>
            <p:cNvPr id="50" name="Rectangle 49"/>
            <p:cNvSpPr/>
            <p:nvPr/>
          </p:nvSpPr>
          <p:spPr>
            <a:xfrm>
              <a:off x="4067944" y="2235641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1</a:t>
              </a:r>
              <a:endParaRPr lang="en-US" sz="1600" i="1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6849" y="2297344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1</a:t>
              </a:r>
              <a:endParaRPr lang="en-US" sz="1600" i="1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68382" y="3087075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2</a:t>
              </a:r>
              <a:endParaRPr lang="en-US" sz="1600" i="1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089309" y="3404261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2</a:t>
              </a:r>
              <a:endParaRPr lang="en-US" sz="1600" i="1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09389" y="2248380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4</a:t>
              </a:r>
              <a:endParaRPr lang="en-US" sz="1600" i="1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36889" y="3432019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3</a:t>
              </a:r>
              <a:endParaRPr lang="en-US" sz="1600" i="1"/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>
              <a:off x="6421065" y="2595681"/>
              <a:ext cx="0" cy="8325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oval" w="lg" len="lg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 flipH="1">
              <a:off x="5700986" y="3436733"/>
              <a:ext cx="7200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oval" w="lg" len="lg"/>
            </a:ln>
            <a:effectLst/>
          </p:spPr>
        </p:cxnSp>
        <p:sp>
          <p:nvSpPr>
            <p:cNvPr id="62" name="Rectangle 61"/>
            <p:cNvSpPr/>
            <p:nvPr/>
          </p:nvSpPr>
          <p:spPr>
            <a:xfrm>
              <a:off x="5508104" y="2235641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1</a:t>
              </a:r>
              <a:endParaRPr lang="en-US" sz="1600" i="1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900075" y="3093550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1</a:t>
              </a:r>
              <a:endParaRPr lang="en-US" sz="1600" i="1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46466" y="2814724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2</a:t>
              </a:r>
              <a:endParaRPr lang="en-US" sz="1600" i="1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564414" y="3390788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2</a:t>
              </a:r>
              <a:endParaRPr lang="en-US" sz="1600" i="1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49549" y="2238660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4</a:t>
              </a:r>
              <a:endParaRPr lang="en-US" sz="1600" i="1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91725" y="3432019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3</a:t>
              </a:r>
              <a:endParaRPr lang="en-US" sz="1600" i="1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5661521" y="2572637"/>
              <a:ext cx="111472" cy="11467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092280" y="2235641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1</a:t>
              </a:r>
              <a:endParaRPr lang="en-US" sz="1600" i="1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445790" y="2582942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1</a:t>
              </a:r>
              <a:endParaRPr lang="en-US" sz="1600" i="1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492397" y="3009542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2</a:t>
              </a:r>
              <a:endParaRPr lang="en-US" sz="1600" i="1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113645" y="3404261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2</a:t>
              </a:r>
              <a:endParaRPr lang="en-US" sz="1600" i="1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833725" y="2248380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4</a:t>
              </a:r>
              <a:endParaRPr lang="en-US" sz="1600" i="1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875901" y="3432019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3</a:t>
              </a:r>
              <a:endParaRPr lang="en-US" sz="1600" i="1"/>
            </a:p>
          </p:txBody>
        </p:sp>
        <p:cxnSp>
          <p:nvCxnSpPr>
            <p:cNvPr id="81" name="Straight Connector 80"/>
            <p:cNvCxnSpPr>
              <a:stCxn id="75" idx="2"/>
              <a:endCxn id="74" idx="0"/>
            </p:cNvCxnSpPr>
            <p:nvPr/>
          </p:nvCxnSpPr>
          <p:spPr bwMode="auto">
            <a:xfrm flipH="1">
              <a:off x="7258012" y="2605401"/>
              <a:ext cx="720080" cy="79886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oval" w="lg" len="lg"/>
            </a:ln>
            <a:effectLst/>
          </p:spPr>
        </p:cxnSp>
        <p:cxnSp>
          <p:nvCxnSpPr>
            <p:cNvPr id="84" name="Straight Connector 83"/>
            <p:cNvCxnSpPr>
              <a:stCxn id="76" idx="0"/>
              <a:endCxn id="71" idx="2"/>
            </p:cNvCxnSpPr>
            <p:nvPr/>
          </p:nvCxnSpPr>
          <p:spPr bwMode="auto">
            <a:xfrm flipH="1" flipV="1">
              <a:off x="7236647" y="2592662"/>
              <a:ext cx="783621" cy="83935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oval" w="lg" len="lg"/>
            </a:ln>
            <a:effectLst/>
          </p:spPr>
        </p:cxnSp>
      </p:grpSp>
      <p:sp>
        <p:nvSpPr>
          <p:cNvPr id="88" name="Text Box 23"/>
          <p:cNvSpPr txBox="1">
            <a:spLocks noChangeArrowheads="1"/>
          </p:cNvSpPr>
          <p:nvPr/>
        </p:nvSpPr>
        <p:spPr bwMode="auto">
          <a:xfrm>
            <a:off x="683568" y="3861048"/>
            <a:ext cx="7992888" cy="720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7338" indent="-287338" algn="just">
              <a:spcBef>
                <a:spcPct val="20000"/>
              </a:spcBef>
              <a:buSzPct val="85000"/>
            </a:pPr>
            <a:r>
              <a:rPr lang="en-US" smtClean="0"/>
              <a:t>2.	Graph Lengkap (</a:t>
            </a:r>
            <a:r>
              <a:rPr lang="en-US" i="1" smtClean="0"/>
              <a:t>Complete Graph</a:t>
            </a:r>
            <a:r>
              <a:rPr lang="en-US" smtClean="0"/>
              <a:t>)</a:t>
            </a:r>
          </a:p>
          <a:p>
            <a:pPr marL="287338" indent="-287338" algn="just">
              <a:spcBef>
                <a:spcPct val="20000"/>
              </a:spcBef>
              <a:buSzPct val="85000"/>
            </a:pPr>
            <a:r>
              <a:rPr lang="en-US" smtClean="0"/>
              <a:t>	Graph sederhana yang setiap titiknya memiliki garis ke semua titik lainnya</a:t>
            </a:r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980067" y="4568817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smtClean="0"/>
              <a:t>Contoh:</a:t>
            </a:r>
            <a:endParaRPr lang="en-US"/>
          </a:p>
        </p:txBody>
      </p:sp>
      <p:grpSp>
        <p:nvGrpSpPr>
          <p:cNvPr id="181" name="Group 180"/>
          <p:cNvGrpSpPr/>
          <p:nvPr/>
        </p:nvGrpSpPr>
        <p:grpSpPr>
          <a:xfrm>
            <a:off x="1527229" y="4509120"/>
            <a:ext cx="6141115" cy="1797181"/>
            <a:chOff x="1527229" y="4509120"/>
            <a:chExt cx="6141115" cy="1797181"/>
          </a:xfrm>
        </p:grpSpPr>
        <p:grpSp>
          <p:nvGrpSpPr>
            <p:cNvPr id="157" name="Group 156"/>
            <p:cNvGrpSpPr/>
            <p:nvPr/>
          </p:nvGrpSpPr>
          <p:grpSpPr>
            <a:xfrm>
              <a:off x="1527229" y="5244296"/>
              <a:ext cx="1036313" cy="701965"/>
              <a:chOff x="1015407" y="5319323"/>
              <a:chExt cx="1036313" cy="701965"/>
            </a:xfrm>
          </p:grpSpPr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1186924" y="5668981"/>
                <a:ext cx="72007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sp>
            <p:nvSpPr>
              <p:cNvPr id="91" name="Rectangle 90"/>
              <p:cNvSpPr/>
              <p:nvPr/>
            </p:nvSpPr>
            <p:spPr>
              <a:xfrm>
                <a:off x="1394480" y="5319323"/>
                <a:ext cx="299954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r>
                  <a:rPr lang="en-US" sz="1600" i="1" smtClean="0"/>
                  <a:t>e</a:t>
                </a:r>
                <a:r>
                  <a:rPr lang="en-US" sz="1600" i="1" baseline="-10000" smtClean="0"/>
                  <a:t>2</a:t>
                </a:r>
                <a:endParaRPr lang="en-US" sz="1600" i="1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015407" y="5636509"/>
                <a:ext cx="288733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pPr>
                  <a:spcBef>
                    <a:spcPct val="20000"/>
                  </a:spcBef>
                  <a:buSzPct val="85000"/>
                </a:pPr>
                <a:r>
                  <a:rPr lang="en-US" sz="1600" i="1" smtClean="0"/>
                  <a:t>v</a:t>
                </a:r>
                <a:r>
                  <a:rPr lang="en-US" sz="1600" i="1" baseline="-10000" smtClean="0"/>
                  <a:t>2</a:t>
                </a:r>
                <a:endParaRPr lang="en-US" sz="1600" i="1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762987" y="5664267"/>
                <a:ext cx="288733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pPr>
                  <a:spcBef>
                    <a:spcPct val="20000"/>
                  </a:spcBef>
                  <a:buSzPct val="85000"/>
                </a:pPr>
                <a:r>
                  <a:rPr lang="en-US" sz="1600" i="1" smtClean="0"/>
                  <a:t>v</a:t>
                </a:r>
                <a:r>
                  <a:rPr lang="en-US" sz="1600" i="1" baseline="-10000" smtClean="0"/>
                  <a:t>3</a:t>
                </a:r>
                <a:endParaRPr lang="en-US" sz="1600" i="1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3067598" y="4794133"/>
              <a:ext cx="1027966" cy="1470937"/>
              <a:chOff x="2555776" y="4869160"/>
              <a:chExt cx="1027966" cy="1470937"/>
            </a:xfrm>
          </p:grpSpPr>
          <p:cxnSp>
            <p:nvCxnSpPr>
              <p:cNvPr id="94" name="Straight Connector 93"/>
              <p:cNvCxnSpPr/>
              <p:nvPr/>
            </p:nvCxnSpPr>
            <p:spPr bwMode="auto">
              <a:xfrm>
                <a:off x="3071754" y="5229200"/>
                <a:ext cx="352595" cy="79135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 flipH="1">
                <a:off x="2711714" y="6021288"/>
                <a:ext cx="72007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sp>
            <p:nvSpPr>
              <p:cNvPr id="96" name="Rectangle 95"/>
              <p:cNvSpPr/>
              <p:nvPr/>
            </p:nvSpPr>
            <p:spPr>
              <a:xfrm>
                <a:off x="2927738" y="5949280"/>
                <a:ext cx="299954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r>
                  <a:rPr lang="en-US" sz="1600" i="1" smtClean="0"/>
                  <a:t>e</a:t>
                </a:r>
                <a:r>
                  <a:rPr lang="en-US" sz="1600" i="1" baseline="-10000" smtClean="0"/>
                  <a:t>1</a:t>
                </a:r>
                <a:endParaRPr lang="en-US" sz="1600" i="1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555776" y="5407012"/>
                <a:ext cx="299954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r>
                  <a:rPr lang="en-US" sz="1600" i="1" smtClean="0"/>
                  <a:t>e</a:t>
                </a:r>
                <a:r>
                  <a:rPr lang="en-US" sz="1600" i="1" baseline="-10000" smtClean="0"/>
                  <a:t>2</a:t>
                </a:r>
                <a:endParaRPr lang="en-US" sz="1600" i="1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567698" y="5983076"/>
                <a:ext cx="288733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pPr>
                  <a:spcBef>
                    <a:spcPct val="20000"/>
                  </a:spcBef>
                  <a:buSzPct val="85000"/>
                </a:pPr>
                <a:r>
                  <a:rPr lang="en-US" sz="1600" i="1" smtClean="0"/>
                  <a:t>v</a:t>
                </a:r>
                <a:r>
                  <a:rPr lang="en-US" sz="1600" i="1" baseline="-10000" smtClean="0"/>
                  <a:t>1</a:t>
                </a:r>
                <a:endParaRPr lang="en-US" sz="1600" i="1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295009" y="5981972"/>
                <a:ext cx="288733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pPr>
                  <a:spcBef>
                    <a:spcPct val="20000"/>
                  </a:spcBef>
                  <a:buSzPct val="85000"/>
                </a:pPr>
                <a:r>
                  <a:rPr lang="en-US" sz="1600" i="1" smtClean="0"/>
                  <a:t>v</a:t>
                </a:r>
                <a:r>
                  <a:rPr lang="en-US" sz="1600" i="1" baseline="-10000" smtClean="0"/>
                  <a:t>3</a:t>
                </a:r>
                <a:endParaRPr lang="en-US" sz="1600" i="1"/>
              </a:p>
            </p:txBody>
          </p:sp>
          <p:cxnSp>
            <p:nvCxnSpPr>
              <p:cNvPr id="102" name="Straight Connector 101"/>
              <p:cNvCxnSpPr/>
              <p:nvPr/>
            </p:nvCxnSpPr>
            <p:spPr bwMode="auto">
              <a:xfrm flipH="1">
                <a:off x="2704269" y="5229200"/>
                <a:ext cx="367485" cy="79135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sp>
            <p:nvSpPr>
              <p:cNvPr id="104" name="Rectangle 103"/>
              <p:cNvSpPr/>
              <p:nvPr/>
            </p:nvSpPr>
            <p:spPr>
              <a:xfrm>
                <a:off x="3275856" y="5414375"/>
                <a:ext cx="299954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r>
                  <a:rPr lang="en-US" sz="1600" i="1" smtClean="0"/>
                  <a:t>e</a:t>
                </a:r>
                <a:r>
                  <a:rPr lang="en-US" sz="1600" i="1" baseline="-10000" smtClean="0"/>
                  <a:t>3</a:t>
                </a:r>
                <a:endParaRPr lang="en-US" sz="1600" i="1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915115" y="4869160"/>
                <a:ext cx="288733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pPr>
                  <a:spcBef>
                    <a:spcPct val="20000"/>
                  </a:spcBef>
                  <a:buSzPct val="85000"/>
                </a:pPr>
                <a:r>
                  <a:rPr lang="en-US" sz="1600" i="1" smtClean="0"/>
                  <a:t>v</a:t>
                </a:r>
                <a:r>
                  <a:rPr lang="en-US" sz="1600" i="1" baseline="-10000" smtClean="0"/>
                  <a:t>2</a:t>
                </a:r>
                <a:endParaRPr lang="en-US" sz="1600" i="1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397610" y="4752902"/>
              <a:ext cx="1334284" cy="1553399"/>
              <a:chOff x="3885788" y="4827929"/>
              <a:chExt cx="1334284" cy="1553399"/>
            </a:xfrm>
          </p:grpSpPr>
          <p:cxnSp>
            <p:nvCxnSpPr>
              <p:cNvPr id="106" name="Straight Connector 105"/>
              <p:cNvCxnSpPr/>
              <p:nvPr/>
            </p:nvCxnSpPr>
            <p:spPr bwMode="auto">
              <a:xfrm>
                <a:off x="4908897" y="5187969"/>
                <a:ext cx="0" cy="8325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cxnSp>
            <p:nvCxnSpPr>
              <p:cNvPr id="107" name="Straight Connector 106"/>
              <p:cNvCxnSpPr/>
              <p:nvPr/>
            </p:nvCxnSpPr>
            <p:spPr bwMode="auto">
              <a:xfrm flipH="1">
                <a:off x="4188818" y="6029021"/>
                <a:ext cx="72007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sp>
            <p:nvSpPr>
              <p:cNvPr id="108" name="Rectangle 107"/>
              <p:cNvSpPr/>
              <p:nvPr/>
            </p:nvSpPr>
            <p:spPr>
              <a:xfrm>
                <a:off x="3995936" y="4827929"/>
                <a:ext cx="288733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pPr>
                  <a:spcBef>
                    <a:spcPct val="20000"/>
                  </a:spcBef>
                  <a:buSzPct val="85000"/>
                </a:pPr>
                <a:r>
                  <a:rPr lang="en-US" sz="1600" i="1" smtClean="0"/>
                  <a:t>v</a:t>
                </a:r>
                <a:r>
                  <a:rPr lang="en-US" sz="1600" i="1" baseline="-10000" smtClean="0"/>
                  <a:t>2</a:t>
                </a:r>
                <a:endParaRPr lang="en-US" sz="1600" i="1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387907" y="5952299"/>
                <a:ext cx="299954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r>
                  <a:rPr lang="en-US" sz="1600" i="1" smtClean="0"/>
                  <a:t>e</a:t>
                </a:r>
                <a:r>
                  <a:rPr lang="en-US" sz="1600" i="1" baseline="-10000" smtClean="0"/>
                  <a:t>1</a:t>
                </a:r>
                <a:endParaRPr lang="en-US" sz="1600" i="1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3885788" y="5428290"/>
                <a:ext cx="299954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r>
                  <a:rPr lang="en-US" sz="1600" i="1" smtClean="0"/>
                  <a:t>e</a:t>
                </a:r>
                <a:r>
                  <a:rPr lang="en-US" sz="1600" i="1" baseline="-10000" smtClean="0"/>
                  <a:t>2</a:t>
                </a:r>
                <a:endParaRPr lang="en-US" sz="1600" i="1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052246" y="5983076"/>
                <a:ext cx="288733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pPr>
                  <a:spcBef>
                    <a:spcPct val="20000"/>
                  </a:spcBef>
                  <a:buSzPct val="85000"/>
                </a:pPr>
                <a:r>
                  <a:rPr lang="en-US" sz="1600" i="1" smtClean="0"/>
                  <a:t>v</a:t>
                </a:r>
                <a:r>
                  <a:rPr lang="en-US" sz="1600" i="1" baseline="-10000" smtClean="0"/>
                  <a:t>1</a:t>
                </a:r>
                <a:endParaRPr lang="en-US" sz="1600" i="1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737381" y="4830948"/>
                <a:ext cx="288733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pPr>
                  <a:spcBef>
                    <a:spcPct val="20000"/>
                  </a:spcBef>
                  <a:buSzPct val="85000"/>
                </a:pPr>
                <a:r>
                  <a:rPr lang="en-US" sz="1600" i="1" smtClean="0"/>
                  <a:t>v</a:t>
                </a:r>
                <a:r>
                  <a:rPr lang="en-US" sz="1600" i="1" baseline="-10000" smtClean="0"/>
                  <a:t>3</a:t>
                </a:r>
                <a:endParaRPr lang="en-US" sz="1600" i="1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4779557" y="6024307"/>
                <a:ext cx="288733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pPr>
                  <a:spcBef>
                    <a:spcPct val="20000"/>
                  </a:spcBef>
                  <a:buSzPct val="85000"/>
                </a:pPr>
                <a:r>
                  <a:rPr lang="en-US" sz="1600" i="1" smtClean="0"/>
                  <a:t>v</a:t>
                </a:r>
                <a:r>
                  <a:rPr lang="en-US" sz="1600" i="1" baseline="-10000" smtClean="0"/>
                  <a:t>4</a:t>
                </a:r>
                <a:endParaRPr lang="en-US" sz="1600" i="1"/>
              </a:p>
            </p:txBody>
          </p:sp>
          <p:cxnSp>
            <p:nvCxnSpPr>
              <p:cNvPr id="115" name="Straight Connector 114"/>
              <p:cNvCxnSpPr/>
              <p:nvPr/>
            </p:nvCxnSpPr>
            <p:spPr bwMode="auto">
              <a:xfrm>
                <a:off x="4186558" y="5188703"/>
                <a:ext cx="0" cy="8325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cxnSp>
            <p:nvCxnSpPr>
              <p:cNvPr id="116" name="Straight Connector 115"/>
              <p:cNvCxnSpPr/>
              <p:nvPr/>
            </p:nvCxnSpPr>
            <p:spPr bwMode="auto">
              <a:xfrm flipH="1">
                <a:off x="4195027" y="5186865"/>
                <a:ext cx="72007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sp>
            <p:nvSpPr>
              <p:cNvPr id="117" name="Rectangle 116"/>
              <p:cNvSpPr/>
              <p:nvPr/>
            </p:nvSpPr>
            <p:spPr>
              <a:xfrm>
                <a:off x="4920118" y="5445224"/>
                <a:ext cx="299954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r>
                  <a:rPr lang="en-US" sz="1600" i="1" smtClean="0"/>
                  <a:t>e</a:t>
                </a:r>
                <a:r>
                  <a:rPr lang="en-US" sz="1600" i="1" baseline="-10000" smtClean="0"/>
                  <a:t>4</a:t>
                </a:r>
                <a:endParaRPr lang="en-US" sz="1600" i="1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4360988" y="4872179"/>
                <a:ext cx="299954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r>
                  <a:rPr lang="en-US" sz="1600" i="1" smtClean="0"/>
                  <a:t>e</a:t>
                </a:r>
                <a:r>
                  <a:rPr lang="en-US" sz="1600" i="1" baseline="-10000" smtClean="0"/>
                  <a:t>3</a:t>
                </a:r>
                <a:endParaRPr lang="en-US" sz="1600" i="1"/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5884377" y="4509120"/>
              <a:ext cx="1783967" cy="1781351"/>
              <a:chOff x="5884377" y="4509120"/>
              <a:chExt cx="1783967" cy="1781351"/>
            </a:xfrm>
          </p:grpSpPr>
          <p:cxnSp>
            <p:nvCxnSpPr>
              <p:cNvPr id="119" name="Straight Connector 118"/>
              <p:cNvCxnSpPr/>
              <p:nvPr/>
            </p:nvCxnSpPr>
            <p:spPr bwMode="auto">
              <a:xfrm flipH="1">
                <a:off x="7148915" y="5298189"/>
                <a:ext cx="167155" cy="64733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 flipH="1">
                <a:off x="6428832" y="5953994"/>
                <a:ext cx="72007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sp>
            <p:nvSpPr>
              <p:cNvPr id="121" name="Rectangle 120"/>
              <p:cNvSpPr/>
              <p:nvPr/>
            </p:nvSpPr>
            <p:spPr>
              <a:xfrm>
                <a:off x="5884377" y="5052492"/>
                <a:ext cx="288733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pPr>
                  <a:spcBef>
                    <a:spcPct val="20000"/>
                  </a:spcBef>
                  <a:buSzPct val="85000"/>
                </a:pPr>
                <a:r>
                  <a:rPr lang="en-US" sz="1600" i="1" smtClean="0"/>
                  <a:t>v</a:t>
                </a:r>
                <a:r>
                  <a:rPr lang="en-US" sz="1600" i="1" baseline="-10000" smtClean="0"/>
                  <a:t>2</a:t>
                </a:r>
                <a:endParaRPr lang="en-US" sz="1600" i="1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627921" y="5877272"/>
                <a:ext cx="299954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r>
                  <a:rPr lang="en-US" sz="1600" i="1" smtClean="0"/>
                  <a:t>e</a:t>
                </a:r>
                <a:r>
                  <a:rPr lang="en-US" sz="1600" i="1" baseline="-10000" smtClean="0"/>
                  <a:t>5</a:t>
                </a:r>
                <a:endParaRPr lang="en-US" sz="1600" i="1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033405" y="5471878"/>
                <a:ext cx="299954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r>
                  <a:rPr lang="en-US" sz="1600" i="1" smtClean="0"/>
                  <a:t>e</a:t>
                </a:r>
                <a:r>
                  <a:rPr lang="en-US" sz="1600" i="1" baseline="-10000" smtClean="0"/>
                  <a:t>1</a:t>
                </a:r>
                <a:endParaRPr lang="en-US" sz="1600" i="1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292260" y="5933450"/>
                <a:ext cx="288733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pPr>
                  <a:spcBef>
                    <a:spcPct val="20000"/>
                  </a:spcBef>
                  <a:buSzPct val="85000"/>
                </a:pPr>
                <a:r>
                  <a:rPr lang="en-US" sz="1600" i="1" smtClean="0"/>
                  <a:t>v</a:t>
                </a:r>
                <a:r>
                  <a:rPr lang="en-US" sz="1600" i="1" baseline="-10000" smtClean="0"/>
                  <a:t>1</a:t>
                </a:r>
                <a:endParaRPr lang="en-US" sz="1600" i="1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028038" y="5932346"/>
                <a:ext cx="288733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pPr>
                  <a:spcBef>
                    <a:spcPct val="20000"/>
                  </a:spcBef>
                  <a:buSzPct val="85000"/>
                </a:pPr>
                <a:r>
                  <a:rPr lang="en-US" sz="1600" i="1" smtClean="0"/>
                  <a:t>v</a:t>
                </a:r>
                <a:r>
                  <a:rPr lang="en-US" sz="1600" i="1" baseline="-10000" smtClean="0"/>
                  <a:t>5</a:t>
                </a:r>
                <a:endParaRPr lang="en-US" sz="1600" i="1"/>
              </a:p>
            </p:txBody>
          </p:sp>
          <p:cxnSp>
            <p:nvCxnSpPr>
              <p:cNvPr id="127" name="Straight Connector 126"/>
              <p:cNvCxnSpPr/>
              <p:nvPr/>
            </p:nvCxnSpPr>
            <p:spPr bwMode="auto">
              <a:xfrm>
                <a:off x="6235950" y="5298189"/>
                <a:ext cx="190622" cy="64807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 bwMode="auto">
              <a:xfrm flipH="1">
                <a:off x="6235952" y="4866141"/>
                <a:ext cx="576062" cy="43204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sp>
            <p:nvSpPr>
              <p:cNvPr id="129" name="Rectangle 128"/>
              <p:cNvSpPr/>
              <p:nvPr/>
            </p:nvSpPr>
            <p:spPr>
              <a:xfrm>
                <a:off x="7218661" y="5500298"/>
                <a:ext cx="299954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r>
                  <a:rPr lang="en-US" sz="1600" i="1" smtClean="0"/>
                  <a:t>e</a:t>
                </a:r>
                <a:r>
                  <a:rPr lang="en-US" sz="1600" i="1" baseline="-10000" smtClean="0"/>
                  <a:t>4</a:t>
                </a:r>
                <a:endParaRPr lang="en-US" sz="1600" i="1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6235950" y="4789938"/>
                <a:ext cx="299954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r>
                  <a:rPr lang="en-US" sz="1600" i="1" smtClean="0"/>
                  <a:t>e</a:t>
                </a:r>
                <a:r>
                  <a:rPr lang="en-US" sz="1600" i="1" baseline="-10000" smtClean="0"/>
                  <a:t>2</a:t>
                </a:r>
                <a:endParaRPr lang="en-US" sz="1600" i="1"/>
              </a:p>
            </p:txBody>
          </p:sp>
          <p:cxnSp>
            <p:nvCxnSpPr>
              <p:cNvPr id="152" name="Straight Connector 151"/>
              <p:cNvCxnSpPr/>
              <p:nvPr/>
            </p:nvCxnSpPr>
            <p:spPr bwMode="auto">
              <a:xfrm flipH="1" flipV="1">
                <a:off x="6812014" y="4866141"/>
                <a:ext cx="504056" cy="43204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sp>
            <p:nvSpPr>
              <p:cNvPr id="154" name="Rectangle 153"/>
              <p:cNvSpPr/>
              <p:nvPr/>
            </p:nvSpPr>
            <p:spPr>
              <a:xfrm>
                <a:off x="7016116" y="4811067"/>
                <a:ext cx="299954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r>
                  <a:rPr lang="en-US" sz="1600" i="1" smtClean="0"/>
                  <a:t>e</a:t>
                </a:r>
                <a:r>
                  <a:rPr lang="en-US" sz="1600" i="1" baseline="-10000" smtClean="0"/>
                  <a:t>3</a:t>
                </a:r>
                <a:endParaRPr lang="en-US" sz="1600" i="1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6661789" y="4509120"/>
                <a:ext cx="288733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pPr>
                  <a:spcBef>
                    <a:spcPct val="20000"/>
                  </a:spcBef>
                  <a:buSzPct val="85000"/>
                </a:pPr>
                <a:r>
                  <a:rPr lang="en-US" sz="1600" i="1" smtClean="0"/>
                  <a:t>v</a:t>
                </a:r>
                <a:r>
                  <a:rPr lang="en-US" sz="1600" i="1" baseline="-10000" smtClean="0"/>
                  <a:t>3</a:t>
                </a:r>
                <a:endParaRPr lang="en-US" sz="1600" i="1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7379611" y="5099099"/>
                <a:ext cx="288733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pPr>
                  <a:spcBef>
                    <a:spcPct val="20000"/>
                  </a:spcBef>
                  <a:buSzPct val="85000"/>
                </a:pPr>
                <a:r>
                  <a:rPr lang="en-US" sz="1600" i="1" smtClean="0"/>
                  <a:t>v</a:t>
                </a:r>
                <a:r>
                  <a:rPr lang="en-US" sz="1600" i="1" baseline="-10000" smtClean="0"/>
                  <a:t>4</a:t>
                </a:r>
                <a:endParaRPr lang="en-US" sz="1600" i="1"/>
              </a:p>
            </p:txBody>
          </p:sp>
          <p:cxnSp>
            <p:nvCxnSpPr>
              <p:cNvPr id="161" name="Straight Connector 160"/>
              <p:cNvCxnSpPr/>
              <p:nvPr/>
            </p:nvCxnSpPr>
            <p:spPr bwMode="auto">
              <a:xfrm>
                <a:off x="6235289" y="5301307"/>
                <a:ext cx="905933" cy="64346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cxnSp>
            <p:nvCxnSpPr>
              <p:cNvPr id="168" name="Straight Connector 167"/>
              <p:cNvCxnSpPr/>
              <p:nvPr/>
            </p:nvCxnSpPr>
            <p:spPr bwMode="auto">
              <a:xfrm flipH="1">
                <a:off x="6430022" y="5302461"/>
                <a:ext cx="886049" cy="6592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sp>
            <p:nvSpPr>
              <p:cNvPr id="176" name="Rectangle 175"/>
              <p:cNvSpPr/>
              <p:nvPr/>
            </p:nvSpPr>
            <p:spPr>
              <a:xfrm>
                <a:off x="6432286" y="5215285"/>
                <a:ext cx="299954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r>
                  <a:rPr lang="en-US" sz="1600" i="1" smtClean="0"/>
                  <a:t>e</a:t>
                </a:r>
                <a:r>
                  <a:rPr lang="en-US" sz="1600" i="1" baseline="-10000" smtClean="0"/>
                  <a:t>6</a:t>
                </a:r>
                <a:endParaRPr lang="en-US" sz="1600" i="1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6800793" y="5229200"/>
                <a:ext cx="299954" cy="357021"/>
              </a:xfrm>
              <a:prstGeom prst="rect">
                <a:avLst/>
              </a:prstGeom>
            </p:spPr>
            <p:txBody>
              <a:bodyPr wrap="none" lIns="54864" tIns="54864" rIns="54864" bIns="54864">
                <a:spAutoFit/>
              </a:bodyPr>
              <a:lstStyle/>
              <a:p>
                <a:r>
                  <a:rPr lang="en-US" sz="1600" i="1" smtClean="0"/>
                  <a:t>e</a:t>
                </a:r>
                <a:r>
                  <a:rPr lang="en-US" sz="1600" i="1" baseline="-10000" smtClean="0"/>
                  <a:t>7</a:t>
                </a:r>
                <a:endParaRPr lang="en-US" sz="1600" i="1"/>
              </a:p>
            </p:txBody>
          </p:sp>
        </p:grp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8" grpId="0"/>
      <p:bldP spid="1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683568" y="1052736"/>
            <a:ext cx="7344816" cy="720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7338" indent="-287338" algn="just">
              <a:spcBef>
                <a:spcPct val="20000"/>
              </a:spcBef>
              <a:buSzPct val="85000"/>
            </a:pPr>
            <a:r>
              <a:rPr lang="en-US" smtClean="0"/>
              <a:t>3. Graph Tidak Sederhana (</a:t>
            </a:r>
            <a:r>
              <a:rPr lang="en-US" i="1" smtClean="0"/>
              <a:t>Unsimple Graph</a:t>
            </a:r>
            <a:r>
              <a:rPr lang="en-US" smtClean="0"/>
              <a:t>)</a:t>
            </a:r>
          </a:p>
          <a:p>
            <a:pPr marL="228600" indent="-228600" algn="just">
              <a:spcBef>
                <a:spcPct val="20000"/>
              </a:spcBef>
              <a:buSzPct val="85000"/>
            </a:pPr>
            <a:r>
              <a:rPr lang="en-US" smtClean="0"/>
              <a:t>	Graph yang memiliki loops atau garis paralel atau kedua-duanya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87133" y="176352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smtClean="0"/>
              <a:t>Contoh: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67544" y="1844824"/>
            <a:ext cx="4237655" cy="2232248"/>
            <a:chOff x="323529" y="3800353"/>
            <a:chExt cx="5899186" cy="3157033"/>
          </a:xfrm>
        </p:grpSpPr>
        <p:grpSp>
          <p:nvGrpSpPr>
            <p:cNvPr id="5" name="Group 108"/>
            <p:cNvGrpSpPr/>
            <p:nvPr/>
          </p:nvGrpSpPr>
          <p:grpSpPr>
            <a:xfrm>
              <a:off x="323529" y="3800353"/>
              <a:ext cx="5899186" cy="3157033"/>
              <a:chOff x="1907704" y="3368308"/>
              <a:chExt cx="5899192" cy="3157036"/>
            </a:xfrm>
          </p:grpSpPr>
          <p:cxnSp>
            <p:nvCxnSpPr>
              <p:cNvPr id="22" name="Straight Connector 21"/>
              <p:cNvCxnSpPr/>
              <p:nvPr/>
            </p:nvCxnSpPr>
            <p:spPr bwMode="auto">
              <a:xfrm flipV="1">
                <a:off x="3131840" y="4077072"/>
                <a:ext cx="1728192" cy="36004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4860032" y="4077072"/>
                <a:ext cx="2160240" cy="7200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 flipH="1">
                <a:off x="6372201" y="4149080"/>
                <a:ext cx="648072" cy="12961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flipH="1">
                <a:off x="4355976" y="4077072"/>
                <a:ext cx="504056" cy="144016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V="1">
                <a:off x="4365030" y="5445224"/>
                <a:ext cx="2007171" cy="724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sp>
            <p:nvSpPr>
              <p:cNvPr id="27" name="Oval 26"/>
              <p:cNvSpPr/>
              <p:nvPr/>
            </p:nvSpPr>
            <p:spPr bwMode="auto">
              <a:xfrm>
                <a:off x="6156177" y="5418065"/>
                <a:ext cx="720080" cy="648072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 rot="5942968">
                <a:off x="7182082" y="3816898"/>
                <a:ext cx="448436" cy="801193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2627368" y="4437112"/>
                <a:ext cx="504056" cy="144016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oval" w="lg" len="lg"/>
                <a:tailEnd type="oval" w="lg" len="lg"/>
              </a:ln>
              <a:effectLst/>
            </p:spPr>
          </p:cxnSp>
          <p:sp>
            <p:nvSpPr>
              <p:cNvPr id="30" name="Arc 29"/>
              <p:cNvSpPr/>
              <p:nvPr/>
            </p:nvSpPr>
            <p:spPr bwMode="auto">
              <a:xfrm>
                <a:off x="1907704" y="4437112"/>
                <a:ext cx="2448272" cy="2088232"/>
              </a:xfrm>
              <a:prstGeom prst="arc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 bwMode="auto">
              <a:xfrm flipH="1" flipV="1">
                <a:off x="3127042" y="3368308"/>
                <a:ext cx="2471176" cy="2157976"/>
              </a:xfrm>
              <a:prstGeom prst="arc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180728" y="4339939"/>
              <a:ext cx="504771" cy="478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1</a:t>
              </a:r>
              <a:endParaRPr lang="en-US" sz="1600" i="1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34829" y="4016376"/>
              <a:ext cx="504771" cy="478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2</a:t>
              </a:r>
              <a:endParaRPr lang="en-US" sz="1600" i="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34876" y="4105872"/>
              <a:ext cx="504771" cy="478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3</a:t>
              </a:r>
              <a:endParaRPr lang="en-US" sz="1600" i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5475" y="5408509"/>
              <a:ext cx="504771" cy="478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4</a:t>
              </a:r>
              <a:endParaRPr lang="en-US" sz="1600" i="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02780" y="5951300"/>
              <a:ext cx="504771" cy="478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5</a:t>
              </a:r>
              <a:endParaRPr lang="en-US" sz="1600" i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0614" y="6095315"/>
              <a:ext cx="504771" cy="478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6</a:t>
              </a:r>
              <a:endParaRPr lang="en-US" sz="1600" i="1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78879" y="4238099"/>
              <a:ext cx="520390" cy="478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1</a:t>
              </a:r>
              <a:endParaRPr lang="en-US" sz="1600" i="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0116" y="4105872"/>
              <a:ext cx="520390" cy="478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2</a:t>
              </a:r>
              <a:endParaRPr lang="en-US" sz="1600" i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36325" y="4872692"/>
              <a:ext cx="520390" cy="478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3</a:t>
              </a:r>
              <a:endParaRPr lang="en-US" sz="1600" i="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7729" y="5072545"/>
              <a:ext cx="520390" cy="478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4</a:t>
              </a:r>
              <a:endParaRPr lang="en-US" sz="1600" i="1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35895" y="5861426"/>
              <a:ext cx="520390" cy="478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6</a:t>
              </a:r>
              <a:endParaRPr lang="en-US" sz="1600" i="1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22005" y="5015198"/>
              <a:ext cx="520390" cy="478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7</a:t>
              </a:r>
              <a:endParaRPr lang="en-US" sz="1600" i="1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48390" y="4799174"/>
              <a:ext cx="520390" cy="478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8</a:t>
              </a:r>
              <a:endParaRPr lang="en-US" sz="1600" i="1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47664" y="5600553"/>
              <a:ext cx="520390" cy="478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9</a:t>
              </a:r>
              <a:endParaRPr lang="en-US" sz="1600" i="1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4495" y="5303232"/>
              <a:ext cx="625273" cy="4788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10</a:t>
              </a:r>
              <a:endParaRPr lang="en-US" sz="1600" i="1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436096" y="1844824"/>
            <a:ext cx="2952328" cy="1938178"/>
            <a:chOff x="4932040" y="2567923"/>
            <a:chExt cx="2952328" cy="1938178"/>
          </a:xfrm>
        </p:grpSpPr>
        <p:cxnSp>
          <p:nvCxnSpPr>
            <p:cNvPr id="60" name="Straight Connector 59"/>
            <p:cNvCxnSpPr>
              <a:endCxn id="79" idx="0"/>
            </p:cNvCxnSpPr>
            <p:nvPr/>
          </p:nvCxnSpPr>
          <p:spPr bwMode="auto">
            <a:xfrm flipV="1">
              <a:off x="5235165" y="2937796"/>
              <a:ext cx="1422554" cy="25907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oval" w="lg" len="lg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H="1">
              <a:off x="6246420" y="2935106"/>
              <a:ext cx="416399" cy="1182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oval" w="lg" len="lg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6668699" y="2924944"/>
              <a:ext cx="864096" cy="7031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sp>
          <p:nvSpPr>
            <p:cNvPr id="67" name="Rectangle 66"/>
            <p:cNvSpPr/>
            <p:nvPr/>
          </p:nvSpPr>
          <p:spPr>
            <a:xfrm>
              <a:off x="4932040" y="2868694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 anchor="t" anchorCtr="1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1</a:t>
              </a:r>
              <a:endParaRPr lang="en-US" sz="1600" i="1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515515" y="2567923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2</a:t>
              </a:r>
              <a:endParaRPr lang="en-US" sz="1600" i="1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595635" y="3429000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3</a:t>
              </a:r>
              <a:endParaRPr lang="en-US" sz="1600" i="1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067234" y="4149080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 anchor="t" anchorCtr="1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4</a:t>
              </a:r>
              <a:endParaRPr lang="en-US" sz="1600" i="1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718577" y="2713170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 anchor="t" anchorCtr="1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1</a:t>
              </a:r>
              <a:endParaRPr lang="en-US" sz="1600" i="1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020272" y="2924944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2</a:t>
              </a:r>
              <a:endParaRPr lang="en-US" sz="1600" i="1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948264" y="3789040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3</a:t>
              </a:r>
              <a:endParaRPr lang="en-US" sz="1600" i="1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241278" y="3573016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 anchor="t" anchorCtr="1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6</a:t>
              </a:r>
              <a:endParaRPr lang="en-US" sz="1600" i="1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156176" y="3212976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 anchor="t" anchorCtr="1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5</a:t>
              </a:r>
              <a:endParaRPr lang="en-US" sz="1600" i="1"/>
            </a:p>
          </p:txBody>
        </p:sp>
        <p:sp>
          <p:nvSpPr>
            <p:cNvPr id="79" name="Arc 78"/>
            <p:cNvSpPr/>
            <p:nvPr/>
          </p:nvSpPr>
          <p:spPr bwMode="auto">
            <a:xfrm rot="1145146">
              <a:off x="6223954" y="2904150"/>
              <a:ext cx="467256" cy="1224136"/>
            </a:xfrm>
            <a:prstGeom prst="arc">
              <a:avLst>
                <a:gd name="adj1" fmla="val 16200000"/>
                <a:gd name="adj2" fmla="val 54233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698372" y="3360011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 anchor="t" anchorCtr="1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4</a:t>
              </a:r>
              <a:endParaRPr lang="en-US" sz="1600" i="1"/>
            </a:p>
          </p:txBody>
        </p:sp>
        <p:cxnSp>
          <p:nvCxnSpPr>
            <p:cNvPr id="101" name="Straight Connector 100"/>
            <p:cNvCxnSpPr/>
            <p:nvPr/>
          </p:nvCxnSpPr>
          <p:spPr bwMode="auto">
            <a:xfrm flipV="1">
              <a:off x="6245118" y="3632285"/>
              <a:ext cx="1296144" cy="5040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104" name="Oval 103"/>
            <p:cNvSpPr/>
            <p:nvPr/>
          </p:nvSpPr>
          <p:spPr bwMode="auto">
            <a:xfrm rot="2576918">
              <a:off x="5069867" y="3485188"/>
              <a:ext cx="1348636" cy="34925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801148" y="3190594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 anchor="t" anchorCtr="1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7</a:t>
              </a:r>
              <a:endParaRPr lang="en-US" sz="1600" i="1"/>
            </a:p>
          </p:txBody>
        </p:sp>
      </p:grpSp>
      <p:sp>
        <p:nvSpPr>
          <p:cNvPr id="108" name="Text Box 23"/>
          <p:cNvSpPr txBox="1">
            <a:spLocks noChangeArrowheads="1"/>
          </p:cNvSpPr>
          <p:nvPr/>
        </p:nvSpPr>
        <p:spPr bwMode="auto">
          <a:xfrm>
            <a:off x="683568" y="3932939"/>
            <a:ext cx="7344816" cy="720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7338" indent="-287338" algn="just">
              <a:spcBef>
                <a:spcPct val="20000"/>
              </a:spcBef>
              <a:buSzPct val="85000"/>
            </a:pPr>
            <a:r>
              <a:rPr lang="en-US" smtClean="0"/>
              <a:t>4. Graph Berarah (</a:t>
            </a:r>
            <a:r>
              <a:rPr lang="en-US" i="1" smtClean="0"/>
              <a:t>Directed Graph </a:t>
            </a:r>
            <a:r>
              <a:rPr lang="en-US" smtClean="0"/>
              <a:t>atau</a:t>
            </a:r>
            <a:r>
              <a:rPr lang="en-US" i="1" smtClean="0"/>
              <a:t> Digraph</a:t>
            </a:r>
            <a:r>
              <a:rPr lang="en-US" smtClean="0"/>
              <a:t>)</a:t>
            </a:r>
          </a:p>
          <a:p>
            <a:pPr marL="228600" indent="-228600" algn="just">
              <a:spcBef>
                <a:spcPct val="20000"/>
              </a:spcBef>
              <a:buSzPct val="85000"/>
            </a:pPr>
            <a:r>
              <a:rPr lang="en-US" smtClean="0"/>
              <a:t>	Graph yang garis-garisnya memiliki arah.</a:t>
            </a: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99592" y="464384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smtClean="0"/>
              <a:t>Contoh:</a:t>
            </a:r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1835696" y="4731182"/>
            <a:ext cx="2976251" cy="1938178"/>
            <a:chOff x="2051720" y="4725144"/>
            <a:chExt cx="2976251" cy="1938178"/>
          </a:xfrm>
        </p:grpSpPr>
        <p:sp>
          <p:nvSpPr>
            <p:cNvPr id="113" name="Rectangle 112"/>
            <p:cNvSpPr/>
            <p:nvPr/>
          </p:nvSpPr>
          <p:spPr>
            <a:xfrm>
              <a:off x="2051720" y="5097923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 anchor="t" anchorCtr="1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1</a:t>
              </a:r>
              <a:endParaRPr lang="en-US" sz="1600" i="1"/>
            </a:p>
          </p:txBody>
        </p:sp>
        <p:cxnSp>
          <p:nvCxnSpPr>
            <p:cNvPr id="110" name="Straight Connector 109"/>
            <p:cNvCxnSpPr/>
            <p:nvPr/>
          </p:nvCxnSpPr>
          <p:spPr bwMode="auto">
            <a:xfrm flipV="1">
              <a:off x="2378768" y="5101125"/>
              <a:ext cx="1387422" cy="25296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triangle" w="lg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flipH="1">
              <a:off x="3393655" y="5151925"/>
              <a:ext cx="381001" cy="11260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med"/>
              <a:tailEnd type="oval" w="lg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>
              <a:off x="3812302" y="5082165"/>
              <a:ext cx="834421" cy="67936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triangle" w="lg" len="med"/>
            </a:ln>
            <a:effectLst/>
          </p:spPr>
        </p:cxnSp>
        <p:sp>
          <p:nvSpPr>
            <p:cNvPr id="114" name="Rectangle 113"/>
            <p:cNvSpPr/>
            <p:nvPr/>
          </p:nvSpPr>
          <p:spPr>
            <a:xfrm>
              <a:off x="3659118" y="4725144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2</a:t>
              </a:r>
              <a:endParaRPr lang="en-US" sz="1600" i="1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39238" y="5586221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3</a:t>
              </a:r>
              <a:endParaRPr lang="en-US" sz="1600" i="1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210837" y="6306301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 anchor="t" anchorCtr="1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4</a:t>
              </a:r>
              <a:endParaRPr lang="en-US" sz="1600" i="1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862180" y="4870391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 anchor="t" anchorCtr="1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1</a:t>
              </a:r>
              <a:endParaRPr lang="en-US" sz="1600" i="1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163875" y="5082165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2</a:t>
              </a:r>
              <a:endParaRPr lang="en-US" sz="1600" i="1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091867" y="5946261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3</a:t>
              </a:r>
              <a:endParaRPr lang="en-US" sz="1600" i="1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39785" y="5592259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 anchor="t" anchorCtr="1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6</a:t>
              </a:r>
              <a:endParaRPr lang="en-US" sz="1600" i="1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299779" y="5370197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 anchor="t" anchorCtr="1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5</a:t>
              </a:r>
              <a:endParaRPr lang="en-US" sz="1600" i="1"/>
            </a:p>
          </p:txBody>
        </p:sp>
        <p:sp>
          <p:nvSpPr>
            <p:cNvPr id="122" name="Arc 121"/>
            <p:cNvSpPr/>
            <p:nvPr/>
          </p:nvSpPr>
          <p:spPr bwMode="auto">
            <a:xfrm rot="1145146">
              <a:off x="3399600" y="5078682"/>
              <a:ext cx="459563" cy="1164651"/>
            </a:xfrm>
            <a:prstGeom prst="arc">
              <a:avLst>
                <a:gd name="adj1" fmla="val 16200000"/>
                <a:gd name="adj2" fmla="val 54233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841975" y="5517232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 anchor="t" anchorCtr="1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4</a:t>
              </a:r>
              <a:endParaRPr lang="en-US" sz="1600" i="1"/>
            </a:p>
          </p:txBody>
        </p:sp>
        <p:cxnSp>
          <p:nvCxnSpPr>
            <p:cNvPr id="124" name="Straight Connector 123"/>
            <p:cNvCxnSpPr/>
            <p:nvPr/>
          </p:nvCxnSpPr>
          <p:spPr bwMode="auto">
            <a:xfrm flipV="1">
              <a:off x="3388721" y="5812325"/>
              <a:ext cx="1232602" cy="4812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triangle" w="lg" len="med"/>
            </a:ln>
            <a:effectLst/>
          </p:spPr>
        </p:cxnSp>
        <p:sp>
          <p:nvSpPr>
            <p:cNvPr id="129" name="Arc 128"/>
            <p:cNvSpPr/>
            <p:nvPr/>
          </p:nvSpPr>
          <p:spPr bwMode="auto">
            <a:xfrm rot="18652502">
              <a:off x="2689199" y="5132607"/>
              <a:ext cx="356951" cy="1326943"/>
            </a:xfrm>
            <a:prstGeom prst="arc">
              <a:avLst>
                <a:gd name="adj1" fmla="val 16200000"/>
                <a:gd name="adj2" fmla="val 533795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4632662" y="5762600"/>
              <a:ext cx="111472" cy="11467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5097315" y="5034662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sz="1600" smtClean="0"/>
              <a:t>Contoh Path (lintasan):</a:t>
            </a:r>
            <a:endParaRPr lang="en-US" sz="1600"/>
          </a:p>
        </p:txBody>
      </p:sp>
      <p:sp>
        <p:nvSpPr>
          <p:cNvPr id="145" name="Text Box 23"/>
          <p:cNvSpPr txBox="1">
            <a:spLocks noChangeArrowheads="1"/>
          </p:cNvSpPr>
          <p:nvPr/>
        </p:nvSpPr>
        <p:spPr bwMode="auto">
          <a:xfrm>
            <a:off x="5292080" y="5304227"/>
            <a:ext cx="3456384" cy="3570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8925" indent="-288925" algn="just">
              <a:spcBef>
                <a:spcPct val="20000"/>
              </a:spcBef>
              <a:buSzPct val="85000"/>
            </a:pPr>
            <a:r>
              <a:rPr lang="en-US" sz="1600" i="1" smtClean="0"/>
              <a:t>v</a:t>
            </a:r>
            <a:r>
              <a:rPr lang="en-US" sz="1600" i="1" baseline="-10000" smtClean="0"/>
              <a:t>1</a:t>
            </a:r>
            <a:r>
              <a:rPr lang="en-US" sz="1600" i="1" smtClean="0"/>
              <a:t>, e</a:t>
            </a:r>
            <a:r>
              <a:rPr lang="en-US" sz="1600" i="1" baseline="-10000" smtClean="0"/>
              <a:t>6</a:t>
            </a:r>
            <a:r>
              <a:rPr lang="en-US" sz="1600" i="1" smtClean="0"/>
              <a:t>, v</a:t>
            </a:r>
            <a:r>
              <a:rPr lang="en-US" sz="1600" i="1" baseline="-10000" smtClean="0"/>
              <a:t>4</a:t>
            </a:r>
            <a:r>
              <a:rPr lang="en-US" sz="1600" i="1" smtClean="0"/>
              <a:t>, e</a:t>
            </a:r>
            <a:r>
              <a:rPr lang="en-US" sz="1600" i="1" baseline="-10000" smtClean="0"/>
              <a:t>5</a:t>
            </a:r>
            <a:r>
              <a:rPr lang="en-US" sz="1600" i="1" smtClean="0"/>
              <a:t>, v</a:t>
            </a:r>
            <a:r>
              <a:rPr lang="en-US" sz="1600" i="1" baseline="-10000" smtClean="0"/>
              <a:t>2</a:t>
            </a:r>
            <a:r>
              <a:rPr lang="en-US" sz="1600" i="1" smtClean="0"/>
              <a:t>, e</a:t>
            </a:r>
            <a:r>
              <a:rPr lang="en-US" sz="1600" i="1" baseline="-10000" smtClean="0"/>
              <a:t>2</a:t>
            </a:r>
            <a:r>
              <a:rPr lang="en-US" sz="1600" i="1" smtClean="0"/>
              <a:t>, v</a:t>
            </a:r>
            <a:r>
              <a:rPr lang="en-US" sz="1600" i="1" baseline="-10000" smtClean="0"/>
              <a:t>3</a:t>
            </a:r>
            <a:endParaRPr lang="en-US" sz="1600"/>
          </a:p>
        </p:txBody>
      </p:sp>
      <p:sp>
        <p:nvSpPr>
          <p:cNvPr id="146" name="Oval 74"/>
          <p:cNvSpPr>
            <a:spLocks noChangeArrowheads="1"/>
          </p:cNvSpPr>
          <p:nvPr/>
        </p:nvSpPr>
        <p:spPr bwMode="auto">
          <a:xfrm>
            <a:off x="2106794" y="5309675"/>
            <a:ext cx="114300" cy="11271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2.59259E-6 L 0.01945 0.00463 L 0.03941 0.01967 C 0.04827 0.0243 0.05816 0.03449 0.06788 0.04606 C 0.07795 0.05833 0.08802 0.06875 0.09167 0.07916 L 0.1 0.09074 L 0.10382 0.10231 L 0.11007 0.13379 " pathEditMode="relative" rAng="0" ptsTypes="FAffFAAF">
                                      <p:cBhvr>
                                        <p:cTn id="49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07 0.13379 L 0.15695 -0.0405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-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95 -0.04051 L 0.25295 0.066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5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8" grpId="0"/>
      <p:bldP spid="127" grpId="0"/>
      <p:bldP spid="143" grpId="0"/>
      <p:bldP spid="145" grpId="0"/>
      <p:bldP spid="146" grpId="0" animBg="1"/>
      <p:bldP spid="146" grpId="1" animBg="1"/>
      <p:bldP spid="146" grpId="2" animBg="1"/>
      <p:bldP spid="146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755576" y="1052736"/>
            <a:ext cx="7344816" cy="9971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54864" bIns="54864">
            <a:spAutoFit/>
          </a:bodyPr>
          <a:lstStyle/>
          <a:p>
            <a:pPr marL="287338" indent="-287338" algn="just">
              <a:spcBef>
                <a:spcPct val="20000"/>
              </a:spcBef>
              <a:buSzPct val="85000"/>
            </a:pPr>
            <a:r>
              <a:rPr lang="en-US" smtClean="0"/>
              <a:t>5. Graph Terhubung (</a:t>
            </a:r>
            <a:r>
              <a:rPr lang="en-US" i="1" smtClean="0"/>
              <a:t>Connected Graph</a:t>
            </a:r>
            <a:r>
              <a:rPr lang="en-US" smtClean="0"/>
              <a:t>)</a:t>
            </a:r>
          </a:p>
          <a:p>
            <a:pPr marL="228600" indent="-228600" algn="just">
              <a:spcBef>
                <a:spcPct val="20000"/>
              </a:spcBef>
              <a:buSzPct val="85000"/>
            </a:pPr>
            <a:r>
              <a:rPr lang="en-US" smtClean="0"/>
              <a:t>	Graph dengan sifat setiap dua titik (vertex) terdapat garis/busur yang menghubungkannya.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71600" y="206084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smtClean="0"/>
              <a:t>Contoh:</a:t>
            </a:r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827584" y="2420888"/>
            <a:ext cx="2952328" cy="1938178"/>
            <a:chOff x="1115616" y="2420888"/>
            <a:chExt cx="2952328" cy="1938178"/>
          </a:xfrm>
        </p:grpSpPr>
        <p:cxnSp>
          <p:nvCxnSpPr>
            <p:cNvPr id="24" name="Straight Connector 23"/>
            <p:cNvCxnSpPr>
              <a:endCxn id="36" idx="0"/>
            </p:cNvCxnSpPr>
            <p:nvPr/>
          </p:nvCxnSpPr>
          <p:spPr bwMode="auto">
            <a:xfrm flipV="1">
              <a:off x="1418741" y="2790761"/>
              <a:ext cx="1422554" cy="25907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oval" w="lg" len="lg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2429996" y="2788071"/>
              <a:ext cx="416399" cy="1182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oval" w="lg" len="lg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2852275" y="2777909"/>
              <a:ext cx="864096" cy="7031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1115616" y="2721659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 anchor="t" anchorCtr="1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1</a:t>
              </a:r>
              <a:endParaRPr lang="en-US" sz="1600" i="1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15115" y="2420888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2</a:t>
              </a:r>
              <a:endParaRPr lang="en-US" sz="1600" i="1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79211" y="3281965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3</a:t>
              </a:r>
              <a:endParaRPr lang="en-US" sz="1600" i="1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50810" y="4002045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 anchor="t" anchorCtr="1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4</a:t>
              </a:r>
              <a:endParaRPr lang="en-US" sz="1600" i="1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2153" y="2566135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 anchor="t" anchorCtr="1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1</a:t>
              </a:r>
              <a:endParaRPr lang="en-US" sz="1600" i="1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3848" y="2777909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2</a:t>
              </a:r>
              <a:endParaRPr lang="en-US" sz="1600" i="1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24854" y="3425981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 anchor="t" anchorCtr="1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6</a:t>
              </a:r>
              <a:endParaRPr lang="en-US" sz="1600" i="1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39752" y="3065941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 anchor="t" anchorCtr="1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5</a:t>
              </a:r>
              <a:endParaRPr lang="en-US" sz="1600" i="1"/>
            </a:p>
          </p:txBody>
        </p:sp>
        <p:sp>
          <p:nvSpPr>
            <p:cNvPr id="36" name="Arc 35"/>
            <p:cNvSpPr/>
            <p:nvPr/>
          </p:nvSpPr>
          <p:spPr bwMode="auto">
            <a:xfrm rot="1145146">
              <a:off x="2407530" y="2757115"/>
              <a:ext cx="467256" cy="1224136"/>
            </a:xfrm>
            <a:prstGeom prst="arc">
              <a:avLst>
                <a:gd name="adj1" fmla="val 16200000"/>
                <a:gd name="adj2" fmla="val 54233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81948" y="3212976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 anchor="t" anchorCtr="1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4</a:t>
              </a:r>
              <a:endParaRPr lang="en-US" sz="1600" i="1"/>
            </a:p>
          </p:txBody>
        </p:sp>
        <p:sp>
          <p:nvSpPr>
            <p:cNvPr id="39" name="Oval 38"/>
            <p:cNvSpPr/>
            <p:nvPr/>
          </p:nvSpPr>
          <p:spPr bwMode="auto">
            <a:xfrm rot="2576918">
              <a:off x="1253443" y="3338153"/>
              <a:ext cx="1348636" cy="34925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84724" y="3043559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 anchor="t" anchorCtr="1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7</a:t>
              </a:r>
              <a:endParaRPr lang="en-US" sz="1600" i="1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211960" y="2492896"/>
            <a:ext cx="1072354" cy="1553399"/>
            <a:chOff x="6863594" y="4365104"/>
            <a:chExt cx="1072354" cy="1553399"/>
          </a:xfrm>
        </p:grpSpPr>
        <p:sp>
          <p:nvSpPr>
            <p:cNvPr id="76" name="Rectangle 75"/>
            <p:cNvSpPr/>
            <p:nvPr/>
          </p:nvSpPr>
          <p:spPr>
            <a:xfrm>
              <a:off x="6863594" y="4365104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1</a:t>
              </a:r>
              <a:endParaRPr lang="en-US" sz="1600" i="1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117681" y="4653136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1</a:t>
              </a:r>
              <a:endParaRPr lang="en-US" sz="1600" i="1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164288" y="5182593"/>
              <a:ext cx="299954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2</a:t>
              </a:r>
              <a:endParaRPr lang="en-US" sz="1600" i="1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84959" y="5533724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2</a:t>
              </a:r>
              <a:endParaRPr lang="en-US" sz="1600" i="1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605039" y="4377843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4</a:t>
              </a:r>
              <a:endParaRPr lang="en-US" sz="1600" i="1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647215" y="5561482"/>
              <a:ext cx="288733" cy="357021"/>
            </a:xfrm>
            <a:prstGeom prst="rect">
              <a:avLst/>
            </a:prstGeom>
          </p:spPr>
          <p:txBody>
            <a:bodyPr wrap="none" lIns="54864" tIns="54864" rIns="54864" bIns="54864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3</a:t>
              </a:r>
              <a:endParaRPr lang="en-US" sz="1600" i="1"/>
            </a:p>
          </p:txBody>
        </p:sp>
        <p:cxnSp>
          <p:nvCxnSpPr>
            <p:cNvPr id="82" name="Straight Connector 81"/>
            <p:cNvCxnSpPr>
              <a:stCxn id="80" idx="2"/>
              <a:endCxn id="79" idx="0"/>
            </p:cNvCxnSpPr>
            <p:nvPr/>
          </p:nvCxnSpPr>
          <p:spPr bwMode="auto">
            <a:xfrm flipH="1">
              <a:off x="7029326" y="4734864"/>
              <a:ext cx="720080" cy="79886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oval" w="lg" len="lg"/>
            </a:ln>
            <a:effectLst/>
          </p:spPr>
        </p:cxnSp>
        <p:cxnSp>
          <p:nvCxnSpPr>
            <p:cNvPr id="83" name="Straight Connector 82"/>
            <p:cNvCxnSpPr>
              <a:stCxn id="81" idx="0"/>
              <a:endCxn id="76" idx="2"/>
            </p:cNvCxnSpPr>
            <p:nvPr/>
          </p:nvCxnSpPr>
          <p:spPr bwMode="auto">
            <a:xfrm flipH="1" flipV="1">
              <a:off x="7007961" y="4722125"/>
              <a:ext cx="783621" cy="83935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oval" w="lg" len="lg"/>
            </a:ln>
            <a:effectLst/>
          </p:spPr>
        </p:cxnSp>
      </p:grpSp>
      <p:sp>
        <p:nvSpPr>
          <p:cNvPr id="87" name="Rectangle 86"/>
          <p:cNvSpPr/>
          <p:nvPr/>
        </p:nvSpPr>
        <p:spPr>
          <a:xfrm>
            <a:off x="4228817" y="4039009"/>
            <a:ext cx="9028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sz="1600" smtClean="0"/>
              <a:t>(Bukan)</a:t>
            </a:r>
            <a:endParaRPr lang="en-US" sz="1600"/>
          </a:p>
        </p:txBody>
      </p:sp>
      <p:grpSp>
        <p:nvGrpSpPr>
          <p:cNvPr id="121" name="Group 120"/>
          <p:cNvGrpSpPr/>
          <p:nvPr/>
        </p:nvGrpSpPr>
        <p:grpSpPr>
          <a:xfrm>
            <a:off x="5381022" y="2060848"/>
            <a:ext cx="3081970" cy="2232248"/>
            <a:chOff x="5381022" y="2060848"/>
            <a:chExt cx="3081970" cy="2232248"/>
          </a:xfrm>
        </p:grpSpPr>
        <p:cxnSp>
          <p:nvCxnSpPr>
            <p:cNvPr id="108" name="Straight Connector 107"/>
            <p:cNvCxnSpPr/>
            <p:nvPr/>
          </p:nvCxnSpPr>
          <p:spPr bwMode="auto">
            <a:xfrm flipH="1">
              <a:off x="7122792" y="2561994"/>
              <a:ext cx="362086" cy="10182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oval" w="lg" len="lg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 flipV="1">
              <a:off x="7129296" y="3356992"/>
              <a:ext cx="971096" cy="22359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oval" w="lg" len="lg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 flipH="1">
              <a:off x="5940152" y="2816568"/>
              <a:ext cx="302989" cy="8284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oval" w="lg" len="lg"/>
            </a:ln>
            <a:effectLst/>
          </p:spPr>
        </p:cxnSp>
        <p:sp>
          <p:nvSpPr>
            <p:cNvPr id="113" name="Arc 112"/>
            <p:cNvSpPr/>
            <p:nvPr/>
          </p:nvSpPr>
          <p:spPr bwMode="auto">
            <a:xfrm>
              <a:off x="5381022" y="2816568"/>
              <a:ext cx="1758704" cy="1476528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4" name="Arc 113"/>
            <p:cNvSpPr/>
            <p:nvPr/>
          </p:nvSpPr>
          <p:spPr bwMode="auto">
            <a:xfrm flipH="1" flipV="1">
              <a:off x="6239993" y="2060848"/>
              <a:ext cx="1775157" cy="1525842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979853" y="2442374"/>
              <a:ext cx="3626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1</a:t>
              </a:r>
              <a:endParaRPr lang="en-US" sz="1600" i="1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521768" y="2348880"/>
              <a:ext cx="3626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3</a:t>
              </a:r>
              <a:endParaRPr lang="en-US" sz="1600" i="1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100392" y="3265665"/>
              <a:ext cx="3626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4</a:t>
              </a:r>
              <a:endParaRPr lang="en-US" sz="1600" i="1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001378" y="3581721"/>
              <a:ext cx="3626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2</a:t>
              </a:r>
              <a:endParaRPr lang="en-US" sz="1600" i="1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915120" y="3683550"/>
              <a:ext cx="3626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5</a:t>
              </a:r>
              <a:endParaRPr lang="en-US" sz="1600" i="1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274513" y="2895271"/>
              <a:ext cx="3738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3</a:t>
              </a:r>
              <a:endParaRPr lang="en-US" sz="1600" i="1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532795" y="3395412"/>
              <a:ext cx="3738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4</a:t>
              </a:r>
              <a:endParaRPr lang="en-US" sz="1600" i="1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752328" y="2704648"/>
              <a:ext cx="3738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1</a:t>
              </a:r>
              <a:endParaRPr lang="en-US" sz="1600" i="1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243440" y="3333718"/>
              <a:ext cx="3738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2</a:t>
              </a:r>
              <a:endParaRPr lang="en-US" sz="1600" i="1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727282" y="2971551"/>
              <a:ext cx="3738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smtClean="0"/>
                <a:t>e</a:t>
              </a:r>
              <a:r>
                <a:rPr lang="en-US" sz="1600" i="1" baseline="-10000" smtClean="0"/>
                <a:t>5</a:t>
              </a:r>
              <a:endParaRPr lang="en-US" sz="1600" i="1"/>
            </a:p>
          </p:txBody>
        </p:sp>
        <p:sp>
          <p:nvSpPr>
            <p:cNvPr id="119" name="Oval 74"/>
            <p:cNvSpPr>
              <a:spLocks noChangeArrowheads="1"/>
            </p:cNvSpPr>
            <p:nvPr/>
          </p:nvSpPr>
          <p:spPr bwMode="auto">
            <a:xfrm>
              <a:off x="8028383" y="2780927"/>
              <a:ext cx="108083" cy="106205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897030" y="2480514"/>
              <a:ext cx="3626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SzPct val="85000"/>
              </a:pPr>
              <a:r>
                <a:rPr lang="en-US" sz="1600" i="1" smtClean="0"/>
                <a:t>v</a:t>
              </a:r>
              <a:r>
                <a:rPr lang="en-US" sz="1600" i="1" baseline="-10000" smtClean="0"/>
                <a:t>6</a:t>
              </a:r>
              <a:endParaRPr lang="en-US" sz="1600" i="1"/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6693525" y="4043484"/>
            <a:ext cx="9028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sz="1600" smtClean="0"/>
              <a:t>(Bukan)</a:t>
            </a:r>
            <a:endParaRPr lang="en-US" sz="1600"/>
          </a:p>
        </p:txBody>
      </p:sp>
      <p:sp>
        <p:nvSpPr>
          <p:cNvPr id="123" name="Rectangle 122"/>
          <p:cNvSpPr/>
          <p:nvPr/>
        </p:nvSpPr>
        <p:spPr>
          <a:xfrm>
            <a:off x="971600" y="4941168"/>
            <a:ext cx="727280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SzPct val="85000"/>
            </a:pPr>
            <a:r>
              <a:rPr lang="en-US" smtClean="0"/>
              <a:t>Graph terhubung tidak berarah dan tidak mengandung circuit disebut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smtClean="0"/>
              <a:t>Pohon.</a:t>
            </a:r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7" grpId="0"/>
      <p:bldP spid="122" grpId="0"/>
      <p:bldP spid="12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4266</TotalTime>
  <Words>630</Words>
  <Application>Microsoft Office PowerPoint</Application>
  <PresentationFormat>On-screen Show (4:3)</PresentationFormat>
  <Paragraphs>215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Slide 1</vt:lpstr>
      <vt:lpstr>Slide 2</vt:lpstr>
      <vt:lpstr>Slide 3</vt:lpstr>
      <vt:lpstr>Slide 4</vt:lpstr>
      <vt:lpstr>Slide 5</vt:lpstr>
    </vt:vector>
  </TitlesOfParts>
  <Company>- ETH0 -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HERRY SOFYAN</dc:creator>
  <cp:lastModifiedBy>Herry Sofyan</cp:lastModifiedBy>
  <cp:revision>203</cp:revision>
  <dcterms:created xsi:type="dcterms:W3CDTF">2005-09-11T15:39:59Z</dcterms:created>
  <dcterms:modified xsi:type="dcterms:W3CDTF">2018-10-30T01:17:49Z</dcterms:modified>
</cp:coreProperties>
</file>