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3" r:id="rId3"/>
    <p:sldId id="279" r:id="rId4"/>
    <p:sldId id="282" r:id="rId5"/>
    <p:sldId id="280" r:id="rId6"/>
    <p:sldId id="286" r:id="rId7"/>
    <p:sldId id="287" r:id="rId8"/>
    <p:sldId id="288" r:id="rId9"/>
    <p:sldId id="289" r:id="rId10"/>
    <p:sldId id="292" r:id="rId11"/>
    <p:sldId id="291" r:id="rId12"/>
    <p:sldId id="281" r:id="rId13"/>
    <p:sldId id="283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4" r:id="rId28"/>
    <p:sldId id="275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88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42ABA-BFD2-4339-8361-1100B4988FCB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42EF6-A5C0-4CE5-A5E6-5CF0A4971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35E323-E36C-40E6-86BD-605B2E224D2D}" type="slidenum">
              <a:rPr lang="en-GB"/>
              <a:pPr/>
              <a:t>3</a:t>
            </a:fld>
            <a:endParaRPr lang="en-GB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711430" y="695953"/>
            <a:ext cx="5438247" cy="3428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0723" tIns="40362" rIns="80723" bIns="40362" anchor="ctr"/>
          <a:lstStyle/>
          <a:p>
            <a:endParaRPr lang="en-US"/>
          </a:p>
        </p:txBody>
      </p:sp>
      <p:sp>
        <p:nvSpPr>
          <p:cNvPr id="296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919" y="4342845"/>
            <a:ext cx="5029717" cy="411564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F3517A-32A4-4D92-AEC5-F512DD6FE10C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D334C-9833-4CE3-A095-AECA2D44C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D71DF-21BA-4CD4-AFDD-51D839F13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24/02/2015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Pertemuan</a:t>
            </a:r>
            <a:r>
              <a:rPr lang="en-US" dirty="0" smtClean="0"/>
              <a:t> 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2071688"/>
          <a:ext cx="6572250" cy="2438400"/>
        </p:xfrm>
        <a:graphic>
          <a:graphicData uri="http://schemas.openxmlformats.org/drawingml/2006/table">
            <a:tbl>
              <a:tblPr/>
              <a:tblGrid>
                <a:gridCol w="1725613"/>
                <a:gridCol w="1585912"/>
                <a:gridCol w="1358900"/>
                <a:gridCol w="1901825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Nilai Angka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Nilai Huruf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Harkat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Sebutan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81 - 100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Istimewa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76 -  80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Baik sekali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66 -  75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Baik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61 -  65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C+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Cukup baik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51 -  60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Cukup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31 -  50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Kurang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≤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i-FI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Gagal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Kriteria Penilaian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materi</a:t>
            </a:r>
            <a:r>
              <a:rPr lang="en-US" sz="2800" dirty="0" smtClean="0"/>
              <a:t> </a:t>
            </a:r>
            <a:r>
              <a:rPr lang="en-US" sz="2800" dirty="0" err="1" smtClean="0"/>
              <a:t>kuliah</a:t>
            </a:r>
            <a:endParaRPr lang="en-US" sz="2800" dirty="0" smtClean="0"/>
          </a:p>
          <a:p>
            <a:r>
              <a:rPr lang="en-US" sz="2800" dirty="0" err="1" smtClean="0"/>
              <a:t>Latihan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pemahaman</a:t>
            </a:r>
            <a:endParaRPr lang="en-US" sz="2800" dirty="0" smtClean="0"/>
          </a:p>
          <a:p>
            <a:r>
              <a:rPr lang="en-US" sz="2800" dirty="0" err="1" smtClean="0"/>
              <a:t>Tugas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dititik</a:t>
            </a:r>
            <a:r>
              <a:rPr lang="en-US" sz="2800" dirty="0" smtClean="0"/>
              <a:t> </a:t>
            </a:r>
            <a:r>
              <a:rPr lang="en-US" sz="2800" dirty="0" err="1" smtClean="0"/>
              <a:t>beratkan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penyelesaian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Alat</a:t>
            </a:r>
            <a:r>
              <a:rPr lang="en-US" sz="4000" dirty="0" smtClean="0"/>
              <a:t> </a:t>
            </a:r>
            <a:r>
              <a:rPr lang="en-US" sz="4000" dirty="0" err="1" smtClean="0"/>
              <a:t>Ukur</a:t>
            </a:r>
            <a:r>
              <a:rPr lang="en-US" sz="4000" dirty="0" smtClean="0"/>
              <a:t> </a:t>
            </a:r>
            <a:r>
              <a:rPr lang="en-US" sz="4000" dirty="0" err="1" smtClean="0"/>
              <a:t>Efisiensi</a:t>
            </a:r>
            <a:r>
              <a:rPr lang="en-US" sz="4000" dirty="0" smtClean="0"/>
              <a:t> </a:t>
            </a:r>
            <a:r>
              <a:rPr lang="en-US" sz="4000" dirty="0" err="1" smtClean="0"/>
              <a:t>Algoritma</a:t>
            </a:r>
            <a:endParaRPr lang="en-US" sz="4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A7B36-5B9E-43A9-8C47-E842FA82B70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5804" y="1357313"/>
            <a:ext cx="8229600" cy="47688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 err="1" smtClean="0"/>
              <a:t>Alat</a:t>
            </a:r>
            <a:r>
              <a:rPr lang="en-US" sz="2800" dirty="0" smtClean="0"/>
              <a:t> </a:t>
            </a:r>
            <a:r>
              <a:rPr lang="en-US" sz="2800" dirty="0" err="1" smtClean="0"/>
              <a:t>ukur</a:t>
            </a:r>
            <a:r>
              <a:rPr lang="en-US" sz="2800" dirty="0" smtClean="0"/>
              <a:t> </a:t>
            </a:r>
            <a:r>
              <a:rPr lang="en-US" sz="2800" dirty="0" err="1" smtClean="0"/>
              <a:t>kemangkusan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: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/>
              <a:t>	1.  </a:t>
            </a:r>
            <a:r>
              <a:rPr lang="en-US" sz="2800" dirty="0" err="1" smtClean="0"/>
              <a:t>Kompleksitas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, </a:t>
            </a: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sz="2800" dirty="0" smtClean="0"/>
              <a:t>	2.  </a:t>
            </a:r>
            <a:r>
              <a:rPr lang="en-US" sz="2800" dirty="0" err="1" smtClean="0"/>
              <a:t>Kompleksitas</a:t>
            </a:r>
            <a:r>
              <a:rPr lang="en-US" sz="2800" dirty="0" smtClean="0"/>
              <a:t> </a:t>
            </a:r>
            <a:r>
              <a:rPr lang="en-US" sz="2800" dirty="0" err="1" smtClean="0"/>
              <a:t>ruang</a:t>
            </a:r>
            <a:r>
              <a:rPr lang="en-US" sz="2800" dirty="0" smtClean="0"/>
              <a:t>, </a:t>
            </a:r>
            <a:r>
              <a:rPr lang="en-US" sz="2800" i="1" dirty="0" smtClean="0"/>
              <a:t>S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= </a:t>
            </a:r>
            <a:r>
              <a:rPr lang="en-US" sz="2800" dirty="0" err="1" smtClean="0"/>
              <a:t>ukuran</a:t>
            </a:r>
            <a:r>
              <a:rPr lang="en-US" sz="2800" dirty="0" smtClean="0"/>
              <a:t> </a:t>
            </a:r>
            <a:r>
              <a:rPr lang="en-US" sz="2800" dirty="0" err="1" smtClean="0"/>
              <a:t>masukan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diproses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algoritma</a:t>
            </a:r>
            <a:endParaRPr lang="en-US" sz="28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714752"/>
            <a:ext cx="3786214" cy="285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B3984-BEFC-46C7-8A6F-27D9F648F9C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285860"/>
            <a:ext cx="7772400" cy="4733940"/>
          </a:xfrm>
        </p:spPr>
        <p:txBody>
          <a:bodyPr>
            <a:normAutofit fontScale="92500" lnSpcReduction="10000"/>
          </a:bodyPr>
          <a:lstStyle/>
          <a:p>
            <a:pPr marL="280988" indent="-280988">
              <a:lnSpc>
                <a:spcPct val="90000"/>
              </a:lnSpc>
              <a:tabLst>
                <a:tab pos="1195388" algn="l"/>
              </a:tabLst>
              <a:defRPr/>
            </a:pPr>
            <a:r>
              <a:rPr lang="en-US" sz="2800" i="1" dirty="0" smtClean="0"/>
              <a:t>T</a:t>
            </a:r>
            <a:r>
              <a:rPr lang="en-US" sz="2800" dirty="0" smtClean="0"/>
              <a:t>(</a:t>
            </a:r>
            <a:r>
              <a:rPr lang="en-US" sz="2800" i="1" dirty="0" smtClean="0"/>
              <a:t>n</a:t>
            </a:r>
            <a:r>
              <a:rPr lang="en-US" sz="2800" dirty="0"/>
              <a:t>)</a:t>
            </a:r>
            <a:r>
              <a:rPr lang="en-US" sz="2800" dirty="0">
                <a:cs typeface="Times New Roman" pitchFamily="18" charset="0"/>
              </a:rPr>
              <a:t>  : </a:t>
            </a:r>
            <a:r>
              <a:rPr lang="en-US" sz="2800" dirty="0" err="1">
                <a:cs typeface="Times New Roman" pitchFamily="18" charset="0"/>
              </a:rPr>
              <a:t>jumlah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tahap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komputasi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>
                <a:cs typeface="Times New Roman" pitchFamily="18" charset="0"/>
              </a:rPr>
              <a:t>dilakukan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untuk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menjalankan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sebuah</a:t>
            </a:r>
            <a:r>
              <a:rPr lang="en-US" sz="2800" dirty="0">
                <a:cs typeface="Times New Roman" pitchFamily="18" charset="0"/>
              </a:rPr>
              <a:t>  </a:t>
            </a:r>
            <a:r>
              <a:rPr lang="en-US" sz="2800" dirty="0" err="1">
                <a:cs typeface="Times New Roman" pitchFamily="18" charset="0"/>
              </a:rPr>
              <a:t>algoritma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sebagai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fungsi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ukuran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masukan</a:t>
            </a:r>
            <a:r>
              <a:rPr lang="en-US" sz="2800" dirty="0">
                <a:cs typeface="Times New Roman" pitchFamily="18" charset="0"/>
              </a:rPr>
              <a:t>  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defRPr/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i="1" dirty="0">
                <a:cs typeface="Times New Roman" pitchFamily="18" charset="0"/>
              </a:rPr>
              <a:t>S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): </a:t>
            </a:r>
            <a:r>
              <a:rPr lang="en-US" sz="2800" dirty="0" err="1">
                <a:cs typeface="Times New Roman" pitchFamily="18" charset="0"/>
              </a:rPr>
              <a:t>ruang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memori</a:t>
            </a:r>
            <a:r>
              <a:rPr lang="en-US" sz="2800" dirty="0">
                <a:cs typeface="Times New Roman" pitchFamily="18" charset="0"/>
              </a:rPr>
              <a:t> yang </a:t>
            </a:r>
            <a:r>
              <a:rPr lang="en-US" sz="2800" dirty="0" err="1">
                <a:cs typeface="Times New Roman" pitchFamily="18" charset="0"/>
              </a:rPr>
              <a:t>dibutuhkan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algoritma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sebagai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fungsi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ukuran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masukan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endParaRPr lang="en-US" sz="2400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notasi</a:t>
            </a:r>
            <a:r>
              <a:rPr lang="en-US" sz="2800" dirty="0" smtClean="0"/>
              <a:t> </a:t>
            </a:r>
            <a:r>
              <a:rPr lang="en-US" sz="2800" dirty="0" err="1" smtClean="0"/>
              <a:t>kebutuhan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asimptotik</a:t>
            </a:r>
            <a:r>
              <a:rPr lang="en-US" sz="2800" dirty="0" smtClean="0"/>
              <a:t>:</a:t>
            </a:r>
          </a:p>
          <a:p>
            <a:pPr>
              <a:buFontTx/>
              <a:buNone/>
              <a:defRPr/>
            </a:pPr>
            <a:r>
              <a:rPr lang="en-US" sz="2800" dirty="0" smtClean="0"/>
              <a:t>	</a:t>
            </a:r>
            <a:r>
              <a:rPr lang="en-US" sz="2400" dirty="0" smtClean="0"/>
              <a:t>1.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g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)):  </a:t>
            </a:r>
            <a:r>
              <a:rPr lang="en-US" sz="2400" dirty="0" err="1" smtClean="0"/>
              <a:t>batas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endParaRPr lang="en-US" sz="2400" dirty="0" smtClean="0"/>
          </a:p>
          <a:p>
            <a:pPr>
              <a:buFontTx/>
              <a:buNone/>
              <a:defRPr/>
            </a:pPr>
            <a:r>
              <a:rPr lang="en-US" sz="2400" dirty="0" smtClean="0"/>
              <a:t>	2. </a:t>
            </a:r>
            <a:r>
              <a:rPr lang="en-US" sz="2400" dirty="0" smtClean="0">
                <a:sym typeface="Symbol" pitchFamily="18" charset="2"/>
              </a:rPr>
              <a:t>(</a:t>
            </a:r>
            <a:r>
              <a:rPr lang="en-US" sz="2400" i="1" dirty="0" smtClean="0">
                <a:sym typeface="Symbol" pitchFamily="18" charset="2"/>
              </a:rPr>
              <a:t>g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)):  </a:t>
            </a:r>
            <a:r>
              <a:rPr lang="en-US" sz="2400" dirty="0" err="1" smtClean="0">
                <a:sym typeface="Symbol" pitchFamily="18" charset="2"/>
              </a:rPr>
              <a:t>batas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lebih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bawah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kebutuhan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waktu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algoritma</a:t>
            </a:r>
            <a:endParaRPr lang="en-US" sz="2400" dirty="0" smtClean="0"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ym typeface="Symbol" pitchFamily="18" charset="2"/>
              </a:rPr>
              <a:t>	3.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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g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)) : </a:t>
            </a:r>
            <a:r>
              <a:rPr lang="en-US" sz="2400" dirty="0" err="1" smtClean="0">
                <a:sym typeface="Symbol" pitchFamily="18" charset="2"/>
              </a:rPr>
              <a:t>jika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dan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hanya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jika</a:t>
            </a:r>
            <a:r>
              <a:rPr lang="en-US" sz="2400" dirty="0" smtClean="0">
                <a:sym typeface="Symbol" pitchFamily="18" charset="2"/>
              </a:rPr>
              <a:t> O(</a:t>
            </a:r>
            <a:r>
              <a:rPr lang="en-US" sz="2400" i="1" dirty="0" smtClean="0">
                <a:sym typeface="Symbol" pitchFamily="18" charset="2"/>
              </a:rPr>
              <a:t>g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)) = </a:t>
            </a:r>
            <a:r>
              <a:rPr lang="en-US" sz="2400" dirty="0" smtClean="0">
                <a:sym typeface="Symbol"/>
              </a:rPr>
              <a:t>(</a:t>
            </a:r>
            <a:r>
              <a:rPr lang="en-US" sz="2400" i="1" dirty="0" smtClean="0">
                <a:sym typeface="Symbol" pitchFamily="18" charset="2"/>
              </a:rPr>
              <a:t>g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))</a:t>
            </a:r>
          </a:p>
          <a:p>
            <a:pPr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dirty="0"/>
              <a:t>	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68D24-42F1-40D3-B291-AEE4298ADDC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691063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 err="1" smtClean="0"/>
              <a:t>Persoalan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pertanyaan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Times New Roman" pitchFamily="18" charset="0"/>
              </a:rPr>
              <a:t>tugas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kita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cari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jawabannya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 marL="533400" indent="-533400"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 err="1" smtClean="0">
                <a:cs typeface="Times New Roman" pitchFamily="18" charset="0"/>
              </a:rPr>
              <a:t>Contoh-contoh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persoalan</a:t>
            </a:r>
            <a:r>
              <a:rPr lang="en-US" sz="2400" dirty="0" smtClean="0">
                <a:cs typeface="Times New Roman" pitchFamily="18" charset="0"/>
              </a:rPr>
              <a:t>:</a:t>
            </a:r>
            <a:r>
              <a:rPr lang="en-US" sz="2400" dirty="0" smtClean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[</a:t>
            </a:r>
            <a:r>
              <a:rPr lang="en-US" sz="2400" b="1" dirty="0" err="1" smtClean="0">
                <a:cs typeface="Times New Roman" pitchFamily="18" charset="0"/>
              </a:rPr>
              <a:t>Persoalan</a:t>
            </a:r>
            <a:r>
              <a:rPr lang="en-US" sz="2400" b="1" dirty="0" smtClean="0">
                <a:cs typeface="Times New Roman" pitchFamily="18" charset="0"/>
              </a:rPr>
              <a:t> </a:t>
            </a:r>
            <a:r>
              <a:rPr lang="en-US" sz="2400" b="1" dirty="0" err="1" smtClean="0">
                <a:cs typeface="Times New Roman" pitchFamily="18" charset="0"/>
              </a:rPr>
              <a:t>pengurutan</a:t>
            </a:r>
            <a:r>
              <a:rPr lang="en-US" sz="2400" dirty="0" smtClean="0">
                <a:cs typeface="Times New Roman" pitchFamily="18" charset="0"/>
              </a:rPr>
              <a:t>] </a:t>
            </a:r>
            <a:r>
              <a:rPr lang="en-US" sz="2400" dirty="0" err="1" smtClean="0">
                <a:cs typeface="Times New Roman" pitchFamily="18" charset="0"/>
              </a:rPr>
              <a:t>Diberikan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senarai</a:t>
            </a:r>
            <a:r>
              <a:rPr lang="en-US" sz="2400" dirty="0" smtClean="0">
                <a:cs typeface="Times New Roman" pitchFamily="18" charset="0"/>
              </a:rPr>
              <a:t> (</a:t>
            </a:r>
            <a:r>
              <a:rPr lang="en-US" sz="2400" i="1" dirty="0" smtClean="0">
                <a:cs typeface="Times New Roman" pitchFamily="18" charset="0"/>
              </a:rPr>
              <a:t>list</a:t>
            </a:r>
            <a:r>
              <a:rPr lang="en-US" sz="2400" dirty="0" smtClean="0">
                <a:cs typeface="Times New Roman" pitchFamily="18" charset="0"/>
              </a:rPr>
              <a:t>) </a:t>
            </a:r>
            <a:r>
              <a:rPr lang="en-US" sz="2400" i="1" dirty="0" smtClean="0">
                <a:cs typeface="Times New Roman" pitchFamily="18" charset="0"/>
              </a:rPr>
              <a:t>S</a:t>
            </a:r>
            <a:r>
              <a:rPr lang="en-US" sz="2400" dirty="0" smtClean="0">
                <a:cs typeface="Times New Roman" pitchFamily="18" charset="0"/>
              </a:rPr>
              <a:t> yang </a:t>
            </a:r>
            <a:r>
              <a:rPr lang="en-US" sz="2400" dirty="0" err="1" smtClean="0">
                <a:cs typeface="Times New Roman" pitchFamily="18" charset="0"/>
              </a:rPr>
              <a:t>terdiri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dari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buah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integer</a:t>
            </a:r>
            <a:r>
              <a:rPr lang="en-US" sz="2400" dirty="0" smtClean="0">
                <a:cs typeface="Times New Roman" pitchFamily="18" charset="0"/>
              </a:rPr>
              <a:t>. </a:t>
            </a:r>
            <a:r>
              <a:rPr lang="en-US" sz="2400" dirty="0" err="1" smtClean="0">
                <a:cs typeface="Times New Roman" pitchFamily="18" charset="0"/>
              </a:rPr>
              <a:t>Bagaimana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mengurutkan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buah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integer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tersebut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sehingga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terurut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secara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menaik</a:t>
            </a:r>
            <a:r>
              <a:rPr lang="en-US" sz="2400" dirty="0" smtClean="0">
                <a:cs typeface="Times New Roman" pitchFamily="18" charset="0"/>
              </a:rPr>
              <a:t>?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i="1" dirty="0" err="1" smtClean="0">
                <a:cs typeface="Times New Roman" pitchFamily="18" charset="0"/>
              </a:rPr>
              <a:t>Jawaban</a:t>
            </a:r>
            <a:r>
              <a:rPr lang="en-US" sz="2400" i="1" dirty="0" smtClean="0">
                <a:cs typeface="Times New Roman" pitchFamily="18" charset="0"/>
              </a:rPr>
              <a:t>: </a:t>
            </a:r>
            <a:r>
              <a:rPr lang="en-US" sz="2400" i="1" dirty="0" err="1" smtClean="0">
                <a:cs typeface="Times New Roman" pitchFamily="18" charset="0"/>
              </a:rPr>
              <a:t>barisan</a:t>
            </a: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sz="2400" i="1" dirty="0" err="1" smtClean="0">
                <a:cs typeface="Times New Roman" pitchFamily="18" charset="0"/>
              </a:rPr>
              <a:t>nilai</a:t>
            </a: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sz="2400" i="1" dirty="0" err="1" smtClean="0">
                <a:cs typeface="Times New Roman" pitchFamily="18" charset="0"/>
              </a:rPr>
              <a:t>di</a:t>
            </a: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sz="2400" i="1" dirty="0" err="1" smtClean="0">
                <a:cs typeface="Times New Roman" pitchFamily="18" charset="0"/>
              </a:rPr>
              <a:t>dalam</a:t>
            </a: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sz="2400" i="1" dirty="0" err="1" smtClean="0">
                <a:cs typeface="Times New Roman" pitchFamily="18" charset="0"/>
              </a:rPr>
              <a:t>senarai</a:t>
            </a:r>
            <a:r>
              <a:rPr lang="en-US" sz="2400" i="1" dirty="0" smtClean="0">
                <a:cs typeface="Times New Roman" pitchFamily="18" charset="0"/>
              </a:rPr>
              <a:t> yang </a:t>
            </a:r>
            <a:r>
              <a:rPr lang="en-US" sz="2400" i="1" dirty="0" err="1" smtClean="0">
                <a:cs typeface="Times New Roman" pitchFamily="18" charset="0"/>
              </a:rPr>
              <a:t>terurut</a:t>
            </a:r>
            <a:r>
              <a:rPr lang="en-US" sz="2400" i="1" dirty="0" smtClean="0">
                <a:cs typeface="Times New Roman" pitchFamily="18" charset="0"/>
              </a:rPr>
              <a:t> </a:t>
            </a:r>
            <a:r>
              <a:rPr lang="en-US" sz="2400" i="1" dirty="0" err="1" smtClean="0">
                <a:cs typeface="Times New Roman" pitchFamily="18" charset="0"/>
              </a:rPr>
              <a:t>menaik</a:t>
            </a:r>
            <a:r>
              <a:rPr lang="en-US" sz="2400" i="1" dirty="0" smtClean="0">
                <a:cs typeface="Times New Roman" pitchFamily="18" charset="0"/>
              </a:rPr>
              <a:t>.</a:t>
            </a:r>
            <a:r>
              <a:rPr lang="en-US" sz="2400" i="1" dirty="0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Persoalan</a:t>
            </a:r>
            <a:r>
              <a:rPr lang="en-US" dirty="0" smtClean="0"/>
              <a:t> /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B3D4F-2FC4-4281-A44F-9939BC80A75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Persoalan</a:t>
            </a:r>
            <a:r>
              <a:rPr lang="en-US" dirty="0" smtClean="0"/>
              <a:t> / Problem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 dirty="0" smtClean="0"/>
              <a:t>[</a:t>
            </a:r>
            <a:r>
              <a:rPr lang="en-US" sz="2800" b="1" dirty="0" err="1" smtClean="0"/>
              <a:t>Persoalan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pencarian</a:t>
            </a:r>
            <a:r>
              <a:rPr lang="en-US" sz="2800" dirty="0" smtClean="0"/>
              <a:t>] </a:t>
            </a:r>
            <a:r>
              <a:rPr lang="en-US" sz="2800" dirty="0" err="1" smtClean="0"/>
              <a:t>Tentukan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senarai</a:t>
            </a:r>
            <a:r>
              <a:rPr lang="en-US" sz="2800" dirty="0" smtClean="0"/>
              <a:t> </a:t>
            </a:r>
            <a:r>
              <a:rPr lang="en-US" sz="2800" i="1" dirty="0" smtClean="0"/>
              <a:t>S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bilangan</a:t>
            </a:r>
            <a:r>
              <a:rPr lang="en-US" sz="2800" dirty="0" smtClean="0"/>
              <a:t> </a:t>
            </a:r>
            <a:r>
              <a:rPr lang="en-US" sz="2800" dirty="0" err="1" smtClean="0"/>
              <a:t>bulat</a:t>
            </a:r>
            <a:r>
              <a:rPr lang="en-US" sz="2800" dirty="0" smtClean="0"/>
              <a:t>! </a:t>
            </a:r>
          </a:p>
          <a:p>
            <a:pPr marL="0" indent="0">
              <a:buFontTx/>
              <a:buNone/>
            </a:pPr>
            <a:r>
              <a:rPr lang="en-US" sz="2800" dirty="0" smtClean="0"/>
              <a:t>	</a:t>
            </a:r>
          </a:p>
          <a:p>
            <a:pPr marL="0" indent="0">
              <a:buFontTx/>
              <a:buNone/>
            </a:pPr>
            <a:r>
              <a:rPr lang="en-US" sz="2800" i="1" dirty="0" err="1" smtClean="0"/>
              <a:t>Jawaban</a:t>
            </a:r>
            <a:r>
              <a:rPr lang="en-US" sz="2800" i="1" dirty="0" smtClean="0"/>
              <a:t>: “</a:t>
            </a:r>
            <a:r>
              <a:rPr lang="en-US" sz="2800" i="1" dirty="0" err="1" smtClean="0"/>
              <a:t>ya</a:t>
            </a:r>
            <a:r>
              <a:rPr lang="en-US" sz="2800" i="1" dirty="0" smtClean="0"/>
              <a:t>” </a:t>
            </a:r>
            <a:r>
              <a:rPr lang="en-US" sz="2800" i="1" dirty="0" err="1" smtClean="0"/>
              <a:t>jika</a:t>
            </a:r>
            <a:r>
              <a:rPr lang="en-US" sz="2800" i="1" dirty="0" smtClean="0"/>
              <a:t> x </a:t>
            </a:r>
            <a:r>
              <a:rPr lang="en-US" sz="2800" i="1" dirty="0" err="1" smtClean="0"/>
              <a:t>ditemukan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dalam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senarai</a:t>
            </a:r>
            <a:r>
              <a:rPr lang="en-US" sz="2800" i="1" dirty="0" smtClean="0"/>
              <a:t>, </a:t>
            </a:r>
            <a:r>
              <a:rPr lang="en-US" sz="2800" i="1" dirty="0" err="1" smtClean="0"/>
              <a:t>atau</a:t>
            </a:r>
            <a:r>
              <a:rPr lang="en-US" sz="2800" i="1" dirty="0" smtClean="0"/>
              <a:t> “</a:t>
            </a:r>
            <a:r>
              <a:rPr lang="en-US" sz="2800" i="1" dirty="0" err="1" smtClean="0"/>
              <a:t>tidak</a:t>
            </a:r>
            <a:r>
              <a:rPr lang="en-US" sz="2800" i="1" dirty="0" smtClean="0"/>
              <a:t>” </a:t>
            </a:r>
            <a:r>
              <a:rPr lang="en-US" sz="2800" i="1" dirty="0" err="1" smtClean="0"/>
              <a:t>jika</a:t>
            </a:r>
            <a:r>
              <a:rPr lang="en-US" sz="2800" i="1" dirty="0" smtClean="0"/>
              <a:t> x </a:t>
            </a:r>
            <a:r>
              <a:rPr lang="en-US" sz="2800" i="1" dirty="0" err="1" smtClean="0"/>
              <a:t>tidak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terdapat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dalam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senarai</a:t>
            </a:r>
            <a:r>
              <a:rPr lang="en-US" sz="2800" i="1" dirty="0" smtClean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49209-19BB-44A9-AC16-32F9B03DBDCE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7298"/>
            <a:ext cx="7772400" cy="45101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err="1" smtClean="0"/>
              <a:t>Instansiasi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persoalan</a:t>
            </a:r>
            <a:r>
              <a:rPr lang="en-US" sz="2800" dirty="0" smtClean="0"/>
              <a:t>: parameter </a:t>
            </a:r>
            <a:r>
              <a:rPr lang="en-US" sz="2800" dirty="0" err="1" smtClean="0"/>
              <a:t>nilai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diasosiasikan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cs typeface="Times New Roman" pitchFamily="18" charset="0"/>
              </a:rPr>
              <a:t>Jawaban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terhadap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instansiasi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persoalan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disebut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b="1" dirty="0" err="1" smtClean="0">
                <a:cs typeface="Times New Roman" pitchFamily="18" charset="0"/>
              </a:rPr>
              <a:t>solusi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Selesaikan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pengurutan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i="1" dirty="0" smtClean="0">
                <a:cs typeface="Times New Roman" pitchFamily="18" charset="0"/>
              </a:rPr>
              <a:t>S</a:t>
            </a:r>
            <a:r>
              <a:rPr lang="en-US" sz="2800" dirty="0" smtClean="0">
                <a:cs typeface="Times New Roman" pitchFamily="18" charset="0"/>
              </a:rPr>
              <a:t> = [15, 4, 8, 11, 2, 10, 19]	</a:t>
            </a:r>
            <a:r>
              <a:rPr lang="en-US" sz="2800" i="1" dirty="0" smtClean="0">
                <a:cs typeface="Times New Roman" pitchFamily="18" charset="0"/>
              </a:rPr>
              <a:t>n</a:t>
            </a:r>
            <a:r>
              <a:rPr lang="en-US" sz="2800" dirty="0" smtClean="0">
                <a:cs typeface="Times New Roman" pitchFamily="18" charset="0"/>
              </a:rPr>
              <a:t> = 7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Solusi</a:t>
            </a:r>
            <a:r>
              <a:rPr lang="en-US" sz="2800" dirty="0" smtClean="0"/>
              <a:t>: </a:t>
            </a:r>
            <a:r>
              <a:rPr lang="en-US" sz="2800" i="1" dirty="0" smtClean="0">
                <a:cs typeface="Times New Roman" pitchFamily="18" charset="0"/>
              </a:rPr>
              <a:t>S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= [2, 4, 8, 10, 11, 15, 19].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pic>
        <p:nvPicPr>
          <p:cNvPr id="133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187" y="3914795"/>
            <a:ext cx="2581275" cy="2371725"/>
          </a:xfr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0F576-E66E-40DB-9FB9-A9D8499D010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57224" y="1643050"/>
            <a:ext cx="7761287" cy="4114800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sz="2400" b="1" i="1" dirty="0" smtClean="0"/>
              <a:t>Travelling Salesperson Problem</a:t>
            </a:r>
            <a:r>
              <a:rPr lang="en-US" sz="2400" dirty="0" smtClean="0"/>
              <a:t> (</a:t>
            </a:r>
            <a:r>
              <a:rPr lang="en-US" sz="2400" i="1" dirty="0" smtClean="0"/>
              <a:t>TSP</a:t>
            </a:r>
            <a:r>
              <a:rPr lang="en-US" sz="2400" dirty="0" smtClean="0"/>
              <a:t>)</a:t>
            </a:r>
          </a:p>
          <a:p>
            <a:pPr marL="609600" indent="-609600">
              <a:spcBef>
                <a:spcPts val="600"/>
              </a:spcBef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lain. </a:t>
            </a:r>
            <a:r>
              <a:rPr lang="en-US" sz="2400" dirty="0" err="1" smtClean="0"/>
              <a:t>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perjalanan</a:t>
            </a:r>
            <a:r>
              <a:rPr lang="en-US" sz="2400" dirty="0" smtClean="0"/>
              <a:t> (</a:t>
            </a:r>
            <a:r>
              <a:rPr lang="en-US" sz="2400" i="1" dirty="0" smtClean="0"/>
              <a:t>tour</a:t>
            </a:r>
            <a:r>
              <a:rPr lang="en-US" sz="2400" dirty="0" smtClean="0"/>
              <a:t>) </a:t>
            </a:r>
            <a:r>
              <a:rPr lang="en-US" sz="2400" dirty="0" err="1" smtClean="0"/>
              <a:t>terpendek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asal</a:t>
            </a:r>
            <a:r>
              <a:rPr lang="en-US" sz="2400" dirty="0" smtClean="0"/>
              <a:t> </a:t>
            </a:r>
            <a:r>
              <a:rPr lang="en-US" sz="2400" dirty="0" err="1" smtClean="0"/>
              <a:t>keberangkatan</a:t>
            </a:r>
            <a:r>
              <a:rPr lang="en-US" sz="2400" dirty="0" smtClean="0"/>
              <a:t>. 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513E0-C73E-454A-8BD3-8074FB9E70A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472" y="1428736"/>
            <a:ext cx="4905376" cy="4411663"/>
          </a:xfrm>
        </p:spPr>
        <p:txBody>
          <a:bodyPr>
            <a:noAutofit/>
          </a:bodyPr>
          <a:lstStyle/>
          <a:p>
            <a:pPr marL="395288" indent="-395288">
              <a:lnSpc>
                <a:spcPct val="90000"/>
              </a:lnSpc>
              <a:buFontTx/>
              <a:buNone/>
            </a:pPr>
            <a:r>
              <a:rPr lang="en-US" sz="2400" dirty="0" smtClean="0"/>
              <a:t>2.   </a:t>
            </a:r>
            <a:r>
              <a:rPr lang="en-US" sz="2400" b="1" i="1" dirty="0" smtClean="0"/>
              <a:t>Integer Knapsack Problem</a:t>
            </a:r>
          </a:p>
          <a:p>
            <a:pPr marL="395288" indent="-395288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i="1" dirty="0" smtClean="0"/>
              <a:t>n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i="1" dirty="0" smtClean="0"/>
              <a:t>knapsack</a:t>
            </a:r>
            <a:r>
              <a:rPr lang="en-US" sz="2400" dirty="0" smtClean="0"/>
              <a:t> (</a:t>
            </a:r>
            <a:r>
              <a:rPr lang="en-US" sz="2400" dirty="0" err="1" smtClean="0"/>
              <a:t>karung</a:t>
            </a:r>
            <a:r>
              <a:rPr lang="en-US" sz="2400" dirty="0" smtClean="0"/>
              <a:t>, </a:t>
            </a:r>
            <a:r>
              <a:rPr lang="en-US" sz="2400" dirty="0" err="1" smtClean="0"/>
              <a:t>tas</a:t>
            </a:r>
            <a:r>
              <a:rPr lang="en-US" sz="2400" dirty="0" smtClean="0"/>
              <a:t>, </a:t>
            </a:r>
            <a:r>
              <a:rPr lang="en-US" sz="2400" dirty="0" err="1" smtClean="0"/>
              <a:t>buntilan</a:t>
            </a:r>
            <a:r>
              <a:rPr lang="en-US" sz="2400" dirty="0" smtClean="0"/>
              <a:t>, </a:t>
            </a:r>
            <a:r>
              <a:rPr lang="en-US" sz="2400" dirty="0" err="1" smtClean="0"/>
              <a:t>dsb</a:t>
            </a:r>
            <a:r>
              <a:rPr lang="en-US" sz="2400" dirty="0" smtClean="0"/>
              <a:t>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dirty="0" err="1" smtClean="0"/>
              <a:t>bobot</a:t>
            </a:r>
            <a:r>
              <a:rPr lang="en-US" sz="2400" dirty="0" smtClean="0"/>
              <a:t> </a:t>
            </a:r>
            <a:r>
              <a:rPr lang="en-US" sz="2400" i="1" dirty="0" smtClean="0"/>
              <a:t>K</a:t>
            </a:r>
            <a:r>
              <a:rPr lang="en-US" sz="2400" dirty="0" smtClean="0"/>
              <a:t>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</a:t>
            </a:r>
            <a:r>
              <a:rPr lang="en-US" sz="2400" dirty="0" err="1" smtClean="0"/>
              <a:t>bobot</a:t>
            </a:r>
            <a:r>
              <a:rPr lang="en-US" sz="2400" dirty="0" smtClean="0"/>
              <a:t> (</a:t>
            </a:r>
            <a:r>
              <a:rPr lang="en-US" sz="2400" i="1" dirty="0" err="1" smtClean="0"/>
              <a:t>weigth</a:t>
            </a:r>
            <a:r>
              <a:rPr lang="en-US" sz="2400" dirty="0" smtClean="0"/>
              <a:t>)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(</a:t>
            </a:r>
            <a:r>
              <a:rPr lang="en-US" sz="2400" i="1" dirty="0" smtClean="0"/>
              <a:t>profit</a:t>
            </a:r>
            <a:r>
              <a:rPr lang="en-US" sz="2400" dirty="0" smtClean="0"/>
              <a:t>)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.  </a:t>
            </a:r>
          </a:p>
          <a:p>
            <a:pPr marL="395288" indent="-395288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marL="395288" indent="-395288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 </a:t>
            </a:r>
            <a:r>
              <a:rPr lang="en-US" sz="2400" dirty="0" err="1" smtClean="0"/>
              <a:t>objek-objek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i="1" dirty="0" smtClean="0"/>
              <a:t>knapsack</a:t>
            </a:r>
            <a:r>
              <a:rPr lang="en-US" sz="2400" dirty="0" smtClean="0"/>
              <a:t>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melebihi</a:t>
            </a:r>
            <a:r>
              <a:rPr lang="en-US" sz="2400" dirty="0" smtClean="0"/>
              <a:t> </a:t>
            </a:r>
            <a:r>
              <a:rPr lang="en-US" sz="2400" dirty="0" err="1" smtClean="0"/>
              <a:t>kapasitas</a:t>
            </a:r>
            <a:r>
              <a:rPr lang="en-US" sz="2400" dirty="0" smtClean="0"/>
              <a:t> </a:t>
            </a:r>
            <a:r>
              <a:rPr lang="en-US" sz="2400" i="1" dirty="0" smtClean="0"/>
              <a:t>knapsack</a:t>
            </a:r>
            <a:r>
              <a:rPr lang="en-US" sz="2400" dirty="0" smtClean="0"/>
              <a:t>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memebrikan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</a:t>
            </a:r>
            <a:r>
              <a:rPr lang="en-US" sz="2400" dirty="0" err="1" smtClean="0"/>
              <a:t>maksimal</a:t>
            </a:r>
            <a:r>
              <a:rPr lang="en-US" sz="2400" dirty="0" smtClean="0"/>
              <a:t>? </a:t>
            </a:r>
          </a:p>
        </p:txBody>
      </p:sp>
      <p:pic>
        <p:nvPicPr>
          <p:cNvPr id="14340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8" y="2357430"/>
            <a:ext cx="3286125" cy="28670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sp>
        <p:nvSpPr>
          <p:cNvPr id="15362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b="1" dirty="0" smtClean="0"/>
              <a:t>3. </a:t>
            </a:r>
            <a:r>
              <a:rPr lang="en-US" sz="2400" b="1" dirty="0" err="1" smtClean="0"/>
              <a:t>Persoalan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penugasan</a:t>
            </a:r>
            <a:r>
              <a:rPr lang="en-US" sz="2400" b="1" dirty="0" smtClean="0"/>
              <a:t> (</a:t>
            </a:r>
            <a:r>
              <a:rPr lang="en-US" sz="2400" b="1" i="1" dirty="0" smtClean="0"/>
              <a:t>assignment problem</a:t>
            </a:r>
            <a:r>
              <a:rPr lang="en-US" sz="2400" b="1" dirty="0" smtClean="0"/>
              <a:t>)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Misalkan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(</a:t>
            </a:r>
            <a:r>
              <a:rPr lang="en-US" sz="2400" i="1" dirty="0" smtClean="0"/>
              <a:t>job</a:t>
            </a:r>
            <a:r>
              <a:rPr lang="en-US" sz="2400" dirty="0" smtClean="0"/>
              <a:t>).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-</a:t>
            </a:r>
            <a:r>
              <a:rPr lang="en-US" sz="2400" i="1" dirty="0" smtClean="0"/>
              <a:t>assign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. </a:t>
            </a:r>
            <a:r>
              <a:rPr lang="en-US" sz="2400" dirty="0" err="1" smtClean="0"/>
              <a:t>Penugasan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ke-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-</a:t>
            </a:r>
            <a:r>
              <a:rPr lang="en-US" sz="2400" i="1" dirty="0" smtClean="0"/>
              <a:t>j</a:t>
            </a:r>
            <a:r>
              <a:rPr lang="en-US" sz="2400" dirty="0" smtClean="0"/>
              <a:t>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sebesar</a:t>
            </a:r>
            <a:r>
              <a:rPr lang="en-US" sz="2400" dirty="0" smtClean="0"/>
              <a:t> </a:t>
            </a:r>
            <a:r>
              <a:rPr lang="en-US" sz="2400" i="1" dirty="0" smtClean="0"/>
              <a:t>c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</a:t>
            </a:r>
            <a:r>
              <a:rPr lang="en-US" sz="2400" i="1" dirty="0" smtClean="0"/>
              <a:t>j</a:t>
            </a:r>
            <a:r>
              <a:rPr lang="en-US" sz="2400" dirty="0" smtClean="0"/>
              <a:t>).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penugasan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total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penugasan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seminimal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? 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013" y="3857628"/>
            <a:ext cx="340483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Analisa Algoritma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SKS : 2</a:t>
            </a:r>
          </a:p>
          <a:p>
            <a:r>
              <a:rPr lang="id-ID" dirty="0" smtClean="0"/>
              <a:t>Dosen :</a:t>
            </a:r>
          </a:p>
          <a:p>
            <a:pPr lvl="1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endParaRPr lang="en-US" dirty="0"/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928662" y="2571744"/>
          <a:ext cx="6276975" cy="2643188"/>
        </p:xfrm>
        <a:graphic>
          <a:graphicData uri="http://schemas.openxmlformats.org/presentationml/2006/ole">
            <p:oleObj spid="_x0000_s1026" name="Equation" r:id="rId3" imgW="2717800" imgH="114300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F203A-45CC-48D5-9171-60017737C63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34" y="1357298"/>
            <a:ext cx="4114800" cy="51990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/>
              <a:t>4</a:t>
            </a:r>
            <a:r>
              <a:rPr lang="en-US" sz="2400" b="1" i="1" dirty="0" smtClean="0"/>
              <a:t>. </a:t>
            </a:r>
            <a:r>
              <a:rPr lang="en-US" sz="2400" b="1" dirty="0" err="1" smtClean="0"/>
              <a:t>Persoalan</a:t>
            </a:r>
            <a:r>
              <a:rPr lang="en-US" sz="2400" b="1" dirty="0" smtClean="0"/>
              <a:t> N-</a:t>
            </a:r>
            <a:r>
              <a:rPr lang="en-US" sz="2400" b="1" dirty="0" err="1" smtClean="0"/>
              <a:t>Ratu</a:t>
            </a:r>
            <a:r>
              <a:rPr lang="en-US" sz="2400" b="1" i="1" dirty="0" smtClean="0"/>
              <a:t> (The N-Queens Problem)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papan</a:t>
            </a:r>
            <a:r>
              <a:rPr lang="en-US" sz="2400" dirty="0" smtClean="0"/>
              <a:t> </a:t>
            </a:r>
            <a:r>
              <a:rPr lang="en-US" sz="2400" dirty="0" err="1" smtClean="0"/>
              <a:t>catur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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bidak</a:t>
            </a:r>
            <a:r>
              <a:rPr lang="en-US" sz="2400" dirty="0" smtClean="0"/>
              <a:t> </a:t>
            </a:r>
            <a:r>
              <a:rPr lang="en-US" sz="2400" dirty="0" err="1" smtClean="0"/>
              <a:t>ratu</a:t>
            </a:r>
            <a:r>
              <a:rPr lang="en-US" sz="2400" dirty="0" smtClean="0"/>
              <a:t>. </a:t>
            </a:r>
            <a:r>
              <a:rPr lang="en-US" sz="2400" dirty="0" err="1" smtClean="0"/>
              <a:t>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menempatkan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ratu</a:t>
            </a:r>
            <a:r>
              <a:rPr lang="en-US" sz="2400" dirty="0" smtClean="0"/>
              <a:t> (</a:t>
            </a:r>
            <a:r>
              <a:rPr lang="en-US" sz="2400" i="1" dirty="0" smtClean="0"/>
              <a:t>Q</a:t>
            </a:r>
            <a:r>
              <a:rPr lang="en-US" sz="2400" dirty="0" smtClean="0"/>
              <a:t>)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petak-petak</a:t>
            </a:r>
            <a:r>
              <a:rPr lang="en-US" sz="2400" dirty="0" smtClean="0"/>
              <a:t> </a:t>
            </a:r>
            <a:r>
              <a:rPr lang="en-US" sz="2400" dirty="0" err="1" smtClean="0"/>
              <a:t>papan</a:t>
            </a:r>
            <a:r>
              <a:rPr lang="en-US" sz="2400" dirty="0" smtClean="0"/>
              <a:t> </a:t>
            </a:r>
            <a:r>
              <a:rPr lang="en-US" sz="2400" dirty="0" err="1" smtClean="0"/>
              <a:t>catur</a:t>
            </a:r>
            <a:r>
              <a:rPr lang="en-US" sz="2400" dirty="0" smtClean="0"/>
              <a:t>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ratu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terletak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diagonal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 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16388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105400" y="2357438"/>
            <a:ext cx="4038600" cy="30305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BE725-9FFD-4E05-9BE2-2CAA5661479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88" y="1298595"/>
            <a:ext cx="7715250" cy="5059363"/>
          </a:xfrm>
        </p:spPr>
        <p:txBody>
          <a:bodyPr>
            <a:normAutofit/>
          </a:bodyPr>
          <a:lstStyle/>
          <a:p>
            <a:pPr marL="609600" indent="-609600">
              <a:buFont typeface="Calibri" pitchFamily="34" charset="0"/>
              <a:buAutoNum type="arabicPeriod" startAt="5"/>
            </a:pPr>
            <a:r>
              <a:rPr lang="en-US" sz="2400" b="1" dirty="0" err="1" smtClean="0"/>
              <a:t>Mencari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Pasangan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Terdekat</a:t>
            </a:r>
            <a:r>
              <a:rPr lang="en-US" sz="2400" b="1" i="1" dirty="0" smtClean="0"/>
              <a:t> (Closest Pair)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,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titik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terdekat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lain. 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3286125"/>
            <a:ext cx="3000375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A721F-540F-49EF-BA5C-0DB6898301F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285875"/>
            <a:ext cx="8229600" cy="4951413"/>
          </a:xfrm>
        </p:spPr>
        <p:txBody>
          <a:bodyPr>
            <a:normAutofit/>
          </a:bodyPr>
          <a:lstStyle/>
          <a:p>
            <a:pPr marL="609600" indent="-609600">
              <a:buFont typeface="Calibri" pitchFamily="34" charset="0"/>
              <a:buAutoNum type="arabicPeriod" startAt="6"/>
            </a:pPr>
            <a:r>
              <a:rPr lang="en-US" sz="2200" b="1" dirty="0" err="1" smtClean="0"/>
              <a:t>Permainan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15-Puzzle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sz="2200" dirty="0" smtClean="0"/>
              <a:t>	</a:t>
            </a:r>
            <a:r>
              <a:rPr lang="en-US" sz="2200" b="1" dirty="0" err="1" smtClean="0"/>
              <a:t>Persoalan</a:t>
            </a:r>
            <a:r>
              <a:rPr lang="en-US" sz="2200" dirty="0" smtClean="0"/>
              <a:t>: </a:t>
            </a:r>
            <a:r>
              <a:rPr lang="en-US" sz="2200" dirty="0" err="1" smtClean="0"/>
              <a:t>Diberikan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15-</a:t>
            </a:r>
            <a:r>
              <a:rPr lang="en-US" sz="2200" i="1" dirty="0" smtClean="0"/>
              <a:t>puzzle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memuat</a:t>
            </a:r>
            <a:r>
              <a:rPr lang="en-US" sz="2200" dirty="0" smtClean="0"/>
              <a:t> 15 </a:t>
            </a:r>
            <a:r>
              <a:rPr lang="en-US" sz="2200" dirty="0" err="1" smtClean="0"/>
              <a:t>buah</a:t>
            </a:r>
            <a:r>
              <a:rPr lang="en-US" sz="2200" dirty="0" smtClean="0"/>
              <a:t> </a:t>
            </a:r>
            <a:r>
              <a:rPr lang="en-US" sz="2200" dirty="0" err="1" smtClean="0"/>
              <a:t>ubin</a:t>
            </a:r>
            <a:r>
              <a:rPr lang="en-US" sz="2200" dirty="0" smtClean="0"/>
              <a:t> (</a:t>
            </a:r>
            <a:r>
              <a:rPr lang="en-US" sz="2200" i="1" dirty="0" smtClean="0"/>
              <a:t>tile</a:t>
            </a:r>
            <a:r>
              <a:rPr lang="en-US" sz="2200" dirty="0" smtClean="0"/>
              <a:t>) yang </a:t>
            </a:r>
            <a:r>
              <a:rPr lang="en-US" sz="2200" dirty="0" err="1" smtClean="0"/>
              <a:t>diberi</a:t>
            </a:r>
            <a:r>
              <a:rPr lang="en-US" sz="2200" dirty="0" smtClean="0"/>
              <a:t> </a:t>
            </a:r>
            <a:r>
              <a:rPr lang="en-US" sz="2200" dirty="0" err="1" smtClean="0"/>
              <a:t>nomor</a:t>
            </a:r>
            <a:r>
              <a:rPr lang="en-US" sz="2200" dirty="0" smtClean="0"/>
              <a:t> 1 </a:t>
            </a:r>
            <a:r>
              <a:rPr lang="en-US" sz="2200" dirty="0" err="1" smtClean="0"/>
              <a:t>sampai</a:t>
            </a:r>
            <a:r>
              <a:rPr lang="en-US" sz="2200" dirty="0" smtClean="0"/>
              <a:t> 15,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</a:t>
            </a:r>
            <a:r>
              <a:rPr lang="en-US" sz="2200" dirty="0" err="1" smtClean="0"/>
              <a:t>buah</a:t>
            </a:r>
            <a:r>
              <a:rPr lang="en-US" sz="2200" dirty="0" smtClean="0"/>
              <a:t> slot </a:t>
            </a:r>
            <a:r>
              <a:rPr lang="en-US" sz="2200" dirty="0" err="1" smtClean="0"/>
              <a:t>kosong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menggerakkan</a:t>
            </a:r>
            <a:r>
              <a:rPr lang="en-US" sz="2200" dirty="0" smtClean="0"/>
              <a:t> </a:t>
            </a:r>
            <a:r>
              <a:rPr lang="en-US" sz="2200" dirty="0" err="1" smtClean="0"/>
              <a:t>ubin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atas</a:t>
            </a:r>
            <a:r>
              <a:rPr lang="en-US" sz="2200" dirty="0" smtClean="0"/>
              <a:t>,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bawah</a:t>
            </a:r>
            <a:r>
              <a:rPr lang="en-US" sz="2200" dirty="0" smtClean="0"/>
              <a:t>,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kiri</a:t>
            </a:r>
            <a:r>
              <a:rPr lang="en-US" sz="2200" dirty="0" smtClean="0"/>
              <a:t>,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kanan</a:t>
            </a:r>
            <a:r>
              <a:rPr lang="en-US" sz="2200" dirty="0" smtClean="0"/>
              <a:t>. </a:t>
            </a:r>
            <a:r>
              <a:rPr lang="en-US" sz="2200" dirty="0" err="1" smtClean="0"/>
              <a:t>Misalkan</a:t>
            </a:r>
            <a:r>
              <a:rPr lang="en-US" sz="2200" dirty="0" smtClean="0"/>
              <a:t> </a:t>
            </a:r>
            <a:r>
              <a:rPr lang="en-US" sz="2200" dirty="0" err="1" smtClean="0"/>
              <a:t>diberikan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keadaan</a:t>
            </a:r>
            <a:r>
              <a:rPr lang="en-US" sz="2200" dirty="0" smtClean="0"/>
              <a:t> </a:t>
            </a:r>
            <a:r>
              <a:rPr lang="en-US" sz="2200" dirty="0" err="1" smtClean="0"/>
              <a:t>awal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keadaaan</a:t>
            </a:r>
            <a:r>
              <a:rPr lang="en-US" sz="2200" dirty="0" smtClean="0"/>
              <a:t> </a:t>
            </a:r>
            <a:r>
              <a:rPr lang="en-US" sz="2200" dirty="0" err="1" smtClean="0"/>
              <a:t>akhir</a:t>
            </a:r>
            <a:r>
              <a:rPr lang="en-US" sz="2200" dirty="0" smtClean="0"/>
              <a:t> </a:t>
            </a:r>
            <a:r>
              <a:rPr lang="en-US" sz="2200" dirty="0" err="1" smtClean="0"/>
              <a:t>susunan</a:t>
            </a:r>
            <a:r>
              <a:rPr lang="en-US" sz="2200" dirty="0" smtClean="0"/>
              <a:t> </a:t>
            </a:r>
            <a:r>
              <a:rPr lang="en-US" sz="2200" dirty="0" err="1" smtClean="0"/>
              <a:t>ubin</a:t>
            </a:r>
            <a:r>
              <a:rPr lang="en-US" sz="2200" dirty="0" smtClean="0"/>
              <a:t>. Kita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menransformasikan</a:t>
            </a:r>
            <a:r>
              <a:rPr lang="en-US" sz="2200" dirty="0" smtClean="0"/>
              <a:t> </a:t>
            </a:r>
            <a:r>
              <a:rPr lang="en-US" sz="2200" dirty="0" err="1" smtClean="0"/>
              <a:t>susunan</a:t>
            </a:r>
            <a:r>
              <a:rPr lang="en-US" sz="2200" dirty="0" smtClean="0"/>
              <a:t> </a:t>
            </a:r>
            <a:r>
              <a:rPr lang="en-US" sz="2200" dirty="0" err="1" smtClean="0"/>
              <a:t>awal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susunan</a:t>
            </a:r>
            <a:r>
              <a:rPr lang="en-US" sz="2200" dirty="0" smtClean="0"/>
              <a:t> </a:t>
            </a:r>
            <a:r>
              <a:rPr lang="en-US" sz="2200" dirty="0" err="1" smtClean="0"/>
              <a:t>akhir</a:t>
            </a:r>
            <a:r>
              <a:rPr lang="en-US" sz="2200" dirty="0" smtClean="0"/>
              <a:t>. </a:t>
            </a:r>
            <a:endParaRPr lang="en-US" sz="2200" b="1" i="1" dirty="0" smtClean="0"/>
          </a:p>
          <a:p>
            <a:pPr marL="609600" indent="-609600">
              <a:buFontTx/>
              <a:buNone/>
            </a:pPr>
            <a:endParaRPr lang="en-US" sz="2200" b="1" i="1" dirty="0" smtClean="0"/>
          </a:p>
          <a:p>
            <a:pPr marL="609600" indent="-609600">
              <a:buFontTx/>
              <a:buNone/>
            </a:pPr>
            <a:endParaRPr lang="en-US" sz="2200" b="1" i="1" dirty="0" smtClean="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14375" y="6143650"/>
            <a:ext cx="727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/>
              <a:t>             (a) Susunan awal	         	              (b) Susunan akhir	 </a:t>
            </a: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3786212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857650"/>
            <a:ext cx="22383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D1ABF-4AA1-4F0D-B759-E25F5684030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5466" y="1343044"/>
            <a:ext cx="4546600" cy="4729162"/>
          </a:xfrm>
        </p:spPr>
        <p:txBody>
          <a:bodyPr>
            <a:normAutofit/>
          </a:bodyPr>
          <a:lstStyle/>
          <a:p>
            <a:pPr marL="609600" indent="-609600">
              <a:buFont typeface="Calibri" pitchFamily="34" charset="0"/>
              <a:buAutoNum type="arabicPeriod" startAt="7"/>
            </a:pPr>
            <a:r>
              <a:rPr lang="en-US" sz="2400" b="1" i="1" dirty="0" err="1" smtClean="0"/>
              <a:t>Menemukan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jalan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keluar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dari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labirin</a:t>
            </a:r>
            <a:r>
              <a:rPr lang="en-US" sz="2400" b="1" i="1" dirty="0" smtClean="0"/>
              <a:t> (Maze Problem)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	</a:t>
            </a:r>
          </a:p>
          <a:p>
            <a:pPr marL="609600" indent="-609600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labirin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pintu</a:t>
            </a:r>
            <a:r>
              <a:rPr lang="en-US" sz="2400" dirty="0" smtClean="0"/>
              <a:t> 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pintu</a:t>
            </a:r>
            <a:r>
              <a:rPr lang="en-US" sz="2400" dirty="0" smtClean="0"/>
              <a:t> </a:t>
            </a:r>
            <a:r>
              <a:rPr lang="en-US" sz="2400" dirty="0" err="1" smtClean="0"/>
              <a:t>keluar</a:t>
            </a:r>
            <a:r>
              <a:rPr lang="en-US" sz="2400" dirty="0" smtClean="0"/>
              <a:t>. </a:t>
            </a:r>
            <a:r>
              <a:rPr lang="en-US" sz="2400" dirty="0" err="1" smtClean="0"/>
              <a:t>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jalan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dilalui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keluar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selamat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labirin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(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tersesat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dalamnya</a:t>
            </a:r>
            <a:r>
              <a:rPr lang="en-US" sz="2400" dirty="0" smtClean="0"/>
              <a:t>). </a:t>
            </a:r>
            <a:endParaRPr lang="en-US" sz="2400" b="1" i="1" dirty="0" smtClean="0"/>
          </a:p>
        </p:txBody>
      </p:sp>
      <p:pic>
        <p:nvPicPr>
          <p:cNvPr id="19460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486400" y="2428875"/>
            <a:ext cx="3657600" cy="3335338"/>
          </a:xfr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133B8-18F8-4DD5-88DA-D6D6120A7AE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34" y="1214438"/>
            <a:ext cx="8218487" cy="4933950"/>
          </a:xfrm>
        </p:spPr>
        <p:txBody>
          <a:bodyPr/>
          <a:lstStyle/>
          <a:p>
            <a:pPr marL="609600" indent="-609600">
              <a:buFont typeface="Calibri" pitchFamily="34" charset="0"/>
              <a:buAutoNum type="arabicPeriod" startAt="8"/>
            </a:pPr>
            <a:r>
              <a:rPr lang="en-US" sz="2800" b="1" dirty="0" err="1" smtClean="0"/>
              <a:t>Pewarnaan</a:t>
            </a:r>
            <a:r>
              <a:rPr lang="en-US" sz="2800" b="1" dirty="0" smtClean="0"/>
              <a:t> Graf</a:t>
            </a:r>
            <a:r>
              <a:rPr lang="en-US" sz="2800" b="1" i="1" dirty="0" smtClean="0"/>
              <a:t> (Graph </a:t>
            </a:r>
            <a:r>
              <a:rPr lang="en-US" sz="2800" b="1" i="1" dirty="0" err="1" smtClean="0"/>
              <a:t>Colouring</a:t>
            </a:r>
            <a:r>
              <a:rPr lang="en-US" sz="2800" b="1" i="1" dirty="0" smtClean="0"/>
              <a:t>)</a:t>
            </a:r>
          </a:p>
          <a:p>
            <a:pPr marL="609600" indent="-609600">
              <a:buFontTx/>
              <a:buNone/>
            </a:pPr>
            <a:endParaRPr lang="en-US" sz="1600" dirty="0" smtClean="0"/>
          </a:p>
          <a:p>
            <a:pPr marL="609600" indent="-609600">
              <a:buFontTx/>
              <a:buNone/>
            </a:pPr>
            <a:r>
              <a:rPr lang="en-US" sz="1600" dirty="0" smtClean="0"/>
              <a:t>	</a:t>
            </a:r>
            <a:r>
              <a:rPr lang="en-US" sz="2400" b="1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graf</a:t>
            </a:r>
            <a:r>
              <a:rPr lang="en-US" sz="2400" dirty="0" smtClean="0"/>
              <a:t> </a:t>
            </a:r>
            <a:r>
              <a:rPr lang="en-US" sz="2400" i="1" dirty="0" smtClean="0"/>
              <a:t>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disediakan</a:t>
            </a:r>
            <a:r>
              <a:rPr lang="en-US" sz="2400" dirty="0" smtClean="0"/>
              <a:t> m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. </a:t>
            </a:r>
            <a:r>
              <a:rPr lang="en-US" sz="2400" dirty="0" err="1" smtClean="0"/>
              <a:t>Warnailah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graf</a:t>
            </a:r>
            <a:r>
              <a:rPr lang="en-US" sz="2400" dirty="0" smtClean="0"/>
              <a:t> </a:t>
            </a:r>
            <a:r>
              <a:rPr lang="en-US" sz="2400" i="1" dirty="0" smtClean="0"/>
              <a:t>G</a:t>
            </a:r>
            <a:r>
              <a:rPr lang="en-US" sz="2400" dirty="0" smtClean="0"/>
              <a:t>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 smtClean="0"/>
              <a:t>bertetangga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(</a:t>
            </a:r>
            <a:r>
              <a:rPr lang="en-US" sz="2400" dirty="0" err="1" smtClean="0"/>
              <a:t>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)</a:t>
            </a:r>
          </a:p>
          <a:p>
            <a:pPr marL="609600" indent="-609600">
              <a:buFontTx/>
              <a:buNone/>
            </a:pPr>
            <a:endParaRPr lang="en-US" sz="2400" dirty="0" smtClean="0"/>
          </a:p>
          <a:p>
            <a:pPr marL="609600" indent="-609600">
              <a:buFontTx/>
              <a:buNone/>
            </a:pPr>
            <a:endParaRPr lang="en-US" sz="1600" dirty="0" smtClean="0"/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19290" y="4089418"/>
            <a:ext cx="4895850" cy="1982788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Klasik</a:t>
            </a:r>
            <a:endParaRPr 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642910" y="1357313"/>
            <a:ext cx="8229600" cy="476885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 startAt="9"/>
            </a:pPr>
            <a:r>
              <a:rPr lang="en-US" sz="2800" b="1" dirty="0" err="1" smtClean="0"/>
              <a:t>Lintasan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terpendek</a:t>
            </a:r>
            <a:r>
              <a:rPr lang="en-US" sz="2800" b="1" dirty="0" smtClean="0"/>
              <a:t> (</a:t>
            </a:r>
            <a:r>
              <a:rPr lang="en-US" sz="2800" b="1" i="1" dirty="0" smtClean="0"/>
              <a:t>shortest path</a:t>
            </a:r>
            <a:r>
              <a:rPr lang="en-US" sz="2800" b="1" dirty="0" smtClean="0"/>
              <a:t>)</a:t>
            </a:r>
          </a:p>
          <a:p>
            <a:pPr marL="514350" indent="-514350">
              <a:buFont typeface="Calibri" pitchFamily="34" charset="0"/>
              <a:buAutoNum type="arabicPeriod" startAt="9"/>
            </a:pPr>
            <a:endParaRPr lang="en-US" sz="2800" b="1" dirty="0" smtClean="0"/>
          </a:p>
          <a:p>
            <a:pPr marL="514350" indent="-514350"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400" b="1" dirty="0" err="1" smtClean="0"/>
              <a:t>Persoalan</a:t>
            </a:r>
            <a:r>
              <a:rPr lang="en-US" sz="2400" dirty="0" smtClean="0"/>
              <a:t>: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bertetangga</a:t>
            </a:r>
            <a:r>
              <a:rPr lang="en-US" sz="2400" dirty="0" smtClean="0"/>
              <a:t>. </a:t>
            </a:r>
            <a:r>
              <a:rPr lang="en-US" sz="2400" dirty="0" err="1" smtClean="0"/>
              <a:t>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lintasan</a:t>
            </a:r>
            <a:r>
              <a:rPr lang="en-US" sz="2400" dirty="0" smtClean="0"/>
              <a:t> </a:t>
            </a:r>
            <a:r>
              <a:rPr lang="en-US" sz="2400" dirty="0" err="1" smtClean="0"/>
              <a:t>terpendek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asal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.</a:t>
            </a:r>
          </a:p>
          <a:p>
            <a:pPr marL="514350" indent="-514350">
              <a:buFont typeface="Arial" charset="0"/>
              <a:buNone/>
            </a:pPr>
            <a:r>
              <a:rPr lang="en-US" sz="2800" b="1" dirty="0" smtClean="0"/>
              <a:t>	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714752"/>
            <a:ext cx="578647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sz="3600" dirty="0" err="1" smtClean="0">
                <a:solidFill>
                  <a:srgbClr val="FF0000"/>
                </a:solidFill>
              </a:rPr>
              <a:t>Strategi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algoritma</a:t>
            </a:r>
            <a:r>
              <a:rPr lang="en-US" sz="3600" dirty="0" smtClean="0">
                <a:solidFill>
                  <a:srgbClr val="FF0000"/>
                </a:solidFill>
              </a:rPr>
              <a:t> (</a:t>
            </a:r>
            <a:r>
              <a:rPr lang="en-US" sz="3600" i="1" dirty="0" smtClean="0">
                <a:solidFill>
                  <a:srgbClr val="FF0000"/>
                </a:solidFill>
              </a:rPr>
              <a:t>algorithm strategies</a:t>
            </a:r>
            <a:r>
              <a:rPr lang="en-US" sz="3600" dirty="0" smtClean="0">
                <a:solidFill>
                  <a:srgbClr val="FF0000"/>
                </a:solidFill>
              </a:rPr>
              <a:t>) </a:t>
            </a:r>
            <a:r>
              <a:rPr lang="en-US" sz="3600" dirty="0" err="1" smtClean="0"/>
              <a:t>adalah</a:t>
            </a:r>
            <a:r>
              <a:rPr lang="en-US" sz="3600" dirty="0" smtClean="0"/>
              <a:t>: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algoritmis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bermacam-macam</a:t>
            </a:r>
            <a:r>
              <a:rPr lang="en-US" dirty="0" smtClean="0"/>
              <a:t>  </a:t>
            </a:r>
            <a:r>
              <a:rPr lang="en-US" dirty="0" err="1" smtClean="0"/>
              <a:t>persoalan</a:t>
            </a:r>
            <a:r>
              <a:rPr lang="en-US" dirty="0" smtClean="0"/>
              <a:t> 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 [</a:t>
            </a:r>
            <a:r>
              <a:rPr lang="en-US" dirty="0" err="1" smtClean="0"/>
              <a:t>Levitin</a:t>
            </a:r>
            <a:r>
              <a:rPr lang="en-US" dirty="0" smtClean="0"/>
              <a:t>, 2003]</a:t>
            </a:r>
          </a:p>
          <a:p>
            <a:pPr indent="50800">
              <a:defRPr/>
            </a:pPr>
            <a:endParaRPr lang="en-US" sz="3600" dirty="0" smtClean="0"/>
          </a:p>
          <a:p>
            <a:pPr>
              <a:buNone/>
              <a:defRPr/>
            </a:pPr>
            <a:r>
              <a:rPr lang="en-US" sz="3600" dirty="0" err="1" smtClean="0"/>
              <a:t>Nama</a:t>
            </a:r>
            <a:r>
              <a:rPr lang="en-US" sz="3600" dirty="0" smtClean="0"/>
              <a:t> lain: </a:t>
            </a:r>
            <a:r>
              <a:rPr lang="en-US" sz="3600" i="1" dirty="0" smtClean="0">
                <a:solidFill>
                  <a:srgbClr val="FF0000"/>
                </a:solidFill>
              </a:rPr>
              <a:t>algorithm design technique</a:t>
            </a:r>
            <a:endParaRPr lang="en-US" sz="3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Strategi Algoritma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Algoritma </a:t>
            </a:r>
            <a:r>
              <a:rPr lang="en-US" sz="2800" i="1" smtClean="0"/>
              <a:t>Brute-Force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Algoritma </a:t>
            </a:r>
            <a:r>
              <a:rPr lang="en-US" sz="2800" i="1" smtClean="0"/>
              <a:t>Greedy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Algoritma </a:t>
            </a:r>
            <a:r>
              <a:rPr lang="en-US" sz="2800" i="1" smtClean="0"/>
              <a:t>Divide and Conquer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Algoritma </a:t>
            </a:r>
            <a:r>
              <a:rPr lang="en-US" sz="2800" i="1" smtClean="0"/>
              <a:t>Decrease and Conquer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Algoritma </a:t>
            </a:r>
            <a:r>
              <a:rPr lang="en-US" sz="2800" i="1" smtClean="0"/>
              <a:t>Bactracking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smtClean="0"/>
              <a:t>Algoritma </a:t>
            </a:r>
            <a:r>
              <a:rPr lang="en-US" sz="2800" i="1" smtClean="0"/>
              <a:t>Branch and Bound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i="1" smtClean="0"/>
              <a:t>Dynamic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CB30F-8439-40A2-A9C4-DB0A0804C829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500174"/>
            <a:ext cx="8229600" cy="428625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alasan</a:t>
            </a:r>
            <a:r>
              <a:rPr lang="en-US" sz="2800" dirty="0" smtClean="0"/>
              <a:t> (</a:t>
            </a:r>
            <a:r>
              <a:rPr lang="en-US" sz="2800" dirty="0" err="1" smtClean="0"/>
              <a:t>Levitin</a:t>
            </a:r>
            <a:r>
              <a:rPr lang="en-US" sz="2800" dirty="0" smtClean="0"/>
              <a:t>, 2003):</a:t>
            </a:r>
          </a:p>
          <a:p>
            <a:pPr marL="746125" indent="-746125">
              <a:buNone/>
              <a:defRPr/>
            </a:pPr>
            <a:r>
              <a:rPr lang="en-US" sz="2800" dirty="0" smtClean="0"/>
              <a:t>    1.  </a:t>
            </a:r>
            <a:r>
              <a:rPr lang="en-US" sz="2800" dirty="0" err="1" smtClean="0"/>
              <a:t>M</a:t>
            </a:r>
            <a:r>
              <a:rPr lang="en-US" sz="2800" dirty="0" err="1" smtClean="0">
                <a:cs typeface="Times New Roman" pitchFamily="18" charset="0"/>
              </a:rPr>
              <a:t>emberikan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panduan</a:t>
            </a:r>
            <a:r>
              <a:rPr lang="en-US" sz="2800" dirty="0" smtClean="0">
                <a:cs typeface="Times New Roman" pitchFamily="18" charset="0"/>
              </a:rPr>
              <a:t> (</a:t>
            </a:r>
            <a:r>
              <a:rPr lang="en-US" sz="2800" i="1" dirty="0" smtClean="0">
                <a:cs typeface="Times New Roman" pitchFamily="18" charset="0"/>
              </a:rPr>
              <a:t>guidance</a:t>
            </a:r>
            <a:r>
              <a:rPr lang="en-US" sz="2800" dirty="0" smtClean="0">
                <a:cs typeface="Times New Roman" pitchFamily="18" charset="0"/>
              </a:rPr>
              <a:t>) </a:t>
            </a:r>
            <a:r>
              <a:rPr lang="en-US" sz="2800" dirty="0" err="1" smtClean="0">
                <a:cs typeface="Times New Roman" pitchFamily="18" charset="0"/>
              </a:rPr>
              <a:t>untuk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merancang</a:t>
            </a:r>
            <a:r>
              <a:rPr lang="en-US" sz="2800" dirty="0" smtClean="0">
                <a:cs typeface="Times New Roman" pitchFamily="18" charset="0"/>
              </a:rPr>
              <a:t>  </a:t>
            </a:r>
            <a:r>
              <a:rPr lang="en-US" sz="2800" dirty="0" err="1" smtClean="0">
                <a:cs typeface="Times New Roman" pitchFamily="18" charset="0"/>
              </a:rPr>
              <a:t>algoritma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bagi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persoalan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baru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>
              <a:buNone/>
              <a:defRPr/>
            </a:pPr>
            <a:endParaRPr lang="en-US" sz="2800" dirty="0" smtClean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	2. </a:t>
            </a:r>
            <a:r>
              <a:rPr lang="en-US" sz="2800" dirty="0" err="1" smtClean="0">
                <a:cs typeface="Times New Roman" pitchFamily="18" charset="0"/>
              </a:rPr>
              <a:t>Dapat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mengklasifikasikan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algoritma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berdasarkan</a:t>
            </a:r>
            <a:endParaRPr lang="en-US" sz="2800" dirty="0" smtClean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2800" dirty="0" smtClean="0">
                <a:cs typeface="Times New Roman" pitchFamily="18" charset="0"/>
              </a:rPr>
              <a:t>	    </a:t>
            </a:r>
            <a:r>
              <a:rPr lang="en-US" sz="2800" dirty="0" err="1" smtClean="0">
                <a:cs typeface="Times New Roman" pitchFamily="18" charset="0"/>
              </a:rPr>
              <a:t>gagasan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perancangan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mendasarinya</a:t>
            </a:r>
            <a:r>
              <a:rPr lang="en-US" sz="2800" dirty="0" smtClean="0">
                <a:cs typeface="Times New Roman" pitchFamily="18" charset="0"/>
              </a:rPr>
              <a:t>. 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31188" cy="1141412"/>
          </a:xfrm>
          <a:ln/>
        </p:spPr>
        <p:txBody>
          <a:bodyPr/>
          <a:lstStyle/>
          <a:p>
            <a:pPr>
              <a:buClr>
                <a:srgbClr val="0066F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/>
              <a:t>Apa</a:t>
            </a:r>
            <a:r>
              <a:rPr lang="en-GB" dirty="0" smtClean="0"/>
              <a:t> </a:t>
            </a:r>
            <a:r>
              <a:rPr lang="en-GB" dirty="0" err="1" smtClean="0"/>
              <a:t>itu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6186502" cy="4532313"/>
          </a:xfrm>
          <a:ln/>
        </p:spPr>
        <p:txBody>
          <a:bodyPr/>
          <a:lstStyle/>
          <a:p>
            <a:pPr marL="339725" indent="-339725">
              <a:buFont typeface="Wingdings" pitchFamily="2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GB" sz="7200" i="1" dirty="0" smtClean="0"/>
              <a:t>“</a:t>
            </a:r>
            <a:r>
              <a:rPr lang="en-GB" dirty="0" err="1" smtClean="0"/>
              <a:t>prosedur</a:t>
            </a:r>
            <a:r>
              <a:rPr lang="en-GB" dirty="0" smtClean="0"/>
              <a:t> </a:t>
            </a:r>
            <a:r>
              <a:rPr lang="en-GB" dirty="0" err="1"/>
              <a:t>langkah</a:t>
            </a:r>
            <a:r>
              <a:rPr lang="en-GB" dirty="0"/>
              <a:t> </a:t>
            </a:r>
            <a:r>
              <a:rPr lang="en-GB" dirty="0" err="1"/>
              <a:t>demi</a:t>
            </a:r>
            <a:r>
              <a:rPr lang="en-GB" dirty="0"/>
              <a:t> </a:t>
            </a:r>
            <a:r>
              <a:rPr lang="en-GB" dirty="0" err="1"/>
              <a:t>langkah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memecahkan</a:t>
            </a:r>
            <a:r>
              <a:rPr lang="en-GB" dirty="0"/>
              <a:t> </a:t>
            </a:r>
            <a:r>
              <a:rPr lang="en-GB" dirty="0" err="1"/>
              <a:t>masalah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 smtClean="0"/>
              <a:t>penyelesaian</a:t>
            </a:r>
            <a:r>
              <a:rPr lang="en-GB" dirty="0" smtClean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tugas</a:t>
            </a:r>
            <a:r>
              <a:rPr lang="en-GB" dirty="0"/>
              <a:t> </a:t>
            </a:r>
            <a:r>
              <a:rPr lang="en-GB" dirty="0" err="1"/>
              <a:t>khususnya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bantuan</a:t>
            </a:r>
            <a:r>
              <a:rPr lang="en-GB" dirty="0"/>
              <a:t> </a:t>
            </a:r>
            <a:r>
              <a:rPr lang="en-GB" dirty="0" err="1" smtClean="0"/>
              <a:t>komputer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1214422"/>
            <a:ext cx="1471608" cy="200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58060-E89F-4550-9F19-85D6099C444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357298"/>
            <a:ext cx="7772400" cy="5143500"/>
          </a:xfrm>
          <a:noFill/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langsung</a:t>
            </a:r>
            <a:r>
              <a:rPr lang="en-US" sz="2800" dirty="0" smtClean="0"/>
              <a:t> (</a:t>
            </a:r>
            <a:r>
              <a:rPr lang="en-US" sz="2800" i="1" dirty="0" smtClean="0"/>
              <a:t>direct solution strategies</a:t>
            </a:r>
            <a:r>
              <a:rPr lang="en-US" sz="2800" dirty="0" smtClean="0"/>
              <a:t>)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  - 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Brute Force </a:t>
            </a:r>
            <a:endParaRPr lang="en-US" sz="2800" dirty="0" smtClean="0"/>
          </a:p>
          <a:p>
            <a:pPr marL="990600" lvl="1" indent="-533400">
              <a:buFontTx/>
              <a:buNone/>
            </a:pPr>
            <a:r>
              <a:rPr lang="en-US" dirty="0" smtClean="0"/>
              <a:t>   - 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i="1" dirty="0" smtClean="0"/>
              <a:t>Greedy</a:t>
            </a:r>
            <a:endParaRPr lang="en-US" dirty="0" smtClean="0"/>
          </a:p>
          <a:p>
            <a:pPr marL="609600" indent="-609600"/>
            <a:endParaRPr lang="en-US" sz="2800" dirty="0" smtClean="0"/>
          </a:p>
          <a:p>
            <a:pPr marL="609600" indent="-609600">
              <a:buFontTx/>
              <a:buNone/>
            </a:pPr>
            <a:r>
              <a:rPr lang="en-US" sz="2800" dirty="0" smtClean="0"/>
              <a:t>2.   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berbasis</a:t>
            </a:r>
            <a:r>
              <a:rPr lang="en-US" sz="2800" dirty="0" smtClean="0"/>
              <a:t> </a:t>
            </a:r>
            <a:r>
              <a:rPr lang="en-US" sz="2800" dirty="0" err="1" smtClean="0"/>
              <a:t>pencarian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ruang</a:t>
            </a:r>
            <a:r>
              <a:rPr lang="en-US" sz="2800" dirty="0" smtClean="0"/>
              <a:t> status (</a:t>
            </a:r>
            <a:r>
              <a:rPr lang="en-US" sz="2800" i="1" dirty="0" smtClean="0"/>
              <a:t>state-space base strategies</a:t>
            </a:r>
            <a:r>
              <a:rPr lang="en-US" sz="2800" dirty="0" smtClean="0"/>
              <a:t>)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	- 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Backtracking </a:t>
            </a:r>
            <a:endParaRPr lang="en-US" sz="2800" dirty="0" smtClean="0"/>
          </a:p>
          <a:p>
            <a:pPr marL="609600" indent="-609600">
              <a:buFontTx/>
              <a:buNone/>
            </a:pPr>
            <a:r>
              <a:rPr lang="en-US" sz="2800" dirty="0" smtClean="0"/>
              <a:t>	- 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Branch and Bound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CE91B-72E0-45A2-A284-2496B382003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357313"/>
            <a:ext cx="8229600" cy="4768850"/>
          </a:xfrm>
          <a:noFill/>
        </p:spPr>
        <p:txBody>
          <a:bodyPr>
            <a:noAutofit/>
          </a:bodyPr>
          <a:lstStyle/>
          <a:p>
            <a:pPr marL="609600" indent="-609600">
              <a:buFontTx/>
              <a:buAutoNum type="arabicPeriod" startAt="3"/>
            </a:pP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atas-bawah</a:t>
            </a:r>
            <a:r>
              <a:rPr lang="en-US" sz="2800" dirty="0" smtClean="0"/>
              <a:t> (</a:t>
            </a:r>
            <a:r>
              <a:rPr lang="en-US" sz="2800" i="1" dirty="0" smtClean="0"/>
              <a:t>top-down solution strategies</a:t>
            </a:r>
            <a:r>
              <a:rPr lang="en-US" sz="2800" dirty="0" smtClean="0"/>
              <a:t>)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Divide and Conquer</a:t>
            </a:r>
            <a:r>
              <a:rPr lang="en-US" sz="2800" dirty="0" smtClean="0"/>
              <a:t>.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	- </a:t>
            </a:r>
            <a:r>
              <a:rPr lang="en-US" sz="2800" dirty="0" err="1" smtClean="0"/>
              <a:t>Algoritma</a:t>
            </a:r>
            <a:r>
              <a:rPr lang="en-US" sz="2800" dirty="0" smtClean="0"/>
              <a:t> </a:t>
            </a:r>
            <a:r>
              <a:rPr lang="en-US" sz="2800" i="1" dirty="0" smtClean="0"/>
              <a:t>Decrease and Conquer</a:t>
            </a:r>
          </a:p>
          <a:p>
            <a:pPr marL="609600" indent="-609600"/>
            <a:endParaRPr lang="en-US" sz="2800" dirty="0" smtClean="0"/>
          </a:p>
          <a:p>
            <a:pPr marL="609600" indent="-609600">
              <a:buFontTx/>
              <a:buNone/>
            </a:pPr>
            <a:r>
              <a:rPr lang="en-US" sz="2800" dirty="0" smtClean="0"/>
              <a:t>4.    </a:t>
            </a:r>
            <a:r>
              <a:rPr lang="en-US" sz="2800" dirty="0" err="1" smtClean="0"/>
              <a:t>Strategi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bawah-atas</a:t>
            </a:r>
            <a:r>
              <a:rPr lang="en-US" sz="2800" dirty="0" smtClean="0"/>
              <a:t> (</a:t>
            </a:r>
            <a:r>
              <a:rPr lang="en-US" sz="2800" i="1" dirty="0" smtClean="0"/>
              <a:t>bottom-up solution strategies</a:t>
            </a:r>
            <a:r>
              <a:rPr lang="en-US" sz="2800" dirty="0" smtClean="0"/>
              <a:t>)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	-  </a:t>
            </a:r>
            <a:r>
              <a:rPr lang="en-US" sz="2800" i="1" dirty="0" smtClean="0"/>
              <a:t>Dynamic Programming</a:t>
            </a:r>
            <a:r>
              <a:rPr lang="en-US" sz="2800" dirty="0" smtClean="0"/>
              <a:t>.</a:t>
            </a:r>
          </a:p>
          <a:p>
            <a:pPr marL="609600" indent="-609600"/>
            <a:endParaRPr lang="en-US" sz="2800" b="1" dirty="0" smtClean="0"/>
          </a:p>
          <a:p>
            <a:pPr marL="609600" indent="-609600"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Catatan</a:t>
            </a:r>
            <a:r>
              <a:rPr lang="en-US" sz="2800" dirty="0" smtClean="0"/>
              <a:t>: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kaku</a:t>
            </a:r>
            <a:r>
              <a:rPr lang="en-US" sz="2800" dirty="0" smtClean="0"/>
              <a:t>,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bergantung</a:t>
            </a:r>
            <a:r>
              <a:rPr lang="en-US" sz="2800" dirty="0" smtClean="0"/>
              <a:t> </a:t>
            </a:r>
            <a:r>
              <a:rPr lang="en-US" sz="2800" dirty="0" err="1" smtClean="0"/>
              <a:t>pendekatan</a:t>
            </a:r>
            <a:r>
              <a:rPr lang="en-US" sz="2800" dirty="0" smtClean="0"/>
              <a:t> </a:t>
            </a:r>
            <a:r>
              <a:rPr lang="en-US" sz="2800" dirty="0" err="1" smtClean="0"/>
              <a:t>ayng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1FA06-6C82-42E4-8FC8-F27D424FDBE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Algoritma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instansiasi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besar</a:t>
            </a:r>
            <a:r>
              <a:rPr lang="en-US" sz="2800" dirty="0" smtClean="0"/>
              <a:t>, </a:t>
            </a:r>
            <a:r>
              <a:rPr lang="en-US" sz="2800" dirty="0" err="1" smtClean="0"/>
              <a:t>solusinya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sulit</a:t>
            </a:r>
            <a:r>
              <a:rPr lang="en-US" sz="2800" dirty="0" smtClean="0"/>
              <a:t> </a:t>
            </a:r>
            <a:r>
              <a:rPr lang="en-US" sz="2800" dirty="0" err="1" smtClean="0"/>
              <a:t>ditentukan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prosedur</a:t>
            </a:r>
            <a:r>
              <a:rPr lang="en-US" sz="2800" dirty="0" smtClean="0"/>
              <a:t> </a:t>
            </a:r>
            <a:r>
              <a:rPr lang="en-US" sz="2800" dirty="0" err="1" smtClean="0"/>
              <a:t>umum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langkah-langkah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penyelesaian</a:t>
            </a:r>
            <a:r>
              <a:rPr lang="en-US" sz="2800" dirty="0" smtClean="0"/>
              <a:t> </a:t>
            </a:r>
            <a:r>
              <a:rPr lang="en-US" sz="2800" dirty="0" err="1" smtClean="0"/>
              <a:t>persoalan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b="1" dirty="0" err="1" smtClean="0">
                <a:sym typeface="Wingdings" pitchFamily="2" charset="2"/>
              </a:rPr>
              <a:t>algoritma</a:t>
            </a:r>
            <a:endParaRPr lang="en-US" sz="2800" b="1" dirty="0" smtClean="0">
              <a:sym typeface="Wingdings" pitchFamily="2" charset="2"/>
            </a:endParaRPr>
          </a:p>
          <a:p>
            <a:endParaRPr lang="en-US" sz="2800" b="1" dirty="0" smtClean="0">
              <a:cs typeface="Times New Roman" pitchFamily="18" charset="0"/>
              <a:sym typeface="Wingdings" pitchFamily="2" charset="2"/>
            </a:endParaRPr>
          </a:p>
          <a:p>
            <a:r>
              <a:rPr lang="en-US" sz="2800" b="1" dirty="0" err="1" smtClean="0">
                <a:cs typeface="Times New Roman" pitchFamily="18" charset="0"/>
                <a:sym typeface="Wingdings" pitchFamily="2" charset="2"/>
              </a:rPr>
              <a:t>Algoritma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urutan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langkah-langkah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untuk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memecahkan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suatu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persoalan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,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dengan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memproses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masukan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menjadi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cs typeface="Times New Roman" pitchFamily="18" charset="0"/>
                <a:sym typeface="Wingdings" pitchFamily="2" charset="2"/>
              </a:rPr>
              <a:t>keluaran</a:t>
            </a:r>
            <a:r>
              <a:rPr lang="en-US" sz="2800" dirty="0" smtClean="0">
                <a:cs typeface="Times New Roman" pitchFamily="18" charset="0"/>
                <a:sym typeface="Wingdings" pitchFamily="2" charset="2"/>
              </a:rPr>
              <a:t>.</a:t>
            </a:r>
            <a:r>
              <a:rPr lang="en-US" sz="2800" dirty="0" smtClean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unjuk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kemangkusannya</a:t>
            </a:r>
            <a:r>
              <a:rPr lang="en-US" dirty="0" smtClean="0"/>
              <a:t> (</a:t>
            </a:r>
            <a:r>
              <a:rPr lang="en-US" i="1" dirty="0" smtClean="0"/>
              <a:t>efficient</a:t>
            </a:r>
            <a:endParaRPr lang="en-US" dirty="0" smtClean="0"/>
          </a:p>
          <a:p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‘</a:t>
            </a:r>
            <a:r>
              <a:rPr lang="en-US" dirty="0" err="1" smtClean="0">
                <a:solidFill>
                  <a:srgbClr val="FF0000"/>
                </a:solidFill>
              </a:rPr>
              <a:t>benar</a:t>
            </a:r>
            <a:r>
              <a:rPr lang="en-US" dirty="0" smtClean="0"/>
              <a:t>’,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diperhitungkan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memory</a:t>
            </a:r>
          </a:p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strategi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penyelesaian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masalah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Group 4"/>
          <p:cNvGraphicFramePr>
            <a:graphicFrameLocks noGrp="1"/>
          </p:cNvGraphicFramePr>
          <p:nvPr>
            <p:ph sz="quarter" idx="2"/>
          </p:nvPr>
        </p:nvGraphicFramePr>
        <p:xfrm>
          <a:off x="152400" y="1500174"/>
          <a:ext cx="8991600" cy="5070477"/>
        </p:xfrm>
        <a:graphic>
          <a:graphicData uri="http://schemas.openxmlformats.org/drawingml/2006/table">
            <a:tbl>
              <a:tblPr/>
              <a:tblGrid>
                <a:gridCol w="2478088"/>
                <a:gridCol w="651351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Tingkat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Kompetensi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Contoh Kata Kerja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Pengetahuan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Mengenali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mendeskripsikan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menamakan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mendefinisikan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memasangkan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memilih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Pemahaman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Mengklasifikasikan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menjelaskan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mengintisarikan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meramalkan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membedakan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Aplikasi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Mendemonstrasikan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menghitung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menyelesaikan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menyesuaikan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mengoperasikan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menghubungkan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menyusun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Analisis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Menemukan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perbedaan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memisahkan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membuat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diagram,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membuat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estimasi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mengambil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kesimpulan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menyusun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urutan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Sintesis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Menggabungkan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menciptakan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merumuskan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merancang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membuat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komposisi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menyusun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kembali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merevisi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Evaluasi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(C6)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Menimbang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mengkritik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membandingkan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memberi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alasan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menyimpulkan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memberi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dukungan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TINGKAT KOMPETENSI ASPEK KOGNITIF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reeform 3"/>
          <p:cNvSpPr>
            <a:spLocks/>
          </p:cNvSpPr>
          <p:nvPr/>
        </p:nvSpPr>
        <p:spPr bwMode="auto">
          <a:xfrm>
            <a:off x="2057400" y="2393950"/>
            <a:ext cx="7029450" cy="3657600"/>
          </a:xfrm>
          <a:custGeom>
            <a:avLst/>
            <a:gdLst>
              <a:gd name="T0" fmla="*/ 0 w 4428"/>
              <a:gd name="T1" fmla="*/ 2147483647 h 2136"/>
              <a:gd name="T2" fmla="*/ 2147483647 w 4428"/>
              <a:gd name="T3" fmla="*/ 2147483647 h 2136"/>
              <a:gd name="T4" fmla="*/ 2147483647 w 4428"/>
              <a:gd name="T5" fmla="*/ 2147483647 h 2136"/>
              <a:gd name="T6" fmla="*/ 2147483647 w 4428"/>
              <a:gd name="T7" fmla="*/ 2147483647 h 2136"/>
              <a:gd name="T8" fmla="*/ 2147483647 w 4428"/>
              <a:gd name="T9" fmla="*/ 2147483647 h 2136"/>
              <a:gd name="T10" fmla="*/ 2147483647 w 4428"/>
              <a:gd name="T11" fmla="*/ 2147483647 h 2136"/>
              <a:gd name="T12" fmla="*/ 2147483647 w 4428"/>
              <a:gd name="T13" fmla="*/ 2147483647 h 2136"/>
              <a:gd name="T14" fmla="*/ 2147483647 w 4428"/>
              <a:gd name="T15" fmla="*/ 2147483647 h 2136"/>
              <a:gd name="T16" fmla="*/ 2147483647 w 4428"/>
              <a:gd name="T17" fmla="*/ 2147483647 h 2136"/>
              <a:gd name="T18" fmla="*/ 2147483647 w 4428"/>
              <a:gd name="T19" fmla="*/ 2147483647 h 2136"/>
              <a:gd name="T20" fmla="*/ 2147483647 w 4428"/>
              <a:gd name="T21" fmla="*/ 2147483647 h 2136"/>
              <a:gd name="T22" fmla="*/ 2147483647 w 4428"/>
              <a:gd name="T23" fmla="*/ 0 h 2136"/>
              <a:gd name="T24" fmla="*/ 2147483647 w 4428"/>
              <a:gd name="T25" fmla="*/ 0 h 2136"/>
              <a:gd name="T26" fmla="*/ 2147483647 w 4428"/>
              <a:gd name="T27" fmla="*/ 0 h 21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428"/>
              <a:gd name="T43" fmla="*/ 0 h 2136"/>
              <a:gd name="T44" fmla="*/ 4428 w 4428"/>
              <a:gd name="T45" fmla="*/ 2136 h 21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428" h="2136">
                <a:moveTo>
                  <a:pt x="0" y="2136"/>
                </a:moveTo>
                <a:cubicBezTo>
                  <a:pt x="36" y="2136"/>
                  <a:pt x="72" y="2136"/>
                  <a:pt x="108" y="2136"/>
                </a:cubicBezTo>
                <a:lnTo>
                  <a:pt x="684" y="2136"/>
                </a:lnTo>
                <a:lnTo>
                  <a:pt x="684" y="1728"/>
                </a:lnTo>
                <a:lnTo>
                  <a:pt x="1356" y="1728"/>
                </a:lnTo>
                <a:lnTo>
                  <a:pt x="1356" y="1296"/>
                </a:lnTo>
                <a:lnTo>
                  <a:pt x="2028" y="1296"/>
                </a:lnTo>
                <a:lnTo>
                  <a:pt x="2028" y="912"/>
                </a:lnTo>
                <a:lnTo>
                  <a:pt x="2652" y="912"/>
                </a:lnTo>
                <a:lnTo>
                  <a:pt x="2652" y="432"/>
                </a:lnTo>
                <a:lnTo>
                  <a:pt x="3324" y="432"/>
                </a:lnTo>
                <a:lnTo>
                  <a:pt x="3324" y="0"/>
                </a:lnTo>
                <a:lnTo>
                  <a:pt x="4044" y="0"/>
                </a:lnTo>
                <a:lnTo>
                  <a:pt x="4428" y="0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441450" y="5502275"/>
            <a:ext cx="1682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66FF33"/>
                </a:solidFill>
                <a:latin typeface="Comic Sans MS" pitchFamily="66" charset="0"/>
              </a:rPr>
              <a:t>Pengetahuan</a:t>
            </a:r>
            <a:endParaRPr lang="en-US" sz="2400" dirty="0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2346325" y="45688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557463" y="4816475"/>
            <a:ext cx="155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6600"/>
                </a:solidFill>
                <a:latin typeface="Comic Sans MS" pitchFamily="66" charset="0"/>
              </a:rPr>
              <a:t>Pemahaman</a:t>
            </a:r>
            <a:endParaRPr lang="en-US" sz="24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771900" y="4054475"/>
            <a:ext cx="140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66FF33"/>
                </a:solidFill>
                <a:latin typeface="Comic Sans MS" pitchFamily="66" charset="0"/>
              </a:rPr>
              <a:t>Penerapan</a:t>
            </a:r>
            <a:endParaRPr lang="en-US" sz="2400" dirty="0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143500" y="3444875"/>
            <a:ext cx="1104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6600"/>
                </a:solidFill>
                <a:latin typeface="Comic Sans MS" pitchFamily="66" charset="0"/>
              </a:rPr>
              <a:t>Analisis</a:t>
            </a:r>
            <a:endParaRPr lang="en-US" sz="24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172200" y="2606675"/>
            <a:ext cx="114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66FF33"/>
                </a:solidFill>
                <a:latin typeface="Comic Sans MS" pitchFamily="66" charset="0"/>
              </a:rPr>
              <a:t>Sintesis</a:t>
            </a:r>
            <a:endParaRPr lang="en-US" sz="2400">
              <a:solidFill>
                <a:srgbClr val="66FF33"/>
              </a:solidFill>
              <a:latin typeface="Times New Roman" pitchFamily="18" charset="0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464425" y="1844675"/>
            <a:ext cx="1146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6600"/>
                </a:solidFill>
                <a:latin typeface="Comic Sans MS" pitchFamily="66" charset="0"/>
              </a:rPr>
              <a:t>Evaluasi</a:t>
            </a:r>
            <a:endParaRPr lang="en-US" sz="2400">
              <a:solidFill>
                <a:srgbClr val="FF6600"/>
              </a:solidFill>
              <a:latin typeface="Times New Roman" pitchFamily="18" charset="0"/>
            </a:endParaRP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228600" y="3794125"/>
          <a:ext cx="990600" cy="2682875"/>
        </p:xfrm>
        <a:graphic>
          <a:graphicData uri="http://schemas.openxmlformats.org/presentationml/2006/ole">
            <p:oleObj spid="_x0000_s29698" name="Clip" r:id="rId4" imgW="14853240" imgH="31961160" progId="">
              <p:embed/>
            </p:oleObj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50825" y="2606675"/>
            <a:ext cx="3763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latin typeface="Comic Sans MS" pitchFamily="66" charset="0"/>
              </a:rPr>
              <a:t>KEMAMPUAN BERPIKIR</a:t>
            </a:r>
          </a:p>
          <a:p>
            <a:pPr algn="ctr" eaLnBrk="0" hangingPunct="0"/>
            <a:r>
              <a:rPr lang="en-US" sz="2400" b="1">
                <a:latin typeface="Comic Sans MS" pitchFamily="66" charset="0"/>
              </a:rPr>
              <a:t>(KOGNITIF)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848600" y="6172200"/>
            <a:ext cx="671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Bloom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Kompetensi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9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9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39940" grpId="0" build="p" autoUpdateAnimBg="0"/>
      <p:bldP spid="39942" grpId="0" build="p" autoUpdateAnimBg="0"/>
      <p:bldP spid="39943" grpId="0" build="p" autoUpdateAnimBg="0"/>
      <p:bldP spid="39944" grpId="0" build="p" autoUpdateAnimBg="0"/>
      <p:bldP spid="39945" grpId="0" build="p" autoUpdateAnimBg="0"/>
      <p:bldP spid="39946" grpId="0" build="p" autoUpdateAnimBg="0"/>
      <p:bldP spid="39948" grpId="0" build="allAtOnce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4479925" y="3294063"/>
            <a:ext cx="184150" cy="1127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400">
              <a:solidFill>
                <a:schemeClr val="tx2"/>
              </a:solidFill>
              <a:latin typeface="Times New Roman" pitchFamily="18" charset="0"/>
            </a:endParaRPr>
          </a:p>
          <a:p>
            <a:endParaRPr 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6020" name="Picture 4" descr="informa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6447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5" descr="motiva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1357298"/>
            <a:ext cx="2755900" cy="257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2" name="Picture 6" descr="fasilita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3714752"/>
            <a:ext cx="2852738" cy="276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3" name="Picture 7" descr="evaluato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3786190"/>
            <a:ext cx="2541588" cy="257175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800600" y="3614738"/>
            <a:ext cx="3200400" cy="32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AutoShape 2"/>
          <p:cNvSpPr>
            <a:spLocks noChangeArrowheads="1"/>
          </p:cNvSpPr>
          <p:nvPr/>
        </p:nvSpPr>
        <p:spPr bwMode="auto">
          <a:xfrm>
            <a:off x="609600" y="457200"/>
            <a:ext cx="6324600" cy="57150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57150" cmpd="thinThick">
            <a:solidFill>
              <a:schemeClr val="tx1"/>
            </a:solidFill>
            <a:miter lim="800000"/>
            <a:headEnd/>
            <a:tailEnd/>
          </a:ln>
        </p:spPr>
        <p:txBody>
          <a:bodyPr wrap="none" lIns="85554" tIns="42776" rIns="85554" bIns="42776" anchor="ctr"/>
          <a:lstStyle/>
          <a:p>
            <a:pPr algn="ctr" defTabSz="855663"/>
            <a:endParaRPr lang="en-US" sz="1700"/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124200" y="1524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800080"/>
                </a:solidFill>
              </a:rPr>
              <a:t>Reading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757488" y="2041525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800080"/>
                </a:solidFill>
              </a:rPr>
              <a:t>Hearing words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2509838" y="2424113"/>
            <a:ext cx="249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800080"/>
                </a:solidFill>
              </a:rPr>
              <a:t>Looking at picture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2119313" y="3081338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CC3300"/>
                </a:solidFill>
              </a:rPr>
              <a:t>Looking at an exhibition</a:t>
            </a:r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1876425" y="4114800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A50021"/>
                </a:solidFill>
              </a:rPr>
              <a:t>Participating in a discussion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2525" y="2757488"/>
            <a:ext cx="5181600" cy="2881312"/>
            <a:chOff x="726" y="1737"/>
            <a:chExt cx="3264" cy="1815"/>
          </a:xfrm>
        </p:grpSpPr>
        <p:sp>
          <p:nvSpPr>
            <p:cNvPr id="10271" name="Text Box 9"/>
            <p:cNvSpPr txBox="1">
              <a:spLocks noChangeArrowheads="1"/>
            </p:cNvSpPr>
            <p:nvPr/>
          </p:nvSpPr>
          <p:spPr bwMode="auto">
            <a:xfrm>
              <a:off x="1509" y="1737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1700"/>
                <a:t>Watching video</a:t>
              </a:r>
            </a:p>
          </p:txBody>
        </p:sp>
        <p:sp>
          <p:nvSpPr>
            <p:cNvPr id="10272" name="Text Box 10"/>
            <p:cNvSpPr txBox="1">
              <a:spLocks noChangeArrowheads="1"/>
            </p:cNvSpPr>
            <p:nvPr/>
          </p:nvSpPr>
          <p:spPr bwMode="auto">
            <a:xfrm>
              <a:off x="1377" y="2169"/>
              <a:ext cx="19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1700"/>
                <a:t>Watching a demonstration</a:t>
              </a:r>
            </a:p>
          </p:txBody>
        </p:sp>
        <p:sp>
          <p:nvSpPr>
            <p:cNvPr id="10273" name="Text Box 11"/>
            <p:cNvSpPr txBox="1">
              <a:spLocks noChangeArrowheads="1"/>
            </p:cNvSpPr>
            <p:nvPr/>
          </p:nvSpPr>
          <p:spPr bwMode="auto">
            <a:xfrm>
              <a:off x="1296" y="2382"/>
              <a:ext cx="21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1700"/>
                <a:t>Seeing it done on location</a:t>
              </a:r>
            </a:p>
          </p:txBody>
        </p:sp>
        <p:sp>
          <p:nvSpPr>
            <p:cNvPr id="10274" name="Text Box 12"/>
            <p:cNvSpPr txBox="1">
              <a:spLocks noChangeArrowheads="1"/>
            </p:cNvSpPr>
            <p:nvPr/>
          </p:nvSpPr>
          <p:spPr bwMode="auto">
            <a:xfrm>
              <a:off x="780" y="2838"/>
              <a:ext cx="31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1700"/>
                <a:t>Giving a talk</a:t>
              </a:r>
            </a:p>
          </p:txBody>
        </p:sp>
        <p:sp>
          <p:nvSpPr>
            <p:cNvPr id="10275" name="Text Box 13"/>
            <p:cNvSpPr txBox="1">
              <a:spLocks noChangeArrowheads="1"/>
            </p:cNvSpPr>
            <p:nvPr/>
          </p:nvSpPr>
          <p:spPr bwMode="auto">
            <a:xfrm>
              <a:off x="939" y="3081"/>
              <a:ext cx="28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1700"/>
                <a:t>Doing a Dramatic Presentation</a:t>
              </a:r>
            </a:p>
          </p:txBody>
        </p:sp>
        <p:sp>
          <p:nvSpPr>
            <p:cNvPr id="10276" name="Text Box 14"/>
            <p:cNvSpPr txBox="1">
              <a:spLocks noChangeArrowheads="1"/>
            </p:cNvSpPr>
            <p:nvPr/>
          </p:nvSpPr>
          <p:spPr bwMode="auto">
            <a:xfrm>
              <a:off x="726" y="3321"/>
              <a:ext cx="32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1700"/>
                <a:t>Simullating the Real Experience</a:t>
              </a:r>
            </a:p>
          </p:txBody>
        </p:sp>
      </p:grp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1676400" y="5638800"/>
            <a:ext cx="403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/>
              <a:t>Doing the Real Thing</a:t>
            </a:r>
          </a:p>
        </p:txBody>
      </p:sp>
      <p:sp>
        <p:nvSpPr>
          <p:cNvPr id="283664" name="Rectangle 16"/>
          <p:cNvSpPr>
            <a:spLocks noChangeArrowheads="1"/>
          </p:cNvSpPr>
          <p:nvPr/>
        </p:nvSpPr>
        <p:spPr bwMode="auto">
          <a:xfrm>
            <a:off x="533400" y="457200"/>
            <a:ext cx="838200" cy="5700713"/>
          </a:xfrm>
          <a:prstGeom prst="rect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FBFAC7">
                  <a:alpha val="44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576263" y="5638800"/>
            <a:ext cx="87153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2200" b="1">
                <a:solidFill>
                  <a:srgbClr val="FF0000"/>
                </a:solidFill>
              </a:rPr>
              <a:t>90%</a:t>
            </a:r>
            <a:r>
              <a:rPr lang="en-US" sz="1900">
                <a:solidFill>
                  <a:srgbClr val="FF0000"/>
                </a:solidFill>
              </a:rPr>
              <a:t>     </a:t>
            </a:r>
          </a:p>
        </p:txBody>
      </p:sp>
      <p:sp>
        <p:nvSpPr>
          <p:cNvPr id="283666" name="Text Box 18"/>
          <p:cNvSpPr txBox="1">
            <a:spLocks noChangeArrowheads="1"/>
          </p:cNvSpPr>
          <p:nvPr/>
        </p:nvSpPr>
        <p:spPr bwMode="auto">
          <a:xfrm>
            <a:off x="533400" y="41624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A50021"/>
                </a:solidFill>
              </a:rPr>
              <a:t>70%</a:t>
            </a:r>
            <a:r>
              <a:rPr lang="en-US" sz="1900"/>
              <a:t>    </a:t>
            </a:r>
          </a:p>
        </p:txBody>
      </p:sp>
      <p:sp>
        <p:nvSpPr>
          <p:cNvPr id="283667" name="Text Box 19"/>
          <p:cNvSpPr txBox="1">
            <a:spLocks noChangeArrowheads="1"/>
          </p:cNvSpPr>
          <p:nvPr/>
        </p:nvSpPr>
        <p:spPr bwMode="auto">
          <a:xfrm>
            <a:off x="561975" y="3048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CC3300"/>
                </a:solidFill>
              </a:rPr>
              <a:t>50%</a:t>
            </a:r>
            <a:r>
              <a:rPr lang="en-US" sz="1900"/>
              <a:t>   </a:t>
            </a:r>
          </a:p>
        </p:txBody>
      </p: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576263" y="2422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800080"/>
                </a:solidFill>
              </a:rPr>
              <a:t>30%</a:t>
            </a:r>
            <a:r>
              <a:rPr lang="en-US" sz="1900"/>
              <a:t>  </a:t>
            </a:r>
          </a:p>
        </p:txBody>
      </p:sp>
      <p:sp>
        <p:nvSpPr>
          <p:cNvPr id="283669" name="Text Box 21"/>
          <p:cNvSpPr txBox="1">
            <a:spLocks noChangeArrowheads="1"/>
          </p:cNvSpPr>
          <p:nvPr/>
        </p:nvSpPr>
        <p:spPr bwMode="auto">
          <a:xfrm>
            <a:off x="566738" y="19653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800080"/>
                </a:solidFill>
              </a:rPr>
              <a:t>20%</a:t>
            </a:r>
            <a:r>
              <a:rPr lang="en-US" sz="1900"/>
              <a:t>  </a:t>
            </a:r>
          </a:p>
        </p:txBody>
      </p: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561975" y="15240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800080"/>
                </a:solidFill>
              </a:rPr>
              <a:t>10%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477000" y="990600"/>
            <a:ext cx="485775" cy="4419600"/>
            <a:chOff x="4080" y="624"/>
            <a:chExt cx="306" cy="2784"/>
          </a:xfrm>
        </p:grpSpPr>
        <p:sp>
          <p:nvSpPr>
            <p:cNvPr id="10268" name="Text Box 24"/>
            <p:cNvSpPr txBox="1">
              <a:spLocks noChangeArrowheads="1"/>
            </p:cNvSpPr>
            <p:nvPr/>
          </p:nvSpPr>
          <p:spPr bwMode="auto">
            <a:xfrm rot="5400000">
              <a:off x="3844" y="915"/>
              <a:ext cx="8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1900" b="1">
                  <a:solidFill>
                    <a:srgbClr val="DC8300"/>
                  </a:solidFill>
                </a:rPr>
                <a:t>PASSIVE</a:t>
              </a:r>
            </a:p>
          </p:txBody>
        </p:sp>
        <p:sp>
          <p:nvSpPr>
            <p:cNvPr id="10269" name="Text Box 25"/>
            <p:cNvSpPr txBox="1">
              <a:spLocks noChangeArrowheads="1"/>
            </p:cNvSpPr>
            <p:nvPr/>
          </p:nvSpPr>
          <p:spPr bwMode="auto">
            <a:xfrm rot="5400000">
              <a:off x="3820" y="2859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1900" b="1">
                  <a:solidFill>
                    <a:srgbClr val="DC8300"/>
                  </a:solidFill>
                </a:rPr>
                <a:t>ACTIVE</a:t>
              </a:r>
            </a:p>
          </p:txBody>
        </p:sp>
        <p:sp>
          <p:nvSpPr>
            <p:cNvPr id="10270" name="AutoShape 26"/>
            <p:cNvSpPr>
              <a:spLocks noChangeArrowheads="1"/>
            </p:cNvSpPr>
            <p:nvPr/>
          </p:nvSpPr>
          <p:spPr bwMode="auto">
            <a:xfrm>
              <a:off x="4080" y="1488"/>
              <a:ext cx="306" cy="1104"/>
            </a:xfrm>
            <a:prstGeom prst="downArrow">
              <a:avLst>
                <a:gd name="adj1" fmla="val 50000"/>
                <a:gd name="adj2" fmla="val 90196"/>
              </a:avLst>
            </a:prstGeom>
            <a:gradFill rotWithShape="1">
              <a:gsLst>
                <a:gs pos="0">
                  <a:srgbClr val="707060"/>
                </a:gs>
                <a:gs pos="100000">
                  <a:srgbClr val="F3F3C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283675" name="Text Box 27"/>
          <p:cNvSpPr txBox="1">
            <a:spLocks noChangeArrowheads="1"/>
          </p:cNvSpPr>
          <p:nvPr/>
        </p:nvSpPr>
        <p:spPr bwMode="auto">
          <a:xfrm>
            <a:off x="76200" y="6200775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500" b="1">
                <a:solidFill>
                  <a:srgbClr val="A50021"/>
                </a:solidFill>
                <a:latin typeface="Arial Black" pitchFamily="34" charset="0"/>
              </a:rPr>
              <a:t>TINGKAT MEMORISASI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156450" y="550863"/>
            <a:ext cx="1600200" cy="5638800"/>
            <a:chOff x="4823" y="347"/>
            <a:chExt cx="1079" cy="3552"/>
          </a:xfrm>
        </p:grpSpPr>
        <p:sp>
          <p:nvSpPr>
            <p:cNvPr id="10263" name="Rectangle 29"/>
            <p:cNvSpPr>
              <a:spLocks noChangeArrowheads="1"/>
            </p:cNvSpPr>
            <p:nvPr/>
          </p:nvSpPr>
          <p:spPr bwMode="auto">
            <a:xfrm>
              <a:off x="4823" y="347"/>
              <a:ext cx="1079" cy="3552"/>
            </a:xfrm>
            <a:prstGeom prst="rect">
              <a:avLst/>
            </a:prstGeom>
            <a:gradFill rotWithShape="1">
              <a:gsLst>
                <a:gs pos="0">
                  <a:srgbClr val="95997B"/>
                </a:gs>
                <a:gs pos="100000">
                  <a:srgbClr val="E0E5B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0264" name="Text Box 30"/>
            <p:cNvSpPr txBox="1">
              <a:spLocks noChangeArrowheads="1"/>
            </p:cNvSpPr>
            <p:nvPr/>
          </p:nvSpPr>
          <p:spPr bwMode="auto">
            <a:xfrm>
              <a:off x="4855" y="1029"/>
              <a:ext cx="10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2200" b="1">
                  <a:solidFill>
                    <a:schemeClr val="hlink"/>
                  </a:solidFill>
                </a:rPr>
                <a:t>Verbal reciving</a:t>
              </a:r>
            </a:p>
          </p:txBody>
        </p:sp>
        <p:sp>
          <p:nvSpPr>
            <p:cNvPr id="10265" name="Text Box 31"/>
            <p:cNvSpPr txBox="1">
              <a:spLocks noChangeArrowheads="1"/>
            </p:cNvSpPr>
            <p:nvPr/>
          </p:nvSpPr>
          <p:spPr bwMode="auto">
            <a:xfrm>
              <a:off x="4849" y="1845"/>
              <a:ext cx="100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2200" b="1">
                  <a:solidFill>
                    <a:srgbClr val="007572"/>
                  </a:solidFill>
                </a:rPr>
                <a:t>Visual reciving</a:t>
              </a:r>
              <a:r>
                <a:rPr lang="en-US" sz="2200">
                  <a:solidFill>
                    <a:srgbClr val="007572"/>
                  </a:solidFill>
                </a:rPr>
                <a:t>  </a:t>
              </a:r>
            </a:p>
          </p:txBody>
        </p:sp>
        <p:sp>
          <p:nvSpPr>
            <p:cNvPr id="10266" name="Text Box 32"/>
            <p:cNvSpPr txBox="1">
              <a:spLocks noChangeArrowheads="1"/>
            </p:cNvSpPr>
            <p:nvPr/>
          </p:nvSpPr>
          <p:spPr bwMode="auto">
            <a:xfrm>
              <a:off x="4926" y="2603"/>
              <a:ext cx="85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2200" b="1">
                  <a:solidFill>
                    <a:srgbClr val="005C5A"/>
                  </a:solidFill>
                </a:rPr>
                <a:t>Partici- pating</a:t>
              </a:r>
            </a:p>
          </p:txBody>
        </p:sp>
        <p:sp>
          <p:nvSpPr>
            <p:cNvPr id="10267" name="Text Box 33"/>
            <p:cNvSpPr txBox="1">
              <a:spLocks noChangeArrowheads="1"/>
            </p:cNvSpPr>
            <p:nvPr/>
          </p:nvSpPr>
          <p:spPr bwMode="auto">
            <a:xfrm>
              <a:off x="4874" y="3419"/>
              <a:ext cx="9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5554" tIns="42776" rIns="85554" bIns="42776">
              <a:spAutoFit/>
            </a:bodyPr>
            <a:lstStyle/>
            <a:p>
              <a:pPr algn="ctr" defTabSz="855663">
                <a:spcBef>
                  <a:spcPct val="50000"/>
                </a:spcBef>
              </a:pPr>
              <a:r>
                <a:rPr lang="en-US" sz="2200" b="1">
                  <a:solidFill>
                    <a:srgbClr val="003635"/>
                  </a:solidFill>
                </a:rPr>
                <a:t>Doing</a:t>
              </a:r>
            </a:p>
          </p:txBody>
        </p:sp>
      </p:grpSp>
      <p:sp>
        <p:nvSpPr>
          <p:cNvPr id="283682" name="Text Box 34"/>
          <p:cNvSpPr txBox="1">
            <a:spLocks noChangeArrowheads="1"/>
          </p:cNvSpPr>
          <p:nvPr/>
        </p:nvSpPr>
        <p:spPr bwMode="auto">
          <a:xfrm>
            <a:off x="6908800" y="6203950"/>
            <a:ext cx="2043113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500" b="1">
                <a:solidFill>
                  <a:srgbClr val="A50021"/>
                </a:solidFill>
                <a:latin typeface="Arial Black" pitchFamily="34" charset="0"/>
                <a:hlinkClick r:id="rId3" action="ppaction://hlinksldjump"/>
              </a:rPr>
              <a:t>TINGKAT KETERLIBATAN</a:t>
            </a:r>
            <a:endParaRPr lang="en-US" sz="1500" b="1">
              <a:solidFill>
                <a:srgbClr val="A50021"/>
              </a:solidFill>
              <a:latin typeface="Arial Black" pitchFamily="34" charset="0"/>
            </a:endParaRPr>
          </a:p>
        </p:txBody>
      </p:sp>
      <p:sp>
        <p:nvSpPr>
          <p:cNvPr id="283683" name="Text Box 35"/>
          <p:cNvSpPr txBox="1">
            <a:spLocks noChangeArrowheads="1"/>
          </p:cNvSpPr>
          <p:nvPr/>
        </p:nvSpPr>
        <p:spPr bwMode="auto">
          <a:xfrm>
            <a:off x="1981200" y="6296025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554" tIns="42776" rIns="85554" bIns="42776">
            <a:spAutoFit/>
          </a:bodyPr>
          <a:lstStyle/>
          <a:p>
            <a:pPr algn="ctr" defTabSz="855663">
              <a:spcBef>
                <a:spcPct val="50000"/>
              </a:spcBef>
            </a:pPr>
            <a:r>
              <a:rPr lang="en-US" sz="1900" b="1">
                <a:solidFill>
                  <a:srgbClr val="A50021"/>
                </a:solidFill>
                <a:latin typeface="Arial Black" pitchFamily="34" charset="0"/>
              </a:rPr>
              <a:t>MODEL PEMBELAJARAN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5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00"/>
                            </p:stCondLst>
                            <p:childTnLst>
                              <p:par>
                                <p:cTn id="1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1000"/>
                                        <p:tgtEl>
                                          <p:spTgt spid="2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animBg="1"/>
      <p:bldP spid="283653" grpId="0"/>
      <p:bldP spid="283654" grpId="0"/>
      <p:bldP spid="283655" grpId="0"/>
      <p:bldP spid="283663" grpId="0"/>
      <p:bldP spid="283664" grpId="0" animBg="1"/>
      <p:bldP spid="283665" grpId="0"/>
      <p:bldP spid="283666" grpId="0"/>
      <p:bldP spid="283667" grpId="0"/>
      <p:bldP spid="283668" grpId="0"/>
      <p:bldP spid="283669" grpId="0"/>
      <p:bldP spid="283670" grpId="0"/>
      <p:bldP spid="283682" grpId="0"/>
      <p:bldP spid="28368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763</Words>
  <Application>Microsoft Office PowerPoint</Application>
  <PresentationFormat>On-screen Show (4:3)</PresentationFormat>
  <Paragraphs>240</Paragraphs>
  <Slides>31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Clip</vt:lpstr>
      <vt:lpstr>Equation</vt:lpstr>
      <vt:lpstr>Pengantar</vt:lpstr>
      <vt:lpstr>Analisa Algoritma</vt:lpstr>
      <vt:lpstr>Apa itu Algoritma ?</vt:lpstr>
      <vt:lpstr>Algoritma</vt:lpstr>
      <vt:lpstr>Mengapa perlu analisa</vt:lpstr>
      <vt:lpstr>TINGKAT KOMPETENSI ASPEK KOGNITIF</vt:lpstr>
      <vt:lpstr>Aspek Kompetensi</vt:lpstr>
      <vt:lpstr>Peran Dosen</vt:lpstr>
      <vt:lpstr>Slide 9</vt:lpstr>
      <vt:lpstr>Kriteria Penilaian</vt:lpstr>
      <vt:lpstr>Strategi Pembelajaran</vt:lpstr>
      <vt:lpstr>Alat Ukur Efisiensi Algoritma</vt:lpstr>
      <vt:lpstr>Slide 13</vt:lpstr>
      <vt:lpstr>Persoalan / Problem</vt:lpstr>
      <vt:lpstr>Persoalan / Problem</vt:lpstr>
      <vt:lpstr>Slide 16</vt:lpstr>
      <vt:lpstr>Contoh Persoalan Klasik</vt:lpstr>
      <vt:lpstr>Contoh Persoalan Klasik </vt:lpstr>
      <vt:lpstr>Contoh Persoalan Klasik</vt:lpstr>
      <vt:lpstr>Contoh instansiasi persoalan</vt:lpstr>
      <vt:lpstr>Contoh Persoalan Klasik</vt:lpstr>
      <vt:lpstr>Contoh Persoalan Klasik</vt:lpstr>
      <vt:lpstr>Contoh Persoalan Klasik</vt:lpstr>
      <vt:lpstr>Contoh Persoalan Klasik</vt:lpstr>
      <vt:lpstr>Contoh Persoalan Klasik</vt:lpstr>
      <vt:lpstr>Contoh Persoalan Klasik</vt:lpstr>
      <vt:lpstr>Apakah Strategi Algoritma itu?</vt:lpstr>
      <vt:lpstr>Strategi Algoritma</vt:lpstr>
      <vt:lpstr>Mengapa Perlu Mempelajari  Strategi Algoritma?</vt:lpstr>
      <vt:lpstr>Klasifikasi Strategi Algoritma</vt:lpstr>
      <vt:lpstr>Klasifikasi Strategi Algoritma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Gavra</cp:lastModifiedBy>
  <cp:revision>26</cp:revision>
  <dcterms:created xsi:type="dcterms:W3CDTF">2014-01-31T01:13:01Z</dcterms:created>
  <dcterms:modified xsi:type="dcterms:W3CDTF">2015-02-24T01:45:09Z</dcterms:modified>
</cp:coreProperties>
</file>