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9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6858000" type="screen4x3"/>
  <p:notesSz cx="7302500" cy="95885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50" y="-90"/>
      </p:cViewPr>
      <p:guideLst>
        <p:guide orient="horz" pos="3020"/>
        <p:guide pos="23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11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6393" y="9107411"/>
            <a:ext cx="3164417" cy="4794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/>
            </a:lvl1pPr>
          </a:lstStyle>
          <a:p>
            <a:fld id="{A7DB5BD3-9863-4027-B8F6-E62822286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7215238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286124"/>
            <a:ext cx="721523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id-ID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26/05/2015</a:t>
            </a:fld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26/05/2015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26/05/2015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599E4-763A-4877-AFD1-7908F958F9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28600"/>
            <a:ext cx="8229600" cy="586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147D6-B518-4444-A96E-D7EFCB8C2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26/05/2015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26/05/2015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26/05/2015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26/05/2015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26/05/2015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26/05/2015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6715172" cy="947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26/05/2015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5859"/>
            <a:ext cx="5486400" cy="3441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86322"/>
            <a:ext cx="5486400" cy="138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26/05/2015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501090" y="0"/>
            <a:ext cx="642910" cy="62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7620" y="6572272"/>
            <a:ext cx="200026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8FF6-ECD9-49AB-B430-41AFB2F8B724}" type="datetimeFigureOut">
              <a:rPr lang="id-ID" smtClean="0"/>
              <a:pPr/>
              <a:t>26/05/2015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92" y="6572272"/>
            <a:ext cx="207170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 flipH="1">
            <a:off x="-45719" y="19050"/>
            <a:ext cx="117124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596" y="6572272"/>
            <a:ext cx="2895600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500034" y="1214422"/>
            <a:ext cx="68580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7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8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9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0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1.doc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Algoritma Greedy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Analisa Algoritma</a:t>
            </a:r>
          </a:p>
          <a:p>
            <a:r>
              <a:rPr lang="id-ID" dirty="0" smtClean="0"/>
              <a:t>Pertemuan 10</a:t>
            </a:r>
            <a:endParaRPr lang="id-ID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715" y="3143248"/>
            <a:ext cx="4572003" cy="32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19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Pada masalah penukaran uang: 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 i="1" smtClean="0"/>
              <a:t>Himpunan kandidat</a:t>
            </a:r>
            <a:r>
              <a:rPr lang="en-US" sz="2400" smtClean="0"/>
              <a:t>: himpunan koin yang merepresentasikan nilai 1, 5, 10, 25, paling sedikit mengandung satu koin untuk setiap nilai.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sz="24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 i="1" smtClean="0"/>
              <a:t>Himpunan solusi</a:t>
            </a:r>
            <a:r>
              <a:rPr lang="en-US" sz="2400" smtClean="0"/>
              <a:t>: total nilai koin yang dipilih tepat sama jumlahnya dengan nilai uang yang ditukarkan.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sz="24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 i="1" smtClean="0"/>
              <a:t>Fungsi seleksi</a:t>
            </a:r>
            <a:r>
              <a:rPr lang="en-US" sz="2400" smtClean="0"/>
              <a:t>: pilihlah koin yang bernilai tertinggi dari himpunan kandidat yang tersisa.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sz="24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 i="1" smtClean="0"/>
              <a:t>Fungsi layak</a:t>
            </a:r>
            <a:r>
              <a:rPr lang="en-US" sz="2400" smtClean="0"/>
              <a:t>: memeriksa apakah nilai total dari himpunan koin yang dipilih tidak melebihi jumlah uang yang harus dibayar.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sz="24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 i="1" smtClean="0"/>
              <a:t>Fungsi obyektif</a:t>
            </a:r>
            <a:r>
              <a:rPr lang="en-US" sz="2400" smtClean="0"/>
              <a:t>: jumlah koin yang digunakan minimum.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8913"/>
            <a:ext cx="8147050" cy="59070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Skema umum algoritma </a:t>
            </a:r>
            <a:r>
              <a:rPr lang="en-US" sz="2800" i="1" smtClean="0"/>
              <a:t>greedy</a:t>
            </a:r>
            <a:r>
              <a:rPr lang="en-US" sz="2800" smtClean="0"/>
              <a:t>: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611188" y="765175"/>
          <a:ext cx="8066087" cy="5005388"/>
        </p:xfrm>
        <a:graphic>
          <a:graphicData uri="http://schemas.openxmlformats.org/presentationml/2006/ole">
            <p:oleObj spid="_x0000_s1026" name="Document" r:id="rId3" imgW="5640271" imgH="3500167" progId="Word.Document.8">
              <p:embed/>
            </p:oleObj>
          </a:graphicData>
        </a:graphic>
      </p:graphicFrame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468313" y="6003925"/>
            <a:ext cx="8315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>
              <a:buFont typeface="Symbol" pitchFamily="18" charset="2"/>
              <a:buChar char=""/>
              <a:tabLst>
                <a:tab pos="457200" algn="l"/>
              </a:tabLst>
            </a:pPr>
            <a:r>
              <a:rPr lang="en-US" sz="2000"/>
              <a:t> Pada akhir setiap lelaran, solusi yang terbentuk adalah optimum lokal. </a:t>
            </a:r>
          </a:p>
          <a:p>
            <a:pPr algn="just" eaLnBrk="1" hangingPunct="1">
              <a:buFont typeface="Symbol" pitchFamily="18" charset="2"/>
              <a:buChar char=""/>
              <a:tabLst>
                <a:tab pos="457200" algn="l"/>
              </a:tabLst>
            </a:pPr>
            <a:r>
              <a:rPr lang="en-US" sz="2000"/>
              <a:t> Pada akhir kalang while-do diperoleh optimum global.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19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i="1" smtClean="0"/>
              <a:t>Warning</a:t>
            </a:r>
            <a:r>
              <a:rPr lang="en-US" sz="2400" smtClean="0"/>
              <a:t>: Optimum global belum tentu merupakan solusi optimum (terbaik), tetapi </a:t>
            </a:r>
            <a:r>
              <a:rPr lang="en-US" sz="2400" i="1" smtClean="0"/>
              <a:t>sub-optimum</a:t>
            </a:r>
            <a:r>
              <a:rPr lang="en-US" sz="2400" smtClean="0"/>
              <a:t> atau </a:t>
            </a:r>
            <a:r>
              <a:rPr lang="en-US" sz="2400" i="1" smtClean="0"/>
              <a:t>pseudo-optimum</a:t>
            </a:r>
            <a:r>
              <a:rPr lang="en-US" sz="2400" smtClean="0"/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Alasan: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1. Algoritma </a:t>
            </a:r>
            <a:r>
              <a:rPr lang="en-US" sz="2400" i="1" smtClean="0"/>
              <a:t>greedy</a:t>
            </a:r>
            <a:r>
              <a:rPr lang="en-US" sz="2400" smtClean="0"/>
              <a:t> tidak beroperasi secara menyeluruh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terhadap semua alternatif solusi yang ada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(sebagaimana pada metode </a:t>
            </a:r>
            <a:r>
              <a:rPr lang="en-US" sz="2400" i="1" smtClean="0"/>
              <a:t>exhaustive search)</a:t>
            </a:r>
            <a:r>
              <a:rPr lang="en-US" sz="2400" smtClean="0"/>
              <a:t>.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2. Terdapat beberapa fungsi SELEKSI yang berbeda,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sehingga kita harus memilih fungsi yang tepat jika kita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ingin algoritma menghasilkan solusi optiamal.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Jadi, pada sebagian masalah algoritma </a:t>
            </a:r>
            <a:r>
              <a:rPr lang="en-US" sz="2400" i="1" smtClean="0"/>
              <a:t>greedy</a:t>
            </a:r>
            <a:r>
              <a:rPr lang="en-US" sz="2400" smtClean="0"/>
              <a:t> tidak selalu berhasil memberikan solusi yang optimal.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19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Contoh 2</a:t>
            </a:r>
            <a:r>
              <a:rPr lang="en-US" sz="2400" smtClean="0"/>
              <a:t>: tinjau masalah penukaran uang. 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(a) 	Koin: 5, 4, 3, dan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		Uang yang ditukar = 7.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Solusi </a:t>
            </a:r>
            <a:r>
              <a:rPr lang="en-US" sz="2000" i="1" smtClean="0"/>
              <a:t>greedy</a:t>
            </a:r>
            <a:r>
              <a:rPr lang="en-US" sz="2000" smtClean="0"/>
              <a:t>:  7 = 5 + 1 + 1  	( 3 koin)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tidak optimal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Solusi optimal: 7 = 4 + 3		( 2 koin)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(b)   	Koin: 10, 7,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       	Uang yang ditukar: 15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       	Solusi </a:t>
            </a:r>
            <a:r>
              <a:rPr lang="en-US" sz="2000" i="1" smtClean="0"/>
              <a:t>greedy</a:t>
            </a:r>
            <a:r>
              <a:rPr lang="en-US" sz="2000" smtClean="0"/>
              <a:t>:  15 = 10 + 1 + 1 + 1 + 1 + 1	(6 koin)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       	Solusi optimal: 15 = 7 + 7 + 1			(hanya 3 koin)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(c) 	Koin: 15, 10, dan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Uang yang ditukar: 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Solusi </a:t>
            </a:r>
            <a:r>
              <a:rPr lang="en-US" sz="2000" i="1" smtClean="0"/>
              <a:t>greedy</a:t>
            </a:r>
            <a:r>
              <a:rPr lang="en-US" sz="2000" smtClean="0"/>
              <a:t>: 20 = 15 + 1 + 1 + 1 + 1 + 1	(6 koin)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Solusi optimal: 20 = 10 + 10			(2 koin)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1313" y="0"/>
            <a:ext cx="2452687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62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Untuk sistem mata uang dollar AS, euro Eropa, dan </a:t>
            </a:r>
            <a:r>
              <a:rPr lang="en-US" sz="2800" i="1" smtClean="0"/>
              <a:t>crown</a:t>
            </a:r>
            <a:r>
              <a:rPr lang="en-US" sz="2800" smtClean="0"/>
              <a:t> Swedia, algoritma </a:t>
            </a:r>
            <a:r>
              <a:rPr lang="en-US" sz="2800" i="1" smtClean="0"/>
              <a:t>greedy</a:t>
            </a:r>
            <a:r>
              <a:rPr lang="en-US" sz="2800" smtClean="0"/>
              <a:t> selalu memberikan solusi optimum. 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Contoh: Uang $6,39 ditukar dengan uang kertas (</a:t>
            </a:r>
            <a:r>
              <a:rPr lang="en-US" sz="2800" i="1" smtClean="0"/>
              <a:t>bill</a:t>
            </a:r>
            <a:r>
              <a:rPr lang="en-US" sz="2800" smtClean="0"/>
              <a:t>) dan koin sen (</a:t>
            </a:r>
            <a:r>
              <a:rPr lang="en-US" sz="2800" i="1" smtClean="0"/>
              <a:t>cent</a:t>
            </a:r>
            <a:r>
              <a:rPr lang="en-US" sz="2800" smtClean="0"/>
              <a:t>), kita dapat memilih: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	- Satu buah uang kertas senilai $5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	- Satu buah uang kertas senilai $1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	- Satu koin  25 sen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	- Satu koin 10 sen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	- Empat koin 1 sen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$5 + $1 + 25c + 10c + 1c + 1c + 1c + 1c = $6,39 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0" y="3857625"/>
            <a:ext cx="257175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46725"/>
          </a:xfrm>
        </p:spPr>
        <p:txBody>
          <a:bodyPr/>
          <a:lstStyle/>
          <a:p>
            <a:pPr eaLnBrk="1" hangingPunct="1"/>
            <a:r>
              <a:rPr lang="en-US" sz="2800" smtClean="0"/>
              <a:t>Jika jawaban terbaik mutlak tidak diperlukan, maka algoritma </a:t>
            </a:r>
            <a:r>
              <a:rPr lang="en-US" sz="2800" i="1" smtClean="0"/>
              <a:t>greedy</a:t>
            </a:r>
            <a:r>
              <a:rPr lang="en-US" sz="2800" smtClean="0"/>
              <a:t> sering berguna untuk menghasilkan solusi hampiran (</a:t>
            </a:r>
            <a:r>
              <a:rPr lang="en-US" sz="2800" i="1" smtClean="0"/>
              <a:t>approximation</a:t>
            </a:r>
            <a:r>
              <a:rPr lang="en-US" sz="2800" smtClean="0"/>
              <a:t>), 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daripada menggunakan algoritma yang lebih rumit untuk menghasilkan solusi yang eksak. 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/>
            <a:r>
              <a:rPr lang="en-US" sz="2800" smtClean="0"/>
              <a:t>Bila algoritma </a:t>
            </a:r>
            <a:r>
              <a:rPr lang="en-US" sz="2800" i="1" smtClean="0"/>
              <a:t>greedy</a:t>
            </a:r>
            <a:r>
              <a:rPr lang="en-US" sz="2800" smtClean="0"/>
              <a:t> optimum, maka keoptimalannya itu dapat dibuktikan secara matematis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Contoh-contoh Algoritma Greedy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147050" cy="4754562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800" b="1" smtClean="0"/>
              <a:t>Masalah penukaran uang</a:t>
            </a:r>
          </a:p>
          <a:p>
            <a:pPr marL="609600" indent="-609600" eaLnBrk="1" hangingPunct="1">
              <a:buFontTx/>
              <a:buNone/>
            </a:pPr>
            <a:r>
              <a:rPr lang="en-US" sz="2800" smtClean="0"/>
              <a:t>	Nilai uang yang ditukar: </a:t>
            </a:r>
            <a:r>
              <a:rPr lang="en-US" sz="2800" i="1" smtClean="0"/>
              <a:t>A</a:t>
            </a:r>
          </a:p>
          <a:p>
            <a:pPr marL="609600" indent="-609600" eaLnBrk="1" hangingPunct="1">
              <a:buFontTx/>
              <a:buNone/>
            </a:pPr>
            <a:r>
              <a:rPr lang="en-US" sz="2800" smtClean="0"/>
              <a:t>      Himpunan koin (</a:t>
            </a:r>
            <a:r>
              <a:rPr lang="en-US" sz="2800" i="1" smtClean="0"/>
              <a:t>multiset</a:t>
            </a:r>
            <a:r>
              <a:rPr lang="en-US" sz="2800" smtClean="0"/>
              <a:t>):  {</a:t>
            </a:r>
            <a:r>
              <a:rPr lang="en-US" sz="2800" i="1" smtClean="0"/>
              <a:t>d</a:t>
            </a:r>
            <a:r>
              <a:rPr lang="en-US" sz="2800" baseline="-25000" smtClean="0"/>
              <a:t>1</a:t>
            </a:r>
            <a:r>
              <a:rPr lang="en-US" sz="2800" smtClean="0"/>
              <a:t>, </a:t>
            </a:r>
            <a:r>
              <a:rPr lang="en-US" sz="2800" i="1" smtClean="0"/>
              <a:t>d</a:t>
            </a:r>
            <a:r>
              <a:rPr lang="en-US" sz="2800" baseline="-25000" smtClean="0"/>
              <a:t>2</a:t>
            </a:r>
            <a:r>
              <a:rPr lang="en-US" sz="2800" smtClean="0"/>
              <a:t>, …, </a:t>
            </a:r>
            <a:r>
              <a:rPr lang="en-US" sz="2800" i="1" smtClean="0"/>
              <a:t>d</a:t>
            </a:r>
            <a:r>
              <a:rPr lang="en-US" sz="2800" i="1" baseline="-25000" smtClean="0"/>
              <a:t>n</a:t>
            </a:r>
            <a:r>
              <a:rPr lang="en-US" sz="2800" smtClean="0"/>
              <a:t>}. </a:t>
            </a:r>
          </a:p>
          <a:p>
            <a:pPr marL="609600" indent="-609600" eaLnBrk="1" hangingPunct="1">
              <a:buFontTx/>
              <a:buNone/>
            </a:pPr>
            <a:r>
              <a:rPr lang="en-US" sz="2800" i="1" smtClean="0"/>
              <a:t>	</a:t>
            </a:r>
            <a:r>
              <a:rPr lang="en-US" sz="2800" smtClean="0"/>
              <a:t>Himpunan solusi: </a:t>
            </a:r>
            <a:r>
              <a:rPr lang="en-US" sz="2800" i="1" smtClean="0"/>
              <a:t>X</a:t>
            </a:r>
            <a:r>
              <a:rPr lang="en-US" sz="2800" smtClean="0"/>
              <a:t> = {</a:t>
            </a:r>
            <a:r>
              <a:rPr lang="en-US" sz="2800" i="1" smtClean="0"/>
              <a:t>x</a:t>
            </a:r>
            <a:r>
              <a:rPr lang="en-US" sz="2800" baseline="-25000" smtClean="0"/>
              <a:t>1</a:t>
            </a:r>
            <a:r>
              <a:rPr lang="en-US" sz="2800" smtClean="0"/>
              <a:t>, </a:t>
            </a:r>
            <a:r>
              <a:rPr lang="en-US" sz="2800" i="1" smtClean="0"/>
              <a:t>x</a:t>
            </a:r>
            <a:r>
              <a:rPr lang="en-US" sz="2800" baseline="-25000" smtClean="0"/>
              <a:t>2</a:t>
            </a:r>
            <a:r>
              <a:rPr lang="en-US" sz="2800" smtClean="0"/>
              <a:t>, …, </a:t>
            </a:r>
            <a:r>
              <a:rPr lang="en-US" sz="2800" i="1" smtClean="0"/>
              <a:t>x</a:t>
            </a:r>
            <a:r>
              <a:rPr lang="en-US" sz="2800" i="1" baseline="-25000" smtClean="0"/>
              <a:t>n</a:t>
            </a:r>
            <a:r>
              <a:rPr lang="en-US" sz="2800" smtClean="0"/>
              <a:t>}, </a:t>
            </a:r>
          </a:p>
          <a:p>
            <a:pPr marL="609600" indent="-609600" eaLnBrk="1" hangingPunct="1">
              <a:buFontTx/>
              <a:buNone/>
            </a:pPr>
            <a:r>
              <a:rPr lang="en-US" sz="2800" smtClean="0"/>
              <a:t>		</a:t>
            </a:r>
            <a:r>
              <a:rPr lang="en-US" sz="2800" i="1" smtClean="0"/>
              <a:t>x</a:t>
            </a:r>
            <a:r>
              <a:rPr lang="en-US" sz="2800" i="1" baseline="-25000" smtClean="0"/>
              <a:t>i</a:t>
            </a:r>
            <a:r>
              <a:rPr lang="en-US" sz="2800" i="1" smtClean="0"/>
              <a:t> </a:t>
            </a:r>
            <a:r>
              <a:rPr lang="en-US" sz="2800" smtClean="0"/>
              <a:t>= 1 jika </a:t>
            </a:r>
            <a:r>
              <a:rPr lang="en-US" sz="2800" i="1" smtClean="0"/>
              <a:t>d</a:t>
            </a:r>
            <a:r>
              <a:rPr lang="en-US" sz="2800" i="1" baseline="-25000" smtClean="0"/>
              <a:t>i</a:t>
            </a:r>
            <a:r>
              <a:rPr lang="en-US" sz="2800" baseline="-25000" smtClean="0"/>
              <a:t> </a:t>
            </a:r>
            <a:r>
              <a:rPr lang="en-US" sz="2800" smtClean="0"/>
              <a:t>dipilih, </a:t>
            </a:r>
            <a:r>
              <a:rPr lang="en-US" sz="2800" i="1" smtClean="0"/>
              <a:t>x</a:t>
            </a:r>
            <a:r>
              <a:rPr lang="en-US" sz="2800" i="1" baseline="-25000" smtClean="0"/>
              <a:t>i</a:t>
            </a:r>
            <a:r>
              <a:rPr lang="en-US" sz="2800" smtClean="0"/>
              <a:t> = 0 jika </a:t>
            </a:r>
            <a:r>
              <a:rPr lang="en-US" sz="2800" i="1" smtClean="0"/>
              <a:t>d</a:t>
            </a:r>
            <a:r>
              <a:rPr lang="en-US" sz="2800" i="1" baseline="-25000" smtClean="0"/>
              <a:t>i</a:t>
            </a:r>
            <a:r>
              <a:rPr lang="en-US" sz="2800" smtClean="0"/>
              <a:t> tidak dipilih. </a:t>
            </a:r>
          </a:p>
          <a:p>
            <a:pPr marL="609600" indent="-609600" eaLnBrk="1" hangingPunct="1">
              <a:buFontTx/>
              <a:buNone/>
            </a:pPr>
            <a:endParaRPr lang="en-US" sz="280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042988" y="4076700"/>
          <a:ext cx="7632700" cy="1670050"/>
        </p:xfrm>
        <a:graphic>
          <a:graphicData uri="http://schemas.openxmlformats.org/presentationml/2006/ole">
            <p:oleObj spid="_x0000_s2050" name="Document" r:id="rId3" imgW="5258295" imgH="11504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6911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Penyelesaian dengan </a:t>
            </a:r>
            <a:r>
              <a:rPr lang="en-US" b="1" i="1" smtClean="0"/>
              <a:t>exhaustive search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Terdapat 2</a:t>
            </a:r>
            <a:r>
              <a:rPr lang="en-US" i="1" baseline="30000" smtClean="0"/>
              <a:t>n</a:t>
            </a:r>
            <a:r>
              <a:rPr lang="en-US" smtClean="0"/>
              <a:t> kemungkinan solusi</a:t>
            </a:r>
          </a:p>
          <a:p>
            <a:pPr eaLnBrk="1" hangingPunct="1">
              <a:buFontTx/>
              <a:buNone/>
            </a:pPr>
            <a:r>
              <a:rPr lang="en-US" smtClean="0"/>
              <a:t>	(nilai-nilai </a:t>
            </a:r>
            <a:r>
              <a:rPr lang="en-US" i="1" smtClean="0"/>
              <a:t>X</a:t>
            </a:r>
            <a:r>
              <a:rPr lang="en-US" smtClean="0"/>
              <a:t> = {</a:t>
            </a:r>
            <a:r>
              <a:rPr lang="en-US" i="1" smtClean="0"/>
              <a:t>x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x</a:t>
            </a:r>
            <a:r>
              <a:rPr lang="en-US" baseline="-25000" smtClean="0"/>
              <a:t>2</a:t>
            </a:r>
            <a:r>
              <a:rPr lang="en-US" smtClean="0"/>
              <a:t>, …, </a:t>
            </a:r>
            <a:r>
              <a:rPr lang="en-US" i="1" smtClean="0"/>
              <a:t>x</a:t>
            </a:r>
            <a:r>
              <a:rPr lang="en-US" i="1" baseline="-25000" smtClean="0"/>
              <a:t>n</a:t>
            </a:r>
            <a:r>
              <a:rPr lang="en-US" smtClean="0"/>
              <a:t>} )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Untuk mengevaluasi fungsi obyektif =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</a:p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Kompleksitas algoritma </a:t>
            </a:r>
            <a:r>
              <a:rPr lang="en-US" i="1" smtClean="0"/>
              <a:t>exhaustive search</a:t>
            </a:r>
            <a:r>
              <a:rPr lang="en-US" smtClean="0"/>
              <a:t> seluruhnya = O(</a:t>
            </a:r>
            <a:r>
              <a:rPr lang="en-US" i="1" smtClean="0"/>
              <a:t>n </a:t>
            </a:r>
            <a:r>
              <a:rPr lang="en-US" smtClean="0">
                <a:sym typeface="Symbol" pitchFamily="18" charset="2"/>
              </a:rPr>
              <a:t></a:t>
            </a:r>
            <a:r>
              <a:rPr lang="en-US" smtClean="0"/>
              <a:t> 2</a:t>
            </a:r>
            <a:r>
              <a:rPr lang="en-US" i="1" baseline="30000" smtClean="0"/>
              <a:t>n</a:t>
            </a:r>
            <a:r>
              <a:rPr lang="en-US" smtClean="0"/>
              <a:t> 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33375"/>
            <a:ext cx="8435975" cy="5762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/>
              <a:t>Penyelesaian dengan algoritma</a:t>
            </a:r>
            <a:r>
              <a:rPr lang="en-US" sz="2800" b="1" i="1" smtClean="0"/>
              <a:t> greedy</a:t>
            </a:r>
          </a:p>
          <a:p>
            <a:pPr eaLnBrk="1" hangingPunct="1"/>
            <a:r>
              <a:rPr lang="en-US" sz="2000" smtClean="0"/>
              <a:t>Strategi </a:t>
            </a:r>
            <a:r>
              <a:rPr lang="en-US" sz="2000" i="1" smtClean="0"/>
              <a:t>greedy</a:t>
            </a:r>
            <a:r>
              <a:rPr lang="en-US" sz="2000" smtClean="0"/>
              <a:t>:  Pada setiap langkah, pilih koin dengan nilai  terbesar dari himpunan koin yang tersisa.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79388" y="1557338"/>
          <a:ext cx="8964612" cy="5300662"/>
        </p:xfrm>
        <a:graphic>
          <a:graphicData uri="http://schemas.openxmlformats.org/presentationml/2006/ole">
            <p:oleObj spid="_x0000_s3074" name="Document" r:id="rId3" imgW="5640271" imgH="3249153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46725"/>
          </a:xfrm>
        </p:spPr>
        <p:txBody>
          <a:bodyPr/>
          <a:lstStyle/>
          <a:p>
            <a:pPr eaLnBrk="1" hangingPunct="1"/>
            <a:r>
              <a:rPr lang="en-US" sz="2800" smtClean="0"/>
              <a:t>Agar pemilihan koin berikutnya optimal, maka perlu mengurutkan himpunan koin dalam urutan yang menurun (</a:t>
            </a:r>
            <a:r>
              <a:rPr lang="en-US" sz="2800" i="1" smtClean="0"/>
              <a:t>noninceasing order</a:t>
            </a:r>
            <a:r>
              <a:rPr lang="en-US" sz="2800" smtClean="0"/>
              <a:t>). 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/>
            <a:r>
              <a:rPr lang="en-US" sz="2800" smtClean="0"/>
              <a:t>Jika himpunan koin sudah terurut menurun, maka kompleksitas algoritma </a:t>
            </a:r>
            <a:r>
              <a:rPr lang="en-US" sz="2800" i="1" smtClean="0"/>
              <a:t>greedy</a:t>
            </a:r>
            <a:r>
              <a:rPr lang="en-US" sz="2800" smtClean="0"/>
              <a:t> = </a:t>
            </a:r>
            <a:r>
              <a:rPr lang="en-US" sz="2800" i="1" smtClean="0"/>
              <a:t>O</a:t>
            </a:r>
            <a:r>
              <a:rPr lang="en-US" sz="2800" smtClean="0"/>
              <a:t>(</a:t>
            </a:r>
            <a:r>
              <a:rPr lang="en-US" sz="2800" i="1" smtClean="0"/>
              <a:t>n</a:t>
            </a:r>
            <a:r>
              <a:rPr lang="en-US" sz="2800" smtClean="0"/>
              <a:t>). 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Sayangnya, algoritma </a:t>
            </a:r>
            <a:r>
              <a:rPr lang="en-US" sz="2800" i="1" smtClean="0"/>
              <a:t>greedy</a:t>
            </a:r>
            <a:r>
              <a:rPr lang="en-US" sz="2800" smtClean="0"/>
              <a:t> untuk masalah penukaran uang ini tidak selalu menghasilkan solusi optimal (lihat contoh sebelumnya).  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Pendahuluan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Algoritma </a:t>
            </a:r>
            <a:r>
              <a:rPr lang="en-US" sz="2800" i="1" smtClean="0"/>
              <a:t>greedy</a:t>
            </a:r>
            <a:r>
              <a:rPr lang="en-US" sz="2800" smtClean="0"/>
              <a:t> merupakan metode yang paling populer untuk memecahkan persoalan optimasi. 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Persoalan optimasi (</a:t>
            </a:r>
            <a:r>
              <a:rPr lang="en-US" sz="2800" i="1" smtClean="0"/>
              <a:t>optimization</a:t>
            </a:r>
            <a:r>
              <a:rPr lang="en-US" sz="2800" smtClean="0"/>
              <a:t> </a:t>
            </a:r>
            <a:r>
              <a:rPr lang="en-US" sz="2800" i="1" smtClean="0"/>
              <a:t>problems</a:t>
            </a:r>
            <a:r>
              <a:rPr lang="en-US" sz="2800" smtClean="0"/>
              <a:t>): </a:t>
            </a:r>
            <a:r>
              <a:rPr lang="en-US" sz="2800" smtClean="0">
                <a:sym typeface="Wingdings" pitchFamily="2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</a:t>
            </a:r>
            <a:r>
              <a:rPr lang="en-US" sz="2800" smtClean="0">
                <a:sym typeface="Wingdings" pitchFamily="2" charset="2"/>
              </a:rPr>
              <a:t> </a:t>
            </a:r>
            <a:r>
              <a:rPr lang="en-US" sz="2800" smtClean="0"/>
              <a:t>persoalan mencari solusi optimum.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Hanya ada dua macam persoalan optimasi: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1.  Maksimasi (</a:t>
            </a:r>
            <a:r>
              <a:rPr lang="en-US" sz="2800" i="1" smtClean="0"/>
              <a:t>maximization</a:t>
            </a:r>
            <a:r>
              <a:rPr lang="en-US" sz="280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2.  Minimasi (</a:t>
            </a:r>
            <a:r>
              <a:rPr lang="en-US" sz="2800" i="1" smtClean="0"/>
              <a:t>minimization</a:t>
            </a:r>
            <a:r>
              <a:rPr lang="en-US" sz="2800" smtClean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49275"/>
            <a:ext cx="8218488" cy="5546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/>
              <a:t>2. </a:t>
            </a:r>
            <a:r>
              <a:rPr lang="en-US" sz="2800" b="1" dirty="0" err="1" smtClean="0"/>
              <a:t>Minimisasi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Waktu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dalam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Sistem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Penjadwalan</a:t>
            </a:r>
            <a:r>
              <a:rPr lang="en-US" sz="2800" b="1" dirty="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err="1" smtClean="0"/>
              <a:t>Persoalan</a:t>
            </a:r>
            <a:r>
              <a:rPr lang="en-US" sz="2400" dirty="0" smtClean="0"/>
              <a:t>: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i="1" dirty="0" smtClean="0"/>
              <a:t>server</a:t>
            </a:r>
            <a:r>
              <a:rPr lang="en-US" sz="2400" dirty="0" smtClean="0"/>
              <a:t> (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i="1" dirty="0" smtClean="0"/>
              <a:t>processor</a:t>
            </a:r>
            <a:r>
              <a:rPr lang="en-US" sz="2400" dirty="0" smtClean="0"/>
              <a:t>, </a:t>
            </a:r>
            <a:r>
              <a:rPr lang="en-US" sz="2400" dirty="0" err="1" smtClean="0"/>
              <a:t>pompa</a:t>
            </a:r>
            <a:r>
              <a:rPr lang="en-US" sz="2400" dirty="0" smtClean="0"/>
              <a:t>, </a:t>
            </a:r>
            <a:r>
              <a:rPr lang="en-US" sz="2400" dirty="0" err="1" smtClean="0"/>
              <a:t>kasir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bank, </a:t>
            </a:r>
            <a:r>
              <a:rPr lang="en-US" sz="2400" dirty="0" err="1" smtClean="0"/>
              <a:t>dll</a:t>
            </a:r>
            <a:r>
              <a:rPr lang="en-US" sz="2400" dirty="0" smtClean="0"/>
              <a:t>) </a:t>
            </a:r>
            <a:r>
              <a:rPr lang="en-US" sz="2400" dirty="0" err="1" smtClean="0"/>
              <a:t>mempunai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pelanggan</a:t>
            </a:r>
            <a:r>
              <a:rPr lang="en-US" sz="2400" dirty="0" smtClean="0"/>
              <a:t> (</a:t>
            </a:r>
            <a:r>
              <a:rPr lang="en-US" sz="2400" i="1" dirty="0" smtClean="0"/>
              <a:t>customer</a:t>
            </a:r>
            <a:r>
              <a:rPr lang="en-US" sz="2400" dirty="0" smtClean="0"/>
              <a:t>, </a:t>
            </a:r>
            <a:r>
              <a:rPr lang="en-US" sz="2400" i="1" dirty="0" smtClean="0"/>
              <a:t>client</a:t>
            </a:r>
            <a:r>
              <a:rPr lang="en-US" sz="2400" dirty="0" smtClean="0"/>
              <a:t>) 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dilayani</a:t>
            </a:r>
            <a:r>
              <a:rPr lang="en-US" sz="2400" dirty="0" smtClean="0"/>
              <a:t>.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pelayanan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pelanggan</a:t>
            </a:r>
            <a:r>
              <a:rPr lang="en-US" sz="2400" dirty="0" smtClean="0"/>
              <a:t>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</a:t>
            </a:r>
            <a:r>
              <a:rPr lang="en-US" sz="2400" dirty="0" err="1" smtClean="0"/>
              <a:t>Minimumkan</a:t>
            </a:r>
            <a:r>
              <a:rPr lang="en-US" sz="2400" dirty="0" smtClean="0"/>
              <a:t> total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     T</a:t>
            </a:r>
            <a:r>
              <a:rPr lang="en-US" sz="2400" dirty="0" smtClean="0"/>
              <a:t> =          (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Ekivalen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meminimumkan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rata-rata </a:t>
            </a:r>
            <a:r>
              <a:rPr lang="en-US" sz="2400" dirty="0" err="1" smtClean="0"/>
              <a:t>pelanggan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0" y="0"/>
          <a:ext cx="304800" cy="434975"/>
        </p:xfrm>
        <a:graphic>
          <a:graphicData uri="http://schemas.openxmlformats.org/presentationml/2006/ole">
            <p:oleObj spid="_x0000_s4098" name="Equation" r:id="rId3" imgW="304668" imgH="431613" progId="Equation.3">
              <p:embed/>
            </p:oleObj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214414" y="3929066"/>
          <a:ext cx="646113" cy="936625"/>
        </p:xfrm>
        <a:graphic>
          <a:graphicData uri="http://schemas.openxmlformats.org/presentationml/2006/ole">
            <p:oleObj spid="_x0000_s4099" name="Equation" r:id="rId4" imgW="297653" imgH="43082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691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/>
              <a:t>Contoh 3: </a:t>
            </a:r>
            <a:r>
              <a:rPr lang="en-US" sz="2400" smtClean="0"/>
              <a:t> Tiga pelanggan dengan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i="1" smtClean="0"/>
              <a:t>t</a:t>
            </a:r>
            <a:r>
              <a:rPr lang="en-US" sz="2400" baseline="-25000" smtClean="0"/>
              <a:t>1</a:t>
            </a:r>
            <a:r>
              <a:rPr lang="en-US" sz="2400" smtClean="0"/>
              <a:t> = 5,	</a:t>
            </a:r>
            <a:r>
              <a:rPr lang="en-US" sz="2400" i="1" smtClean="0"/>
              <a:t>t</a:t>
            </a:r>
            <a:r>
              <a:rPr lang="en-US" sz="2400" baseline="-25000" smtClean="0"/>
              <a:t>2</a:t>
            </a:r>
            <a:r>
              <a:rPr lang="en-US" sz="2400" smtClean="0"/>
              <a:t> = 10, 	</a:t>
            </a:r>
            <a:r>
              <a:rPr lang="en-US" sz="2400" i="1" smtClean="0"/>
              <a:t>t</a:t>
            </a:r>
            <a:r>
              <a:rPr lang="en-US" sz="2400" baseline="-25000" smtClean="0"/>
              <a:t>3</a:t>
            </a:r>
            <a:r>
              <a:rPr lang="en-US" sz="2400" smtClean="0"/>
              <a:t> = 3,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Enam urutan pelayanan yang mungkin: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============================================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Urutan		</a:t>
            </a:r>
            <a:r>
              <a:rPr lang="en-US" sz="2400" i="1" smtClean="0"/>
              <a:t>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smtClean="0"/>
              <a:t>============================================                                                </a:t>
            </a: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1, 2, 3:	5 + (5 + 10) + (5 + 10 + 3 ) = 38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1, 3, 2: 	5 + (5 + 3) + (5 + 3 + 10) = 31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2, 1, 3:	10 + (10 + 5) + (10 + 5 + 3) = 43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2, 3, 1:	10 + (10 + 3) + (10 + 3 + 5) = 41</a:t>
            </a:r>
            <a:endParaRPr lang="en-US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/>
              <a:t>3, 1, 2:	3 + (3 + 5) + (3 + 5 + 10) = 29 </a:t>
            </a:r>
            <a:r>
              <a:rPr lang="en-US" sz="2400" b="1" smtClean="0">
                <a:sym typeface="Symbol" pitchFamily="18" charset="2"/>
              </a:rPr>
              <a:t></a:t>
            </a:r>
            <a:r>
              <a:rPr lang="en-US" sz="2400" b="1" smtClean="0"/>
              <a:t> (optimal)</a:t>
            </a: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3, 2, 1:	3 + (3 + 10) + (3 + 10 + 5) = 34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============================================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19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/>
              <a:t>Penyelesaian dengan </a:t>
            </a:r>
            <a:r>
              <a:rPr lang="en-US" sz="2800" b="1" i="1" smtClean="0"/>
              <a:t>Exhaustive Search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Urutan pelangan yang dilayani oleh </a:t>
            </a:r>
            <a:r>
              <a:rPr lang="en-US" sz="2800" i="1" smtClean="0"/>
              <a:t>server</a:t>
            </a:r>
            <a:r>
              <a:rPr lang="en-US" sz="2800" smtClean="0"/>
              <a:t> merupakan suatu permutasi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Jika ada </a:t>
            </a:r>
            <a:r>
              <a:rPr lang="en-US" sz="2800" i="1" smtClean="0"/>
              <a:t>n</a:t>
            </a:r>
            <a:r>
              <a:rPr lang="en-US" sz="2800" smtClean="0"/>
              <a:t> orang pelanggan, maka tedapat </a:t>
            </a:r>
            <a:r>
              <a:rPr lang="en-US" sz="2800" i="1" smtClean="0"/>
              <a:t>n</a:t>
            </a:r>
            <a:r>
              <a:rPr lang="en-US" sz="2800" smtClean="0"/>
              <a:t>! urutan pelanggan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Untuk mengevaluasi fungsi obyektif : </a:t>
            </a:r>
            <a:r>
              <a:rPr lang="en-US" sz="2800" i="1" smtClean="0"/>
              <a:t>O</a:t>
            </a:r>
            <a:r>
              <a:rPr lang="en-US" sz="2800" smtClean="0"/>
              <a:t>(</a:t>
            </a:r>
            <a:r>
              <a:rPr lang="en-US" sz="2800" i="1" smtClean="0"/>
              <a:t>n</a:t>
            </a:r>
            <a:r>
              <a:rPr lang="en-US" sz="280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Kompleksitas algoritma </a:t>
            </a:r>
            <a:r>
              <a:rPr lang="en-US" sz="2800" i="1" smtClean="0"/>
              <a:t>exhaustive search</a:t>
            </a:r>
            <a:r>
              <a:rPr lang="en-US" sz="2800" smtClean="0"/>
              <a:t> = O(</a:t>
            </a:r>
            <a:r>
              <a:rPr lang="en-US" sz="2800" i="1" smtClean="0"/>
              <a:t>nn</a:t>
            </a:r>
            <a:r>
              <a:rPr lang="en-US" sz="2800" smtClean="0"/>
              <a:t>!)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33375"/>
            <a:ext cx="8291513" cy="5762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/>
              <a:t>Penyelesaian dengan algoritma </a:t>
            </a:r>
            <a:r>
              <a:rPr lang="en-US" sz="2800" b="1" i="1" smtClean="0"/>
              <a:t>greedy</a:t>
            </a:r>
          </a:p>
          <a:p>
            <a:pPr eaLnBrk="1" hangingPunct="1">
              <a:spcBef>
                <a:spcPct val="100000"/>
              </a:spcBef>
            </a:pPr>
            <a:r>
              <a:rPr lang="en-US" sz="2000" smtClean="0"/>
              <a:t>Strategi </a:t>
            </a:r>
            <a:r>
              <a:rPr lang="en-US" sz="2000" i="1" smtClean="0"/>
              <a:t>greedy</a:t>
            </a:r>
            <a:r>
              <a:rPr lang="en-US" sz="2000" b="1" smtClean="0"/>
              <a:t>: </a:t>
            </a:r>
            <a:r>
              <a:rPr lang="en-US" sz="2000" smtClean="0"/>
              <a:t>Pada setiap langkah, pilih pelanggan yang membutuhkan waktu pelayanan terkecil di antara pelanggan lain yang belum dilayani.</a:t>
            </a:r>
          </a:p>
          <a:p>
            <a:pPr eaLnBrk="1" hangingPunct="1"/>
            <a:endParaRPr lang="en-US" sz="2000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79388" y="2205038"/>
          <a:ext cx="8748712" cy="4464050"/>
        </p:xfrm>
        <a:graphic>
          <a:graphicData uri="http://schemas.openxmlformats.org/presentationml/2006/ole">
            <p:oleObj spid="_x0000_s5122" name="Document" r:id="rId3" imgW="5640271" imgH="263924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04813"/>
            <a:ext cx="8507413" cy="5691187"/>
          </a:xfrm>
        </p:spPr>
        <p:txBody>
          <a:bodyPr/>
          <a:lstStyle/>
          <a:p>
            <a:pPr eaLnBrk="1" hangingPunct="1"/>
            <a:r>
              <a:rPr lang="en-US" sz="2400" smtClean="0"/>
              <a:t>Agar proses pemilihan pelanggan berikutnya optimal, urutkan pelanggan berdasarkan waktu pelayanan dalam urutan yang menaik. 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Jika pelanggan sudah terurut, kompleksitas algoritma </a:t>
            </a:r>
            <a:r>
              <a:rPr lang="en-US" sz="2400" i="1" smtClean="0"/>
              <a:t>greedy</a:t>
            </a:r>
            <a:r>
              <a:rPr lang="en-US" sz="2400" smtClean="0"/>
              <a:t> = </a:t>
            </a:r>
            <a:r>
              <a:rPr lang="en-US" sz="2400" i="1" smtClean="0"/>
              <a:t>O</a:t>
            </a:r>
            <a:r>
              <a:rPr lang="en-US" sz="2400" smtClean="0"/>
              <a:t>(</a:t>
            </a:r>
            <a:r>
              <a:rPr lang="en-US" sz="2400" i="1" smtClean="0"/>
              <a:t>n</a:t>
            </a:r>
            <a:r>
              <a:rPr lang="en-US" sz="2400" smtClean="0"/>
              <a:t>). </a:t>
            </a:r>
          </a:p>
          <a:p>
            <a:pPr eaLnBrk="1" hangingPunct="1"/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/>
            <a:endParaRPr lang="en-US" sz="2800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611188" y="2924175"/>
          <a:ext cx="7632700" cy="3663950"/>
        </p:xfrm>
        <a:graphic>
          <a:graphicData uri="http://schemas.openxmlformats.org/presentationml/2006/ole">
            <p:oleObj spid="_x0000_s6146" name="Document" r:id="rId3" imgW="5401717" imgH="259249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49275"/>
            <a:ext cx="8075613" cy="5546725"/>
          </a:xfrm>
        </p:spPr>
        <p:txBody>
          <a:bodyPr/>
          <a:lstStyle/>
          <a:p>
            <a:pPr eaLnBrk="1" hangingPunct="1"/>
            <a:r>
              <a:rPr lang="en-US" sz="2800" smtClean="0"/>
              <a:t>Algoritma </a:t>
            </a:r>
            <a:r>
              <a:rPr lang="en-US" sz="2800" i="1" smtClean="0"/>
              <a:t>greedy</a:t>
            </a:r>
            <a:r>
              <a:rPr lang="en-US" sz="2800" smtClean="0"/>
              <a:t> untuk penjadwalan pelanggan akan selalu menghasilkan solusi optimum. 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</a:t>
            </a:r>
            <a:endParaRPr lang="en-US" sz="2800" b="1" smtClean="0"/>
          </a:p>
          <a:p>
            <a:pPr eaLnBrk="1" hangingPunct="1"/>
            <a:r>
              <a:rPr lang="en-US" sz="2800" b="1" smtClean="0"/>
              <a:t>Teorema.</a:t>
            </a:r>
            <a:r>
              <a:rPr lang="en-US" sz="2800" smtClean="0"/>
              <a:t> Jika </a:t>
            </a:r>
            <a:r>
              <a:rPr lang="en-US" sz="2800" i="1" smtClean="0"/>
              <a:t>t</a:t>
            </a:r>
            <a:r>
              <a:rPr lang="en-US" sz="2800" baseline="-25000" smtClean="0"/>
              <a:t>1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</a:t>
            </a:r>
            <a:r>
              <a:rPr lang="en-US" sz="2800" smtClean="0"/>
              <a:t> </a:t>
            </a:r>
            <a:r>
              <a:rPr lang="en-US" sz="2800" i="1" smtClean="0"/>
              <a:t>t</a:t>
            </a:r>
            <a:r>
              <a:rPr lang="en-US" sz="2800" baseline="-25000" smtClean="0"/>
              <a:t>2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</a:t>
            </a:r>
            <a:r>
              <a:rPr lang="en-US" sz="2800" smtClean="0"/>
              <a:t> … </a:t>
            </a:r>
            <a:r>
              <a:rPr lang="en-US" sz="2800" smtClean="0">
                <a:sym typeface="Symbol" pitchFamily="18" charset="2"/>
              </a:rPr>
              <a:t></a:t>
            </a:r>
            <a:r>
              <a:rPr lang="en-US" sz="2800" smtClean="0"/>
              <a:t> </a:t>
            </a:r>
            <a:r>
              <a:rPr lang="en-US" sz="2800" i="1" smtClean="0"/>
              <a:t>t</a:t>
            </a:r>
            <a:r>
              <a:rPr lang="en-US" sz="2800" i="1" baseline="-25000" smtClean="0"/>
              <a:t>n</a:t>
            </a:r>
            <a:r>
              <a:rPr lang="en-US" sz="2800" smtClean="0"/>
              <a:t> maka pengurutan  </a:t>
            </a:r>
            <a:r>
              <a:rPr lang="en-US" sz="2800" i="1" smtClean="0"/>
              <a:t>i</a:t>
            </a:r>
            <a:r>
              <a:rPr lang="en-US" sz="2800" i="1" baseline="-25000" smtClean="0"/>
              <a:t>j</a:t>
            </a:r>
            <a:r>
              <a:rPr lang="en-US" sz="2800" i="1" smtClean="0"/>
              <a:t> </a:t>
            </a:r>
            <a:r>
              <a:rPr lang="en-US" sz="2800" smtClean="0"/>
              <a:t>= </a:t>
            </a:r>
            <a:r>
              <a:rPr lang="en-US" sz="2800" i="1" smtClean="0"/>
              <a:t>j</a:t>
            </a:r>
            <a:r>
              <a:rPr lang="en-US" sz="2800" smtClean="0"/>
              <a:t>,  1 </a:t>
            </a:r>
            <a:r>
              <a:rPr lang="en-US" sz="2800" smtClean="0">
                <a:sym typeface="Symbol" pitchFamily="18" charset="2"/>
              </a:rPr>
              <a:t></a:t>
            </a:r>
            <a:r>
              <a:rPr lang="en-US" sz="2800" smtClean="0"/>
              <a:t> </a:t>
            </a:r>
            <a:r>
              <a:rPr lang="en-US" sz="2800" i="1" smtClean="0"/>
              <a:t>j </a:t>
            </a:r>
            <a:r>
              <a:rPr lang="en-US" sz="2800" smtClean="0">
                <a:sym typeface="Symbol" pitchFamily="18" charset="2"/>
              </a:rPr>
              <a:t></a:t>
            </a:r>
            <a:r>
              <a:rPr lang="en-US" sz="2800" smtClean="0"/>
              <a:t> </a:t>
            </a:r>
            <a:r>
              <a:rPr lang="en-US" sz="2800" i="1" smtClean="0"/>
              <a:t>n</a:t>
            </a:r>
            <a:r>
              <a:rPr lang="en-US" sz="2800" smtClean="0"/>
              <a:t>  	meminimumkan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		</a:t>
            </a:r>
            <a:r>
              <a:rPr lang="en-US" sz="2800" i="1" smtClean="0"/>
              <a:t>T</a:t>
            </a:r>
            <a:r>
              <a:rPr lang="en-US" sz="2800" smtClean="0"/>
              <a:t> =	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untuk semua kemungkinan permutasi </a:t>
            </a:r>
            <a:r>
              <a:rPr lang="en-US" sz="2800" i="1" smtClean="0"/>
              <a:t>i</a:t>
            </a:r>
            <a:r>
              <a:rPr lang="en-US" sz="2800" i="1" baseline="-25000" smtClean="0"/>
              <a:t>j</a:t>
            </a:r>
            <a:r>
              <a:rPr lang="en-US" sz="2800" smtClean="0"/>
              <a:t>.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124075" y="3284538"/>
          <a:ext cx="1008063" cy="828675"/>
        </p:xfrm>
        <a:graphic>
          <a:graphicData uri="http://schemas.openxmlformats.org/presentationml/2006/ole">
            <p:oleObj spid="_x0000_s7170" name="Equation" r:id="rId3" imgW="541973" imgH="44376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z="3200" b="1" dirty="0" smtClean="0"/>
              <a:t>3. </a:t>
            </a:r>
            <a:r>
              <a:rPr lang="en-US" sz="3200" b="1" i="1" dirty="0" smtClean="0"/>
              <a:t>An Activity Selection Problem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285875"/>
            <a:ext cx="8229600" cy="4495800"/>
          </a:xfrm>
        </p:spPr>
        <p:txBody>
          <a:bodyPr/>
          <a:lstStyle/>
          <a:p>
            <a:pPr eaLnBrk="1" hangingPunct="1"/>
            <a:r>
              <a:rPr lang="en-US" sz="2400" b="1" smtClean="0"/>
              <a:t>Persoalan</a:t>
            </a:r>
            <a:r>
              <a:rPr lang="en-US" sz="2400" smtClean="0"/>
              <a:t>: Misalkan kita memiliki </a:t>
            </a:r>
            <a:r>
              <a:rPr lang="en-US" sz="2400" i="1" smtClean="0"/>
              <a:t>S</a:t>
            </a:r>
            <a:r>
              <a:rPr lang="en-US" sz="2400" smtClean="0"/>
              <a:t> = {1, 2, …, </a:t>
            </a:r>
            <a:r>
              <a:rPr lang="en-US" sz="2400" i="1" smtClean="0"/>
              <a:t>n</a:t>
            </a:r>
            <a:r>
              <a:rPr lang="en-US" sz="2400" smtClean="0"/>
              <a:t>} yang menyatakan </a:t>
            </a:r>
            <a:r>
              <a:rPr lang="en-US" sz="2400" i="1" smtClean="0"/>
              <a:t>n</a:t>
            </a:r>
            <a:r>
              <a:rPr lang="en-US" sz="2400" smtClean="0"/>
              <a:t> buah aktivitas yang ingin menggunakan sebuah </a:t>
            </a:r>
            <a:r>
              <a:rPr lang="en-US" sz="2400" i="1" smtClean="0"/>
              <a:t>resource</a:t>
            </a:r>
            <a:r>
              <a:rPr lang="en-US" sz="2400" smtClean="0"/>
              <a:t>, misalnya ruang pertemuan, yang hanya dapat digunakan satu aktivitas setiap saat. </a:t>
            </a:r>
          </a:p>
          <a:p>
            <a:pPr eaLnBrk="1" hangingPunct="1"/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	Tiap aktivitas </a:t>
            </a:r>
            <a:r>
              <a:rPr lang="en-US" sz="2400" i="1" smtClean="0"/>
              <a:t>i </a:t>
            </a:r>
            <a:r>
              <a:rPr lang="en-US" sz="2400" smtClean="0"/>
              <a:t>memiliki waktu mulai </a:t>
            </a:r>
            <a:r>
              <a:rPr lang="en-US" sz="2400" i="1" smtClean="0"/>
              <a:t>s</a:t>
            </a:r>
            <a:r>
              <a:rPr lang="en-US" sz="2400" i="1" baseline="-25000" smtClean="0"/>
              <a:t>i</a:t>
            </a:r>
            <a:r>
              <a:rPr lang="en-US" sz="2400" i="1" smtClean="0"/>
              <a:t> </a:t>
            </a:r>
            <a:r>
              <a:rPr lang="en-US" sz="2400" smtClean="0"/>
              <a:t>dan waktu selesai </a:t>
            </a:r>
            <a:r>
              <a:rPr lang="en-US" sz="2400" i="1" smtClean="0"/>
              <a:t>f</a:t>
            </a:r>
            <a:r>
              <a:rPr lang="en-US" sz="2400" i="1" baseline="-25000" smtClean="0"/>
              <a:t>i</a:t>
            </a:r>
            <a:r>
              <a:rPr lang="en-US" sz="2400" smtClean="0"/>
              <a:t>, dimana </a:t>
            </a:r>
            <a:r>
              <a:rPr lang="en-US" sz="2400" i="1" smtClean="0"/>
              <a:t>s</a:t>
            </a:r>
            <a:r>
              <a:rPr lang="en-US" sz="2400" i="1" baseline="-25000" smtClean="0"/>
              <a:t>i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 </a:t>
            </a:r>
            <a:r>
              <a:rPr lang="en-US" sz="2400" i="1" smtClean="0">
                <a:sym typeface="Symbol" pitchFamily="18" charset="2"/>
              </a:rPr>
              <a:t>f</a:t>
            </a:r>
            <a:r>
              <a:rPr lang="en-US" sz="2400" i="1" baseline="-25000" smtClean="0"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. Dua aktivitas </a:t>
            </a:r>
            <a:r>
              <a:rPr lang="en-US" sz="2400" i="1" smtClean="0"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 dan </a:t>
            </a:r>
            <a:r>
              <a:rPr lang="en-US" sz="2400" i="1" smtClean="0">
                <a:sym typeface="Symbol" pitchFamily="18" charset="2"/>
              </a:rPr>
              <a:t>j</a:t>
            </a:r>
            <a:r>
              <a:rPr lang="en-US" sz="2400" smtClean="0">
                <a:sym typeface="Symbol" pitchFamily="18" charset="2"/>
              </a:rPr>
              <a:t> dikatakan kompatibel jika interval [</a:t>
            </a:r>
            <a:r>
              <a:rPr lang="en-US" sz="2400" i="1" smtClean="0">
                <a:sym typeface="Symbol" pitchFamily="18" charset="2"/>
              </a:rPr>
              <a:t>s</a:t>
            </a:r>
            <a:r>
              <a:rPr lang="en-US" sz="2400" i="1" baseline="-25000" smtClean="0"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, </a:t>
            </a:r>
            <a:r>
              <a:rPr lang="en-US" sz="2400" i="1" smtClean="0">
                <a:sym typeface="Symbol" pitchFamily="18" charset="2"/>
              </a:rPr>
              <a:t>f</a:t>
            </a:r>
            <a:r>
              <a:rPr lang="en-US" sz="2400" i="1" baseline="-25000" smtClean="0"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] dan [</a:t>
            </a:r>
            <a:r>
              <a:rPr lang="en-US" sz="2400" i="1" smtClean="0">
                <a:sym typeface="Symbol" pitchFamily="18" charset="2"/>
              </a:rPr>
              <a:t>s</a:t>
            </a:r>
            <a:r>
              <a:rPr lang="en-US" sz="2400" i="1" baseline="-25000" smtClean="0">
                <a:sym typeface="Symbol" pitchFamily="18" charset="2"/>
              </a:rPr>
              <a:t>j</a:t>
            </a:r>
            <a:r>
              <a:rPr lang="en-US" sz="2400" smtClean="0">
                <a:sym typeface="Symbol" pitchFamily="18" charset="2"/>
              </a:rPr>
              <a:t>, </a:t>
            </a:r>
            <a:r>
              <a:rPr lang="en-US" sz="2400" i="1" smtClean="0">
                <a:sym typeface="Symbol" pitchFamily="18" charset="2"/>
              </a:rPr>
              <a:t>f</a:t>
            </a:r>
            <a:r>
              <a:rPr lang="en-US" sz="2400" i="1" baseline="-25000" smtClean="0">
                <a:sym typeface="Symbol" pitchFamily="18" charset="2"/>
              </a:rPr>
              <a:t>j</a:t>
            </a:r>
            <a:r>
              <a:rPr lang="en-US" sz="2400" smtClean="0">
                <a:sym typeface="Symbol" pitchFamily="18" charset="2"/>
              </a:rPr>
              <a:t>] tidak bentrok. </a:t>
            </a:r>
          </a:p>
          <a:p>
            <a:pPr eaLnBrk="1" hangingPunct="1">
              <a:buFontTx/>
              <a:buNone/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sym typeface="Symbol" pitchFamily="18" charset="2"/>
              </a:rPr>
              <a:t>	Masalah </a:t>
            </a:r>
            <a:r>
              <a:rPr lang="en-US" sz="2400" i="1" smtClean="0">
                <a:sym typeface="Symbol" pitchFamily="18" charset="2"/>
              </a:rPr>
              <a:t>Activity selection problem</a:t>
            </a:r>
            <a:r>
              <a:rPr lang="en-US" sz="2400" smtClean="0">
                <a:sym typeface="Symbol" pitchFamily="18" charset="2"/>
              </a:rPr>
              <a:t> ialah memilih sebanyak mungkin aktivitas yang bisa dilayani.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1500"/>
            <a:ext cx="8229600" cy="5524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Contoh Instansiasi Persoalan:</a:t>
            </a:r>
            <a:endParaRPr lang="en-US" sz="24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i		s</a:t>
            </a:r>
            <a:r>
              <a:rPr lang="en-US" sz="2400" b="1" baseline="-25000" smtClean="0">
                <a:latin typeface="Courier New" pitchFamily="49" charset="0"/>
              </a:rPr>
              <a:t>i</a:t>
            </a:r>
            <a:r>
              <a:rPr lang="en-US" sz="2400" b="1" smtClean="0">
                <a:latin typeface="Courier New" pitchFamily="49" charset="0"/>
              </a:rPr>
              <a:t>		f</a:t>
            </a:r>
            <a:r>
              <a:rPr lang="en-US" sz="2400" b="1" baseline="-25000" smtClean="0">
                <a:latin typeface="Courier New" pitchFamily="49" charset="0"/>
              </a:rPr>
              <a:t>i</a:t>
            </a:r>
            <a:endParaRPr lang="en-US" sz="24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1		1		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2		3		5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3		4		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4		5		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5		3		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6		7		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7		10		11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8		8		12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9		8		13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10		2		14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11		13		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Apa strategi </a:t>
            </a:r>
            <a:r>
              <a:rPr lang="en-US" i="1" smtClean="0"/>
              <a:t>greedy-nya</a:t>
            </a:r>
            <a:r>
              <a:rPr lang="en-US" smtClean="0"/>
              <a:t>?</a:t>
            </a:r>
          </a:p>
          <a:p>
            <a:pPr eaLnBrk="1" hangingPunct="1">
              <a:buFontTx/>
              <a:buNone/>
            </a:pPr>
            <a:r>
              <a:rPr lang="en-US" smtClean="0"/>
              <a:t>   </a:t>
            </a:r>
            <a:r>
              <a:rPr lang="en-US" sz="2800" smtClean="0"/>
              <a:t>1. Urutkan semua aktivitas berdasarkan waktu 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     selesai dari kecil ke besar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	2. Pada setiap step, pilih aktivitas yang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     waktu mulainya lebih besar atau sama dengan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     waktu selesai aktivitas yang dipilih 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     sebelumnya 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1143000"/>
            <a:ext cx="7264400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1071563" y="5143500"/>
            <a:ext cx="6786562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b="1">
                <a:latin typeface="Times New Roman" pitchFamily="18" charset="0"/>
                <a:cs typeface="Courier New" pitchFamily="49" charset="0"/>
              </a:rPr>
              <a:t>Solusi: </a:t>
            </a:r>
            <a:r>
              <a:rPr lang="en-US" sz="2400">
                <a:latin typeface="Times New Roman" pitchFamily="18" charset="0"/>
                <a:cs typeface="Courier New" pitchFamily="49" charset="0"/>
              </a:rPr>
              <a:t>aktivitas yang dipilih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>
                <a:latin typeface="Times New Roman" pitchFamily="18" charset="0"/>
                <a:cs typeface="Courier New" pitchFamily="49" charset="0"/>
              </a:rPr>
              <a:t>adalah 1, 3, 6, 7, dan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5900738" cy="5546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Contoh persoalan optimasi:</a:t>
            </a:r>
          </a:p>
          <a:p>
            <a:pPr eaLnBrk="1" hangingPunct="1">
              <a:buFontTx/>
              <a:buNone/>
            </a:pPr>
            <a:endParaRPr lang="en-US" sz="2800" b="1" smtClean="0"/>
          </a:p>
          <a:p>
            <a:pPr eaLnBrk="1" hangingPunct="1">
              <a:buFontTx/>
              <a:buNone/>
            </a:pPr>
            <a:r>
              <a:rPr lang="en-US" sz="2800" b="1" smtClean="0"/>
              <a:t>  ( Persoalan Penukaran Uang)</a:t>
            </a:r>
            <a:r>
              <a:rPr lang="en-US" sz="2800" smtClean="0"/>
              <a:t>: Diberikan uang senilai </a:t>
            </a:r>
            <a:r>
              <a:rPr lang="en-US" sz="2800" i="1" smtClean="0"/>
              <a:t>A</a:t>
            </a:r>
            <a:r>
              <a:rPr lang="en-US" sz="2800" smtClean="0"/>
              <a:t>. Tukar </a:t>
            </a:r>
            <a:r>
              <a:rPr lang="en-US" sz="2800" i="1" smtClean="0"/>
              <a:t>A</a:t>
            </a:r>
            <a:r>
              <a:rPr lang="en-US" sz="2800" smtClean="0"/>
              <a:t> dengan koin-koin uang yang ada. Berapa jumlah </a:t>
            </a:r>
            <a:r>
              <a:rPr lang="en-US" sz="2800" u="sng" smtClean="0"/>
              <a:t>minimum</a:t>
            </a:r>
            <a:r>
              <a:rPr lang="en-US" sz="2800" smtClean="0"/>
              <a:t> koin yang diperlukan untuk penukaran tersebut?</a:t>
            </a:r>
          </a:p>
          <a:p>
            <a:pPr eaLnBrk="1" hangingPunct="1">
              <a:buFontTx/>
              <a:buNone/>
            </a:pPr>
            <a:endParaRPr lang="en-US" sz="280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sym typeface="Wingdings" pitchFamily="2" charset="2"/>
              </a:rPr>
              <a:t> Persoalan minimas</a:t>
            </a:r>
            <a:r>
              <a:rPr lang="en-US" smtClean="0">
                <a:sym typeface="Wingdings" pitchFamily="2" charset="2"/>
              </a:rPr>
              <a:t>i</a:t>
            </a:r>
            <a:endParaRPr lang="en-US" smtClean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1643063"/>
            <a:ext cx="2428875" cy="365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Algoritma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function</a:t>
            </a:r>
            <a:r>
              <a:rPr lang="en-US" sz="2000" smtClean="0">
                <a:latin typeface="Courier New" pitchFamily="49" charset="0"/>
              </a:rPr>
              <a:t> Greedy-Activity-Selector(s, f)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Algoritma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n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← length(s)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A ← {1}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j ←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i ← 2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s</a:t>
            </a:r>
            <a:r>
              <a:rPr lang="en-US" sz="2000" baseline="-2500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&gt;= f</a:t>
            </a:r>
            <a:r>
              <a:rPr lang="en-US" sz="2000" baseline="-2500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	    A ← A Ụ {i]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    j ← 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	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	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857250"/>
            <a:ext cx="8229600" cy="4495800"/>
          </a:xfrm>
        </p:spPr>
        <p:txBody>
          <a:bodyPr/>
          <a:lstStyle/>
          <a:p>
            <a:r>
              <a:rPr lang="en-US" sz="2800" smtClean="0"/>
              <a:t>Usulan strategi </a:t>
            </a:r>
            <a:r>
              <a:rPr lang="en-US" sz="2800" i="1" smtClean="0"/>
              <a:t>greedy</a:t>
            </a:r>
            <a:r>
              <a:rPr lang="en-US" sz="2800" smtClean="0"/>
              <a:t> yang lain: pilih aktivitas yang durasinya paling kecil lebih dahulu dan waktu mulainya tidak lebih besar dari waktu selesai aktivitas lain yang telah terpilih</a:t>
            </a:r>
          </a:p>
          <a:p>
            <a:endParaRPr lang="en-US" sz="2800" smtClean="0"/>
          </a:p>
          <a:p>
            <a:pPr>
              <a:buFont typeface="Wingdings" pitchFamily="2" charset="2"/>
              <a:buChar char="è"/>
            </a:pPr>
            <a:r>
              <a:rPr lang="en-US" sz="2800" smtClean="0">
                <a:sym typeface="Wingdings" pitchFamily="2" charset="2"/>
              </a:rPr>
              <a:t>lebih rumit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1500"/>
            <a:ext cx="8229600" cy="5524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i		s</a:t>
            </a:r>
            <a:r>
              <a:rPr lang="en-US" sz="2400" b="1" baseline="-25000" smtClean="0">
                <a:latin typeface="Courier New" pitchFamily="49" charset="0"/>
              </a:rPr>
              <a:t>i</a:t>
            </a:r>
            <a:r>
              <a:rPr lang="en-US" sz="2400" b="1" smtClean="0">
                <a:latin typeface="Courier New" pitchFamily="49" charset="0"/>
              </a:rPr>
              <a:t>		f</a:t>
            </a:r>
            <a:r>
              <a:rPr lang="en-US" sz="2400" b="1" baseline="-25000" smtClean="0">
                <a:latin typeface="Courier New" pitchFamily="49" charset="0"/>
              </a:rPr>
              <a:t>i       </a:t>
            </a:r>
            <a:r>
              <a:rPr lang="en-US" sz="2400" b="1" smtClean="0">
                <a:latin typeface="Courier New" pitchFamily="49" charset="0"/>
              </a:rPr>
              <a:t>durasi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1		1		4		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</a:t>
            </a:r>
            <a:r>
              <a:rPr lang="en-US" sz="2400" b="1" smtClean="0">
                <a:solidFill>
                  <a:srgbClr val="FFC000"/>
                </a:solidFill>
                <a:latin typeface="Courier New" pitchFamily="49" charset="0"/>
              </a:rPr>
              <a:t>2</a:t>
            </a:r>
            <a:r>
              <a:rPr lang="en-US" sz="2400" smtClean="0">
                <a:latin typeface="Courier New" pitchFamily="49" charset="0"/>
              </a:rPr>
              <a:t>		3		5		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3		4		6		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</a:t>
            </a:r>
            <a:r>
              <a:rPr lang="en-US" sz="2400" b="1" smtClean="0">
                <a:solidFill>
                  <a:srgbClr val="FFC000"/>
                </a:solidFill>
                <a:latin typeface="Courier New" pitchFamily="49" charset="0"/>
              </a:rPr>
              <a:t>4</a:t>
            </a:r>
            <a:r>
              <a:rPr lang="en-US" sz="2400" smtClean="0">
                <a:latin typeface="Courier New" pitchFamily="49" charset="0"/>
              </a:rPr>
              <a:t>		5		7		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5		3		8		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</a:t>
            </a:r>
            <a:r>
              <a:rPr lang="en-US" sz="2400" b="1" smtClean="0">
                <a:solidFill>
                  <a:srgbClr val="FFC000"/>
                </a:solidFill>
                <a:latin typeface="Courier New" pitchFamily="49" charset="0"/>
              </a:rPr>
              <a:t>6</a:t>
            </a:r>
            <a:r>
              <a:rPr lang="en-US" sz="2400" smtClean="0">
                <a:latin typeface="Courier New" pitchFamily="49" charset="0"/>
              </a:rPr>
              <a:t>		7		9		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</a:t>
            </a:r>
            <a:r>
              <a:rPr lang="en-US" sz="2400" b="1" smtClean="0">
                <a:solidFill>
                  <a:srgbClr val="FFC000"/>
                </a:solidFill>
                <a:latin typeface="Courier New" pitchFamily="49" charset="0"/>
              </a:rPr>
              <a:t>7</a:t>
            </a:r>
            <a:r>
              <a:rPr lang="en-US" sz="2400" smtClean="0">
                <a:latin typeface="Courier New" pitchFamily="49" charset="0"/>
              </a:rPr>
              <a:t>		10		11		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8		8		12		4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9		8		13		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10		2		14		12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Courier New" pitchFamily="49" charset="0"/>
              </a:rPr>
              <a:t>	</a:t>
            </a:r>
            <a:r>
              <a:rPr lang="en-US" sz="2400" b="1" smtClean="0">
                <a:solidFill>
                  <a:srgbClr val="FFC000"/>
                </a:solidFill>
                <a:latin typeface="Courier New" pitchFamily="49" charset="0"/>
              </a:rPr>
              <a:t>11</a:t>
            </a:r>
            <a:r>
              <a:rPr lang="en-US" sz="2400" smtClean="0">
                <a:latin typeface="Courier New" pitchFamily="49" charset="0"/>
              </a:rPr>
              <a:t>		13		15		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Solusi: aktivitas 7, 2, 4, 6, dan 11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49275"/>
            <a:ext cx="8075613" cy="5546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/>
              <a:t>4. </a:t>
            </a:r>
            <a:r>
              <a:rPr lang="en-US" sz="2800" b="1" i="1" smtClean="0"/>
              <a:t>Integer Knapsack</a:t>
            </a:r>
          </a:p>
          <a:p>
            <a:pPr eaLnBrk="1" hangingPunct="1">
              <a:buFontTx/>
              <a:buNone/>
            </a:pPr>
            <a:endParaRPr lang="en-US" sz="2800" b="1" smtClean="0"/>
          </a:p>
          <a:p>
            <a:pPr eaLnBrk="1" hangingPunct="1">
              <a:buFontTx/>
              <a:buNone/>
            </a:pPr>
            <a:endParaRPr lang="en-US" sz="2800" b="1" smtClean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71500" y="1143000"/>
          <a:ext cx="7343775" cy="2592388"/>
        </p:xfrm>
        <a:graphic>
          <a:graphicData uri="http://schemas.openxmlformats.org/presentationml/2006/ole">
            <p:oleObj spid="_x0000_s8194" name="Document" r:id="rId3" imgW="5491445" imgH="1937984" progId="Word.Document.8">
              <p:embed/>
            </p:oleObj>
          </a:graphicData>
        </a:graphic>
      </p:graphicFrame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9438" y="1143000"/>
            <a:ext cx="2214562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8938" y="3786188"/>
            <a:ext cx="3357562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46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Penyelesaian dengan </a:t>
            </a:r>
            <a:r>
              <a:rPr lang="en-US" b="1" i="1" smtClean="0"/>
              <a:t>exhaustive search</a:t>
            </a:r>
          </a:p>
          <a:p>
            <a:pPr eaLnBrk="1" hangingPunct="1">
              <a:buFontTx/>
              <a:buNone/>
            </a:pPr>
            <a:endParaRPr lang="en-US" b="1" i="1" smtClean="0"/>
          </a:p>
          <a:p>
            <a:pPr eaLnBrk="1" hangingPunct="1"/>
            <a:r>
              <a:rPr lang="en-US" smtClean="0"/>
              <a:t>Sudah dijelaskan pada pembahasan exhaustive search.</a:t>
            </a:r>
          </a:p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Kompleksitas algoritma </a:t>
            </a:r>
            <a:r>
              <a:rPr lang="en-US" i="1" smtClean="0"/>
              <a:t>exhaustive search</a:t>
            </a:r>
            <a:r>
              <a:rPr lang="en-US" smtClean="0"/>
              <a:t> untuk persoalan ini = 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</a:t>
            </a:r>
            <a:r>
              <a:rPr lang="en-US" smtClean="0"/>
              <a:t> 2</a:t>
            </a:r>
            <a:r>
              <a:rPr lang="en-US" baseline="30000" smtClean="0"/>
              <a:t>n</a:t>
            </a:r>
            <a:r>
              <a:rPr lang="en-US" smtClean="0"/>
              <a:t>). 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5075" y="4643438"/>
            <a:ext cx="2828925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691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/>
              <a:t>Penyelesaian dengan algoritma</a:t>
            </a:r>
            <a:r>
              <a:rPr lang="en-US" b="1" i="1" smtClean="0"/>
              <a:t> greedy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Masukkan objek satu per satu ke dalam </a:t>
            </a:r>
            <a:r>
              <a:rPr lang="en-US" sz="2800" i="1" smtClean="0"/>
              <a:t>knapsack</a:t>
            </a:r>
            <a:r>
              <a:rPr lang="en-US" sz="2800" smtClean="0"/>
              <a:t>. Sekali objek dimasukkan ke dalam </a:t>
            </a:r>
            <a:r>
              <a:rPr lang="en-US" sz="2800" i="1" smtClean="0"/>
              <a:t>knapsack</a:t>
            </a:r>
            <a:r>
              <a:rPr lang="en-US" sz="2800" smtClean="0"/>
              <a:t>, objek tersebut tidak bisa dikeluarkan lagi.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Terdapat beberapa strategi </a:t>
            </a:r>
            <a:r>
              <a:rPr lang="en-US" sz="2800" i="1" smtClean="0"/>
              <a:t>greedy</a:t>
            </a:r>
            <a:r>
              <a:rPr lang="en-US" sz="2800" smtClean="0"/>
              <a:t> yang heuristik yang dapat digunakan untuk memilih objek yang akan dimasukkan ke dalam </a:t>
            </a:r>
            <a:r>
              <a:rPr lang="en-US" sz="2800" i="1" smtClean="0"/>
              <a:t>knapsack</a:t>
            </a:r>
            <a:r>
              <a:rPr lang="en-US" sz="2800" smtClean="0"/>
              <a:t>: 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8975" y="5210175"/>
            <a:ext cx="21050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467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i="1" smtClean="0"/>
              <a:t>Greedy by profit</a:t>
            </a:r>
            <a:r>
              <a:rPr lang="en-US" sz="2400" smtClean="0"/>
              <a:t>. 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400" smtClean="0"/>
              <a:t>	- Pada setiap langkah, pilih objek yang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mempunyai </a:t>
            </a:r>
            <a:r>
              <a:rPr lang="en-US" sz="2400" u="sng" smtClean="0"/>
              <a:t>keuntungan terbesar</a:t>
            </a:r>
            <a:r>
              <a:rPr lang="en-US" sz="2400" smtClean="0"/>
              <a:t>. 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400" smtClean="0"/>
              <a:t>      -  Mencoba memaksimumkan keuntungan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	  dengan memilih objek yang paling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menguntungkan terlebih dahulu.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24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2"/>
            </a:pPr>
            <a:r>
              <a:rPr lang="en-US" sz="2400" i="1" smtClean="0"/>
              <a:t>Greedy by weight.</a:t>
            </a:r>
            <a:endParaRPr lang="en-US" sz="2400" smtClean="0"/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400" smtClean="0"/>
              <a:t>	- Pada setiap langkah, pilih objek yang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mempunyai </a:t>
            </a:r>
            <a:r>
              <a:rPr lang="en-US" sz="2400" u="sng" smtClean="0"/>
              <a:t>berat teringan</a:t>
            </a:r>
            <a:r>
              <a:rPr lang="en-US" sz="2400" smtClean="0"/>
              <a:t>. 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400" smtClean="0"/>
              <a:t>       - Mencoba memaksimumkan keuntungan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  dengan dengan memasukkan sebanyak mungkin 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objek ke dalam </a:t>
            </a:r>
            <a:r>
              <a:rPr lang="en-US" sz="2400" i="1" smtClean="0"/>
              <a:t>knapsack</a:t>
            </a:r>
            <a:r>
              <a:rPr lang="en-US" sz="2400" smtClean="0"/>
              <a:t>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2"/>
            </a:pPr>
            <a:endParaRPr lang="en-US" sz="2400" smtClean="0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0688" y="0"/>
            <a:ext cx="2373312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19750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3"/>
            </a:pPr>
            <a:r>
              <a:rPr lang="en-US" sz="2800" i="1" smtClean="0"/>
              <a:t>Greedy by density</a:t>
            </a:r>
            <a:r>
              <a:rPr lang="en-US" sz="2800" smtClean="0"/>
              <a:t>. </a:t>
            </a:r>
          </a:p>
          <a:p>
            <a:pPr marL="609600" indent="-609600" eaLnBrk="1" hangingPunct="1">
              <a:buFontTx/>
              <a:buNone/>
            </a:pPr>
            <a:r>
              <a:rPr lang="en-US" sz="2800" smtClean="0"/>
              <a:t>	- </a:t>
            </a:r>
            <a:r>
              <a:rPr lang="en-US" sz="2400" smtClean="0"/>
              <a:t>Pada setiap langkah, </a:t>
            </a:r>
            <a:r>
              <a:rPr lang="en-US" sz="2400" i="1" smtClean="0"/>
              <a:t>knapsack</a:t>
            </a:r>
            <a:r>
              <a:rPr lang="en-US" sz="2400" smtClean="0"/>
              <a:t> diisi dengan objek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/>
              <a:t>          yang mempunyai </a:t>
            </a:r>
            <a:r>
              <a:rPr lang="en-US" sz="2400" i="1" smtClean="0"/>
              <a:t>p</a:t>
            </a:r>
            <a:r>
              <a:rPr lang="en-US" sz="2400" i="1" baseline="-25000" smtClean="0"/>
              <a:t>i</a:t>
            </a:r>
            <a:r>
              <a:rPr lang="en-US" sz="2400" i="1" smtClean="0"/>
              <a:t> </a:t>
            </a:r>
            <a:r>
              <a:rPr lang="en-US" sz="2400" smtClean="0"/>
              <a:t>/</a:t>
            </a:r>
            <a:r>
              <a:rPr lang="en-US" sz="2400" i="1" smtClean="0"/>
              <a:t>w</a:t>
            </a:r>
            <a:r>
              <a:rPr lang="en-US" sz="2400" i="1" baseline="-25000" smtClean="0"/>
              <a:t>i </a:t>
            </a:r>
            <a:r>
              <a:rPr lang="en-US" sz="2400" i="1" smtClean="0"/>
              <a:t> </a:t>
            </a:r>
            <a:r>
              <a:rPr lang="en-US" sz="2400" smtClean="0"/>
              <a:t>terbesar.  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/>
              <a:t>	- Mencoba memaksimumkan keuntungan dengan 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/>
              <a:t>          memilih objek yang mempunyai keuntungan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/>
              <a:t>          per unit berat terbesar. </a:t>
            </a:r>
          </a:p>
          <a:p>
            <a:pPr marL="609600" indent="-609600" eaLnBrk="1" hangingPunct="1">
              <a:buFontTx/>
              <a:buNone/>
            </a:pPr>
            <a:endParaRPr lang="en-US" sz="2400" smtClean="0"/>
          </a:p>
          <a:p>
            <a:pPr marL="609600" indent="-609600" eaLnBrk="1" hangingPunct="1"/>
            <a:r>
              <a:rPr lang="en-US" sz="2800" smtClean="0"/>
              <a:t>Pemilihan objek berdasarkan salah satu dari ketiga strategi di atas </a:t>
            </a:r>
            <a:r>
              <a:rPr lang="en-US" sz="2800" u="sng" smtClean="0"/>
              <a:t>tidak menjamin</a:t>
            </a:r>
            <a:r>
              <a:rPr lang="en-US" sz="2800" smtClean="0"/>
              <a:t> akan memberikan solusi optimal. </a:t>
            </a:r>
          </a:p>
          <a:p>
            <a:pPr marL="609600" indent="-609600" eaLnBrk="1" hangingPunct="1">
              <a:buFontTx/>
              <a:buNone/>
            </a:pPr>
            <a:endParaRPr lang="en-US" sz="2800" smtClean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7638" y="4786313"/>
            <a:ext cx="2646362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60350"/>
            <a:ext cx="8291513" cy="5835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 err="1" smtClean="0"/>
              <a:t>Contoh</a:t>
            </a:r>
            <a:r>
              <a:rPr lang="en-US" sz="2800" b="1" dirty="0" smtClean="0"/>
              <a:t> 4.</a:t>
            </a:r>
            <a:r>
              <a:rPr lang="en-US" sz="2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2800" i="1" dirty="0" smtClean="0"/>
              <a:t>	</a:t>
            </a:r>
            <a:r>
              <a:rPr lang="en-US" sz="2400" i="1" dirty="0" smtClean="0"/>
              <a:t>w</a:t>
            </a:r>
            <a:r>
              <a:rPr lang="en-US" sz="2400" dirty="0" smtClean="0"/>
              <a:t>1 = 2;   </a:t>
            </a:r>
            <a:r>
              <a:rPr lang="en-US" sz="2400" i="1" dirty="0" smtClean="0"/>
              <a:t>p</a:t>
            </a:r>
            <a:r>
              <a:rPr lang="en-US" sz="2400" dirty="0" smtClean="0"/>
              <a:t>1 = 12;  	</a:t>
            </a:r>
            <a:r>
              <a:rPr lang="en-US" sz="2400" i="1" dirty="0" smtClean="0"/>
              <a:t>w</a:t>
            </a:r>
            <a:r>
              <a:rPr lang="en-US" sz="2400" dirty="0" smtClean="0"/>
              <a:t>2 = 5;    </a:t>
            </a:r>
            <a:r>
              <a:rPr lang="en-US" sz="2400" i="1" dirty="0" smtClean="0"/>
              <a:t>p2</a:t>
            </a:r>
            <a:r>
              <a:rPr lang="en-US" sz="2400" dirty="0" smtClean="0"/>
              <a:t> = 15;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	</a:t>
            </a:r>
            <a:r>
              <a:rPr lang="en-US" sz="2400" i="1" dirty="0" smtClean="0"/>
              <a:t>w</a:t>
            </a:r>
            <a:r>
              <a:rPr lang="en-US" sz="2400" dirty="0" smtClean="0"/>
              <a:t>3 = 10</a:t>
            </a:r>
            <a:r>
              <a:rPr lang="en-US" sz="2400" smtClean="0"/>
              <a:t>;  </a:t>
            </a:r>
            <a:r>
              <a:rPr lang="en-US" sz="2400" i="1" smtClean="0"/>
              <a:t>p</a:t>
            </a:r>
            <a:r>
              <a:rPr lang="en-US" sz="2400" i="1" dirty="0" smtClean="0"/>
              <a:t>3</a:t>
            </a:r>
            <a:r>
              <a:rPr lang="en-US" sz="2400" smtClean="0"/>
              <a:t> </a:t>
            </a:r>
            <a:r>
              <a:rPr lang="en-US" sz="2400" dirty="0" smtClean="0"/>
              <a:t>= 50;	</a:t>
            </a:r>
            <a:r>
              <a:rPr lang="en-US" sz="2400" i="1" dirty="0" smtClean="0"/>
              <a:t>w</a:t>
            </a:r>
            <a:r>
              <a:rPr lang="en-US" sz="2400" dirty="0" smtClean="0"/>
              <a:t>4 = 5</a:t>
            </a:r>
            <a:r>
              <a:rPr lang="en-US" sz="2400" smtClean="0"/>
              <a:t>;    </a:t>
            </a:r>
            <a:r>
              <a:rPr lang="en-US" sz="2400" i="1" smtClean="0"/>
              <a:t>p</a:t>
            </a:r>
            <a:r>
              <a:rPr lang="en-US" sz="2400" i="1" dirty="0" smtClean="0"/>
              <a:t>4</a:t>
            </a:r>
            <a:r>
              <a:rPr lang="en-US" sz="2400" smtClean="0"/>
              <a:t> </a:t>
            </a:r>
            <a:r>
              <a:rPr lang="en-US" sz="2400" dirty="0" smtClean="0"/>
              <a:t>= 10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Kapasitas</a:t>
            </a:r>
            <a:r>
              <a:rPr lang="en-US" sz="2400" dirty="0" smtClean="0"/>
              <a:t> </a:t>
            </a:r>
            <a:r>
              <a:rPr lang="en-US" sz="2400" i="1" dirty="0" smtClean="0"/>
              <a:t>knapsack</a:t>
            </a:r>
            <a:r>
              <a:rPr lang="en-US" sz="2400" dirty="0" smtClean="0"/>
              <a:t> </a:t>
            </a:r>
            <a:r>
              <a:rPr lang="en-US" sz="2400" i="1" dirty="0" smtClean="0"/>
              <a:t>K</a:t>
            </a:r>
            <a:r>
              <a:rPr lang="en-US" sz="2400" dirty="0" smtClean="0"/>
              <a:t> = 16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684213" y="2205038"/>
          <a:ext cx="7559675" cy="3632200"/>
        </p:xfrm>
        <a:graphic>
          <a:graphicData uri="http://schemas.openxmlformats.org/presentationml/2006/ole">
            <p:oleObj spid="_x0000_s9218" name="Document" r:id="rId3" imgW="5401356" imgH="2595367" progId="Word.Document.8">
              <p:embed/>
            </p:oleObj>
          </a:graphicData>
        </a:graphic>
      </p:graphicFrame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611188" y="5949950"/>
            <a:ext cx="82089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/>
              <a:t>   </a:t>
            </a:r>
            <a:r>
              <a:rPr lang="en-US" sz="2000"/>
              <a:t>Solusi optimal: </a:t>
            </a:r>
            <a:r>
              <a:rPr lang="en-US" sz="2000" i="1"/>
              <a:t>X</a:t>
            </a:r>
            <a:r>
              <a:rPr lang="en-US" sz="2000"/>
              <a:t> = (0, 1, 1, 0)</a:t>
            </a:r>
            <a:endParaRPr lang="en-US" sz="2000" i="1"/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i="1"/>
              <a:t>  Greedy by profit</a:t>
            </a:r>
            <a:r>
              <a:rPr lang="en-US" sz="2000"/>
              <a:t> dan </a:t>
            </a:r>
            <a:r>
              <a:rPr lang="en-US" sz="2000" i="1"/>
              <a:t>greedy</a:t>
            </a:r>
            <a:r>
              <a:rPr lang="en-US" sz="2000"/>
              <a:t> </a:t>
            </a:r>
            <a:r>
              <a:rPr lang="en-US" sz="2000" i="1"/>
              <a:t>by density</a:t>
            </a:r>
            <a:r>
              <a:rPr lang="en-US" sz="2000"/>
              <a:t>  memberikan solusi optimal!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38975" y="0"/>
            <a:ext cx="21050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04813"/>
            <a:ext cx="8362950" cy="56911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/>
              <a:t>Contoh 5.</a:t>
            </a:r>
            <a:r>
              <a:rPr lang="en-US" sz="2800" smtClean="0"/>
              <a:t> </a:t>
            </a:r>
          </a:p>
          <a:p>
            <a:pPr eaLnBrk="1" hangingPunct="1">
              <a:buFontTx/>
              <a:buNone/>
            </a:pPr>
            <a:r>
              <a:rPr lang="en-US" sz="2800" i="1" smtClean="0"/>
              <a:t>	</a:t>
            </a:r>
            <a:r>
              <a:rPr lang="en-US" sz="2000" i="1" smtClean="0"/>
              <a:t>w</a:t>
            </a:r>
            <a:r>
              <a:rPr lang="en-US" sz="2000" smtClean="0"/>
              <a:t>1 = 100;   </a:t>
            </a:r>
            <a:r>
              <a:rPr lang="en-US" sz="2000" i="1" smtClean="0"/>
              <a:t>p</a:t>
            </a:r>
            <a:r>
              <a:rPr lang="en-US" sz="2000" smtClean="0"/>
              <a:t>1 = 40; 	    </a:t>
            </a:r>
            <a:r>
              <a:rPr lang="en-US" sz="2000" i="1" smtClean="0"/>
              <a:t>w</a:t>
            </a:r>
            <a:r>
              <a:rPr lang="en-US" sz="2000" smtClean="0"/>
              <a:t>2 = 50;    </a:t>
            </a:r>
            <a:r>
              <a:rPr lang="en-US" sz="2000" i="1" smtClean="0"/>
              <a:t>p2</a:t>
            </a:r>
            <a:r>
              <a:rPr lang="en-US" sz="2000" smtClean="0"/>
              <a:t> = 35;    	</a:t>
            </a:r>
            <a:r>
              <a:rPr lang="en-US" sz="2000" i="1" smtClean="0"/>
              <a:t>w</a:t>
            </a:r>
            <a:r>
              <a:rPr lang="en-US" sz="2000" smtClean="0"/>
              <a:t>3 = 45;     </a:t>
            </a:r>
            <a:r>
              <a:rPr lang="en-US" sz="2000" i="1" smtClean="0"/>
              <a:t>p</a:t>
            </a:r>
            <a:r>
              <a:rPr lang="en-US" sz="2000" smtClean="0"/>
              <a:t>3 = 18;</a:t>
            </a:r>
          </a:p>
          <a:p>
            <a:pPr eaLnBrk="1" hangingPunct="1">
              <a:buFontTx/>
              <a:buNone/>
            </a:pPr>
            <a:r>
              <a:rPr lang="en-US" sz="2000" smtClean="0"/>
              <a:t>     </a:t>
            </a:r>
            <a:r>
              <a:rPr lang="en-US" sz="2000" i="1" smtClean="0"/>
              <a:t>w</a:t>
            </a:r>
            <a:r>
              <a:rPr lang="en-US" sz="2000" smtClean="0"/>
              <a:t>4 = 20;    </a:t>
            </a:r>
            <a:r>
              <a:rPr lang="en-US" sz="2000" i="1" smtClean="0"/>
              <a:t>p4</a:t>
            </a:r>
            <a:r>
              <a:rPr lang="en-US" sz="2000" smtClean="0"/>
              <a:t> = 4;	</a:t>
            </a:r>
            <a:r>
              <a:rPr lang="en-US" sz="2000" i="1" smtClean="0"/>
              <a:t>   w5</a:t>
            </a:r>
            <a:r>
              <a:rPr lang="en-US" sz="2000" smtClean="0"/>
              <a:t> = 10;     </a:t>
            </a:r>
            <a:r>
              <a:rPr lang="en-US" sz="2000" i="1" smtClean="0"/>
              <a:t>p5</a:t>
            </a:r>
            <a:r>
              <a:rPr lang="en-US" sz="2000" smtClean="0"/>
              <a:t> = 10;	</a:t>
            </a:r>
            <a:r>
              <a:rPr lang="en-US" sz="2000" i="1" smtClean="0"/>
              <a:t>w6</a:t>
            </a:r>
            <a:r>
              <a:rPr lang="en-US" sz="2000" smtClean="0"/>
              <a:t> = 5;      </a:t>
            </a:r>
            <a:r>
              <a:rPr lang="en-US" sz="2000" i="1" smtClean="0"/>
              <a:t>p6</a:t>
            </a:r>
            <a:r>
              <a:rPr lang="en-US" sz="2000" smtClean="0"/>
              <a:t> = 2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Kapasitas </a:t>
            </a:r>
            <a:r>
              <a:rPr lang="en-US" sz="2000" i="1" smtClean="0"/>
              <a:t>knapsack</a:t>
            </a:r>
            <a:r>
              <a:rPr lang="en-US" sz="2000" smtClean="0"/>
              <a:t> </a:t>
            </a:r>
            <a:r>
              <a:rPr lang="en-US" sz="2000" i="1" smtClean="0"/>
              <a:t>K</a:t>
            </a:r>
            <a:r>
              <a:rPr lang="en-US" sz="2000" smtClean="0"/>
              <a:t> = 100</a:t>
            </a:r>
          </a:p>
          <a:p>
            <a:pPr eaLnBrk="1" hangingPunct="1"/>
            <a:endParaRPr lang="en-US" sz="2000" smtClean="0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827088" y="2276475"/>
          <a:ext cx="7489825" cy="3960813"/>
        </p:xfrm>
        <a:graphic>
          <a:graphicData uri="http://schemas.openxmlformats.org/presentationml/2006/ole">
            <p:oleObj spid="_x0000_s10242" name="Document" r:id="rId3" imgW="5401717" imgH="3132996" progId="Word.Document.8">
              <p:embed/>
            </p:oleObj>
          </a:graphicData>
        </a:graphic>
      </p:graphicFrame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684213" y="6237288"/>
            <a:ext cx="7488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2400"/>
              <a:t>Ketiga strategi gagal memberikan solusi  optimal!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19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/>
              <a:t>Contoh 1</a:t>
            </a:r>
            <a:r>
              <a:rPr lang="en-US" sz="2800" smtClean="0"/>
              <a:t>: tersedia banyak koin 1, 5, 10, 25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Uang senilai </a:t>
            </a:r>
            <a:r>
              <a:rPr lang="en-US" sz="2800" i="1" smtClean="0"/>
              <a:t>A</a:t>
            </a:r>
            <a:r>
              <a:rPr lang="en-US" sz="2800" smtClean="0"/>
              <a:t> = 32 dapat ditukar dengan banyak cara berikut: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  32 = 1 + 1 + … + 1  	  	(32 koin)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  32 = 5 + 5 + 5 + 5 + 10 + 1 + 1	(7 koin)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  32 = 10 + 10 + 10 + 1 + 1		(5 koin)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  … dst		</a:t>
            </a:r>
          </a:p>
          <a:p>
            <a:pPr eaLnBrk="1" hangingPunct="1"/>
            <a:r>
              <a:rPr lang="en-US" sz="2800" smtClean="0"/>
              <a:t>Minimum: 32 = 25 + 5 + 1 + 1       (4 koin)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5143500"/>
            <a:ext cx="228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1975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r>
              <a:rPr lang="en-US" b="1" smtClean="0"/>
              <a:t>   Kesimpulan</a:t>
            </a:r>
            <a:r>
              <a:rPr lang="en-US" smtClean="0"/>
              <a:t>: Algoritma </a:t>
            </a:r>
            <a:r>
              <a:rPr lang="en-US" i="1" smtClean="0"/>
              <a:t>greedy</a:t>
            </a:r>
            <a:r>
              <a:rPr lang="en-US" smtClean="0"/>
              <a:t> tidak selalu berhasil menemukan solusi optimal untuk masalah 0/1 </a:t>
            </a:r>
            <a:r>
              <a:rPr lang="en-US" i="1" smtClean="0"/>
              <a:t>Knapsack</a:t>
            </a:r>
            <a:r>
              <a:rPr lang="en-US" smtClean="0"/>
              <a:t>. 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2857500"/>
            <a:ext cx="4014788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76250"/>
            <a:ext cx="8218488" cy="5619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i="1" smtClean="0"/>
              <a:t>4. Fractional Knapsack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39750" y="1773238"/>
          <a:ext cx="7559675" cy="3052762"/>
        </p:xfrm>
        <a:graphic>
          <a:graphicData uri="http://schemas.openxmlformats.org/presentationml/2006/ole">
            <p:oleObj spid="_x0000_s11266" name="Document" r:id="rId3" imgW="5491445" imgH="2217767" progId="Word.Document.8">
              <p:embed/>
            </p:oleObj>
          </a:graphicData>
        </a:graphic>
      </p:graphicFrame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38975" y="0"/>
            <a:ext cx="21050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19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Penyelesaian dengan</a:t>
            </a:r>
            <a:r>
              <a:rPr lang="en-US" b="1" i="1" smtClean="0"/>
              <a:t> exhaustive search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Oleh karena 0 </a:t>
            </a:r>
            <a:r>
              <a:rPr lang="en-US" smtClean="0">
                <a:sym typeface="Symbol" pitchFamily="18" charset="2"/>
              </a:rPr>
              <a:t></a:t>
            </a:r>
            <a:r>
              <a:rPr lang="en-US" smtClean="0"/>
              <a:t> 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>
                <a:sym typeface="Symbol" pitchFamily="18" charset="2"/>
              </a:rPr>
              <a:t></a:t>
            </a:r>
            <a:r>
              <a:rPr lang="en-US" smtClean="0"/>
              <a:t> 1, maka terdapat tidak berhinga nilai-nilai 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smtClean="0"/>
              <a:t>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Persoalan </a:t>
            </a:r>
            <a:r>
              <a:rPr lang="en-US" i="1" smtClean="0"/>
              <a:t>Fractional</a:t>
            </a:r>
            <a:r>
              <a:rPr lang="en-US" smtClean="0"/>
              <a:t> </a:t>
            </a:r>
            <a:r>
              <a:rPr lang="en-US" i="1" smtClean="0"/>
              <a:t>Knapsack</a:t>
            </a:r>
            <a:r>
              <a:rPr lang="en-US" smtClean="0"/>
              <a:t> menjadi malar (</a:t>
            </a:r>
            <a:r>
              <a:rPr lang="en-US" i="1" smtClean="0"/>
              <a:t>continuous</a:t>
            </a:r>
            <a:r>
              <a:rPr lang="en-US" smtClean="0"/>
              <a:t>) sehingga tidak mungkin dipecahkan dengan algoritma  </a:t>
            </a:r>
            <a:r>
              <a:rPr lang="en-US" i="1" smtClean="0"/>
              <a:t>exhaustive search.</a:t>
            </a:r>
            <a:r>
              <a:rPr lang="en-US" smtClean="0"/>
              <a:t> </a:t>
            </a: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25" y="4956175"/>
            <a:ext cx="2428875" cy="19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19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Penyelesaian dengan</a:t>
            </a:r>
            <a:r>
              <a:rPr lang="en-US" b="1" i="1" smtClean="0"/>
              <a:t> </a:t>
            </a:r>
            <a:r>
              <a:rPr lang="en-US" b="1" smtClean="0"/>
              <a:t>algoritma</a:t>
            </a:r>
            <a:r>
              <a:rPr lang="en-US" b="1" i="1" smtClean="0"/>
              <a:t> greedy</a:t>
            </a:r>
          </a:p>
          <a:p>
            <a:pPr eaLnBrk="1" hangingPunct="1">
              <a:buFontTx/>
              <a:buNone/>
            </a:pPr>
            <a:endParaRPr lang="en-US" b="1" i="1" smtClean="0"/>
          </a:p>
          <a:p>
            <a:pPr eaLnBrk="1" hangingPunct="1"/>
            <a:r>
              <a:rPr lang="en-US" sz="2800" smtClean="0"/>
              <a:t>Ketiga strategi </a:t>
            </a:r>
            <a:r>
              <a:rPr lang="en-US" sz="2800" i="1" smtClean="0"/>
              <a:t>greedy</a:t>
            </a:r>
            <a:r>
              <a:rPr lang="en-US" sz="2800" smtClean="0"/>
              <a:t> yang telah disebutkan di atas dapat digunakan untuk memilih objek yang akan dimasukkan ke dalam </a:t>
            </a:r>
            <a:r>
              <a:rPr lang="en-US" sz="2800" i="1" smtClean="0"/>
              <a:t>knapsack</a:t>
            </a:r>
            <a:r>
              <a:rPr lang="en-US" sz="2800" smtClean="0"/>
              <a:t>. 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Mari kita bahas satu per satu</a:t>
            </a:r>
          </a:p>
          <a:p>
            <a:pPr eaLnBrk="1" hangingPunct="1"/>
            <a:endParaRPr lang="en-US" smtClean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25" y="3214688"/>
            <a:ext cx="2786063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60350"/>
            <a:ext cx="8218488" cy="5835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 err="1" smtClean="0"/>
              <a:t>Contoh</a:t>
            </a:r>
            <a:r>
              <a:rPr lang="en-US" sz="2800" b="1" dirty="0" smtClean="0"/>
              <a:t> 6.</a:t>
            </a:r>
            <a:r>
              <a:rPr lang="en-US" sz="2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2800" i="1" dirty="0" smtClean="0"/>
              <a:t>	</a:t>
            </a:r>
            <a:r>
              <a:rPr lang="en-US" sz="2400" i="1" dirty="0" smtClean="0"/>
              <a:t>w</a:t>
            </a:r>
            <a:r>
              <a:rPr lang="en-US" sz="2400" dirty="0" smtClean="0"/>
              <a:t>1 = 18;    </a:t>
            </a:r>
            <a:r>
              <a:rPr lang="en-US" sz="2400" i="1" dirty="0" smtClean="0"/>
              <a:t>p</a:t>
            </a:r>
            <a:r>
              <a:rPr lang="en-US" sz="2400" dirty="0" smtClean="0"/>
              <a:t>1 = 25;   </a:t>
            </a:r>
            <a:r>
              <a:rPr lang="en-US" sz="2400" i="1" dirty="0" smtClean="0"/>
              <a:t>w</a:t>
            </a:r>
            <a:r>
              <a:rPr lang="en-US" sz="2400" dirty="0" smtClean="0"/>
              <a:t>2 = 15;    </a:t>
            </a:r>
            <a:r>
              <a:rPr lang="en-US" sz="2400" i="1" dirty="0" smtClean="0"/>
              <a:t>p</a:t>
            </a:r>
            <a:r>
              <a:rPr lang="en-US" sz="2400" i="1" dirty="0" smtClean="0"/>
              <a:t>2</a:t>
            </a:r>
            <a:r>
              <a:rPr lang="en-US" sz="2400" dirty="0" smtClean="0"/>
              <a:t> </a:t>
            </a:r>
            <a:r>
              <a:rPr lang="en-US" sz="2400" dirty="0" smtClean="0"/>
              <a:t>= 24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w</a:t>
            </a:r>
            <a:r>
              <a:rPr lang="en-US" sz="2400" dirty="0" smtClean="0"/>
              <a:t>3 = 10</a:t>
            </a:r>
            <a:r>
              <a:rPr lang="en-US" sz="2400" smtClean="0"/>
              <a:t>;    </a:t>
            </a:r>
            <a:r>
              <a:rPr lang="en-US" sz="2400" i="1" smtClean="0"/>
              <a:t>p</a:t>
            </a:r>
            <a:r>
              <a:rPr lang="en-US" sz="2400" i="1" dirty="0" smtClean="0"/>
              <a:t>3</a:t>
            </a:r>
            <a:r>
              <a:rPr lang="en-US" sz="2400" smtClean="0"/>
              <a:t> </a:t>
            </a:r>
            <a:r>
              <a:rPr lang="en-US" sz="2400" dirty="0" smtClean="0"/>
              <a:t>= 15    </a:t>
            </a:r>
            <a:r>
              <a:rPr lang="en-US" sz="2400" dirty="0" err="1" smtClean="0"/>
              <a:t>Kapasitas</a:t>
            </a:r>
            <a:r>
              <a:rPr lang="en-US" sz="2400" dirty="0" smtClean="0"/>
              <a:t> </a:t>
            </a:r>
            <a:r>
              <a:rPr lang="en-US" sz="2400" i="1" dirty="0" smtClean="0"/>
              <a:t>knapsack</a:t>
            </a:r>
            <a:r>
              <a:rPr lang="en-US" sz="2400" dirty="0" smtClean="0"/>
              <a:t> </a:t>
            </a:r>
            <a:r>
              <a:rPr lang="en-US" sz="2400" i="1" dirty="0" smtClean="0"/>
              <a:t>K</a:t>
            </a:r>
            <a:r>
              <a:rPr lang="en-US" sz="2400" dirty="0" smtClean="0"/>
              <a:t> = 20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827088" y="1989138"/>
          <a:ext cx="7921625" cy="3025775"/>
        </p:xfrm>
        <a:graphic>
          <a:graphicData uri="http://schemas.openxmlformats.org/presentationml/2006/ole">
            <p:oleObj spid="_x0000_s12290" name="Document" r:id="rId3" imgW="5401717" imgH="2063491" progId="Word.Document.8">
              <p:embed/>
            </p:oleObj>
          </a:graphicData>
        </a:graphic>
      </p:graphicFrame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755650" y="5373688"/>
            <a:ext cx="72723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>
              <a:buFont typeface="Symbol" pitchFamily="18" charset="2"/>
              <a:buChar char=""/>
              <a:tabLst>
                <a:tab pos="457200" algn="l"/>
              </a:tabLst>
            </a:pPr>
            <a:r>
              <a:rPr lang="en-US"/>
              <a:t>   </a:t>
            </a:r>
            <a:r>
              <a:rPr lang="en-US" sz="2400"/>
              <a:t>Solusi optimal:  </a:t>
            </a:r>
            <a:r>
              <a:rPr lang="en-US" sz="2400" i="1"/>
              <a:t>X</a:t>
            </a:r>
            <a:r>
              <a:rPr lang="en-US" sz="2400"/>
              <a:t> = (0, 1, 1/2) </a:t>
            </a:r>
          </a:p>
          <a:p>
            <a:pPr algn="just" eaLnBrk="1" hangingPunct="1">
              <a:buFont typeface="Symbol" pitchFamily="18" charset="2"/>
              <a:buChar char=""/>
              <a:tabLst>
                <a:tab pos="457200" algn="l"/>
              </a:tabLst>
            </a:pPr>
            <a:r>
              <a:rPr lang="en-US" sz="2400"/>
              <a:t>  yang memberikan keuntungan maksimum = 31,5.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19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Strategi pemilihan objek ke dalam </a:t>
            </a:r>
            <a:r>
              <a:rPr lang="en-US" sz="2800" i="1" smtClean="0"/>
              <a:t>knapsack</a:t>
            </a:r>
            <a:r>
              <a:rPr lang="en-US" sz="2800" smtClean="0"/>
              <a:t> berdasarkan densitas </a:t>
            </a:r>
            <a:r>
              <a:rPr lang="en-US" sz="2800" i="1" smtClean="0"/>
              <a:t>p</a:t>
            </a:r>
            <a:r>
              <a:rPr lang="en-US" sz="2800" i="1" baseline="-25000" smtClean="0"/>
              <a:t>i</a:t>
            </a:r>
            <a:r>
              <a:rPr lang="en-US" sz="2800" i="1" smtClean="0"/>
              <a:t> /w</a:t>
            </a:r>
            <a:r>
              <a:rPr lang="en-US" sz="2800" i="1" baseline="-25000" smtClean="0"/>
              <a:t>i</a:t>
            </a:r>
            <a:r>
              <a:rPr lang="en-US" sz="2800" smtClean="0"/>
              <a:t> terbesar pasti memberikan solusi optimal. 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Agar proses pemilihan objek berikutnya optimal, maka kita urutkan objek berdasarkan </a:t>
            </a:r>
            <a:r>
              <a:rPr lang="en-US" sz="2800" i="1" smtClean="0"/>
              <a:t>p</a:t>
            </a:r>
            <a:r>
              <a:rPr lang="en-US" sz="2800" i="1" baseline="-25000" smtClean="0"/>
              <a:t>i</a:t>
            </a:r>
            <a:r>
              <a:rPr lang="en-US" sz="2800" i="1" smtClean="0"/>
              <a:t> /w</a:t>
            </a:r>
            <a:r>
              <a:rPr lang="en-US" sz="2800" i="1" baseline="-25000" smtClean="0"/>
              <a:t>i</a:t>
            </a:r>
            <a:r>
              <a:rPr lang="en-US" sz="2800" smtClean="0"/>
              <a:t> yang menurun,  sehingga objek berikutnya yang dipilih adalah objek sesuai dalam urutan itu.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/>
              <a:t>	Teorema 3.2.</a:t>
            </a:r>
            <a:r>
              <a:rPr lang="en-US" sz="2800" smtClean="0"/>
              <a:t> Jika </a:t>
            </a:r>
            <a:r>
              <a:rPr lang="en-US" sz="2800" i="1" smtClean="0"/>
              <a:t>p</a:t>
            </a:r>
            <a:r>
              <a:rPr lang="en-US" sz="2800" baseline="-25000" smtClean="0"/>
              <a:t>1</a:t>
            </a:r>
            <a:r>
              <a:rPr lang="en-US" sz="2800" smtClean="0"/>
              <a:t>/</a:t>
            </a:r>
            <a:r>
              <a:rPr lang="en-US" sz="2800" i="1" smtClean="0"/>
              <a:t>w</a:t>
            </a:r>
            <a:r>
              <a:rPr lang="en-US" sz="2800" baseline="-25000" smtClean="0"/>
              <a:t>1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</a:t>
            </a:r>
            <a:r>
              <a:rPr lang="en-US" sz="2800" smtClean="0"/>
              <a:t> </a:t>
            </a:r>
            <a:r>
              <a:rPr lang="en-US" sz="2800" i="1" smtClean="0"/>
              <a:t>p</a:t>
            </a:r>
            <a:r>
              <a:rPr lang="en-US" sz="2800" baseline="-25000" smtClean="0"/>
              <a:t>2</a:t>
            </a:r>
            <a:r>
              <a:rPr lang="en-US" sz="2800" smtClean="0"/>
              <a:t>/</a:t>
            </a:r>
            <a:r>
              <a:rPr lang="en-US" sz="2800" i="1" smtClean="0"/>
              <a:t>w</a:t>
            </a:r>
            <a:r>
              <a:rPr lang="en-US" sz="2800" baseline="-25000" smtClean="0"/>
              <a:t>2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</a:t>
            </a:r>
            <a:r>
              <a:rPr lang="en-US" sz="2800" smtClean="0"/>
              <a:t> ... </a:t>
            </a:r>
            <a:r>
              <a:rPr lang="en-US" sz="2800" smtClean="0">
                <a:sym typeface="Symbol" pitchFamily="18" charset="2"/>
              </a:rPr>
              <a:t></a:t>
            </a:r>
            <a:r>
              <a:rPr lang="en-US" sz="2800" smtClean="0"/>
              <a:t> </a:t>
            </a:r>
            <a:r>
              <a:rPr lang="en-US" sz="2800" i="1" smtClean="0"/>
              <a:t>p</a:t>
            </a:r>
            <a:r>
              <a:rPr lang="en-US" sz="2800" i="1" baseline="-25000" smtClean="0"/>
              <a:t>n</a:t>
            </a:r>
            <a:r>
              <a:rPr lang="en-US" sz="2800" smtClean="0"/>
              <a:t>/</a:t>
            </a:r>
            <a:r>
              <a:rPr lang="en-US" sz="2800" i="1" smtClean="0"/>
              <a:t>w</a:t>
            </a:r>
            <a:r>
              <a:rPr lang="en-US" sz="2800" i="1" baseline="-25000" smtClean="0"/>
              <a:t>n</a:t>
            </a:r>
            <a:r>
              <a:rPr lang="en-US" sz="2800" smtClean="0"/>
              <a:t> maka algoritma </a:t>
            </a:r>
            <a:r>
              <a:rPr lang="en-US" sz="2800" i="1" smtClean="0"/>
              <a:t>greedy</a:t>
            </a:r>
            <a:r>
              <a:rPr lang="en-US" sz="2800" smtClean="0"/>
              <a:t> dengan strategi pemilihan objek berdasarkan </a:t>
            </a:r>
            <a:r>
              <a:rPr lang="en-US" sz="2800" i="1" smtClean="0"/>
              <a:t>p</a:t>
            </a:r>
            <a:r>
              <a:rPr lang="en-US" sz="2800" i="1" baseline="-25000" smtClean="0"/>
              <a:t>i</a:t>
            </a:r>
            <a:r>
              <a:rPr lang="en-US" sz="2800" i="1" smtClean="0"/>
              <a:t> /w</a:t>
            </a:r>
            <a:r>
              <a:rPr lang="en-US" sz="2800" i="1" baseline="-25000" smtClean="0"/>
              <a:t>i</a:t>
            </a:r>
            <a:r>
              <a:rPr lang="en-US" sz="2800" smtClean="0"/>
              <a:t> terbesar menghasilkan solusi yang optimum.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691187"/>
          </a:xfrm>
        </p:spPr>
        <p:txBody>
          <a:bodyPr/>
          <a:lstStyle/>
          <a:p>
            <a:pPr eaLnBrk="1" hangingPunct="1"/>
            <a:r>
              <a:rPr lang="en-US" smtClean="0"/>
              <a:t>Algoritma persoalan </a:t>
            </a:r>
            <a:r>
              <a:rPr lang="en-US" i="1" smtClean="0"/>
              <a:t>fractional</a:t>
            </a:r>
            <a:r>
              <a:rPr lang="en-US" smtClean="0"/>
              <a:t> </a:t>
            </a:r>
            <a:r>
              <a:rPr lang="en-US" i="1" smtClean="0"/>
              <a:t>knapsack</a:t>
            </a:r>
            <a:r>
              <a:rPr lang="en-US" smtClean="0"/>
              <a:t>: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    1. Hitung harga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i="1" smtClean="0"/>
              <a:t>/w</a:t>
            </a:r>
            <a:r>
              <a:rPr lang="en-US" i="1" baseline="-25000" smtClean="0"/>
              <a:t>i</a:t>
            </a:r>
            <a:r>
              <a:rPr lang="en-US" smtClean="0"/>
              <a:t> ,</a:t>
            </a:r>
            <a:r>
              <a:rPr lang="en-US" i="1" smtClean="0"/>
              <a:t> i</a:t>
            </a:r>
            <a:r>
              <a:rPr lang="en-US" smtClean="0"/>
              <a:t> = 1, 2, ..., </a:t>
            </a:r>
            <a:r>
              <a:rPr lang="en-US" i="1" smtClean="0"/>
              <a:t>n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    2. Urutkan seluruh objek berdasarkan </a:t>
            </a:r>
          </a:p>
          <a:p>
            <a:pPr eaLnBrk="1" hangingPunct="1">
              <a:buFontTx/>
              <a:buNone/>
            </a:pPr>
            <a:r>
              <a:rPr lang="en-US" smtClean="0"/>
              <a:t>        nilai</a:t>
            </a:r>
            <a:r>
              <a:rPr lang="en-US" i="1" smtClean="0"/>
              <a:t> p</a:t>
            </a:r>
            <a:r>
              <a:rPr lang="en-US" i="1" baseline="-25000" smtClean="0"/>
              <a:t>i</a:t>
            </a:r>
            <a:r>
              <a:rPr lang="en-US" i="1" smtClean="0"/>
              <a:t>/w</a:t>
            </a:r>
            <a:r>
              <a:rPr lang="en-US" i="1" baseline="-25000" smtClean="0"/>
              <a:t>i</a:t>
            </a:r>
            <a:r>
              <a:rPr lang="en-US" smtClean="0"/>
              <a:t> dari besar ke kecil</a:t>
            </a:r>
          </a:p>
          <a:p>
            <a:pPr eaLnBrk="1" hangingPunct="1">
              <a:buFontTx/>
              <a:buNone/>
            </a:pPr>
            <a:r>
              <a:rPr lang="en-US" smtClean="0"/>
              <a:t>    3. Panggil </a:t>
            </a:r>
            <a:r>
              <a:rPr lang="en-US" smtClean="0">
                <a:latin typeface="Courier New" pitchFamily="49" charset="0"/>
              </a:rPr>
              <a:t>FractinonalKnapsack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>
            <p:ph/>
          </p:nvPr>
        </p:nvGraphicFramePr>
        <p:xfrm>
          <a:off x="395288" y="0"/>
          <a:ext cx="7056437" cy="6364288"/>
        </p:xfrm>
        <a:graphic>
          <a:graphicData uri="http://schemas.openxmlformats.org/presentationml/2006/ole">
            <p:oleObj spid="_x0000_s13314" name="Document" r:id="rId3" imgW="5640271" imgH="5088242" progId="Word.Document.8">
              <p:embed/>
            </p:oleObj>
          </a:graphicData>
        </a:graphic>
      </p:graphicFrame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323850" y="6491288"/>
            <a:ext cx="405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>
              <a:buFont typeface="Symbol" pitchFamily="18" charset="2"/>
              <a:buNone/>
              <a:tabLst>
                <a:tab pos="457200" algn="l"/>
              </a:tabLst>
            </a:pPr>
            <a:r>
              <a:rPr lang="en-US"/>
              <a:t>Kompleksitas waktu algoritma =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i="1" smtClean="0"/>
              <a:t>Greedy</a:t>
            </a:r>
            <a:r>
              <a:rPr lang="en-US" sz="2500" smtClean="0"/>
              <a:t> = rakus, tamak, loba, 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5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Prinsip </a:t>
            </a:r>
            <a:r>
              <a:rPr lang="en-US" sz="2500" i="1" smtClean="0"/>
              <a:t>greedy</a:t>
            </a:r>
            <a:r>
              <a:rPr lang="en-US" sz="2500" smtClean="0"/>
              <a:t>: “</a:t>
            </a:r>
            <a:r>
              <a:rPr lang="en-US" sz="2500" i="1" smtClean="0"/>
              <a:t>take what you can get now!</a:t>
            </a:r>
            <a:r>
              <a:rPr lang="en-US" sz="2500" smtClean="0"/>
              <a:t>”. </a:t>
            </a:r>
          </a:p>
          <a:p>
            <a:pPr eaLnBrk="1" hangingPunct="1">
              <a:lnSpc>
                <a:spcPct val="90000"/>
              </a:lnSpc>
            </a:pPr>
            <a:endParaRPr lang="en-US" sz="2500" smtClean="0"/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Algoritma </a:t>
            </a:r>
            <a:r>
              <a:rPr lang="en-US" sz="2500" i="1" smtClean="0"/>
              <a:t>greedy</a:t>
            </a:r>
            <a:r>
              <a:rPr lang="en-US" sz="2500" smtClean="0"/>
              <a:t> membentuk solusi langkah per langkah (</a:t>
            </a:r>
            <a:r>
              <a:rPr lang="en-US" sz="2500" i="1" smtClean="0"/>
              <a:t>step by step</a:t>
            </a:r>
            <a:r>
              <a:rPr lang="en-US" sz="2500" smtClean="0"/>
              <a:t>). </a:t>
            </a:r>
          </a:p>
          <a:p>
            <a:pPr eaLnBrk="1" hangingPunct="1">
              <a:lnSpc>
                <a:spcPct val="90000"/>
              </a:lnSpc>
            </a:pPr>
            <a:endParaRPr lang="en-US" sz="2500" smtClean="0"/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Pada setiap langkah, terdapat banyak pilihan yang perlu dieksplorasi. </a:t>
            </a:r>
          </a:p>
          <a:p>
            <a:pPr eaLnBrk="1" hangingPunct="1">
              <a:lnSpc>
                <a:spcPct val="90000"/>
              </a:lnSpc>
            </a:pPr>
            <a:endParaRPr lang="en-US" sz="2500" smtClean="0"/>
          </a:p>
          <a:p>
            <a:pPr eaLnBrk="1" hangingPunct="1">
              <a:lnSpc>
                <a:spcPct val="90000"/>
              </a:lnSpc>
            </a:pPr>
            <a:r>
              <a:rPr lang="en-US" sz="2500" smtClean="0"/>
              <a:t>Oleh karena itu, pada setiap langkah harus dibuat keputusan yang terbaik dalam menentukan pilihan. </a:t>
            </a:r>
          </a:p>
          <a:p>
            <a:pPr eaLnBrk="1" hangingPunct="1">
              <a:lnSpc>
                <a:spcPct val="90000"/>
              </a:lnSpc>
            </a:pPr>
            <a:endParaRPr lang="en-US" sz="2500" smtClean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13" y="0"/>
            <a:ext cx="2071687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4751388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Pada setiap langkah, kita membuat pilihan </a:t>
            </a:r>
            <a:r>
              <a:rPr lang="en-US" b="1" smtClean="0"/>
              <a:t>optimum lokal</a:t>
            </a:r>
            <a:r>
              <a:rPr lang="en-US" smtClean="0"/>
              <a:t> (</a:t>
            </a:r>
            <a:r>
              <a:rPr lang="en-US" i="1" smtClean="0"/>
              <a:t>local optimum</a:t>
            </a:r>
            <a:r>
              <a:rPr lang="en-US" smtClean="0"/>
              <a:t>)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dengan harapan bahwa langkah sisanya  mengarah ke solusi </a:t>
            </a:r>
            <a:r>
              <a:rPr lang="en-US" b="1" smtClean="0"/>
              <a:t>optimum global</a:t>
            </a:r>
            <a:r>
              <a:rPr lang="en-US" smtClean="0"/>
              <a:t> (</a:t>
            </a:r>
            <a:r>
              <a:rPr lang="en-US" i="1" smtClean="0"/>
              <a:t>global optimm</a:t>
            </a:r>
            <a:r>
              <a:rPr lang="en-US" smtClean="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475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Algoritma </a:t>
            </a:r>
            <a:r>
              <a:rPr lang="en-US" sz="2800" i="1" smtClean="0"/>
              <a:t>greedy</a:t>
            </a:r>
            <a:r>
              <a:rPr lang="en-US" sz="2800" smtClean="0"/>
              <a:t> adalah algoritma yang memecahkan masalah langkah per langkah;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pada setiap langkah: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1.  mengambil pilihan yang terbaik yang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  dapat diperoleh pada saat itu tanpa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  memperhatikan konsekuensi ke depan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  (prinsip “</a:t>
            </a:r>
            <a:r>
              <a:rPr lang="en-US" sz="2800" i="1" smtClean="0"/>
              <a:t>take what you can get now!</a:t>
            </a:r>
            <a:r>
              <a:rPr lang="en-US" sz="2800" smtClean="0"/>
              <a:t>”)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2. berharap bahwa dengan memilih optimum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lokal pada setiap langkah akan berakhir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dengan optimum global.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03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Tinjau masalah penukaran uang: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Strategi </a:t>
            </a:r>
            <a:r>
              <a:rPr lang="en-US" sz="2400" i="1" smtClean="0"/>
              <a:t>greedy</a:t>
            </a:r>
            <a:r>
              <a:rPr lang="en-US" sz="2400" smtClean="0"/>
              <a:t>: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	Pada setiap langkah, pilihlah koin dengan nilai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terbesar dari himpunan koin yang tersisa.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Misal: A = 32, koin yang tersedia: 1, 5, 10, dan 25 </a:t>
            </a:r>
            <a:endParaRPr lang="en-US" sz="2400" i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i="1" smtClean="0"/>
              <a:t>	Langkah 1</a:t>
            </a:r>
            <a:r>
              <a:rPr lang="en-US" sz="2400" smtClean="0"/>
              <a:t>: pilih 1 buah koin 25  (Total = 25)</a:t>
            </a:r>
            <a:endParaRPr lang="en-US" sz="2400" i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i="1" smtClean="0"/>
              <a:t>	Langkah 2</a:t>
            </a:r>
            <a:r>
              <a:rPr lang="en-US" sz="2400" smtClean="0"/>
              <a:t>: pilih 1 buah koin 5    (Total = 25 + 5 = 30)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i="1" smtClean="0"/>
              <a:t>	Langkah 3</a:t>
            </a:r>
            <a:r>
              <a:rPr lang="en-US" sz="2400" smtClean="0"/>
              <a:t>: pilih 2 buah koin 1    (Total = 25+5+1+1= 32)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Solusi: Jumlah koin minimum = 4     (solusi optimal!)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0"/>
            <a:ext cx="28575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197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Elemen-elemen algoritma greedy: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1. Himpunan kandidat, </a:t>
            </a:r>
            <a:r>
              <a:rPr lang="en-US" sz="2400" i="1" smtClean="0"/>
              <a:t>C</a:t>
            </a:r>
            <a:r>
              <a:rPr lang="en-US" sz="2400" smtClean="0"/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2. Himpunan solusi, </a:t>
            </a:r>
            <a:r>
              <a:rPr lang="en-US" sz="2400" i="1" smtClean="0"/>
              <a:t>S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3. Fungsi seleksi (</a:t>
            </a:r>
            <a:r>
              <a:rPr lang="en-US" sz="2400" i="1" smtClean="0"/>
              <a:t>selection function</a:t>
            </a:r>
            <a:r>
              <a:rPr lang="en-US" sz="2400" smtClean="0"/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4. Fungsi kelayakan (</a:t>
            </a:r>
            <a:r>
              <a:rPr lang="en-US" sz="2400" i="1" smtClean="0"/>
              <a:t>feasible</a:t>
            </a:r>
            <a:r>
              <a:rPr lang="en-US" sz="2400" smtClean="0"/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5. Fungsi obyektif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Dengan kata lain: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algoritma </a:t>
            </a:r>
            <a:r>
              <a:rPr lang="en-US" sz="2400" i="1" smtClean="0"/>
              <a:t>greedy</a:t>
            </a:r>
            <a:r>
              <a:rPr lang="en-US" sz="2400" smtClean="0"/>
              <a:t> melibatkan pencarian sebuah himpunan bagian, </a:t>
            </a:r>
            <a:r>
              <a:rPr lang="en-US" sz="2400" i="1" smtClean="0"/>
              <a:t>S</a:t>
            </a:r>
            <a:r>
              <a:rPr lang="en-US" sz="2400" smtClean="0"/>
              <a:t>, dari himpunan kandidat, </a:t>
            </a:r>
            <a:r>
              <a:rPr lang="en-US" sz="2400" i="1" smtClean="0"/>
              <a:t>C</a:t>
            </a:r>
            <a:r>
              <a:rPr lang="en-US" sz="2400" smtClean="0"/>
              <a:t>;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yang dalam hal ini, </a:t>
            </a:r>
            <a:r>
              <a:rPr lang="en-US" sz="2400" i="1" smtClean="0"/>
              <a:t>S</a:t>
            </a:r>
            <a:r>
              <a:rPr lang="en-US" sz="2400" smtClean="0"/>
              <a:t> harus memenuhi beberapa kriteria yang ditentukan, yaitu menyatakan suatu solusi dan </a:t>
            </a:r>
            <a:r>
              <a:rPr lang="en-US" sz="2400" i="1" smtClean="0"/>
              <a:t>S</a:t>
            </a:r>
            <a:r>
              <a:rPr lang="en-US" sz="2400" smtClean="0"/>
              <a:t> dioptimisasi oleh fungsi obyektif.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1158</Words>
  <Application>Microsoft Office PowerPoint</Application>
  <PresentationFormat>On-screen Show (4:3)</PresentationFormat>
  <Paragraphs>336</Paragraphs>
  <Slides>47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Office Theme</vt:lpstr>
      <vt:lpstr>Document</vt:lpstr>
      <vt:lpstr>Equation</vt:lpstr>
      <vt:lpstr>Algoritma Greedy</vt:lpstr>
      <vt:lpstr>Pendahuluan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Contoh-contoh Algoritma Greedy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3. An Activity Selection Problem</vt:lpstr>
      <vt:lpstr>Slide 27</vt:lpstr>
      <vt:lpstr>Slide 28</vt:lpstr>
      <vt:lpstr>Slide 29</vt:lpstr>
      <vt:lpstr>Algoritma 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UserUPN</dc:creator>
  <cp:lastModifiedBy>Gavra</cp:lastModifiedBy>
  <cp:revision>14</cp:revision>
  <dcterms:created xsi:type="dcterms:W3CDTF">2014-01-31T01:13:01Z</dcterms:created>
  <dcterms:modified xsi:type="dcterms:W3CDTF">2015-05-26T02:08:11Z</dcterms:modified>
</cp:coreProperties>
</file>