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7"/>
  </p:handout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Lst>
  <p:sldSz cx="9144000" cy="6858000" type="screen4x3"/>
  <p:notesSz cx="7302500" cy="95885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50" y="-90"/>
      </p:cViewPr>
      <p:guideLst>
        <p:guide orient="horz" pos="3020"/>
        <p:guide pos="230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4417" cy="479425"/>
          </a:xfrm>
          <a:prstGeom prst="rect">
            <a:avLst/>
          </a:prstGeom>
        </p:spPr>
        <p:txBody>
          <a:bodyPr vert="horz" lIns="96515" tIns="48257" rIns="96515" bIns="48257" rtlCol="0"/>
          <a:lstStyle>
            <a:lvl1pPr algn="l">
              <a:defRPr sz="1300"/>
            </a:lvl1pPr>
          </a:lstStyle>
          <a:p>
            <a:endParaRPr lang="en-US"/>
          </a:p>
        </p:txBody>
      </p:sp>
      <p:sp>
        <p:nvSpPr>
          <p:cNvPr id="4" name="Footer Placeholder 3"/>
          <p:cNvSpPr>
            <a:spLocks noGrp="1"/>
          </p:cNvSpPr>
          <p:nvPr>
            <p:ph type="ftr" sz="quarter" idx="2"/>
          </p:nvPr>
        </p:nvSpPr>
        <p:spPr>
          <a:xfrm>
            <a:off x="0" y="9107411"/>
            <a:ext cx="3164417" cy="479425"/>
          </a:xfrm>
          <a:prstGeom prst="rect">
            <a:avLst/>
          </a:prstGeom>
        </p:spPr>
        <p:txBody>
          <a:bodyPr vert="horz" lIns="96515" tIns="48257" rIns="96515" bIns="48257" rtlCol="0" anchor="b"/>
          <a:lstStyle>
            <a:lvl1pPr algn="l">
              <a:defRPr sz="1300"/>
            </a:lvl1pPr>
          </a:lstStyle>
          <a:p>
            <a:endParaRPr lang="en-US"/>
          </a:p>
        </p:txBody>
      </p:sp>
      <p:sp>
        <p:nvSpPr>
          <p:cNvPr id="5" name="Slide Number Placeholder 4"/>
          <p:cNvSpPr>
            <a:spLocks noGrp="1"/>
          </p:cNvSpPr>
          <p:nvPr>
            <p:ph type="sldNum" sz="quarter" idx="3"/>
          </p:nvPr>
        </p:nvSpPr>
        <p:spPr>
          <a:xfrm>
            <a:off x="4136393" y="9107411"/>
            <a:ext cx="3164417" cy="479425"/>
          </a:xfrm>
          <a:prstGeom prst="rect">
            <a:avLst/>
          </a:prstGeom>
        </p:spPr>
        <p:txBody>
          <a:bodyPr vert="horz" lIns="96515" tIns="48257" rIns="96515" bIns="48257" rtlCol="0" anchor="b"/>
          <a:lstStyle>
            <a:lvl1pPr algn="r">
              <a:defRPr sz="1300"/>
            </a:lvl1pPr>
          </a:lstStyle>
          <a:p>
            <a:fld id="{D2BE0855-A4ED-494D-BBA9-3B8F34593EB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571612"/>
            <a:ext cx="7215238" cy="1470025"/>
          </a:xfrm>
        </p:spPr>
        <p:txBody>
          <a:bodyPr/>
          <a:lstStyle/>
          <a:p>
            <a:r>
              <a:rPr lang="en-US" dirty="0" smtClean="0"/>
              <a:t>Click to edit Master title style</a:t>
            </a:r>
            <a:endParaRPr lang="id-ID" dirty="0"/>
          </a:p>
        </p:txBody>
      </p:sp>
      <p:sp>
        <p:nvSpPr>
          <p:cNvPr id="3" name="Subtitle 2"/>
          <p:cNvSpPr>
            <a:spLocks noGrp="1"/>
          </p:cNvSpPr>
          <p:nvPr>
            <p:ph type="subTitle" idx="1"/>
          </p:nvPr>
        </p:nvSpPr>
        <p:spPr>
          <a:xfrm>
            <a:off x="500034" y="3286124"/>
            <a:ext cx="721523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id-ID" dirty="0"/>
          </a:p>
        </p:txBody>
      </p:sp>
      <p:sp>
        <p:nvSpPr>
          <p:cNvPr id="11" name="Date Placeholder 10"/>
          <p:cNvSpPr>
            <a:spLocks noGrp="1"/>
          </p:cNvSpPr>
          <p:nvPr>
            <p:ph type="dt" sz="half" idx="10"/>
          </p:nvPr>
        </p:nvSpPr>
        <p:spPr/>
        <p:txBody>
          <a:bodyPr/>
          <a:lstStyle/>
          <a:p>
            <a:fld id="{A33B8FF6-ECD9-49AB-B430-41AFB2F8B724}" type="datetimeFigureOut">
              <a:rPr lang="id-ID" smtClean="0"/>
              <a:pPr/>
              <a:t>28/10/2014</a:t>
            </a:fld>
            <a:endParaRPr lang="id-ID" dirty="0"/>
          </a:p>
        </p:txBody>
      </p:sp>
      <p:sp>
        <p:nvSpPr>
          <p:cNvPr id="12" name="Slide Number Placeholder 11"/>
          <p:cNvSpPr>
            <a:spLocks noGrp="1"/>
          </p:cNvSpPr>
          <p:nvPr>
            <p:ph type="sldNum" sz="quarter" idx="11"/>
          </p:nvPr>
        </p:nvSpPr>
        <p:spPr/>
        <p:txBody>
          <a:bodyPr/>
          <a:lstStyle/>
          <a:p>
            <a:fld id="{82E17645-0458-48C4-834B-2284F4C51A80}" type="slidenum">
              <a:rPr lang="id-ID" smtClean="0"/>
              <a:pPr/>
              <a:t>‹#›</a:t>
            </a:fld>
            <a:endParaRPr lang="id-ID"/>
          </a:p>
        </p:txBody>
      </p:sp>
      <p:sp>
        <p:nvSpPr>
          <p:cNvPr id="13" name="Footer Placeholder 12"/>
          <p:cNvSpPr>
            <a:spLocks noGrp="1"/>
          </p:cNvSpPr>
          <p:nvPr>
            <p:ph type="ftr" sz="quarter" idx="12"/>
          </p:nvPr>
        </p:nvSpPr>
        <p:spPr/>
        <p:txBody>
          <a:bodyPr/>
          <a:lstStyle/>
          <a:p>
            <a:endParaRPr lang="id-ID"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pPr>
              <a:defRPr/>
            </a:pPr>
            <a:fld id="{D16599E4-763A-4877-AFD1-7908F958F94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4"/>
          <p:cNvSpPr>
            <a:spLocks noGrp="1" noChangeArrowheads="1"/>
          </p:cNvSpPr>
          <p:nvPr>
            <p:ph type="dt" sz="half" idx="10"/>
          </p:nvPr>
        </p:nvSpPr>
        <p:spPr>
          <a:ln/>
        </p:spPr>
        <p:txBody>
          <a:bodyPr/>
          <a:lstStyle>
            <a:lvl1pPr>
              <a:defRPr/>
            </a:lvl1pPr>
          </a:lstStyle>
          <a:p>
            <a:pPr>
              <a:defRPr/>
            </a:pPr>
            <a:endParaRPr lang="en-US"/>
          </a:p>
        </p:txBody>
      </p:sp>
      <p:sp>
        <p:nvSpPr>
          <p:cNvPr id="4" name="Rectangle 25"/>
          <p:cNvSpPr>
            <a:spLocks noGrp="1" noChangeArrowheads="1"/>
          </p:cNvSpPr>
          <p:nvPr>
            <p:ph type="ftr" sz="quarter" idx="11"/>
          </p:nvPr>
        </p:nvSpPr>
        <p:spPr>
          <a:ln/>
        </p:spPr>
        <p:txBody>
          <a:bodyPr/>
          <a:lstStyle>
            <a:lvl1pPr>
              <a:defRPr/>
            </a:lvl1pPr>
          </a:lstStyle>
          <a:p>
            <a:pPr>
              <a:defRPr/>
            </a:pPr>
            <a:endParaRPr lang="en-US"/>
          </a:p>
        </p:txBody>
      </p:sp>
      <p:sp>
        <p:nvSpPr>
          <p:cNvPr id="5" name="Rectangle 26"/>
          <p:cNvSpPr>
            <a:spLocks noGrp="1" noChangeArrowheads="1"/>
          </p:cNvSpPr>
          <p:nvPr>
            <p:ph type="sldNum" sz="quarter" idx="12"/>
          </p:nvPr>
        </p:nvSpPr>
        <p:spPr>
          <a:ln/>
        </p:spPr>
        <p:txBody>
          <a:bodyPr/>
          <a:lstStyle>
            <a:lvl1pPr>
              <a:defRPr/>
            </a:lvl1pPr>
          </a:lstStyle>
          <a:p>
            <a:pPr>
              <a:defRPr/>
            </a:pPr>
            <a:fld id="{2D7147D6-B518-4444-A96E-D7EFCB8C224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243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4"/>
          <p:cNvSpPr>
            <a:spLocks noGrp="1" noChangeArrowheads="1"/>
          </p:cNvSpPr>
          <p:nvPr>
            <p:ph type="dt" sz="half" idx="10"/>
          </p:nvPr>
        </p:nvSpPr>
        <p:spPr>
          <a:ln/>
        </p:spPr>
        <p:txBody>
          <a:bodyPr/>
          <a:lstStyle>
            <a:lvl1pPr>
              <a:defRPr/>
            </a:lvl1pPr>
          </a:lstStyle>
          <a:p>
            <a:pPr>
              <a:defRPr/>
            </a:pPr>
            <a:endParaRPr lang="en-US"/>
          </a:p>
        </p:txBody>
      </p:sp>
      <p:sp>
        <p:nvSpPr>
          <p:cNvPr id="7" name="Rectangle 25"/>
          <p:cNvSpPr>
            <a:spLocks noGrp="1" noChangeArrowheads="1"/>
          </p:cNvSpPr>
          <p:nvPr>
            <p:ph type="ftr" sz="quarter" idx="11"/>
          </p:nvPr>
        </p:nvSpPr>
        <p:spPr>
          <a:ln/>
        </p:spPr>
        <p:txBody>
          <a:bodyPr/>
          <a:lstStyle>
            <a:lvl1pPr>
              <a:defRPr/>
            </a:lvl1pPr>
          </a:lstStyle>
          <a:p>
            <a:pPr>
              <a:defRPr/>
            </a:pPr>
            <a:endParaRPr lang="en-US"/>
          </a:p>
        </p:txBody>
      </p:sp>
      <p:sp>
        <p:nvSpPr>
          <p:cNvPr id="8" name="Rectangle 26"/>
          <p:cNvSpPr>
            <a:spLocks noGrp="1" noChangeArrowheads="1"/>
          </p:cNvSpPr>
          <p:nvPr>
            <p:ph type="sldNum" sz="quarter" idx="12"/>
          </p:nvPr>
        </p:nvSpPr>
        <p:spPr>
          <a:ln/>
        </p:spPr>
        <p:txBody>
          <a:bodyPr/>
          <a:lstStyle>
            <a:lvl1pPr>
              <a:defRPr/>
            </a:lvl1pPr>
          </a:lstStyle>
          <a:p>
            <a:pPr>
              <a:defRPr/>
            </a:pPr>
            <a:fld id="{ACF1C661-FB8B-42B6-A0F8-80EF2523227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9" name="Slide Number Placeholder 8"/>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5" name="Slide Number Placeholder 4"/>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4" name="Slide Number Placeholder 3"/>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6715172" cy="947760"/>
          </a:xfrm>
        </p:spPr>
        <p:txBody>
          <a:bodyPr anchor="b"/>
          <a:lstStyle>
            <a:lvl1pPr algn="l">
              <a:defRPr sz="2000" b="1"/>
            </a:lvl1pPr>
          </a:lstStyle>
          <a:p>
            <a:r>
              <a:rPr lang="en-US" dirty="0" smtClean="0"/>
              <a:t>Click to edit Master title style</a:t>
            </a:r>
            <a:endParaRPr lang="id-ID" dirty="0"/>
          </a:p>
        </p:txBody>
      </p:sp>
      <p:sp>
        <p:nvSpPr>
          <p:cNvPr id="3" name="Content Placeholder 2"/>
          <p:cNvSpPr>
            <a:spLocks noGrp="1"/>
          </p:cNvSpPr>
          <p:nvPr>
            <p:ph idx="1"/>
          </p:nvPr>
        </p:nvSpPr>
        <p:spPr>
          <a:xfrm>
            <a:off x="3575050" y="1428736"/>
            <a:ext cx="5111750"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285859"/>
            <a:ext cx="5486400" cy="34417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786322"/>
            <a:ext cx="5486400" cy="13858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28/10/2014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16"/>
          <a:srcRect/>
          <a:stretch>
            <a:fillRect/>
          </a:stretch>
        </p:blipFill>
        <p:spPr bwMode="auto">
          <a:xfrm>
            <a:off x="8501090" y="0"/>
            <a:ext cx="642910" cy="625842"/>
          </a:xfrm>
          <a:prstGeom prst="rect">
            <a:avLst/>
          </a:prstGeom>
          <a:noFill/>
          <a:ln w="9525">
            <a:noFill/>
            <a:miter lim="800000"/>
            <a:headEnd/>
            <a:tailEnd/>
          </a:ln>
          <a:effectLst/>
        </p:spPr>
      </p:pic>
      <p:sp>
        <p:nvSpPr>
          <p:cNvPr id="2" name="Title Placeholder 1"/>
          <p:cNvSpPr>
            <a:spLocks noGrp="1"/>
          </p:cNvSpPr>
          <p:nvPr>
            <p:ph type="title"/>
          </p:nvPr>
        </p:nvSpPr>
        <p:spPr>
          <a:xfrm>
            <a:off x="500034" y="7141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457200" y="1357298"/>
            <a:ext cx="8229600" cy="476886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2"/>
          </p:nvPr>
        </p:nvSpPr>
        <p:spPr>
          <a:xfrm>
            <a:off x="3857620" y="6572272"/>
            <a:ext cx="2000264"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A33B8FF6-ECD9-49AB-B430-41AFB2F8B724}" type="datetimeFigureOut">
              <a:rPr lang="id-ID" smtClean="0"/>
              <a:pPr/>
              <a:t>28/10/2014</a:t>
            </a:fld>
            <a:endParaRPr lang="id-ID"/>
          </a:p>
        </p:txBody>
      </p:sp>
      <p:sp>
        <p:nvSpPr>
          <p:cNvPr id="6" name="Slide Number Placeholder 5"/>
          <p:cNvSpPr>
            <a:spLocks noGrp="1"/>
          </p:cNvSpPr>
          <p:nvPr>
            <p:ph type="sldNum" sz="quarter" idx="4"/>
          </p:nvPr>
        </p:nvSpPr>
        <p:spPr>
          <a:xfrm>
            <a:off x="7000892" y="6572272"/>
            <a:ext cx="2071702"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82E17645-0458-48C4-834B-2284F4C51A80}" type="slidenum">
              <a:rPr lang="id-ID" smtClean="0"/>
              <a:pPr/>
              <a:t>‹#›</a:t>
            </a:fld>
            <a:endParaRPr lang="id-ID"/>
          </a:p>
        </p:txBody>
      </p:sp>
      <p:pic>
        <p:nvPicPr>
          <p:cNvPr id="1027" name="Picture 3"/>
          <p:cNvPicPr>
            <a:picLocks noChangeAspect="1" noChangeArrowheads="1"/>
          </p:cNvPicPr>
          <p:nvPr userDrawn="1"/>
        </p:nvPicPr>
        <p:blipFill>
          <a:blip r:embed="rId17"/>
          <a:srcRect/>
          <a:stretch>
            <a:fillRect/>
          </a:stretch>
        </p:blipFill>
        <p:spPr bwMode="auto">
          <a:xfrm flipH="1">
            <a:off x="-45719" y="19050"/>
            <a:ext cx="117124" cy="6838950"/>
          </a:xfrm>
          <a:prstGeom prst="rect">
            <a:avLst/>
          </a:prstGeom>
          <a:noFill/>
          <a:ln w="9525">
            <a:noFill/>
            <a:miter lim="800000"/>
            <a:headEnd/>
            <a:tailEnd/>
          </a:ln>
          <a:effectLst/>
        </p:spPr>
      </p:pic>
      <p:sp>
        <p:nvSpPr>
          <p:cNvPr id="11" name="Footer Placeholder 10"/>
          <p:cNvSpPr>
            <a:spLocks noGrp="1"/>
          </p:cNvSpPr>
          <p:nvPr>
            <p:ph type="ftr" sz="quarter" idx="3"/>
          </p:nvPr>
        </p:nvSpPr>
        <p:spPr>
          <a:xfrm>
            <a:off x="428596" y="6572272"/>
            <a:ext cx="2895600"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pic>
        <p:nvPicPr>
          <p:cNvPr id="1034" name="Picture 10"/>
          <p:cNvPicPr>
            <a:picLocks noChangeAspect="1" noChangeArrowheads="1"/>
          </p:cNvPicPr>
          <p:nvPr userDrawn="1"/>
        </p:nvPicPr>
        <p:blipFill>
          <a:blip r:embed="rId18"/>
          <a:srcRect/>
          <a:stretch>
            <a:fillRect/>
          </a:stretch>
        </p:blipFill>
        <p:spPr bwMode="auto">
          <a:xfrm>
            <a:off x="500034" y="1214422"/>
            <a:ext cx="6858000" cy="1905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14.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9.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10.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11.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12.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2.bin"/><Relationship Id="rId5" Type="http://schemas.openxmlformats.org/officeDocument/2006/relationships/image" Target="../media/image26.wmf"/><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13.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Algoritma Greedy</a:t>
            </a:r>
            <a:endParaRPr lang="id-ID" dirty="0"/>
          </a:p>
        </p:txBody>
      </p:sp>
      <p:sp>
        <p:nvSpPr>
          <p:cNvPr id="5" name="Subtitle 4"/>
          <p:cNvSpPr>
            <a:spLocks noGrp="1"/>
          </p:cNvSpPr>
          <p:nvPr>
            <p:ph type="subTitle" idx="1"/>
          </p:nvPr>
        </p:nvSpPr>
        <p:spPr/>
        <p:txBody>
          <a:bodyPr/>
          <a:lstStyle/>
          <a:p>
            <a:r>
              <a:rPr lang="id-ID" dirty="0" smtClean="0"/>
              <a:t>Analisa Algoritma</a:t>
            </a:r>
          </a:p>
          <a:p>
            <a:r>
              <a:rPr lang="id-ID" dirty="0" smtClean="0"/>
              <a:t>Pertemuan 11</a:t>
            </a:r>
            <a:endParaRPr lang="id-ID" dirty="0"/>
          </a:p>
        </p:txBody>
      </p:sp>
      <p:pic>
        <p:nvPicPr>
          <p:cNvPr id="6" name="Picture 4"/>
          <p:cNvPicPr>
            <a:picLocks noChangeAspect="1" noChangeArrowheads="1"/>
          </p:cNvPicPr>
          <p:nvPr/>
        </p:nvPicPr>
        <p:blipFill>
          <a:blip r:embed="rId2"/>
          <a:srcRect/>
          <a:stretch>
            <a:fillRect/>
          </a:stretch>
        </p:blipFill>
        <p:spPr bwMode="auto">
          <a:xfrm>
            <a:off x="4357715" y="3143248"/>
            <a:ext cx="4572003" cy="3220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DBE73848-2C42-45D4-B1C5-B3D0616049C7}" type="slidenum">
              <a:rPr lang="en-US"/>
              <a:pPr>
                <a:defRPr/>
              </a:pPr>
              <a:t>10</a:t>
            </a:fld>
            <a:endParaRPr lang="en-US"/>
          </a:p>
        </p:txBody>
      </p:sp>
      <p:sp>
        <p:nvSpPr>
          <p:cNvPr id="19461" name="Rectangle 3"/>
          <p:cNvSpPr>
            <a:spLocks noGrp="1" noChangeArrowheads="1"/>
          </p:cNvSpPr>
          <p:nvPr>
            <p:ph type="body" sz="half" idx="1"/>
          </p:nvPr>
        </p:nvSpPr>
        <p:spPr>
          <a:xfrm>
            <a:off x="301625" y="765175"/>
            <a:ext cx="8529638" cy="5334000"/>
          </a:xfrm>
        </p:spPr>
        <p:txBody>
          <a:bodyPr/>
          <a:lstStyle/>
          <a:p>
            <a:pPr eaLnBrk="1" hangingPunct="1">
              <a:buFontTx/>
              <a:buNone/>
            </a:pPr>
            <a:r>
              <a:rPr lang="en-US" sz="2800" b="1" smtClean="0"/>
              <a:t>6. Pohon Merentang Minimum</a:t>
            </a:r>
          </a:p>
          <a:p>
            <a:pPr eaLnBrk="1" hangingPunct="1">
              <a:buFontTx/>
              <a:buNone/>
            </a:pPr>
            <a:endParaRPr lang="en-US" sz="2800" b="1" smtClean="0"/>
          </a:p>
          <a:p>
            <a:pPr eaLnBrk="1" hangingPunct="1">
              <a:buFontTx/>
              <a:buNone/>
            </a:pPr>
            <a:endParaRPr lang="en-US" sz="2800" b="1" smtClean="0"/>
          </a:p>
        </p:txBody>
      </p:sp>
      <p:graphicFrame>
        <p:nvGraphicFramePr>
          <p:cNvPr id="19458" name="Object 4"/>
          <p:cNvGraphicFramePr>
            <a:graphicFrameLocks noChangeAspect="1"/>
          </p:cNvGraphicFramePr>
          <p:nvPr>
            <p:ph sz="quarter" idx="2"/>
          </p:nvPr>
        </p:nvGraphicFramePr>
        <p:xfrm>
          <a:off x="755650" y="1917700"/>
          <a:ext cx="3744913" cy="2554288"/>
        </p:xfrm>
        <a:graphic>
          <a:graphicData uri="http://schemas.openxmlformats.org/presentationml/2006/ole">
            <p:oleObj spid="_x0000_s19458" name="VISIO" r:id="rId3" imgW="2263320" imgH="1543680" progId="Visio.Drawing.11">
              <p:embed/>
            </p:oleObj>
          </a:graphicData>
        </a:graphic>
      </p:graphicFrame>
      <p:graphicFrame>
        <p:nvGraphicFramePr>
          <p:cNvPr id="19459" name="Object 7"/>
          <p:cNvGraphicFramePr>
            <a:graphicFrameLocks noChangeAspect="1"/>
          </p:cNvGraphicFramePr>
          <p:nvPr>
            <p:ph sz="quarter" idx="3"/>
          </p:nvPr>
        </p:nvGraphicFramePr>
        <p:xfrm>
          <a:off x="4987925" y="1917700"/>
          <a:ext cx="3598863" cy="2578100"/>
        </p:xfrm>
        <a:graphic>
          <a:graphicData uri="http://schemas.openxmlformats.org/presentationml/2006/ole">
            <p:oleObj spid="_x0000_s19459" name="VISIO" r:id="rId4" imgW="2322360" imgH="1662120" progId="Visio.Drawing.11">
              <p:embed/>
            </p:oleObj>
          </a:graphicData>
        </a:graphic>
      </p:graphicFrame>
      <p:sp>
        <p:nvSpPr>
          <p:cNvPr id="19462" name="Rectangle 10"/>
          <p:cNvSpPr>
            <a:spLocks noChangeArrowheads="1"/>
          </p:cNvSpPr>
          <p:nvPr/>
        </p:nvSpPr>
        <p:spPr bwMode="auto">
          <a:xfrm>
            <a:off x="468313" y="5373688"/>
            <a:ext cx="8045450" cy="366712"/>
          </a:xfrm>
          <a:prstGeom prst="rect">
            <a:avLst/>
          </a:prstGeom>
          <a:noFill/>
          <a:ln w="9525">
            <a:noFill/>
            <a:miter lim="800000"/>
            <a:headEnd/>
            <a:tailEnd/>
          </a:ln>
        </p:spPr>
        <p:txBody>
          <a:bodyPr wrap="none" anchor="ctr">
            <a:spAutoFit/>
          </a:bodyPr>
          <a:lstStyle/>
          <a:p>
            <a:pPr eaLnBrk="1" hangingPunct="1"/>
            <a:r>
              <a:rPr lang="en-US"/>
              <a:t>               (a) Graf </a:t>
            </a:r>
            <a:r>
              <a:rPr lang="en-US" i="1"/>
              <a:t>G = (V, E)</a:t>
            </a:r>
            <a:r>
              <a:rPr lang="en-US"/>
              <a:t>	  	(b)  Pohon merentang minimum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5F82D58-BDAC-4584-9715-FFB7D060062D}" type="slidenum">
              <a:rPr lang="en-US"/>
              <a:pPr>
                <a:defRPr/>
              </a:pPr>
              <a:t>11</a:t>
            </a:fld>
            <a:endParaRPr lang="en-US"/>
          </a:p>
        </p:txBody>
      </p:sp>
      <p:sp>
        <p:nvSpPr>
          <p:cNvPr id="68611" name="Rectangle 3"/>
          <p:cNvSpPr>
            <a:spLocks noGrp="1" noChangeArrowheads="1"/>
          </p:cNvSpPr>
          <p:nvPr>
            <p:ph type="body" idx="1"/>
          </p:nvPr>
        </p:nvSpPr>
        <p:spPr>
          <a:xfrm>
            <a:off x="457200" y="620713"/>
            <a:ext cx="8229600" cy="5475287"/>
          </a:xfrm>
        </p:spPr>
        <p:txBody>
          <a:bodyPr/>
          <a:lstStyle/>
          <a:p>
            <a:pPr eaLnBrk="1" hangingPunct="1">
              <a:lnSpc>
                <a:spcPct val="90000"/>
              </a:lnSpc>
              <a:buFontTx/>
              <a:buNone/>
            </a:pPr>
            <a:r>
              <a:rPr lang="en-US" b="1" i="1" smtClean="0"/>
              <a:t>(a) Algoritma Prim</a:t>
            </a:r>
            <a:endParaRPr lang="en-US" smtClean="0"/>
          </a:p>
          <a:p>
            <a:pPr eaLnBrk="1" hangingPunct="1">
              <a:lnSpc>
                <a:spcPct val="90000"/>
              </a:lnSpc>
            </a:pPr>
            <a:endParaRPr lang="en-US" smtClean="0"/>
          </a:p>
          <a:p>
            <a:pPr eaLnBrk="1" hangingPunct="1">
              <a:lnSpc>
                <a:spcPct val="90000"/>
              </a:lnSpc>
            </a:pPr>
            <a:r>
              <a:rPr lang="en-US" smtClean="0"/>
              <a:t>Strategi </a:t>
            </a:r>
            <a:r>
              <a:rPr lang="en-US" i="1" smtClean="0"/>
              <a:t>greedy</a:t>
            </a:r>
            <a:r>
              <a:rPr lang="en-US" smtClean="0"/>
              <a:t> yang digunakan:</a:t>
            </a:r>
          </a:p>
          <a:p>
            <a:pPr eaLnBrk="1" hangingPunct="1">
              <a:lnSpc>
                <a:spcPct val="90000"/>
              </a:lnSpc>
              <a:buFontTx/>
              <a:buNone/>
            </a:pPr>
            <a:r>
              <a:rPr lang="en-US" smtClean="0"/>
              <a:t>		Pada setiap langkah, pilih sisi </a:t>
            </a:r>
            <a:r>
              <a:rPr lang="en-US" i="1" smtClean="0"/>
              <a:t>e</a:t>
            </a:r>
            <a:r>
              <a:rPr lang="en-US" smtClean="0"/>
              <a:t> dari </a:t>
            </a:r>
          </a:p>
          <a:p>
            <a:pPr eaLnBrk="1" hangingPunct="1">
              <a:lnSpc>
                <a:spcPct val="90000"/>
              </a:lnSpc>
              <a:buFontTx/>
              <a:buNone/>
            </a:pPr>
            <a:r>
              <a:rPr lang="en-US" smtClean="0"/>
              <a:t>		graf </a:t>
            </a:r>
            <a:r>
              <a:rPr lang="en-US" i="1" smtClean="0"/>
              <a:t>G</a:t>
            </a:r>
            <a:r>
              <a:rPr lang="en-US" smtClean="0"/>
              <a:t>(</a:t>
            </a:r>
            <a:r>
              <a:rPr lang="en-US" i="1" smtClean="0"/>
              <a:t>V</a:t>
            </a:r>
            <a:r>
              <a:rPr lang="en-US" smtClean="0"/>
              <a:t>, </a:t>
            </a:r>
            <a:r>
              <a:rPr lang="en-US" i="1" smtClean="0"/>
              <a:t>E</a:t>
            </a:r>
            <a:r>
              <a:rPr lang="en-US" smtClean="0"/>
              <a:t>) yang mempunyai bobot</a:t>
            </a:r>
          </a:p>
          <a:p>
            <a:pPr eaLnBrk="1" hangingPunct="1">
              <a:lnSpc>
                <a:spcPct val="90000"/>
              </a:lnSpc>
              <a:buFontTx/>
              <a:buNone/>
            </a:pPr>
            <a:r>
              <a:rPr lang="en-US" smtClean="0"/>
              <a:t>		terkecil dan bersisian dengan simpul-</a:t>
            </a:r>
          </a:p>
          <a:p>
            <a:pPr eaLnBrk="1" hangingPunct="1">
              <a:lnSpc>
                <a:spcPct val="90000"/>
              </a:lnSpc>
              <a:buFontTx/>
              <a:buNone/>
            </a:pPr>
            <a:r>
              <a:rPr lang="en-US" smtClean="0"/>
              <a:t>		simpul di </a:t>
            </a:r>
            <a:r>
              <a:rPr lang="en-US" i="1" smtClean="0"/>
              <a:t>T </a:t>
            </a:r>
            <a:r>
              <a:rPr lang="en-US" smtClean="0"/>
              <a:t> tetapi </a:t>
            </a:r>
            <a:r>
              <a:rPr lang="en-US" i="1" smtClean="0"/>
              <a:t>e</a:t>
            </a:r>
            <a:r>
              <a:rPr lang="en-US" smtClean="0"/>
              <a:t> tidak membentuk</a:t>
            </a:r>
          </a:p>
          <a:p>
            <a:pPr eaLnBrk="1" hangingPunct="1">
              <a:lnSpc>
                <a:spcPct val="90000"/>
              </a:lnSpc>
              <a:buFontTx/>
              <a:buNone/>
            </a:pPr>
            <a:r>
              <a:rPr lang="en-US" smtClean="0"/>
              <a:t>		 sirkuit di </a:t>
            </a:r>
            <a:r>
              <a:rPr lang="en-US" i="1" smtClean="0"/>
              <a:t>T</a:t>
            </a:r>
            <a:r>
              <a:rPr lang="en-US" smtClean="0"/>
              <a:t>. </a:t>
            </a:r>
          </a:p>
          <a:p>
            <a:pPr eaLnBrk="1" hangingPunct="1">
              <a:lnSpc>
                <a:spcPct val="90000"/>
              </a:lnSpc>
              <a:buFontTx/>
              <a:buNone/>
            </a:pPr>
            <a:endParaRPr lang="en-US" smtClean="0"/>
          </a:p>
          <a:p>
            <a:pPr eaLnBrk="1" hangingPunct="1">
              <a:lnSpc>
                <a:spcPct val="90000"/>
              </a:lnSpc>
            </a:pPr>
            <a:r>
              <a:rPr lang="en-US" smtClean="0"/>
              <a:t>Komplesiats algoritma: </a:t>
            </a:r>
            <a:r>
              <a:rPr lang="en-US" i="1" smtClean="0"/>
              <a:t>O</a:t>
            </a:r>
            <a:r>
              <a:rPr lang="en-US" smtClean="0"/>
              <a:t>(n</a:t>
            </a:r>
            <a:r>
              <a:rPr lang="en-US" baseline="30000" smtClean="0"/>
              <a:t>2</a:t>
            </a:r>
            <a:r>
              <a:rPr lang="en-US"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CFBC6C2-B96A-4F13-9C73-876268213318}" type="slidenum">
              <a:rPr lang="en-US"/>
              <a:pPr>
                <a:defRPr/>
              </a:pPr>
              <a:t>12</a:t>
            </a:fld>
            <a:endParaRPr lang="en-US"/>
          </a:p>
        </p:txBody>
      </p:sp>
      <p:sp>
        <p:nvSpPr>
          <p:cNvPr id="69635" name="Rectangle 3"/>
          <p:cNvSpPr>
            <a:spLocks noGrp="1" noChangeArrowheads="1"/>
          </p:cNvSpPr>
          <p:nvPr>
            <p:ph type="body" idx="1"/>
          </p:nvPr>
        </p:nvSpPr>
        <p:spPr>
          <a:xfrm>
            <a:off x="457200" y="620713"/>
            <a:ext cx="8229600" cy="5475287"/>
          </a:xfrm>
        </p:spPr>
        <p:txBody>
          <a:bodyPr/>
          <a:lstStyle/>
          <a:p>
            <a:pPr eaLnBrk="1" hangingPunct="1">
              <a:buFontTx/>
              <a:buNone/>
            </a:pPr>
            <a:r>
              <a:rPr lang="en-US" b="1" i="1" smtClean="0"/>
              <a:t>(a) Algoritma Kruskal</a:t>
            </a:r>
            <a:endParaRPr lang="en-US" smtClean="0"/>
          </a:p>
          <a:p>
            <a:pPr eaLnBrk="1" hangingPunct="1"/>
            <a:endParaRPr lang="en-US" smtClean="0"/>
          </a:p>
          <a:p>
            <a:pPr eaLnBrk="1" hangingPunct="1"/>
            <a:r>
              <a:rPr lang="en-US" smtClean="0"/>
              <a:t>Strategi </a:t>
            </a:r>
            <a:r>
              <a:rPr lang="en-US" i="1" smtClean="0"/>
              <a:t>greedy</a:t>
            </a:r>
            <a:r>
              <a:rPr lang="en-US" smtClean="0"/>
              <a:t> yang digunakan:</a:t>
            </a:r>
          </a:p>
          <a:p>
            <a:pPr eaLnBrk="1" hangingPunct="1">
              <a:buFontTx/>
              <a:buNone/>
            </a:pPr>
            <a:endParaRPr lang="en-US" smtClean="0"/>
          </a:p>
          <a:p>
            <a:pPr eaLnBrk="1" hangingPunct="1">
              <a:buFontTx/>
              <a:buNone/>
            </a:pPr>
            <a:r>
              <a:rPr lang="en-US" smtClean="0"/>
              <a:t>	Pada setiap langkah, pilih sisi </a:t>
            </a:r>
            <a:r>
              <a:rPr lang="en-US" i="1" smtClean="0"/>
              <a:t>e</a:t>
            </a:r>
            <a:r>
              <a:rPr lang="en-US" smtClean="0"/>
              <a:t> dari graf </a:t>
            </a:r>
            <a:r>
              <a:rPr lang="en-US" i="1" smtClean="0"/>
              <a:t>G</a:t>
            </a:r>
            <a:r>
              <a:rPr lang="en-US" smtClean="0"/>
              <a:t> yang mempunyai bobot minimum tetapi </a:t>
            </a:r>
            <a:r>
              <a:rPr lang="en-US" i="1" smtClean="0"/>
              <a:t>e</a:t>
            </a:r>
            <a:r>
              <a:rPr lang="en-US" smtClean="0"/>
              <a:t> tidak membentuk sirkuit di </a:t>
            </a:r>
            <a:r>
              <a:rPr lang="en-US" i="1" smtClean="0"/>
              <a:t>T</a:t>
            </a:r>
            <a:r>
              <a:rPr lang="en-US" smtClean="0"/>
              <a:t>.</a:t>
            </a:r>
          </a:p>
          <a:p>
            <a:pPr eaLnBrk="1" hangingPunct="1">
              <a:buFontTx/>
              <a:buNone/>
            </a:pPr>
            <a:endParaRPr lang="en-US" smtClean="0"/>
          </a:p>
          <a:p>
            <a:pPr eaLnBrk="1" hangingPunct="1">
              <a:buFontTx/>
              <a:buNone/>
            </a:pPr>
            <a:r>
              <a:rPr lang="en-US" smtClean="0"/>
              <a:t>Kompleksitas algoritma: </a:t>
            </a:r>
            <a:r>
              <a:rPr lang="en-US" i="1" smtClean="0"/>
              <a:t>O</a:t>
            </a:r>
            <a:r>
              <a:rPr lang="en-US" smtClean="0"/>
              <a:t>(|</a:t>
            </a:r>
            <a:r>
              <a:rPr lang="en-US" i="1" smtClean="0"/>
              <a:t>E</a:t>
            </a:r>
            <a:r>
              <a:rPr lang="en-US" smtClean="0"/>
              <a:t>| log |</a:t>
            </a:r>
            <a:r>
              <a:rPr lang="en-US" i="1" smtClean="0"/>
              <a:t>E</a:t>
            </a:r>
            <a:r>
              <a:rPr lang="en-US"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3DD154F-7569-4259-9455-BFFCDBBC33A1}" type="slidenum">
              <a:rPr lang="en-US"/>
              <a:pPr>
                <a:defRPr/>
              </a:pPr>
              <a:t>13</a:t>
            </a:fld>
            <a:endParaRPr lang="en-US"/>
          </a:p>
        </p:txBody>
      </p:sp>
      <p:sp>
        <p:nvSpPr>
          <p:cNvPr id="70659" name="Rectangle 3"/>
          <p:cNvSpPr>
            <a:spLocks noGrp="1" noChangeArrowheads="1"/>
          </p:cNvSpPr>
          <p:nvPr>
            <p:ph type="body" idx="1"/>
          </p:nvPr>
        </p:nvSpPr>
        <p:spPr>
          <a:xfrm>
            <a:off x="457200" y="476250"/>
            <a:ext cx="8229600" cy="5619750"/>
          </a:xfrm>
        </p:spPr>
        <p:txBody>
          <a:bodyPr/>
          <a:lstStyle/>
          <a:p>
            <a:pPr marL="609600" indent="-609600" eaLnBrk="1" hangingPunct="1">
              <a:lnSpc>
                <a:spcPct val="90000"/>
              </a:lnSpc>
              <a:buFontTx/>
              <a:buNone/>
            </a:pPr>
            <a:r>
              <a:rPr lang="en-US" sz="2800" b="1" smtClean="0"/>
              <a:t>7. Lintasan Terpendek (</a:t>
            </a:r>
            <a:r>
              <a:rPr lang="en-US" sz="2800" b="1" i="1" smtClean="0"/>
              <a:t>Shortest Path)</a:t>
            </a:r>
          </a:p>
          <a:p>
            <a:pPr marL="609600" indent="-609600" eaLnBrk="1" hangingPunct="1">
              <a:lnSpc>
                <a:spcPct val="90000"/>
              </a:lnSpc>
              <a:buFontTx/>
              <a:buNone/>
            </a:pPr>
            <a:endParaRPr lang="en-US" sz="2800" b="1" i="1" smtClean="0"/>
          </a:p>
          <a:p>
            <a:pPr marL="609600" indent="-609600" eaLnBrk="1" hangingPunct="1">
              <a:lnSpc>
                <a:spcPct val="90000"/>
              </a:lnSpc>
              <a:buFontTx/>
              <a:buNone/>
            </a:pPr>
            <a:r>
              <a:rPr lang="en-US" sz="2800" smtClean="0"/>
              <a:t>Beberapa macam persoalan lintasan terpendek: </a:t>
            </a:r>
          </a:p>
          <a:p>
            <a:pPr marL="609600" indent="-609600" eaLnBrk="1" hangingPunct="1">
              <a:lnSpc>
                <a:spcPct val="90000"/>
              </a:lnSpc>
            </a:pPr>
            <a:r>
              <a:rPr lang="en-US" sz="2800" smtClean="0"/>
              <a:t>Lintasan terpendek antara dua buah simpul tertentu (</a:t>
            </a:r>
            <a:r>
              <a:rPr lang="en-US" sz="2800" i="1" smtClean="0"/>
              <a:t>a pair shortest path</a:t>
            </a:r>
            <a:r>
              <a:rPr lang="en-US" sz="2800" smtClean="0"/>
              <a:t>).</a:t>
            </a:r>
          </a:p>
          <a:p>
            <a:pPr marL="609600" indent="-609600" eaLnBrk="1" hangingPunct="1">
              <a:lnSpc>
                <a:spcPct val="90000"/>
              </a:lnSpc>
            </a:pPr>
            <a:r>
              <a:rPr lang="en-US" sz="2800" smtClean="0"/>
              <a:t>Lintasan terpendek antara semua pasangan simpul (</a:t>
            </a:r>
            <a:r>
              <a:rPr lang="en-US" sz="2800" i="1" smtClean="0"/>
              <a:t>all pairs shortest path</a:t>
            </a:r>
            <a:r>
              <a:rPr lang="en-US" sz="2800" smtClean="0"/>
              <a:t>).</a:t>
            </a:r>
          </a:p>
          <a:p>
            <a:pPr marL="609600" indent="-609600" eaLnBrk="1" hangingPunct="1">
              <a:lnSpc>
                <a:spcPct val="90000"/>
              </a:lnSpc>
            </a:pPr>
            <a:r>
              <a:rPr lang="en-US" sz="2800" smtClean="0"/>
              <a:t>Lintasan terpendek dari simpul tertentu ke semua simpul yang lain (</a:t>
            </a:r>
            <a:r>
              <a:rPr lang="en-US" sz="2800" i="1" smtClean="0"/>
              <a:t>single-source shortest path</a:t>
            </a:r>
            <a:r>
              <a:rPr lang="en-US" sz="2800" smtClean="0"/>
              <a:t>).</a:t>
            </a:r>
          </a:p>
          <a:p>
            <a:pPr marL="609600" indent="-609600" eaLnBrk="1" hangingPunct="1">
              <a:lnSpc>
                <a:spcPct val="90000"/>
              </a:lnSpc>
            </a:pPr>
            <a:r>
              <a:rPr lang="en-US" sz="2800" smtClean="0"/>
              <a:t>Lintasan terpendek antara dua buah simpul yang melalui beberapa simpul tertentu (</a:t>
            </a:r>
            <a:r>
              <a:rPr lang="en-US" sz="2800" i="1" smtClean="0"/>
              <a:t>intermediate shortest path</a:t>
            </a:r>
            <a:r>
              <a:rPr lang="en-US" sz="280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60A2C36-DFA5-49F5-AA9D-1D53C381092D}" type="slidenum">
              <a:rPr lang="en-US"/>
              <a:pPr>
                <a:defRPr/>
              </a:pPr>
              <a:t>14</a:t>
            </a:fld>
            <a:endParaRPr lang="en-US"/>
          </a:p>
        </p:txBody>
      </p:sp>
      <p:sp>
        <p:nvSpPr>
          <p:cNvPr id="71683" name="Rectangle 3"/>
          <p:cNvSpPr>
            <a:spLocks noGrp="1" noChangeArrowheads="1"/>
          </p:cNvSpPr>
          <p:nvPr>
            <p:ph type="body" idx="1"/>
          </p:nvPr>
        </p:nvSpPr>
        <p:spPr>
          <a:xfrm>
            <a:off x="457200" y="549275"/>
            <a:ext cx="8229600" cy="5546725"/>
          </a:xfrm>
        </p:spPr>
        <p:txBody>
          <a:bodyPr/>
          <a:lstStyle/>
          <a:p>
            <a:pPr eaLnBrk="1" hangingPunct="1">
              <a:buFontTx/>
              <a:buNone/>
            </a:pPr>
            <a:r>
              <a:rPr lang="en-US" smtClean="0"/>
              <a:t>Persoalan:</a:t>
            </a:r>
          </a:p>
          <a:p>
            <a:pPr eaLnBrk="1" hangingPunct="1">
              <a:buFontTx/>
              <a:buNone/>
            </a:pPr>
            <a:r>
              <a:rPr lang="en-US" smtClean="0"/>
              <a:t>	Diberikan graf berbobot </a:t>
            </a:r>
            <a:r>
              <a:rPr lang="en-US" i="1" smtClean="0"/>
              <a:t>G</a:t>
            </a:r>
            <a:r>
              <a:rPr lang="en-US" smtClean="0"/>
              <a:t> = (</a:t>
            </a:r>
            <a:r>
              <a:rPr lang="en-US" i="1" smtClean="0"/>
              <a:t>V</a:t>
            </a:r>
            <a:r>
              <a:rPr lang="en-US" smtClean="0"/>
              <a:t>, </a:t>
            </a:r>
            <a:r>
              <a:rPr lang="en-US" i="1" smtClean="0"/>
              <a:t>E</a:t>
            </a:r>
            <a:r>
              <a:rPr lang="en-US" smtClean="0"/>
              <a:t>). Tentukan lintasan terpendek dari sebuah simpul asal </a:t>
            </a:r>
            <a:r>
              <a:rPr lang="en-US" i="1" smtClean="0"/>
              <a:t>a</a:t>
            </a:r>
            <a:r>
              <a:rPr lang="en-US" smtClean="0"/>
              <a:t> ke setiap simpul lainnya di </a:t>
            </a:r>
            <a:r>
              <a:rPr lang="en-US" i="1" smtClean="0"/>
              <a:t>G</a:t>
            </a:r>
            <a:r>
              <a:rPr lang="en-US" smtClean="0"/>
              <a:t>. </a:t>
            </a:r>
          </a:p>
          <a:p>
            <a:pPr eaLnBrk="1" hangingPunct="1">
              <a:buFontTx/>
              <a:buNone/>
            </a:pPr>
            <a:endParaRPr lang="en-US" smtClean="0"/>
          </a:p>
          <a:p>
            <a:pPr eaLnBrk="1" hangingPunct="1">
              <a:buFontTx/>
              <a:buNone/>
            </a:pPr>
            <a:r>
              <a:rPr lang="en-US" smtClean="0"/>
              <a:t>	Asumsi yang kita buat adalah bahwa semua sisi berbobot positif.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A689BB7-5914-447F-8486-0862389BA06F}" type="slidenum">
              <a:rPr lang="en-US"/>
              <a:pPr>
                <a:defRPr/>
              </a:pPr>
              <a:t>15</a:t>
            </a:fld>
            <a:endParaRPr lang="en-US"/>
          </a:p>
        </p:txBody>
      </p:sp>
      <p:sp>
        <p:nvSpPr>
          <p:cNvPr id="72707" name="Rectangle 3"/>
          <p:cNvSpPr>
            <a:spLocks noGrp="1" noChangeArrowheads="1"/>
          </p:cNvSpPr>
          <p:nvPr>
            <p:ph type="body" idx="1"/>
          </p:nvPr>
        </p:nvSpPr>
        <p:spPr>
          <a:xfrm>
            <a:off x="457200" y="476250"/>
            <a:ext cx="8229600" cy="5619750"/>
          </a:xfrm>
        </p:spPr>
        <p:txBody>
          <a:bodyPr/>
          <a:lstStyle/>
          <a:p>
            <a:pPr eaLnBrk="1" hangingPunct="1">
              <a:lnSpc>
                <a:spcPct val="90000"/>
              </a:lnSpc>
              <a:buFontTx/>
              <a:buNone/>
            </a:pPr>
            <a:r>
              <a:rPr lang="en-US" sz="2800" b="1" smtClean="0"/>
              <a:t>Algoritma Dijkstra</a:t>
            </a:r>
          </a:p>
          <a:p>
            <a:pPr eaLnBrk="1" hangingPunct="1">
              <a:lnSpc>
                <a:spcPct val="90000"/>
              </a:lnSpc>
              <a:buFontTx/>
              <a:buNone/>
            </a:pPr>
            <a:endParaRPr lang="en-US" sz="2800" b="1" smtClean="0"/>
          </a:p>
          <a:p>
            <a:pPr eaLnBrk="1" hangingPunct="1">
              <a:lnSpc>
                <a:spcPct val="90000"/>
              </a:lnSpc>
              <a:buFontTx/>
              <a:buNone/>
            </a:pPr>
            <a:r>
              <a:rPr lang="en-US" sz="2800" smtClean="0"/>
              <a:t>  Strategi </a:t>
            </a:r>
            <a:r>
              <a:rPr lang="en-US" sz="2800" i="1" smtClean="0"/>
              <a:t>greedy</a:t>
            </a:r>
            <a:r>
              <a:rPr lang="en-US" sz="2800" smtClean="0"/>
              <a:t>:</a:t>
            </a:r>
          </a:p>
          <a:p>
            <a:pPr eaLnBrk="1" hangingPunct="1">
              <a:lnSpc>
                <a:spcPct val="90000"/>
              </a:lnSpc>
              <a:buFontTx/>
              <a:buNone/>
            </a:pPr>
            <a:endParaRPr lang="en-US" sz="2800" smtClean="0"/>
          </a:p>
          <a:p>
            <a:pPr eaLnBrk="1" hangingPunct="1">
              <a:lnSpc>
                <a:spcPct val="90000"/>
              </a:lnSpc>
              <a:buFontTx/>
              <a:buNone/>
            </a:pPr>
            <a:r>
              <a:rPr lang="en-US" sz="2800" smtClean="0"/>
              <a:t>	Pada setiap langkah, ambil sisi yang berbobot minimum yang menghubungkan sebuah simpul yang sudah terpilih dengan sebuah simpul lain yang belum terpilih.  </a:t>
            </a:r>
          </a:p>
          <a:p>
            <a:pPr eaLnBrk="1" hangingPunct="1">
              <a:lnSpc>
                <a:spcPct val="90000"/>
              </a:lnSpc>
              <a:buFontTx/>
              <a:buNone/>
            </a:pPr>
            <a:r>
              <a:rPr lang="en-US" sz="2800" smtClean="0"/>
              <a:t>	</a:t>
            </a:r>
          </a:p>
          <a:p>
            <a:pPr eaLnBrk="1" hangingPunct="1">
              <a:lnSpc>
                <a:spcPct val="90000"/>
              </a:lnSpc>
              <a:buFontTx/>
              <a:buNone/>
            </a:pPr>
            <a:r>
              <a:rPr lang="en-US" sz="2800" smtClean="0"/>
              <a:t>	Lintasan dari simpul asal ke simpul yang baru haruslah merupakan lintasan yang terpendek diantara semua lintasannya ke simpul-simpul yang belum terpilih.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a:xfrm>
            <a:off x="2571750" y="0"/>
            <a:ext cx="6286500" cy="4143375"/>
          </a:xfrm>
        </p:spPr>
        <p:txBody>
          <a:bodyPr/>
          <a:lstStyle/>
          <a:p>
            <a:pPr>
              <a:buFontTx/>
              <a:buNone/>
            </a:pPr>
            <a:r>
              <a:rPr lang="en-US" b="1" smtClean="0"/>
              <a:t>Edsger W. Dijkstra (1930–2002)</a:t>
            </a:r>
          </a:p>
          <a:p>
            <a:r>
              <a:rPr lang="en-US" sz="2200" smtClean="0"/>
              <a:t>Edsger Wybe Dijkstra was one of the most influential members of computing science's founding generation. Among the domains in which his scientific contributions are fundamental are </a:t>
            </a:r>
          </a:p>
          <a:p>
            <a:r>
              <a:rPr lang="en-US" sz="2200" smtClean="0"/>
              <a:t>algorithm design </a:t>
            </a:r>
          </a:p>
          <a:p>
            <a:r>
              <a:rPr lang="en-US" sz="2200" smtClean="0"/>
              <a:t>programming languages </a:t>
            </a:r>
          </a:p>
          <a:p>
            <a:r>
              <a:rPr lang="en-US" sz="2200" smtClean="0"/>
              <a:t>program design </a:t>
            </a:r>
          </a:p>
          <a:p>
            <a:r>
              <a:rPr lang="en-US" sz="2200" smtClean="0"/>
              <a:t>operating systems </a:t>
            </a:r>
          </a:p>
          <a:p>
            <a:r>
              <a:rPr lang="en-US" sz="2200" smtClean="0"/>
              <a:t>distributed processing </a:t>
            </a:r>
          </a:p>
        </p:txBody>
      </p:sp>
      <p:pic>
        <p:nvPicPr>
          <p:cNvPr id="73731" name="Picture 2"/>
          <p:cNvPicPr>
            <a:picLocks noChangeAspect="1" noChangeArrowheads="1"/>
          </p:cNvPicPr>
          <p:nvPr/>
        </p:nvPicPr>
        <p:blipFill>
          <a:blip r:embed="rId2"/>
          <a:srcRect/>
          <a:stretch>
            <a:fillRect/>
          </a:stretch>
        </p:blipFill>
        <p:spPr bwMode="auto">
          <a:xfrm>
            <a:off x="357188" y="190500"/>
            <a:ext cx="2232025" cy="2976563"/>
          </a:xfrm>
          <a:prstGeom prst="rect">
            <a:avLst/>
          </a:prstGeom>
          <a:noFill/>
          <a:ln w="9525">
            <a:noFill/>
            <a:miter lim="800000"/>
            <a:headEnd/>
            <a:tailEnd/>
          </a:ln>
        </p:spPr>
      </p:pic>
      <p:sp>
        <p:nvSpPr>
          <p:cNvPr id="73732" name="TextBox 4"/>
          <p:cNvSpPr txBox="1">
            <a:spLocks noChangeArrowheads="1"/>
          </p:cNvSpPr>
          <p:nvPr/>
        </p:nvSpPr>
        <p:spPr bwMode="auto">
          <a:xfrm>
            <a:off x="261938" y="4611688"/>
            <a:ext cx="8882062" cy="2246312"/>
          </a:xfrm>
          <a:prstGeom prst="rect">
            <a:avLst/>
          </a:prstGeom>
          <a:noFill/>
          <a:ln w="9525">
            <a:noFill/>
            <a:miter lim="800000"/>
            <a:headEnd/>
            <a:tailEnd/>
          </a:ln>
        </p:spPr>
        <p:txBody>
          <a:bodyPr wrap="none">
            <a:spAutoFit/>
          </a:bodyPr>
          <a:lstStyle/>
          <a:p>
            <a:r>
              <a:rPr lang="en-US" sz="2000"/>
              <a:t>In addition, Dijkstra was intensely interested in teaching, and in the </a:t>
            </a:r>
          </a:p>
          <a:p>
            <a:r>
              <a:rPr lang="en-US" sz="2000"/>
              <a:t>relationships  between academic computing science and the software </a:t>
            </a:r>
          </a:p>
          <a:p>
            <a:r>
              <a:rPr lang="en-US" sz="2000"/>
              <a:t>industry. During his forty-plus years as a computing scientist, which included </a:t>
            </a:r>
          </a:p>
          <a:p>
            <a:r>
              <a:rPr lang="en-US" sz="2000"/>
              <a:t>positions in  both academia and industry, Dijkstra's contributions brought </a:t>
            </a:r>
          </a:p>
          <a:p>
            <a:r>
              <a:rPr lang="en-US" sz="2000"/>
              <a:t>him many prizes and  awards, including computing science's highest honor, </a:t>
            </a:r>
          </a:p>
          <a:p>
            <a:r>
              <a:rPr lang="en-US" sz="2000"/>
              <a:t>the ACM Turing Award. </a:t>
            </a:r>
          </a:p>
          <a:p>
            <a:r>
              <a:rPr lang="en-US" sz="2000"/>
              <a:t>Sumber: http://www.cs.utexas.edu/users/EWD/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p:cNvSpPr>
            <a:spLocks noGrp="1"/>
          </p:cNvSpPr>
          <p:nvPr>
            <p:ph idx="1"/>
          </p:nvPr>
        </p:nvSpPr>
        <p:spPr>
          <a:xfrm>
            <a:off x="214313" y="357188"/>
            <a:ext cx="8715375" cy="6000750"/>
          </a:xfrm>
        </p:spPr>
        <p:txBody>
          <a:bodyPr>
            <a:normAutofit lnSpcReduction="10000"/>
          </a:bodyPr>
          <a:lstStyle/>
          <a:p>
            <a:pPr>
              <a:buFontTx/>
              <a:buNone/>
            </a:pPr>
            <a:r>
              <a:rPr lang="en-US" sz="2000" b="1" smtClean="0"/>
              <a:t>procedure</a:t>
            </a:r>
            <a:r>
              <a:rPr lang="en-US" sz="2000" smtClean="0"/>
              <a:t> Dijkstra (</a:t>
            </a:r>
            <a:r>
              <a:rPr lang="en-US" sz="2000" b="1" smtClean="0"/>
              <a:t>input</a:t>
            </a:r>
            <a:r>
              <a:rPr lang="en-US" sz="2000" smtClean="0"/>
              <a:t> G: weighted_graph), </a:t>
            </a:r>
            <a:r>
              <a:rPr lang="en-US" sz="2000" b="1" smtClean="0"/>
              <a:t>input</a:t>
            </a:r>
            <a:r>
              <a:rPr lang="en-US" sz="2000" smtClean="0"/>
              <a:t> a: intial_vertex)</a:t>
            </a:r>
          </a:p>
          <a:p>
            <a:pPr>
              <a:buFontTx/>
              <a:buNone/>
            </a:pPr>
            <a:r>
              <a:rPr lang="en-US" sz="2000" smtClean="0"/>
              <a:t>Deklarasi:</a:t>
            </a:r>
          </a:p>
          <a:p>
            <a:pPr>
              <a:buFontTx/>
              <a:buNone/>
            </a:pPr>
            <a:r>
              <a:rPr lang="en-US" sz="2000" smtClean="0"/>
              <a:t>     S : himpunan  simpul solusi</a:t>
            </a:r>
          </a:p>
          <a:p>
            <a:pPr>
              <a:buFontTx/>
              <a:buNone/>
            </a:pPr>
            <a:r>
              <a:rPr lang="en-US" sz="2000" smtClean="0"/>
              <a:t>     L : array[1..n] of real  </a:t>
            </a:r>
            <a:r>
              <a:rPr lang="en-US" sz="2000" i="1" smtClean="0"/>
              <a:t>{ L(z) berisi panjang lintasan terpendek dari a ke z}</a:t>
            </a:r>
          </a:p>
          <a:p>
            <a:pPr>
              <a:buFontTx/>
              <a:buNone/>
            </a:pPr>
            <a:r>
              <a:rPr lang="en-US" sz="2000" smtClean="0"/>
              <a:t>Algoritma</a:t>
            </a:r>
          </a:p>
          <a:p>
            <a:pPr>
              <a:buFontTx/>
              <a:buNone/>
            </a:pPr>
            <a:r>
              <a:rPr lang="en-US" sz="2000" smtClean="0"/>
              <a:t>     </a:t>
            </a:r>
            <a:r>
              <a:rPr lang="en-US" sz="2000" b="1" smtClean="0"/>
              <a:t>for</a:t>
            </a:r>
            <a:r>
              <a:rPr lang="en-US" sz="2000" smtClean="0"/>
              <a:t> i</a:t>
            </a:r>
            <a:r>
              <a:rPr lang="en-US" sz="2000" smtClean="0">
                <a:sym typeface="Symbol" pitchFamily="18" charset="2"/>
              </a:rPr>
              <a:t>1 </a:t>
            </a:r>
            <a:r>
              <a:rPr lang="en-US" sz="2000" b="1" smtClean="0">
                <a:sym typeface="Symbol" pitchFamily="18" charset="2"/>
              </a:rPr>
              <a:t>to</a:t>
            </a:r>
            <a:r>
              <a:rPr lang="en-US" sz="2000" smtClean="0">
                <a:sym typeface="Symbol" pitchFamily="18" charset="2"/>
              </a:rPr>
              <a:t> n</a:t>
            </a:r>
          </a:p>
          <a:p>
            <a:pPr>
              <a:buFontTx/>
              <a:buNone/>
            </a:pPr>
            <a:r>
              <a:rPr lang="en-US" sz="2000" smtClean="0">
                <a:sym typeface="Symbol" pitchFamily="18" charset="2"/>
              </a:rPr>
              <a:t>          L(v</a:t>
            </a:r>
            <a:r>
              <a:rPr lang="en-US" sz="2000" baseline="-25000" smtClean="0">
                <a:sym typeface="Symbol" pitchFamily="18" charset="2"/>
              </a:rPr>
              <a:t>i</a:t>
            </a:r>
            <a:r>
              <a:rPr lang="en-US" sz="2000" smtClean="0">
                <a:sym typeface="Symbol" pitchFamily="18" charset="2"/>
              </a:rPr>
              <a:t>)  </a:t>
            </a:r>
          </a:p>
          <a:p>
            <a:pPr>
              <a:buFontTx/>
              <a:buNone/>
            </a:pPr>
            <a:r>
              <a:rPr lang="en-US" sz="2000" smtClean="0">
                <a:sym typeface="Symbol" pitchFamily="18" charset="2"/>
              </a:rPr>
              <a:t>     </a:t>
            </a:r>
            <a:r>
              <a:rPr lang="en-US" sz="2000" b="1" smtClean="0">
                <a:sym typeface="Symbol" pitchFamily="18" charset="2"/>
              </a:rPr>
              <a:t>end for</a:t>
            </a:r>
          </a:p>
          <a:p>
            <a:pPr>
              <a:buFontTx/>
              <a:buNone/>
            </a:pPr>
            <a:r>
              <a:rPr lang="en-US" sz="2000" smtClean="0">
                <a:sym typeface="Symbol" pitchFamily="18" charset="2"/>
              </a:rPr>
              <a:t>     L(a)  0; S  { }</a:t>
            </a:r>
          </a:p>
          <a:p>
            <a:pPr>
              <a:buFontTx/>
              <a:buNone/>
            </a:pPr>
            <a:r>
              <a:rPr lang="en-US" sz="2000" smtClean="0">
                <a:sym typeface="Symbol" pitchFamily="18" charset="2"/>
              </a:rPr>
              <a:t>     </a:t>
            </a:r>
            <a:r>
              <a:rPr lang="en-US" sz="2000" b="1" smtClean="0">
                <a:sym typeface="Symbol" pitchFamily="18" charset="2"/>
              </a:rPr>
              <a:t>while</a:t>
            </a:r>
            <a:r>
              <a:rPr lang="en-US" sz="2000" smtClean="0">
                <a:sym typeface="Symbol" pitchFamily="18" charset="2"/>
              </a:rPr>
              <a:t> z  S </a:t>
            </a:r>
            <a:r>
              <a:rPr lang="en-US" sz="2000" b="1" smtClean="0">
                <a:sym typeface="Symbol" pitchFamily="18" charset="2"/>
              </a:rPr>
              <a:t>do</a:t>
            </a:r>
          </a:p>
          <a:p>
            <a:pPr>
              <a:buFontTx/>
              <a:buNone/>
            </a:pPr>
            <a:r>
              <a:rPr lang="en-US" sz="2000" smtClean="0">
                <a:sym typeface="Symbol" pitchFamily="18" charset="2"/>
              </a:rPr>
              <a:t>         u  simpul yang bukan di dalam S dan memiliki L(u) minimum</a:t>
            </a:r>
          </a:p>
          <a:p>
            <a:pPr>
              <a:buFontTx/>
              <a:buNone/>
            </a:pPr>
            <a:r>
              <a:rPr lang="en-US" sz="2000" smtClean="0">
                <a:sym typeface="Symbol" pitchFamily="18" charset="2"/>
              </a:rPr>
              <a:t>         S  S  {u}</a:t>
            </a:r>
          </a:p>
          <a:p>
            <a:pPr>
              <a:buFontTx/>
              <a:buNone/>
            </a:pPr>
            <a:r>
              <a:rPr lang="en-US" sz="2000" smtClean="0">
                <a:sym typeface="Symbol" pitchFamily="18" charset="2"/>
              </a:rPr>
              <a:t>         </a:t>
            </a:r>
            <a:r>
              <a:rPr lang="en-US" sz="2000" b="1" smtClean="0">
                <a:sym typeface="Symbol" pitchFamily="18" charset="2"/>
              </a:rPr>
              <a:t>for</a:t>
            </a:r>
            <a:r>
              <a:rPr lang="en-US" sz="2000" smtClean="0">
                <a:sym typeface="Symbol" pitchFamily="18" charset="2"/>
              </a:rPr>
              <a:t> semua simpul v yang tidak terdapat di dalam S</a:t>
            </a:r>
          </a:p>
          <a:p>
            <a:pPr>
              <a:buFontTx/>
              <a:buNone/>
            </a:pPr>
            <a:r>
              <a:rPr lang="en-US" sz="2000" smtClean="0">
                <a:sym typeface="Symbol" pitchFamily="18" charset="2"/>
              </a:rPr>
              <a:t>                if L(u) + G(u,v) &lt; L(v) then L(v)  L(u) + G(u,v)</a:t>
            </a:r>
          </a:p>
          <a:p>
            <a:pPr>
              <a:buFontTx/>
              <a:buNone/>
            </a:pPr>
            <a:r>
              <a:rPr lang="en-US" sz="2000" smtClean="0">
                <a:sym typeface="Symbol" pitchFamily="18" charset="2"/>
              </a:rPr>
              <a:t>        </a:t>
            </a:r>
            <a:r>
              <a:rPr lang="en-US" sz="2000" b="1" smtClean="0">
                <a:sym typeface="Symbol" pitchFamily="18" charset="2"/>
              </a:rPr>
              <a:t>end for</a:t>
            </a:r>
          </a:p>
          <a:p>
            <a:pPr>
              <a:buFontTx/>
              <a:buNone/>
            </a:pPr>
            <a:r>
              <a:rPr lang="en-US" sz="2000" b="1" smtClean="0">
                <a:sym typeface="Symbol" pitchFamily="18" charset="2"/>
              </a:rPr>
              <a:t>    end while</a:t>
            </a:r>
          </a:p>
          <a:p>
            <a:pPr>
              <a:buFontTx/>
              <a:buNone/>
            </a:pPr>
            <a:r>
              <a:rPr lang="en-US" sz="2000" smtClean="0">
                <a:sym typeface="Symbol" pitchFamily="18" charset="2"/>
              </a:rPr>
              <a:t>                       </a:t>
            </a:r>
            <a:endParaRPr lang="en-US" sz="2000" smtClean="0"/>
          </a:p>
          <a:p>
            <a:pPr>
              <a:buFontTx/>
              <a:buNone/>
            </a:pPr>
            <a:endParaRPr lang="en-US" sz="20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6"/>
          <p:cNvPicPr>
            <a:picLocks noChangeAspect="1" noChangeArrowheads="1"/>
          </p:cNvPicPr>
          <p:nvPr/>
        </p:nvPicPr>
        <p:blipFill>
          <a:blip r:embed="rId2"/>
          <a:srcRect/>
          <a:stretch>
            <a:fillRect/>
          </a:stretch>
        </p:blipFill>
        <p:spPr bwMode="auto">
          <a:xfrm>
            <a:off x="285750" y="3429000"/>
            <a:ext cx="8475663" cy="2500313"/>
          </a:xfrm>
          <a:prstGeom prst="rect">
            <a:avLst/>
          </a:prstGeom>
          <a:noFill/>
          <a:ln w="9525">
            <a:noFill/>
            <a:miter lim="800000"/>
            <a:headEnd/>
            <a:tailEnd/>
          </a:ln>
        </p:spPr>
      </p:pic>
      <p:pic>
        <p:nvPicPr>
          <p:cNvPr id="75779" name="Picture 6"/>
          <p:cNvPicPr>
            <a:picLocks noChangeAspect="1" noChangeArrowheads="1"/>
          </p:cNvPicPr>
          <p:nvPr/>
        </p:nvPicPr>
        <p:blipFill>
          <a:blip r:embed="rId3"/>
          <a:srcRect/>
          <a:stretch>
            <a:fillRect/>
          </a:stretch>
        </p:blipFill>
        <p:spPr bwMode="auto">
          <a:xfrm>
            <a:off x="285750" y="571500"/>
            <a:ext cx="8501063" cy="2449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4"/>
          <p:cNvPicPr>
            <a:picLocks noChangeAspect="1" noChangeArrowheads="1"/>
          </p:cNvPicPr>
          <p:nvPr/>
        </p:nvPicPr>
        <p:blipFill>
          <a:blip r:embed="rId2"/>
          <a:srcRect/>
          <a:stretch>
            <a:fillRect/>
          </a:stretch>
        </p:blipFill>
        <p:spPr bwMode="auto">
          <a:xfrm>
            <a:off x="214313" y="571500"/>
            <a:ext cx="8653462" cy="2286000"/>
          </a:xfrm>
          <a:prstGeom prst="rect">
            <a:avLst/>
          </a:prstGeom>
          <a:noFill/>
          <a:ln w="9525">
            <a:noFill/>
            <a:miter lim="800000"/>
            <a:headEnd/>
            <a:tailEnd/>
          </a:ln>
        </p:spPr>
      </p:pic>
      <p:pic>
        <p:nvPicPr>
          <p:cNvPr id="76803" name="Picture 5"/>
          <p:cNvPicPr>
            <a:picLocks noChangeAspect="1" noChangeArrowheads="1"/>
          </p:cNvPicPr>
          <p:nvPr/>
        </p:nvPicPr>
        <p:blipFill>
          <a:blip r:embed="rId3"/>
          <a:srcRect/>
          <a:stretch>
            <a:fillRect/>
          </a:stretch>
        </p:blipFill>
        <p:spPr bwMode="auto">
          <a:xfrm>
            <a:off x="1928813" y="3286125"/>
            <a:ext cx="5553075" cy="3071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36343AB-3748-492E-ABE4-3B2AA8FF9F17}" type="slidenum">
              <a:rPr lang="en-US"/>
              <a:pPr>
                <a:defRPr/>
              </a:pPr>
              <a:t>2</a:t>
            </a:fld>
            <a:endParaRPr lang="en-US"/>
          </a:p>
        </p:txBody>
      </p:sp>
      <p:sp>
        <p:nvSpPr>
          <p:cNvPr id="65539" name="Rectangle 5"/>
          <p:cNvSpPr>
            <a:spLocks noGrp="1" noChangeArrowheads="1"/>
          </p:cNvSpPr>
          <p:nvPr>
            <p:ph type="body" idx="1"/>
          </p:nvPr>
        </p:nvSpPr>
        <p:spPr>
          <a:xfrm>
            <a:off x="457200" y="549275"/>
            <a:ext cx="8229600" cy="5546725"/>
          </a:xfrm>
        </p:spPr>
        <p:txBody>
          <a:bodyPr/>
          <a:lstStyle/>
          <a:p>
            <a:pPr eaLnBrk="1" hangingPunct="1">
              <a:lnSpc>
                <a:spcPct val="90000"/>
              </a:lnSpc>
              <a:buFontTx/>
              <a:buNone/>
            </a:pPr>
            <a:r>
              <a:rPr lang="en-US" sz="2800" b="1" smtClean="0"/>
              <a:t>5. Penjadwalan </a:t>
            </a:r>
            <a:r>
              <a:rPr lang="en-US" sz="2800" b="1" i="1" smtClean="0"/>
              <a:t>Job</a:t>
            </a:r>
            <a:r>
              <a:rPr lang="en-US" sz="2800" b="1" smtClean="0"/>
              <a:t> dengan Tenggat Waktu (</a:t>
            </a:r>
            <a:r>
              <a:rPr lang="en-US" sz="2800" b="1" i="1" smtClean="0"/>
              <a:t>Job Schedulling with Deadlines</a:t>
            </a:r>
            <a:r>
              <a:rPr lang="en-US" sz="2800" b="1" smtClean="0"/>
              <a:t>)</a:t>
            </a:r>
            <a:r>
              <a:rPr lang="en-US" sz="2800" smtClean="0"/>
              <a:t> </a:t>
            </a:r>
          </a:p>
          <a:p>
            <a:pPr eaLnBrk="1" hangingPunct="1">
              <a:lnSpc>
                <a:spcPct val="90000"/>
              </a:lnSpc>
              <a:spcBef>
                <a:spcPct val="0"/>
              </a:spcBef>
              <a:buFontTx/>
              <a:buNone/>
            </a:pPr>
            <a:endParaRPr lang="en-US" sz="2800" smtClean="0"/>
          </a:p>
          <a:p>
            <a:pPr eaLnBrk="1" hangingPunct="1">
              <a:lnSpc>
                <a:spcPct val="90000"/>
              </a:lnSpc>
              <a:spcBef>
                <a:spcPct val="0"/>
              </a:spcBef>
              <a:buFontTx/>
              <a:buNone/>
            </a:pPr>
            <a:r>
              <a:rPr lang="en-US" sz="2800" b="1" smtClean="0"/>
              <a:t>   Persoalan:</a:t>
            </a:r>
            <a:r>
              <a:rPr lang="en-US" sz="2800" smtClean="0"/>
              <a:t> </a:t>
            </a:r>
          </a:p>
          <a:p>
            <a:pPr eaLnBrk="1" hangingPunct="1">
              <a:lnSpc>
                <a:spcPct val="90000"/>
              </a:lnSpc>
              <a:spcBef>
                <a:spcPct val="0"/>
              </a:spcBef>
              <a:buFontTx/>
              <a:buNone/>
            </a:pPr>
            <a:r>
              <a:rPr lang="en-US" sz="2800" smtClean="0"/>
              <a:t>   - Ada </a:t>
            </a:r>
            <a:r>
              <a:rPr lang="en-US" sz="2800" i="1" smtClean="0"/>
              <a:t>n</a:t>
            </a:r>
            <a:r>
              <a:rPr lang="en-US" sz="2800" smtClean="0"/>
              <a:t> buah </a:t>
            </a:r>
            <a:r>
              <a:rPr lang="en-US" sz="2800" i="1" smtClean="0"/>
              <a:t>job</a:t>
            </a:r>
            <a:r>
              <a:rPr lang="en-US" sz="2800" smtClean="0"/>
              <a:t> yang akan dikerjakan  oleh</a:t>
            </a:r>
          </a:p>
          <a:p>
            <a:pPr eaLnBrk="1" hangingPunct="1">
              <a:lnSpc>
                <a:spcPct val="90000"/>
              </a:lnSpc>
              <a:spcBef>
                <a:spcPct val="0"/>
              </a:spcBef>
              <a:buFontTx/>
              <a:buNone/>
            </a:pPr>
            <a:r>
              <a:rPr lang="en-US" sz="2800" smtClean="0"/>
              <a:t>     sebuah mesin; </a:t>
            </a:r>
          </a:p>
          <a:p>
            <a:pPr eaLnBrk="1" hangingPunct="1">
              <a:lnSpc>
                <a:spcPct val="90000"/>
              </a:lnSpc>
              <a:spcBef>
                <a:spcPct val="50000"/>
              </a:spcBef>
              <a:buFontTx/>
              <a:buNone/>
            </a:pPr>
            <a:r>
              <a:rPr lang="en-US" sz="2800" smtClean="0"/>
              <a:t>   - tiap </a:t>
            </a:r>
            <a:r>
              <a:rPr lang="en-US" sz="2800" i="1" smtClean="0"/>
              <a:t>job</a:t>
            </a:r>
            <a:r>
              <a:rPr lang="en-US" sz="2800" smtClean="0"/>
              <a:t> diproses oleh mesin selama 1</a:t>
            </a:r>
          </a:p>
          <a:p>
            <a:pPr eaLnBrk="1" hangingPunct="1">
              <a:lnSpc>
                <a:spcPct val="90000"/>
              </a:lnSpc>
              <a:spcBef>
                <a:spcPct val="0"/>
              </a:spcBef>
              <a:buFontTx/>
              <a:buNone/>
            </a:pPr>
            <a:r>
              <a:rPr lang="en-US" sz="2800" smtClean="0"/>
              <a:t>     satuan waktu dan tenggat waktu (</a:t>
            </a:r>
            <a:r>
              <a:rPr lang="en-US" sz="2800" i="1" smtClean="0"/>
              <a:t>deadline</a:t>
            </a:r>
            <a:r>
              <a:rPr lang="en-US" sz="2800" smtClean="0"/>
              <a:t>)</a:t>
            </a:r>
          </a:p>
          <a:p>
            <a:pPr eaLnBrk="1" hangingPunct="1">
              <a:lnSpc>
                <a:spcPct val="90000"/>
              </a:lnSpc>
              <a:spcBef>
                <a:spcPct val="0"/>
              </a:spcBef>
              <a:buFontTx/>
              <a:buNone/>
            </a:pPr>
            <a:r>
              <a:rPr lang="en-US" sz="2800" smtClean="0"/>
              <a:t>     setiap </a:t>
            </a:r>
            <a:r>
              <a:rPr lang="en-US" sz="2800" i="1" smtClean="0"/>
              <a:t>job i</a:t>
            </a:r>
            <a:r>
              <a:rPr lang="en-US" sz="2800" smtClean="0"/>
              <a:t> adalah </a:t>
            </a:r>
            <a:r>
              <a:rPr lang="en-US" sz="2800" i="1" smtClean="0"/>
              <a:t>d</a:t>
            </a:r>
            <a:r>
              <a:rPr lang="en-US" sz="2800" i="1" baseline="-25000" smtClean="0"/>
              <a:t>i</a:t>
            </a:r>
            <a:r>
              <a:rPr lang="en-US" sz="2800" baseline="-25000" smtClean="0"/>
              <a:t> </a:t>
            </a:r>
            <a:r>
              <a:rPr lang="en-US" sz="2800" smtClean="0">
                <a:sym typeface="Symbol" pitchFamily="18" charset="2"/>
              </a:rPr>
              <a:t></a:t>
            </a:r>
            <a:r>
              <a:rPr lang="en-US" sz="2800" smtClean="0"/>
              <a:t> 0; </a:t>
            </a:r>
          </a:p>
          <a:p>
            <a:pPr eaLnBrk="1" hangingPunct="1">
              <a:lnSpc>
                <a:spcPct val="90000"/>
              </a:lnSpc>
              <a:spcBef>
                <a:spcPct val="50000"/>
              </a:spcBef>
              <a:buFontTx/>
              <a:buNone/>
            </a:pPr>
            <a:r>
              <a:rPr lang="en-US" sz="2800" i="1" smtClean="0"/>
              <a:t>   - job i</a:t>
            </a:r>
            <a:r>
              <a:rPr lang="en-US" sz="2800" smtClean="0"/>
              <a:t> akan memberikan keuntungan sebesar </a:t>
            </a:r>
            <a:r>
              <a:rPr lang="en-US" sz="2800" i="1" smtClean="0"/>
              <a:t>p</a:t>
            </a:r>
            <a:r>
              <a:rPr lang="en-US" sz="2800" i="1" baseline="-25000" smtClean="0"/>
              <a:t>i</a:t>
            </a:r>
          </a:p>
          <a:p>
            <a:pPr eaLnBrk="1" hangingPunct="1">
              <a:lnSpc>
                <a:spcPct val="90000"/>
              </a:lnSpc>
              <a:spcBef>
                <a:spcPct val="0"/>
              </a:spcBef>
              <a:buFontTx/>
              <a:buNone/>
            </a:pPr>
            <a:r>
              <a:rPr lang="en-US" sz="2800" baseline="-25000" smtClean="0"/>
              <a:t>        </a:t>
            </a:r>
            <a:r>
              <a:rPr lang="en-US" sz="2800" smtClean="0"/>
              <a:t>jika dan hanya jika </a:t>
            </a:r>
            <a:r>
              <a:rPr lang="en-US" sz="2800" i="1" smtClean="0"/>
              <a:t>job</a:t>
            </a:r>
            <a:r>
              <a:rPr lang="en-US" sz="2800" smtClean="0"/>
              <a:t> tersebut diselesaikan</a:t>
            </a:r>
          </a:p>
          <a:p>
            <a:pPr eaLnBrk="1" hangingPunct="1">
              <a:lnSpc>
                <a:spcPct val="90000"/>
              </a:lnSpc>
              <a:spcBef>
                <a:spcPct val="0"/>
              </a:spcBef>
              <a:buFontTx/>
              <a:buNone/>
            </a:pPr>
            <a:r>
              <a:rPr lang="en-US" sz="2800" smtClean="0"/>
              <a:t>     tidak melebihi tenggat waktunya; </a:t>
            </a:r>
          </a:p>
          <a:p>
            <a:pPr eaLnBrk="1" hangingPunct="1">
              <a:lnSpc>
                <a:spcPct val="90000"/>
              </a:lnSpc>
              <a:buFontTx/>
              <a:buNone/>
            </a:pPr>
            <a:endParaRPr 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45089136-74C2-44C8-BDFF-34098C31E989}" type="slidenum">
              <a:rPr lang="en-US"/>
              <a:pPr>
                <a:defRPr/>
              </a:pPr>
              <a:t>20</a:t>
            </a:fld>
            <a:endParaRPr lang="en-US"/>
          </a:p>
        </p:txBody>
      </p:sp>
      <p:sp>
        <p:nvSpPr>
          <p:cNvPr id="20484" name="Rectangle 3"/>
          <p:cNvSpPr>
            <a:spLocks noGrp="1" noChangeArrowheads="1"/>
          </p:cNvSpPr>
          <p:nvPr>
            <p:ph type="body" sz="half" idx="1"/>
          </p:nvPr>
        </p:nvSpPr>
        <p:spPr>
          <a:xfrm>
            <a:off x="457200" y="404813"/>
            <a:ext cx="8291513" cy="5691187"/>
          </a:xfrm>
        </p:spPr>
        <p:txBody>
          <a:bodyPr/>
          <a:lstStyle/>
          <a:p>
            <a:pPr eaLnBrk="1" hangingPunct="1">
              <a:buFontTx/>
              <a:buNone/>
            </a:pPr>
            <a:r>
              <a:rPr lang="en-US" sz="2800" smtClean="0"/>
              <a:t>Aplikasi algoritma Dijkstra: </a:t>
            </a:r>
          </a:p>
          <a:p>
            <a:pPr eaLnBrk="1" hangingPunct="1">
              <a:buFont typeface="Wingdings" pitchFamily="2" charset="2"/>
              <a:buChar char="à"/>
            </a:pPr>
            <a:r>
              <a:rPr lang="en-US" sz="2800" i="1" smtClean="0">
                <a:sym typeface="Wingdings" pitchFamily="2" charset="2"/>
              </a:rPr>
              <a:t>Routing</a:t>
            </a:r>
            <a:r>
              <a:rPr lang="en-US" sz="2800" smtClean="0">
                <a:sym typeface="Wingdings" pitchFamily="2" charset="2"/>
              </a:rPr>
              <a:t> pada jaringan komputer</a:t>
            </a:r>
          </a:p>
          <a:p>
            <a:pPr eaLnBrk="1" hangingPunct="1">
              <a:buFont typeface="Wingdings" pitchFamily="2" charset="2"/>
              <a:buNone/>
            </a:pPr>
            <a:endParaRPr lang="en-US" sz="2800" smtClean="0"/>
          </a:p>
          <a:p>
            <a:pPr eaLnBrk="1" hangingPunct="1">
              <a:buFont typeface="Wingdings" pitchFamily="2" charset="2"/>
              <a:buNone/>
            </a:pPr>
            <a:endParaRPr lang="en-US" sz="2800" smtClean="0"/>
          </a:p>
        </p:txBody>
      </p:sp>
      <p:graphicFrame>
        <p:nvGraphicFramePr>
          <p:cNvPr id="20482" name="Object 4"/>
          <p:cNvGraphicFramePr>
            <a:graphicFrameLocks noChangeAspect="1"/>
          </p:cNvGraphicFramePr>
          <p:nvPr>
            <p:ph sz="half" idx="2"/>
          </p:nvPr>
        </p:nvGraphicFramePr>
        <p:xfrm>
          <a:off x="323850" y="1700213"/>
          <a:ext cx="8351838" cy="4386262"/>
        </p:xfrm>
        <a:graphic>
          <a:graphicData uri="http://schemas.openxmlformats.org/presentationml/2006/ole">
            <p:oleObj spid="_x0000_s20482" name="VISIO" r:id="rId3" imgW="5055416" imgH="2655063" progId="Visio.Drawing.11">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pPr>
              <a:defRPr/>
            </a:pPr>
            <a:fld id="{C3188F09-E0CF-4727-82C8-509AA80EDBE0}" type="slidenum">
              <a:rPr lang="en-US"/>
              <a:pPr>
                <a:defRPr/>
              </a:pPr>
              <a:t>21</a:t>
            </a:fld>
            <a:endParaRPr lang="en-US"/>
          </a:p>
        </p:txBody>
      </p:sp>
      <p:sp>
        <p:nvSpPr>
          <p:cNvPr id="90116" name="Rectangle 4"/>
          <p:cNvSpPr>
            <a:spLocks noGrp="1" noChangeArrowheads="1"/>
          </p:cNvSpPr>
          <p:nvPr>
            <p:ph type="title"/>
          </p:nvPr>
        </p:nvSpPr>
        <p:spPr>
          <a:xfrm>
            <a:off x="457200" y="228600"/>
            <a:ext cx="8229600" cy="752475"/>
          </a:xfrm>
        </p:spPr>
        <p:txBody>
          <a:bodyPr/>
          <a:lstStyle/>
          <a:p>
            <a:pPr eaLnBrk="1" hangingPunct="1">
              <a:defRPr/>
            </a:pPr>
            <a:r>
              <a:rPr lang="en-US" sz="2800" smtClean="0"/>
              <a:t>Lintasan terpendek (berdasarkan delai):</a:t>
            </a:r>
          </a:p>
        </p:txBody>
      </p:sp>
      <p:sp>
        <p:nvSpPr>
          <p:cNvPr id="21509" name="Rectangle 3"/>
          <p:cNvSpPr>
            <a:spLocks noGrp="1" noChangeArrowheads="1"/>
          </p:cNvSpPr>
          <p:nvPr>
            <p:ph type="body" sz="half" idx="1"/>
          </p:nvPr>
        </p:nvSpPr>
        <p:spPr/>
        <p:txBody>
          <a:bodyPr/>
          <a:lstStyle/>
          <a:p>
            <a:pPr eaLnBrk="1" hangingPunct="1">
              <a:buFontTx/>
              <a:buNone/>
            </a:pPr>
            <a:r>
              <a:rPr lang="en-US" sz="2800" smtClean="0"/>
              <a:t>   </a:t>
            </a:r>
          </a:p>
        </p:txBody>
      </p:sp>
      <p:graphicFrame>
        <p:nvGraphicFramePr>
          <p:cNvPr id="21506" name="Object 12"/>
          <p:cNvGraphicFramePr>
            <a:graphicFrameLocks noChangeAspect="1"/>
          </p:cNvGraphicFramePr>
          <p:nvPr>
            <p:ph sz="quarter" idx="2"/>
          </p:nvPr>
        </p:nvGraphicFramePr>
        <p:xfrm>
          <a:off x="684213" y="981075"/>
          <a:ext cx="7200900" cy="5483225"/>
        </p:xfrm>
        <a:graphic>
          <a:graphicData uri="http://schemas.openxmlformats.org/presentationml/2006/ole">
            <p:oleObj spid="_x0000_s21506" name="Document" r:id="rId3" imgW="5549462" imgH="4224439" progId="Word.Document.8">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6DE32A2-6350-4400-A269-999968C7677B}" type="slidenum">
              <a:rPr lang="en-US"/>
              <a:pPr>
                <a:defRPr/>
              </a:pPr>
              <a:t>22</a:t>
            </a:fld>
            <a:endParaRPr lang="en-US"/>
          </a:p>
        </p:txBody>
      </p:sp>
      <p:graphicFrame>
        <p:nvGraphicFramePr>
          <p:cNvPr id="22530" name="Object 3"/>
          <p:cNvGraphicFramePr>
            <a:graphicFrameLocks noChangeAspect="1"/>
          </p:cNvGraphicFramePr>
          <p:nvPr>
            <p:ph/>
          </p:nvPr>
        </p:nvGraphicFramePr>
        <p:xfrm>
          <a:off x="468313" y="463550"/>
          <a:ext cx="8207375" cy="5994400"/>
        </p:xfrm>
        <a:graphic>
          <a:graphicData uri="http://schemas.openxmlformats.org/presentationml/2006/ole">
            <p:oleObj spid="_x0000_s22530" name="VISIO" r:id="rId3" imgW="5401717" imgH="3945375" progId="Visio.Drawing.11">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C839110-8C50-46A4-919C-F6E13BAFFA44}" type="slidenum">
              <a:rPr lang="en-US"/>
              <a:pPr>
                <a:defRPr/>
              </a:pPr>
              <a:t>23</a:t>
            </a:fld>
            <a:endParaRPr lang="en-US"/>
          </a:p>
        </p:txBody>
      </p:sp>
      <p:sp>
        <p:nvSpPr>
          <p:cNvPr id="77827" name="Rectangle 3"/>
          <p:cNvSpPr>
            <a:spLocks noGrp="1" noChangeArrowheads="1"/>
          </p:cNvSpPr>
          <p:nvPr>
            <p:ph type="body" idx="1"/>
          </p:nvPr>
        </p:nvSpPr>
        <p:spPr>
          <a:xfrm>
            <a:off x="457200" y="404813"/>
            <a:ext cx="8229600" cy="5691187"/>
          </a:xfrm>
        </p:spPr>
        <p:txBody>
          <a:bodyPr/>
          <a:lstStyle/>
          <a:p>
            <a:pPr eaLnBrk="1" hangingPunct="1">
              <a:lnSpc>
                <a:spcPct val="90000"/>
              </a:lnSpc>
              <a:buFontTx/>
              <a:buNone/>
            </a:pPr>
            <a:r>
              <a:rPr lang="en-US" smtClean="0"/>
              <a:t>8. </a:t>
            </a:r>
            <a:r>
              <a:rPr lang="en-US" b="1" smtClean="0"/>
              <a:t>Pemampatan Data dengan Algoritma  Huffman</a:t>
            </a:r>
          </a:p>
          <a:p>
            <a:pPr eaLnBrk="1" hangingPunct="1">
              <a:lnSpc>
                <a:spcPct val="90000"/>
              </a:lnSpc>
              <a:buFontTx/>
              <a:buNone/>
            </a:pPr>
            <a:endParaRPr lang="en-US" b="1" smtClean="0"/>
          </a:p>
          <a:p>
            <a:pPr eaLnBrk="1" hangingPunct="1">
              <a:lnSpc>
                <a:spcPct val="90000"/>
              </a:lnSpc>
              <a:buFontTx/>
              <a:buNone/>
            </a:pPr>
            <a:r>
              <a:rPr lang="en-US" smtClean="0"/>
              <a:t>	Prinsip kode Huffman:</a:t>
            </a:r>
          </a:p>
          <a:p>
            <a:pPr eaLnBrk="1" hangingPunct="1">
              <a:lnSpc>
                <a:spcPct val="90000"/>
              </a:lnSpc>
              <a:buFontTx/>
              <a:buNone/>
            </a:pPr>
            <a:r>
              <a:rPr lang="en-US" smtClean="0"/>
              <a:t>	- karakter yang paling sering muncul di</a:t>
            </a:r>
          </a:p>
          <a:p>
            <a:pPr eaLnBrk="1" hangingPunct="1">
              <a:lnSpc>
                <a:spcPct val="90000"/>
              </a:lnSpc>
              <a:buFontTx/>
              <a:buNone/>
            </a:pPr>
            <a:r>
              <a:rPr lang="en-US" smtClean="0"/>
              <a:t>     dalam data dengan kode yang lebih</a:t>
            </a:r>
          </a:p>
          <a:p>
            <a:pPr eaLnBrk="1" hangingPunct="1">
              <a:lnSpc>
                <a:spcPct val="90000"/>
              </a:lnSpc>
              <a:buFontTx/>
              <a:buNone/>
            </a:pPr>
            <a:r>
              <a:rPr lang="en-US" smtClean="0"/>
              <a:t>     pendek;</a:t>
            </a:r>
          </a:p>
          <a:p>
            <a:pPr eaLnBrk="1" hangingPunct="1">
              <a:lnSpc>
                <a:spcPct val="90000"/>
              </a:lnSpc>
              <a:buFontTx/>
              <a:buNone/>
            </a:pPr>
            <a:r>
              <a:rPr lang="en-US" smtClean="0"/>
              <a:t>	- sedangkan karakter yang relatif jarang</a:t>
            </a:r>
          </a:p>
          <a:p>
            <a:pPr eaLnBrk="1" hangingPunct="1">
              <a:lnSpc>
                <a:spcPct val="90000"/>
              </a:lnSpc>
              <a:buFontTx/>
              <a:buNone/>
            </a:pPr>
            <a:r>
              <a:rPr lang="en-US" smtClean="0"/>
              <a:t>     muncul dikodekan dengan kode yang</a:t>
            </a:r>
          </a:p>
          <a:p>
            <a:pPr eaLnBrk="1" hangingPunct="1">
              <a:lnSpc>
                <a:spcPct val="90000"/>
              </a:lnSpc>
              <a:buFontTx/>
              <a:buNone/>
            </a:pPr>
            <a:r>
              <a:rPr lang="en-US" smtClean="0"/>
              <a:t>     lebih panjang.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0A4757C-ACD5-4F33-A83D-38D29695E035}" type="slidenum">
              <a:rPr lang="en-US"/>
              <a:pPr>
                <a:defRPr/>
              </a:pPr>
              <a:t>24</a:t>
            </a:fld>
            <a:endParaRPr lang="en-US"/>
          </a:p>
        </p:txBody>
      </p:sp>
      <p:sp>
        <p:nvSpPr>
          <p:cNvPr id="78851" name="Rectangle 3"/>
          <p:cNvSpPr>
            <a:spLocks noGrp="1" noChangeArrowheads="1"/>
          </p:cNvSpPr>
          <p:nvPr>
            <p:ph type="body" idx="1"/>
          </p:nvPr>
        </p:nvSpPr>
        <p:spPr>
          <a:xfrm>
            <a:off x="457200" y="549275"/>
            <a:ext cx="8229600" cy="5546725"/>
          </a:xfrm>
        </p:spPr>
        <p:txBody>
          <a:bodyPr/>
          <a:lstStyle/>
          <a:p>
            <a:pPr eaLnBrk="1" hangingPunct="1">
              <a:lnSpc>
                <a:spcPct val="90000"/>
              </a:lnSpc>
              <a:buFontTx/>
              <a:buNone/>
            </a:pPr>
            <a:r>
              <a:rPr lang="en-US" i="1" smtClean="0"/>
              <a:t>Fixed-length code</a:t>
            </a:r>
          </a:p>
          <a:p>
            <a:pPr eaLnBrk="1" hangingPunct="1">
              <a:lnSpc>
                <a:spcPct val="90000"/>
              </a:lnSpc>
              <a:buFontTx/>
              <a:buNone/>
            </a:pPr>
            <a:endParaRPr lang="en-US" smtClean="0"/>
          </a:p>
          <a:p>
            <a:pPr eaLnBrk="1" hangingPunct="1">
              <a:lnSpc>
                <a:spcPct val="90000"/>
              </a:lnSpc>
              <a:buFontTx/>
              <a:buNone/>
            </a:pPr>
            <a:r>
              <a:rPr lang="en-US" sz="2800" smtClean="0"/>
              <a:t>	</a:t>
            </a:r>
            <a:r>
              <a:rPr lang="en-US" sz="2400" smtClean="0"/>
              <a:t>Karakter 	  </a:t>
            </a:r>
            <a:r>
              <a:rPr lang="en-US" sz="2400" i="1" smtClean="0"/>
              <a:t>a	 b          c        d	e	f</a:t>
            </a:r>
            <a:endParaRPr lang="en-US" sz="2400" smtClean="0"/>
          </a:p>
          <a:p>
            <a:pPr eaLnBrk="1" hangingPunct="1">
              <a:lnSpc>
                <a:spcPct val="90000"/>
              </a:lnSpc>
              <a:buFontTx/>
              <a:buNone/>
            </a:pPr>
            <a:r>
              <a:rPr lang="en-US" sz="2400" smtClean="0"/>
              <a:t>	----------------------------------------------------------------</a:t>
            </a:r>
          </a:p>
          <a:p>
            <a:pPr eaLnBrk="1" hangingPunct="1">
              <a:lnSpc>
                <a:spcPct val="90000"/>
              </a:lnSpc>
              <a:buFontTx/>
              <a:buNone/>
            </a:pPr>
            <a:r>
              <a:rPr lang="en-US" sz="2400" smtClean="0"/>
              <a:t>    Frekuensi  45%   13%    12%   16%    9%      5%</a:t>
            </a:r>
          </a:p>
          <a:p>
            <a:pPr eaLnBrk="1" hangingPunct="1">
              <a:lnSpc>
                <a:spcPct val="90000"/>
              </a:lnSpc>
              <a:buFontTx/>
              <a:buNone/>
            </a:pPr>
            <a:r>
              <a:rPr lang="en-US" sz="2400" smtClean="0"/>
              <a:t>    Kode	000    001     010     011    100      111</a:t>
            </a:r>
          </a:p>
          <a:p>
            <a:pPr eaLnBrk="1" hangingPunct="1">
              <a:lnSpc>
                <a:spcPct val="90000"/>
              </a:lnSpc>
              <a:buFontTx/>
              <a:buNone/>
            </a:pPr>
            <a:endParaRPr lang="en-US" sz="2400" smtClean="0"/>
          </a:p>
          <a:p>
            <a:pPr eaLnBrk="1" hangingPunct="1">
              <a:lnSpc>
                <a:spcPct val="90000"/>
              </a:lnSpc>
              <a:buFontTx/>
              <a:buNone/>
            </a:pPr>
            <a:r>
              <a:rPr lang="en-US" smtClean="0"/>
              <a:t>  ‘bad’ dikodekan sebagai ‘001000011’ </a:t>
            </a:r>
          </a:p>
          <a:p>
            <a:pPr eaLnBrk="1" hangingPunct="1">
              <a:lnSpc>
                <a:spcPct val="90000"/>
              </a:lnSpc>
              <a:buFontTx/>
              <a:buNone/>
            </a:pPr>
            <a:endParaRPr lang="en-US" smtClean="0"/>
          </a:p>
          <a:p>
            <a:pPr eaLnBrk="1" hangingPunct="1">
              <a:lnSpc>
                <a:spcPct val="90000"/>
              </a:lnSpc>
              <a:buFontTx/>
              <a:buNone/>
            </a:pPr>
            <a:r>
              <a:rPr lang="en-US" smtClean="0"/>
              <a:t>	Pengkodean 100.000 karakter membutuhkan 300.000 bit.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F11899D-2663-4A5C-87CA-A9F2FF947614}" type="slidenum">
              <a:rPr lang="en-US"/>
              <a:pPr>
                <a:defRPr/>
              </a:pPr>
              <a:t>25</a:t>
            </a:fld>
            <a:endParaRPr lang="en-US"/>
          </a:p>
        </p:txBody>
      </p:sp>
      <p:sp>
        <p:nvSpPr>
          <p:cNvPr id="79875" name="Rectangle 3"/>
          <p:cNvSpPr>
            <a:spLocks noGrp="1" noChangeArrowheads="1"/>
          </p:cNvSpPr>
          <p:nvPr>
            <p:ph type="body" idx="1"/>
          </p:nvPr>
        </p:nvSpPr>
        <p:spPr>
          <a:xfrm>
            <a:off x="395288" y="404813"/>
            <a:ext cx="8229600" cy="5472112"/>
          </a:xfrm>
        </p:spPr>
        <p:txBody>
          <a:bodyPr/>
          <a:lstStyle/>
          <a:p>
            <a:pPr eaLnBrk="1" hangingPunct="1">
              <a:lnSpc>
                <a:spcPct val="80000"/>
              </a:lnSpc>
              <a:buFontTx/>
              <a:buNone/>
            </a:pPr>
            <a:r>
              <a:rPr lang="en-US" sz="2400" i="1" smtClean="0"/>
              <a:t>Variable-length code (Huffman code)</a:t>
            </a:r>
          </a:p>
          <a:p>
            <a:pPr eaLnBrk="1" hangingPunct="1">
              <a:lnSpc>
                <a:spcPct val="80000"/>
              </a:lnSpc>
              <a:buFontTx/>
              <a:buNone/>
            </a:pPr>
            <a:endParaRPr lang="en-US" sz="2400" smtClean="0"/>
          </a:p>
          <a:p>
            <a:pPr eaLnBrk="1" hangingPunct="1">
              <a:lnSpc>
                <a:spcPct val="80000"/>
              </a:lnSpc>
              <a:buFontTx/>
              <a:buNone/>
            </a:pPr>
            <a:r>
              <a:rPr lang="en-US" sz="2000" smtClean="0"/>
              <a:t>	</a:t>
            </a:r>
            <a:r>
              <a:rPr lang="en-US" sz="1800" smtClean="0"/>
              <a:t>Karakter 	  </a:t>
            </a:r>
            <a:r>
              <a:rPr lang="en-US" sz="1800" i="1" smtClean="0"/>
              <a:t>a	 b          c        d	    e	 f</a:t>
            </a:r>
            <a:endParaRPr lang="en-US" sz="1800" smtClean="0"/>
          </a:p>
          <a:p>
            <a:pPr eaLnBrk="1" hangingPunct="1">
              <a:lnSpc>
                <a:spcPct val="80000"/>
              </a:lnSpc>
              <a:buFontTx/>
              <a:buNone/>
            </a:pPr>
            <a:r>
              <a:rPr lang="en-US" sz="1800" smtClean="0"/>
              <a:t>	------------------------------------------------------------------------</a:t>
            </a:r>
          </a:p>
          <a:p>
            <a:pPr eaLnBrk="1" hangingPunct="1">
              <a:lnSpc>
                <a:spcPct val="80000"/>
              </a:lnSpc>
              <a:buFontTx/>
              <a:buNone/>
            </a:pPr>
            <a:r>
              <a:rPr lang="en-US" sz="1800" smtClean="0"/>
              <a:t>    Frekuensi         45%       13%    12%   16%    9%      5%</a:t>
            </a:r>
          </a:p>
          <a:p>
            <a:pPr eaLnBrk="1" hangingPunct="1">
              <a:lnSpc>
                <a:spcPct val="80000"/>
              </a:lnSpc>
              <a:buFontTx/>
              <a:buNone/>
            </a:pPr>
            <a:r>
              <a:rPr lang="en-US" sz="1800" smtClean="0"/>
              <a:t>    Kode		0	101    100     111    1101   1100 </a:t>
            </a:r>
          </a:p>
          <a:p>
            <a:pPr eaLnBrk="1" hangingPunct="1">
              <a:lnSpc>
                <a:spcPct val="80000"/>
              </a:lnSpc>
              <a:buFontTx/>
              <a:buNone/>
            </a:pPr>
            <a:endParaRPr lang="en-US" sz="1800" smtClean="0"/>
          </a:p>
          <a:p>
            <a:pPr eaLnBrk="1" hangingPunct="1">
              <a:lnSpc>
                <a:spcPct val="80000"/>
              </a:lnSpc>
              <a:buFontTx/>
              <a:buNone/>
            </a:pPr>
            <a:r>
              <a:rPr lang="en-US" sz="2400" smtClean="0"/>
              <a:t>   ‘bad’ dikodekan sebagai ‘1010111 ’ </a:t>
            </a:r>
          </a:p>
          <a:p>
            <a:pPr eaLnBrk="1" hangingPunct="1">
              <a:lnSpc>
                <a:spcPct val="80000"/>
              </a:lnSpc>
              <a:buFontTx/>
              <a:buNone/>
            </a:pPr>
            <a:endParaRPr lang="en-US" sz="2400" smtClean="0"/>
          </a:p>
          <a:p>
            <a:pPr eaLnBrk="1" hangingPunct="1">
              <a:lnSpc>
                <a:spcPct val="80000"/>
              </a:lnSpc>
              <a:buFontTx/>
              <a:buNone/>
            </a:pPr>
            <a:r>
              <a:rPr lang="en-US" sz="2400" smtClean="0"/>
              <a:t> Pengkodean 100.000 karakter membutuhkan </a:t>
            </a:r>
          </a:p>
          <a:p>
            <a:pPr eaLnBrk="1" hangingPunct="1">
              <a:lnSpc>
                <a:spcPct val="80000"/>
              </a:lnSpc>
              <a:buFontTx/>
              <a:buNone/>
            </a:pPr>
            <a:r>
              <a:rPr lang="en-US" sz="2400" smtClean="0"/>
              <a:t>    (0,45 </a:t>
            </a:r>
            <a:r>
              <a:rPr lang="en-US" sz="2400" smtClean="0">
                <a:sym typeface="Symbol" pitchFamily="18" charset="2"/>
              </a:rPr>
              <a:t></a:t>
            </a:r>
            <a:r>
              <a:rPr lang="en-US" sz="2400" smtClean="0"/>
              <a:t> 1 + 0,13 </a:t>
            </a:r>
            <a:r>
              <a:rPr lang="en-US" sz="2400" smtClean="0">
                <a:sym typeface="Symbol" pitchFamily="18" charset="2"/>
              </a:rPr>
              <a:t></a:t>
            </a:r>
            <a:r>
              <a:rPr lang="en-US" sz="2400" smtClean="0"/>
              <a:t> 3 + 0,12 </a:t>
            </a:r>
            <a:r>
              <a:rPr lang="en-US" sz="2400" smtClean="0">
                <a:sym typeface="Symbol" pitchFamily="18" charset="2"/>
              </a:rPr>
              <a:t></a:t>
            </a:r>
            <a:r>
              <a:rPr lang="en-US" sz="2400" smtClean="0"/>
              <a:t> 3 + 0,16 </a:t>
            </a:r>
            <a:r>
              <a:rPr lang="en-US" sz="2400" smtClean="0">
                <a:sym typeface="Symbol" pitchFamily="18" charset="2"/>
              </a:rPr>
              <a:t></a:t>
            </a:r>
            <a:r>
              <a:rPr lang="en-US" sz="2400" smtClean="0"/>
              <a:t> 3 +</a:t>
            </a:r>
          </a:p>
          <a:p>
            <a:pPr eaLnBrk="1" hangingPunct="1">
              <a:lnSpc>
                <a:spcPct val="80000"/>
              </a:lnSpc>
              <a:buFontTx/>
              <a:buNone/>
            </a:pPr>
            <a:r>
              <a:rPr lang="en-US" sz="2400" smtClean="0"/>
              <a:t>     0,09 </a:t>
            </a:r>
            <a:r>
              <a:rPr lang="en-US" sz="2400" smtClean="0">
                <a:sym typeface="Symbol" pitchFamily="18" charset="2"/>
              </a:rPr>
              <a:t></a:t>
            </a:r>
            <a:r>
              <a:rPr lang="en-US" sz="2400" smtClean="0"/>
              <a:t> 4 + 0,05 </a:t>
            </a:r>
            <a:r>
              <a:rPr lang="en-US" sz="2400" smtClean="0">
                <a:sym typeface="Symbol" pitchFamily="18" charset="2"/>
              </a:rPr>
              <a:t></a:t>
            </a:r>
            <a:r>
              <a:rPr lang="en-US" sz="2400" smtClean="0"/>
              <a:t> 4) </a:t>
            </a:r>
            <a:r>
              <a:rPr lang="en-US" sz="2400" smtClean="0">
                <a:sym typeface="Symbol" pitchFamily="18" charset="2"/>
              </a:rPr>
              <a:t></a:t>
            </a:r>
            <a:r>
              <a:rPr lang="en-US" sz="2400" smtClean="0"/>
              <a:t> 100.000 = 224.000 bit</a:t>
            </a:r>
          </a:p>
          <a:p>
            <a:pPr eaLnBrk="1" hangingPunct="1">
              <a:lnSpc>
                <a:spcPct val="80000"/>
              </a:lnSpc>
              <a:buFontTx/>
              <a:buNone/>
            </a:pPr>
            <a:endParaRPr lang="en-US" sz="2400" smtClean="0"/>
          </a:p>
          <a:p>
            <a:pPr eaLnBrk="1" hangingPunct="1">
              <a:lnSpc>
                <a:spcPct val="80000"/>
              </a:lnSpc>
              <a:buFontTx/>
              <a:buNone/>
            </a:pPr>
            <a:r>
              <a:rPr lang="en-US" sz="2400" smtClean="0"/>
              <a:t>Nisbah pemampatan: </a:t>
            </a:r>
          </a:p>
          <a:p>
            <a:pPr eaLnBrk="1" hangingPunct="1">
              <a:lnSpc>
                <a:spcPct val="80000"/>
              </a:lnSpc>
              <a:buFontTx/>
              <a:buNone/>
            </a:pPr>
            <a:endParaRPr lang="en-US" sz="2400" smtClean="0"/>
          </a:p>
          <a:p>
            <a:pPr eaLnBrk="1" hangingPunct="1">
              <a:lnSpc>
                <a:spcPct val="80000"/>
              </a:lnSpc>
              <a:buFontTx/>
              <a:buNone/>
            </a:pPr>
            <a:r>
              <a:rPr lang="en-US" sz="2400" smtClean="0"/>
              <a:t>    (300.000 – 224.000)/300.000 </a:t>
            </a:r>
            <a:r>
              <a:rPr lang="en-US" sz="2400" smtClean="0">
                <a:sym typeface="Symbol" pitchFamily="18" charset="2"/>
              </a:rPr>
              <a:t></a:t>
            </a:r>
            <a:r>
              <a:rPr lang="en-US" sz="2400" smtClean="0"/>
              <a:t> 100% = 25,3%</a:t>
            </a:r>
          </a:p>
          <a:p>
            <a:pPr eaLnBrk="1" hangingPunct="1">
              <a:lnSpc>
                <a:spcPct val="80000"/>
              </a:lnSpc>
              <a:buFontTx/>
              <a:buNone/>
            </a:pPr>
            <a:endParaRPr lang="en-US" sz="24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65C2E0F-531C-42F4-A6AE-FAF9701D3D81}" type="slidenum">
              <a:rPr lang="en-US"/>
              <a:pPr>
                <a:defRPr/>
              </a:pPr>
              <a:t>26</a:t>
            </a:fld>
            <a:endParaRPr lang="en-US"/>
          </a:p>
        </p:txBody>
      </p:sp>
      <p:sp>
        <p:nvSpPr>
          <p:cNvPr id="80899" name="Rectangle 3"/>
          <p:cNvSpPr>
            <a:spLocks noGrp="1" noChangeArrowheads="1"/>
          </p:cNvSpPr>
          <p:nvPr>
            <p:ph type="body" idx="1"/>
          </p:nvPr>
        </p:nvSpPr>
        <p:spPr>
          <a:xfrm>
            <a:off x="457200" y="476250"/>
            <a:ext cx="8229600" cy="5619750"/>
          </a:xfrm>
        </p:spPr>
        <p:txBody>
          <a:bodyPr>
            <a:normAutofit lnSpcReduction="10000"/>
          </a:bodyPr>
          <a:lstStyle/>
          <a:p>
            <a:pPr marL="609600" indent="-609600" eaLnBrk="1" hangingPunct="1">
              <a:lnSpc>
                <a:spcPct val="80000"/>
              </a:lnSpc>
              <a:buFontTx/>
              <a:buNone/>
            </a:pPr>
            <a:r>
              <a:rPr lang="en-US" sz="1000" smtClean="0"/>
              <a:t> </a:t>
            </a:r>
            <a:r>
              <a:rPr lang="en-US" sz="2400" smtClean="0"/>
              <a:t>Algoritma Greedy untuk Membentuk Kode Huffman:</a:t>
            </a:r>
          </a:p>
          <a:p>
            <a:pPr marL="609600" indent="-609600" eaLnBrk="1" hangingPunct="1">
              <a:lnSpc>
                <a:spcPct val="80000"/>
              </a:lnSpc>
              <a:buFontTx/>
              <a:buNone/>
            </a:pPr>
            <a:endParaRPr lang="en-US" sz="2400" smtClean="0"/>
          </a:p>
          <a:p>
            <a:pPr marL="609600" indent="-609600" eaLnBrk="1" hangingPunct="1">
              <a:lnSpc>
                <a:spcPct val="80000"/>
              </a:lnSpc>
              <a:buFontTx/>
              <a:buAutoNum type="arabicPeriod"/>
            </a:pPr>
            <a:r>
              <a:rPr lang="en-US" sz="2400" smtClean="0"/>
              <a:t>Baca semua karakter di dalam data untuk menghitung frekuensi kemunculan setiap karakter. Setiap karakter penyusun data dinyatakan sebagai pohon bersimpul tunggal. Setiap simpul di-</a:t>
            </a:r>
            <a:r>
              <a:rPr lang="en-US" sz="2400" i="1" smtClean="0"/>
              <a:t>assign</a:t>
            </a:r>
            <a:r>
              <a:rPr lang="en-US" sz="2400" smtClean="0"/>
              <a:t> dengan frekuensi kemunculan karakter tersebut.</a:t>
            </a:r>
          </a:p>
          <a:p>
            <a:pPr marL="609600" indent="-609600" eaLnBrk="1" hangingPunct="1">
              <a:lnSpc>
                <a:spcPct val="80000"/>
              </a:lnSpc>
              <a:buFontTx/>
              <a:buAutoNum type="arabicPeriod"/>
            </a:pPr>
            <a:endParaRPr lang="en-US" sz="2400" smtClean="0"/>
          </a:p>
          <a:p>
            <a:pPr marL="609600" indent="-609600" eaLnBrk="1" hangingPunct="1">
              <a:lnSpc>
                <a:spcPct val="80000"/>
              </a:lnSpc>
              <a:buFontTx/>
              <a:buAutoNum type="arabicPeriod"/>
            </a:pPr>
            <a:r>
              <a:rPr lang="en-US" sz="2400" smtClean="0"/>
              <a:t>Terapkan strategi </a:t>
            </a:r>
            <a:r>
              <a:rPr lang="en-US" sz="2400" i="1" smtClean="0"/>
              <a:t>greedy</a:t>
            </a:r>
            <a:r>
              <a:rPr lang="en-US" sz="2400" smtClean="0"/>
              <a:t> sebagai berikut: pada setiap langkah gabungkan dua buah pohon yang mempunyai frekuensi </a:t>
            </a:r>
            <a:r>
              <a:rPr lang="en-US" sz="2400" smtClean="0">
                <a:solidFill>
                  <a:srgbClr val="FFFF00"/>
                </a:solidFill>
              </a:rPr>
              <a:t>terkecil</a:t>
            </a:r>
            <a:r>
              <a:rPr lang="en-US" sz="2400" smtClean="0"/>
              <a:t> pada sebuah akar. Akar mempunyai frekuensi yang merupakan jumlah dari frekuensi dua buah pohon penyusunnya.  </a:t>
            </a:r>
          </a:p>
          <a:p>
            <a:pPr marL="609600" indent="-609600" eaLnBrk="1" hangingPunct="1">
              <a:lnSpc>
                <a:spcPct val="80000"/>
              </a:lnSpc>
              <a:buFontTx/>
              <a:buNone/>
            </a:pPr>
            <a:endParaRPr lang="en-US" sz="2400" smtClean="0"/>
          </a:p>
          <a:p>
            <a:pPr marL="609600" indent="-609600" eaLnBrk="1" hangingPunct="1">
              <a:lnSpc>
                <a:spcPct val="80000"/>
              </a:lnSpc>
              <a:buFontTx/>
              <a:buAutoNum type="arabicPeriod" startAt="3"/>
            </a:pPr>
            <a:r>
              <a:rPr lang="en-US" sz="2400" smtClean="0"/>
              <a:t>Ulangi langkah 2 sampai hanya tersisa satu buah pohon Huffman. </a:t>
            </a:r>
          </a:p>
          <a:p>
            <a:pPr marL="609600" indent="-609600" eaLnBrk="1" hangingPunct="1">
              <a:lnSpc>
                <a:spcPct val="80000"/>
              </a:lnSpc>
              <a:buFontTx/>
              <a:buNone/>
            </a:pPr>
            <a:endParaRPr lang="en-US" sz="2400" smtClean="0"/>
          </a:p>
          <a:p>
            <a:pPr marL="609600" indent="-609600" eaLnBrk="1" hangingPunct="1">
              <a:lnSpc>
                <a:spcPct val="80000"/>
              </a:lnSpc>
              <a:buFontTx/>
              <a:buNone/>
            </a:pPr>
            <a:r>
              <a:rPr lang="en-US" sz="2400" smtClean="0"/>
              <a:t>Kompleksitas algoritma Huffman: </a:t>
            </a:r>
            <a:r>
              <a:rPr lang="en-US" sz="2400" i="1" smtClean="0"/>
              <a:t>O</a:t>
            </a:r>
            <a:r>
              <a:rPr lang="en-US" sz="2400" smtClean="0"/>
              <a:t>(</a:t>
            </a:r>
            <a:r>
              <a:rPr lang="en-US" sz="2400" i="1" smtClean="0"/>
              <a:t>n</a:t>
            </a:r>
            <a:r>
              <a:rPr lang="en-US" sz="2400" smtClean="0"/>
              <a:t> log </a:t>
            </a:r>
            <a:r>
              <a:rPr lang="en-US" sz="2400" i="1" smtClean="0"/>
              <a:t>n</a:t>
            </a:r>
            <a:r>
              <a:rPr lang="en-US" sz="240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9750C35-E098-4DD3-82EE-47798BD4750D}" type="slidenum">
              <a:rPr lang="en-US"/>
              <a:pPr>
                <a:defRPr/>
              </a:pPr>
              <a:t>27</a:t>
            </a:fld>
            <a:endParaRPr lang="en-US"/>
          </a:p>
        </p:txBody>
      </p:sp>
      <p:sp>
        <p:nvSpPr>
          <p:cNvPr id="81923" name="Rectangle 3"/>
          <p:cNvSpPr>
            <a:spLocks noGrp="1" noChangeArrowheads="1"/>
          </p:cNvSpPr>
          <p:nvPr>
            <p:ph type="body" idx="1"/>
          </p:nvPr>
        </p:nvSpPr>
        <p:spPr>
          <a:xfrm>
            <a:off x="457200" y="549275"/>
            <a:ext cx="8229600" cy="5546725"/>
          </a:xfrm>
        </p:spPr>
        <p:txBody>
          <a:bodyPr/>
          <a:lstStyle/>
          <a:p>
            <a:pPr eaLnBrk="1" hangingPunct="1"/>
            <a:r>
              <a:rPr lang="en-US" b="1" smtClean="0"/>
              <a:t>Contoh 9.</a:t>
            </a:r>
            <a:r>
              <a:rPr lang="en-US" smtClean="0"/>
              <a:t> </a:t>
            </a:r>
          </a:p>
          <a:p>
            <a:pPr eaLnBrk="1" hangingPunct="1">
              <a:buFontTx/>
              <a:buNone/>
            </a:pPr>
            <a:r>
              <a:rPr lang="en-US" smtClean="0"/>
              <a:t> </a:t>
            </a:r>
          </a:p>
          <a:p>
            <a:pPr eaLnBrk="1" hangingPunct="1">
              <a:buFontTx/>
              <a:buNone/>
            </a:pPr>
            <a:r>
              <a:rPr lang="en-US" smtClean="0"/>
              <a:t>	Karakter	</a:t>
            </a:r>
            <a:r>
              <a:rPr lang="en-US" i="1" smtClean="0"/>
              <a:t>a	b	c	d	e	f</a:t>
            </a:r>
            <a:endParaRPr lang="en-US" smtClean="0"/>
          </a:p>
          <a:p>
            <a:pPr eaLnBrk="1" hangingPunct="1">
              <a:buFontTx/>
              <a:buNone/>
            </a:pPr>
            <a:r>
              <a:rPr lang="en-US" smtClean="0"/>
              <a:t>	-------------------------------------------------------Frekuensi	45	13	12	16	9	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45F248D-112D-4EB6-8D86-85E13CA06656}" type="slidenum">
              <a:rPr lang="en-US"/>
              <a:pPr>
                <a:defRPr/>
              </a:pPr>
              <a:t>28</a:t>
            </a:fld>
            <a:endParaRPr lang="en-US"/>
          </a:p>
        </p:txBody>
      </p:sp>
      <p:graphicFrame>
        <p:nvGraphicFramePr>
          <p:cNvPr id="23554" name="Object 3"/>
          <p:cNvGraphicFramePr>
            <a:graphicFrameLocks noChangeAspect="1"/>
          </p:cNvGraphicFramePr>
          <p:nvPr>
            <p:ph/>
          </p:nvPr>
        </p:nvGraphicFramePr>
        <p:xfrm>
          <a:off x="468313" y="620713"/>
          <a:ext cx="8351837" cy="5184775"/>
        </p:xfrm>
        <a:graphic>
          <a:graphicData uri="http://schemas.openxmlformats.org/presentationml/2006/ole">
            <p:oleObj spid="_x0000_s23554" name="VISIO" r:id="rId3" imgW="5124604" imgH="2733820" progId="Visio.Drawing.11">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81F54949-B87B-4E52-BE08-8179C374FD7E}" type="slidenum">
              <a:rPr lang="en-US"/>
              <a:pPr>
                <a:defRPr/>
              </a:pPr>
              <a:t>29</a:t>
            </a:fld>
            <a:endParaRPr lang="en-US"/>
          </a:p>
        </p:txBody>
      </p:sp>
      <p:graphicFrame>
        <p:nvGraphicFramePr>
          <p:cNvPr id="24578" name="Object 3"/>
          <p:cNvGraphicFramePr>
            <a:graphicFrameLocks noChangeAspect="1"/>
          </p:cNvGraphicFramePr>
          <p:nvPr>
            <p:ph/>
          </p:nvPr>
        </p:nvGraphicFramePr>
        <p:xfrm>
          <a:off x="468313" y="1484313"/>
          <a:ext cx="8034337" cy="3024187"/>
        </p:xfrm>
        <a:graphic>
          <a:graphicData uri="http://schemas.openxmlformats.org/presentationml/2006/ole">
            <p:oleObj spid="_x0000_s24578" name="VISIO" r:id="rId3" imgW="5124604" imgH="1447824" progId="Visio.Drawing.11">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pPr>
              <a:defRPr/>
            </a:pPr>
            <a:fld id="{E417F998-9380-4BC9-AB19-158E83A58F0C}" type="slidenum">
              <a:rPr lang="en-US"/>
              <a:pPr>
                <a:defRPr/>
              </a:pPr>
              <a:t>3</a:t>
            </a:fld>
            <a:endParaRPr lang="en-US"/>
          </a:p>
        </p:txBody>
      </p:sp>
      <p:sp>
        <p:nvSpPr>
          <p:cNvPr id="14341" name="Rectangle 3"/>
          <p:cNvSpPr>
            <a:spLocks noGrp="1" noChangeArrowheads="1"/>
          </p:cNvSpPr>
          <p:nvPr>
            <p:ph type="body" sz="half" idx="1"/>
          </p:nvPr>
        </p:nvSpPr>
        <p:spPr>
          <a:xfrm>
            <a:off x="457200" y="476250"/>
            <a:ext cx="8218488" cy="5619750"/>
          </a:xfrm>
        </p:spPr>
        <p:txBody>
          <a:bodyPr/>
          <a:lstStyle/>
          <a:p>
            <a:pPr eaLnBrk="1" hangingPunct="1">
              <a:spcBef>
                <a:spcPct val="0"/>
              </a:spcBef>
              <a:buFontTx/>
              <a:buNone/>
            </a:pPr>
            <a:r>
              <a:rPr lang="en-US" sz="2400" smtClean="0"/>
              <a:t>   - Bagaimana memilih </a:t>
            </a:r>
            <a:r>
              <a:rPr lang="en-US" sz="2400" i="1" smtClean="0"/>
              <a:t>job-job</a:t>
            </a:r>
            <a:r>
              <a:rPr lang="en-US" sz="2400" smtClean="0"/>
              <a:t> yang akan</a:t>
            </a:r>
          </a:p>
          <a:p>
            <a:pPr eaLnBrk="1" hangingPunct="1">
              <a:spcBef>
                <a:spcPct val="0"/>
              </a:spcBef>
              <a:buFontTx/>
              <a:buNone/>
            </a:pPr>
            <a:r>
              <a:rPr lang="en-US" sz="2400" smtClean="0"/>
              <a:t>     dikerjakan oleh mesin sehingga keuntungan yang  </a:t>
            </a:r>
          </a:p>
          <a:p>
            <a:pPr eaLnBrk="1" hangingPunct="1">
              <a:spcBef>
                <a:spcPct val="0"/>
              </a:spcBef>
              <a:buFontTx/>
              <a:buNone/>
            </a:pPr>
            <a:r>
              <a:rPr lang="en-US" sz="2400" smtClean="0"/>
              <a:t>     diperoleh dari pengerjaan itu maksimum?</a:t>
            </a:r>
          </a:p>
          <a:p>
            <a:pPr eaLnBrk="1" hangingPunct="1">
              <a:spcBef>
                <a:spcPct val="0"/>
              </a:spcBef>
              <a:buFontTx/>
              <a:buNone/>
            </a:pPr>
            <a:r>
              <a:rPr lang="en-US" sz="2400" smtClean="0"/>
              <a:t> </a:t>
            </a:r>
          </a:p>
          <a:p>
            <a:pPr eaLnBrk="1" hangingPunct="1">
              <a:spcBef>
                <a:spcPct val="0"/>
              </a:spcBef>
            </a:pPr>
            <a:r>
              <a:rPr lang="en-US" sz="2400" smtClean="0"/>
              <a:t>Fungsi obyektif  persoalan ini:</a:t>
            </a:r>
          </a:p>
          <a:p>
            <a:pPr eaLnBrk="1" hangingPunct="1">
              <a:spcBef>
                <a:spcPct val="0"/>
              </a:spcBef>
            </a:pPr>
            <a:endParaRPr lang="en-US" sz="2400" smtClean="0"/>
          </a:p>
          <a:p>
            <a:pPr eaLnBrk="1" hangingPunct="1">
              <a:spcBef>
                <a:spcPct val="0"/>
              </a:spcBef>
              <a:buFontTx/>
              <a:buNone/>
            </a:pPr>
            <a:r>
              <a:rPr lang="en-US" sz="2400" smtClean="0"/>
              <a:t>     Maksimasi </a:t>
            </a:r>
            <a:r>
              <a:rPr lang="en-US" sz="2400" i="1" smtClean="0"/>
              <a:t>F</a:t>
            </a:r>
            <a:r>
              <a:rPr lang="en-US" sz="2400" smtClean="0"/>
              <a:t> =  </a:t>
            </a:r>
          </a:p>
          <a:p>
            <a:pPr eaLnBrk="1" hangingPunct="1">
              <a:spcBef>
                <a:spcPct val="0"/>
              </a:spcBef>
              <a:buFontTx/>
              <a:buNone/>
            </a:pPr>
            <a:endParaRPr lang="en-US" sz="2400" smtClean="0"/>
          </a:p>
          <a:p>
            <a:pPr eaLnBrk="1" hangingPunct="1">
              <a:spcBef>
                <a:spcPct val="0"/>
              </a:spcBef>
            </a:pPr>
            <a:r>
              <a:rPr lang="en-US" sz="2400" smtClean="0"/>
              <a:t>Solusi layak: himpunan </a:t>
            </a:r>
            <a:r>
              <a:rPr lang="en-US" sz="2400" i="1" smtClean="0"/>
              <a:t>J</a:t>
            </a:r>
            <a:r>
              <a:rPr lang="en-US" sz="2400" smtClean="0"/>
              <a:t> yang berisi urutan </a:t>
            </a:r>
            <a:r>
              <a:rPr lang="en-US" sz="2400" i="1" smtClean="0"/>
              <a:t>job</a:t>
            </a:r>
            <a:r>
              <a:rPr lang="en-US" sz="2400" smtClean="0"/>
              <a:t> yang sedemikian sehingga setiap </a:t>
            </a:r>
            <a:r>
              <a:rPr lang="en-US" sz="2400" i="1" smtClean="0"/>
              <a:t>job</a:t>
            </a:r>
            <a:r>
              <a:rPr lang="en-US" sz="2400" smtClean="0"/>
              <a:t> di dalam </a:t>
            </a:r>
            <a:r>
              <a:rPr lang="en-US" sz="2400" i="1" smtClean="0"/>
              <a:t>J</a:t>
            </a:r>
            <a:r>
              <a:rPr lang="en-US" sz="2400" smtClean="0"/>
              <a:t> selesai dikerjakan sebelum tenggat waktunya.</a:t>
            </a:r>
          </a:p>
          <a:p>
            <a:pPr eaLnBrk="1" hangingPunct="1">
              <a:spcBef>
                <a:spcPct val="0"/>
              </a:spcBef>
            </a:pPr>
            <a:endParaRPr lang="en-US" sz="2400" smtClean="0"/>
          </a:p>
          <a:p>
            <a:pPr eaLnBrk="1" hangingPunct="1">
              <a:spcBef>
                <a:spcPct val="0"/>
              </a:spcBef>
            </a:pPr>
            <a:r>
              <a:rPr lang="en-US" sz="2400" smtClean="0"/>
              <a:t>Solusi optimum ialah solusi layak yang memaksimumkan </a:t>
            </a:r>
            <a:r>
              <a:rPr lang="en-US" sz="2400" i="1" smtClean="0"/>
              <a:t>F</a:t>
            </a:r>
            <a:r>
              <a:rPr lang="en-US" sz="2400" smtClean="0"/>
              <a:t>.  </a:t>
            </a:r>
          </a:p>
          <a:p>
            <a:pPr eaLnBrk="1" hangingPunct="1">
              <a:spcBef>
                <a:spcPct val="0"/>
              </a:spcBef>
              <a:buFontTx/>
              <a:buNone/>
            </a:pPr>
            <a:endParaRPr lang="en-US" sz="2400" smtClean="0"/>
          </a:p>
        </p:txBody>
      </p:sp>
      <p:graphicFrame>
        <p:nvGraphicFramePr>
          <p:cNvPr id="14338" name="Rectangle 8"/>
          <p:cNvGraphicFramePr>
            <a:graphicFrameLocks/>
          </p:cNvGraphicFramePr>
          <p:nvPr>
            <p:ph sz="quarter" idx="2"/>
          </p:nvPr>
        </p:nvGraphicFramePr>
        <p:xfrm>
          <a:off x="5038725" y="1600200"/>
          <a:ext cx="3257550" cy="2171700"/>
        </p:xfrm>
        <a:graphic>
          <a:graphicData uri="http://schemas.openxmlformats.org/presentationml/2006/ole">
            <p:oleObj spid="_x0000_s14338" name="Equation" r:id="rId3" imgW="0" imgH="0" progId="Equation.3">
              <p:embed/>
            </p:oleObj>
          </a:graphicData>
        </a:graphic>
      </p:graphicFrame>
      <p:graphicFrame>
        <p:nvGraphicFramePr>
          <p:cNvPr id="14339" name="Object 11"/>
          <p:cNvGraphicFramePr>
            <a:graphicFrameLocks noChangeAspect="1"/>
          </p:cNvGraphicFramePr>
          <p:nvPr>
            <p:ph sz="quarter" idx="3"/>
          </p:nvPr>
        </p:nvGraphicFramePr>
        <p:xfrm>
          <a:off x="3000375" y="2571750"/>
          <a:ext cx="863600" cy="738188"/>
        </p:xfrm>
        <a:graphic>
          <a:graphicData uri="http://schemas.openxmlformats.org/presentationml/2006/ole">
            <p:oleObj spid="_x0000_s14339" name="Equation" r:id="rId4" imgW="431640" imgH="368280" progId="Equation.3">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25C0DB50-0993-4A67-B578-B6765E2514A4}" type="slidenum">
              <a:rPr lang="en-US"/>
              <a:pPr>
                <a:defRPr/>
              </a:pPr>
              <a:t>30</a:t>
            </a:fld>
            <a:endParaRPr lang="en-US"/>
          </a:p>
        </p:txBody>
      </p:sp>
      <p:graphicFrame>
        <p:nvGraphicFramePr>
          <p:cNvPr id="25602" name="Object 3"/>
          <p:cNvGraphicFramePr>
            <a:graphicFrameLocks noChangeAspect="1"/>
          </p:cNvGraphicFramePr>
          <p:nvPr>
            <p:ph/>
          </p:nvPr>
        </p:nvGraphicFramePr>
        <p:xfrm>
          <a:off x="1042988" y="404813"/>
          <a:ext cx="6265862" cy="6249987"/>
        </p:xfrm>
        <a:graphic>
          <a:graphicData uri="http://schemas.openxmlformats.org/presentationml/2006/ole">
            <p:oleObj spid="_x0000_s25602" name="VISIO" r:id="rId3" imgW="5124604" imgH="5112337" progId="Visio.Drawing.11">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fld id="{4F34A495-B3A2-4249-B971-A7866F386EF5}" type="slidenum">
              <a:rPr lang="en-US"/>
              <a:pPr>
                <a:defRPr/>
              </a:pPr>
              <a:t>31</a:t>
            </a:fld>
            <a:endParaRPr lang="en-US"/>
          </a:p>
        </p:txBody>
      </p:sp>
      <p:sp>
        <p:nvSpPr>
          <p:cNvPr id="114690" name="Rectangle 2"/>
          <p:cNvSpPr>
            <a:spLocks noGrp="1" noChangeArrowheads="1"/>
          </p:cNvSpPr>
          <p:nvPr>
            <p:ph type="title"/>
          </p:nvPr>
        </p:nvSpPr>
        <p:spPr/>
        <p:txBody>
          <a:bodyPr/>
          <a:lstStyle/>
          <a:p>
            <a:pPr algn="l" eaLnBrk="1" hangingPunct="1">
              <a:defRPr/>
            </a:pPr>
            <a:r>
              <a:rPr lang="en-US" sz="3600" b="1" dirty="0" smtClean="0"/>
              <a:t>9. </a:t>
            </a:r>
            <a:r>
              <a:rPr lang="en-US" sz="3600" b="1" dirty="0" err="1" smtClean="0"/>
              <a:t>Pecahan</a:t>
            </a:r>
            <a:r>
              <a:rPr lang="en-US" sz="3600" b="1" dirty="0" smtClean="0"/>
              <a:t> </a:t>
            </a:r>
            <a:r>
              <a:rPr lang="en-US" sz="3600" b="1" dirty="0" err="1" smtClean="0"/>
              <a:t>Mesir</a:t>
            </a:r>
            <a:r>
              <a:rPr lang="en-US" sz="3600" b="1" dirty="0" smtClean="0"/>
              <a:t> (</a:t>
            </a:r>
            <a:r>
              <a:rPr lang="en-US" sz="3600" b="1" i="1" dirty="0" smtClean="0"/>
              <a:t>Egyptian Fraction</a:t>
            </a:r>
            <a:r>
              <a:rPr lang="en-US" sz="3600" b="1" dirty="0" smtClean="0"/>
              <a:t>)</a:t>
            </a:r>
          </a:p>
        </p:txBody>
      </p:sp>
      <p:sp>
        <p:nvSpPr>
          <p:cNvPr id="26631" name="Rectangle 3"/>
          <p:cNvSpPr>
            <a:spLocks noGrp="1" noChangeArrowheads="1"/>
          </p:cNvSpPr>
          <p:nvPr>
            <p:ph type="body" idx="1"/>
          </p:nvPr>
        </p:nvSpPr>
        <p:spPr>
          <a:xfrm>
            <a:off x="457200" y="1981200"/>
            <a:ext cx="8229600" cy="4114800"/>
          </a:xfrm>
        </p:spPr>
        <p:txBody>
          <a:bodyPr/>
          <a:lstStyle/>
          <a:p>
            <a:pPr eaLnBrk="1" hangingPunct="1">
              <a:buFontTx/>
              <a:buNone/>
            </a:pPr>
            <a:r>
              <a:rPr lang="en-US" sz="2400" b="1" smtClean="0"/>
              <a:t>Persoalan</a:t>
            </a:r>
            <a:r>
              <a:rPr lang="en-US" sz="2400" smtClean="0"/>
              <a:t>: </a:t>
            </a:r>
            <a:r>
              <a:rPr lang="en-US" sz="2400" smtClean="0">
                <a:cs typeface="Times New Roman" pitchFamily="18" charset="0"/>
              </a:rPr>
              <a:t>Diberikan pecahan </a:t>
            </a:r>
            <a:r>
              <a:rPr lang="en-US" sz="2400" i="1" smtClean="0">
                <a:cs typeface="Times New Roman" pitchFamily="18" charset="0"/>
              </a:rPr>
              <a:t>p</a:t>
            </a:r>
            <a:r>
              <a:rPr lang="en-US" sz="2400" smtClean="0">
                <a:cs typeface="Times New Roman" pitchFamily="18" charset="0"/>
              </a:rPr>
              <a:t>/</a:t>
            </a:r>
            <a:r>
              <a:rPr lang="en-US" sz="2400" i="1" smtClean="0">
                <a:cs typeface="Times New Roman" pitchFamily="18" charset="0"/>
              </a:rPr>
              <a:t>q</a:t>
            </a:r>
            <a:r>
              <a:rPr lang="en-US" sz="2400" smtClean="0">
                <a:cs typeface="Times New Roman" pitchFamily="18" charset="0"/>
              </a:rPr>
              <a:t>. Dekomposisi pecahan menjadi jumlah dari sejumlah pecahan yang berbeda:</a:t>
            </a:r>
          </a:p>
          <a:p>
            <a:pPr algn="just" eaLnBrk="1" hangingPunct="1">
              <a:buFontTx/>
              <a:buNone/>
            </a:pPr>
            <a:r>
              <a:rPr lang="en-US" sz="2400" smtClean="0">
                <a:cs typeface="Times New Roman" pitchFamily="18" charset="0"/>
              </a:rPr>
              <a:t> </a:t>
            </a:r>
          </a:p>
          <a:p>
            <a:pPr algn="just" eaLnBrk="1" hangingPunct="1">
              <a:buFontTx/>
              <a:buNone/>
            </a:pPr>
            <a:r>
              <a:rPr lang="en-US" sz="2400" smtClean="0">
                <a:cs typeface="Times New Roman" pitchFamily="18" charset="0"/>
              </a:rPr>
              <a:t>	</a:t>
            </a:r>
          </a:p>
          <a:p>
            <a:pPr algn="just" eaLnBrk="1" hangingPunct="1">
              <a:buFontTx/>
              <a:buNone/>
            </a:pPr>
            <a:r>
              <a:rPr lang="en-US" sz="2400" smtClean="0">
                <a:cs typeface="Times New Roman" pitchFamily="18" charset="0"/>
              </a:rPr>
              <a:t> </a:t>
            </a:r>
          </a:p>
          <a:p>
            <a:pPr eaLnBrk="1" hangingPunct="1">
              <a:buFontTx/>
              <a:buNone/>
            </a:pPr>
            <a:r>
              <a:rPr lang="en-US" sz="2400" smtClean="0">
                <a:cs typeface="Times New Roman" pitchFamily="18" charset="0"/>
              </a:rPr>
              <a:t>  yang dalam hal ini, </a:t>
            </a:r>
            <a:r>
              <a:rPr lang="en-US" sz="2400" i="1" smtClean="0">
                <a:cs typeface="Times New Roman" pitchFamily="18" charset="0"/>
              </a:rPr>
              <a:t>k</a:t>
            </a:r>
            <a:r>
              <a:rPr lang="en-US" sz="2400" baseline="-30000" smtClean="0">
                <a:cs typeface="Times New Roman" pitchFamily="18" charset="0"/>
              </a:rPr>
              <a:t>1</a:t>
            </a:r>
            <a:r>
              <a:rPr lang="en-US" sz="2400" smtClean="0">
                <a:cs typeface="Times New Roman" pitchFamily="18" charset="0"/>
              </a:rPr>
              <a:t> &lt; </a:t>
            </a:r>
            <a:r>
              <a:rPr lang="en-US" sz="2400" i="1" smtClean="0">
                <a:cs typeface="Times New Roman" pitchFamily="18" charset="0"/>
              </a:rPr>
              <a:t>k</a:t>
            </a:r>
            <a:r>
              <a:rPr lang="en-US" sz="2400" baseline="-30000" smtClean="0">
                <a:cs typeface="Times New Roman" pitchFamily="18" charset="0"/>
              </a:rPr>
              <a:t>2</a:t>
            </a:r>
            <a:r>
              <a:rPr lang="en-US" sz="2400" smtClean="0">
                <a:cs typeface="Times New Roman" pitchFamily="18" charset="0"/>
              </a:rPr>
              <a:t> &lt; … &lt; </a:t>
            </a:r>
            <a:r>
              <a:rPr lang="en-US" sz="2400" i="1" smtClean="0">
                <a:cs typeface="Times New Roman" pitchFamily="18" charset="0"/>
              </a:rPr>
              <a:t>k</a:t>
            </a:r>
            <a:r>
              <a:rPr lang="en-US" sz="2400" i="1" baseline="-30000" smtClean="0">
                <a:cs typeface="Times New Roman" pitchFamily="18" charset="0"/>
              </a:rPr>
              <a:t>n</a:t>
            </a:r>
            <a:r>
              <a:rPr lang="en-US" sz="2400" smtClean="0">
                <a:cs typeface="Times New Roman" pitchFamily="18" charset="0"/>
              </a:rPr>
              <a:t>. </a:t>
            </a:r>
          </a:p>
          <a:p>
            <a:pPr eaLnBrk="1" hangingPunct="1">
              <a:buFontTx/>
              <a:buNone/>
            </a:pPr>
            <a:endParaRPr lang="en-US" sz="2400" smtClean="0">
              <a:cs typeface="Times New Roman" pitchFamily="18" charset="0"/>
            </a:endParaRPr>
          </a:p>
          <a:p>
            <a:pPr eaLnBrk="1" hangingPunct="1">
              <a:buFontTx/>
              <a:buNone/>
            </a:pPr>
            <a:r>
              <a:rPr lang="en-US" sz="2400" smtClean="0">
                <a:cs typeface="Times New Roman" pitchFamily="18" charset="0"/>
              </a:rPr>
              <a:t>  Contoh: </a:t>
            </a:r>
          </a:p>
        </p:txBody>
      </p:sp>
      <p:sp>
        <p:nvSpPr>
          <p:cNvPr id="26632" name="Rectangle 5"/>
          <p:cNvSpPr>
            <a:spLocks noChangeArrowheads="1"/>
          </p:cNvSpPr>
          <p:nvPr/>
        </p:nvSpPr>
        <p:spPr bwMode="auto">
          <a:xfrm>
            <a:off x="3938588" y="3224213"/>
            <a:ext cx="9144000" cy="0"/>
          </a:xfrm>
          <a:prstGeom prst="rect">
            <a:avLst/>
          </a:prstGeom>
          <a:noFill/>
          <a:ln w="9525">
            <a:noFill/>
            <a:miter lim="800000"/>
            <a:headEnd/>
            <a:tailEnd/>
          </a:ln>
        </p:spPr>
        <p:txBody>
          <a:bodyPr>
            <a:spAutoFit/>
          </a:bodyPr>
          <a:lstStyle/>
          <a:p>
            <a:endParaRPr lang="id-ID"/>
          </a:p>
        </p:txBody>
      </p:sp>
      <p:graphicFrame>
        <p:nvGraphicFramePr>
          <p:cNvPr id="26626" name="Object 6"/>
          <p:cNvGraphicFramePr>
            <a:graphicFrameLocks noChangeAspect="1"/>
          </p:cNvGraphicFramePr>
          <p:nvPr/>
        </p:nvGraphicFramePr>
        <p:xfrm>
          <a:off x="2514600" y="2933700"/>
          <a:ext cx="2971800" cy="990600"/>
        </p:xfrm>
        <a:graphic>
          <a:graphicData uri="http://schemas.openxmlformats.org/presentationml/2006/ole">
            <p:oleObj spid="_x0000_s26626" name="Equation" r:id="rId3" imgW="1143000" imgH="380880" progId="Equation.3">
              <p:embed/>
            </p:oleObj>
          </a:graphicData>
        </a:graphic>
      </p:graphicFrame>
      <p:graphicFrame>
        <p:nvGraphicFramePr>
          <p:cNvPr id="26627" name="Object 7"/>
          <p:cNvGraphicFramePr>
            <a:graphicFrameLocks noChangeAspect="1"/>
          </p:cNvGraphicFramePr>
          <p:nvPr/>
        </p:nvGraphicFramePr>
        <p:xfrm>
          <a:off x="1981200" y="4724400"/>
          <a:ext cx="1676400" cy="998538"/>
        </p:xfrm>
        <a:graphic>
          <a:graphicData uri="http://schemas.openxmlformats.org/presentationml/2006/ole">
            <p:oleObj spid="_x0000_s26627" name="Equation" r:id="rId4" imgW="596880" imgH="355320" progId="Equation.3">
              <p:embed/>
            </p:oleObj>
          </a:graphicData>
        </a:graphic>
      </p:graphicFrame>
      <p:sp>
        <p:nvSpPr>
          <p:cNvPr id="26633" name="Rectangle 10"/>
          <p:cNvSpPr>
            <a:spLocks noChangeArrowheads="1"/>
          </p:cNvSpPr>
          <p:nvPr/>
        </p:nvSpPr>
        <p:spPr bwMode="auto">
          <a:xfrm>
            <a:off x="4119563" y="3243263"/>
            <a:ext cx="9144000" cy="0"/>
          </a:xfrm>
          <a:prstGeom prst="rect">
            <a:avLst/>
          </a:prstGeom>
          <a:noFill/>
          <a:ln w="9525">
            <a:noFill/>
            <a:miter lim="800000"/>
            <a:headEnd/>
            <a:tailEnd/>
          </a:ln>
        </p:spPr>
        <p:txBody>
          <a:bodyPr>
            <a:spAutoFit/>
          </a:bodyPr>
          <a:lstStyle/>
          <a:p>
            <a:endParaRPr lang="id-ID"/>
          </a:p>
        </p:txBody>
      </p:sp>
      <p:pic>
        <p:nvPicPr>
          <p:cNvPr id="26634" name="Picture 9"/>
          <p:cNvPicPr>
            <a:picLocks noChangeAspect="1" noChangeArrowheads="1"/>
          </p:cNvPicPr>
          <p:nvPr/>
        </p:nvPicPr>
        <p:blipFill>
          <a:blip r:embed="rId5"/>
          <a:srcRect/>
          <a:stretch>
            <a:fillRect/>
          </a:stretch>
        </p:blipFill>
        <p:spPr bwMode="auto">
          <a:xfrm>
            <a:off x="3962400" y="4735513"/>
            <a:ext cx="2286000" cy="938212"/>
          </a:xfrm>
          <a:prstGeom prst="rect">
            <a:avLst/>
          </a:prstGeom>
          <a:solidFill>
            <a:srgbClr val="FFCC00"/>
          </a:solidFill>
          <a:ln w="9525">
            <a:noFill/>
            <a:miter lim="800000"/>
            <a:headEnd/>
            <a:tailEnd/>
          </a:ln>
        </p:spPr>
      </p:pic>
      <p:sp>
        <p:nvSpPr>
          <p:cNvPr id="26635" name="Rectangle 12"/>
          <p:cNvSpPr>
            <a:spLocks noChangeArrowheads="1"/>
          </p:cNvSpPr>
          <p:nvPr/>
        </p:nvSpPr>
        <p:spPr bwMode="auto">
          <a:xfrm>
            <a:off x="4062413" y="3243263"/>
            <a:ext cx="9144000" cy="0"/>
          </a:xfrm>
          <a:prstGeom prst="rect">
            <a:avLst/>
          </a:prstGeom>
          <a:noFill/>
          <a:ln w="9525">
            <a:noFill/>
            <a:miter lim="800000"/>
            <a:headEnd/>
            <a:tailEnd/>
          </a:ln>
        </p:spPr>
        <p:txBody>
          <a:bodyPr>
            <a:spAutoFit/>
          </a:bodyPr>
          <a:lstStyle/>
          <a:p>
            <a:endParaRPr lang="id-ID"/>
          </a:p>
        </p:txBody>
      </p:sp>
      <p:graphicFrame>
        <p:nvGraphicFramePr>
          <p:cNvPr id="26628" name="Object 11"/>
          <p:cNvGraphicFramePr>
            <a:graphicFrameLocks noChangeAspect="1"/>
          </p:cNvGraphicFramePr>
          <p:nvPr/>
        </p:nvGraphicFramePr>
        <p:xfrm>
          <a:off x="6477000" y="4724400"/>
          <a:ext cx="2667000" cy="973138"/>
        </p:xfrm>
        <a:graphic>
          <a:graphicData uri="http://schemas.openxmlformats.org/presentationml/2006/ole">
            <p:oleObj spid="_x0000_s26628" r:id="rId6" imgW="1016000" imgH="36830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BAAB8DE-8443-42E9-9613-05CEDEEC6063}" type="slidenum">
              <a:rPr lang="en-US"/>
              <a:pPr>
                <a:defRPr/>
              </a:pPr>
              <a:t>32</a:t>
            </a:fld>
            <a:endParaRPr lang="en-US"/>
          </a:p>
        </p:txBody>
      </p:sp>
      <p:sp>
        <p:nvSpPr>
          <p:cNvPr id="115714" name="Rectangle 2"/>
          <p:cNvSpPr>
            <a:spLocks noGrp="1" noChangeArrowheads="1"/>
          </p:cNvSpPr>
          <p:nvPr>
            <p:ph type="title"/>
          </p:nvPr>
        </p:nvSpPr>
        <p:spPr/>
        <p:txBody>
          <a:bodyPr/>
          <a:lstStyle/>
          <a:p>
            <a:pPr eaLnBrk="1" hangingPunct="1">
              <a:defRPr/>
            </a:pPr>
            <a:endParaRPr lang="en-US" smtClean="0"/>
          </a:p>
        </p:txBody>
      </p:sp>
      <p:sp>
        <p:nvSpPr>
          <p:cNvPr id="82948" name="Rectangle 3"/>
          <p:cNvSpPr>
            <a:spLocks noGrp="1" noChangeArrowheads="1"/>
          </p:cNvSpPr>
          <p:nvPr>
            <p:ph type="body" idx="1"/>
          </p:nvPr>
        </p:nvSpPr>
        <p:spPr/>
        <p:txBody>
          <a:bodyPr/>
          <a:lstStyle/>
          <a:p>
            <a:pPr eaLnBrk="1" hangingPunct="1"/>
            <a:r>
              <a:rPr lang="en-US" smtClean="0">
                <a:cs typeface="Times New Roman" pitchFamily="18" charset="0"/>
              </a:rPr>
              <a:t>Pecahan yang diberikan mungkin mempunyai lebih dari satu representasi Mesir </a:t>
            </a:r>
          </a:p>
          <a:p>
            <a:pPr eaLnBrk="1" hangingPunct="1">
              <a:buFontTx/>
              <a:buNone/>
            </a:pPr>
            <a:r>
              <a:rPr lang="en-US" smtClean="0">
                <a:cs typeface="Times New Roman" pitchFamily="18" charset="0"/>
              </a:rPr>
              <a:t>	Contoh: </a:t>
            </a:r>
            <a:r>
              <a:rPr lang="en-US" sz="2800" smtClean="0"/>
              <a:t>8/15 = 1/3 + 1/5</a:t>
            </a:r>
          </a:p>
          <a:p>
            <a:pPr eaLnBrk="1" hangingPunct="1">
              <a:buFontTx/>
              <a:buNone/>
            </a:pPr>
            <a:r>
              <a:rPr lang="en-US" sz="2800" smtClean="0"/>
              <a:t>			8/15 = 1/2 + 1/30</a:t>
            </a:r>
          </a:p>
          <a:p>
            <a:pPr eaLnBrk="1" hangingPunct="1">
              <a:buFontTx/>
              <a:buNone/>
            </a:pPr>
            <a:endParaRPr lang="en-US" smtClean="0">
              <a:cs typeface="Times New Roman" pitchFamily="18" charset="0"/>
            </a:endParaRPr>
          </a:p>
          <a:p>
            <a:pPr eaLnBrk="1" hangingPunct="1"/>
            <a:r>
              <a:rPr lang="en-US" smtClean="0">
                <a:cs typeface="Times New Roman" pitchFamily="18" charset="0"/>
              </a:rPr>
              <a:t>Kita ingin mendekompoisinya dengan jumlah unit pecahan </a:t>
            </a:r>
            <a:r>
              <a:rPr lang="en-US" u="sng" smtClean="0">
                <a:cs typeface="Times New Roman" pitchFamily="18" charset="0"/>
              </a:rPr>
              <a:t>sesedikit</a:t>
            </a:r>
            <a:r>
              <a:rPr lang="en-US" smtClean="0">
                <a:cs typeface="Times New Roman" pitchFamily="18" charset="0"/>
              </a:rPr>
              <a:t> mungkin</a:t>
            </a:r>
            <a:r>
              <a:rPr lang="en-US"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7244235-26D7-4BE7-83E9-AF9BDCA14240}" type="slidenum">
              <a:rPr lang="en-US"/>
              <a:pPr>
                <a:defRPr/>
              </a:pPr>
              <a:t>33</a:t>
            </a:fld>
            <a:endParaRPr lang="en-US"/>
          </a:p>
        </p:txBody>
      </p:sp>
      <p:sp>
        <p:nvSpPr>
          <p:cNvPr id="83971" name="Rectangle 3"/>
          <p:cNvSpPr>
            <a:spLocks noGrp="1" noChangeArrowheads="1"/>
          </p:cNvSpPr>
          <p:nvPr>
            <p:ph type="body" idx="1"/>
          </p:nvPr>
        </p:nvSpPr>
        <p:spPr>
          <a:xfrm>
            <a:off x="457200" y="533400"/>
            <a:ext cx="8229600" cy="5562600"/>
          </a:xfrm>
        </p:spPr>
        <p:txBody>
          <a:bodyPr/>
          <a:lstStyle/>
          <a:p>
            <a:pPr eaLnBrk="1" hangingPunct="1">
              <a:buFontTx/>
              <a:buNone/>
            </a:pPr>
            <a:r>
              <a:rPr lang="en-US" sz="2400" smtClean="0"/>
              <a:t>	Strategi </a:t>
            </a:r>
            <a:r>
              <a:rPr lang="en-US" sz="2400" i="1" smtClean="0"/>
              <a:t>greedy</a:t>
            </a:r>
            <a:r>
              <a:rPr lang="en-US" sz="2400" smtClean="0"/>
              <a:t>: </a:t>
            </a:r>
            <a:r>
              <a:rPr lang="en-US" sz="2400" smtClean="0">
                <a:cs typeface="Times New Roman" pitchFamily="18" charset="0"/>
              </a:rPr>
              <a:t>pada setiap langkah, tambahkan unit pecahan terbesar ke representasi yang baru terbentuk yang jumlahnya tidak melebihi nilai pecahan yang diberikan</a:t>
            </a:r>
            <a:r>
              <a:rPr lang="en-US" sz="2400" smtClean="0"/>
              <a:t> </a:t>
            </a:r>
          </a:p>
          <a:p>
            <a:pPr eaLnBrk="1" hangingPunct="1">
              <a:buFontTx/>
              <a:buNone/>
            </a:pPr>
            <a:endParaRPr lang="en-US" sz="2400" smtClean="0"/>
          </a:p>
          <a:p>
            <a:pPr eaLnBrk="1" hangingPunct="1">
              <a:buFontTx/>
              <a:buNone/>
            </a:pPr>
            <a:r>
              <a:rPr lang="en-US" sz="2400" smtClean="0"/>
              <a:t>	Algoritma:</a:t>
            </a:r>
          </a:p>
          <a:p>
            <a:pPr eaLnBrk="1" hangingPunct="1">
              <a:buFontTx/>
              <a:buNone/>
            </a:pPr>
            <a:r>
              <a:rPr lang="en-US" sz="2400" smtClean="0"/>
              <a:t>	Input: p/q</a:t>
            </a:r>
          </a:p>
          <a:p>
            <a:pPr eaLnBrk="1" hangingPunct="1">
              <a:buFontTx/>
              <a:buNone/>
            </a:pPr>
            <a:r>
              <a:rPr lang="en-US" sz="2400" smtClean="0"/>
              <a:t>	1. Mulai dengan </a:t>
            </a:r>
            <a:r>
              <a:rPr lang="en-US" sz="2400" i="1" smtClean="0"/>
              <a:t>i</a:t>
            </a:r>
            <a:r>
              <a:rPr lang="en-US" sz="2400" smtClean="0"/>
              <a:t> = 1</a:t>
            </a:r>
          </a:p>
          <a:p>
            <a:pPr eaLnBrk="1" hangingPunct="1">
              <a:buFontTx/>
              <a:buNone/>
            </a:pPr>
            <a:r>
              <a:rPr lang="en-US" sz="2400" smtClean="0"/>
              <a:t>	2. Jika </a:t>
            </a:r>
            <a:r>
              <a:rPr lang="en-US" sz="2400" i="1" smtClean="0"/>
              <a:t>p</a:t>
            </a:r>
            <a:r>
              <a:rPr lang="en-US" sz="2400" smtClean="0"/>
              <a:t> = 1, maka </a:t>
            </a:r>
            <a:r>
              <a:rPr lang="en-US" sz="2400" i="1" smtClean="0"/>
              <a:t>k</a:t>
            </a:r>
            <a:r>
              <a:rPr lang="en-US" sz="2400" i="1" baseline="-25000" smtClean="0"/>
              <a:t>i</a:t>
            </a:r>
            <a:r>
              <a:rPr lang="en-US" sz="2400" i="1" smtClean="0"/>
              <a:t> </a:t>
            </a:r>
            <a:r>
              <a:rPr lang="en-US" sz="2400" smtClean="0"/>
              <a:t>= </a:t>
            </a:r>
            <a:r>
              <a:rPr lang="en-US" sz="2400" i="1" smtClean="0"/>
              <a:t>q. </a:t>
            </a:r>
            <a:r>
              <a:rPr lang="en-US" sz="2400" smtClean="0"/>
              <a:t>STOP</a:t>
            </a:r>
          </a:p>
          <a:p>
            <a:pPr eaLnBrk="1" hangingPunct="1">
              <a:buFontTx/>
              <a:buNone/>
            </a:pPr>
            <a:r>
              <a:rPr lang="en-US" sz="2400" i="1" smtClean="0"/>
              <a:t>	</a:t>
            </a:r>
            <a:r>
              <a:rPr lang="en-US" sz="2400" smtClean="0"/>
              <a:t>3. 1/</a:t>
            </a:r>
            <a:r>
              <a:rPr lang="en-US" sz="2400" i="1" smtClean="0"/>
              <a:t>k</a:t>
            </a:r>
            <a:r>
              <a:rPr lang="en-US" sz="2400" i="1" baseline="-25000" smtClean="0"/>
              <a:t>i</a:t>
            </a:r>
            <a:r>
              <a:rPr lang="en-US" sz="2400" i="1" smtClean="0"/>
              <a:t> </a:t>
            </a:r>
            <a:r>
              <a:rPr lang="en-US" sz="2400" smtClean="0"/>
              <a:t>= pecahan terbesar yang lebih kecil dari </a:t>
            </a:r>
            <a:r>
              <a:rPr lang="en-US" sz="2400" i="1" smtClean="0"/>
              <a:t>p</a:t>
            </a:r>
            <a:r>
              <a:rPr lang="en-US" sz="2400" smtClean="0"/>
              <a:t>/</a:t>
            </a:r>
            <a:r>
              <a:rPr lang="en-US" sz="2400" i="1" smtClean="0"/>
              <a:t>q</a:t>
            </a:r>
          </a:p>
          <a:p>
            <a:pPr eaLnBrk="1" hangingPunct="1">
              <a:buFontTx/>
              <a:buNone/>
            </a:pPr>
            <a:r>
              <a:rPr lang="en-US" sz="2400" smtClean="0"/>
              <a:t>	4. </a:t>
            </a:r>
            <a:r>
              <a:rPr lang="en-US" sz="2400" i="1" smtClean="0"/>
              <a:t>p</a:t>
            </a:r>
            <a:r>
              <a:rPr lang="en-US" sz="2400" smtClean="0"/>
              <a:t>/</a:t>
            </a:r>
            <a:r>
              <a:rPr lang="en-US" sz="2400" i="1" smtClean="0"/>
              <a:t>q</a:t>
            </a:r>
            <a:r>
              <a:rPr lang="en-US" sz="2400" smtClean="0"/>
              <a:t> = </a:t>
            </a:r>
            <a:r>
              <a:rPr lang="en-US" sz="2400" i="1" smtClean="0"/>
              <a:t>p</a:t>
            </a:r>
            <a:r>
              <a:rPr lang="en-US" sz="2400" smtClean="0"/>
              <a:t>/</a:t>
            </a:r>
            <a:r>
              <a:rPr lang="en-US" sz="2400" i="1" smtClean="0"/>
              <a:t>q</a:t>
            </a:r>
            <a:r>
              <a:rPr lang="en-US" sz="2400" smtClean="0"/>
              <a:t> – 1/</a:t>
            </a:r>
            <a:r>
              <a:rPr lang="en-US" sz="2400" i="1" smtClean="0"/>
              <a:t>k</a:t>
            </a:r>
            <a:r>
              <a:rPr lang="en-US" sz="2400" i="1" baseline="-25000" smtClean="0"/>
              <a:t>i</a:t>
            </a:r>
          </a:p>
          <a:p>
            <a:pPr eaLnBrk="1" hangingPunct="1">
              <a:buFontTx/>
              <a:buNone/>
            </a:pPr>
            <a:r>
              <a:rPr lang="en-US" sz="2400" i="1" baseline="-25000" smtClean="0"/>
              <a:t>	</a:t>
            </a:r>
            <a:r>
              <a:rPr lang="en-US" sz="2400" smtClean="0"/>
              <a:t>5. Ulangi langkah 2.</a:t>
            </a:r>
            <a:endParaRPr lang="en-US" sz="2400" i="1" smtClean="0"/>
          </a:p>
          <a:p>
            <a:pPr eaLnBrk="1" hangingPunct="1">
              <a:buFontTx/>
              <a:buNone/>
            </a:pPr>
            <a:endParaRPr lang="en-US" sz="2400" i="1" smtClean="0"/>
          </a:p>
          <a:p>
            <a:pPr eaLnBrk="1" hangingPunct="1">
              <a:buFontTx/>
              <a:buNone/>
            </a:pPr>
            <a:endParaRPr lang="en-US" sz="24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27912CE-2233-47E2-8527-B0BA4EDC4896}" type="slidenum">
              <a:rPr lang="en-US"/>
              <a:pPr>
                <a:defRPr/>
              </a:pPr>
              <a:t>34</a:t>
            </a:fld>
            <a:endParaRPr lang="en-US"/>
          </a:p>
        </p:txBody>
      </p:sp>
      <p:sp>
        <p:nvSpPr>
          <p:cNvPr id="84995" name="Rectangle 3"/>
          <p:cNvSpPr>
            <a:spLocks noGrp="1" noChangeArrowheads="1"/>
          </p:cNvSpPr>
          <p:nvPr>
            <p:ph type="body" idx="1"/>
          </p:nvPr>
        </p:nvSpPr>
        <p:spPr>
          <a:xfrm>
            <a:off x="457200" y="609600"/>
            <a:ext cx="8229600" cy="5486400"/>
          </a:xfrm>
        </p:spPr>
        <p:txBody>
          <a:bodyPr/>
          <a:lstStyle/>
          <a:p>
            <a:pPr eaLnBrk="1" hangingPunct="1">
              <a:lnSpc>
                <a:spcPct val="90000"/>
              </a:lnSpc>
            </a:pPr>
            <a:r>
              <a:rPr lang="en-US" sz="2800" smtClean="0"/>
              <a:t>Contoh keluaran: </a:t>
            </a:r>
          </a:p>
          <a:p>
            <a:pPr eaLnBrk="1" hangingPunct="1">
              <a:lnSpc>
                <a:spcPct val="90000"/>
              </a:lnSpc>
              <a:buFontTx/>
              <a:buNone/>
            </a:pPr>
            <a:r>
              <a:rPr lang="en-US" sz="2800" smtClean="0"/>
              <a:t>		8/15 = 1/2 + 1/30</a:t>
            </a:r>
          </a:p>
          <a:p>
            <a:pPr eaLnBrk="1" hangingPunct="1">
              <a:lnSpc>
                <a:spcPct val="90000"/>
              </a:lnSpc>
              <a:buFontTx/>
              <a:buNone/>
            </a:pPr>
            <a:endParaRPr lang="en-US" sz="2800" smtClean="0"/>
          </a:p>
          <a:p>
            <a:pPr eaLnBrk="1" hangingPunct="1">
              <a:lnSpc>
                <a:spcPct val="90000"/>
              </a:lnSpc>
              <a:buFontTx/>
              <a:buNone/>
            </a:pPr>
            <a:r>
              <a:rPr lang="en-US" sz="2800" smtClean="0"/>
              <a:t>   tetapi, dengan algoritma greedy:</a:t>
            </a:r>
          </a:p>
          <a:p>
            <a:pPr eaLnBrk="1" hangingPunct="1">
              <a:lnSpc>
                <a:spcPct val="90000"/>
              </a:lnSpc>
              <a:buFontTx/>
              <a:buNone/>
            </a:pPr>
            <a:r>
              <a:rPr lang="en-US" sz="2800" smtClean="0"/>
              <a:t>		26/133 = 1/6 + 1/35 + 1/3990  (tidak optimal)</a:t>
            </a:r>
          </a:p>
          <a:p>
            <a:pPr eaLnBrk="1" hangingPunct="1">
              <a:lnSpc>
                <a:spcPct val="90000"/>
              </a:lnSpc>
              <a:buFontTx/>
              <a:buNone/>
            </a:pPr>
            <a:r>
              <a:rPr lang="en-US" sz="2800" smtClean="0"/>
              <a:t>   </a:t>
            </a:r>
          </a:p>
          <a:p>
            <a:pPr eaLnBrk="1" hangingPunct="1">
              <a:lnSpc>
                <a:spcPct val="90000"/>
              </a:lnSpc>
              <a:buFontTx/>
              <a:buNone/>
            </a:pPr>
            <a:r>
              <a:rPr lang="en-US" sz="2800" smtClean="0"/>
              <a:t>	seharusnya (dengan </a:t>
            </a:r>
            <a:r>
              <a:rPr lang="en-US" sz="2800" i="1" smtClean="0"/>
              <a:t>brute force</a:t>
            </a:r>
            <a:r>
              <a:rPr lang="en-US" sz="2800" smtClean="0"/>
              <a:t>)		</a:t>
            </a:r>
          </a:p>
          <a:p>
            <a:pPr eaLnBrk="1" hangingPunct="1">
              <a:lnSpc>
                <a:spcPct val="90000"/>
              </a:lnSpc>
              <a:buFontTx/>
              <a:buNone/>
            </a:pPr>
            <a:r>
              <a:rPr lang="en-US" sz="2800" smtClean="0"/>
              <a:t>		 26/133 = 1/7 + 1/19    (optimal)</a:t>
            </a:r>
          </a:p>
          <a:p>
            <a:pPr eaLnBrk="1" hangingPunct="1">
              <a:lnSpc>
                <a:spcPct val="90000"/>
              </a:lnSpc>
              <a:buFontTx/>
              <a:buNone/>
            </a:pPr>
            <a:endParaRPr lang="en-US" sz="2800" smtClean="0"/>
          </a:p>
          <a:p>
            <a:pPr eaLnBrk="1" hangingPunct="1">
              <a:lnSpc>
                <a:spcPct val="90000"/>
              </a:lnSpc>
            </a:pPr>
            <a:r>
              <a:rPr lang="en-US" sz="2800" smtClean="0"/>
              <a:t>Kesimpulan: algoritma </a:t>
            </a:r>
            <a:r>
              <a:rPr lang="en-US" sz="2800" i="1" smtClean="0"/>
              <a:t>greedy</a:t>
            </a:r>
            <a:r>
              <a:rPr lang="en-US" sz="2800" smtClean="0"/>
              <a:t> untuk masalah pecahan Mesir tidak selalu optimal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pPr>
              <a:defRPr/>
            </a:pPr>
            <a:fld id="{47FE99F0-A651-4A2E-8834-C177EA6BD26A}" type="slidenum">
              <a:rPr lang="en-US"/>
              <a:pPr>
                <a:defRPr/>
              </a:pPr>
              <a:t>35</a:t>
            </a:fld>
            <a:endParaRPr lang="en-US"/>
          </a:p>
        </p:txBody>
      </p:sp>
      <p:sp>
        <p:nvSpPr>
          <p:cNvPr id="124930" name="Rectangle 2"/>
          <p:cNvSpPr>
            <a:spLocks noGrp="1" noChangeArrowheads="1"/>
          </p:cNvSpPr>
          <p:nvPr>
            <p:ph type="title"/>
          </p:nvPr>
        </p:nvSpPr>
        <p:spPr/>
        <p:txBody>
          <a:bodyPr/>
          <a:lstStyle/>
          <a:p>
            <a:pPr algn="l" eaLnBrk="1" hangingPunct="1">
              <a:defRPr/>
            </a:pPr>
            <a:r>
              <a:rPr lang="en-US" sz="3600" b="1" dirty="0" smtClean="0"/>
              <a:t>10. </a:t>
            </a:r>
            <a:r>
              <a:rPr lang="en-US" sz="3600" b="1" i="1" dirty="0" smtClean="0"/>
              <a:t>Connecting wires</a:t>
            </a:r>
          </a:p>
        </p:txBody>
      </p:sp>
      <p:sp>
        <p:nvSpPr>
          <p:cNvPr id="124931" name="Rectangle 3"/>
          <p:cNvSpPr>
            <a:spLocks noGrp="1" noChangeArrowheads="1"/>
          </p:cNvSpPr>
          <p:nvPr>
            <p:ph type="body" sz="half" idx="1"/>
          </p:nvPr>
        </p:nvSpPr>
        <p:spPr>
          <a:xfrm>
            <a:off x="457200" y="1600200"/>
            <a:ext cx="8229600" cy="1855788"/>
          </a:xfrm>
        </p:spPr>
        <p:txBody>
          <a:bodyPr>
            <a:normAutofit lnSpcReduction="10000"/>
          </a:bodyPr>
          <a:lstStyle/>
          <a:p>
            <a:pPr eaLnBrk="1" hangingPunct="1">
              <a:lnSpc>
                <a:spcPct val="90000"/>
              </a:lnSpc>
            </a:pPr>
            <a:r>
              <a:rPr lang="en-US" sz="2400" smtClean="0"/>
              <a:t>There are </a:t>
            </a:r>
            <a:r>
              <a:rPr lang="en-US" sz="2400" smtClean="0">
                <a:solidFill>
                  <a:srgbClr val="FFFF7D"/>
                </a:solidFill>
                <a:latin typeface="Trebuchet MS" pitchFamily="34" charset="0"/>
              </a:rPr>
              <a:t>n</a:t>
            </a:r>
            <a:r>
              <a:rPr lang="en-US" sz="2400" smtClean="0"/>
              <a:t> white dots and</a:t>
            </a:r>
            <a:r>
              <a:rPr lang="en-US" sz="2400" smtClean="0">
                <a:solidFill>
                  <a:srgbClr val="FFFF7D"/>
                </a:solidFill>
                <a:latin typeface="Trebuchet MS" pitchFamily="34" charset="0"/>
              </a:rPr>
              <a:t> n</a:t>
            </a:r>
            <a:r>
              <a:rPr lang="en-US" sz="2400" smtClean="0"/>
              <a:t> black dots, equally spaced, in a line</a:t>
            </a:r>
          </a:p>
          <a:p>
            <a:pPr eaLnBrk="1" hangingPunct="1">
              <a:lnSpc>
                <a:spcPct val="90000"/>
              </a:lnSpc>
            </a:pPr>
            <a:r>
              <a:rPr lang="en-US" sz="2400" smtClean="0"/>
              <a:t>You want to connect each white dot with some one black dot, with a minimum total length of “wire”</a:t>
            </a:r>
          </a:p>
          <a:p>
            <a:pPr eaLnBrk="1" hangingPunct="1">
              <a:lnSpc>
                <a:spcPct val="90000"/>
              </a:lnSpc>
            </a:pPr>
            <a:r>
              <a:rPr lang="en-US" sz="2400" smtClean="0"/>
              <a:t>Example:</a:t>
            </a:r>
          </a:p>
        </p:txBody>
      </p:sp>
      <p:sp>
        <p:nvSpPr>
          <p:cNvPr id="124932" name="Rectangle 4"/>
          <p:cNvSpPr>
            <a:spLocks noGrp="1" noChangeArrowheads="1"/>
          </p:cNvSpPr>
          <p:nvPr>
            <p:ph type="body" sz="half" idx="2"/>
          </p:nvPr>
        </p:nvSpPr>
        <p:spPr>
          <a:xfrm>
            <a:off x="685800" y="4572000"/>
            <a:ext cx="7772400" cy="2057400"/>
          </a:xfrm>
        </p:spPr>
        <p:txBody>
          <a:bodyPr/>
          <a:lstStyle/>
          <a:p>
            <a:pPr eaLnBrk="1" hangingPunct="1">
              <a:lnSpc>
                <a:spcPct val="90000"/>
              </a:lnSpc>
            </a:pPr>
            <a:r>
              <a:rPr lang="en-US" sz="2400" smtClean="0"/>
              <a:t>Total wire length above is </a:t>
            </a:r>
            <a:r>
              <a:rPr lang="en-US" sz="2400" smtClean="0">
                <a:solidFill>
                  <a:srgbClr val="FFFF7D"/>
                </a:solidFill>
                <a:latin typeface="Trebuchet MS" pitchFamily="34" charset="0"/>
              </a:rPr>
              <a:t>1 + 1 + 1 + 5 = 8</a:t>
            </a:r>
          </a:p>
          <a:p>
            <a:pPr eaLnBrk="1" hangingPunct="1">
              <a:lnSpc>
                <a:spcPct val="90000"/>
              </a:lnSpc>
            </a:pPr>
            <a:r>
              <a:rPr lang="en-US" sz="2400" smtClean="0"/>
              <a:t>Do you see a greedy algorithm for doing this?</a:t>
            </a:r>
          </a:p>
          <a:p>
            <a:pPr eaLnBrk="1" hangingPunct="1">
              <a:lnSpc>
                <a:spcPct val="90000"/>
              </a:lnSpc>
            </a:pPr>
            <a:r>
              <a:rPr lang="en-US" sz="2400" smtClean="0"/>
              <a:t>Does the algorithm guarantee an optimal solution?</a:t>
            </a:r>
          </a:p>
          <a:p>
            <a:pPr lvl="1" eaLnBrk="1" hangingPunct="1">
              <a:lnSpc>
                <a:spcPct val="90000"/>
              </a:lnSpc>
            </a:pPr>
            <a:r>
              <a:rPr lang="en-US" sz="2000" smtClean="0"/>
              <a:t>Can you prove it?</a:t>
            </a:r>
          </a:p>
          <a:p>
            <a:pPr lvl="1" eaLnBrk="1" hangingPunct="1">
              <a:lnSpc>
                <a:spcPct val="90000"/>
              </a:lnSpc>
            </a:pPr>
            <a:r>
              <a:rPr lang="en-US" sz="2000" smtClean="0"/>
              <a:t>Can you find a counterexample?</a:t>
            </a:r>
          </a:p>
        </p:txBody>
      </p:sp>
      <p:grpSp>
        <p:nvGrpSpPr>
          <p:cNvPr id="2" name="Group 5"/>
          <p:cNvGrpSpPr>
            <a:grpSpLocks/>
          </p:cNvGrpSpPr>
          <p:nvPr/>
        </p:nvGrpSpPr>
        <p:grpSpPr bwMode="auto">
          <a:xfrm>
            <a:off x="1676400" y="4038600"/>
            <a:ext cx="5562600" cy="228600"/>
            <a:chOff x="1056" y="2400"/>
            <a:chExt cx="3504" cy="144"/>
          </a:xfrm>
        </p:grpSpPr>
        <p:sp>
          <p:nvSpPr>
            <p:cNvPr id="86028" name="Oval 6"/>
            <p:cNvSpPr>
              <a:spLocks noChangeArrowheads="1"/>
            </p:cNvSpPr>
            <p:nvPr/>
          </p:nvSpPr>
          <p:spPr bwMode="auto">
            <a:xfrm>
              <a:off x="1056" y="2400"/>
              <a:ext cx="144" cy="144"/>
            </a:xfrm>
            <a:prstGeom prst="ellipse">
              <a:avLst/>
            </a:prstGeom>
            <a:solidFill>
              <a:schemeClr val="tx1"/>
            </a:solidFill>
            <a:ln w="25400">
              <a:solidFill>
                <a:schemeClr val="tx1"/>
              </a:solidFill>
              <a:round/>
              <a:headEnd/>
              <a:tailEnd/>
            </a:ln>
          </p:spPr>
          <p:txBody>
            <a:bodyPr wrap="none" anchor="ctr"/>
            <a:lstStyle/>
            <a:p>
              <a:endParaRPr lang="id-ID"/>
            </a:p>
          </p:txBody>
        </p:sp>
        <p:sp>
          <p:nvSpPr>
            <p:cNvPr id="86029" name="Oval 7"/>
            <p:cNvSpPr>
              <a:spLocks noChangeArrowheads="1"/>
            </p:cNvSpPr>
            <p:nvPr/>
          </p:nvSpPr>
          <p:spPr bwMode="auto">
            <a:xfrm>
              <a:off x="1536" y="2400"/>
              <a:ext cx="144" cy="144"/>
            </a:xfrm>
            <a:prstGeom prst="ellipse">
              <a:avLst/>
            </a:prstGeom>
            <a:solidFill>
              <a:schemeClr val="tx1"/>
            </a:solidFill>
            <a:ln w="25400">
              <a:solidFill>
                <a:schemeClr val="tx1"/>
              </a:solidFill>
              <a:round/>
              <a:headEnd/>
              <a:tailEnd/>
            </a:ln>
          </p:spPr>
          <p:txBody>
            <a:bodyPr wrap="none" anchor="ctr"/>
            <a:lstStyle/>
            <a:p>
              <a:endParaRPr lang="id-ID"/>
            </a:p>
          </p:txBody>
        </p:sp>
        <p:sp>
          <p:nvSpPr>
            <p:cNvPr id="86030" name="Oval 8"/>
            <p:cNvSpPr>
              <a:spLocks noChangeArrowheads="1"/>
            </p:cNvSpPr>
            <p:nvPr/>
          </p:nvSpPr>
          <p:spPr bwMode="auto">
            <a:xfrm>
              <a:off x="2016" y="2400"/>
              <a:ext cx="144" cy="144"/>
            </a:xfrm>
            <a:prstGeom prst="ellipse">
              <a:avLst/>
            </a:prstGeom>
            <a:solidFill>
              <a:schemeClr val="bg2"/>
            </a:solidFill>
            <a:ln w="25400">
              <a:solidFill>
                <a:schemeClr val="tx1"/>
              </a:solidFill>
              <a:round/>
              <a:headEnd/>
              <a:tailEnd/>
            </a:ln>
          </p:spPr>
          <p:txBody>
            <a:bodyPr wrap="none" anchor="ctr"/>
            <a:lstStyle/>
            <a:p>
              <a:endParaRPr lang="id-ID"/>
            </a:p>
          </p:txBody>
        </p:sp>
        <p:sp>
          <p:nvSpPr>
            <p:cNvPr id="86031" name="Oval 9"/>
            <p:cNvSpPr>
              <a:spLocks noChangeArrowheads="1"/>
            </p:cNvSpPr>
            <p:nvPr/>
          </p:nvSpPr>
          <p:spPr bwMode="auto">
            <a:xfrm>
              <a:off x="2496" y="2400"/>
              <a:ext cx="144" cy="144"/>
            </a:xfrm>
            <a:prstGeom prst="ellipse">
              <a:avLst/>
            </a:prstGeom>
            <a:solidFill>
              <a:schemeClr val="tx1"/>
            </a:solidFill>
            <a:ln w="25400">
              <a:solidFill>
                <a:schemeClr val="tx1"/>
              </a:solidFill>
              <a:round/>
              <a:headEnd/>
              <a:tailEnd/>
            </a:ln>
          </p:spPr>
          <p:txBody>
            <a:bodyPr wrap="none" anchor="ctr"/>
            <a:lstStyle/>
            <a:p>
              <a:endParaRPr lang="id-ID"/>
            </a:p>
          </p:txBody>
        </p:sp>
        <p:sp>
          <p:nvSpPr>
            <p:cNvPr id="86032" name="Oval 10"/>
            <p:cNvSpPr>
              <a:spLocks noChangeArrowheads="1"/>
            </p:cNvSpPr>
            <p:nvPr/>
          </p:nvSpPr>
          <p:spPr bwMode="auto">
            <a:xfrm>
              <a:off x="2976" y="2400"/>
              <a:ext cx="144" cy="144"/>
            </a:xfrm>
            <a:prstGeom prst="ellipse">
              <a:avLst/>
            </a:prstGeom>
            <a:solidFill>
              <a:schemeClr val="bg2"/>
            </a:solidFill>
            <a:ln w="25400">
              <a:solidFill>
                <a:schemeClr val="tx1"/>
              </a:solidFill>
              <a:round/>
              <a:headEnd/>
              <a:tailEnd/>
            </a:ln>
          </p:spPr>
          <p:txBody>
            <a:bodyPr wrap="none" anchor="ctr"/>
            <a:lstStyle/>
            <a:p>
              <a:endParaRPr lang="id-ID"/>
            </a:p>
          </p:txBody>
        </p:sp>
        <p:sp>
          <p:nvSpPr>
            <p:cNvPr id="86033" name="Oval 11"/>
            <p:cNvSpPr>
              <a:spLocks noChangeArrowheads="1"/>
            </p:cNvSpPr>
            <p:nvPr/>
          </p:nvSpPr>
          <p:spPr bwMode="auto">
            <a:xfrm>
              <a:off x="3456" y="2400"/>
              <a:ext cx="144" cy="144"/>
            </a:xfrm>
            <a:prstGeom prst="ellipse">
              <a:avLst/>
            </a:prstGeom>
            <a:solidFill>
              <a:schemeClr val="bg2"/>
            </a:solidFill>
            <a:ln w="25400">
              <a:solidFill>
                <a:schemeClr val="tx1"/>
              </a:solidFill>
              <a:round/>
              <a:headEnd/>
              <a:tailEnd/>
            </a:ln>
          </p:spPr>
          <p:txBody>
            <a:bodyPr wrap="none" anchor="ctr"/>
            <a:lstStyle/>
            <a:p>
              <a:endParaRPr lang="id-ID"/>
            </a:p>
          </p:txBody>
        </p:sp>
        <p:sp>
          <p:nvSpPr>
            <p:cNvPr id="86034" name="Oval 12"/>
            <p:cNvSpPr>
              <a:spLocks noChangeArrowheads="1"/>
            </p:cNvSpPr>
            <p:nvPr/>
          </p:nvSpPr>
          <p:spPr bwMode="auto">
            <a:xfrm>
              <a:off x="3936" y="2400"/>
              <a:ext cx="144" cy="144"/>
            </a:xfrm>
            <a:prstGeom prst="ellipse">
              <a:avLst/>
            </a:prstGeom>
            <a:solidFill>
              <a:schemeClr val="bg2"/>
            </a:solidFill>
            <a:ln w="25400">
              <a:solidFill>
                <a:schemeClr val="tx1"/>
              </a:solidFill>
              <a:round/>
              <a:headEnd/>
              <a:tailEnd/>
            </a:ln>
          </p:spPr>
          <p:txBody>
            <a:bodyPr wrap="none" anchor="ctr"/>
            <a:lstStyle/>
            <a:p>
              <a:endParaRPr lang="id-ID"/>
            </a:p>
          </p:txBody>
        </p:sp>
        <p:sp>
          <p:nvSpPr>
            <p:cNvPr id="86035" name="Oval 13"/>
            <p:cNvSpPr>
              <a:spLocks noChangeArrowheads="1"/>
            </p:cNvSpPr>
            <p:nvPr/>
          </p:nvSpPr>
          <p:spPr bwMode="auto">
            <a:xfrm>
              <a:off x="4416" y="2400"/>
              <a:ext cx="144" cy="144"/>
            </a:xfrm>
            <a:prstGeom prst="ellipse">
              <a:avLst/>
            </a:prstGeom>
            <a:solidFill>
              <a:schemeClr val="tx1"/>
            </a:solidFill>
            <a:ln w="25400">
              <a:solidFill>
                <a:schemeClr val="tx1"/>
              </a:solidFill>
              <a:round/>
              <a:headEnd/>
              <a:tailEnd/>
            </a:ln>
          </p:spPr>
          <p:txBody>
            <a:bodyPr wrap="none" anchor="ctr"/>
            <a:lstStyle/>
            <a:p>
              <a:endParaRPr lang="id-ID"/>
            </a:p>
          </p:txBody>
        </p:sp>
      </p:grpSp>
      <p:grpSp>
        <p:nvGrpSpPr>
          <p:cNvPr id="3" name="Group 14"/>
          <p:cNvGrpSpPr>
            <a:grpSpLocks/>
          </p:cNvGrpSpPr>
          <p:nvPr/>
        </p:nvGrpSpPr>
        <p:grpSpPr bwMode="auto">
          <a:xfrm>
            <a:off x="1790700" y="4025900"/>
            <a:ext cx="5334000" cy="1588"/>
            <a:chOff x="1128" y="2392"/>
            <a:chExt cx="3360" cy="1"/>
          </a:xfrm>
        </p:grpSpPr>
        <p:cxnSp>
          <p:nvCxnSpPr>
            <p:cNvPr id="86024" name="AutoShape 15"/>
            <p:cNvCxnSpPr>
              <a:cxnSpLocks noChangeShapeType="1"/>
              <a:stCxn id="86034" idx="0"/>
              <a:endCxn id="86035" idx="0"/>
            </p:cNvCxnSpPr>
            <p:nvPr/>
          </p:nvCxnSpPr>
          <p:spPr bwMode="auto">
            <a:xfrm rot="5400000" flipV="1">
              <a:off x="4247" y="2153"/>
              <a:ext cx="1" cy="480"/>
            </a:xfrm>
            <a:prstGeom prst="bentConnector3">
              <a:avLst>
                <a:gd name="adj1" fmla="val -13600005"/>
              </a:avLst>
            </a:prstGeom>
            <a:noFill/>
            <a:ln w="28575">
              <a:solidFill>
                <a:schemeClr val="tx1"/>
              </a:solidFill>
              <a:miter lim="800000"/>
              <a:headEnd/>
              <a:tailEnd/>
            </a:ln>
          </p:spPr>
        </p:cxnSp>
        <p:cxnSp>
          <p:nvCxnSpPr>
            <p:cNvPr id="86025" name="AutoShape 16"/>
            <p:cNvCxnSpPr>
              <a:cxnSpLocks noChangeShapeType="1"/>
              <a:stCxn id="86029" idx="0"/>
              <a:endCxn id="86030" idx="0"/>
            </p:cNvCxnSpPr>
            <p:nvPr/>
          </p:nvCxnSpPr>
          <p:spPr bwMode="auto">
            <a:xfrm rot="5400000" flipV="1">
              <a:off x="1847" y="2153"/>
              <a:ext cx="1" cy="480"/>
            </a:xfrm>
            <a:prstGeom prst="bentConnector3">
              <a:avLst>
                <a:gd name="adj1" fmla="val -13600005"/>
              </a:avLst>
            </a:prstGeom>
            <a:noFill/>
            <a:ln w="28575">
              <a:solidFill>
                <a:schemeClr val="tx1"/>
              </a:solidFill>
              <a:miter lim="800000"/>
              <a:headEnd/>
              <a:tailEnd/>
            </a:ln>
          </p:spPr>
        </p:cxnSp>
        <p:cxnSp>
          <p:nvCxnSpPr>
            <p:cNvPr id="86026" name="AutoShape 17"/>
            <p:cNvCxnSpPr>
              <a:cxnSpLocks noChangeShapeType="1"/>
              <a:stCxn id="86031" idx="0"/>
              <a:endCxn id="86032" idx="0"/>
            </p:cNvCxnSpPr>
            <p:nvPr/>
          </p:nvCxnSpPr>
          <p:spPr bwMode="auto">
            <a:xfrm rot="5400000" flipV="1">
              <a:off x="2807" y="2153"/>
              <a:ext cx="1" cy="480"/>
            </a:xfrm>
            <a:prstGeom prst="bentConnector3">
              <a:avLst>
                <a:gd name="adj1" fmla="val -13600005"/>
              </a:avLst>
            </a:prstGeom>
            <a:noFill/>
            <a:ln w="28575">
              <a:solidFill>
                <a:schemeClr val="tx1"/>
              </a:solidFill>
              <a:miter lim="800000"/>
              <a:headEnd/>
              <a:tailEnd/>
            </a:ln>
          </p:spPr>
        </p:cxnSp>
        <p:cxnSp>
          <p:nvCxnSpPr>
            <p:cNvPr id="86027" name="AutoShape 18"/>
            <p:cNvCxnSpPr>
              <a:cxnSpLocks noChangeShapeType="1"/>
              <a:stCxn id="86028" idx="0"/>
              <a:endCxn id="86033" idx="0"/>
            </p:cNvCxnSpPr>
            <p:nvPr/>
          </p:nvCxnSpPr>
          <p:spPr bwMode="auto">
            <a:xfrm rot="5400000" flipV="1">
              <a:off x="2327" y="1193"/>
              <a:ext cx="1" cy="2400"/>
            </a:xfrm>
            <a:prstGeom prst="bentConnector3">
              <a:avLst>
                <a:gd name="adj1" fmla="val -24600009"/>
              </a:avLst>
            </a:prstGeom>
            <a:noFill/>
            <a:ln w="28575">
              <a:solidFill>
                <a:schemeClr val="tx1"/>
              </a:solidFill>
              <a:miter lim="800000"/>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wipe(left)">
                                      <p:cBhvr>
                                        <p:cTn id="7" dur="500"/>
                                        <p:tgtEl>
                                          <p:spTgt spid="124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wipe(left)">
                                      <p:cBhvr>
                                        <p:cTn id="12" dur="500"/>
                                        <p:tgtEl>
                                          <p:spTgt spid="1249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wipe(left)">
                                      <p:cBhvr>
                                        <p:cTn id="17" dur="500"/>
                                        <p:tgtEl>
                                          <p:spTgt spid="1249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32">
                                            <p:txEl>
                                              <p:pRg st="0" end="0"/>
                                            </p:txEl>
                                          </p:spTgt>
                                        </p:tgtEl>
                                        <p:attrNameLst>
                                          <p:attrName>style.visibility</p:attrName>
                                        </p:attrNameLst>
                                      </p:cBhvr>
                                      <p:to>
                                        <p:strVal val="visible"/>
                                      </p:to>
                                    </p:set>
                                    <p:animEffect transition="in" filter="wipe(left)">
                                      <p:cBhvr>
                                        <p:cTn id="32" dur="500"/>
                                        <p:tgtEl>
                                          <p:spTgt spid="12493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4932">
                                            <p:txEl>
                                              <p:pRg st="1" end="1"/>
                                            </p:txEl>
                                          </p:spTgt>
                                        </p:tgtEl>
                                        <p:attrNameLst>
                                          <p:attrName>style.visibility</p:attrName>
                                        </p:attrNameLst>
                                      </p:cBhvr>
                                      <p:to>
                                        <p:strVal val="visible"/>
                                      </p:to>
                                    </p:set>
                                    <p:animEffect transition="in" filter="wipe(left)">
                                      <p:cBhvr>
                                        <p:cTn id="37" dur="500"/>
                                        <p:tgtEl>
                                          <p:spTgt spid="12493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4932">
                                            <p:txEl>
                                              <p:pRg st="2" end="2"/>
                                            </p:txEl>
                                          </p:spTgt>
                                        </p:tgtEl>
                                        <p:attrNameLst>
                                          <p:attrName>style.visibility</p:attrName>
                                        </p:attrNameLst>
                                      </p:cBhvr>
                                      <p:to>
                                        <p:strVal val="visible"/>
                                      </p:to>
                                    </p:set>
                                    <p:animEffect transition="in" filter="wipe(left)">
                                      <p:cBhvr>
                                        <p:cTn id="42" dur="500"/>
                                        <p:tgtEl>
                                          <p:spTgt spid="12493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4932">
                                            <p:txEl>
                                              <p:pRg st="3" end="3"/>
                                            </p:txEl>
                                          </p:spTgt>
                                        </p:tgtEl>
                                        <p:attrNameLst>
                                          <p:attrName>style.visibility</p:attrName>
                                        </p:attrNameLst>
                                      </p:cBhvr>
                                      <p:to>
                                        <p:strVal val="visible"/>
                                      </p:to>
                                    </p:set>
                                    <p:animEffect transition="in" filter="wipe(left)">
                                      <p:cBhvr>
                                        <p:cTn id="47" dur="500"/>
                                        <p:tgtEl>
                                          <p:spTgt spid="12493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4932">
                                            <p:txEl>
                                              <p:pRg st="4" end="4"/>
                                            </p:txEl>
                                          </p:spTgt>
                                        </p:tgtEl>
                                        <p:attrNameLst>
                                          <p:attrName>style.visibility</p:attrName>
                                        </p:attrNameLst>
                                      </p:cBhvr>
                                      <p:to>
                                        <p:strVal val="visible"/>
                                      </p:to>
                                    </p:set>
                                    <p:animEffect transition="in" filter="wipe(left)">
                                      <p:cBhvr>
                                        <p:cTn id="52" dur="500"/>
                                        <p:tgtEl>
                                          <p:spTgt spid="1249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4" autoUpdateAnimBg="0"/>
      <p:bldP spid="124932" grpId="0" build="p" bldLvl="4"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defRPr/>
            </a:pPr>
            <a:r>
              <a:rPr lang="en-US" sz="4000" b="1" dirty="0" err="1" smtClean="0"/>
              <a:t>Aplikasi</a:t>
            </a:r>
            <a:r>
              <a:rPr lang="en-US" sz="4000" b="1" dirty="0" smtClean="0"/>
              <a:t> </a:t>
            </a:r>
            <a:r>
              <a:rPr lang="en-US" sz="4000" b="1" dirty="0" err="1" smtClean="0"/>
              <a:t>Algoritma</a:t>
            </a:r>
            <a:r>
              <a:rPr lang="en-US" sz="4000" b="1" dirty="0" smtClean="0"/>
              <a:t> </a:t>
            </a:r>
            <a:r>
              <a:rPr lang="en-US" sz="4000" b="1" i="1" dirty="0" smtClean="0"/>
              <a:t>Greedy</a:t>
            </a:r>
            <a:r>
              <a:rPr lang="en-US" sz="4000" b="1" dirty="0" smtClean="0"/>
              <a:t> </a:t>
            </a:r>
            <a:r>
              <a:rPr lang="en-US" sz="4000" b="1" dirty="0" err="1" smtClean="0"/>
              <a:t>pada</a:t>
            </a:r>
            <a:r>
              <a:rPr lang="en-US" sz="4000" b="1" dirty="0" smtClean="0"/>
              <a:t> </a:t>
            </a:r>
            <a:r>
              <a:rPr lang="en-US" sz="4000" b="1" dirty="0" err="1" smtClean="0"/>
              <a:t>Permainan</a:t>
            </a:r>
            <a:r>
              <a:rPr lang="en-US" sz="4000" b="1" dirty="0" smtClean="0"/>
              <a:t> Othello (</a:t>
            </a:r>
            <a:r>
              <a:rPr lang="en-US" sz="4000" b="1" dirty="0" err="1" smtClean="0"/>
              <a:t>Riversi</a:t>
            </a:r>
            <a:r>
              <a:rPr lang="en-US" sz="4000" b="1" dirty="0" smtClean="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defRPr/>
            </a:pPr>
            <a:r>
              <a:rPr lang="en-US" smtClean="0"/>
              <a:t>Othello</a:t>
            </a:r>
          </a:p>
        </p:txBody>
      </p:sp>
      <p:sp>
        <p:nvSpPr>
          <p:cNvPr id="3" name="Content Placeholder 2"/>
          <p:cNvSpPr>
            <a:spLocks noGrp="1"/>
          </p:cNvSpPr>
          <p:nvPr>
            <p:ph idx="1"/>
          </p:nvPr>
        </p:nvSpPr>
        <p:spPr/>
        <p:txBody>
          <a:bodyPr>
            <a:normAutofit/>
          </a:bodyPr>
          <a:lstStyle/>
          <a:p>
            <a:pPr eaLnBrk="1" hangingPunct="1">
              <a:lnSpc>
                <a:spcPct val="80000"/>
              </a:lnSpc>
              <a:defRPr/>
            </a:pPr>
            <a:r>
              <a:rPr lang="id-ID" sz="2800" i="1" smtClean="0"/>
              <a:t>Othello</a:t>
            </a:r>
            <a:r>
              <a:rPr lang="id-ID" sz="2800" smtClean="0"/>
              <a:t> atau </a:t>
            </a:r>
            <a:r>
              <a:rPr lang="id-ID" sz="2800" i="1" smtClean="0"/>
              <a:t>Reversi</a:t>
            </a:r>
            <a:r>
              <a:rPr lang="id-ID" sz="2800" smtClean="0"/>
              <a:t> adalah permainan yang menggunakan papan (</a:t>
            </a:r>
            <a:r>
              <a:rPr lang="id-ID" sz="2800" i="1" smtClean="0"/>
              <a:t>board game</a:t>
            </a:r>
            <a:r>
              <a:rPr lang="id-ID" sz="2800" smtClean="0"/>
              <a:t>) dan sejumlah koin yang berwarna gelap (misalnya hitam) dan terang (misalnya putih). </a:t>
            </a:r>
            <a:endParaRPr lang="en-US" sz="2800" smtClean="0"/>
          </a:p>
          <a:p>
            <a:pPr eaLnBrk="1" hangingPunct="1">
              <a:lnSpc>
                <a:spcPct val="80000"/>
              </a:lnSpc>
              <a:defRPr/>
            </a:pPr>
            <a:endParaRPr lang="en-US" sz="2800" smtClean="0"/>
          </a:p>
          <a:p>
            <a:pPr eaLnBrk="1" hangingPunct="1">
              <a:lnSpc>
                <a:spcPct val="80000"/>
              </a:lnSpc>
              <a:defRPr/>
            </a:pPr>
            <a:r>
              <a:rPr lang="id-ID" sz="2800" smtClean="0"/>
              <a:t>Ukuran papan biasanya 8 x 8 kotak (grid) dan jumlah koin gelap dan koin terang masing-masing sebanyak 64 buah. Sisi setiap koin memiliki warna yang berbeda (sisi pertama gelap dan sisi kedua terang).</a:t>
            </a:r>
            <a:endParaRPr lang="en-US" sz="2800" smtClean="0"/>
          </a:p>
          <a:p>
            <a:pPr eaLnBrk="1" hangingPunct="1">
              <a:lnSpc>
                <a:spcPct val="80000"/>
              </a:lnSpc>
              <a:defRPr/>
            </a:pPr>
            <a:endParaRPr lang="en-US" sz="2800" smtClean="0"/>
          </a:p>
          <a:p>
            <a:pPr eaLnBrk="1" hangingPunct="1">
              <a:lnSpc>
                <a:spcPct val="80000"/>
              </a:lnSpc>
              <a:defRPr/>
            </a:pPr>
            <a:r>
              <a:rPr lang="id-ID" sz="2800" smtClean="0"/>
              <a:t> Pada permainan ini kita asumsikan warna hitam dan putih. Jumlah pemain 2 orang.</a:t>
            </a:r>
            <a:r>
              <a:rPr lang="id-ID" sz="3000" smtClean="0"/>
              <a:t> </a:t>
            </a:r>
            <a:endParaRPr lang="en-US" sz="3000" smtClean="0"/>
          </a:p>
          <a:p>
            <a:pPr eaLnBrk="1" hangingPunct="1">
              <a:lnSpc>
                <a:spcPct val="80000"/>
              </a:lnSpc>
              <a:defRPr/>
            </a:pPr>
            <a:endParaRPr lang="en-US" sz="30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endParaRPr lang="en-US" smtClean="0"/>
          </a:p>
        </p:txBody>
      </p:sp>
      <p:pic>
        <p:nvPicPr>
          <p:cNvPr id="89091" name="Picture 2"/>
          <p:cNvPicPr>
            <a:picLocks noChangeAspect="1" noChangeArrowheads="1"/>
          </p:cNvPicPr>
          <p:nvPr/>
        </p:nvPicPr>
        <p:blipFill>
          <a:blip r:embed="rId2"/>
          <a:srcRect/>
          <a:stretch>
            <a:fillRect/>
          </a:stretch>
        </p:blipFill>
        <p:spPr bwMode="auto">
          <a:xfrm>
            <a:off x="2438400" y="2057400"/>
            <a:ext cx="4559300" cy="34290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2"/>
          <p:cNvSpPr>
            <a:spLocks noGrp="1"/>
          </p:cNvSpPr>
          <p:nvPr>
            <p:ph idx="1"/>
          </p:nvPr>
        </p:nvSpPr>
        <p:spPr>
          <a:xfrm>
            <a:off x="500063" y="785813"/>
            <a:ext cx="8229600" cy="4495800"/>
          </a:xfrm>
        </p:spPr>
        <p:txBody>
          <a:bodyPr/>
          <a:lstStyle/>
          <a:p>
            <a:pPr eaLnBrk="1" hangingPunct="1">
              <a:lnSpc>
                <a:spcPct val="90000"/>
              </a:lnSpc>
            </a:pPr>
            <a:r>
              <a:rPr lang="id-ID" sz="2800" smtClean="0"/>
              <a:t>Dalam permainan ini setiap pemain berusaha mengganti warna koin lawan dengan warna koin miliknya (misalnya dengan membalikkan koin lawan) dengan cara “menjepit” atau memblok koin lawan secara vertikal, horizontal, atau diagonal. </a:t>
            </a:r>
            <a:endParaRPr lang="en-US" sz="2800" smtClean="0"/>
          </a:p>
          <a:p>
            <a:pPr eaLnBrk="1" hangingPunct="1">
              <a:lnSpc>
                <a:spcPct val="90000"/>
              </a:lnSpc>
            </a:pPr>
            <a:endParaRPr lang="en-US" sz="2800" smtClean="0"/>
          </a:p>
          <a:p>
            <a:pPr eaLnBrk="1" hangingPunct="1">
              <a:lnSpc>
                <a:spcPct val="90000"/>
              </a:lnSpc>
            </a:pPr>
            <a:r>
              <a:rPr lang="id-ID" sz="2800" smtClean="0"/>
              <a:t>Barisan koin lawan yang terletak dalam satu garis lurus yang diapit oleh sepasang koin pemain yang </a:t>
            </a:r>
            <a:r>
              <a:rPr lang="id-ID" sz="2800" i="1" smtClean="0"/>
              <a:t>current</a:t>
            </a:r>
            <a:r>
              <a:rPr lang="id-ID" sz="2800" smtClean="0"/>
              <a:t> diubah (</a:t>
            </a:r>
            <a:r>
              <a:rPr lang="id-ID" sz="2800" i="1" smtClean="0"/>
              <a:t>reverse</a:t>
            </a:r>
            <a:r>
              <a:rPr lang="id-ID" sz="2800" smtClean="0"/>
              <a:t>) warnanya menjadi warna pemain yang </a:t>
            </a:r>
            <a:r>
              <a:rPr lang="id-ID" sz="2800" i="1" smtClean="0"/>
              <a:t>current</a:t>
            </a:r>
            <a:r>
              <a:rPr lang="id-ID" sz="2800" smtClean="0"/>
              <a:t>. </a:t>
            </a:r>
            <a:endParaRPr lang="en-US" sz="2800" smtClean="0"/>
          </a:p>
          <a:p>
            <a:pPr eaLnBrk="1" hangingPunct="1">
              <a:lnSpc>
                <a:spcPct val="90000"/>
              </a:lnSpc>
            </a:pPr>
            <a:endParaRPr lang="en-US" sz="2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79886D66-179E-49B8-B1CF-DC08EF7652D9}" type="slidenum">
              <a:rPr lang="en-US"/>
              <a:pPr>
                <a:defRPr/>
              </a:pPr>
              <a:t>4</a:t>
            </a:fld>
            <a:endParaRPr lang="en-US"/>
          </a:p>
        </p:txBody>
      </p:sp>
      <p:sp>
        <p:nvSpPr>
          <p:cNvPr id="15364" name="Rectangle 3"/>
          <p:cNvSpPr>
            <a:spLocks noGrp="1" noChangeArrowheads="1"/>
          </p:cNvSpPr>
          <p:nvPr>
            <p:ph type="body" sz="half" idx="1"/>
          </p:nvPr>
        </p:nvSpPr>
        <p:spPr>
          <a:xfrm>
            <a:off x="457200" y="549275"/>
            <a:ext cx="8075613" cy="5546725"/>
          </a:xfrm>
        </p:spPr>
        <p:txBody>
          <a:bodyPr/>
          <a:lstStyle/>
          <a:p>
            <a:pPr eaLnBrk="1" hangingPunct="1">
              <a:buFontTx/>
              <a:buNone/>
            </a:pPr>
            <a:r>
              <a:rPr lang="en-US" sz="2800" b="1" smtClean="0"/>
              <a:t>Contoh 7.</a:t>
            </a:r>
            <a:r>
              <a:rPr lang="en-US" sz="2800" smtClean="0"/>
              <a:t> Misalkan A berisi 4 </a:t>
            </a:r>
            <a:r>
              <a:rPr lang="en-US" sz="2800" i="1" smtClean="0"/>
              <a:t>job</a:t>
            </a:r>
            <a:r>
              <a:rPr lang="en-US" sz="2800" smtClean="0"/>
              <a:t> (</a:t>
            </a:r>
            <a:r>
              <a:rPr lang="en-US" sz="2800" i="1" smtClean="0"/>
              <a:t>n</a:t>
            </a:r>
            <a:r>
              <a:rPr lang="en-US" sz="2800" smtClean="0"/>
              <a:t> = 4):</a:t>
            </a:r>
          </a:p>
          <a:p>
            <a:pPr eaLnBrk="1" hangingPunct="1">
              <a:buFontTx/>
              <a:buNone/>
            </a:pPr>
            <a:r>
              <a:rPr lang="en-US" sz="2800" smtClean="0"/>
              <a:t>		(</a:t>
            </a:r>
            <a:r>
              <a:rPr lang="en-US" sz="2800" i="1" smtClean="0"/>
              <a:t>p</a:t>
            </a:r>
            <a:r>
              <a:rPr lang="en-US" sz="2800" baseline="-25000" smtClean="0"/>
              <a:t>1</a:t>
            </a:r>
            <a:r>
              <a:rPr lang="en-US" sz="2800" smtClean="0"/>
              <a:t>, </a:t>
            </a:r>
            <a:r>
              <a:rPr lang="en-US" sz="2800" i="1" smtClean="0"/>
              <a:t>p</a:t>
            </a:r>
            <a:r>
              <a:rPr lang="en-US" sz="2800" baseline="-25000" smtClean="0"/>
              <a:t>2</a:t>
            </a:r>
            <a:r>
              <a:rPr lang="en-US" sz="2800" smtClean="0"/>
              <a:t>, </a:t>
            </a:r>
            <a:r>
              <a:rPr lang="en-US" sz="2800" i="1" smtClean="0"/>
              <a:t>p</a:t>
            </a:r>
            <a:r>
              <a:rPr lang="en-US" sz="2800" baseline="-25000" smtClean="0"/>
              <a:t>3</a:t>
            </a:r>
            <a:r>
              <a:rPr lang="en-US" sz="2800" smtClean="0"/>
              <a:t>, </a:t>
            </a:r>
            <a:r>
              <a:rPr lang="en-US" sz="2800" i="1" smtClean="0"/>
              <a:t>p</a:t>
            </a:r>
            <a:r>
              <a:rPr lang="en-US" sz="2800" baseline="-25000" smtClean="0"/>
              <a:t>4</a:t>
            </a:r>
            <a:r>
              <a:rPr lang="en-US" sz="2800" smtClean="0"/>
              <a:t>) = (50, 10, 15, 30)</a:t>
            </a:r>
          </a:p>
          <a:p>
            <a:pPr eaLnBrk="1" hangingPunct="1">
              <a:buFontTx/>
              <a:buNone/>
            </a:pPr>
            <a:r>
              <a:rPr lang="en-US" sz="2800" smtClean="0"/>
              <a:t>		(</a:t>
            </a:r>
            <a:r>
              <a:rPr lang="en-US" sz="2800" i="1" smtClean="0"/>
              <a:t>d</a:t>
            </a:r>
            <a:r>
              <a:rPr lang="en-US" sz="2800" baseline="-25000" smtClean="0"/>
              <a:t>1</a:t>
            </a:r>
            <a:r>
              <a:rPr lang="en-US" sz="2800" smtClean="0"/>
              <a:t>, </a:t>
            </a:r>
            <a:r>
              <a:rPr lang="en-US" sz="2800" i="1" smtClean="0"/>
              <a:t>d</a:t>
            </a:r>
            <a:r>
              <a:rPr lang="en-US" sz="2800" baseline="-25000" smtClean="0"/>
              <a:t>2</a:t>
            </a:r>
            <a:r>
              <a:rPr lang="en-US" sz="2800" smtClean="0"/>
              <a:t>, </a:t>
            </a:r>
            <a:r>
              <a:rPr lang="en-US" sz="2800" i="1" smtClean="0"/>
              <a:t>d</a:t>
            </a:r>
            <a:r>
              <a:rPr lang="en-US" sz="2800" baseline="-25000" smtClean="0"/>
              <a:t>3</a:t>
            </a:r>
            <a:r>
              <a:rPr lang="en-US" sz="2800" smtClean="0"/>
              <a:t>, </a:t>
            </a:r>
            <a:r>
              <a:rPr lang="en-US" sz="2800" i="1" smtClean="0"/>
              <a:t>d</a:t>
            </a:r>
            <a:r>
              <a:rPr lang="en-US" sz="2800" baseline="-25000" smtClean="0"/>
              <a:t>4</a:t>
            </a:r>
            <a:r>
              <a:rPr lang="en-US" sz="2800" smtClean="0"/>
              <a:t>) = (2, 1, 2, 1)</a:t>
            </a:r>
          </a:p>
          <a:p>
            <a:pPr eaLnBrk="1" hangingPunct="1">
              <a:buFontTx/>
              <a:buNone/>
            </a:pPr>
            <a:endParaRPr lang="en-US" sz="2800" smtClean="0"/>
          </a:p>
          <a:p>
            <a:pPr eaLnBrk="1" hangingPunct="1">
              <a:buFontTx/>
              <a:buNone/>
            </a:pPr>
            <a:r>
              <a:rPr lang="en-US" sz="2800" smtClean="0"/>
              <a:t>Mesin mulai bekerja jam 6.00 pagi.</a:t>
            </a:r>
          </a:p>
          <a:p>
            <a:pPr eaLnBrk="1" hangingPunct="1">
              <a:buFontTx/>
              <a:buNone/>
            </a:pPr>
            <a:endParaRPr lang="en-US" sz="2800" smtClean="0"/>
          </a:p>
          <a:p>
            <a:pPr eaLnBrk="1" hangingPunct="1">
              <a:buFontTx/>
              <a:buNone/>
            </a:pPr>
            <a:endParaRPr lang="en-US" sz="2800" smtClean="0"/>
          </a:p>
        </p:txBody>
      </p:sp>
      <p:graphicFrame>
        <p:nvGraphicFramePr>
          <p:cNvPr id="15362" name="Object 8"/>
          <p:cNvGraphicFramePr>
            <a:graphicFrameLocks noChangeAspect="1"/>
          </p:cNvGraphicFramePr>
          <p:nvPr>
            <p:ph sz="half" idx="2"/>
          </p:nvPr>
        </p:nvGraphicFramePr>
        <p:xfrm>
          <a:off x="539750" y="3498850"/>
          <a:ext cx="7704138" cy="2555875"/>
        </p:xfrm>
        <a:graphic>
          <a:graphicData uri="http://schemas.openxmlformats.org/presentationml/2006/ole">
            <p:oleObj spid="_x0000_s15362" name="Document" r:id="rId3" imgW="5401717" imgH="1788383" progId="Word.Document.8">
              <p:embed/>
            </p:oleObj>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defRPr/>
            </a:pPr>
            <a:endParaRPr lang="en-US" smtClean="0"/>
          </a:p>
        </p:txBody>
      </p:sp>
      <p:graphicFrame>
        <p:nvGraphicFramePr>
          <p:cNvPr id="27650" name="Object 2"/>
          <p:cNvGraphicFramePr>
            <a:graphicFrameLocks noChangeAspect="1"/>
          </p:cNvGraphicFramePr>
          <p:nvPr/>
        </p:nvGraphicFramePr>
        <p:xfrm>
          <a:off x="768350" y="1755775"/>
          <a:ext cx="8266113" cy="3621088"/>
        </p:xfrm>
        <a:graphic>
          <a:graphicData uri="http://schemas.openxmlformats.org/presentationml/2006/ole">
            <p:oleObj spid="_x0000_s27650" name="Document" r:id="rId3" imgW="6445474" imgH="2830278" progId="Word.Document.12">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642938"/>
            <a:ext cx="8229600" cy="5214937"/>
          </a:xfrm>
        </p:spPr>
        <p:txBody>
          <a:bodyPr>
            <a:normAutofit fontScale="92500" lnSpcReduction="20000"/>
          </a:bodyPr>
          <a:lstStyle/>
          <a:p>
            <a:pPr eaLnBrk="1" hangingPunct="1">
              <a:lnSpc>
                <a:spcPct val="90000"/>
              </a:lnSpc>
              <a:defRPr/>
            </a:pPr>
            <a:r>
              <a:rPr lang="fi-FI" sz="3300" dirty="0" smtClean="0"/>
              <a:t>Setiap pemain bergantian meletakkan koinnya. </a:t>
            </a:r>
            <a:r>
              <a:rPr lang="en-US" sz="3300" dirty="0" err="1" smtClean="0"/>
              <a:t>Jika</a:t>
            </a:r>
            <a:r>
              <a:rPr lang="en-US" sz="3300" dirty="0" smtClean="0"/>
              <a:t> </a:t>
            </a:r>
            <a:r>
              <a:rPr lang="en-US" sz="3300" dirty="0" err="1" smtClean="0"/>
              <a:t>seorang</a:t>
            </a:r>
            <a:r>
              <a:rPr lang="en-US" sz="3300" dirty="0" smtClean="0"/>
              <a:t> </a:t>
            </a:r>
            <a:r>
              <a:rPr lang="en-US" sz="3300" dirty="0" err="1" smtClean="0"/>
              <a:t>pemain</a:t>
            </a:r>
            <a:r>
              <a:rPr lang="en-US" sz="3300" dirty="0" smtClean="0"/>
              <a:t> </a:t>
            </a:r>
            <a:r>
              <a:rPr lang="en-US" sz="3300" dirty="0" err="1" smtClean="0"/>
              <a:t>tidak</a:t>
            </a:r>
            <a:r>
              <a:rPr lang="en-US" sz="3300" dirty="0" smtClean="0"/>
              <a:t> </a:t>
            </a:r>
            <a:r>
              <a:rPr lang="en-US" sz="3300" dirty="0" err="1" smtClean="0"/>
              <a:t>dapat</a:t>
            </a:r>
            <a:r>
              <a:rPr lang="en-US" sz="3300" dirty="0" smtClean="0"/>
              <a:t> </a:t>
            </a:r>
            <a:r>
              <a:rPr lang="en-US" sz="3300" dirty="0" err="1" smtClean="0"/>
              <a:t>meletakan</a:t>
            </a:r>
            <a:r>
              <a:rPr lang="en-US" sz="3300" dirty="0" smtClean="0"/>
              <a:t> </a:t>
            </a:r>
            <a:r>
              <a:rPr lang="en-US" sz="3300" dirty="0" err="1" smtClean="0"/>
              <a:t>koin</a:t>
            </a:r>
            <a:r>
              <a:rPr lang="en-US" sz="3300" dirty="0" smtClean="0"/>
              <a:t> </a:t>
            </a:r>
            <a:r>
              <a:rPr lang="en-US" sz="3300" dirty="0" err="1" smtClean="0"/>
              <a:t>karena</a:t>
            </a:r>
            <a:r>
              <a:rPr lang="en-US" sz="3300" dirty="0" smtClean="0"/>
              <a:t> </a:t>
            </a:r>
            <a:r>
              <a:rPr lang="en-US" sz="3300" dirty="0" err="1" smtClean="0"/>
              <a:t>tidak</a:t>
            </a:r>
            <a:r>
              <a:rPr lang="en-US" sz="3300" dirty="0" smtClean="0"/>
              <a:t> </a:t>
            </a:r>
            <a:r>
              <a:rPr lang="en-US" sz="3300" dirty="0" err="1" smtClean="0"/>
              <a:t>ada</a:t>
            </a:r>
            <a:r>
              <a:rPr lang="en-US" sz="3300" dirty="0" smtClean="0"/>
              <a:t> </a:t>
            </a:r>
            <a:r>
              <a:rPr lang="en-US" sz="3300" dirty="0" err="1" smtClean="0"/>
              <a:t>posisi</a:t>
            </a:r>
            <a:r>
              <a:rPr lang="en-US" sz="3300" dirty="0" smtClean="0"/>
              <a:t> yang </a:t>
            </a:r>
            <a:r>
              <a:rPr lang="en-US" sz="3300" dirty="0" err="1" smtClean="0"/>
              <a:t>dibolehkan</a:t>
            </a:r>
            <a:r>
              <a:rPr lang="en-US" sz="3300" dirty="0" smtClean="0"/>
              <a:t>, </a:t>
            </a:r>
            <a:r>
              <a:rPr lang="en-US" sz="3300" dirty="0" err="1" smtClean="0"/>
              <a:t>permainan</a:t>
            </a:r>
            <a:r>
              <a:rPr lang="en-US" sz="3300" dirty="0" smtClean="0"/>
              <a:t> </a:t>
            </a:r>
            <a:r>
              <a:rPr lang="en-US" sz="3300" dirty="0" err="1" smtClean="0"/>
              <a:t>kembali</a:t>
            </a:r>
            <a:r>
              <a:rPr lang="en-US" sz="3300" dirty="0" smtClean="0"/>
              <a:t> </a:t>
            </a:r>
            <a:r>
              <a:rPr lang="en-US" sz="3300" dirty="0" err="1" smtClean="0"/>
              <a:t>ke</a:t>
            </a:r>
            <a:r>
              <a:rPr lang="en-US" sz="3300" dirty="0" smtClean="0"/>
              <a:t> </a:t>
            </a:r>
            <a:r>
              <a:rPr lang="en-US" sz="3300" dirty="0" err="1" smtClean="0"/>
              <a:t>pemain</a:t>
            </a:r>
            <a:r>
              <a:rPr lang="en-US" sz="3300" dirty="0" smtClean="0"/>
              <a:t> </a:t>
            </a:r>
            <a:r>
              <a:rPr lang="en-US" sz="3300" dirty="0" err="1" smtClean="0"/>
              <a:t>lainnya</a:t>
            </a:r>
            <a:r>
              <a:rPr lang="en-US" sz="3300" dirty="0" smtClean="0"/>
              <a:t>. </a:t>
            </a:r>
          </a:p>
          <a:p>
            <a:pPr eaLnBrk="1" hangingPunct="1">
              <a:lnSpc>
                <a:spcPct val="90000"/>
              </a:lnSpc>
              <a:defRPr/>
            </a:pPr>
            <a:endParaRPr lang="en-US" sz="3300" dirty="0" smtClean="0"/>
          </a:p>
          <a:p>
            <a:pPr eaLnBrk="1" hangingPunct="1">
              <a:lnSpc>
                <a:spcPct val="90000"/>
              </a:lnSpc>
              <a:defRPr/>
            </a:pPr>
            <a:r>
              <a:rPr lang="fi-FI" sz="3300" dirty="0" smtClean="0"/>
              <a:t>Jika kedua pemain tidak bisa lagi meletakkan koin, maka permainan berakhir. </a:t>
            </a:r>
            <a:r>
              <a:rPr lang="id-ID" sz="3300" dirty="0" smtClean="0"/>
              <a:t>Hal ini terjadi jika seluruh kotak telah terisi, atau ketika seorang pemain tidak memiliki koin lagi, atau ketika kedua pemain tidak dapat melakukan penempatan koin lagi. </a:t>
            </a:r>
            <a:endParaRPr lang="en-US" sz="3300" dirty="0" smtClean="0"/>
          </a:p>
          <a:p>
            <a:pPr eaLnBrk="1" hangingPunct="1">
              <a:lnSpc>
                <a:spcPct val="90000"/>
              </a:lnSpc>
              <a:defRPr/>
            </a:pPr>
            <a:endParaRPr lang="en-US" sz="3300" dirty="0" smtClean="0"/>
          </a:p>
          <a:p>
            <a:pPr eaLnBrk="1" hangingPunct="1">
              <a:lnSpc>
                <a:spcPct val="90000"/>
              </a:lnSpc>
              <a:defRPr/>
            </a:pPr>
            <a:r>
              <a:rPr lang="id-ID" sz="3300" dirty="0" smtClean="0"/>
              <a:t>Pemenangnya adalah pemain yang memiliki koin </a:t>
            </a:r>
            <a:r>
              <a:rPr lang="id-ID" sz="3300" u="sng" dirty="0" smtClean="0"/>
              <a:t>paling banyak </a:t>
            </a:r>
            <a:r>
              <a:rPr lang="id-ID" sz="3300" dirty="0" smtClean="0"/>
              <a:t>di atas papan. </a:t>
            </a:r>
            <a:endParaRPr lang="en-US" sz="3300" dirty="0" smtClean="0"/>
          </a:p>
          <a:p>
            <a:pPr eaLnBrk="1" hangingPunct="1">
              <a:lnSpc>
                <a:spcPct val="90000"/>
              </a:lnSpc>
              <a:defRPr/>
            </a:pPr>
            <a:endParaRPr lang="en-US" sz="27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p:cNvSpPr>
            <a:spLocks noGrp="1"/>
          </p:cNvSpPr>
          <p:nvPr>
            <p:ph idx="1"/>
          </p:nvPr>
        </p:nvSpPr>
        <p:spPr>
          <a:xfrm>
            <a:off x="457200" y="914400"/>
            <a:ext cx="8229600" cy="4525963"/>
          </a:xfrm>
        </p:spPr>
        <p:txBody>
          <a:bodyPr>
            <a:normAutofit lnSpcReduction="10000"/>
          </a:bodyPr>
          <a:lstStyle/>
          <a:p>
            <a:pPr eaLnBrk="1" hangingPunct="1"/>
            <a:r>
              <a:rPr lang="en-US" sz="2800" smtClean="0"/>
              <a:t>Algoritma Greedy dapat di</a:t>
            </a:r>
            <a:r>
              <a:rPr lang="id-ID" sz="2800" smtClean="0"/>
              <a:t>aplikasikan untuk memenangkan permainan. </a:t>
            </a:r>
            <a:endParaRPr lang="en-US" sz="2800" smtClean="0"/>
          </a:p>
          <a:p>
            <a:pPr eaLnBrk="1" hangingPunct="1"/>
            <a:endParaRPr lang="en-US" sz="2800" smtClean="0"/>
          </a:p>
          <a:p>
            <a:pPr eaLnBrk="1" hangingPunct="1"/>
            <a:r>
              <a:rPr lang="id-ID" sz="2800" smtClean="0"/>
              <a:t>Algoritma </a:t>
            </a:r>
            <a:r>
              <a:rPr lang="id-ID" sz="2800" i="1" smtClean="0"/>
              <a:t>greedy</a:t>
            </a:r>
            <a:r>
              <a:rPr lang="id-ID" sz="2800" smtClean="0"/>
              <a:t> berisi sejumlah langkah untuk melakukan penempatan koin yang menghasilkan jumlah koin maksimal pada akhir permainan.</a:t>
            </a:r>
            <a:endParaRPr lang="en-US" sz="2800" smtClean="0"/>
          </a:p>
          <a:p>
            <a:pPr eaLnBrk="1" hangingPunct="1"/>
            <a:endParaRPr lang="en-US" sz="2800" smtClean="0"/>
          </a:p>
          <a:p>
            <a:pPr eaLnBrk="1" hangingPunct="1"/>
            <a:r>
              <a:rPr lang="en-US" sz="2800" smtClean="0"/>
              <a:t>Algoritma </a:t>
            </a:r>
            <a:r>
              <a:rPr lang="en-US" sz="2800" i="1" smtClean="0"/>
              <a:t>Greedy</a:t>
            </a:r>
            <a:r>
              <a:rPr lang="en-US" sz="2800" smtClean="0"/>
              <a:t> dipakai oleh komputer pada tipe permainan komputer vs manusia.</a:t>
            </a:r>
          </a:p>
          <a:p>
            <a:pPr eaLnBrk="1" hangingPunct="1">
              <a:buFontTx/>
              <a:buNone/>
            </a:pPr>
            <a:r>
              <a:rPr lang="id-ID" smtClean="0"/>
              <a:t> </a:t>
            </a:r>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eaLnBrk="1" hangingPunct="1">
              <a:buFont typeface="Arial" charset="0"/>
              <a:buNone/>
              <a:defRPr/>
            </a:pPr>
            <a:r>
              <a:rPr lang="en-US" sz="2400" dirty="0" err="1" smtClean="0"/>
              <a:t>Dua</a:t>
            </a:r>
            <a:r>
              <a:rPr lang="en-US" sz="2400" dirty="0" smtClean="0"/>
              <a:t> </a:t>
            </a:r>
            <a:r>
              <a:rPr lang="en-US" sz="2400" dirty="0" err="1" smtClean="0"/>
              <a:t>strategi</a:t>
            </a:r>
            <a:r>
              <a:rPr lang="en-US" sz="2400" dirty="0" smtClean="0"/>
              <a:t> greedy </a:t>
            </a:r>
            <a:r>
              <a:rPr lang="en-US" sz="2400" dirty="0" err="1" smtClean="0"/>
              <a:t>heuristik</a:t>
            </a:r>
            <a:r>
              <a:rPr lang="en-US" sz="2400" dirty="0" smtClean="0"/>
              <a:t>:</a:t>
            </a:r>
          </a:p>
          <a:p>
            <a:pPr marL="514350" indent="-514350" eaLnBrk="1" hangingPunct="1">
              <a:buFont typeface="+mj-lt"/>
              <a:buAutoNum type="arabicPeriod"/>
              <a:defRPr/>
            </a:pPr>
            <a:r>
              <a:rPr lang="en-US" sz="2400" i="1" dirty="0" smtClean="0"/>
              <a:t>Greedy by </a:t>
            </a:r>
            <a:r>
              <a:rPr lang="en-US" sz="2400" dirty="0" err="1" smtClean="0"/>
              <a:t>jumlah</a:t>
            </a:r>
            <a:r>
              <a:rPr lang="en-US" sz="2400" dirty="0" smtClean="0"/>
              <a:t> </a:t>
            </a:r>
            <a:r>
              <a:rPr lang="en-US" sz="2400" dirty="0" err="1" smtClean="0"/>
              <a:t>koin</a:t>
            </a:r>
            <a:endParaRPr lang="en-US" sz="2400" dirty="0" smtClean="0"/>
          </a:p>
          <a:p>
            <a:pPr marL="514350" indent="-514350" eaLnBrk="1" hangingPunct="1">
              <a:buFont typeface="Arial" charset="0"/>
              <a:buNone/>
              <a:defRPr/>
            </a:pPr>
            <a:r>
              <a:rPr lang="en-US" sz="2400" dirty="0" smtClean="0"/>
              <a:t>	</a:t>
            </a:r>
            <a:r>
              <a:rPr lang="en-US" sz="2400" dirty="0" err="1" smtClean="0"/>
              <a:t>Pada</a:t>
            </a:r>
            <a:r>
              <a:rPr lang="en-US" sz="2400" dirty="0" smtClean="0"/>
              <a:t> </a:t>
            </a:r>
            <a:r>
              <a:rPr lang="en-US" sz="2400" dirty="0" err="1" smtClean="0"/>
              <a:t>setiap</a:t>
            </a:r>
            <a:r>
              <a:rPr lang="en-US" sz="2400" dirty="0" smtClean="0"/>
              <a:t> </a:t>
            </a:r>
            <a:r>
              <a:rPr lang="en-US" sz="2400" dirty="0" err="1" smtClean="0"/>
              <a:t>langkah</a:t>
            </a:r>
            <a:r>
              <a:rPr lang="en-US" sz="2400" dirty="0" smtClean="0"/>
              <a:t>, </a:t>
            </a:r>
            <a:r>
              <a:rPr lang="en-US" sz="2400" dirty="0" err="1" smtClean="0"/>
              <a:t>koin</a:t>
            </a:r>
            <a:r>
              <a:rPr lang="en-US" sz="2400" dirty="0" smtClean="0"/>
              <a:t> </a:t>
            </a:r>
            <a:r>
              <a:rPr lang="en-US" sz="2400" dirty="0" err="1" smtClean="0"/>
              <a:t>pemain</a:t>
            </a:r>
            <a:r>
              <a:rPr lang="en-US" sz="2400" dirty="0" smtClean="0"/>
              <a:t> </a:t>
            </a:r>
            <a:r>
              <a:rPr lang="en-US" sz="2400" dirty="0" err="1" smtClean="0"/>
              <a:t>menuju</a:t>
            </a:r>
            <a:r>
              <a:rPr lang="en-US" sz="2400" dirty="0" smtClean="0"/>
              <a:t> </a:t>
            </a:r>
            <a:r>
              <a:rPr lang="en-US" sz="2400" dirty="0" err="1" smtClean="0"/>
              <a:t>koordinat</a:t>
            </a:r>
            <a:r>
              <a:rPr lang="en-US" sz="2400" dirty="0" smtClean="0"/>
              <a:t> yang </a:t>
            </a:r>
            <a:r>
              <a:rPr lang="en-US" sz="2400" dirty="0" err="1" smtClean="0"/>
              <a:t>menghasilkan</a:t>
            </a:r>
            <a:r>
              <a:rPr lang="en-US" sz="2400" dirty="0" smtClean="0"/>
              <a:t> </a:t>
            </a:r>
            <a:r>
              <a:rPr lang="en-US" sz="2400" dirty="0" err="1" smtClean="0"/>
              <a:t>sebanyak</a:t>
            </a:r>
            <a:r>
              <a:rPr lang="en-US" sz="2400" dirty="0" smtClean="0"/>
              <a:t> </a:t>
            </a:r>
            <a:r>
              <a:rPr lang="en-US" sz="2400" dirty="0" err="1" smtClean="0"/>
              <a:t>mungkin</a:t>
            </a:r>
            <a:r>
              <a:rPr lang="en-US" sz="2400" dirty="0" smtClean="0"/>
              <a:t> </a:t>
            </a:r>
            <a:r>
              <a:rPr lang="en-US" sz="2400" dirty="0" err="1" smtClean="0"/>
              <a:t>koin</a:t>
            </a:r>
            <a:r>
              <a:rPr lang="en-US" sz="2400" dirty="0" smtClean="0"/>
              <a:t> </a:t>
            </a:r>
            <a:r>
              <a:rPr lang="en-US" sz="2400" dirty="0" err="1" smtClean="0"/>
              <a:t>lawan</a:t>
            </a:r>
            <a:r>
              <a:rPr lang="en-US" sz="2400" dirty="0" smtClean="0"/>
              <a:t>. </a:t>
            </a:r>
            <a:r>
              <a:rPr lang="en-US" sz="2400" dirty="0" err="1" smtClean="0"/>
              <a:t>Strategi</a:t>
            </a:r>
            <a:r>
              <a:rPr lang="en-US" sz="2400" dirty="0" smtClean="0"/>
              <a:t> </a:t>
            </a:r>
            <a:r>
              <a:rPr lang="en-US" sz="2400" dirty="0" err="1" smtClean="0"/>
              <a:t>ini</a:t>
            </a:r>
            <a:r>
              <a:rPr lang="en-US" sz="2400" dirty="0" smtClean="0"/>
              <a:t> </a:t>
            </a:r>
            <a:r>
              <a:rPr lang="en-US" sz="2400" dirty="0" err="1" smtClean="0"/>
              <a:t>berusaha</a:t>
            </a:r>
            <a:r>
              <a:rPr lang="en-US" sz="2400" dirty="0" smtClean="0"/>
              <a:t> </a:t>
            </a:r>
            <a:r>
              <a:rPr lang="en-US" sz="2400" dirty="0" err="1" smtClean="0"/>
              <a:t>memaksimalkan</a:t>
            </a:r>
            <a:r>
              <a:rPr lang="en-US" sz="2400" dirty="0" smtClean="0"/>
              <a:t> </a:t>
            </a:r>
            <a:r>
              <a:rPr lang="en-US" sz="2400" dirty="0" err="1" smtClean="0"/>
              <a:t>jumlah</a:t>
            </a:r>
            <a:r>
              <a:rPr lang="en-US" sz="2400" dirty="0" smtClean="0"/>
              <a:t> </a:t>
            </a:r>
            <a:r>
              <a:rPr lang="en-US" sz="2400" dirty="0" err="1" smtClean="0"/>
              <a:t>koin</a:t>
            </a:r>
            <a:r>
              <a:rPr lang="en-US" sz="2400" dirty="0" smtClean="0"/>
              <a:t> </a:t>
            </a:r>
            <a:r>
              <a:rPr lang="en-US" sz="2400" dirty="0" err="1" smtClean="0"/>
              <a:t>pada</a:t>
            </a:r>
            <a:r>
              <a:rPr lang="en-US" sz="2400" dirty="0" smtClean="0"/>
              <a:t> </a:t>
            </a:r>
            <a:r>
              <a:rPr lang="en-US" sz="2400" dirty="0" err="1" smtClean="0"/>
              <a:t>akhir</a:t>
            </a:r>
            <a:r>
              <a:rPr lang="en-US" sz="2400" dirty="0" smtClean="0"/>
              <a:t> </a:t>
            </a:r>
            <a:r>
              <a:rPr lang="en-US" sz="2400" dirty="0" err="1" smtClean="0"/>
              <a:t>permainan</a:t>
            </a:r>
            <a:r>
              <a:rPr lang="en-US" sz="2400" dirty="0" smtClean="0"/>
              <a:t> </a:t>
            </a:r>
            <a:r>
              <a:rPr lang="en-US" sz="2400" dirty="0" err="1" smtClean="0"/>
              <a:t>dengan</a:t>
            </a:r>
            <a:r>
              <a:rPr lang="en-US" sz="2400" dirty="0" smtClean="0"/>
              <a:t> </a:t>
            </a:r>
            <a:r>
              <a:rPr lang="en-US" sz="2400" dirty="0" err="1" smtClean="0"/>
              <a:t>menghasilkan</a:t>
            </a:r>
            <a:r>
              <a:rPr lang="en-US" sz="2400" dirty="0" smtClean="0"/>
              <a:t> </a:t>
            </a:r>
            <a:r>
              <a:rPr lang="en-US" sz="2400" dirty="0" err="1" smtClean="0"/>
              <a:t>sebanyak-banyaknya</a:t>
            </a:r>
            <a:r>
              <a:rPr lang="en-US" sz="2400" dirty="0" smtClean="0"/>
              <a:t> </a:t>
            </a:r>
            <a:r>
              <a:rPr lang="en-US" sz="2400" dirty="0" err="1" smtClean="0"/>
              <a:t>koin</a:t>
            </a:r>
            <a:r>
              <a:rPr lang="en-US" sz="2400" dirty="0" smtClean="0"/>
              <a:t> </a:t>
            </a:r>
            <a:r>
              <a:rPr lang="en-US" sz="2400" dirty="0" err="1" smtClean="0"/>
              <a:t>lawan</a:t>
            </a:r>
            <a:r>
              <a:rPr lang="en-US" sz="2400" dirty="0" smtClean="0"/>
              <a:t> </a:t>
            </a:r>
            <a:r>
              <a:rPr lang="en-US" sz="2400" dirty="0" err="1" smtClean="0"/>
              <a:t>pada</a:t>
            </a:r>
            <a:r>
              <a:rPr lang="en-US" sz="2400" dirty="0" smtClean="0"/>
              <a:t> </a:t>
            </a:r>
            <a:r>
              <a:rPr lang="en-US" sz="2400" dirty="0" err="1" smtClean="0"/>
              <a:t>setiap</a:t>
            </a:r>
            <a:r>
              <a:rPr lang="en-US" sz="2400" dirty="0" smtClean="0"/>
              <a:t> </a:t>
            </a:r>
            <a:r>
              <a:rPr lang="en-US" sz="2400" dirty="0" err="1" smtClean="0"/>
              <a:t>langkah</a:t>
            </a:r>
            <a:r>
              <a:rPr lang="en-US" sz="2400" dirty="0" smtClean="0"/>
              <a:t>.</a:t>
            </a:r>
          </a:p>
          <a:p>
            <a:pPr marL="514350" indent="-514350" eaLnBrk="1" hangingPunct="1">
              <a:buFont typeface="Arial" charset="0"/>
              <a:buNone/>
              <a:defRPr/>
            </a:pPr>
            <a:endParaRPr lang="en-US" sz="2400" dirty="0" smtClean="0"/>
          </a:p>
          <a:p>
            <a:pPr marL="514350" indent="-514350" eaLnBrk="1" hangingPunct="1">
              <a:buFont typeface="+mj-lt"/>
              <a:buAutoNum type="arabicPeriod" startAt="2"/>
              <a:defRPr/>
            </a:pPr>
            <a:r>
              <a:rPr lang="en-US" sz="2400" i="1" dirty="0" smtClean="0"/>
              <a:t>Greedy by </a:t>
            </a:r>
            <a:r>
              <a:rPr lang="en-US" sz="2400" dirty="0" err="1" smtClean="0"/>
              <a:t>jarak</a:t>
            </a:r>
            <a:r>
              <a:rPr lang="en-US" sz="2400" dirty="0" smtClean="0"/>
              <a:t> </a:t>
            </a:r>
            <a:r>
              <a:rPr lang="en-US" sz="2400" dirty="0" err="1" smtClean="0"/>
              <a:t>ke</a:t>
            </a:r>
            <a:r>
              <a:rPr lang="en-US" sz="2400" dirty="0" smtClean="0"/>
              <a:t> </a:t>
            </a:r>
            <a:r>
              <a:rPr lang="en-US" sz="2400" dirty="0" err="1" smtClean="0"/>
              <a:t>tepi</a:t>
            </a:r>
            <a:endParaRPr lang="en-US" sz="2400" dirty="0" smtClean="0"/>
          </a:p>
          <a:p>
            <a:pPr marL="514350" indent="-514350" eaLnBrk="1" hangingPunct="1">
              <a:buFont typeface="Arial" charset="0"/>
              <a:buNone/>
              <a:defRPr/>
            </a:pPr>
            <a:r>
              <a:rPr lang="en-US" dirty="0" smtClean="0"/>
              <a:t>	</a:t>
            </a:r>
            <a:r>
              <a:rPr lang="en-US" sz="2400" dirty="0" err="1" smtClean="0"/>
              <a:t>Pada</a:t>
            </a:r>
            <a:r>
              <a:rPr lang="en-US" sz="2400" dirty="0" smtClean="0"/>
              <a:t> </a:t>
            </a:r>
            <a:r>
              <a:rPr lang="en-US" sz="2400" dirty="0" err="1" smtClean="0"/>
              <a:t>setiap</a:t>
            </a:r>
            <a:r>
              <a:rPr lang="en-US" sz="2400" dirty="0" smtClean="0"/>
              <a:t> </a:t>
            </a:r>
            <a:r>
              <a:rPr lang="en-US" sz="2400" dirty="0" err="1" smtClean="0"/>
              <a:t>langkah</a:t>
            </a:r>
            <a:r>
              <a:rPr lang="en-US" sz="2400" dirty="0" smtClean="0"/>
              <a:t>, </a:t>
            </a:r>
            <a:r>
              <a:rPr lang="en-US" sz="2400" dirty="0" err="1" smtClean="0"/>
              <a:t>koin</a:t>
            </a:r>
            <a:r>
              <a:rPr lang="en-US" sz="2400" dirty="0" smtClean="0"/>
              <a:t> </a:t>
            </a:r>
            <a:r>
              <a:rPr lang="en-US" sz="2400" dirty="0" err="1" smtClean="0"/>
              <a:t>pemain</a:t>
            </a:r>
            <a:r>
              <a:rPr lang="en-US" sz="2400" dirty="0" smtClean="0"/>
              <a:t> </a:t>
            </a:r>
            <a:r>
              <a:rPr lang="en-US" sz="2400" dirty="0" err="1" smtClean="0"/>
              <a:t>menuju</a:t>
            </a:r>
            <a:r>
              <a:rPr lang="en-US" sz="2400" dirty="0" smtClean="0"/>
              <a:t> </a:t>
            </a:r>
            <a:r>
              <a:rPr lang="en-US" sz="2400" dirty="0" err="1" smtClean="0"/>
              <a:t>ke</a:t>
            </a:r>
            <a:r>
              <a:rPr lang="en-US" sz="2400" dirty="0" smtClean="0"/>
              <a:t> </a:t>
            </a:r>
            <a:r>
              <a:rPr lang="en-US" sz="2400" dirty="0" err="1" smtClean="0"/>
              <a:t>koordinat</a:t>
            </a:r>
            <a:r>
              <a:rPr lang="en-US" sz="2400" dirty="0" smtClean="0"/>
              <a:t> yang </a:t>
            </a:r>
            <a:r>
              <a:rPr lang="en-US" sz="2400" dirty="0" err="1" smtClean="0"/>
              <a:t>semakin</a:t>
            </a:r>
            <a:r>
              <a:rPr lang="en-US" sz="2400" dirty="0" smtClean="0"/>
              <a:t> </a:t>
            </a:r>
            <a:r>
              <a:rPr lang="en-US" sz="2400" dirty="0" err="1" smtClean="0"/>
              <a:t>dekat</a:t>
            </a:r>
            <a:r>
              <a:rPr lang="en-US" sz="2400" dirty="0" smtClean="0"/>
              <a:t> </a:t>
            </a:r>
            <a:r>
              <a:rPr lang="en-US" sz="2400" dirty="0" err="1" smtClean="0"/>
              <a:t>dengan</a:t>
            </a:r>
            <a:r>
              <a:rPr lang="en-US" sz="2400" dirty="0" smtClean="0"/>
              <a:t> </a:t>
            </a:r>
            <a:r>
              <a:rPr lang="en-US" sz="2400" dirty="0" err="1" smtClean="0"/>
              <a:t>tepi</a:t>
            </a:r>
            <a:r>
              <a:rPr lang="en-US" sz="2400" dirty="0" smtClean="0"/>
              <a:t> arena </a:t>
            </a:r>
            <a:r>
              <a:rPr lang="en-US" sz="2400" dirty="0" err="1" smtClean="0"/>
              <a:t>permainan</a:t>
            </a:r>
            <a:r>
              <a:rPr lang="en-US" sz="2400" dirty="0" smtClean="0"/>
              <a:t>. </a:t>
            </a:r>
            <a:r>
              <a:rPr lang="en-US" sz="2400" dirty="0" err="1" smtClean="0"/>
              <a:t>Strategi</a:t>
            </a:r>
            <a:r>
              <a:rPr lang="en-US" sz="2400" dirty="0" smtClean="0"/>
              <a:t> </a:t>
            </a:r>
            <a:r>
              <a:rPr lang="en-US" sz="2400" dirty="0" err="1" smtClean="0"/>
              <a:t>ini</a:t>
            </a:r>
            <a:r>
              <a:rPr lang="en-US" sz="2400" dirty="0" smtClean="0"/>
              <a:t> </a:t>
            </a:r>
            <a:r>
              <a:rPr lang="en-US" sz="2400" dirty="0" err="1" smtClean="0"/>
              <a:t>berusaha</a:t>
            </a:r>
            <a:r>
              <a:rPr lang="en-US" sz="2400" dirty="0" smtClean="0"/>
              <a:t> </a:t>
            </a:r>
            <a:r>
              <a:rPr lang="en-US" sz="2400" dirty="0" err="1" smtClean="0"/>
              <a:t>memaksimumkan</a:t>
            </a:r>
            <a:r>
              <a:rPr lang="en-US" sz="2400" dirty="0" smtClean="0"/>
              <a:t> </a:t>
            </a:r>
            <a:r>
              <a:rPr lang="en-US" sz="2400" dirty="0" err="1" smtClean="0"/>
              <a:t>jumlah</a:t>
            </a:r>
            <a:r>
              <a:rPr lang="en-US" sz="2400" dirty="0" smtClean="0"/>
              <a:t> </a:t>
            </a:r>
            <a:r>
              <a:rPr lang="en-US" sz="2400" dirty="0" err="1" smtClean="0"/>
              <a:t>koin</a:t>
            </a:r>
            <a:r>
              <a:rPr lang="en-US" sz="2400" dirty="0" smtClean="0"/>
              <a:t> </a:t>
            </a:r>
            <a:r>
              <a:rPr lang="en-US" sz="2400" dirty="0" err="1" smtClean="0"/>
              <a:t>pada</a:t>
            </a:r>
            <a:r>
              <a:rPr lang="en-US" sz="2400" dirty="0" smtClean="0"/>
              <a:t> </a:t>
            </a:r>
            <a:r>
              <a:rPr lang="en-US" sz="2400" dirty="0" err="1" smtClean="0"/>
              <a:t>akhir</a:t>
            </a:r>
            <a:r>
              <a:rPr lang="en-US" sz="2400" dirty="0" smtClean="0"/>
              <a:t> </a:t>
            </a:r>
            <a:r>
              <a:rPr lang="en-US" sz="2400" dirty="0" err="1" smtClean="0"/>
              <a:t>permainan</a:t>
            </a:r>
            <a:r>
              <a:rPr lang="en-US" sz="2400" dirty="0" smtClean="0"/>
              <a:t> </a:t>
            </a:r>
            <a:r>
              <a:rPr lang="en-US" sz="2400" dirty="0" err="1" smtClean="0"/>
              <a:t>dengan</a:t>
            </a:r>
            <a:r>
              <a:rPr lang="en-US" sz="2400" dirty="0" smtClean="0"/>
              <a:t> </a:t>
            </a:r>
            <a:r>
              <a:rPr lang="en-US" sz="2400" dirty="0" err="1" smtClean="0"/>
              <a:t>menguasai</a:t>
            </a:r>
            <a:r>
              <a:rPr lang="en-US" sz="2400" dirty="0" smtClean="0"/>
              <a:t> </a:t>
            </a:r>
            <a:r>
              <a:rPr lang="en-US" sz="2400" dirty="0" err="1" smtClean="0"/>
              <a:t>daerah</a:t>
            </a:r>
            <a:r>
              <a:rPr lang="en-US" sz="2400" dirty="0" smtClean="0"/>
              <a:t> </a:t>
            </a:r>
            <a:r>
              <a:rPr lang="en-US" sz="2400" dirty="0" err="1" smtClean="0"/>
              <a:t>tepi</a:t>
            </a:r>
            <a:r>
              <a:rPr lang="en-US" sz="2400" dirty="0" smtClean="0"/>
              <a:t> yang </a:t>
            </a:r>
            <a:r>
              <a:rPr lang="en-US" sz="2400" dirty="0" err="1" smtClean="0"/>
              <a:t>sulit</a:t>
            </a:r>
            <a:r>
              <a:rPr lang="en-US" sz="2400" dirty="0" smtClean="0"/>
              <a:t> </a:t>
            </a:r>
            <a:r>
              <a:rPr lang="en-US" sz="2400" dirty="0" err="1" smtClean="0"/>
              <a:t>untuk</a:t>
            </a:r>
            <a:r>
              <a:rPr lang="en-US" sz="2400" dirty="0" smtClean="0"/>
              <a:t> </a:t>
            </a:r>
            <a:r>
              <a:rPr lang="en-US" sz="2400" dirty="0" err="1" smtClean="0"/>
              <a:t>dilangkahi</a:t>
            </a:r>
            <a:r>
              <a:rPr lang="en-US" sz="2400" dirty="0" smtClean="0"/>
              <a:t> </a:t>
            </a:r>
            <a:r>
              <a:rPr lang="en-US" sz="2400" dirty="0" err="1" smtClean="0"/>
              <a:t>koin</a:t>
            </a:r>
            <a:r>
              <a:rPr lang="en-US" sz="2400" dirty="0" smtClean="0"/>
              <a:t> </a:t>
            </a:r>
            <a:r>
              <a:rPr lang="en-US" sz="2400" dirty="0" err="1" smtClean="0"/>
              <a:t>lawan</a:t>
            </a:r>
            <a:r>
              <a:rPr lang="en-US" sz="2400" dirty="0" smtClean="0"/>
              <a:t>.  </a:t>
            </a:r>
            <a:r>
              <a:rPr lang="en-US" sz="2400" dirty="0" err="1" smtClean="0"/>
              <a:t>Bahkan</a:t>
            </a:r>
            <a:r>
              <a:rPr lang="en-US" sz="2400" dirty="0" smtClean="0"/>
              <a:t> </a:t>
            </a:r>
            <a:r>
              <a:rPr lang="en-US" sz="2400" dirty="0" err="1" smtClean="0"/>
              <a:t>untuk</a:t>
            </a:r>
            <a:r>
              <a:rPr lang="en-US" sz="2400" dirty="0" smtClean="0"/>
              <a:t> </a:t>
            </a:r>
            <a:r>
              <a:rPr lang="en-US" sz="2400" dirty="0" err="1" smtClean="0"/>
              <a:t>pojok</a:t>
            </a:r>
            <a:r>
              <a:rPr lang="en-US" sz="2400" dirty="0" smtClean="0"/>
              <a:t> area yang </a:t>
            </a:r>
            <a:r>
              <a:rPr lang="en-US" sz="2400" dirty="0" err="1" smtClean="0"/>
              <a:t>sulit</a:t>
            </a:r>
            <a:r>
              <a:rPr lang="en-US" sz="2400" dirty="0" smtClean="0"/>
              <a:t> </a:t>
            </a:r>
            <a:r>
              <a:rPr lang="en-US" sz="2400" dirty="0" err="1" smtClean="0"/>
              <a:t>dilangkahi</a:t>
            </a:r>
            <a:r>
              <a:rPr lang="en-US" sz="2400" dirty="0" smtClean="0"/>
              <a:t> </a:t>
            </a:r>
            <a:r>
              <a:rPr lang="en-US" sz="2400" dirty="0" err="1" smtClean="0"/>
              <a:t>lawan</a:t>
            </a:r>
            <a:r>
              <a:rPr lang="en-US" sz="2400" dirty="0" smtClean="0"/>
              <a:t>.</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algn="l">
              <a:defRPr/>
            </a:pPr>
            <a:r>
              <a:rPr lang="en-US" i="1" dirty="0" smtClean="0"/>
              <a:t>Greedy by</a:t>
            </a:r>
            <a:r>
              <a:rPr lang="en-US" dirty="0" smtClean="0"/>
              <a:t> </a:t>
            </a:r>
            <a:r>
              <a:rPr lang="en-US" dirty="0" err="1" smtClean="0"/>
              <a:t>Jumlah</a:t>
            </a:r>
            <a:r>
              <a:rPr lang="en-US" dirty="0" smtClean="0"/>
              <a:t> </a:t>
            </a:r>
            <a:r>
              <a:rPr lang="en-US" dirty="0" err="1" smtClean="0"/>
              <a:t>Koin</a:t>
            </a:r>
            <a:endParaRPr lang="en-US" dirty="0" smtClean="0"/>
          </a:p>
        </p:txBody>
      </p:sp>
      <p:sp>
        <p:nvSpPr>
          <p:cNvPr id="94211" name="Rectangle 3"/>
          <p:cNvSpPr>
            <a:spLocks noGrp="1"/>
          </p:cNvSpPr>
          <p:nvPr>
            <p:ph type="body" idx="1"/>
          </p:nvPr>
        </p:nvSpPr>
        <p:spPr>
          <a:xfrm>
            <a:off x="457200" y="1371600"/>
            <a:ext cx="8229600" cy="5029200"/>
          </a:xfrm>
        </p:spPr>
        <p:txBody>
          <a:bodyPr/>
          <a:lstStyle/>
          <a:p>
            <a:pPr marL="609600" indent="-609600">
              <a:buFontTx/>
              <a:buAutoNum type="arabicPeriod"/>
            </a:pPr>
            <a:r>
              <a:rPr lang="en-US" sz="2400" smtClean="0"/>
              <a:t>Himpunan kandidat</a:t>
            </a:r>
          </a:p>
          <a:p>
            <a:pPr marL="609600" indent="-609600">
              <a:buFontTx/>
              <a:buNone/>
            </a:pPr>
            <a:r>
              <a:rPr lang="en-US" sz="2400" smtClean="0"/>
              <a:t>	Langkah-langkah yang menghasilkan jumlah koin yang diapit.</a:t>
            </a:r>
          </a:p>
          <a:p>
            <a:pPr marL="609600" indent="-609600">
              <a:buFontTx/>
              <a:buAutoNum type="arabicPeriod" startAt="2"/>
            </a:pPr>
            <a:r>
              <a:rPr lang="en-US" sz="2400" smtClean="0"/>
              <a:t>Himpunan solusi</a:t>
            </a:r>
          </a:p>
          <a:p>
            <a:pPr marL="609600" indent="-609600">
              <a:buFontTx/>
              <a:buNone/>
            </a:pPr>
            <a:r>
              <a:rPr lang="en-US" sz="2400" smtClean="0"/>
              <a:t>	Langkah-langkah dari Himpunan kandidat yang memiliki jumlah koin diapit paling besar.</a:t>
            </a:r>
          </a:p>
          <a:p>
            <a:pPr marL="609600" indent="-609600">
              <a:buFontTx/>
              <a:buAutoNum type="arabicPeriod" startAt="3"/>
            </a:pPr>
            <a:r>
              <a:rPr lang="en-US" sz="2400" smtClean="0"/>
              <a:t>Fungsi seleksi</a:t>
            </a:r>
          </a:p>
          <a:p>
            <a:pPr marL="609600" indent="-609600">
              <a:buFontTx/>
              <a:buNone/>
            </a:pPr>
            <a:r>
              <a:rPr lang="en-US" sz="2400" smtClean="0"/>
              <a:t>	Pilih langkah yang memiliki jumlah koin diapit paling besar</a:t>
            </a:r>
          </a:p>
          <a:p>
            <a:pPr marL="609600" indent="-609600">
              <a:buFontTx/>
              <a:buAutoNum type="arabicPeriod" startAt="4"/>
            </a:pPr>
            <a:r>
              <a:rPr lang="en-US" sz="2400" smtClean="0"/>
              <a:t>Fungsi kelayakan</a:t>
            </a:r>
          </a:p>
          <a:p>
            <a:pPr marL="609600" indent="-609600">
              <a:buFontTx/>
              <a:buNone/>
            </a:pPr>
            <a:r>
              <a:rPr lang="en-US" sz="2400" smtClean="0"/>
              <a:t>	Semua langkah adalah layak </a:t>
            </a:r>
          </a:p>
          <a:p>
            <a:pPr marL="609600" indent="-609600">
              <a:buFontTx/>
              <a:buAutoNum type="arabicPeriod" startAt="5"/>
            </a:pPr>
            <a:r>
              <a:rPr lang="en-US" sz="2400" smtClean="0"/>
              <a:t>Fungsi obyektif</a:t>
            </a:r>
          </a:p>
          <a:p>
            <a:pPr marL="609600" indent="-609600">
              <a:buFontTx/>
              <a:buNone/>
            </a:pPr>
            <a:r>
              <a:rPr lang="en-US" sz="2400" smtClean="0"/>
              <a:t>	Maksimumkan jumlah koin lawan</a:t>
            </a:r>
          </a:p>
          <a:p>
            <a:pPr marL="609600" indent="-609600">
              <a:buFontTx/>
              <a:buNone/>
            </a:pPr>
            <a:r>
              <a:rPr lang="en-US" sz="2000" smtClean="0"/>
              <a:t>	</a:t>
            </a:r>
          </a:p>
          <a:p>
            <a:pPr marL="609600" indent="-609600">
              <a:buFontTx/>
              <a:buNone/>
            </a:pPr>
            <a:r>
              <a:rPr lang="en-US" sz="2000" smtClean="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4"/>
          <p:cNvPicPr>
            <a:picLocks noChangeAspect="1" noChangeArrowheads="1"/>
          </p:cNvPicPr>
          <p:nvPr/>
        </p:nvPicPr>
        <p:blipFill>
          <a:blip r:embed="rId2"/>
          <a:srcRect/>
          <a:stretch>
            <a:fillRect/>
          </a:stretch>
        </p:blipFill>
        <p:spPr bwMode="auto">
          <a:xfrm>
            <a:off x="2209800" y="1066800"/>
            <a:ext cx="4495800" cy="42735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9985E17-0D50-4ABE-B47E-DDEB56BB20AA}" type="slidenum">
              <a:rPr lang="en-US"/>
              <a:pPr>
                <a:defRPr/>
              </a:pPr>
              <a:t>5</a:t>
            </a:fld>
            <a:endParaRPr lang="en-US"/>
          </a:p>
        </p:txBody>
      </p:sp>
      <p:sp>
        <p:nvSpPr>
          <p:cNvPr id="66563" name="Rectangle 3"/>
          <p:cNvSpPr>
            <a:spLocks noGrp="1" noChangeArrowheads="1"/>
          </p:cNvSpPr>
          <p:nvPr>
            <p:ph type="body" idx="1"/>
          </p:nvPr>
        </p:nvSpPr>
        <p:spPr>
          <a:xfrm>
            <a:off x="457200" y="549275"/>
            <a:ext cx="8229600" cy="5546725"/>
          </a:xfrm>
        </p:spPr>
        <p:txBody>
          <a:bodyPr/>
          <a:lstStyle/>
          <a:p>
            <a:pPr eaLnBrk="1" hangingPunct="1">
              <a:buFontTx/>
              <a:buNone/>
            </a:pPr>
            <a:r>
              <a:rPr lang="en-US" sz="2800" u="sng" smtClean="0"/>
              <a:t>Pemecahan Masalah dengan</a:t>
            </a:r>
            <a:r>
              <a:rPr lang="en-US" sz="2800" i="1" u="sng" smtClean="0"/>
              <a:t> Exhaustive Search</a:t>
            </a:r>
          </a:p>
          <a:p>
            <a:pPr eaLnBrk="1" hangingPunct="1">
              <a:buFontTx/>
              <a:buNone/>
            </a:pPr>
            <a:endParaRPr lang="en-US" sz="2800" i="1" smtClean="0"/>
          </a:p>
          <a:p>
            <a:pPr eaLnBrk="1" hangingPunct="1">
              <a:buFontTx/>
              <a:buNone/>
            </a:pPr>
            <a:r>
              <a:rPr lang="en-US" smtClean="0"/>
              <a:t>   Cari himpunan bagian (</a:t>
            </a:r>
            <a:r>
              <a:rPr lang="en-US" i="1" smtClean="0"/>
              <a:t>subset</a:t>
            </a:r>
            <a:r>
              <a:rPr lang="en-US" smtClean="0"/>
              <a:t>) </a:t>
            </a:r>
            <a:r>
              <a:rPr lang="en-US" i="1" smtClean="0"/>
              <a:t>job</a:t>
            </a:r>
            <a:r>
              <a:rPr lang="en-US" smtClean="0"/>
              <a:t> yang layak dan memberikan total keuntungan terbesar. </a:t>
            </a:r>
          </a:p>
          <a:p>
            <a:pPr eaLnBrk="1" hangingPunct="1">
              <a:buFontTx/>
              <a:buNone/>
            </a:pPr>
            <a:endParaRPr lang="en-US" sz="2800" smtClean="0"/>
          </a:p>
          <a:p>
            <a:pPr eaLnBrk="1" hangingPunct="1">
              <a:buFontTx/>
              <a:buNone/>
            </a:pPr>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67A78A1-44D5-4C67-8E39-B555CF4B0C2E}" type="slidenum">
              <a:rPr lang="en-US"/>
              <a:pPr>
                <a:defRPr/>
              </a:pPr>
              <a:t>6</a:t>
            </a:fld>
            <a:endParaRPr lang="en-US"/>
          </a:p>
        </p:txBody>
      </p:sp>
      <p:graphicFrame>
        <p:nvGraphicFramePr>
          <p:cNvPr id="16386" name="Object 5"/>
          <p:cNvGraphicFramePr>
            <a:graphicFrameLocks noChangeAspect="1"/>
          </p:cNvGraphicFramePr>
          <p:nvPr/>
        </p:nvGraphicFramePr>
        <p:xfrm>
          <a:off x="285720" y="1428736"/>
          <a:ext cx="8428037" cy="4429125"/>
        </p:xfrm>
        <a:graphic>
          <a:graphicData uri="http://schemas.openxmlformats.org/presentationml/2006/ole">
            <p:oleObj spid="_x0000_s16386" name="Document" r:id="rId3" imgW="5507958" imgH="2962405" progId="Word.Document.12">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88929E4-0B37-46C0-937B-759879020815}" type="slidenum">
              <a:rPr lang="en-US"/>
              <a:pPr>
                <a:defRPr/>
              </a:pPr>
              <a:t>7</a:t>
            </a:fld>
            <a:endParaRPr lang="en-US"/>
          </a:p>
        </p:txBody>
      </p:sp>
      <p:sp>
        <p:nvSpPr>
          <p:cNvPr id="67587" name="Rectangle 3"/>
          <p:cNvSpPr>
            <a:spLocks noGrp="1" noChangeArrowheads="1"/>
          </p:cNvSpPr>
          <p:nvPr>
            <p:ph type="body" idx="1"/>
          </p:nvPr>
        </p:nvSpPr>
        <p:spPr>
          <a:xfrm>
            <a:off x="457200" y="476250"/>
            <a:ext cx="8229600" cy="5619750"/>
          </a:xfrm>
        </p:spPr>
        <p:txBody>
          <a:bodyPr/>
          <a:lstStyle/>
          <a:p>
            <a:pPr eaLnBrk="1" hangingPunct="1">
              <a:buFontTx/>
              <a:buNone/>
            </a:pPr>
            <a:r>
              <a:rPr lang="en-US" sz="2800" u="sng" smtClean="0"/>
              <a:t>Pemecahan Masalah dengan Algoritma</a:t>
            </a:r>
            <a:r>
              <a:rPr lang="en-US" sz="2800" i="1" u="sng" smtClean="0"/>
              <a:t> Greedy</a:t>
            </a:r>
          </a:p>
          <a:p>
            <a:pPr eaLnBrk="1" hangingPunct="1">
              <a:buFontTx/>
              <a:buNone/>
            </a:pPr>
            <a:endParaRPr lang="en-US" sz="2800" i="1" u="sng" smtClean="0"/>
          </a:p>
          <a:p>
            <a:pPr eaLnBrk="1" hangingPunct="1"/>
            <a:r>
              <a:rPr lang="en-US" smtClean="0"/>
              <a:t>Strategi </a:t>
            </a:r>
            <a:r>
              <a:rPr lang="en-US" i="1" smtClean="0"/>
              <a:t>greedy</a:t>
            </a:r>
            <a:r>
              <a:rPr lang="en-US" smtClean="0"/>
              <a:t> untuk memilih </a:t>
            </a:r>
            <a:r>
              <a:rPr lang="en-US" i="1" smtClean="0"/>
              <a:t>job</a:t>
            </a:r>
            <a:r>
              <a:rPr lang="en-US" smtClean="0"/>
              <a:t>: </a:t>
            </a:r>
            <a:endParaRPr lang="en-US" i="1" smtClean="0"/>
          </a:p>
          <a:p>
            <a:pPr eaLnBrk="1" hangingPunct="1">
              <a:buFontTx/>
              <a:buNone/>
            </a:pPr>
            <a:r>
              <a:rPr lang="en-US" i="1" smtClean="0"/>
              <a:t>   	</a:t>
            </a:r>
          </a:p>
          <a:p>
            <a:pPr eaLnBrk="1" hangingPunct="1">
              <a:buFontTx/>
              <a:buNone/>
            </a:pPr>
            <a:r>
              <a:rPr lang="en-US" i="1" smtClean="0"/>
              <a:t> 		</a:t>
            </a:r>
            <a:r>
              <a:rPr lang="en-US" smtClean="0"/>
              <a:t>Pada setiap langkah, pilih </a:t>
            </a:r>
            <a:r>
              <a:rPr lang="en-US" i="1" smtClean="0"/>
              <a:t>job i</a:t>
            </a:r>
            <a:r>
              <a:rPr lang="en-US" smtClean="0"/>
              <a:t> dengan</a:t>
            </a:r>
          </a:p>
          <a:p>
            <a:pPr eaLnBrk="1" hangingPunct="1">
              <a:buFontTx/>
              <a:buNone/>
            </a:pPr>
            <a:r>
              <a:rPr lang="en-US" smtClean="0"/>
              <a:t>		</a:t>
            </a:r>
            <a:r>
              <a:rPr lang="en-US" i="1" smtClean="0"/>
              <a:t>p</a:t>
            </a:r>
            <a:r>
              <a:rPr lang="en-US" i="1" baseline="-25000" smtClean="0"/>
              <a:t>i</a:t>
            </a:r>
            <a:r>
              <a:rPr lang="en-US" smtClean="0"/>
              <a:t> yang terbesar untuk menaikkan nilai</a:t>
            </a:r>
          </a:p>
          <a:p>
            <a:pPr eaLnBrk="1" hangingPunct="1">
              <a:buFontTx/>
              <a:buNone/>
            </a:pPr>
            <a:r>
              <a:rPr lang="en-US" smtClean="0"/>
              <a:t>		fungsi obyektif </a:t>
            </a:r>
            <a:r>
              <a:rPr lang="en-US" i="1" smtClean="0"/>
              <a:t>F</a:t>
            </a:r>
            <a:r>
              <a:rPr lang="en-US" smtClean="0"/>
              <a:t>. </a:t>
            </a:r>
          </a:p>
          <a:p>
            <a:pPr eaLnBrk="1" hangingPunct="1">
              <a:buFontTx/>
              <a:buNone/>
            </a:pPr>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12F6619E-C53D-4B2A-9ADA-E13224B0D058}" type="slidenum">
              <a:rPr lang="en-US"/>
              <a:pPr>
                <a:defRPr/>
              </a:pPr>
              <a:t>8</a:t>
            </a:fld>
            <a:endParaRPr lang="en-US"/>
          </a:p>
        </p:txBody>
      </p:sp>
      <p:sp>
        <p:nvSpPr>
          <p:cNvPr id="17412" name="Rectangle 3"/>
          <p:cNvSpPr>
            <a:spLocks noGrp="1" noChangeArrowheads="1"/>
          </p:cNvSpPr>
          <p:nvPr>
            <p:ph type="body" sz="half" idx="1"/>
          </p:nvPr>
        </p:nvSpPr>
        <p:spPr>
          <a:xfrm>
            <a:off x="457200" y="476250"/>
            <a:ext cx="8147050" cy="5619750"/>
          </a:xfrm>
        </p:spPr>
        <p:txBody>
          <a:bodyPr/>
          <a:lstStyle/>
          <a:p>
            <a:pPr eaLnBrk="1" hangingPunct="1">
              <a:buFontTx/>
              <a:buNone/>
            </a:pPr>
            <a:r>
              <a:rPr lang="en-US" sz="2800" smtClean="0"/>
              <a:t>Contoh:    (</a:t>
            </a:r>
            <a:r>
              <a:rPr lang="en-US" sz="2800" i="1" smtClean="0"/>
              <a:t>p</a:t>
            </a:r>
            <a:r>
              <a:rPr lang="en-US" sz="2800" baseline="-25000" smtClean="0"/>
              <a:t>1</a:t>
            </a:r>
            <a:r>
              <a:rPr lang="en-US" sz="2800" smtClean="0"/>
              <a:t>, </a:t>
            </a:r>
            <a:r>
              <a:rPr lang="en-US" sz="2800" i="1" smtClean="0"/>
              <a:t>p</a:t>
            </a:r>
            <a:r>
              <a:rPr lang="en-US" sz="2800" baseline="-25000" smtClean="0"/>
              <a:t>2</a:t>
            </a:r>
            <a:r>
              <a:rPr lang="en-US" sz="2800" smtClean="0"/>
              <a:t>, </a:t>
            </a:r>
            <a:r>
              <a:rPr lang="en-US" sz="2800" i="1" smtClean="0"/>
              <a:t>p</a:t>
            </a:r>
            <a:r>
              <a:rPr lang="en-US" sz="2800" baseline="-25000" smtClean="0"/>
              <a:t>3</a:t>
            </a:r>
            <a:r>
              <a:rPr lang="en-US" sz="2800" smtClean="0"/>
              <a:t>, </a:t>
            </a:r>
            <a:r>
              <a:rPr lang="en-US" sz="2800" i="1" smtClean="0"/>
              <a:t>p</a:t>
            </a:r>
            <a:r>
              <a:rPr lang="en-US" sz="2800" baseline="-25000" smtClean="0"/>
              <a:t>4</a:t>
            </a:r>
            <a:r>
              <a:rPr lang="en-US" sz="2800" smtClean="0"/>
              <a:t>) = (50, 10, 15, 30)</a:t>
            </a:r>
          </a:p>
          <a:p>
            <a:pPr eaLnBrk="1" hangingPunct="1">
              <a:buFontTx/>
              <a:buNone/>
            </a:pPr>
            <a:r>
              <a:rPr lang="en-US" sz="2800" smtClean="0"/>
              <a:t>	            (</a:t>
            </a:r>
            <a:r>
              <a:rPr lang="en-US" sz="2800" i="1" smtClean="0"/>
              <a:t>d</a:t>
            </a:r>
            <a:r>
              <a:rPr lang="en-US" sz="2800" baseline="-25000" smtClean="0"/>
              <a:t>1</a:t>
            </a:r>
            <a:r>
              <a:rPr lang="en-US" sz="2800" smtClean="0"/>
              <a:t>, </a:t>
            </a:r>
            <a:r>
              <a:rPr lang="en-US" sz="2800" i="1" smtClean="0"/>
              <a:t>d</a:t>
            </a:r>
            <a:r>
              <a:rPr lang="en-US" sz="2800" baseline="-25000" smtClean="0"/>
              <a:t>2</a:t>
            </a:r>
            <a:r>
              <a:rPr lang="en-US" sz="2800" smtClean="0"/>
              <a:t>, </a:t>
            </a:r>
            <a:r>
              <a:rPr lang="en-US" sz="2800" i="1" smtClean="0"/>
              <a:t>d</a:t>
            </a:r>
            <a:r>
              <a:rPr lang="en-US" sz="2800" baseline="-25000" smtClean="0"/>
              <a:t>3</a:t>
            </a:r>
            <a:r>
              <a:rPr lang="en-US" sz="2800" smtClean="0"/>
              <a:t>, </a:t>
            </a:r>
            <a:r>
              <a:rPr lang="en-US" sz="2800" i="1" smtClean="0"/>
              <a:t>d</a:t>
            </a:r>
            <a:r>
              <a:rPr lang="en-US" sz="2800" baseline="-25000" smtClean="0"/>
              <a:t>4</a:t>
            </a:r>
            <a:r>
              <a:rPr lang="en-US" sz="2800" smtClean="0"/>
              <a:t>) = (2, 1, 2, 1)</a:t>
            </a:r>
          </a:p>
          <a:p>
            <a:pPr eaLnBrk="1" hangingPunct="1">
              <a:buFontTx/>
              <a:buNone/>
            </a:pPr>
            <a:endParaRPr lang="en-US" sz="2800" smtClean="0"/>
          </a:p>
          <a:p>
            <a:pPr eaLnBrk="1" hangingPunct="1">
              <a:buFontTx/>
              <a:buNone/>
            </a:pPr>
            <a:endParaRPr lang="en-US" sz="2800" smtClean="0"/>
          </a:p>
          <a:p>
            <a:pPr eaLnBrk="1" hangingPunct="1">
              <a:buFontTx/>
              <a:buNone/>
            </a:pPr>
            <a:endParaRPr lang="en-US" sz="2800" smtClean="0"/>
          </a:p>
          <a:p>
            <a:pPr eaLnBrk="1" hangingPunct="1">
              <a:buFontTx/>
              <a:buNone/>
            </a:pPr>
            <a:endParaRPr lang="en-US" sz="2800" smtClean="0"/>
          </a:p>
          <a:p>
            <a:pPr eaLnBrk="1" hangingPunct="1">
              <a:buFontTx/>
              <a:buNone/>
            </a:pPr>
            <a:endParaRPr lang="en-US" sz="2800" smtClean="0"/>
          </a:p>
          <a:p>
            <a:pPr eaLnBrk="1" hangingPunct="1">
              <a:buFontTx/>
              <a:buNone/>
            </a:pPr>
            <a:endParaRPr lang="en-US" sz="2800" smtClean="0"/>
          </a:p>
          <a:p>
            <a:pPr eaLnBrk="1" hangingPunct="1">
              <a:buFontTx/>
              <a:buNone/>
            </a:pPr>
            <a:endParaRPr lang="en-US" sz="2800" smtClean="0"/>
          </a:p>
          <a:p>
            <a:pPr eaLnBrk="1" hangingPunct="1">
              <a:buFontTx/>
              <a:buNone/>
            </a:pPr>
            <a:r>
              <a:rPr lang="en-US" sz="2800" smtClean="0"/>
              <a:t> Solusi optimal: </a:t>
            </a:r>
            <a:r>
              <a:rPr lang="en-US" sz="2800" i="1" smtClean="0"/>
              <a:t>J </a:t>
            </a:r>
            <a:r>
              <a:rPr lang="en-US" sz="2800" smtClean="0"/>
              <a:t>= {4, 1} dengan </a:t>
            </a:r>
            <a:r>
              <a:rPr lang="en-US" sz="2800" i="1" smtClean="0"/>
              <a:t>F</a:t>
            </a:r>
            <a:r>
              <a:rPr lang="en-US" sz="2800" smtClean="0"/>
              <a:t> = 80.</a:t>
            </a:r>
          </a:p>
        </p:txBody>
      </p:sp>
      <p:graphicFrame>
        <p:nvGraphicFramePr>
          <p:cNvPr id="17410" name="Object 4"/>
          <p:cNvGraphicFramePr>
            <a:graphicFrameLocks noChangeAspect="1"/>
          </p:cNvGraphicFramePr>
          <p:nvPr>
            <p:ph sz="half" idx="2"/>
          </p:nvPr>
        </p:nvGraphicFramePr>
        <p:xfrm>
          <a:off x="684213" y="1773238"/>
          <a:ext cx="7726362" cy="2909887"/>
        </p:xfrm>
        <a:graphic>
          <a:graphicData uri="http://schemas.openxmlformats.org/presentationml/2006/ole">
            <p:oleObj spid="_x0000_s17410" name="Document" r:id="rId3" imgW="5412167" imgH="2037958" progId="Word.Document.8">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defRPr/>
            </a:pPr>
            <a:fld id="{DC506478-3C01-4121-BF02-1AC13FC3A2F0}" type="slidenum">
              <a:rPr lang="en-US"/>
              <a:pPr>
                <a:defRPr/>
              </a:pPr>
              <a:t>9</a:t>
            </a:fld>
            <a:endParaRPr lang="en-US"/>
          </a:p>
        </p:txBody>
      </p:sp>
      <p:graphicFrame>
        <p:nvGraphicFramePr>
          <p:cNvPr id="18434" name="Object 7"/>
          <p:cNvGraphicFramePr>
            <a:graphicFrameLocks noChangeAspect="1"/>
          </p:cNvGraphicFramePr>
          <p:nvPr>
            <p:ph/>
          </p:nvPr>
        </p:nvGraphicFramePr>
        <p:xfrm>
          <a:off x="307975" y="685800"/>
          <a:ext cx="8526463" cy="4845050"/>
        </p:xfrm>
        <a:graphic>
          <a:graphicData uri="http://schemas.openxmlformats.org/presentationml/2006/ole">
            <p:oleObj spid="_x0000_s18434" name="Document" r:id="rId3" imgW="5496490" imgH="2306953" progId="Word.Document.8">
              <p:embed/>
            </p:oleObj>
          </a:graphicData>
        </a:graphic>
      </p:graphicFrame>
      <p:sp>
        <p:nvSpPr>
          <p:cNvPr id="39945" name="Rectangle 9"/>
          <p:cNvSpPr>
            <a:spLocks noChangeArrowheads="1"/>
          </p:cNvSpPr>
          <p:nvPr/>
        </p:nvSpPr>
        <p:spPr bwMode="auto">
          <a:xfrm>
            <a:off x="539750" y="5734050"/>
            <a:ext cx="7272338" cy="366713"/>
          </a:xfrm>
          <a:prstGeom prst="rect">
            <a:avLst/>
          </a:prstGeom>
          <a:noFill/>
          <a:ln w="9525">
            <a:noFill/>
            <a:miter lim="800000"/>
            <a:headEnd/>
            <a:tailEnd/>
          </a:ln>
          <a:effectLst/>
        </p:spPr>
        <p:txBody>
          <a:bodyPr>
            <a:spAutoFit/>
          </a:bodyPr>
          <a:lstStyle/>
          <a:p>
            <a:pPr>
              <a:defRPr/>
            </a:pPr>
            <a:r>
              <a:rPr lang="en-US">
                <a:effectLst>
                  <a:outerShdw blurRad="38100" dist="38100" dir="2700000" algn="tl">
                    <a:srgbClr val="000000"/>
                  </a:outerShdw>
                </a:effectLst>
                <a:latin typeface="Arial" pitchFamily="34" charset="0"/>
              </a:rPr>
              <a:t>Kompleksitas algoritma </a:t>
            </a:r>
            <a:r>
              <a:rPr lang="en-US" i="1">
                <a:effectLst>
                  <a:outerShdw blurRad="38100" dist="38100" dir="2700000" algn="tl">
                    <a:srgbClr val="000000"/>
                  </a:outerShdw>
                </a:effectLst>
                <a:latin typeface="Arial" pitchFamily="34" charset="0"/>
              </a:rPr>
              <a:t>greedy</a:t>
            </a:r>
            <a:r>
              <a:rPr lang="en-US">
                <a:effectLst>
                  <a:outerShdw blurRad="38100" dist="38100" dir="2700000" algn="tl">
                    <a:srgbClr val="000000"/>
                  </a:outerShdw>
                </a:effectLst>
                <a:latin typeface="Arial" pitchFamily="34" charset="0"/>
              </a:rPr>
              <a:t> : </a:t>
            </a:r>
            <a:r>
              <a:rPr lang="en-US" i="1">
                <a:effectLst>
                  <a:outerShdw blurRad="38100" dist="38100" dir="2700000" algn="tl">
                    <a:srgbClr val="000000"/>
                  </a:outerShdw>
                </a:effectLst>
                <a:latin typeface="Arial" pitchFamily="34" charset="0"/>
              </a:rPr>
              <a:t>O</a:t>
            </a:r>
            <a:r>
              <a:rPr lang="en-US">
                <a:effectLst>
                  <a:outerShdw blurRad="38100" dist="38100" dir="2700000" algn="tl">
                    <a:srgbClr val="000000"/>
                  </a:outerShdw>
                </a:effectLst>
                <a:latin typeface="Arial" pitchFamily="34" charset="0"/>
              </a:rPr>
              <a:t>(</a:t>
            </a:r>
            <a:r>
              <a:rPr lang="en-US" i="1">
                <a:effectLst>
                  <a:outerShdw blurRad="38100" dist="38100" dir="2700000" algn="tl">
                    <a:srgbClr val="000000"/>
                  </a:outerShdw>
                </a:effectLst>
                <a:latin typeface="Arial" pitchFamily="34" charset="0"/>
              </a:rPr>
              <a:t>n</a:t>
            </a:r>
            <a:r>
              <a:rPr lang="en-US" i="1" baseline="30000">
                <a:effectLst>
                  <a:outerShdw blurRad="38100" dist="38100" dir="2700000" algn="tl">
                    <a:srgbClr val="000000"/>
                  </a:outerShdw>
                </a:effectLst>
                <a:latin typeface="Arial" pitchFamily="34" charset="0"/>
              </a:rPr>
              <a:t>2</a:t>
            </a:r>
            <a:r>
              <a:rPr lang="en-US">
                <a:effectLst>
                  <a:outerShdw blurRad="38100" dist="38100" dir="2700000" algn="tl">
                    <a:srgbClr val="000000"/>
                  </a:outerShdw>
                </a:effectLst>
                <a:latin typeface="Arial"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1155</Words>
  <Application>Microsoft Office PowerPoint</Application>
  <PresentationFormat>On-screen Show (4:3)</PresentationFormat>
  <Paragraphs>282</Paragraphs>
  <Slides>45</Slides>
  <Notes>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45</vt:i4>
      </vt:variant>
    </vt:vector>
  </HeadingPairs>
  <TitlesOfParts>
    <vt:vector size="50" baseType="lpstr">
      <vt:lpstr>Office Theme</vt:lpstr>
      <vt:lpstr>Equation</vt:lpstr>
      <vt:lpstr>Document</vt:lpstr>
      <vt:lpstr>VISIO</vt:lpstr>
      <vt:lpstr>Microsoft Equation 3.0</vt:lpstr>
      <vt:lpstr>Algoritma Greedy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Lintasan terpendek (berdasarkan delai):</vt:lpstr>
      <vt:lpstr>Slide 22</vt:lpstr>
      <vt:lpstr>Slide 23</vt:lpstr>
      <vt:lpstr>Slide 24</vt:lpstr>
      <vt:lpstr>Slide 25</vt:lpstr>
      <vt:lpstr>Slide 26</vt:lpstr>
      <vt:lpstr>Slide 27</vt:lpstr>
      <vt:lpstr>Slide 28</vt:lpstr>
      <vt:lpstr>Slide 29</vt:lpstr>
      <vt:lpstr>Slide 30</vt:lpstr>
      <vt:lpstr>9. Pecahan Mesir (Egyptian Fraction)</vt:lpstr>
      <vt:lpstr>Slide 32</vt:lpstr>
      <vt:lpstr>Slide 33</vt:lpstr>
      <vt:lpstr>Slide 34</vt:lpstr>
      <vt:lpstr>10. Connecting wires</vt:lpstr>
      <vt:lpstr>Aplikasi Algoritma Greedy pada Permainan Othello (Riversi)</vt:lpstr>
      <vt:lpstr>Othello</vt:lpstr>
      <vt:lpstr>Slide 38</vt:lpstr>
      <vt:lpstr>Slide 39</vt:lpstr>
      <vt:lpstr>Slide 40</vt:lpstr>
      <vt:lpstr>Slide 41</vt:lpstr>
      <vt:lpstr>Slide 42</vt:lpstr>
      <vt:lpstr>Slide 43</vt:lpstr>
      <vt:lpstr>Greedy by Jumlah Koin</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UserUPN</dc:creator>
  <cp:lastModifiedBy>wilis</cp:lastModifiedBy>
  <cp:revision>10</cp:revision>
  <dcterms:created xsi:type="dcterms:W3CDTF">2014-01-31T01:13:01Z</dcterms:created>
  <dcterms:modified xsi:type="dcterms:W3CDTF">2014-10-29T02:44:06Z</dcterms:modified>
</cp:coreProperties>
</file>