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7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1F0A9-6CDE-4705-A873-CD15A91B4C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6C3CF-5813-4748-9BC9-C1CF6C91C3A6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17BDF-EEBD-45C4-82CA-570E355AA300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937D8-FD76-4993-8C14-65D4C8D76CA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FAA7E-9067-477B-A325-EA520F09568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571612"/>
            <a:ext cx="7215238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286124"/>
            <a:ext cx="721523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id-ID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A1A83-79B9-406C-8F13-27EFE74A0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2C32D-7F50-4046-A1EF-BA2EA647F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6715172" cy="947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85859"/>
            <a:ext cx="5486400" cy="3441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86322"/>
            <a:ext cx="5486400" cy="138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501090" y="0"/>
            <a:ext cx="642910" cy="62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7620" y="6572272"/>
            <a:ext cx="200026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92" y="6572272"/>
            <a:ext cx="207170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 flipH="1">
            <a:off x="-45719" y="19050"/>
            <a:ext cx="117124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28596" y="6572272"/>
            <a:ext cx="2895600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500034" y="1214422"/>
            <a:ext cx="68580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http://www.cis.ohio-state.edu/~gurari/course/cis680/cis680334x.gi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ight_queens_puzzle" TargetMode="External"/><Relationship Id="rId2" Type="http://schemas.openxmlformats.org/officeDocument/2006/relationships/hyperlink" Target="http://en.wikipedia.org/wiki/Edsger_Dijkstr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7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8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Backtrack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Analisa Algoritma</a:t>
            </a:r>
          </a:p>
          <a:p>
            <a:r>
              <a:rPr lang="id-ID" dirty="0" smtClean="0"/>
              <a:t>Pertemuan 12</a:t>
            </a:r>
          </a:p>
          <a:p>
            <a:endParaRPr lang="id-ID" dirty="0"/>
          </a:p>
        </p:txBody>
      </p:sp>
      <p:pic>
        <p:nvPicPr>
          <p:cNvPr id="6" name="Picture 2" descr="http://www.hostpublications.com/images/covers/backtracking-l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785926"/>
            <a:ext cx="2924920" cy="4529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70A7F4-FF18-4C48-AE8A-314C08F15E0B}" type="slidenum">
              <a:rPr lang="en-US" smtClean="0"/>
              <a:pPr/>
              <a:t>10</a:t>
            </a:fld>
            <a:endParaRPr lang="en-US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ph/>
          </p:nvPr>
        </p:nvGraphicFramePr>
        <p:xfrm>
          <a:off x="392113" y="336550"/>
          <a:ext cx="8434387" cy="6400800"/>
        </p:xfrm>
        <a:graphic>
          <a:graphicData uri="http://schemas.openxmlformats.org/presentationml/2006/ole">
            <p:oleObj spid="_x0000_s3074" name="Document" r:id="rId3" imgW="5267300" imgH="3996767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CC8564-4057-476F-B972-0A57E3903038}" type="slidenum">
              <a:rPr lang="en-US" smtClean="0"/>
              <a:pPr/>
              <a:t>11</a:t>
            </a:fld>
            <a:endParaRPr lang="en-US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ph/>
          </p:nvPr>
        </p:nvGraphicFramePr>
        <p:xfrm>
          <a:off x="1374775" y="1177925"/>
          <a:ext cx="5508625" cy="3452813"/>
        </p:xfrm>
        <a:graphic>
          <a:graphicData uri="http://schemas.openxmlformats.org/presentationml/2006/ole">
            <p:oleObj spid="_x0000_s4098" name="VISIO" r:id="rId3" imgW="2884639" imgH="1825064" progId="Visio.Drawing.11">
              <p:embed/>
            </p:oleObj>
          </a:graphicData>
        </a:graphic>
      </p:graphicFrame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-155575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611188" y="4797425"/>
            <a:ext cx="7639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Contoh runut-balik pada sebuah labirin. Runut-balik diperlihatkan dengan </a:t>
            </a:r>
          </a:p>
          <a:p>
            <a:pPr algn="ctr"/>
            <a:r>
              <a:rPr lang="en-US" sz="180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garis putus-putus.</a:t>
            </a:r>
            <a:endParaRPr 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id-ID" smtClean="0"/>
              <a:t>Contoh lainnya: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2C57DE-3717-4C72-9B5A-332C389F419D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427831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A735B7-75C3-4BC1-A8A9-E1402AD39676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5105400" y="381000"/>
            <a:ext cx="3687763" cy="6186488"/>
          </a:xfrm>
          <a:noFill/>
        </p:spPr>
      </p:pic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533400" y="381000"/>
            <a:ext cx="4267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Jika kita menggambarkan sekuens pilihan yang kita lakukan, maka diagram berbentuk  seperti pohon.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514600"/>
            <a:ext cx="3790950" cy="1754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sz="2800" dirty="0"/>
              <a:t>Simpul daun merupakan: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id-ID" sz="2800" dirty="0"/>
              <a:t>Titik </a:t>
            </a:r>
            <a:r>
              <a:rPr lang="id-ID" sz="2800" i="1" dirty="0"/>
              <a:t>backtrack</a:t>
            </a:r>
            <a:r>
              <a:rPr lang="id-ID" sz="2800" dirty="0"/>
              <a:t>, atau</a:t>
            </a:r>
          </a:p>
          <a:p>
            <a:pPr marL="457200" indent="-457200">
              <a:buFontTx/>
              <a:buAutoNum type="arabicPeriod"/>
              <a:defRPr/>
            </a:pPr>
            <a:r>
              <a:rPr lang="id-ID" sz="2800" dirty="0"/>
              <a:t>Simpul </a:t>
            </a:r>
            <a:r>
              <a:rPr lang="id-ID" sz="2800" i="1" dirty="0"/>
              <a:t>goal</a:t>
            </a:r>
          </a:p>
          <a:p>
            <a:pPr marL="457200" indent="-457200">
              <a:buFontTx/>
              <a:buAutoNum type="arabicPeriod"/>
              <a:defRPr/>
            </a:pPr>
            <a:endParaRPr lang="id-ID" dirty="0"/>
          </a:p>
        </p:txBody>
      </p:sp>
      <p:sp>
        <p:nvSpPr>
          <p:cNvPr id="32774" name="TextBox 5"/>
          <p:cNvSpPr txBox="1">
            <a:spLocks noChangeArrowheads="1"/>
          </p:cNvSpPr>
          <p:nvPr/>
        </p:nvSpPr>
        <p:spPr bwMode="auto">
          <a:xfrm>
            <a:off x="533400" y="4267200"/>
            <a:ext cx="43053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2800"/>
              <a:t>Pada titik </a:t>
            </a:r>
            <a:r>
              <a:rPr lang="id-ID" sz="2800" i="1"/>
              <a:t>backtrack</a:t>
            </a:r>
            <a:r>
              <a:rPr lang="id-ID" sz="2800"/>
              <a:t>, simpul</a:t>
            </a:r>
          </a:p>
          <a:p>
            <a:r>
              <a:rPr lang="id-ID" sz="2800"/>
              <a:t>tersebut menjadi mati (tidak </a:t>
            </a:r>
          </a:p>
          <a:p>
            <a:r>
              <a:rPr lang="id-ID" sz="2800"/>
              <a:t>bisa diekspansi lagi</a:t>
            </a:r>
            <a:r>
              <a:rPr lang="en-US" sz="2800"/>
              <a:t>) </a:t>
            </a:r>
            <a:endParaRPr lang="id-ID" sz="2800"/>
          </a:p>
        </p:txBody>
      </p:sp>
      <p:sp>
        <p:nvSpPr>
          <p:cNvPr id="32775" name="TextBox 6"/>
          <p:cNvSpPr txBox="1">
            <a:spLocks noChangeArrowheads="1"/>
          </p:cNvSpPr>
          <p:nvPr/>
        </p:nvSpPr>
        <p:spPr bwMode="auto">
          <a:xfrm>
            <a:off x="609600" y="6019800"/>
            <a:ext cx="4413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/>
              <a:t>Aturan pembentukan simpul: 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E1271C-D5D9-4851-BC85-9DDB14AFF0E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Pendahuluan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Runut-balik (</a:t>
            </a:r>
            <a:r>
              <a:rPr lang="en-US" sz="2800" i="1" smtClean="0"/>
              <a:t>backtracking</a:t>
            </a:r>
            <a:r>
              <a:rPr lang="en-US" sz="2800" smtClean="0"/>
              <a:t>) adalah algoritma </a:t>
            </a:r>
            <a:r>
              <a:rPr lang="id-ID" sz="2800" smtClean="0"/>
              <a:t>pencarian solusi </a:t>
            </a:r>
            <a:r>
              <a:rPr lang="en-US" sz="2800" smtClean="0"/>
              <a:t>yang berbasis pada DFS</a:t>
            </a:r>
            <a:r>
              <a:rPr lang="id-ID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id-ID" sz="2800" smtClean="0"/>
          </a:p>
          <a:p>
            <a:pPr eaLnBrk="1" hangingPunct="1"/>
            <a:r>
              <a:rPr lang="en-US" sz="2800" smtClean="0"/>
              <a:t>Algoritma runut-balik banyak diterapkan untuk program </a:t>
            </a:r>
            <a:r>
              <a:rPr lang="en-US" sz="2800" i="1" smtClean="0"/>
              <a:t>games</a:t>
            </a:r>
            <a:r>
              <a:rPr lang="en-US" sz="2800" smtClean="0"/>
              <a:t> :</a:t>
            </a:r>
          </a:p>
          <a:p>
            <a:pPr lvl="1" eaLnBrk="1" hangingPunct="1"/>
            <a:r>
              <a:rPr lang="en-US" sz="2400" smtClean="0"/>
              <a:t>permainan </a:t>
            </a:r>
            <a:r>
              <a:rPr lang="en-US" sz="2400" i="1" smtClean="0"/>
              <a:t>tic-tac-toe</a:t>
            </a:r>
            <a:r>
              <a:rPr lang="en-US" sz="2400" smtClean="0"/>
              <a:t>, </a:t>
            </a:r>
          </a:p>
          <a:p>
            <a:pPr lvl="1" eaLnBrk="1" hangingPunct="1"/>
            <a:r>
              <a:rPr lang="en-US" sz="2400" smtClean="0"/>
              <a:t>menemukan jalan keluar dalam sebuah labirin,</a:t>
            </a:r>
          </a:p>
          <a:p>
            <a:pPr lvl="1" eaLnBrk="1" hangingPunct="1"/>
            <a:r>
              <a:rPr lang="en-US" sz="2400" smtClean="0"/>
              <a:t>Catur,</a:t>
            </a:r>
            <a:r>
              <a:rPr lang="id-ID" sz="2400" smtClean="0"/>
              <a:t> </a:t>
            </a:r>
            <a:r>
              <a:rPr lang="id-ID" sz="2400" i="1" smtClean="0"/>
              <a:t>crossword</a:t>
            </a:r>
            <a:r>
              <a:rPr lang="id-ID" sz="2400" smtClean="0"/>
              <a:t> </a:t>
            </a:r>
            <a:r>
              <a:rPr lang="id-ID" sz="2400" i="1" smtClean="0"/>
              <a:t>puzzle</a:t>
            </a:r>
            <a:r>
              <a:rPr lang="id-ID" sz="2400" smtClean="0"/>
              <a:t>, </a:t>
            </a:r>
            <a:r>
              <a:rPr lang="id-ID" sz="2400" i="1" smtClean="0"/>
              <a:t>sudoku</a:t>
            </a:r>
            <a:r>
              <a:rPr lang="id-ID" sz="2400" smtClean="0"/>
              <a:t>, </a:t>
            </a:r>
            <a:r>
              <a:rPr lang="en-US" sz="2400" smtClean="0"/>
              <a:t>dan masalah-masalah  pada bidang kecerdasan buatan (</a:t>
            </a:r>
            <a:r>
              <a:rPr lang="en-US" sz="2400" i="1" smtClean="0"/>
              <a:t>artificial intelligence</a:t>
            </a:r>
            <a:r>
              <a:rPr lang="en-US" sz="2400" smtClean="0"/>
              <a:t>).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95D0D3-E831-4941-8636-AA0AF12B5D32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34819" name="Picture 2" descr="https://encrypted-tbn0.gstatic.com/images?q=tbn:ANd9GcSNUW5Iptr-tGQrz3I5-65e4_0xyYBBXYpdseKHJ1RzyiKw3-p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95400"/>
            <a:ext cx="434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TextBox 5"/>
          <p:cNvSpPr txBox="1">
            <a:spLocks noChangeArrowheads="1"/>
          </p:cNvSpPr>
          <p:nvPr/>
        </p:nvSpPr>
        <p:spPr bwMode="auto">
          <a:xfrm>
            <a:off x="2514600" y="457200"/>
            <a:ext cx="2865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/>
              <a:t>Crossword puzzle: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FF12D5-0BA5-4D32-A699-030AC234914A}" type="slidenum">
              <a:rPr lang="en-US" smtClean="0"/>
              <a:pPr/>
              <a:t>16</a:t>
            </a:fld>
            <a:endParaRPr lang="en-US" smtClean="0"/>
          </a:p>
        </p:txBody>
      </p:sp>
      <p:pic>
        <p:nvPicPr>
          <p:cNvPr id="35843" name="Picture 2" descr="https://encrypted-tbn1.gstatic.com/images?q=tbn:ANd9GcQkLq0psmyIzfe829tgHo0p3ERwqnW39wDrSTobfQgLWeQsLz3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524000"/>
            <a:ext cx="335280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TextBox 5"/>
          <p:cNvSpPr txBox="1">
            <a:spLocks noChangeArrowheads="1"/>
          </p:cNvSpPr>
          <p:nvPr/>
        </p:nvSpPr>
        <p:spPr bwMode="auto">
          <a:xfrm>
            <a:off x="3200400" y="685800"/>
            <a:ext cx="1939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/>
              <a:t>Tic-Tac-Toe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C7A50C-CE8F-4E22-BFA8-3BBA2B8085A9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36867" name="Picture 2" descr="https://encrypted-tbn1.gstatic.com/images?q=tbn:ANd9GcTjr11kbxYjrLCDOZJtfjsPDqZmY_DesJcv5MtaExSzUgt8cAhZ3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76400"/>
            <a:ext cx="419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3657600" y="609600"/>
            <a:ext cx="1366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Sudoku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5AE298-983C-40ED-A3FC-8F0465EADBC4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37891" name="Picture 2" descr="https://encrypted-tbn0.gstatic.com/images?q=tbn:ANd9GcS2b2PUeIPoAclfs3flRp3AGln3ezn0R23YCUneo57NVKk2gPV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752600"/>
            <a:ext cx="5257800" cy="360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TextBox 5"/>
          <p:cNvSpPr txBox="1">
            <a:spLocks noChangeArrowheads="1"/>
          </p:cNvSpPr>
          <p:nvPr/>
        </p:nvSpPr>
        <p:spPr bwMode="auto">
          <a:xfrm>
            <a:off x="4191000" y="838200"/>
            <a:ext cx="1103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Catur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d-ID" sz="2800" smtClean="0"/>
              <a:t>Algoritma r</a:t>
            </a:r>
            <a:r>
              <a:rPr lang="en-US" sz="2800" smtClean="0"/>
              <a:t>unut-balik merupakan perbaikan dari algoritma </a:t>
            </a:r>
            <a:r>
              <a:rPr lang="en-US" sz="2800" i="1" smtClean="0"/>
              <a:t>brute-force </a:t>
            </a:r>
            <a:r>
              <a:rPr lang="en-US" sz="2800" smtClean="0"/>
              <a:t>(</a:t>
            </a:r>
            <a:r>
              <a:rPr lang="en-US" sz="2800" i="1" smtClean="0"/>
              <a:t>exhaustive search</a:t>
            </a:r>
            <a:r>
              <a:rPr lang="en-US" sz="2800" smtClean="0"/>
              <a:t>)</a:t>
            </a:r>
            <a:endParaRPr lang="id-ID" sz="2800" i="1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80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Pada</a:t>
            </a:r>
            <a:r>
              <a:rPr lang="en-US" sz="2800" i="1" smtClean="0"/>
              <a:t> exhaustive search</a:t>
            </a:r>
            <a:r>
              <a:rPr lang="en-US" sz="2800" smtClean="0"/>
              <a:t>, semua kemungkinan solusi dieksplorasi satu per satu.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800" i="1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Pada </a:t>
            </a:r>
            <a:r>
              <a:rPr lang="en-US" sz="2800" i="1" smtClean="0"/>
              <a:t>backtracking</a:t>
            </a:r>
            <a:r>
              <a:rPr lang="en-US" sz="2800" smtClean="0"/>
              <a:t>, hanya pilihan yang mengarah ke solusi yang dieksplorasi, pilihan yang tidak mengarah ke solusi tidak dipertimbangkan lagi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 smtClean="0"/>
              <a:t>	</a:t>
            </a:r>
            <a:r>
              <a:rPr lang="en-US" sz="2800" smtClean="0">
                <a:sym typeface="Wingdings" pitchFamily="2" charset="2"/>
              </a:rPr>
              <a:t> </a:t>
            </a:r>
            <a:r>
              <a:rPr lang="en-US" sz="2800" smtClean="0"/>
              <a:t>Memangkas (</a:t>
            </a:r>
            <a:r>
              <a:rPr lang="en-US" sz="2800" i="1" smtClean="0"/>
              <a:t>pruning</a:t>
            </a:r>
            <a:r>
              <a:rPr lang="en-US" sz="2800" smtClean="0"/>
              <a:t>) simpul-simpul yang tidak mengarah ke solusi.</a:t>
            </a:r>
          </a:p>
          <a:p>
            <a:endParaRPr lang="id-ID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B34F3F-B3AD-4F53-BD9F-BFE9E4376DCD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Pengantar</a:t>
            </a:r>
            <a:r>
              <a:rPr lang="en-US" smtClean="0"/>
              <a:t> *)</a:t>
            </a:r>
            <a:endParaRPr lang="id-ID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id-ID" sz="2400" smtClean="0"/>
              <a:t>Misalkan anda harus membuat rangkaian keputusan di antara beberapa pilihan</a:t>
            </a:r>
            <a:r>
              <a:rPr lang="en-US" sz="2400" i="1" smtClean="0"/>
              <a:t>,</a:t>
            </a:r>
            <a:r>
              <a:rPr lang="en-US" sz="2400" smtClean="0"/>
              <a:t> </a:t>
            </a:r>
            <a:r>
              <a:rPr lang="id-ID" sz="2400" smtClean="0"/>
              <a:t>dimana:</a:t>
            </a:r>
            <a:endParaRPr lang="en-US" sz="2400" smtClean="0"/>
          </a:p>
          <a:p>
            <a:pPr lvl="1" eaLnBrk="1" hangingPunct="1"/>
            <a:r>
              <a:rPr lang="id-ID" sz="2400" smtClean="0"/>
              <a:t>Anda tidak punya cukup informasi untuk mengetahui apa yang akan dipilih</a:t>
            </a:r>
            <a:endParaRPr lang="en-US" sz="2400" smtClean="0"/>
          </a:p>
          <a:p>
            <a:pPr lvl="1" eaLnBrk="1" hangingPunct="1"/>
            <a:r>
              <a:rPr lang="id-ID" sz="2400" smtClean="0"/>
              <a:t>Tiap keputusan mengarah pada sekumpulhan pilihan baru</a:t>
            </a:r>
            <a:endParaRPr lang="en-US" sz="2400" smtClean="0"/>
          </a:p>
          <a:p>
            <a:pPr lvl="1" eaLnBrk="1" hangingPunct="1"/>
            <a:r>
              <a:rPr lang="id-ID" sz="2400" smtClean="0"/>
              <a:t>Beberapa sekuens pilihan </a:t>
            </a:r>
            <a:r>
              <a:rPr lang="en-US" sz="2400" smtClean="0"/>
              <a:t>(</a:t>
            </a:r>
            <a:r>
              <a:rPr lang="id-ID" sz="2400" smtClean="0"/>
              <a:t>bisa lebih dari satu) mungkin merupakan solusi persoalan</a:t>
            </a:r>
            <a:endParaRPr lang="en-US" sz="2400" smtClean="0"/>
          </a:p>
          <a:p>
            <a:pPr eaLnBrk="1" hangingPunct="1"/>
            <a:r>
              <a:rPr lang="en-US" sz="2400" smtClean="0">
                <a:solidFill>
                  <a:srgbClr val="FF0000"/>
                </a:solidFill>
              </a:rPr>
              <a:t>Backtracking</a:t>
            </a:r>
            <a:r>
              <a:rPr lang="id-ID" sz="2400" smtClean="0">
                <a:solidFill>
                  <a:schemeClr val="tx2"/>
                </a:solidFill>
              </a:rPr>
              <a:t> adalah cara yang metodologis mencoba beberapa sekuens keputusan, sampai Anda menemukan sekuens yang “bekerja”</a:t>
            </a:r>
            <a:endParaRPr lang="en-US" sz="2400" smtClean="0"/>
          </a:p>
          <a:p>
            <a:endParaRPr lang="id-ID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D0D836-8928-4381-AB86-5DD62761FE8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457200" y="6400800"/>
            <a:ext cx="6680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Sumber: </a:t>
            </a:r>
            <a:r>
              <a:rPr lang="en-US" i="1"/>
              <a:t>www.cis.upenn.edu/.../35-</a:t>
            </a:r>
            <a:r>
              <a:rPr lang="en-US" b="1" i="1"/>
              <a:t>backtracking</a:t>
            </a:r>
            <a:r>
              <a:rPr lang="en-US" i="1"/>
              <a:t>.ppt</a:t>
            </a:r>
            <a:r>
              <a:rPr lang="en-US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2D64DC-43A7-42C6-B4B9-012B4C2BDE9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en-US" smtClean="0"/>
              <a:t>Istilah Runut-balik pertama kali diperkenalkan oleh D. H. Lehmer pada tahun 1950.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R.J Walker, Golomb, dan Baumert menyajikan uraian umum tentang runut-balik.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CBD927-CC57-49E9-A406-39C7349437E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/>
              <a:t>Properti Umum Metode </a:t>
            </a:r>
            <a:br>
              <a:rPr lang="en-US" sz="4000" b="1" smtClean="0"/>
            </a:br>
            <a:r>
              <a:rPr lang="en-US" sz="4000" b="1" smtClean="0"/>
              <a:t>Runut-balik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endParaRPr lang="en-US" b="1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b="1" smtClean="0"/>
              <a:t>Solusi persoalan.</a:t>
            </a:r>
          </a:p>
          <a:p>
            <a:pPr marL="609600" indent="-609600" eaLnBrk="1" hangingPunct="1"/>
            <a:r>
              <a:rPr lang="en-US" sz="2800" smtClean="0"/>
              <a:t>Solusi dinyatakan sebagai vektor dengan </a:t>
            </a:r>
            <a:r>
              <a:rPr lang="en-US" sz="2800" i="1" smtClean="0"/>
              <a:t>n-tuple</a:t>
            </a:r>
            <a:r>
              <a:rPr lang="en-US" sz="2800" smtClean="0"/>
              <a:t>: </a:t>
            </a:r>
            <a:r>
              <a:rPr lang="en-US" sz="2800" i="1" smtClean="0"/>
              <a:t>X</a:t>
            </a:r>
            <a:r>
              <a:rPr lang="en-US" sz="2800" smtClean="0"/>
              <a:t> = (</a:t>
            </a:r>
            <a:r>
              <a:rPr lang="en-US" sz="2800" i="1" smtClean="0"/>
              <a:t>x</a:t>
            </a:r>
            <a:r>
              <a:rPr lang="en-US" sz="2800" baseline="-25000" smtClean="0"/>
              <a:t>1</a:t>
            </a:r>
            <a:r>
              <a:rPr lang="en-US" sz="2800" smtClean="0"/>
              <a:t>, </a:t>
            </a:r>
            <a:r>
              <a:rPr lang="en-US" sz="2800" i="1" smtClean="0"/>
              <a:t>x</a:t>
            </a:r>
            <a:r>
              <a:rPr lang="en-US" sz="2800" baseline="-25000" smtClean="0"/>
              <a:t>2</a:t>
            </a:r>
            <a:r>
              <a:rPr lang="en-US" sz="2800" smtClean="0"/>
              <a:t>, …, </a:t>
            </a:r>
            <a:r>
              <a:rPr lang="en-US" sz="2800" i="1" smtClean="0"/>
              <a:t>x</a:t>
            </a:r>
            <a:r>
              <a:rPr lang="en-US" sz="2800" i="1" baseline="-25000" smtClean="0"/>
              <a:t>n</a:t>
            </a:r>
            <a:r>
              <a:rPr lang="en-US" sz="2800" smtClean="0"/>
              <a:t>),  </a:t>
            </a:r>
            <a:r>
              <a:rPr lang="en-US" sz="2800" i="1" smtClean="0"/>
              <a:t>x</a:t>
            </a:r>
            <a:r>
              <a:rPr lang="en-US" sz="2800" i="1" baseline="-25000" smtClean="0"/>
              <a:t>i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</a:t>
            </a:r>
            <a:r>
              <a:rPr lang="en-US" sz="2800" i="1" smtClean="0"/>
              <a:t>S</a:t>
            </a:r>
            <a:r>
              <a:rPr lang="en-US" sz="2800" i="1" baseline="-25000" smtClean="0"/>
              <a:t>i</a:t>
            </a:r>
            <a:r>
              <a:rPr lang="en-US" sz="2800" i="1" smtClean="0"/>
              <a:t> </a:t>
            </a:r>
            <a:r>
              <a:rPr lang="en-US" sz="2800" smtClean="0"/>
              <a:t>. </a:t>
            </a:r>
          </a:p>
          <a:p>
            <a:pPr marL="609600" indent="-609600" eaLnBrk="1" hangingPunct="1"/>
            <a:r>
              <a:rPr lang="en-US" sz="2800" smtClean="0"/>
              <a:t>Mungkin saja </a:t>
            </a:r>
            <a:r>
              <a:rPr lang="en-US" sz="2800" i="1" smtClean="0"/>
              <a:t>S</a:t>
            </a:r>
            <a:r>
              <a:rPr lang="en-US" sz="2800" baseline="-25000" smtClean="0"/>
              <a:t>1</a:t>
            </a:r>
            <a:r>
              <a:rPr lang="en-US" sz="2800" smtClean="0"/>
              <a:t> = </a:t>
            </a:r>
            <a:r>
              <a:rPr lang="en-US" sz="2800" i="1" smtClean="0"/>
              <a:t>S</a:t>
            </a:r>
            <a:r>
              <a:rPr lang="en-US" sz="2800" baseline="-25000" smtClean="0"/>
              <a:t>2</a:t>
            </a:r>
            <a:r>
              <a:rPr lang="en-US" sz="2800" smtClean="0"/>
              <a:t> = … = </a:t>
            </a:r>
            <a:r>
              <a:rPr lang="en-US" sz="2800" i="1" smtClean="0"/>
              <a:t>S</a:t>
            </a:r>
            <a:r>
              <a:rPr lang="en-US" sz="2800" i="1" baseline="-25000" smtClean="0"/>
              <a:t>n</a:t>
            </a:r>
            <a:r>
              <a:rPr lang="en-US" sz="2800" smtClean="0"/>
              <a:t>. </a:t>
            </a:r>
          </a:p>
          <a:p>
            <a:pPr marL="609600" indent="-609600" eaLnBrk="1" hangingPunct="1"/>
            <a:endParaRPr lang="en-US" sz="2800" smtClean="0"/>
          </a:p>
          <a:p>
            <a:pPr marL="609600" indent="-609600" eaLnBrk="1" hangingPunct="1"/>
            <a:r>
              <a:rPr lang="en-US" sz="2800" smtClean="0"/>
              <a:t>Contoh: </a:t>
            </a:r>
            <a:r>
              <a:rPr lang="en-US" sz="2800" i="1" smtClean="0"/>
              <a:t>S</a:t>
            </a:r>
            <a:r>
              <a:rPr lang="en-US" sz="2800" i="1" baseline="-25000" smtClean="0"/>
              <a:t>i</a:t>
            </a:r>
            <a:r>
              <a:rPr lang="en-US" sz="2800" smtClean="0"/>
              <a:t> = {0, 1},  </a:t>
            </a:r>
            <a:r>
              <a:rPr lang="en-US" sz="2800" i="1" smtClean="0"/>
              <a:t>x</a:t>
            </a:r>
            <a:r>
              <a:rPr lang="en-US" sz="2800" i="1" baseline="-25000" smtClean="0"/>
              <a:t>i</a:t>
            </a:r>
            <a:r>
              <a:rPr lang="en-US" sz="2800" smtClean="0"/>
              <a:t> = 0 atau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427CBE-EA3F-4FC0-924D-91FB879CC32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46725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2"/>
            </a:pPr>
            <a:r>
              <a:rPr lang="en-US" b="1" smtClean="0"/>
              <a:t>Fungsi pembangkit</a:t>
            </a:r>
            <a:r>
              <a:rPr lang="en-US" smtClean="0"/>
              <a:t> nilai </a:t>
            </a:r>
            <a:r>
              <a:rPr lang="en-US" i="1" smtClean="0"/>
              <a:t>x</a:t>
            </a:r>
            <a:r>
              <a:rPr lang="en-US" i="1" baseline="-25000" smtClean="0"/>
              <a:t>k</a:t>
            </a:r>
          </a:p>
          <a:p>
            <a:pPr marL="609600" indent="-609600" eaLnBrk="1" hangingPunct="1">
              <a:buFontTx/>
              <a:buNone/>
            </a:pPr>
            <a:r>
              <a:rPr lang="en-US" smtClean="0"/>
              <a:t>	Dinyatakan sebagai predikat:</a:t>
            </a:r>
          </a:p>
          <a:p>
            <a:pPr marL="609600" indent="-609600" eaLnBrk="1" hangingPunct="1">
              <a:buFontTx/>
              <a:buNone/>
            </a:pPr>
            <a:r>
              <a:rPr lang="en-US" smtClean="0"/>
              <a:t>		 </a:t>
            </a:r>
            <a:r>
              <a:rPr lang="en-US" i="1" smtClean="0"/>
              <a:t>T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 </a:t>
            </a:r>
            <a:endParaRPr lang="en-US" i="1" smtClean="0"/>
          </a:p>
          <a:p>
            <a:pPr marL="609600" indent="-609600" eaLnBrk="1" hangingPunct="1">
              <a:buFontTx/>
              <a:buNone/>
            </a:pPr>
            <a:r>
              <a:rPr lang="en-US" i="1" smtClean="0"/>
              <a:t>	T</a:t>
            </a:r>
            <a:r>
              <a:rPr lang="en-US" smtClean="0"/>
              <a:t>(</a:t>
            </a:r>
            <a:r>
              <a:rPr lang="en-US" i="1" smtClean="0"/>
              <a:t>k</a:t>
            </a:r>
            <a:r>
              <a:rPr lang="en-US" smtClean="0"/>
              <a:t>) membangkitkan nilai untuk </a:t>
            </a:r>
            <a:r>
              <a:rPr lang="en-US" i="1" smtClean="0"/>
              <a:t>x</a:t>
            </a:r>
            <a:r>
              <a:rPr lang="en-US" i="1" baseline="-25000" smtClean="0"/>
              <a:t>k</a:t>
            </a:r>
            <a:r>
              <a:rPr lang="en-US" smtClean="0"/>
              <a:t>, yang merupakan komponen vektor solusi. </a:t>
            </a:r>
          </a:p>
          <a:p>
            <a:pPr marL="609600" indent="-609600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A8C26A-03A2-4ED6-8B85-44F07DEA44B5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475287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3"/>
            </a:pPr>
            <a:r>
              <a:rPr lang="en-US" sz="2800" b="1" smtClean="0"/>
              <a:t>Fungsi pembatas</a:t>
            </a:r>
            <a:endParaRPr lang="en-US" sz="2800" smtClean="0"/>
          </a:p>
          <a:p>
            <a:pPr marL="609600" indent="-609600" eaLnBrk="1" hangingPunct="1"/>
            <a:endParaRPr lang="en-US" sz="2800" smtClean="0"/>
          </a:p>
          <a:p>
            <a:pPr marL="609600" indent="-609600" eaLnBrk="1" hangingPunct="1"/>
            <a:r>
              <a:rPr lang="en-US" sz="2800" smtClean="0"/>
              <a:t>Dinyatakan sebagai predikat</a:t>
            </a:r>
          </a:p>
          <a:p>
            <a:pPr marL="609600" indent="-609600" eaLnBrk="1" hangingPunct="1">
              <a:buFontTx/>
              <a:buNone/>
            </a:pPr>
            <a:r>
              <a:rPr lang="en-US" sz="2800" smtClean="0"/>
              <a:t>      		</a:t>
            </a:r>
            <a:r>
              <a:rPr lang="en-US" sz="2800" i="1" smtClean="0"/>
              <a:t>B</a:t>
            </a:r>
            <a:r>
              <a:rPr lang="en-US" sz="2800" smtClean="0"/>
              <a:t>(</a:t>
            </a:r>
            <a:r>
              <a:rPr lang="en-US" sz="2800" i="1" smtClean="0"/>
              <a:t>x</a:t>
            </a:r>
            <a:r>
              <a:rPr lang="en-US" sz="2800" baseline="-25000" smtClean="0"/>
              <a:t>1</a:t>
            </a:r>
            <a:r>
              <a:rPr lang="en-US" sz="2800" smtClean="0"/>
              <a:t>, </a:t>
            </a:r>
            <a:r>
              <a:rPr lang="en-US" sz="2800" i="1" smtClean="0"/>
              <a:t>x</a:t>
            </a:r>
            <a:r>
              <a:rPr lang="en-US" sz="2800" baseline="-25000" smtClean="0"/>
              <a:t>2</a:t>
            </a:r>
            <a:r>
              <a:rPr lang="en-US" sz="2800" smtClean="0"/>
              <a:t>, …, </a:t>
            </a:r>
            <a:r>
              <a:rPr lang="en-US" sz="2800" i="1" smtClean="0"/>
              <a:t>x</a:t>
            </a:r>
            <a:r>
              <a:rPr lang="en-US" sz="2800" i="1" baseline="-25000" smtClean="0"/>
              <a:t>k</a:t>
            </a:r>
            <a:r>
              <a:rPr lang="en-US" sz="2800" smtClean="0"/>
              <a:t>) </a:t>
            </a:r>
          </a:p>
          <a:p>
            <a:pPr marL="609600" indent="-609600" eaLnBrk="1" hangingPunct="1"/>
            <a:endParaRPr lang="en-US" sz="2800" smtClean="0"/>
          </a:p>
          <a:p>
            <a:pPr marL="609600" indent="-609600" eaLnBrk="1" hangingPunct="1"/>
            <a:r>
              <a:rPr lang="en-US" sz="2800" i="1" smtClean="0"/>
              <a:t>B</a:t>
            </a:r>
            <a:r>
              <a:rPr lang="en-US" sz="2800" smtClean="0"/>
              <a:t> bernilai </a:t>
            </a:r>
            <a:r>
              <a:rPr lang="en-US" sz="2800" i="1" smtClean="0"/>
              <a:t>true</a:t>
            </a:r>
            <a:r>
              <a:rPr lang="en-US" sz="2800" smtClean="0"/>
              <a:t> jika (</a:t>
            </a:r>
            <a:r>
              <a:rPr lang="en-US" sz="2800" i="1" smtClean="0"/>
              <a:t>x</a:t>
            </a:r>
            <a:r>
              <a:rPr lang="en-US" sz="2800" baseline="-25000" smtClean="0"/>
              <a:t>1</a:t>
            </a:r>
            <a:r>
              <a:rPr lang="en-US" sz="2800" smtClean="0"/>
              <a:t>, </a:t>
            </a:r>
            <a:r>
              <a:rPr lang="en-US" sz="2800" i="1" smtClean="0"/>
              <a:t>x</a:t>
            </a:r>
            <a:r>
              <a:rPr lang="en-US" sz="2800" baseline="-25000" smtClean="0"/>
              <a:t>2</a:t>
            </a:r>
            <a:r>
              <a:rPr lang="en-US" sz="2800" smtClean="0"/>
              <a:t>, …, </a:t>
            </a:r>
            <a:r>
              <a:rPr lang="en-US" sz="2800" i="1" smtClean="0"/>
              <a:t>x</a:t>
            </a:r>
            <a:r>
              <a:rPr lang="en-US" sz="2800" i="1" baseline="-25000" smtClean="0"/>
              <a:t>k</a:t>
            </a:r>
            <a:r>
              <a:rPr lang="en-US" sz="2800" smtClean="0"/>
              <a:t>) mengarah ke solusi. </a:t>
            </a:r>
          </a:p>
          <a:p>
            <a:pPr marL="609600" indent="-609600" eaLnBrk="1" hangingPunct="1"/>
            <a:endParaRPr lang="en-US" sz="2800" smtClean="0"/>
          </a:p>
          <a:p>
            <a:pPr marL="609600" indent="-609600" eaLnBrk="1" hangingPunct="1"/>
            <a:r>
              <a:rPr lang="en-US" sz="2800" smtClean="0"/>
              <a:t>Jika </a:t>
            </a:r>
            <a:r>
              <a:rPr lang="en-US" sz="2800" i="1" smtClean="0"/>
              <a:t>true</a:t>
            </a:r>
            <a:r>
              <a:rPr lang="en-US" sz="2800" smtClean="0"/>
              <a:t>, maka pembangkitan nilai untuk </a:t>
            </a:r>
            <a:r>
              <a:rPr lang="en-US" sz="2800" i="1" smtClean="0"/>
              <a:t>x</a:t>
            </a:r>
            <a:r>
              <a:rPr lang="en-US" sz="2800" i="1" baseline="-25000" smtClean="0"/>
              <a:t>k</a:t>
            </a:r>
            <a:r>
              <a:rPr lang="en-US" sz="2800" baseline="-25000" smtClean="0"/>
              <a:t>+1</a:t>
            </a:r>
            <a:r>
              <a:rPr lang="en-US" sz="2800" smtClean="0"/>
              <a:t> dilanjutkan, tetapi jika </a:t>
            </a:r>
            <a:r>
              <a:rPr lang="en-US" sz="2800" i="1" smtClean="0"/>
              <a:t>false</a:t>
            </a:r>
            <a:r>
              <a:rPr lang="en-US" sz="2800" smtClean="0"/>
              <a:t>, maka (</a:t>
            </a:r>
            <a:r>
              <a:rPr lang="en-US" sz="2800" i="1" smtClean="0"/>
              <a:t>x</a:t>
            </a:r>
            <a:r>
              <a:rPr lang="en-US" sz="2800" baseline="-25000" smtClean="0"/>
              <a:t>1</a:t>
            </a:r>
            <a:r>
              <a:rPr lang="en-US" sz="2800" smtClean="0"/>
              <a:t>, </a:t>
            </a:r>
            <a:r>
              <a:rPr lang="en-US" sz="2800" i="1" smtClean="0"/>
              <a:t>x</a:t>
            </a:r>
            <a:r>
              <a:rPr lang="en-US" sz="2800" baseline="-25000" smtClean="0"/>
              <a:t>2</a:t>
            </a:r>
            <a:r>
              <a:rPr lang="en-US" sz="2800" smtClean="0"/>
              <a:t>, …, </a:t>
            </a:r>
            <a:r>
              <a:rPr lang="en-US" sz="2800" i="1" smtClean="0"/>
              <a:t>x</a:t>
            </a:r>
            <a:r>
              <a:rPr lang="en-US" sz="2800" i="1" baseline="-25000" smtClean="0"/>
              <a:t>k</a:t>
            </a:r>
            <a:r>
              <a:rPr lang="en-US" sz="2800" smtClean="0"/>
              <a:t>) dibuang.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596D06-AA07-4B3F-B8AD-2ACEE962CAC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Pengorganisasian Solusi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Semua kemungkinan solusi dari persoalan disebut </a:t>
            </a:r>
            <a:r>
              <a:rPr lang="en-US" sz="2800" b="1" smtClean="0"/>
              <a:t>ruang solusi</a:t>
            </a:r>
            <a:r>
              <a:rPr lang="en-US" sz="2800" smtClean="0"/>
              <a:t> (</a:t>
            </a:r>
            <a:r>
              <a:rPr lang="en-US" sz="2800" i="1" smtClean="0"/>
              <a:t>solution</a:t>
            </a:r>
            <a:r>
              <a:rPr lang="en-US" sz="2800" smtClean="0"/>
              <a:t> </a:t>
            </a:r>
            <a:r>
              <a:rPr lang="en-US" sz="2800" i="1" smtClean="0"/>
              <a:t>space</a:t>
            </a:r>
            <a:r>
              <a:rPr lang="en-US" sz="2800" smtClean="0"/>
              <a:t>).</a:t>
            </a:r>
          </a:p>
          <a:p>
            <a:pPr eaLnBrk="1" hangingPunct="1"/>
            <a:r>
              <a:rPr lang="en-US" sz="2800" smtClean="0"/>
              <a:t>Tinjau </a:t>
            </a:r>
            <a:r>
              <a:rPr lang="en-US" sz="2800" i="1" smtClean="0"/>
              <a:t>Knapsack</a:t>
            </a:r>
            <a:r>
              <a:rPr lang="en-US" sz="2800" smtClean="0"/>
              <a:t> 0/1 untuk </a:t>
            </a:r>
            <a:r>
              <a:rPr lang="en-US" sz="2800" i="1" smtClean="0"/>
              <a:t>n</a:t>
            </a:r>
            <a:r>
              <a:rPr lang="en-US" sz="2800" smtClean="0"/>
              <a:t> = 3. </a:t>
            </a:r>
          </a:p>
          <a:p>
            <a:pPr eaLnBrk="1" hangingPunct="1"/>
            <a:r>
              <a:rPr lang="en-US" sz="2800" smtClean="0"/>
              <a:t>Solusi persoalan dinyatakan sebagai (</a:t>
            </a:r>
            <a:r>
              <a:rPr lang="en-US" sz="2800" i="1" smtClean="0"/>
              <a:t>x</a:t>
            </a:r>
            <a:r>
              <a:rPr lang="en-US" sz="2800" baseline="-25000" smtClean="0"/>
              <a:t>1</a:t>
            </a:r>
            <a:r>
              <a:rPr lang="en-US" sz="2800" smtClean="0"/>
              <a:t>, </a:t>
            </a:r>
            <a:r>
              <a:rPr lang="en-US" sz="2800" i="1" smtClean="0"/>
              <a:t>x</a:t>
            </a:r>
            <a:r>
              <a:rPr lang="en-US" sz="2800" baseline="-25000" smtClean="0"/>
              <a:t>2</a:t>
            </a:r>
            <a:r>
              <a:rPr lang="en-US" sz="2800" smtClean="0"/>
              <a:t>, </a:t>
            </a:r>
            <a:r>
              <a:rPr lang="en-US" sz="2800" i="1" smtClean="0"/>
              <a:t>x</a:t>
            </a:r>
            <a:r>
              <a:rPr lang="en-US" sz="2800" baseline="-25000" smtClean="0"/>
              <a:t>3</a:t>
            </a:r>
            <a:r>
              <a:rPr lang="en-US" sz="2800" smtClean="0"/>
              <a:t>) dengan </a:t>
            </a:r>
            <a:r>
              <a:rPr lang="en-US" sz="2800" i="1" smtClean="0"/>
              <a:t>x</a:t>
            </a:r>
            <a:r>
              <a:rPr lang="en-US" sz="2800" i="1" baseline="-25000" smtClean="0"/>
              <a:t>i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{0,1}.  </a:t>
            </a:r>
          </a:p>
          <a:p>
            <a:pPr eaLnBrk="1" hangingPunct="1"/>
            <a:r>
              <a:rPr lang="en-US" sz="2800" smtClean="0"/>
              <a:t>Ruang solusinya adalah: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	 {(0, 0, 0),  (0, 1, 0),  (0, 0, 1), (1, 0, 0), 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	   (1, 1, 0), (1, 0, 1), (0, 1, 1), (1, 1, 1) }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CB6BD6-E89E-4AEC-920A-8BEB6B03A60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19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Ruang solusi diorganisasikan ke dalam struktur pohon. 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Tiap simpul pohon menyatakan status (</a:t>
            </a:r>
            <a:r>
              <a:rPr lang="en-US" sz="2800" i="1" smtClean="0"/>
              <a:t>state</a:t>
            </a:r>
            <a:r>
              <a:rPr lang="en-US" sz="2800" smtClean="0"/>
              <a:t>) persoalan, sedangkan sisi (cabang) dilabeli dengan nilai-nilai </a:t>
            </a:r>
            <a:r>
              <a:rPr lang="en-US" sz="2800" i="1" smtClean="0"/>
              <a:t>x</a:t>
            </a:r>
            <a:r>
              <a:rPr lang="en-US" sz="2800" i="1" baseline="-25000" smtClean="0"/>
              <a:t>i</a:t>
            </a:r>
            <a:r>
              <a:rPr lang="en-US" sz="2800" smtClean="0"/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Lintasan dari akar ke daun menyatakan solusi yang mungkin. 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Seluruh lintasan dari akar ke daun membentuk ruang solusi. 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Pengorganisasian pohon ruang solusi diacu sebagai </a:t>
            </a:r>
            <a:r>
              <a:rPr lang="en-US" sz="2800" b="1" smtClean="0"/>
              <a:t>pohon ruang status</a:t>
            </a:r>
            <a:r>
              <a:rPr lang="en-US" sz="2800" smtClean="0"/>
              <a:t> (</a:t>
            </a:r>
            <a:r>
              <a:rPr lang="en-US" sz="2800" i="1" smtClean="0"/>
              <a:t>state space tree</a:t>
            </a:r>
            <a:r>
              <a:rPr lang="en-US" sz="2800" smtClean="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algn="l"/>
            <a:fld id="{B2CF0129-30F8-4A61-B8A1-5ACD909FE47F}" type="slidenum">
              <a:rPr lang="en-US" smtClean="0"/>
              <a:pPr algn="l"/>
              <a:t>26</a:t>
            </a:fld>
            <a:endParaRPr lang="en-US" smtClean="0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810000" y="1143000"/>
            <a:ext cx="4572000" cy="2971800"/>
            <a:chOff x="2496" y="1200"/>
            <a:chExt cx="2880" cy="1872"/>
          </a:xfrm>
        </p:grpSpPr>
        <p:sp>
          <p:nvSpPr>
            <p:cNvPr id="46097" name="Oval 4"/>
            <p:cNvSpPr>
              <a:spLocks noChangeArrowheads="1"/>
            </p:cNvSpPr>
            <p:nvPr/>
          </p:nvSpPr>
          <p:spPr bwMode="auto">
            <a:xfrm>
              <a:off x="2496" y="2064"/>
              <a:ext cx="192" cy="192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098" name="Oval 5"/>
            <p:cNvSpPr>
              <a:spLocks noChangeArrowheads="1"/>
            </p:cNvSpPr>
            <p:nvPr/>
          </p:nvSpPr>
          <p:spPr bwMode="auto">
            <a:xfrm>
              <a:off x="4512" y="1200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099" name="Oval 6"/>
            <p:cNvSpPr>
              <a:spLocks noChangeArrowheads="1"/>
            </p:cNvSpPr>
            <p:nvPr/>
          </p:nvSpPr>
          <p:spPr bwMode="auto">
            <a:xfrm>
              <a:off x="3792" y="2208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00" name="Oval 7"/>
            <p:cNvSpPr>
              <a:spLocks noChangeArrowheads="1"/>
            </p:cNvSpPr>
            <p:nvPr/>
          </p:nvSpPr>
          <p:spPr bwMode="auto">
            <a:xfrm>
              <a:off x="3072" y="1536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01" name="Oval 8"/>
            <p:cNvSpPr>
              <a:spLocks noChangeArrowheads="1"/>
            </p:cNvSpPr>
            <p:nvPr/>
          </p:nvSpPr>
          <p:spPr bwMode="auto">
            <a:xfrm>
              <a:off x="3792" y="1536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02" name="Oval 9"/>
            <p:cNvSpPr>
              <a:spLocks noChangeArrowheads="1"/>
            </p:cNvSpPr>
            <p:nvPr/>
          </p:nvSpPr>
          <p:spPr bwMode="auto">
            <a:xfrm>
              <a:off x="4512" y="1728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03" name="Oval 10"/>
            <p:cNvSpPr>
              <a:spLocks noChangeArrowheads="1"/>
            </p:cNvSpPr>
            <p:nvPr/>
          </p:nvSpPr>
          <p:spPr bwMode="auto">
            <a:xfrm>
              <a:off x="3072" y="2544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04" name="Oval 11"/>
            <p:cNvSpPr>
              <a:spLocks noChangeArrowheads="1"/>
            </p:cNvSpPr>
            <p:nvPr/>
          </p:nvSpPr>
          <p:spPr bwMode="auto">
            <a:xfrm>
              <a:off x="3792" y="2544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05" name="Oval 12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06" name="Oval 13"/>
            <p:cNvSpPr>
              <a:spLocks noChangeArrowheads="1"/>
            </p:cNvSpPr>
            <p:nvPr/>
          </p:nvSpPr>
          <p:spPr bwMode="auto">
            <a:xfrm>
              <a:off x="3792" y="2880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07" name="Oval 14"/>
            <p:cNvSpPr>
              <a:spLocks noChangeArrowheads="1"/>
            </p:cNvSpPr>
            <p:nvPr/>
          </p:nvSpPr>
          <p:spPr bwMode="auto">
            <a:xfrm>
              <a:off x="4512" y="2256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08" name="Oval 15"/>
            <p:cNvSpPr>
              <a:spLocks noChangeArrowheads="1"/>
            </p:cNvSpPr>
            <p:nvPr/>
          </p:nvSpPr>
          <p:spPr bwMode="auto">
            <a:xfrm>
              <a:off x="5184" y="1200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09" name="Oval 16"/>
            <p:cNvSpPr>
              <a:spLocks noChangeArrowheads="1"/>
            </p:cNvSpPr>
            <p:nvPr/>
          </p:nvSpPr>
          <p:spPr bwMode="auto">
            <a:xfrm>
              <a:off x="5184" y="1920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10" name="Oval 17"/>
            <p:cNvSpPr>
              <a:spLocks noChangeArrowheads="1"/>
            </p:cNvSpPr>
            <p:nvPr/>
          </p:nvSpPr>
          <p:spPr bwMode="auto">
            <a:xfrm>
              <a:off x="5184" y="2256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11" name="Oval 18"/>
            <p:cNvSpPr>
              <a:spLocks noChangeArrowheads="1"/>
            </p:cNvSpPr>
            <p:nvPr/>
          </p:nvSpPr>
          <p:spPr bwMode="auto">
            <a:xfrm>
              <a:off x="5184" y="2592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12" name="Line 19"/>
            <p:cNvSpPr>
              <a:spLocks noChangeShapeType="1"/>
            </p:cNvSpPr>
            <p:nvPr/>
          </p:nvSpPr>
          <p:spPr bwMode="auto">
            <a:xfrm>
              <a:off x="2640" y="2208"/>
              <a:ext cx="48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13" name="Line 20"/>
            <p:cNvSpPr>
              <a:spLocks noChangeShapeType="1"/>
            </p:cNvSpPr>
            <p:nvPr/>
          </p:nvSpPr>
          <p:spPr bwMode="auto">
            <a:xfrm flipV="1">
              <a:off x="2640" y="1728"/>
              <a:ext cx="43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14" name="Line 21"/>
            <p:cNvSpPr>
              <a:spLocks noChangeShapeType="1"/>
            </p:cNvSpPr>
            <p:nvPr/>
          </p:nvSpPr>
          <p:spPr bwMode="auto">
            <a:xfrm>
              <a:off x="3264" y="1632"/>
              <a:ext cx="52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15" name="Line 22"/>
            <p:cNvSpPr>
              <a:spLocks noChangeShapeType="1"/>
            </p:cNvSpPr>
            <p:nvPr/>
          </p:nvSpPr>
          <p:spPr bwMode="auto">
            <a:xfrm flipV="1">
              <a:off x="3936" y="1344"/>
              <a:ext cx="57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16" name="Line 23"/>
            <p:cNvSpPr>
              <a:spLocks noChangeShapeType="1"/>
            </p:cNvSpPr>
            <p:nvPr/>
          </p:nvSpPr>
          <p:spPr bwMode="auto">
            <a:xfrm>
              <a:off x="3984" y="1680"/>
              <a:ext cx="52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17" name="Line 24"/>
            <p:cNvSpPr>
              <a:spLocks noChangeShapeType="1"/>
            </p:cNvSpPr>
            <p:nvPr/>
          </p:nvSpPr>
          <p:spPr bwMode="auto">
            <a:xfrm>
              <a:off x="4704" y="129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18" name="Line 25"/>
            <p:cNvSpPr>
              <a:spLocks noChangeShapeType="1"/>
            </p:cNvSpPr>
            <p:nvPr/>
          </p:nvSpPr>
          <p:spPr bwMode="auto">
            <a:xfrm flipV="1">
              <a:off x="3264" y="2352"/>
              <a:ext cx="52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19" name="Line 26"/>
            <p:cNvSpPr>
              <a:spLocks noChangeShapeType="1"/>
            </p:cNvSpPr>
            <p:nvPr/>
          </p:nvSpPr>
          <p:spPr bwMode="auto">
            <a:xfrm>
              <a:off x="3264" y="2640"/>
              <a:ext cx="52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20" name="Line 27"/>
            <p:cNvSpPr>
              <a:spLocks noChangeShapeType="1"/>
            </p:cNvSpPr>
            <p:nvPr/>
          </p:nvSpPr>
          <p:spPr bwMode="auto">
            <a:xfrm>
              <a:off x="3216" y="2688"/>
              <a:ext cx="57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21" name="Line 28"/>
            <p:cNvSpPr>
              <a:spLocks noChangeShapeType="1"/>
            </p:cNvSpPr>
            <p:nvPr/>
          </p:nvSpPr>
          <p:spPr bwMode="auto">
            <a:xfrm flipV="1">
              <a:off x="3984" y="2352"/>
              <a:ext cx="52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22" name="Line 29"/>
            <p:cNvSpPr>
              <a:spLocks noChangeShapeType="1"/>
            </p:cNvSpPr>
            <p:nvPr/>
          </p:nvSpPr>
          <p:spPr bwMode="auto">
            <a:xfrm>
              <a:off x="3984" y="2688"/>
              <a:ext cx="52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23" name="Line 31"/>
            <p:cNvSpPr>
              <a:spLocks noChangeShapeType="1"/>
            </p:cNvSpPr>
            <p:nvPr/>
          </p:nvSpPr>
          <p:spPr bwMode="auto">
            <a:xfrm flipV="1">
              <a:off x="4704" y="2064"/>
              <a:ext cx="48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24" name="Line 32"/>
            <p:cNvSpPr>
              <a:spLocks noChangeShapeType="1"/>
            </p:cNvSpPr>
            <p:nvPr/>
          </p:nvSpPr>
          <p:spPr bwMode="auto">
            <a:xfrm>
              <a:off x="4704" y="2352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125" name="Line 33"/>
            <p:cNvSpPr>
              <a:spLocks noChangeShapeType="1"/>
            </p:cNvSpPr>
            <p:nvPr/>
          </p:nvSpPr>
          <p:spPr bwMode="auto">
            <a:xfrm>
              <a:off x="4656" y="2400"/>
              <a:ext cx="52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533400" y="3962400"/>
            <a:ext cx="3200400" cy="461963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Ada tiga macam simpul:</a:t>
            </a:r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457200" y="533400"/>
            <a:ext cx="3810000" cy="2124075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/>
              <a:t>Sebuah pohon adalah sekumpulan simpul dan busur yang tidak mempunyai sirkuit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990600" y="4648200"/>
            <a:ext cx="4038600" cy="461963"/>
            <a:chOff x="768" y="3024"/>
            <a:chExt cx="2544" cy="291"/>
          </a:xfrm>
        </p:grpSpPr>
        <p:sp>
          <p:nvSpPr>
            <p:cNvPr id="46095" name="Oval 37"/>
            <p:cNvSpPr>
              <a:spLocks noChangeArrowheads="1"/>
            </p:cNvSpPr>
            <p:nvPr/>
          </p:nvSpPr>
          <p:spPr bwMode="auto">
            <a:xfrm>
              <a:off x="768" y="3072"/>
              <a:ext cx="192" cy="192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096" name="Text Box 40"/>
            <p:cNvSpPr txBox="1">
              <a:spLocks noChangeArrowheads="1"/>
            </p:cNvSpPr>
            <p:nvPr/>
          </p:nvSpPr>
          <p:spPr bwMode="auto">
            <a:xfrm>
              <a:off x="960" y="3024"/>
              <a:ext cx="2352" cy="29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Simpul akar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990600" y="5105400"/>
            <a:ext cx="4191000" cy="457200"/>
            <a:chOff x="768" y="3312"/>
            <a:chExt cx="2640" cy="288"/>
          </a:xfrm>
        </p:grpSpPr>
        <p:sp>
          <p:nvSpPr>
            <p:cNvPr id="46093" name="Oval 38"/>
            <p:cNvSpPr>
              <a:spLocks noChangeArrowheads="1"/>
            </p:cNvSpPr>
            <p:nvPr/>
          </p:nvSpPr>
          <p:spPr bwMode="auto">
            <a:xfrm>
              <a:off x="768" y="3360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094" name="Text Box 41"/>
            <p:cNvSpPr txBox="1">
              <a:spLocks noChangeArrowheads="1"/>
            </p:cNvSpPr>
            <p:nvPr/>
          </p:nvSpPr>
          <p:spPr bwMode="auto">
            <a:xfrm>
              <a:off x="1008" y="3312"/>
              <a:ext cx="240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</a:rPr>
                <a:t>Simpul dalam</a:t>
              </a:r>
              <a:endParaRPr lang="en-US"/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990600" y="5562600"/>
            <a:ext cx="2743200" cy="461963"/>
            <a:chOff x="768" y="3600"/>
            <a:chExt cx="1728" cy="291"/>
          </a:xfrm>
        </p:grpSpPr>
        <p:sp>
          <p:nvSpPr>
            <p:cNvPr id="46091" name="Oval 39"/>
            <p:cNvSpPr>
              <a:spLocks noChangeArrowheads="1"/>
            </p:cNvSpPr>
            <p:nvPr/>
          </p:nvSpPr>
          <p:spPr bwMode="auto">
            <a:xfrm>
              <a:off x="768" y="3648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092" name="Text Box 42"/>
            <p:cNvSpPr txBox="1">
              <a:spLocks noChangeArrowheads="1"/>
            </p:cNvSpPr>
            <p:nvPr/>
          </p:nvSpPr>
          <p:spPr bwMode="auto">
            <a:xfrm>
              <a:off x="1008" y="3600"/>
              <a:ext cx="1488" cy="29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</a:rPr>
                <a:t>Simpul daun</a:t>
              </a:r>
              <a:endParaRPr lang="en-US"/>
            </a:p>
          </p:txBody>
        </p:sp>
      </p:grpSp>
      <p:sp>
        <p:nvSpPr>
          <p:cNvPr id="15407" name="Text Box 47"/>
          <p:cNvSpPr txBox="1">
            <a:spLocks noChangeArrowheads="1"/>
          </p:cNvSpPr>
          <p:nvPr/>
        </p:nvSpPr>
        <p:spPr bwMode="auto">
          <a:xfrm>
            <a:off x="4343400" y="4495800"/>
            <a:ext cx="4038600" cy="1570038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Backtracking</a:t>
            </a:r>
            <a:r>
              <a:rPr lang="en-US"/>
              <a:t> dapat dipabdang sebagai pencarian di dalam pohon menuju simpul daun (goal) tertentu</a:t>
            </a:r>
          </a:p>
        </p:txBody>
      </p:sp>
      <p:sp>
        <p:nvSpPr>
          <p:cNvPr id="46090" name="TextBox 46"/>
          <p:cNvSpPr txBox="1">
            <a:spLocks noChangeArrowheads="1"/>
          </p:cNvSpPr>
          <p:nvPr/>
        </p:nvSpPr>
        <p:spPr bwMode="auto">
          <a:xfrm>
            <a:off x="2130425" y="6396038"/>
            <a:ext cx="7013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*) Sumber: </a:t>
            </a:r>
            <a:r>
              <a:rPr lang="en-US" i="1"/>
              <a:t>www.cis.upenn.edu/.../35-</a:t>
            </a:r>
            <a:r>
              <a:rPr lang="en-US" b="1" i="1"/>
              <a:t>backtracking</a:t>
            </a:r>
            <a:r>
              <a:rPr lang="en-US" i="1"/>
              <a:t>.ppt</a:t>
            </a:r>
            <a:r>
              <a:rPr lang="en-US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4" grpId="0" autoUpdateAnimBg="0"/>
      <p:bldP spid="15395" grpId="0" autoUpdateAnimBg="0"/>
      <p:bldP spid="1540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2A1287-85C5-40D0-9CCD-0EF76DCB3F5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2800" smtClean="0"/>
              <a:t>Tinjau persoalan </a:t>
            </a:r>
            <a:r>
              <a:rPr lang="en-US" sz="2800" i="1" smtClean="0"/>
              <a:t>Knapsack</a:t>
            </a:r>
            <a:r>
              <a:rPr lang="en-US" sz="2800" smtClean="0"/>
              <a:t> 1/0 untuk </a:t>
            </a:r>
            <a:r>
              <a:rPr lang="en-US" sz="2800" i="1" smtClean="0"/>
              <a:t>n</a:t>
            </a:r>
            <a:r>
              <a:rPr lang="en-US" sz="2800" smtClean="0"/>
              <a:t> = 3. </a:t>
            </a:r>
            <a:br>
              <a:rPr lang="en-US" sz="2800" smtClean="0"/>
            </a:br>
            <a:r>
              <a:rPr lang="en-US" sz="2800" smtClean="0"/>
              <a:t>Ruang solusinya:</a:t>
            </a:r>
            <a:r>
              <a:rPr lang="en-US" sz="4000" smtClean="0"/>
              <a:t> 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ph idx="1"/>
          </p:nvPr>
        </p:nvGraphicFramePr>
        <p:xfrm>
          <a:off x="611188" y="1628775"/>
          <a:ext cx="8208962" cy="4743450"/>
        </p:xfrm>
        <a:graphic>
          <a:graphicData uri="http://schemas.openxmlformats.org/presentationml/2006/ole">
            <p:oleObj spid="_x0000_s5122" name="VISIO" r:id="rId3" imgW="4333986" imgH="250402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8121ED-CF67-4A8B-920A-98E9612405B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Prinsip Pencarian Solusi dengan </a:t>
            </a:r>
            <a:br>
              <a:rPr lang="en-US" sz="3200" b="1" smtClean="0"/>
            </a:br>
            <a:r>
              <a:rPr lang="en-US" sz="3200" b="1" smtClean="0"/>
              <a:t>Metode Runut-balik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92113" indent="-392113" eaLnBrk="1" hangingPunct="1"/>
            <a:r>
              <a:rPr lang="en-US" sz="2800" smtClean="0"/>
              <a:t>Solusi dicari dengan membentuk lintasan dari akar ke daun. Aturan pembentukan yang dipakai adalah mengikuti aturan </a:t>
            </a:r>
            <a:r>
              <a:rPr lang="en-US" sz="2800" i="1" smtClean="0"/>
              <a:t>depht-first order </a:t>
            </a:r>
            <a:r>
              <a:rPr lang="en-US" sz="2800" smtClean="0"/>
              <a:t>(DFS). </a:t>
            </a:r>
          </a:p>
          <a:p>
            <a:pPr marL="392113" indent="-392113" eaLnBrk="1" hangingPunct="1"/>
            <a:endParaRPr lang="en-US" sz="2800" smtClean="0"/>
          </a:p>
          <a:p>
            <a:pPr marL="392113" indent="-392113" eaLnBrk="1" hangingPunct="1"/>
            <a:r>
              <a:rPr lang="en-US" sz="2800" smtClean="0"/>
              <a:t>Simpul-simpul yang sudah dilahirkan dinamakan </a:t>
            </a:r>
            <a:r>
              <a:rPr lang="en-US" sz="2800" b="1" smtClean="0"/>
              <a:t>simpul hidup</a:t>
            </a:r>
            <a:r>
              <a:rPr lang="en-US" sz="2800" smtClean="0"/>
              <a:t> (</a:t>
            </a:r>
            <a:r>
              <a:rPr lang="en-US" sz="2800" i="1" smtClean="0"/>
              <a:t>live node</a:t>
            </a:r>
            <a:r>
              <a:rPr lang="en-US" sz="2800" smtClean="0"/>
              <a:t>). </a:t>
            </a:r>
          </a:p>
          <a:p>
            <a:pPr marL="392113" indent="-392113" eaLnBrk="1" hangingPunct="1"/>
            <a:endParaRPr lang="en-US" sz="2800" smtClean="0"/>
          </a:p>
          <a:p>
            <a:pPr marL="392113" indent="-392113" eaLnBrk="1" hangingPunct="1"/>
            <a:r>
              <a:rPr lang="en-US" sz="2800" smtClean="0"/>
              <a:t>Simpul hidup yang </a:t>
            </a:r>
            <a:r>
              <a:rPr lang="en-US" sz="2800" i="1" smtClean="0"/>
              <a:t>sedang</a:t>
            </a:r>
            <a:r>
              <a:rPr lang="en-US" sz="2800" smtClean="0"/>
              <a:t> diperluas dinamakan </a:t>
            </a:r>
            <a:r>
              <a:rPr lang="en-US" sz="2800" b="1" smtClean="0"/>
              <a:t>simpul-E</a:t>
            </a:r>
            <a:r>
              <a:rPr lang="en-US" sz="2800" smtClean="0"/>
              <a:t> (</a:t>
            </a:r>
            <a:r>
              <a:rPr lang="en-US" sz="2800" i="1" smtClean="0"/>
              <a:t>Expand-node</a:t>
            </a:r>
            <a:r>
              <a:rPr lang="en-US" sz="280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8646DB-068B-4AD4-A77B-333645030F8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038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Tiap kali simpul-E diperluas, lintasan yang dibangun olehnya bertambah panjang. 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Jika lintasan yang sedang dibentuk tidak mengarah ke solusi, maka simpul-E tersebut “dibunuh” sehingga menjadi </a:t>
            </a:r>
            <a:r>
              <a:rPr lang="en-US" sz="2800" b="1" smtClean="0"/>
              <a:t>simpul mati</a:t>
            </a:r>
            <a:r>
              <a:rPr lang="en-US" sz="2800" smtClean="0"/>
              <a:t> (</a:t>
            </a:r>
            <a:r>
              <a:rPr lang="en-US" sz="2800" i="1" smtClean="0"/>
              <a:t>dead node</a:t>
            </a:r>
            <a:r>
              <a:rPr lang="en-US" sz="2800" smtClean="0"/>
              <a:t>). 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Fungsi yang digunakan untuk membunuh simpul-E adalah dengan menerapkan </a:t>
            </a:r>
            <a:r>
              <a:rPr lang="en-US" sz="2800" b="1" smtClean="0"/>
              <a:t>fungsi pembatas </a:t>
            </a:r>
            <a:r>
              <a:rPr lang="en-US" sz="2800" smtClean="0"/>
              <a:t>(</a:t>
            </a:r>
            <a:r>
              <a:rPr lang="en-US" sz="2800" i="1" smtClean="0"/>
              <a:t>bounding function</a:t>
            </a:r>
            <a:r>
              <a:rPr lang="en-US" sz="2800" smtClean="0"/>
              <a:t>). 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Simpul yang sudah mati tidak akan pernah diperluas lagi.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d-ID" sz="2800" b="1" smtClean="0"/>
              <a:t>Contoh</a:t>
            </a:r>
            <a:r>
              <a:rPr lang="id-ID" sz="2800" smtClean="0"/>
              <a:t> </a:t>
            </a:r>
            <a:r>
              <a:rPr lang="id-ID" sz="2800" i="1" smtClean="0"/>
              <a:t>(</a:t>
            </a:r>
            <a:r>
              <a:rPr lang="id-ID" sz="2800" b="1" i="1" smtClean="0"/>
              <a:t>Maze problem</a:t>
            </a:r>
            <a:r>
              <a:rPr lang="id-ID" sz="2800" smtClean="0"/>
              <a:t>): diberikan sebuah labirin (</a:t>
            </a:r>
            <a:r>
              <a:rPr lang="id-ID" sz="2800" i="1" smtClean="0"/>
              <a:t>maze</a:t>
            </a:r>
            <a:r>
              <a:rPr lang="id-ID" sz="2800" smtClean="0"/>
              <a:t>), temukan lintasan dari titik awal sampai titik akhir</a:t>
            </a:r>
            <a:endParaRPr lang="en-US" sz="2800" smtClean="0"/>
          </a:p>
          <a:p>
            <a:endParaRPr lang="id-ID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01A8CF-FE6D-4BEC-9088-01BD8C882EF9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981200"/>
            <a:ext cx="40005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20A88A-19BC-4F34-8883-598C46A65D0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475287"/>
          </a:xfrm>
        </p:spPr>
        <p:txBody>
          <a:bodyPr/>
          <a:lstStyle/>
          <a:p>
            <a:pPr marL="609600" indent="-609600" eaLnBrk="1" hangingPunct="1"/>
            <a:r>
              <a:rPr lang="en-US" sz="2800" smtClean="0"/>
              <a:t>Jika pembentukan lintasan berakhir dengan simpul mati, maka proses pencarian  </a:t>
            </a:r>
            <a:r>
              <a:rPr lang="en-US" sz="2800" i="1" smtClean="0"/>
              <a:t>backtrack</a:t>
            </a:r>
            <a:r>
              <a:rPr lang="en-US" sz="2800" smtClean="0"/>
              <a:t> ke simpul  aras diatasnya</a:t>
            </a:r>
          </a:p>
          <a:p>
            <a:pPr marL="609600" indent="-609600" eaLnBrk="1" hangingPunct="1"/>
            <a:endParaRPr lang="en-US" sz="2800" smtClean="0"/>
          </a:p>
          <a:p>
            <a:pPr marL="609600" indent="-609600" eaLnBrk="1" hangingPunct="1"/>
            <a:r>
              <a:rPr lang="en-US" sz="2800" smtClean="0"/>
              <a:t>Lalu, teruskan dengan membangkitkan simpul anak yang lainnya. </a:t>
            </a:r>
          </a:p>
          <a:p>
            <a:pPr marL="609600" indent="-609600" eaLnBrk="1" hangingPunct="1"/>
            <a:endParaRPr lang="en-US" sz="2800" smtClean="0"/>
          </a:p>
          <a:p>
            <a:pPr marL="609600" indent="-609600" eaLnBrk="1" hangingPunct="1"/>
            <a:r>
              <a:rPr lang="en-US" sz="2800" smtClean="0"/>
              <a:t>Selanjutnya simpul ini menjadi simpul-E yang baru.</a:t>
            </a:r>
          </a:p>
          <a:p>
            <a:pPr marL="609600" indent="-609600" eaLnBrk="1" hangingPunct="1"/>
            <a:endParaRPr lang="en-US" sz="2800" smtClean="0"/>
          </a:p>
          <a:p>
            <a:pPr marL="609600" indent="-609600" eaLnBrk="1" hangingPunct="1"/>
            <a:r>
              <a:rPr lang="en-US" sz="2800" smtClean="0"/>
              <a:t>Pencarian dihentikan bila kita telah sampai pada </a:t>
            </a:r>
            <a:r>
              <a:rPr lang="en-US" sz="2800" i="1" smtClean="0"/>
              <a:t>goal node</a:t>
            </a:r>
            <a:r>
              <a:rPr lang="en-US" sz="2800" smtClean="0"/>
              <a:t>.</a:t>
            </a:r>
          </a:p>
          <a:p>
            <a:pPr marL="609600" indent="-609600"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4869E4-602A-41EF-9E0F-59BBBE319416}" type="slidenum">
              <a:rPr lang="en-US" smtClean="0"/>
              <a:pPr/>
              <a:t>31</a:t>
            </a:fld>
            <a:endParaRPr lang="en-US" smtClean="0"/>
          </a:p>
        </p:txBody>
      </p:sp>
      <p:pic>
        <p:nvPicPr>
          <p:cNvPr id="50179" name="Picture 2" descr="http://www.w3.org/2011/Talks/01-14-steven-phenotype/backtrack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81000"/>
            <a:ext cx="58483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TextBox 6"/>
          <p:cNvSpPr txBox="1">
            <a:spLocks noChangeArrowheads="1"/>
          </p:cNvSpPr>
          <p:nvPr/>
        </p:nvSpPr>
        <p:spPr bwMode="auto">
          <a:xfrm>
            <a:off x="685800" y="6248400"/>
            <a:ext cx="8215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Sumber: http://www.w3.org/2011/Talks/01-14-steven-phenotype/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0CD6D1-2DE6-49E8-9D78-5741C6CCD7E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20713"/>
            <a:ext cx="8147050" cy="5475287"/>
          </a:xfrm>
        </p:spPr>
        <p:txBody>
          <a:bodyPr/>
          <a:lstStyle/>
          <a:p>
            <a:pPr eaLnBrk="1" hangingPunct="1"/>
            <a:r>
              <a:rPr lang="en-US" sz="2800" smtClean="0"/>
              <a:t>Tinjau persoalan </a:t>
            </a:r>
            <a:r>
              <a:rPr lang="en-US" sz="2800" i="1" smtClean="0"/>
              <a:t>Knapsack</a:t>
            </a:r>
            <a:r>
              <a:rPr lang="en-US" sz="2800" smtClean="0"/>
              <a:t> 0/1 dengan instansiasi: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	</a:t>
            </a:r>
            <a:r>
              <a:rPr lang="en-US" sz="2800" i="1" smtClean="0"/>
              <a:t>n</a:t>
            </a:r>
            <a:r>
              <a:rPr lang="en-US" sz="2800" smtClean="0"/>
              <a:t> = 3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	(</a:t>
            </a:r>
            <a:r>
              <a:rPr lang="en-US" sz="2800" i="1" smtClean="0"/>
              <a:t>w</a:t>
            </a:r>
            <a:r>
              <a:rPr lang="en-US" sz="2800" baseline="-25000" smtClean="0"/>
              <a:t>1</a:t>
            </a:r>
            <a:r>
              <a:rPr lang="en-US" sz="2800" smtClean="0"/>
              <a:t>, </a:t>
            </a:r>
            <a:r>
              <a:rPr lang="en-US" sz="2800" i="1" smtClean="0"/>
              <a:t>w</a:t>
            </a:r>
            <a:r>
              <a:rPr lang="en-US" sz="2800" baseline="-25000" smtClean="0"/>
              <a:t>2</a:t>
            </a:r>
            <a:r>
              <a:rPr lang="en-US" sz="2800" smtClean="0"/>
              <a:t>, </a:t>
            </a:r>
            <a:r>
              <a:rPr lang="en-US" sz="2800" i="1" smtClean="0"/>
              <a:t>w</a:t>
            </a:r>
            <a:r>
              <a:rPr lang="en-US" sz="2800" baseline="-25000" smtClean="0"/>
              <a:t>3</a:t>
            </a:r>
            <a:r>
              <a:rPr lang="en-US" sz="2800" smtClean="0"/>
              <a:t>) = (35, 32, 25)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	(</a:t>
            </a:r>
            <a:r>
              <a:rPr lang="en-US" sz="2800" i="1" smtClean="0"/>
              <a:t>p</a:t>
            </a:r>
            <a:r>
              <a:rPr lang="en-US" sz="2800" baseline="-25000" smtClean="0"/>
              <a:t>1</a:t>
            </a:r>
            <a:r>
              <a:rPr lang="en-US" sz="2800" smtClean="0"/>
              <a:t>, </a:t>
            </a:r>
            <a:r>
              <a:rPr lang="en-US" sz="2800" i="1" smtClean="0"/>
              <a:t>p</a:t>
            </a:r>
            <a:r>
              <a:rPr lang="en-US" sz="2800" baseline="-25000" smtClean="0"/>
              <a:t>2</a:t>
            </a:r>
            <a:r>
              <a:rPr lang="en-US" sz="2800" smtClean="0"/>
              <a:t>, </a:t>
            </a:r>
            <a:r>
              <a:rPr lang="en-US" sz="2800" i="1" smtClean="0"/>
              <a:t>p</a:t>
            </a:r>
            <a:r>
              <a:rPr lang="en-US" sz="2800" baseline="-25000" smtClean="0"/>
              <a:t>3</a:t>
            </a:r>
            <a:r>
              <a:rPr lang="en-US" sz="2800" smtClean="0"/>
              <a:t>) = (40, 25, 50)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	</a:t>
            </a:r>
            <a:r>
              <a:rPr lang="en-US" sz="2800" i="1" smtClean="0"/>
              <a:t>M</a:t>
            </a:r>
            <a:r>
              <a:rPr lang="en-US" sz="2800" smtClean="0"/>
              <a:t> = 30</a:t>
            </a:r>
          </a:p>
          <a:p>
            <a:pPr eaLnBrk="1" hangingPunct="1"/>
            <a:r>
              <a:rPr lang="en-US" sz="2800" smtClean="0"/>
              <a:t>Solusi dinyatakan sebagai </a:t>
            </a:r>
            <a:r>
              <a:rPr lang="en-US" sz="2800" i="1" smtClean="0"/>
              <a:t>X</a:t>
            </a:r>
            <a:r>
              <a:rPr lang="en-US" sz="2800" smtClean="0"/>
              <a:t> = (</a:t>
            </a:r>
            <a:r>
              <a:rPr lang="en-US" sz="2800" i="1" smtClean="0"/>
              <a:t>x</a:t>
            </a:r>
            <a:r>
              <a:rPr lang="en-US" sz="2800" baseline="-25000" smtClean="0"/>
              <a:t>1</a:t>
            </a:r>
            <a:r>
              <a:rPr lang="en-US" sz="2800" smtClean="0"/>
              <a:t>, </a:t>
            </a:r>
            <a:r>
              <a:rPr lang="en-US" sz="2800" i="1" smtClean="0"/>
              <a:t>x</a:t>
            </a:r>
            <a:r>
              <a:rPr lang="en-US" sz="2800" baseline="-25000" smtClean="0"/>
              <a:t>2</a:t>
            </a:r>
            <a:r>
              <a:rPr lang="en-US" sz="2800" smtClean="0"/>
              <a:t>, </a:t>
            </a:r>
            <a:r>
              <a:rPr lang="en-US" sz="2800" i="1" smtClean="0"/>
              <a:t>x</a:t>
            </a:r>
            <a:r>
              <a:rPr lang="en-US" sz="2800" baseline="-25000" smtClean="0"/>
              <a:t>3</a:t>
            </a:r>
            <a:r>
              <a:rPr lang="en-US" sz="2800" smtClean="0"/>
              <a:t>), </a:t>
            </a:r>
            <a:r>
              <a:rPr lang="en-US" sz="2800" i="1" smtClean="0"/>
              <a:t>x</a:t>
            </a:r>
            <a:r>
              <a:rPr lang="en-US" sz="2800" i="1" baseline="-25000" smtClean="0"/>
              <a:t>i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{0, 1}. 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/>
            <a:r>
              <a:rPr lang="en-US" sz="2800" smtClean="0"/>
              <a:t>Fungsi konstrain (dapat dianggap sebagai </a:t>
            </a:r>
            <a:r>
              <a:rPr lang="en-US" sz="2800" i="1" smtClean="0"/>
              <a:t>bounding function</a:t>
            </a:r>
            <a:r>
              <a:rPr lang="en-US" sz="2800" smtClean="0"/>
              <a:t>): </a:t>
            </a:r>
          </a:p>
          <a:p>
            <a:pPr eaLnBrk="1" hangingPunct="1"/>
            <a:endParaRPr lang="en-US" sz="2800" smtClean="0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2743200" y="5181600"/>
          <a:ext cx="1770063" cy="717550"/>
        </p:xfrm>
        <a:graphic>
          <a:graphicData uri="http://schemas.openxmlformats.org/presentationml/2006/ole">
            <p:oleObj spid="_x0000_s6146" name="Equation" r:id="rId3" imgW="1061245" imgH="44376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38CF5A-F1F1-4AA9-879D-46537A006FF2}" type="slidenum">
              <a:rPr lang="en-US" smtClean="0"/>
              <a:pPr/>
              <a:t>33</a:t>
            </a:fld>
            <a:endParaRPr lang="en-US" smtClean="0"/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533400" y="1524000"/>
          <a:ext cx="8208963" cy="4743450"/>
        </p:xfrm>
        <a:graphic>
          <a:graphicData uri="http://schemas.openxmlformats.org/presentationml/2006/ole">
            <p:oleObj spid="_x0000_s7170" name="VISIO" r:id="rId3" imgW="4333986" imgH="2504024" progId="Visio.Drawing.11">
              <p:embed/>
            </p:oleObj>
          </a:graphicData>
        </a:graphic>
      </p:graphicFrame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762000" y="304800"/>
            <a:ext cx="742791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Pada metode </a:t>
            </a:r>
            <a:r>
              <a:rPr lang="en-US" sz="2800" i="1"/>
              <a:t>brute force</a:t>
            </a:r>
            <a:r>
              <a:rPr lang="en-US" sz="2800"/>
              <a:t>, semua lintasan dari akar </a:t>
            </a:r>
          </a:p>
          <a:p>
            <a:r>
              <a:rPr lang="en-US" sz="2800"/>
              <a:t>ke daun dievaluasi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45BCD4-F4C5-45CC-B8AF-E3D76AABFA9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Pohon dinamis yang dibentuk selama pencarian untuk persoalan </a:t>
            </a:r>
            <a:r>
              <a:rPr lang="en-US" sz="2800" i="1" smtClean="0"/>
              <a:t>Knapsack</a:t>
            </a:r>
            <a:r>
              <a:rPr lang="en-US" sz="2800" smtClean="0"/>
              <a:t> 0/1 dengan </a:t>
            </a:r>
            <a:r>
              <a:rPr lang="en-US" sz="2800" i="1" smtClean="0"/>
              <a:t>n</a:t>
            </a:r>
            <a:r>
              <a:rPr lang="en-US" sz="2800" smtClean="0"/>
              <a:t> = 3, </a:t>
            </a:r>
            <a:r>
              <a:rPr lang="en-US" sz="2800" i="1" smtClean="0"/>
              <a:t/>
            </a:r>
            <a:br>
              <a:rPr lang="en-US" sz="2800" i="1" smtClean="0"/>
            </a:br>
            <a:r>
              <a:rPr lang="en-US" sz="2800" i="1" smtClean="0"/>
              <a:t> M</a:t>
            </a:r>
            <a:r>
              <a:rPr lang="en-US" sz="2800" smtClean="0"/>
              <a:t> = 30</a:t>
            </a:r>
            <a:r>
              <a:rPr lang="en-US" sz="2800" i="1" smtClean="0"/>
              <a:t>, w</a:t>
            </a:r>
            <a:r>
              <a:rPr lang="en-US" sz="2800" smtClean="0"/>
              <a:t> = (35, 32, 25) dan </a:t>
            </a:r>
            <a:r>
              <a:rPr lang="en-US" sz="2800" i="1" smtClean="0"/>
              <a:t>p</a:t>
            </a:r>
            <a:r>
              <a:rPr lang="en-US" sz="2800" smtClean="0"/>
              <a:t> = (40, 25, 50)</a:t>
            </a:r>
          </a:p>
        </p:txBody>
      </p:sp>
      <p:pic>
        <p:nvPicPr>
          <p:cNvPr id="5120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65300" y="2051050"/>
            <a:ext cx="5900738" cy="4044950"/>
          </a:xfrm>
          <a:solidFill>
            <a:schemeClr val="accent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ACB7CC-F6BA-4C9E-AB81-B1022A39CEB5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Penomoran ulang simpul-simpul sesuai urutan pembangkitannya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ph idx="1"/>
          </p:nvPr>
        </p:nvGraphicFramePr>
        <p:xfrm>
          <a:off x="2019300" y="1752600"/>
          <a:ext cx="5105400" cy="4008438"/>
        </p:xfrm>
        <a:graphic>
          <a:graphicData uri="http://schemas.openxmlformats.org/presentationml/2006/ole">
            <p:oleObj spid="_x0000_s8194" name="VISIO" r:id="rId3" imgW="2607526" imgH="2048387" progId="Visio.Drawing.11">
              <p:embed/>
            </p:oleObj>
          </a:graphicData>
        </a:graphic>
      </p:graphicFrame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1079500" y="5943600"/>
            <a:ext cx="6985000" cy="36671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180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Solusi optimumnya adalah </a:t>
            </a:r>
            <a:r>
              <a:rPr lang="en-US" sz="1800" i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sz="180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= (0, 0, 1) dan </a:t>
            </a:r>
            <a:r>
              <a:rPr lang="en-US" sz="1800" i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</a:t>
            </a:r>
            <a:r>
              <a:rPr lang="en-US" sz="180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=  50.</a:t>
            </a:r>
            <a:endParaRPr 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28A7A8-C3BE-4CFF-8A80-A41544E370D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Skema Umum Algoritma Runut-Balik</a:t>
            </a:r>
            <a:br>
              <a:rPr lang="en-US" sz="3600" b="1" smtClean="0"/>
            </a:br>
            <a:r>
              <a:rPr lang="en-US" sz="3600" b="1" smtClean="0"/>
              <a:t>(versi rekursif)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>
            <p:ph idx="1"/>
          </p:nvPr>
        </p:nvGraphicFramePr>
        <p:xfrm>
          <a:off x="304800" y="2057400"/>
          <a:ext cx="8450263" cy="4022725"/>
        </p:xfrm>
        <a:graphic>
          <a:graphicData uri="http://schemas.openxmlformats.org/presentationml/2006/ole">
            <p:oleObj spid="_x0000_s9218" name="Document" r:id="rId3" imgW="5400636" imgH="265470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9F80F5-433F-46FE-8F67-E96F2196331C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475287"/>
          </a:xfrm>
        </p:spPr>
        <p:txBody>
          <a:bodyPr/>
          <a:lstStyle/>
          <a:p>
            <a:pPr eaLnBrk="1" hangingPunct="1"/>
            <a:r>
              <a:rPr lang="en-US" sz="2800" smtClean="0"/>
              <a:t>Setiap simpul dalam pohon ruang status berasosiasi dengan sebuah pemanggilan rekursif. 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Jika jumlah simpul dalam pohon ruang status adalah 2</a:t>
            </a:r>
            <a:r>
              <a:rPr lang="en-US" sz="2800" i="1" baseline="30000" smtClean="0"/>
              <a:t>n</a:t>
            </a:r>
            <a:r>
              <a:rPr lang="en-US" sz="2800" i="1" smtClean="0"/>
              <a:t> </a:t>
            </a:r>
            <a:r>
              <a:rPr lang="en-US" sz="2800" smtClean="0"/>
              <a:t>atau</a:t>
            </a:r>
            <a:r>
              <a:rPr lang="en-US" sz="2800" i="1" smtClean="0"/>
              <a:t> n</a:t>
            </a:r>
            <a:r>
              <a:rPr lang="en-US" sz="2800" smtClean="0"/>
              <a:t>!, maka untuk kasus terburuk, algoritma runut-balik membutuhkan waktu dalam </a:t>
            </a:r>
            <a:r>
              <a:rPr lang="en-US" sz="2800" i="1" smtClean="0"/>
              <a:t>O</a:t>
            </a:r>
            <a:r>
              <a:rPr lang="en-US" sz="2800" smtClean="0"/>
              <a:t>(</a:t>
            </a:r>
            <a:r>
              <a:rPr lang="en-US" sz="2800" i="1" smtClean="0"/>
              <a:t>p</a:t>
            </a:r>
            <a:r>
              <a:rPr lang="en-US" sz="2800" smtClean="0"/>
              <a:t>(</a:t>
            </a:r>
            <a:r>
              <a:rPr lang="en-US" sz="2800" i="1" smtClean="0"/>
              <a:t>n</a:t>
            </a:r>
            <a:r>
              <a:rPr lang="en-US" sz="2800" smtClean="0"/>
              <a:t>)2</a:t>
            </a:r>
            <a:r>
              <a:rPr lang="en-US" sz="2800" i="1" baseline="30000" smtClean="0"/>
              <a:t>n</a:t>
            </a:r>
            <a:r>
              <a:rPr lang="en-US" sz="2800" smtClean="0"/>
              <a:t>) atau </a:t>
            </a:r>
            <a:r>
              <a:rPr lang="en-US" sz="2800" i="1" smtClean="0"/>
              <a:t>O</a:t>
            </a:r>
            <a:r>
              <a:rPr lang="en-US" sz="2800" smtClean="0"/>
              <a:t>(</a:t>
            </a:r>
            <a:r>
              <a:rPr lang="en-US" sz="2800" i="1" smtClean="0"/>
              <a:t>q</a:t>
            </a:r>
            <a:r>
              <a:rPr lang="en-US" sz="2800" smtClean="0"/>
              <a:t>(</a:t>
            </a:r>
            <a:r>
              <a:rPr lang="en-US" sz="2800" i="1" smtClean="0"/>
              <a:t>n</a:t>
            </a:r>
            <a:r>
              <a:rPr lang="en-US" sz="2800" smtClean="0"/>
              <a:t>)</a:t>
            </a:r>
            <a:r>
              <a:rPr lang="en-US" sz="2800" i="1" smtClean="0"/>
              <a:t>n!</a:t>
            </a:r>
            <a:r>
              <a:rPr lang="en-US" sz="2800" smtClean="0"/>
              <a:t>), 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dengan</a:t>
            </a:r>
            <a:r>
              <a:rPr lang="en-US" sz="2800" i="1" smtClean="0"/>
              <a:t> p</a:t>
            </a:r>
            <a:r>
              <a:rPr lang="en-US" sz="2800" smtClean="0"/>
              <a:t>(</a:t>
            </a:r>
            <a:r>
              <a:rPr lang="en-US" sz="2800" i="1" smtClean="0"/>
              <a:t>n</a:t>
            </a:r>
            <a:r>
              <a:rPr lang="en-US" sz="2800" smtClean="0"/>
              <a:t>) dan </a:t>
            </a:r>
            <a:r>
              <a:rPr lang="en-US" sz="2800" i="1" smtClean="0"/>
              <a:t>q</a:t>
            </a:r>
            <a:r>
              <a:rPr lang="en-US" sz="2800" smtClean="0"/>
              <a:t>(</a:t>
            </a:r>
            <a:r>
              <a:rPr lang="en-US" sz="2800" i="1" smtClean="0"/>
              <a:t>n</a:t>
            </a:r>
            <a:r>
              <a:rPr lang="en-US" sz="2800" smtClean="0"/>
              <a:t>) adalah polinom derajat </a:t>
            </a:r>
            <a:r>
              <a:rPr lang="en-US" sz="2800" i="1" smtClean="0"/>
              <a:t>n </a:t>
            </a:r>
            <a:r>
              <a:rPr lang="en-US" sz="2800" smtClean="0"/>
              <a:t>yang menyatakan waktu komputasi setiap simpul.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283F69-FAA3-4008-9CBD-73FD763D714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/>
              <a:t>Persoalan N-Ratu </a:t>
            </a:r>
            <a:br>
              <a:rPr lang="en-US" sz="4000" b="1" smtClean="0"/>
            </a:br>
            <a:r>
              <a:rPr lang="en-US" sz="4000" b="1" smtClean="0"/>
              <a:t>(</a:t>
            </a:r>
            <a:r>
              <a:rPr lang="en-US" sz="4000" b="1" i="1" smtClean="0"/>
              <a:t>The N-Queens Problem</a:t>
            </a:r>
            <a:r>
              <a:rPr lang="en-US" sz="4000" b="1" smtClean="0"/>
              <a:t>)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5720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Diberikan sebuah papan catur yang berukuran </a:t>
            </a:r>
            <a:r>
              <a:rPr lang="en-US" sz="2400" i="1" smtClean="0"/>
              <a:t>N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</a:t>
            </a:r>
            <a:r>
              <a:rPr lang="en-US" sz="2400" smtClean="0"/>
              <a:t> </a:t>
            </a:r>
            <a:r>
              <a:rPr lang="en-US" sz="2400" i="1" smtClean="0"/>
              <a:t>N</a:t>
            </a:r>
            <a:r>
              <a:rPr lang="en-US" sz="2400" smtClean="0"/>
              <a:t> dan delapan buah ratu. Bagaimanakah menempatkan </a:t>
            </a:r>
            <a:r>
              <a:rPr lang="en-US" sz="2400" i="1" smtClean="0"/>
              <a:t>N</a:t>
            </a:r>
            <a:r>
              <a:rPr lang="en-US" sz="2400" smtClean="0"/>
              <a:t> buah ratu (Q) itu pada petak-petak papan catur sedemikian sehingga tidak ada dua ratu atau lebih yang terletak pada satu baris yang sama, atau pada satu kolom yang sama, atau pada satu diagonal yang sama?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810000" y="2662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id-ID"/>
          </a:p>
        </p:txBody>
      </p:sp>
      <p:pic>
        <p:nvPicPr>
          <p:cNvPr id="53254" name="Picture 4" descr="|-|-o|-|-o|-|-o|-|--|&#10;|-|--|-|--|-|--|-|--|&#10;|-|--|o|-o|o|--|-|--|&#10;|o|-o|o|-o|o|-o|o|o-|&#10;|-|--|o|-o|o|--|-|--|&#10;|-|-o|-|-o|-|-o|-|--|&#10;|o|--|-|-o|-|--|o|--|&#10;| |  | | o| |  | |o&#10;|-|--|-|-o|-|--|-|--|&#10;--------------------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5257800" y="2362200"/>
            <a:ext cx="35591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EA2A69-2161-4519-B274-42C54E94CAC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Contoh 2 buah solusi </a:t>
            </a:r>
            <a:r>
              <a:rPr lang="en-US" sz="3200" i="1" smtClean="0"/>
              <a:t>8-queen problem</a:t>
            </a:r>
            <a:r>
              <a:rPr lang="en-US" sz="3200" smtClean="0"/>
              <a:t>:</a:t>
            </a:r>
            <a:r>
              <a:rPr lang="en-US" smtClean="0"/>
              <a:t> 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>
            <p:ph idx="1"/>
          </p:nvPr>
        </p:nvGraphicFramePr>
        <p:xfrm>
          <a:off x="763588" y="2006600"/>
          <a:ext cx="7548562" cy="3094038"/>
        </p:xfrm>
        <a:graphic>
          <a:graphicData uri="http://schemas.openxmlformats.org/presentationml/2006/ole">
            <p:oleObj spid="_x0000_s10242" name="VISIO" r:id="rId3" imgW="4790195" imgH="202609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153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d-ID" sz="2800" smtClean="0"/>
              <a:t>Pada tiap perpotongan, anda harus memutuskan satu diantara tiga pilihan</a:t>
            </a:r>
            <a:r>
              <a:rPr lang="en-US" sz="28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id-ID" sz="2400" smtClean="0"/>
              <a:t>Maju terus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id-ID" sz="2400" smtClean="0"/>
              <a:t>Belok kiri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id-ID" sz="2400" smtClean="0"/>
              <a:t>Belok kanan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id-ID" sz="2800" smtClean="0"/>
              <a:t>Anda tidak punya cukup informasi untuk memilih pilihan yang benar</a:t>
            </a:r>
            <a:r>
              <a:rPr lang="en-US" sz="2800" smtClean="0"/>
              <a:t> </a:t>
            </a:r>
            <a:r>
              <a:rPr lang="id-ID" sz="2800" smtClean="0"/>
              <a:t>(yang mengarah ke titik akhir)</a:t>
            </a:r>
          </a:p>
          <a:p>
            <a:pPr eaLnBrk="1" hangingPunct="1">
              <a:lnSpc>
                <a:spcPct val="90000"/>
              </a:lnSpc>
            </a:pPr>
            <a:r>
              <a:rPr lang="id-ID" sz="2800" smtClean="0"/>
              <a:t>Tiap pilihan mengarah ke sekumpulan pilihan lain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id-ID" sz="2800" smtClean="0"/>
              <a:t>Sat</a:t>
            </a:r>
            <a:r>
              <a:rPr lang="en-US" sz="2800" smtClean="0"/>
              <a:t>u</a:t>
            </a:r>
            <a:r>
              <a:rPr lang="id-ID" sz="2800" smtClean="0"/>
              <a:t> atau lebih sekuens pilihan mengarah ke solusi.</a:t>
            </a:r>
          </a:p>
          <a:p>
            <a:pPr eaLnBrk="1" hangingPunct="1">
              <a:lnSpc>
                <a:spcPct val="90000"/>
              </a:lnSpc>
            </a:pPr>
            <a:r>
              <a:rPr lang="id-ID" sz="2800" i="1" smtClean="0">
                <a:solidFill>
                  <a:srgbClr val="FF0000"/>
                </a:solidFill>
              </a:rPr>
              <a:t>Backtracking</a:t>
            </a:r>
            <a:r>
              <a:rPr lang="id-ID" sz="2800" smtClean="0"/>
              <a:t> (runut-balik) dapat digunakan untuk  persoalan seperti ini</a:t>
            </a:r>
            <a:endParaRPr lang="en-US" sz="2800" smtClean="0"/>
          </a:p>
          <a:p>
            <a:endParaRPr lang="id-ID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C711BF-51CA-4669-BEC4-E5A93EF00C34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r>
              <a:rPr lang="en-US" sz="2400" smtClean="0"/>
              <a:t>The puzzle was originally proposed in 1848 by the chess player Max Bezzel, and over the years, many mathematicians, including Gauss, have worked on this puzzle and its generalized N-queens problem. The first solutions were provided by Franz Nauck in 1850. Nauck also extended the puzzle to n-queens problem (on an N×N board—a chessboard of arbitrary size). </a:t>
            </a:r>
          </a:p>
          <a:p>
            <a:endParaRPr lang="en-US" sz="2400" smtClean="0"/>
          </a:p>
          <a:p>
            <a:r>
              <a:rPr lang="en-US" sz="2400" smtClean="0">
                <a:hlinkClick r:id="rId2" tooltip="Edsger Dijkstra"/>
              </a:rPr>
              <a:t>Edsger Dijkstra</a:t>
            </a:r>
            <a:r>
              <a:rPr lang="en-US" sz="2400" smtClean="0"/>
              <a:t> used this problem in 1972 to illustrate the power of what he called structured programming. He published a highly detailed description of the development of a depth-first backtracking algorithm.</a:t>
            </a:r>
            <a:r>
              <a:rPr lang="en-US" sz="2400" baseline="30000" smtClean="0">
                <a:hlinkClick r:id="rId3"/>
              </a:rPr>
              <a:t>2</a:t>
            </a:r>
            <a:endParaRPr lang="en-US" sz="2400" baseline="30000" smtClean="0"/>
          </a:p>
          <a:p>
            <a:pPr>
              <a:buFontTx/>
              <a:buNone/>
            </a:pPr>
            <a:r>
              <a:rPr lang="en-US" sz="2400" smtClean="0"/>
              <a:t>					(Sumber: laman Wikipedia)</a:t>
            </a:r>
          </a:p>
          <a:p>
            <a:endParaRPr lang="en-US" sz="2400" smtClean="0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8446E5-7996-4FF4-BF7D-D7452AF1A8C9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69B415-DD41-4FB1-A498-DD8E6FA05E8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2800" b="1" i="1" smtClean="0"/>
              <a:t>Penyelesaian dengan Algoritma Brute-Force: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i="1" smtClean="0"/>
              <a:t>a) Brute Force 1</a:t>
            </a:r>
            <a:endParaRPr lang="en-US" smtClean="0"/>
          </a:p>
          <a:p>
            <a:pPr eaLnBrk="1" hangingPunct="1"/>
            <a:r>
              <a:rPr lang="en-US" smtClean="0"/>
              <a:t>Mencoba semua kemungkinan solusi penempatan delapan buah ratu pada petak-petak papan catur.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Ada 	</a:t>
            </a:r>
            <a:r>
              <a:rPr lang="en-US" i="1" smtClean="0"/>
              <a:t>C</a:t>
            </a:r>
            <a:r>
              <a:rPr lang="en-US" smtClean="0"/>
              <a:t>(64, 8) = 4.426.165.368 kemungkinan solusi.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03CBB7-4686-4816-A146-E537858E3F09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46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i="1" smtClean="0"/>
              <a:t>b) Brute Force 2</a:t>
            </a:r>
            <a:endParaRPr lang="en-US" smtClean="0"/>
          </a:p>
          <a:p>
            <a:pPr eaLnBrk="1" hangingPunct="1"/>
            <a:r>
              <a:rPr lang="en-US" smtClean="0"/>
              <a:t>Meletakkan masing-masing ratu hanya pada baris-baris yang berbeda. Untuk setiap baris, kita coba tempatkan ratu mulai dari kolom 1, 2, …, 8.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Jumlah kemungkinan solusi yang diperiksa berkurang menjadi </a:t>
            </a:r>
          </a:p>
          <a:p>
            <a:pPr eaLnBrk="1" hangingPunct="1">
              <a:buFontTx/>
              <a:buNone/>
            </a:pPr>
            <a:r>
              <a:rPr lang="en-US" smtClean="0"/>
              <a:t>			8</a:t>
            </a:r>
            <a:r>
              <a:rPr lang="en-US" baseline="30000" smtClean="0"/>
              <a:t>8</a:t>
            </a:r>
            <a:r>
              <a:rPr lang="en-US" smtClean="0"/>
              <a:t> = 16.777.216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0B4C0B-5D0B-402E-9AF2-EE9D2482BBB8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46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i="1" smtClean="0"/>
              <a:t>c) Brute Force 3 (exhaustive search)</a:t>
            </a:r>
            <a:endParaRPr lang="en-US" smtClean="0"/>
          </a:p>
          <a:p>
            <a:pPr eaLnBrk="1" hangingPunct="1"/>
            <a:r>
              <a:rPr lang="en-US" smtClean="0"/>
              <a:t>Misalkan solusinya dinyatakan dalam vektor 8-</a:t>
            </a:r>
            <a:r>
              <a:rPr lang="en-US" i="1" smtClean="0"/>
              <a:t>tupple</a:t>
            </a:r>
            <a:r>
              <a:rPr lang="en-US" smtClean="0"/>
              <a:t>:</a:t>
            </a:r>
          </a:p>
          <a:p>
            <a:pPr eaLnBrk="1" hangingPunct="1">
              <a:buFontTx/>
              <a:buNone/>
            </a:pPr>
            <a:r>
              <a:rPr lang="en-US" smtClean="0"/>
              <a:t>	         	</a:t>
            </a:r>
            <a:r>
              <a:rPr lang="en-US" i="1" smtClean="0"/>
              <a:t>X = </a:t>
            </a:r>
            <a:r>
              <a:rPr lang="en-US" smtClean="0"/>
              <a:t>(</a:t>
            </a:r>
            <a:r>
              <a:rPr lang="en-US" i="1" smtClean="0"/>
              <a:t>x</a:t>
            </a:r>
            <a:r>
              <a:rPr lang="en-US" baseline="-25000" smtClean="0"/>
              <a:t>1</a:t>
            </a:r>
            <a:r>
              <a:rPr lang="en-US" i="1" smtClean="0"/>
              <a:t> , x</a:t>
            </a:r>
            <a:r>
              <a:rPr lang="en-US" baseline="-25000" smtClean="0"/>
              <a:t>2</a:t>
            </a:r>
            <a:r>
              <a:rPr lang="en-US" i="1" smtClean="0"/>
              <a:t> , ... , x</a:t>
            </a:r>
            <a:r>
              <a:rPr lang="en-US" baseline="-25000" smtClean="0"/>
              <a:t>8</a:t>
            </a:r>
            <a:r>
              <a:rPr lang="en-US" smtClean="0"/>
              <a:t>)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Vektor solusi merupakan permutasi dari bilangan 1 sampai 8.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Jumlah permutasi bilangan 1 sampai 8 adalah </a:t>
            </a:r>
            <a:r>
              <a:rPr lang="en-US" i="1" smtClean="0"/>
              <a:t>P</a:t>
            </a:r>
            <a:r>
              <a:rPr lang="en-US" smtClean="0"/>
              <a:t>(1, 8)=  8! = 40.320 buah.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28B7F3-B369-404C-A56B-3563D37F9E8D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2800" b="1" i="1" smtClean="0"/>
              <a:t>Penyelesaian dengan Algoritma Runut-balik: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Algoritma runut-balik memperbaiki algoritma </a:t>
            </a:r>
            <a:r>
              <a:rPr lang="en-US" sz="2800" i="1" smtClean="0"/>
              <a:t>brute force</a:t>
            </a:r>
            <a:r>
              <a:rPr lang="en-US" sz="2800" smtClean="0"/>
              <a:t> 3 (</a:t>
            </a:r>
            <a:r>
              <a:rPr lang="en-US" sz="2800" i="1" smtClean="0"/>
              <a:t>exhaustive search</a:t>
            </a:r>
            <a:r>
              <a:rPr lang="en-US" sz="2800" smtClean="0"/>
              <a:t>).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Ruang solusinya adalah semua permutasi dari angka-angka 1, 2, 3, 4, 5, 6, 7, 8. 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Setiap permutasi dari 1, 2, 3, 4, 5, 6, 7, 8 dinyatakan dengan lintasan dari akar daun. Sisi-sisi pada pohon diberi label nilai </a:t>
            </a:r>
            <a:r>
              <a:rPr lang="en-US" sz="2800" i="1" smtClean="0"/>
              <a:t>xi</a:t>
            </a:r>
            <a:r>
              <a:rPr lang="en-US" sz="2800" smtClean="0"/>
              <a:t>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65E0B1-9401-47AE-BF56-28A4E09D96DC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sz="3200" smtClean="0"/>
              <a:t>Contoh solusi runut-balik persoalan 4-Ratu:</a:t>
            </a:r>
            <a:r>
              <a:rPr lang="en-US" smtClean="0"/>
              <a:t> 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>
            <p:ph idx="1"/>
          </p:nvPr>
        </p:nvGraphicFramePr>
        <p:xfrm>
          <a:off x="323850" y="1484313"/>
          <a:ext cx="8496300" cy="4703762"/>
        </p:xfrm>
        <a:graphic>
          <a:graphicData uri="http://schemas.openxmlformats.org/presentationml/2006/ole">
            <p:oleObj spid="_x0000_s11266" name="VISIO" r:id="rId3" imgW="4317409" imgH="239038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A39265-D355-4CBC-B529-687569ED2A98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sz="2800" smtClean="0"/>
              <a:t>Contoh: Pohon ruang-status persoalan 4-Ratu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>
            <p:ph idx="1"/>
          </p:nvPr>
        </p:nvGraphicFramePr>
        <p:xfrm>
          <a:off x="0" y="1295400"/>
          <a:ext cx="9144000" cy="4910138"/>
        </p:xfrm>
        <a:graphic>
          <a:graphicData uri="http://schemas.openxmlformats.org/presentationml/2006/ole">
            <p:oleObj spid="_x0000_s12290" name="VISIO" r:id="rId3" imgW="5507301" imgH="2955345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B62EB0-013E-48F1-94D1-29FF33121572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1143000"/>
          </a:xfrm>
        </p:spPr>
        <p:txBody>
          <a:bodyPr/>
          <a:lstStyle/>
          <a:p>
            <a:pPr algn="l" eaLnBrk="1" hangingPunct="1">
              <a:lnSpc>
                <a:spcPct val="50000"/>
              </a:lnSpc>
            </a:pPr>
            <a:r>
              <a:rPr lang="en-US" sz="2800" smtClean="0"/>
              <a:t>Pohon ruang status dinamis persoalan 4-Ratu yang dibentuk selama pencarian:</a:t>
            </a:r>
            <a:r>
              <a:rPr lang="en-US" smtClean="0"/>
              <a:t> 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>
            <p:ph idx="1"/>
          </p:nvPr>
        </p:nvGraphicFramePr>
        <p:xfrm>
          <a:off x="1403350" y="1400175"/>
          <a:ext cx="6337300" cy="5457825"/>
        </p:xfrm>
        <a:graphic>
          <a:graphicData uri="http://schemas.openxmlformats.org/presentationml/2006/ole">
            <p:oleObj spid="_x0000_s13314" name="VISIO" r:id="rId3" imgW="4553802" imgH="392199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E90B50-B8DE-4141-8935-8DD63B252690}" type="slidenum">
              <a:rPr lang="en-US" smtClean="0"/>
              <a:pPr/>
              <a:t>48</a:t>
            </a:fld>
            <a:endParaRPr lang="en-US" smtClean="0"/>
          </a:p>
        </p:txBody>
      </p:sp>
      <p:pic>
        <p:nvPicPr>
          <p:cNvPr id="59395" name="Picture 2" descr="http://upload.wikimedia.org/wikipedia/commons/1/1f/Eight-queens-animation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762000"/>
            <a:ext cx="495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DFA6F-D060-4E7D-8506-B7926B2C070D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sz="2800" b="1" smtClean="0"/>
              <a:t>Algoritma Runut-balik untuk Persoalan 8-Ratu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218488" cy="4899025"/>
          </a:xfrm>
        </p:spPr>
        <p:txBody>
          <a:bodyPr/>
          <a:lstStyle/>
          <a:p>
            <a:pPr marL="609600" indent="-609600" eaLnBrk="1" hangingPunct="1"/>
            <a:endParaRPr lang="en-US" sz="2400" smtClean="0"/>
          </a:p>
          <a:p>
            <a:pPr marL="609600" indent="-609600" eaLnBrk="1" hangingPunct="1"/>
            <a:r>
              <a:rPr lang="en-US" sz="2400" smtClean="0"/>
              <a:t>Tinjau dua posisi ratu pada (</a:t>
            </a:r>
            <a:r>
              <a:rPr lang="en-US" sz="2400" i="1" smtClean="0"/>
              <a:t>i</a:t>
            </a:r>
            <a:r>
              <a:rPr lang="en-US" sz="2400" smtClean="0"/>
              <a:t>, </a:t>
            </a:r>
            <a:r>
              <a:rPr lang="en-US" sz="2400" i="1" smtClean="0"/>
              <a:t>j</a:t>
            </a:r>
            <a:r>
              <a:rPr lang="en-US" sz="2400" smtClean="0"/>
              <a:t>) dan (</a:t>
            </a:r>
            <a:r>
              <a:rPr lang="en-US" sz="2400" i="1" smtClean="0"/>
              <a:t>k</a:t>
            </a:r>
            <a:r>
              <a:rPr lang="en-US" sz="2400" smtClean="0"/>
              <a:t>, </a:t>
            </a:r>
            <a:r>
              <a:rPr lang="en-US" sz="2400" i="1" smtClean="0"/>
              <a:t>l</a:t>
            </a:r>
            <a:r>
              <a:rPr lang="en-US" sz="2400" smtClean="0"/>
              <a:t>)</a:t>
            </a:r>
          </a:p>
          <a:p>
            <a:pPr marL="609600" indent="-609600" eaLnBrk="1" hangingPunct="1"/>
            <a:r>
              <a:rPr lang="en-US" sz="2400" smtClean="0"/>
              <a:t>Dua buah ratu terletak pada baris yang sama, berarti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/>
              <a:t>			</a:t>
            </a:r>
            <a:r>
              <a:rPr lang="en-US" sz="2400" i="1" smtClean="0"/>
              <a:t>i</a:t>
            </a:r>
            <a:r>
              <a:rPr lang="en-US" sz="2400" smtClean="0"/>
              <a:t> = </a:t>
            </a:r>
            <a:r>
              <a:rPr lang="en-US" sz="2400" i="1" smtClean="0"/>
              <a:t>k</a:t>
            </a:r>
          </a:p>
          <a:p>
            <a:pPr marL="609600" indent="-609600" eaLnBrk="1" hangingPunct="1"/>
            <a:r>
              <a:rPr lang="en-US" sz="2400" smtClean="0"/>
              <a:t>Dua buah ratu terletak pada kolom yang sama, berarti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/>
              <a:t>			</a:t>
            </a:r>
            <a:r>
              <a:rPr lang="en-US" sz="2400" i="1" smtClean="0"/>
              <a:t>j </a:t>
            </a:r>
            <a:r>
              <a:rPr lang="en-US" sz="2400" smtClean="0"/>
              <a:t>= </a:t>
            </a:r>
            <a:r>
              <a:rPr lang="en-US" sz="2400" i="1" smtClean="0"/>
              <a:t>l</a:t>
            </a:r>
          </a:p>
          <a:p>
            <a:pPr marL="609600" indent="-609600" eaLnBrk="1" hangingPunct="1"/>
            <a:r>
              <a:rPr lang="en-US" sz="2400" smtClean="0"/>
              <a:t>Dua buah ratu terletak pada diagonal yang sama, berarti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/>
              <a:t>		</a:t>
            </a:r>
            <a:r>
              <a:rPr lang="en-US" sz="2400" smtClean="0">
                <a:sym typeface="Wingdings" pitchFamily="2" charset="2"/>
              </a:rPr>
              <a:t></a:t>
            </a:r>
            <a:r>
              <a:rPr lang="en-US" sz="2400" smtClean="0"/>
              <a:t>  </a:t>
            </a:r>
            <a:r>
              <a:rPr lang="en-US" sz="2400" i="1" smtClean="0"/>
              <a:t>i</a:t>
            </a:r>
            <a:r>
              <a:rPr lang="en-US" sz="2400" smtClean="0"/>
              <a:t> –</a:t>
            </a:r>
            <a:r>
              <a:rPr lang="en-US" sz="2400" i="1" smtClean="0"/>
              <a:t> j </a:t>
            </a:r>
            <a:r>
              <a:rPr lang="en-US" sz="2400" smtClean="0"/>
              <a:t>= </a:t>
            </a:r>
            <a:r>
              <a:rPr lang="en-US" sz="2400" i="1" smtClean="0"/>
              <a:t>k</a:t>
            </a:r>
            <a:r>
              <a:rPr lang="en-US" sz="2400" smtClean="0"/>
              <a:t> – </a:t>
            </a:r>
            <a:r>
              <a:rPr lang="en-US" sz="2400" i="1" smtClean="0"/>
              <a:t>l</a:t>
            </a:r>
            <a:r>
              <a:rPr lang="en-US" sz="2400" smtClean="0"/>
              <a:t>  atau  </a:t>
            </a:r>
            <a:r>
              <a:rPr lang="en-US" sz="2400" smtClean="0">
                <a:sym typeface="Wingdings" pitchFamily="2" charset="2"/>
              </a:rPr>
              <a:t></a:t>
            </a:r>
            <a:r>
              <a:rPr lang="en-US" sz="2400" smtClean="0"/>
              <a:t> </a:t>
            </a:r>
            <a:r>
              <a:rPr lang="en-US" sz="2400" i="1" smtClean="0"/>
              <a:t>i</a:t>
            </a:r>
            <a:r>
              <a:rPr lang="en-US" sz="2400" smtClean="0"/>
              <a:t> + </a:t>
            </a:r>
            <a:r>
              <a:rPr lang="en-US" sz="2400" i="1" smtClean="0"/>
              <a:t>j</a:t>
            </a:r>
            <a:r>
              <a:rPr lang="en-US" sz="2400" smtClean="0"/>
              <a:t> = </a:t>
            </a:r>
            <a:r>
              <a:rPr lang="en-US" sz="2400" i="1" smtClean="0"/>
              <a:t>k</a:t>
            </a:r>
            <a:r>
              <a:rPr lang="en-US" sz="2400" smtClean="0"/>
              <a:t> + </a:t>
            </a:r>
            <a:r>
              <a:rPr lang="en-US" sz="2400" i="1" smtClean="0"/>
              <a:t>l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/>
              <a:t>		</a:t>
            </a:r>
            <a:r>
              <a:rPr lang="en-US" sz="2400" smtClean="0">
                <a:sym typeface="Symbol" pitchFamily="18" charset="2"/>
              </a:rPr>
              <a:t></a:t>
            </a:r>
            <a:r>
              <a:rPr lang="en-US" sz="2400" smtClean="0"/>
              <a:t> </a:t>
            </a:r>
            <a:r>
              <a:rPr lang="en-US" sz="2400" i="1" smtClean="0"/>
              <a:t>i</a:t>
            </a:r>
            <a:r>
              <a:rPr lang="en-US" sz="2400" smtClean="0"/>
              <a:t> – </a:t>
            </a:r>
            <a:r>
              <a:rPr lang="en-US" sz="2400" i="1" smtClean="0"/>
              <a:t>k</a:t>
            </a:r>
            <a:r>
              <a:rPr lang="en-US" sz="2400" smtClean="0"/>
              <a:t> = </a:t>
            </a:r>
            <a:r>
              <a:rPr lang="en-US" sz="2400" i="1" smtClean="0"/>
              <a:t>j</a:t>
            </a:r>
            <a:r>
              <a:rPr lang="en-US" sz="2400" smtClean="0"/>
              <a:t> – </a:t>
            </a:r>
            <a:r>
              <a:rPr lang="en-US" sz="2400" i="1" smtClean="0"/>
              <a:t>l</a:t>
            </a:r>
            <a:r>
              <a:rPr lang="en-US" sz="2400" smtClean="0"/>
              <a:t>  atau </a:t>
            </a:r>
            <a:r>
              <a:rPr lang="en-US" sz="2400" i="1" smtClean="0"/>
              <a:t>k</a:t>
            </a:r>
            <a:r>
              <a:rPr lang="en-US" sz="2400" smtClean="0"/>
              <a:t> – </a:t>
            </a:r>
            <a:r>
              <a:rPr lang="en-US" sz="2400" i="1" smtClean="0"/>
              <a:t>i</a:t>
            </a:r>
            <a:r>
              <a:rPr lang="en-US" sz="2400" smtClean="0"/>
              <a:t> = </a:t>
            </a:r>
            <a:r>
              <a:rPr lang="en-US" sz="2400" i="1" smtClean="0"/>
              <a:t>j</a:t>
            </a:r>
            <a:r>
              <a:rPr lang="en-US" sz="2400" smtClean="0"/>
              <a:t> – </a:t>
            </a:r>
            <a:r>
              <a:rPr lang="en-US" sz="2400" i="1" smtClean="0"/>
              <a:t>l </a:t>
            </a:r>
            <a:r>
              <a:rPr lang="en-US" sz="2400" smtClean="0"/>
              <a:t>  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/>
              <a:t>		</a:t>
            </a:r>
            <a:r>
              <a:rPr lang="en-US" sz="2400" smtClean="0">
                <a:sym typeface="Symbol" pitchFamily="18" charset="2"/>
              </a:rPr>
              <a:t>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</a:t>
            </a:r>
            <a:r>
              <a:rPr lang="en-US" sz="2400" i="1" smtClean="0"/>
              <a:t>j</a:t>
            </a:r>
            <a:r>
              <a:rPr lang="en-US" sz="2400" smtClean="0"/>
              <a:t> – </a:t>
            </a:r>
            <a:r>
              <a:rPr lang="en-US" sz="2400" i="1" smtClean="0"/>
              <a:t>l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</a:t>
            </a:r>
            <a:r>
              <a:rPr lang="en-US" sz="2400" smtClean="0"/>
              <a:t>= </a:t>
            </a:r>
            <a:r>
              <a:rPr lang="en-US" sz="2400" smtClean="0">
                <a:sym typeface="Symbol" pitchFamily="18" charset="2"/>
              </a:rPr>
              <a:t></a:t>
            </a:r>
            <a:r>
              <a:rPr lang="en-US" sz="2400" i="1" smtClean="0"/>
              <a:t>i</a:t>
            </a:r>
            <a:r>
              <a:rPr lang="en-US" sz="2400" smtClean="0"/>
              <a:t> – </a:t>
            </a:r>
            <a:r>
              <a:rPr lang="en-US" sz="2400" i="1" smtClean="0"/>
              <a:t>k</a:t>
            </a:r>
            <a:r>
              <a:rPr lang="en-US" sz="2400" smtClean="0">
                <a:sym typeface="Symbol" pitchFamily="18" charset="2"/>
              </a:rPr>
              <a:t> </a:t>
            </a:r>
            <a:endParaRPr lang="en-US" sz="2400" smtClean="0"/>
          </a:p>
          <a:p>
            <a:pPr marL="609600" indent="-609600" eaLnBrk="1" hangingPunct="1">
              <a:buFontTx/>
              <a:buNone/>
            </a:pPr>
            <a:endParaRPr lang="en-US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algn="l"/>
            <a:fld id="{DD2293CF-2042-4511-86C6-26C1A7BBBC64}" type="slidenum">
              <a:rPr lang="en-US" smtClean="0"/>
              <a:pPr algn="l"/>
              <a:t>5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smtClean="0"/>
              <a:t>Animasi </a:t>
            </a:r>
            <a:r>
              <a:rPr lang="en-US" sz="3200" i="1" smtClean="0"/>
              <a:t>Backtracking  </a:t>
            </a:r>
            <a:r>
              <a:rPr lang="en-US" sz="3200" smtClean="0"/>
              <a:t>*)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62000" y="3733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1443038" y="3962400"/>
            <a:ext cx="7588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2438400" y="2514600"/>
            <a:ext cx="914400" cy="1219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2514600" y="396240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352800" y="2286000"/>
            <a:ext cx="3810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3657600" y="2057400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3657600" y="25908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4343400" y="2667000"/>
            <a:ext cx="1600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dead end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4495800" y="1828800"/>
            <a:ext cx="1600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dead end</a:t>
            </a:r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3733800" y="2209800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flipH="1" flipV="1">
            <a:off x="3581400" y="2743200"/>
            <a:ext cx="762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>
            <a:off x="2590800" y="2819400"/>
            <a:ext cx="762000" cy="990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V="1">
            <a:off x="3657600" y="36576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4343400" y="3505200"/>
            <a:ext cx="457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4648200" y="3124200"/>
            <a:ext cx="1524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4724400" y="3733800"/>
            <a:ext cx="1371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6019800" y="3886200"/>
            <a:ext cx="1600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dead end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6172200" y="2895600"/>
            <a:ext cx="1600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dead end</a:t>
            </a:r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 flipH="1">
            <a:off x="4724400" y="3276600"/>
            <a:ext cx="1524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 flipH="1" flipV="1">
            <a:off x="4648200" y="3886200"/>
            <a:ext cx="12954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 flipH="1">
            <a:off x="3657600" y="38100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3505200" y="4191000"/>
            <a:ext cx="762000" cy="762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4191000" y="4800600"/>
            <a:ext cx="457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flipV="1">
            <a:off x="4495800" y="4572000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>
            <a:off x="4495800" y="5105400"/>
            <a:ext cx="762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5181600" y="5334000"/>
            <a:ext cx="1600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success!</a:t>
            </a:r>
            <a:endParaRPr lang="en-US"/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5334000" y="4343400"/>
            <a:ext cx="1600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dead end</a:t>
            </a:r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 flipH="1">
            <a:off x="4572000" y="4724400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8706" name="TextBox 33"/>
          <p:cNvSpPr txBox="1">
            <a:spLocks noChangeArrowheads="1"/>
          </p:cNvSpPr>
          <p:nvPr/>
        </p:nvSpPr>
        <p:spPr bwMode="auto">
          <a:xfrm>
            <a:off x="1600200" y="6172200"/>
            <a:ext cx="7013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*) Sumber: </a:t>
            </a:r>
            <a:r>
              <a:rPr lang="en-US" i="1"/>
              <a:t>www.cis.upenn.edu/.../35-</a:t>
            </a:r>
            <a:r>
              <a:rPr lang="en-US" b="1" i="1"/>
              <a:t>backtracking</a:t>
            </a:r>
            <a:r>
              <a:rPr lang="en-US" i="1"/>
              <a:t>.ppt</a:t>
            </a:r>
            <a:r>
              <a:rPr lang="en-US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4" grpId="0" animBg="1"/>
      <p:bldP spid="12295" grpId="0" autoUpdateAnimBg="0"/>
      <p:bldP spid="12296" grpId="0" animBg="1"/>
      <p:bldP spid="12297" grpId="0" animBg="1"/>
      <p:bldP spid="12299" grpId="0" autoUpdateAnimBg="0"/>
      <p:bldP spid="12300" grpId="0" animBg="1"/>
      <p:bldP spid="12301" grpId="0" animBg="1"/>
      <p:bldP spid="12303" grpId="0" autoUpdateAnimBg="0"/>
      <p:bldP spid="12305" grpId="0" autoUpdateAnimBg="0"/>
      <p:bldP spid="12306" grpId="0" animBg="1"/>
      <p:bldP spid="12307" grpId="0" animBg="1"/>
      <p:bldP spid="12308" grpId="0" animBg="1"/>
      <p:bldP spid="12309" grpId="0" autoUpdateAnimBg="0"/>
      <p:bldP spid="12310" grpId="0" animBg="1"/>
      <p:bldP spid="12311" grpId="0" autoUpdateAnimBg="0"/>
      <p:bldP spid="12312" grpId="0" animBg="1"/>
      <p:bldP spid="12313" grpId="0" animBg="1"/>
      <p:bldP spid="12314" grpId="0" autoUpdateAnimBg="0"/>
      <p:bldP spid="12315" grpId="0" autoUpdateAnimBg="0"/>
      <p:bldP spid="12316" grpId="0" animBg="1"/>
      <p:bldP spid="12317" grpId="0" animBg="1"/>
      <p:bldP spid="12318" grpId="0" animBg="1"/>
      <p:bldP spid="12319" grpId="0" animBg="1"/>
      <p:bldP spid="12320" grpId="0" autoUpdateAnimBg="0"/>
      <p:bldP spid="12321" grpId="0" animBg="1"/>
      <p:bldP spid="12322" grpId="0" animBg="1"/>
      <p:bldP spid="12323" grpId="0" autoUpdateAnimBg="0"/>
      <p:bldP spid="12324" grpId="0" autoUpdateAnimBg="0"/>
      <p:bldP spid="1232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934A00-C186-4234-9286-965D7C18E9D4}" type="slidenum">
              <a:rPr lang="en-US" smtClean="0"/>
              <a:pPr/>
              <a:t>50</a:t>
            </a:fld>
            <a:endParaRPr lang="en-US" smtClean="0"/>
          </a:p>
        </p:txBody>
      </p:sp>
      <p:graphicFrame>
        <p:nvGraphicFramePr>
          <p:cNvPr id="14338" name="Object 0"/>
          <p:cNvGraphicFramePr>
            <a:graphicFrameLocks noChangeAspect="1"/>
          </p:cNvGraphicFramePr>
          <p:nvPr>
            <p:ph/>
          </p:nvPr>
        </p:nvGraphicFramePr>
        <p:xfrm>
          <a:off x="1116013" y="404813"/>
          <a:ext cx="7343775" cy="6308725"/>
        </p:xfrm>
        <a:graphic>
          <a:graphicData uri="http://schemas.openxmlformats.org/presentationml/2006/ole">
            <p:oleObj spid="_x0000_s14338" name="Document" r:id="rId3" imgW="5400636" imgH="463979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9EBD4C-0224-44A2-A29F-DC7C570833B7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6911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</a:t>
            </a:r>
            <a:r>
              <a:rPr lang="en-GB" u="sng" smtClean="0"/>
              <a:t>Algoritma</a:t>
            </a:r>
            <a:r>
              <a:rPr lang="en-GB" smtClean="0"/>
              <a:t>: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GB" smtClean="0"/>
              <a:t>Inisialisasi </a:t>
            </a:r>
            <a:r>
              <a:rPr lang="en-GB" i="1" smtClean="0"/>
              <a:t>x</a:t>
            </a:r>
            <a:r>
              <a:rPr lang="en-GB" smtClean="0"/>
              <a:t>[1], </a:t>
            </a:r>
            <a:r>
              <a:rPr lang="en-GB" i="1" smtClean="0"/>
              <a:t>x</a:t>
            </a:r>
            <a:r>
              <a:rPr lang="en-GB" smtClean="0"/>
              <a:t>[2], …, </a:t>
            </a:r>
            <a:r>
              <a:rPr lang="en-GB" i="1" smtClean="0"/>
              <a:t>x</a:t>
            </a:r>
            <a:r>
              <a:rPr lang="en-GB" smtClean="0"/>
              <a:t>[</a:t>
            </a:r>
            <a:r>
              <a:rPr lang="en-GB" i="1" smtClean="0"/>
              <a:t>N</a:t>
            </a:r>
            <a:r>
              <a:rPr lang="en-GB" smtClean="0"/>
              <a:t>] dengan 0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GB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      </a:t>
            </a:r>
            <a:r>
              <a:rPr lang="en-GB" u="sng" smtClean="0"/>
              <a:t>for</a:t>
            </a:r>
            <a:r>
              <a:rPr lang="en-GB" smtClean="0"/>
              <a:t> i</a:t>
            </a:r>
            <a:r>
              <a:rPr lang="en-GB" smtClean="0">
                <a:sym typeface="Symbol" pitchFamily="18" charset="2"/>
              </a:rPr>
              <a:t></a:t>
            </a:r>
            <a:r>
              <a:rPr lang="en-GB" smtClean="0"/>
              <a:t>N </a:t>
            </a:r>
            <a:r>
              <a:rPr lang="en-GB" u="sng" smtClean="0"/>
              <a:t>to</a:t>
            </a:r>
            <a:r>
              <a:rPr lang="en-GB" smtClean="0"/>
              <a:t> n do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          x[i]</a:t>
            </a:r>
            <a:r>
              <a:rPr lang="en-GB" smtClean="0">
                <a:sym typeface="Symbol" pitchFamily="18" charset="2"/>
              </a:rPr>
              <a:t></a:t>
            </a:r>
            <a:r>
              <a:rPr lang="en-GB" smtClean="0"/>
              <a:t>0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      </a:t>
            </a:r>
            <a:r>
              <a:rPr lang="en-GB" u="sng" smtClean="0"/>
              <a:t>endfor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GB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GB" smtClean="0"/>
              <a:t>Panggil prosedur N_RATU_R(1)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EA1320-F17E-4EC8-A1FC-B4BAAFCC8E6C}" type="slidenum">
              <a:rPr lang="en-US" smtClean="0"/>
              <a:pPr/>
              <a:t>52</a:t>
            </a:fld>
            <a:endParaRPr lang="en-US" smtClean="0"/>
          </a:p>
        </p:txBody>
      </p:sp>
      <p:graphicFrame>
        <p:nvGraphicFramePr>
          <p:cNvPr id="15362" name="Object 0"/>
          <p:cNvGraphicFramePr>
            <a:graphicFrameLocks noChangeAspect="1"/>
          </p:cNvGraphicFramePr>
          <p:nvPr>
            <p:ph/>
          </p:nvPr>
        </p:nvGraphicFramePr>
        <p:xfrm>
          <a:off x="1116013" y="260350"/>
          <a:ext cx="6697662" cy="6416675"/>
        </p:xfrm>
        <a:graphic>
          <a:graphicData uri="http://schemas.openxmlformats.org/presentationml/2006/ole">
            <p:oleObj spid="_x0000_s15362" name="Document" r:id="rId3" imgW="5400636" imgH="517563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756172-AB37-4A9B-9503-29BD0867AFA1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/>
              <a:t>Pewarnaan Graf </a:t>
            </a:r>
            <a:br>
              <a:rPr lang="en-US" sz="4000" b="1" smtClean="0"/>
            </a:br>
            <a:r>
              <a:rPr lang="en-US" sz="4000" b="1" smtClean="0"/>
              <a:t>(</a:t>
            </a:r>
            <a:r>
              <a:rPr lang="en-US" sz="4000" b="1" i="1" smtClean="0"/>
              <a:t>Graph Colouring)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Persoalan:</a:t>
            </a:r>
          </a:p>
          <a:p>
            <a:pPr eaLnBrk="1" hangingPunct="1"/>
            <a:r>
              <a:rPr lang="en-US" smtClean="0"/>
              <a:t>Diberikan sebuah graf </a:t>
            </a:r>
            <a:r>
              <a:rPr lang="en-US" i="1" smtClean="0"/>
              <a:t>G</a:t>
            </a:r>
            <a:r>
              <a:rPr lang="en-US" smtClean="0"/>
              <a:t> dengan </a:t>
            </a:r>
            <a:r>
              <a:rPr lang="en-US" i="1" smtClean="0"/>
              <a:t>n</a:t>
            </a:r>
            <a:r>
              <a:rPr lang="en-US" smtClean="0"/>
              <a:t> buah simpul dan disediakan </a:t>
            </a:r>
            <a:r>
              <a:rPr lang="en-US" i="1" smtClean="0"/>
              <a:t>m</a:t>
            </a:r>
            <a:r>
              <a:rPr lang="en-US" smtClean="0"/>
              <a:t> buah warna. Bagaimana mewarnai seluruh simpul graf </a:t>
            </a:r>
            <a:r>
              <a:rPr lang="en-US" i="1" smtClean="0"/>
              <a:t>G</a:t>
            </a:r>
            <a:r>
              <a:rPr lang="en-US" smtClean="0"/>
              <a:t> sedemikian sehingga tidak ada dua buah simpul bertetangga yang mempunyai warna sama (Perhatikan juga bahwa tidak seluruh warna harus dipakai)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AB4F38-3920-4D6B-B50D-8AB6ACC4A6A6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2800" smtClean="0"/>
              <a:t>Contoh aplikasi: pewarnaan peta</a:t>
            </a:r>
            <a:endParaRPr lang="en-US" sz="2800" b="1" smtClean="0"/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>
            <p:ph idx="1"/>
          </p:nvPr>
        </p:nvGraphicFramePr>
        <p:xfrm>
          <a:off x="233363" y="2057400"/>
          <a:ext cx="8675687" cy="2335213"/>
        </p:xfrm>
        <a:graphic>
          <a:graphicData uri="http://schemas.openxmlformats.org/presentationml/2006/ole">
            <p:oleObj spid="_x0000_s16386" name="VISIO" r:id="rId3" imgW="5692883" imgH="153125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59BC53-3BC0-4236-9426-A01E54BAC4E1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6575"/>
          </a:xfrm>
        </p:spPr>
        <p:txBody>
          <a:bodyPr/>
          <a:lstStyle/>
          <a:p>
            <a:pPr algn="l" eaLnBrk="1" hangingPunct="1"/>
            <a:r>
              <a:rPr lang="en-US" sz="2800" smtClean="0"/>
              <a:t>Tinjau untuk </a:t>
            </a:r>
            <a:r>
              <a:rPr lang="en-US" sz="2800" i="1" smtClean="0"/>
              <a:t>n</a:t>
            </a:r>
            <a:r>
              <a:rPr lang="en-US" sz="2800" smtClean="0"/>
              <a:t> = 3 dan </a:t>
            </a:r>
            <a:r>
              <a:rPr lang="en-US" sz="2800" i="1" smtClean="0"/>
              <a:t>m</a:t>
            </a:r>
            <a:r>
              <a:rPr lang="en-US" sz="2800" smtClean="0"/>
              <a:t> = 3.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5651500" y="333375"/>
          <a:ext cx="1368425" cy="1250950"/>
        </p:xfrm>
        <a:graphic>
          <a:graphicData uri="http://schemas.openxmlformats.org/presentationml/2006/ole">
            <p:oleObj spid="_x0000_s17410" name="VISIO" r:id="rId3" imgW="1713126" imgH="1565779" progId="Visio.Drawing.11">
              <p:embed/>
            </p:oleObj>
          </a:graphicData>
        </a:graphic>
      </p:graphicFrame>
      <p:graphicFrame>
        <p:nvGraphicFramePr>
          <p:cNvPr id="17411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79388" y="1773238"/>
          <a:ext cx="8640762" cy="4165600"/>
        </p:xfrm>
        <a:graphic>
          <a:graphicData uri="http://schemas.openxmlformats.org/presentationml/2006/ole">
            <p:oleObj spid="_x0000_s17411" name="VISIO" r:id="rId4" imgW="5484959" imgH="264391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C12410-3E86-4CF4-9870-AF52A5CB4C84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2400" smtClean="0"/>
              <a:t>Misalkan warna dinyatakan dengan angka 1, 2, …, </a:t>
            </a:r>
            <a:r>
              <a:rPr lang="en-US" sz="2400" i="1" smtClean="0"/>
              <a:t>m</a:t>
            </a:r>
            <a:r>
              <a:rPr lang="en-US" sz="2400" smtClean="0"/>
              <a:t> dan solusi dinyatakan sebagai vektor X dengan </a:t>
            </a:r>
            <a:r>
              <a:rPr lang="en-US" sz="2400" i="1" smtClean="0"/>
              <a:t>n-tuple</a:t>
            </a:r>
            <a:r>
              <a:rPr lang="en-US" sz="2400" smtClean="0"/>
              <a:t>:</a:t>
            </a:r>
            <a:r>
              <a:rPr lang="en-US" sz="2400" i="1" smtClean="0"/>
              <a:t/>
            </a:r>
            <a:br>
              <a:rPr lang="en-US" sz="2400" i="1" smtClean="0"/>
            </a:br>
            <a:r>
              <a:rPr lang="en-US" sz="2400" i="1" smtClean="0"/>
              <a:t>X = </a:t>
            </a:r>
            <a:r>
              <a:rPr lang="en-US" sz="2400" smtClean="0"/>
              <a:t>(</a:t>
            </a:r>
            <a:r>
              <a:rPr lang="en-US" sz="2400" i="1" smtClean="0"/>
              <a:t>x</a:t>
            </a:r>
            <a:r>
              <a:rPr lang="en-US" sz="2400" i="1" baseline="-25000" smtClean="0"/>
              <a:t>1</a:t>
            </a:r>
            <a:r>
              <a:rPr lang="en-US" sz="2400" i="1" smtClean="0"/>
              <a:t> , x</a:t>
            </a:r>
            <a:r>
              <a:rPr lang="en-US" sz="2400" i="1" baseline="-25000" smtClean="0"/>
              <a:t>2</a:t>
            </a:r>
            <a:r>
              <a:rPr lang="en-US" sz="2400" i="1" smtClean="0"/>
              <a:t> , ..., x</a:t>
            </a:r>
            <a:r>
              <a:rPr lang="en-US" sz="2400" i="1" baseline="-25000" smtClean="0"/>
              <a:t>n</a:t>
            </a:r>
            <a:r>
              <a:rPr lang="en-US" sz="2400" i="1" smtClean="0"/>
              <a:t> </a:t>
            </a:r>
            <a:r>
              <a:rPr lang="en-US" sz="2400" smtClean="0"/>
              <a:t>) ,    </a:t>
            </a:r>
            <a:r>
              <a:rPr lang="en-US" sz="2400" i="1" smtClean="0"/>
              <a:t>x</a:t>
            </a:r>
            <a:r>
              <a:rPr lang="en-US" sz="2400" i="1" baseline="-25000" smtClean="0"/>
              <a:t>i</a:t>
            </a:r>
            <a:r>
              <a:rPr lang="en-US" sz="2400" i="1" smtClean="0"/>
              <a:t> </a:t>
            </a:r>
            <a:r>
              <a:rPr lang="en-US" sz="2400" smtClean="0">
                <a:sym typeface="Symbol" pitchFamily="18" charset="2"/>
              </a:rPr>
              <a:t></a:t>
            </a:r>
            <a:r>
              <a:rPr lang="en-US" sz="2400" smtClean="0"/>
              <a:t> { 1, 2, …, </a:t>
            </a:r>
            <a:r>
              <a:rPr lang="en-US" sz="2400" i="1" smtClean="0"/>
              <a:t>m</a:t>
            </a:r>
            <a:r>
              <a:rPr lang="en-US" sz="2400" smtClean="0"/>
              <a:t>}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>
            <p:ph idx="1"/>
          </p:nvPr>
        </p:nvGraphicFramePr>
        <p:xfrm>
          <a:off x="1366838" y="1893888"/>
          <a:ext cx="6408737" cy="4964112"/>
        </p:xfrm>
        <a:graphic>
          <a:graphicData uri="http://schemas.openxmlformats.org/presentationml/2006/ole">
            <p:oleObj spid="_x0000_s18434" name="VISIO" r:id="rId3" imgW="4819744" imgH="373176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5C92CC-C27A-4648-961E-F81F25FD5BB4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6911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/>
              <a:t>Algoritma Runut-balik Untuk Pewarnaan Graf</a:t>
            </a:r>
            <a:endParaRPr lang="en-US" sz="2800" u="sng" smtClean="0"/>
          </a:p>
          <a:p>
            <a:pPr eaLnBrk="1" hangingPunct="1"/>
            <a:r>
              <a:rPr lang="en-US" sz="2800" u="sng" smtClean="0"/>
              <a:t>Masukan</a:t>
            </a:r>
            <a:r>
              <a:rPr lang="en-US" sz="2800" smtClean="0"/>
              <a:t>: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1. Matriks ketetanggan GRAF[1..n, 1..n]	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	GRAF[i,j] = true    jika ada sisi (i,j)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	GRAF[i,j] = false jika tidak ada sisi (i,j) 	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2. Warna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		Dinyatakan dengan integer 1, 2, ...,m		</a:t>
            </a:r>
            <a:endParaRPr lang="en-US" sz="2800" u="sng" smtClean="0"/>
          </a:p>
          <a:p>
            <a:pPr eaLnBrk="1" hangingPunct="1"/>
            <a:r>
              <a:rPr lang="en-US" sz="2800" u="sng" smtClean="0"/>
              <a:t>Keluaran</a:t>
            </a:r>
            <a:r>
              <a:rPr lang="en-US" sz="2800" smtClean="0"/>
              <a:t>: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1. Tabel  X[1..n], yang dalam hal ini, x[i] adalah 	warna untuk simpul i.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EFE693-BFA6-46DC-A764-FA1E7AD6345A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19750"/>
          </a:xfrm>
        </p:spPr>
        <p:txBody>
          <a:bodyPr/>
          <a:lstStyle/>
          <a:p>
            <a:pPr eaLnBrk="1" hangingPunct="1"/>
            <a:r>
              <a:rPr lang="en-US" u="sng" smtClean="0"/>
              <a:t>Algoritma</a:t>
            </a:r>
            <a:r>
              <a:rPr lang="en-US" smtClean="0"/>
              <a:t>:</a:t>
            </a:r>
          </a:p>
          <a:p>
            <a:pPr eaLnBrk="1" hangingPunct="1">
              <a:buFontTx/>
              <a:buNone/>
            </a:pPr>
            <a:r>
              <a:rPr lang="en-US" smtClean="0"/>
              <a:t>	1.  Inisialisasi x[1..n] dengan 0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   		 </a:t>
            </a:r>
            <a:r>
              <a:rPr lang="en-US" u="sng" smtClean="0"/>
              <a:t>for</a:t>
            </a:r>
            <a:r>
              <a:rPr lang="en-US" smtClean="0"/>
              <a:t> i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1 </a:t>
            </a:r>
            <a:r>
              <a:rPr lang="en-US" u="sng" smtClean="0"/>
              <a:t>to</a:t>
            </a:r>
            <a:r>
              <a:rPr lang="en-US" smtClean="0"/>
              <a:t> n </a:t>
            </a:r>
            <a:r>
              <a:rPr lang="en-US" u="sng" smtClean="0"/>
              <a:t>do</a:t>
            </a:r>
            <a:r>
              <a:rPr lang="en-US" smtClean="0"/>
              <a:t> </a:t>
            </a:r>
          </a:p>
          <a:p>
            <a:pPr eaLnBrk="1" hangingPunct="1">
              <a:buFontTx/>
              <a:buNone/>
            </a:pPr>
            <a:r>
              <a:rPr lang="en-US" smtClean="0"/>
              <a:t>		  x[i]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0</a:t>
            </a:r>
          </a:p>
          <a:p>
            <a:pPr eaLnBrk="1" hangingPunct="1">
              <a:buFontTx/>
              <a:buNone/>
            </a:pPr>
            <a:r>
              <a:rPr lang="en-US" smtClean="0"/>
              <a:t>   		</a:t>
            </a:r>
            <a:r>
              <a:rPr lang="en-US" u="sng" smtClean="0"/>
              <a:t>endfor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2.  Panggil prosedur PewarnaanGraf(1)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2BF928-7F3F-4338-BE39-8E575AF34D56}" type="slidenum">
              <a:rPr lang="en-US" smtClean="0"/>
              <a:pPr/>
              <a:t>59</a:t>
            </a:fld>
            <a:endParaRPr lang="en-US" smtClean="0"/>
          </a:p>
        </p:txBody>
      </p:sp>
      <p:graphicFrame>
        <p:nvGraphicFramePr>
          <p:cNvPr id="19458" name="Object 0"/>
          <p:cNvGraphicFramePr>
            <a:graphicFrameLocks noChangeAspect="1"/>
          </p:cNvGraphicFramePr>
          <p:nvPr>
            <p:ph/>
          </p:nvPr>
        </p:nvGraphicFramePr>
        <p:xfrm>
          <a:off x="395288" y="404813"/>
          <a:ext cx="8137525" cy="5934075"/>
        </p:xfrm>
        <a:graphic>
          <a:graphicData uri="http://schemas.openxmlformats.org/presentationml/2006/ole">
            <p:oleObj spid="_x0000_s19458" name="Document" r:id="rId3" imgW="5400636" imgH="393638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840BB8-A446-4ABA-BD40-7796F4EC0F8E}" type="slidenum">
              <a:rPr lang="en-US" smtClean="0"/>
              <a:pPr/>
              <a:t>6</a:t>
            </a:fld>
            <a:endParaRPr lang="en-US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/>
          </p:nvPr>
        </p:nvGraphicFramePr>
        <p:xfrm>
          <a:off x="1752600" y="1219200"/>
          <a:ext cx="5508625" cy="3452813"/>
        </p:xfrm>
        <a:graphic>
          <a:graphicData uri="http://schemas.openxmlformats.org/presentationml/2006/ole">
            <p:oleObj spid="_x0000_s1026" name="VISIO" r:id="rId3" imgW="2884639" imgH="1825064" progId="Visio.Drawing.11">
              <p:embed/>
            </p:oleObj>
          </a:graphicData>
        </a:graphic>
      </p:graphicFrame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-155575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611188" y="4797425"/>
            <a:ext cx="7639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Contoh runut-balik pada sebuah labirin. Runut-balik diperlihatkan dengan </a:t>
            </a:r>
          </a:p>
          <a:p>
            <a:pPr algn="ctr"/>
            <a:r>
              <a:rPr lang="en-US" sz="180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garis putus-putus.</a:t>
            </a:r>
            <a:endParaRPr 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41028D-8BCB-499C-A0F4-0139EAC010BB}" type="slidenum">
              <a:rPr lang="en-US" smtClean="0"/>
              <a:pPr/>
              <a:t>60</a:t>
            </a:fld>
            <a:endParaRPr lang="en-US" smtClean="0"/>
          </a:p>
        </p:txBody>
      </p:sp>
      <p:graphicFrame>
        <p:nvGraphicFramePr>
          <p:cNvPr id="20482" name="Object 0"/>
          <p:cNvGraphicFramePr>
            <a:graphicFrameLocks noChangeAspect="1"/>
          </p:cNvGraphicFramePr>
          <p:nvPr>
            <p:ph/>
          </p:nvPr>
        </p:nvGraphicFramePr>
        <p:xfrm>
          <a:off x="1619250" y="0"/>
          <a:ext cx="4932363" cy="6858000"/>
        </p:xfrm>
        <a:graphic>
          <a:graphicData uri="http://schemas.openxmlformats.org/presentationml/2006/ole">
            <p:oleObj spid="_x0000_s20482" name="Document" r:id="rId3" imgW="5400636" imgH="7510273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4FB115-5F3A-433A-9D80-F2AA9536ED4C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8013"/>
          </a:xfrm>
        </p:spPr>
        <p:txBody>
          <a:bodyPr/>
          <a:lstStyle/>
          <a:p>
            <a:pPr eaLnBrk="1" hangingPunct="1"/>
            <a:r>
              <a:rPr lang="en-US" sz="2800" b="1" smtClean="0"/>
              <a:t>Kompleksitas Waktu algoritma PewarnaanGraf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14925"/>
          </a:xfrm>
        </p:spPr>
        <p:txBody>
          <a:bodyPr/>
          <a:lstStyle/>
          <a:p>
            <a:pPr eaLnBrk="1" hangingPunct="1"/>
            <a:r>
              <a:rPr lang="en-US" smtClean="0"/>
              <a:t>Pohon ruang status yang untuk persoalan pewarnaan graf dengan </a:t>
            </a:r>
            <a:r>
              <a:rPr lang="en-US" i="1" smtClean="0"/>
              <a:t>n</a:t>
            </a:r>
            <a:r>
              <a:rPr lang="en-US" smtClean="0"/>
              <a:t> simpul dan </a:t>
            </a:r>
            <a:r>
              <a:rPr lang="en-US" i="1" smtClean="0"/>
              <a:t>m</a:t>
            </a:r>
            <a:r>
              <a:rPr lang="en-US" smtClean="0"/>
              <a:t> warna adalah pohon </a:t>
            </a:r>
            <a:r>
              <a:rPr lang="en-US" i="1" smtClean="0"/>
              <a:t>m-ary</a:t>
            </a:r>
            <a:r>
              <a:rPr lang="en-US" smtClean="0"/>
              <a:t> dengan tinggi </a:t>
            </a:r>
            <a:r>
              <a:rPr lang="en-US" i="1" smtClean="0"/>
              <a:t>n + </a:t>
            </a:r>
            <a:r>
              <a:rPr lang="en-US" smtClean="0"/>
              <a:t>1.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Tiap simpul pada aras </a:t>
            </a:r>
            <a:r>
              <a:rPr lang="en-US" i="1" smtClean="0"/>
              <a:t>i</a:t>
            </a:r>
            <a:r>
              <a:rPr lang="en-US" smtClean="0"/>
              <a:t> mempunyai </a:t>
            </a:r>
            <a:r>
              <a:rPr lang="en-US" i="1" smtClean="0"/>
              <a:t>m</a:t>
            </a:r>
            <a:r>
              <a:rPr lang="en-US" smtClean="0"/>
              <a:t> anak, yang bersesuaian dengan</a:t>
            </a:r>
            <a:r>
              <a:rPr lang="en-US" i="1" smtClean="0"/>
              <a:t> m</a:t>
            </a:r>
            <a:r>
              <a:rPr lang="en-US" smtClean="0"/>
              <a:t> kemungkinan pengisian  </a:t>
            </a:r>
            <a:r>
              <a:rPr lang="en-US" i="1" smtClean="0"/>
              <a:t>x</a:t>
            </a:r>
            <a:r>
              <a:rPr lang="en-US" smtClean="0"/>
              <a:t>[</a:t>
            </a:r>
            <a:r>
              <a:rPr lang="en-US" i="1" smtClean="0"/>
              <a:t>i</a:t>
            </a:r>
            <a:r>
              <a:rPr lang="en-US" smtClean="0"/>
              <a:t>]</a:t>
            </a:r>
            <a:r>
              <a:rPr lang="en-US" i="1" smtClean="0"/>
              <a:t>, </a:t>
            </a:r>
            <a:r>
              <a:rPr lang="en-US" smtClean="0"/>
              <a:t>1</a:t>
            </a:r>
            <a:r>
              <a:rPr lang="en-US" i="1" smtClean="0"/>
              <a:t> </a:t>
            </a:r>
            <a:r>
              <a:rPr lang="en-US" smtClean="0">
                <a:sym typeface="Symbol" pitchFamily="18" charset="2"/>
              </a:rPr>
              <a:t></a:t>
            </a:r>
            <a:r>
              <a:rPr lang="en-US" smtClean="0"/>
              <a:t> </a:t>
            </a:r>
            <a:r>
              <a:rPr lang="en-US" i="1" smtClean="0"/>
              <a:t>i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</a:t>
            </a:r>
            <a:r>
              <a:rPr lang="en-US" i="1" smtClean="0"/>
              <a:t> n</a:t>
            </a:r>
            <a:r>
              <a:rPr lang="en-US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3E575-D1D3-4BDC-BEDF-3253F074A9BA}" type="slidenum">
              <a:rPr lang="en-US" smtClean="0"/>
              <a:pPr/>
              <a:t>62</a:t>
            </a:fld>
            <a:endParaRPr lang="en-US" smtClean="0"/>
          </a:p>
        </p:txBody>
      </p:sp>
      <p:graphicFrame>
        <p:nvGraphicFramePr>
          <p:cNvPr id="21506" name="Object 0"/>
          <p:cNvGraphicFramePr>
            <a:graphicFrameLocks noChangeAspect="1"/>
          </p:cNvGraphicFramePr>
          <p:nvPr>
            <p:ph/>
          </p:nvPr>
        </p:nvGraphicFramePr>
        <p:xfrm>
          <a:off x="381000" y="541338"/>
          <a:ext cx="8426450" cy="5186362"/>
        </p:xfrm>
        <a:graphic>
          <a:graphicData uri="http://schemas.openxmlformats.org/presentationml/2006/ole">
            <p:oleObj spid="_x0000_s21506" name="Document" r:id="rId3" imgW="5267300" imgH="336541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CA8E0A-FAD3-43CD-81D3-29F83D25B83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smtClean="0"/>
              <a:t>Penyelesaian dengan </a:t>
            </a:r>
            <a:r>
              <a:rPr lang="en-US" sz="3200" i="1" smtClean="0"/>
              <a:t>bactracking</a:t>
            </a:r>
            <a:r>
              <a:rPr lang="en-US" sz="3200" smtClean="0"/>
              <a:t>: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Bagi lintasan menjadi sederetan langkah. </a:t>
            </a:r>
            <a:endParaRPr lang="id-ID" smtClean="0"/>
          </a:p>
          <a:p>
            <a:pPr eaLnBrk="1" hangingPunct="1"/>
            <a:endParaRPr lang="id-ID" smtClean="0"/>
          </a:p>
          <a:p>
            <a:pPr eaLnBrk="1" hangingPunct="1"/>
            <a:r>
              <a:rPr lang="en-US" smtClean="0"/>
              <a:t>Sebuah langkah terdiri dari pergerakan satu unit sel pada arah tertentu.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Arah yang mungkin: </a:t>
            </a:r>
            <a:r>
              <a:rPr lang="id-ID" smtClean="0"/>
              <a:t>lurus (</a:t>
            </a:r>
            <a:r>
              <a:rPr lang="id-ID" i="1" smtClean="0"/>
              <a:t>straight</a:t>
            </a:r>
            <a:r>
              <a:rPr lang="id-ID" smtClean="0"/>
              <a:t>), </a:t>
            </a:r>
            <a:r>
              <a:rPr lang="en-US" smtClean="0"/>
              <a:t>kiri (</a:t>
            </a:r>
            <a:r>
              <a:rPr lang="en-US" i="1" smtClean="0"/>
              <a:t>left</a:t>
            </a:r>
            <a:r>
              <a:rPr lang="en-US" smtClean="0"/>
              <a:t>), ke kanan (</a:t>
            </a:r>
            <a:r>
              <a:rPr lang="en-US" i="1" smtClean="0"/>
              <a:t>right</a:t>
            </a:r>
            <a:r>
              <a:rPr lang="en-US" smtClean="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8E1325-5FB3-4E43-B7A3-186922F53E9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smtClean="0"/>
              <a:t>Garis besar algoritma runut-baliknya: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ph idx="1"/>
          </p:nvPr>
        </p:nvGraphicFramePr>
        <p:xfrm>
          <a:off x="106363" y="1630363"/>
          <a:ext cx="8929687" cy="3595687"/>
        </p:xfrm>
        <a:graphic>
          <a:graphicData uri="http://schemas.openxmlformats.org/presentationml/2006/ole">
            <p:oleObj spid="_x0000_s2050" name="Document" r:id="rId3" imgW="5400636" imgH="2174253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07135C-8319-4440-92BE-76DC47EC842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1879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mengetahui</a:t>
            </a:r>
            <a:r>
              <a:rPr lang="en-US" sz="2800" dirty="0" smtClean="0"/>
              <a:t> </a:t>
            </a:r>
            <a:r>
              <a:rPr lang="en-US" sz="2800" dirty="0" err="1" smtClean="0"/>
              <a:t>langkah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mana</a:t>
            </a:r>
            <a:r>
              <a:rPr lang="en-US" sz="2800" dirty="0" smtClean="0"/>
              <a:t> yang </a:t>
            </a:r>
            <a:r>
              <a:rPr lang="en-US" sz="2800" dirty="0" err="1" smtClean="0"/>
              <a:t>perlu</a:t>
            </a:r>
            <a:r>
              <a:rPr lang="en-US" sz="2800" dirty="0" smtClean="0"/>
              <a:t> </a:t>
            </a:r>
            <a:r>
              <a:rPr lang="en-US" sz="2800" dirty="0" err="1" smtClean="0"/>
              <a:t>dijejaki</a:t>
            </a:r>
            <a:r>
              <a:rPr lang="en-US" sz="2800" dirty="0" smtClean="0"/>
              <a:t> </a:t>
            </a:r>
            <a:r>
              <a:rPr lang="en-US" sz="2800" dirty="0" err="1" smtClean="0"/>
              <a:t>kembali</a:t>
            </a:r>
            <a:r>
              <a:rPr lang="en-US" sz="2800" dirty="0" smtClean="0"/>
              <a:t>? 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solusi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:</a:t>
            </a:r>
            <a:endParaRPr lang="id-ID" sz="2800" dirty="0" smtClean="0"/>
          </a:p>
          <a:p>
            <a:pPr marL="709613" indent="-709613" eaLnBrk="1" hangingPunct="1">
              <a:buFontTx/>
              <a:buNone/>
              <a:defRPr/>
            </a:pPr>
            <a:r>
              <a:rPr lang="id-ID" sz="2800" dirty="0" smtClean="0"/>
              <a:t>    1. Sim</a:t>
            </a:r>
            <a:r>
              <a:rPr lang="en-US" sz="2800" dirty="0" smtClean="0"/>
              <a:t>pan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langkah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pernah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,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kedua</a:t>
            </a:r>
            <a:endParaRPr lang="id-ID" sz="2800" dirty="0" smtClean="0"/>
          </a:p>
          <a:p>
            <a:pPr marL="709613" indent="-709613" eaLnBrk="1" hangingPunct="1">
              <a:buFontTx/>
              <a:buNone/>
              <a:defRPr/>
            </a:pPr>
            <a:r>
              <a:rPr lang="id-ID" sz="2800" dirty="0" smtClean="0"/>
              <a:t>    2. G</a:t>
            </a:r>
            <a:r>
              <a:rPr lang="en-US" sz="2800" dirty="0" err="1" smtClean="0"/>
              <a:t>unakan</a:t>
            </a:r>
            <a:r>
              <a:rPr lang="en-US" sz="2800" dirty="0" smtClean="0"/>
              <a:t> </a:t>
            </a:r>
            <a:r>
              <a:rPr lang="en-US" sz="2800" dirty="0" err="1" smtClean="0"/>
              <a:t>rekursi</a:t>
            </a:r>
            <a:r>
              <a:rPr lang="en-US" sz="2800" dirty="0" smtClean="0"/>
              <a:t> (yang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implisit</a:t>
            </a:r>
            <a:r>
              <a:rPr lang="en-US" sz="2800" dirty="0" smtClean="0"/>
              <a:t> </a:t>
            </a:r>
            <a:r>
              <a:rPr lang="en-US" sz="2800" dirty="0" err="1" smtClean="0"/>
              <a:t>menyimpan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langkah</a:t>
            </a:r>
            <a:r>
              <a:rPr lang="en-US" sz="2800" dirty="0" smtClean="0"/>
              <a:t>). 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err="1" smtClean="0"/>
              <a:t>Rekursi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solusi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mudah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1572</Words>
  <Application>Microsoft Office PowerPoint</Application>
  <PresentationFormat>On-screen Show (4:3)</PresentationFormat>
  <Paragraphs>305</Paragraphs>
  <Slides>62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Office Theme</vt:lpstr>
      <vt:lpstr>VISIO</vt:lpstr>
      <vt:lpstr>Document</vt:lpstr>
      <vt:lpstr>Equation</vt:lpstr>
      <vt:lpstr>Backtrack</vt:lpstr>
      <vt:lpstr>Pengantar *)</vt:lpstr>
      <vt:lpstr>Slide 3</vt:lpstr>
      <vt:lpstr>Slide 4</vt:lpstr>
      <vt:lpstr>Animasi Backtracking  *)</vt:lpstr>
      <vt:lpstr>Slide 6</vt:lpstr>
      <vt:lpstr>Penyelesaian dengan bactracking:</vt:lpstr>
      <vt:lpstr>Garis besar algoritma runut-baliknya:</vt:lpstr>
      <vt:lpstr>Slide 9</vt:lpstr>
      <vt:lpstr>Slide 10</vt:lpstr>
      <vt:lpstr>Slide 11</vt:lpstr>
      <vt:lpstr>Slide 12</vt:lpstr>
      <vt:lpstr>Slide 13</vt:lpstr>
      <vt:lpstr>Pendahuluan</vt:lpstr>
      <vt:lpstr>Slide 15</vt:lpstr>
      <vt:lpstr>Slide 16</vt:lpstr>
      <vt:lpstr>Slide 17</vt:lpstr>
      <vt:lpstr>Slide 18</vt:lpstr>
      <vt:lpstr>Slide 19</vt:lpstr>
      <vt:lpstr>Slide 20</vt:lpstr>
      <vt:lpstr>Properti Umum Metode  Runut-balik</vt:lpstr>
      <vt:lpstr>Slide 22</vt:lpstr>
      <vt:lpstr>Slide 23</vt:lpstr>
      <vt:lpstr>Pengorganisasian Solusi</vt:lpstr>
      <vt:lpstr>Slide 25</vt:lpstr>
      <vt:lpstr>Slide 26</vt:lpstr>
      <vt:lpstr>Tinjau persoalan Knapsack 1/0 untuk n = 3.  Ruang solusinya: </vt:lpstr>
      <vt:lpstr>Prinsip Pencarian Solusi dengan  Metode Runut-balik</vt:lpstr>
      <vt:lpstr>Slide 29</vt:lpstr>
      <vt:lpstr>Slide 30</vt:lpstr>
      <vt:lpstr>Slide 31</vt:lpstr>
      <vt:lpstr>Slide 32</vt:lpstr>
      <vt:lpstr>Slide 33</vt:lpstr>
      <vt:lpstr>Pohon dinamis yang dibentuk selama pencarian untuk persoalan Knapsack 0/1 dengan n = 3,   M = 30, w = (35, 32, 25) dan p = (40, 25, 50)</vt:lpstr>
      <vt:lpstr>Penomoran ulang simpul-simpul sesuai urutan pembangkitannya</vt:lpstr>
      <vt:lpstr>Skema Umum Algoritma Runut-Balik (versi rekursif)</vt:lpstr>
      <vt:lpstr>Slide 37</vt:lpstr>
      <vt:lpstr>Persoalan N-Ratu  (The N-Queens Problem)</vt:lpstr>
      <vt:lpstr>Contoh 2 buah solusi 8-queen problem: </vt:lpstr>
      <vt:lpstr>Slide 40</vt:lpstr>
      <vt:lpstr>Penyelesaian dengan Algoritma Brute-Force:</vt:lpstr>
      <vt:lpstr>Slide 42</vt:lpstr>
      <vt:lpstr>Slide 43</vt:lpstr>
      <vt:lpstr>Penyelesaian dengan Algoritma Runut-balik:</vt:lpstr>
      <vt:lpstr>Contoh solusi runut-balik persoalan 4-Ratu: </vt:lpstr>
      <vt:lpstr>Contoh: Pohon ruang-status persoalan 4-Ratu</vt:lpstr>
      <vt:lpstr>Pohon ruang status dinamis persoalan 4-Ratu yang dibentuk selama pencarian: </vt:lpstr>
      <vt:lpstr>Slide 48</vt:lpstr>
      <vt:lpstr>Algoritma Runut-balik untuk Persoalan 8-Ratu</vt:lpstr>
      <vt:lpstr>Slide 50</vt:lpstr>
      <vt:lpstr>Slide 51</vt:lpstr>
      <vt:lpstr>Slide 52</vt:lpstr>
      <vt:lpstr>Pewarnaan Graf  (Graph Colouring)</vt:lpstr>
      <vt:lpstr>Contoh aplikasi: pewarnaan peta</vt:lpstr>
      <vt:lpstr>Tinjau untuk n = 3 dan m = 3.</vt:lpstr>
      <vt:lpstr>Misalkan warna dinyatakan dengan angka 1, 2, …, m dan solusi dinyatakan sebagai vektor X dengan n-tuple: X = (x1 , x2 , ..., xn ) ,    xi  { 1, 2, …, m}</vt:lpstr>
      <vt:lpstr>Slide 57</vt:lpstr>
      <vt:lpstr>Slide 58</vt:lpstr>
      <vt:lpstr>Slide 59</vt:lpstr>
      <vt:lpstr>Slide 60</vt:lpstr>
      <vt:lpstr>Kompleksitas Waktu algoritma PewarnaanGraf</vt:lpstr>
      <vt:lpstr>Slide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UserUPN</dc:creator>
  <cp:lastModifiedBy>wilis</cp:lastModifiedBy>
  <cp:revision>7</cp:revision>
  <dcterms:created xsi:type="dcterms:W3CDTF">2014-01-31T01:13:01Z</dcterms:created>
  <dcterms:modified xsi:type="dcterms:W3CDTF">2014-10-29T02:43:58Z</dcterms:modified>
</cp:coreProperties>
</file>