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7302500" cy="9588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50" y="-90"/>
      </p:cViewPr>
      <p:guideLst>
        <p:guide orient="horz" pos="3020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DF69B7E2-302C-4B30-83DB-94345BA0F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D95B-1A51-4C1C-A751-512A9FAF0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0081-C4E4-4250-A55D-228A435D0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Program Dinamis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</a:p>
          <a:p>
            <a:r>
              <a:rPr lang="id-ID" dirty="0" smtClean="0"/>
              <a:t>Pertemuan 13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F70717-DAC7-4E3C-9C45-EBC713324E5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sz="2800" smtClean="0"/>
              <a:t>Hasil dari keputusan yang diambil pada setiap tahap ditransformasikan dari status yang bersangkutan ke status berikutnya pada tahap berikutnya.</a:t>
            </a:r>
          </a:p>
          <a:p>
            <a:pPr marL="609600" indent="-609600" eaLnBrk="1" hangingPunct="1">
              <a:buFontTx/>
              <a:buAutoNum type="arabicPeriod" startAt="3"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800" smtClean="0"/>
              <a:t>Ongkos (</a:t>
            </a:r>
            <a:r>
              <a:rPr lang="en-US" sz="2800" i="1" smtClean="0"/>
              <a:t>cost</a:t>
            </a:r>
            <a:r>
              <a:rPr lang="en-US" sz="2800" smtClean="0"/>
              <a:t>) pada suatu tahap meningkat secara teratur (</a:t>
            </a:r>
            <a:r>
              <a:rPr lang="en-US" sz="2800" i="1" smtClean="0"/>
              <a:t>steadily</a:t>
            </a:r>
            <a:r>
              <a:rPr lang="en-US" sz="2800" smtClean="0"/>
              <a:t>) dengan bertambahnya jumlah tahapan.</a:t>
            </a:r>
          </a:p>
          <a:p>
            <a:pPr marL="609600" indent="-609600" eaLnBrk="1" hangingPunct="1">
              <a:buFontTx/>
              <a:buAutoNum type="arabicPeriod" startAt="4"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800" smtClean="0"/>
              <a:t>Ongkos pada suatu tahap bergantung pada ongkos tahap-tahap yang sudah berjalan dan ongkos pada tahap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CCE622-8CC4-4014-82B6-E4C435081F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0385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6"/>
            </a:pPr>
            <a:r>
              <a:rPr lang="en-US" sz="2800" smtClean="0"/>
              <a:t>Keputusan terbaik pada suatu tahap bersifat independen terhadap keputusan yang dilakukan pada tahap sebelumnya.</a:t>
            </a:r>
          </a:p>
          <a:p>
            <a:pPr marL="609600" indent="-609600" eaLnBrk="1" hangingPunct="1">
              <a:buFontTx/>
              <a:buAutoNum type="arabicPeriod" startAt="6"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7"/>
            </a:pPr>
            <a:r>
              <a:rPr lang="en-US" sz="2800" smtClean="0"/>
              <a:t>Adanya hubungan rekursif yang mengidentifikasikan keputusan terbaik untuk setiap status pada tahap </a:t>
            </a:r>
            <a:r>
              <a:rPr lang="en-US" sz="2800" i="1" smtClean="0"/>
              <a:t>k</a:t>
            </a:r>
            <a:r>
              <a:rPr lang="en-US" sz="2800" smtClean="0"/>
              <a:t> memberikan keputusan terbaik untuk setiap status pada tahap </a:t>
            </a:r>
            <a:r>
              <a:rPr lang="en-US" sz="2800" i="1" smtClean="0"/>
              <a:t>k</a:t>
            </a:r>
            <a:r>
              <a:rPr lang="en-US" sz="2800" smtClean="0"/>
              <a:t> + 1. </a:t>
            </a:r>
          </a:p>
          <a:p>
            <a:pPr marL="609600" indent="-609600" eaLnBrk="1" hangingPunct="1">
              <a:buFontTx/>
              <a:buAutoNum type="arabicPeriod" startAt="7"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8"/>
            </a:pPr>
            <a:r>
              <a:rPr lang="en-US" sz="2800" smtClean="0"/>
              <a:t>Prinsip optimalitas berlaku pada persoalan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E10B0F-D1F5-4BD1-934D-CB8F822CCCA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 pendekatan PD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 pendekatan yang digunakan dalam PD: 1. PD maju (</a:t>
            </a:r>
            <a:r>
              <a:rPr lang="en-US" i="1" smtClean="0"/>
              <a:t>forward</a:t>
            </a:r>
            <a:r>
              <a:rPr lang="en-US" smtClean="0"/>
              <a:t> atau </a:t>
            </a:r>
            <a:r>
              <a:rPr lang="en-US" i="1" smtClean="0"/>
              <a:t>up-down</a:t>
            </a:r>
            <a:r>
              <a:rPr lang="en-US" smtClean="0"/>
              <a:t>) </a:t>
            </a:r>
          </a:p>
          <a:p>
            <a:pPr eaLnBrk="1" hangingPunct="1">
              <a:buFontTx/>
              <a:buNone/>
            </a:pPr>
            <a:r>
              <a:rPr lang="en-US" smtClean="0"/>
              <a:t>	2. PD mundur (</a:t>
            </a:r>
            <a:r>
              <a:rPr lang="en-US" i="1" smtClean="0"/>
              <a:t>backward</a:t>
            </a:r>
            <a:r>
              <a:rPr lang="en-US" smtClean="0"/>
              <a:t> atau </a:t>
            </a:r>
            <a:r>
              <a:rPr lang="en-US" i="1" smtClean="0"/>
              <a:t>bottom-up</a:t>
            </a:r>
            <a:r>
              <a:rPr lang="en-US" smtClean="0"/>
              <a:t>).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41CE9-9980-49C9-A480-3EE80F33D29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marL="49213" indent="-49213" eaLnBrk="1" hangingPunct="1">
              <a:buFontTx/>
              <a:buNone/>
              <a:defRPr/>
            </a:pPr>
            <a:r>
              <a:rPr lang="en-US" sz="2800" dirty="0" err="1" smtClean="0"/>
              <a:t>Misalkan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(</a:t>
            </a:r>
            <a:r>
              <a:rPr lang="en-US" sz="2800" i="1" dirty="0" smtClean="0"/>
              <a:t>variable</a:t>
            </a:r>
            <a:r>
              <a:rPr lang="en-US" sz="2800" dirty="0" smtClean="0"/>
              <a:t>)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1, 2, …, </a:t>
            </a:r>
            <a:r>
              <a:rPr lang="en-US" sz="2800" i="1" dirty="0" smtClean="0"/>
              <a:t>n</a:t>
            </a:r>
            <a:r>
              <a:rPr lang="en-US" sz="2800" dirty="0" smtClean="0"/>
              <a:t>. </a:t>
            </a:r>
            <a:r>
              <a:rPr lang="en-US" sz="2800" dirty="0" err="1" smtClean="0"/>
              <a:t>Maka</a:t>
            </a:r>
            <a:r>
              <a:rPr lang="en-US" sz="2800" dirty="0" smtClean="0"/>
              <a:t>,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800" dirty="0" smtClean="0"/>
              <a:t>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r>
              <a:rPr lang="en-US" sz="2800" dirty="0" err="1" smtClean="0"/>
              <a:t>maju</a:t>
            </a:r>
            <a:r>
              <a:rPr lang="en-US" sz="2800" dirty="0" smtClean="0"/>
              <a:t>. 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r>
              <a:rPr lang="en-US" sz="2800" dirty="0" err="1" smtClean="0"/>
              <a:t>bergerak</a:t>
            </a:r>
            <a:r>
              <a:rPr lang="en-US" sz="2800" dirty="0" smtClean="0"/>
              <a:t>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1,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maju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2, 3,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. </a:t>
            </a:r>
            <a:r>
              <a:rPr lang="en-US" sz="2800" dirty="0" err="1" smtClean="0"/>
              <a:t>Runtunan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sz="2800" dirty="0" smtClean="0"/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800" dirty="0" smtClean="0"/>
              <a:t>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r>
              <a:rPr lang="en-US" sz="2800" dirty="0" err="1" smtClean="0"/>
              <a:t>mundur</a:t>
            </a:r>
            <a:r>
              <a:rPr lang="en-US" sz="2800" dirty="0" smtClean="0"/>
              <a:t>. 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r>
              <a:rPr lang="en-US" sz="2800" dirty="0" err="1" smtClean="0"/>
              <a:t>bergerak</a:t>
            </a:r>
            <a:r>
              <a:rPr lang="en-US" sz="2800" dirty="0" smtClean="0"/>
              <a:t>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mundur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– 1, </a:t>
            </a:r>
            <a:r>
              <a:rPr lang="en-US" sz="2800" i="1" dirty="0" smtClean="0"/>
              <a:t>n</a:t>
            </a:r>
            <a:r>
              <a:rPr lang="en-US" sz="2800" dirty="0" smtClean="0"/>
              <a:t> – 2,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1. </a:t>
            </a:r>
            <a:r>
              <a:rPr lang="en-US" sz="2800" dirty="0" err="1" smtClean="0"/>
              <a:t>Runtunan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, …,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sz="2800" dirty="0" smtClean="0"/>
          </a:p>
          <a:p>
            <a:pPr marL="609600" indent="-60960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27CA1-9026-44E8-96B3-AF035A2B96A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/>
              <a:t>Prinsip optimalitas pada PD maju: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ongkos pada tahap </a:t>
            </a:r>
            <a:r>
              <a:rPr lang="en-US" sz="2800" i="1" smtClean="0"/>
              <a:t>k</a:t>
            </a:r>
            <a:r>
              <a:rPr lang="en-US" sz="2800" smtClean="0"/>
              <a:t> +1 =  (ongkos yang dihasilkan pada tahap </a:t>
            </a:r>
            <a:r>
              <a:rPr lang="en-US" sz="2800" i="1" smtClean="0"/>
              <a:t>k</a:t>
            </a:r>
            <a:r>
              <a:rPr lang="en-US" sz="2800" smtClean="0"/>
              <a:t> )  + (ongkos dari tahap </a:t>
            </a:r>
            <a:r>
              <a:rPr lang="en-US" sz="2800" i="1" smtClean="0"/>
              <a:t>k</a:t>
            </a:r>
            <a:r>
              <a:rPr lang="en-US" sz="2800" smtClean="0"/>
              <a:t> ke tahap </a:t>
            </a:r>
            <a:r>
              <a:rPr lang="en-US" sz="2800" i="1" smtClean="0"/>
              <a:t>k</a:t>
            </a:r>
            <a:r>
              <a:rPr lang="en-US" sz="2800" smtClean="0"/>
              <a:t> + 1)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		</a:t>
            </a:r>
            <a:r>
              <a:rPr lang="en-US" sz="2800" i="1" smtClean="0"/>
              <a:t>k </a:t>
            </a:r>
            <a:r>
              <a:rPr lang="en-US" sz="2800" smtClean="0"/>
              <a:t>= 1, 2, …, </a:t>
            </a:r>
            <a:r>
              <a:rPr lang="en-US" sz="2800" i="1" smtClean="0"/>
              <a:t>n</a:t>
            </a:r>
            <a:r>
              <a:rPr lang="en-US" sz="2800" smtClean="0"/>
              <a:t> – 1 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Prinsip optimalitas pada PD mundur: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ongkos pada tahap </a:t>
            </a:r>
            <a:r>
              <a:rPr lang="en-US" sz="2800" i="1" smtClean="0"/>
              <a:t>k</a:t>
            </a:r>
            <a:r>
              <a:rPr lang="en-US" sz="2800" smtClean="0"/>
              <a:t> =  (ongkos yang dihasilkan pada tahap </a:t>
            </a:r>
            <a:r>
              <a:rPr lang="en-US" sz="2800" i="1" smtClean="0"/>
              <a:t>k</a:t>
            </a:r>
            <a:r>
              <a:rPr lang="en-US" sz="2800" smtClean="0"/>
              <a:t> + 1)  + (ongkos dari tahap </a:t>
            </a:r>
            <a:r>
              <a:rPr lang="en-US" sz="2800" i="1" smtClean="0"/>
              <a:t>k</a:t>
            </a:r>
            <a:r>
              <a:rPr lang="en-US" sz="2800" smtClean="0"/>
              <a:t> + 1 ke tahap </a:t>
            </a:r>
            <a:r>
              <a:rPr lang="en-US" sz="2800" i="1" smtClean="0"/>
              <a:t>k</a:t>
            </a:r>
            <a:r>
              <a:rPr lang="en-US" sz="2800" smtClean="0"/>
              <a:t> )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		</a:t>
            </a:r>
            <a:r>
              <a:rPr lang="en-US" sz="2800" i="1" smtClean="0"/>
              <a:t>k </a:t>
            </a:r>
            <a:r>
              <a:rPr lang="en-US" sz="2800" smtClean="0"/>
              <a:t>= </a:t>
            </a:r>
            <a:r>
              <a:rPr lang="en-US" sz="2800" i="1" smtClean="0"/>
              <a:t>n</a:t>
            </a:r>
            <a:r>
              <a:rPr lang="en-US" sz="2800" smtClean="0"/>
              <a:t>, </a:t>
            </a:r>
            <a:r>
              <a:rPr lang="en-US" sz="2800" i="1" smtClean="0"/>
              <a:t>n</a:t>
            </a:r>
            <a:r>
              <a:rPr lang="en-US" sz="2800" smtClean="0"/>
              <a:t> – 1, …, 1 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8E6A2-9D23-4172-A202-2E1931A36A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Langkah-langkah Pengembangan Algoritma Program Dinamis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Karakteristikkan struktur solusi optimal.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Definisikan secara rekursif nilai solusi optimal.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Hitung nilai solusi optimal secara maju atau mundur.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Konstruksi solusi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F5E48-E633-4DED-BC0D-1DBFF0A0223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Lintasan Terpendek </a:t>
            </a:r>
            <a:br>
              <a:rPr lang="en-US" sz="4000" b="1" smtClean="0"/>
            </a:br>
            <a:r>
              <a:rPr lang="en-US" sz="4000" b="1" smtClean="0"/>
              <a:t>(</a:t>
            </a:r>
            <a:r>
              <a:rPr lang="en-US" sz="4000" b="1" i="1" smtClean="0"/>
              <a:t>Shortest Path</a:t>
            </a:r>
            <a:r>
              <a:rPr lang="en-US" sz="4000" b="1" smtClean="0"/>
              <a:t>)</a:t>
            </a:r>
            <a:r>
              <a:rPr lang="en-US" sz="4000" smtClean="0"/>
              <a:t>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635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Tentukan lintasan terpendek dari simpul 1 ke simpul 10: 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12750" y="2971800"/>
          <a:ext cx="8316913" cy="3362325"/>
        </p:xfrm>
        <a:graphic>
          <a:graphicData uri="http://schemas.openxmlformats.org/presentationml/2006/ole">
            <p:oleObj spid="_x0000_s4098" name="VISIO" r:id="rId3" imgW="5255773" imgH="21242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178C6-EB79-4A0E-8CE9-A189B499F0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i="1" smtClean="0"/>
              <a:t>Penyelesaian dengan Program Dinamis Mundur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Misalkan </a:t>
            </a:r>
            <a:r>
              <a:rPr lang="en-US" i="1" smtClean="0"/>
              <a:t>x</a:t>
            </a:r>
            <a:r>
              <a:rPr lang="en-US" smtClean="0"/>
              <a:t>1, </a:t>
            </a:r>
            <a:r>
              <a:rPr lang="en-US" i="1" smtClean="0"/>
              <a:t>x</a:t>
            </a:r>
            <a:r>
              <a:rPr lang="en-US" smtClean="0"/>
              <a:t>2, …, </a:t>
            </a:r>
            <a:r>
              <a:rPr lang="en-US" i="1" smtClean="0"/>
              <a:t>x</a:t>
            </a:r>
            <a:r>
              <a:rPr lang="en-US" smtClean="0"/>
              <a:t>4 adalah simpul-simpul yang dikunjungi pada tahap </a:t>
            </a:r>
            <a:r>
              <a:rPr lang="en-US" i="1" smtClean="0"/>
              <a:t>k</a:t>
            </a:r>
            <a:r>
              <a:rPr lang="en-US" smtClean="0"/>
              <a:t> (</a:t>
            </a:r>
            <a:r>
              <a:rPr lang="en-US" i="1" smtClean="0"/>
              <a:t>k</a:t>
            </a:r>
            <a:r>
              <a:rPr lang="en-US" smtClean="0"/>
              <a:t> = 1, 2, 3, 4).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Maka rute yang dilalui adalah 	</a:t>
            </a:r>
            <a:r>
              <a:rPr lang="en-US" i="1" smtClean="0"/>
              <a:t>x</a:t>
            </a:r>
            <a:r>
              <a:rPr lang="en-US" smtClean="0"/>
              <a:t>1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/>
              <a:t>x</a:t>
            </a:r>
            <a:r>
              <a:rPr lang="en-US" smtClean="0"/>
              <a:t>2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/>
              <a:t>x</a:t>
            </a:r>
            <a:r>
              <a:rPr lang="en-US" smtClean="0"/>
              <a:t>3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/>
              <a:t>x</a:t>
            </a:r>
            <a:r>
              <a:rPr lang="en-US" smtClean="0"/>
              <a:t>4 </a:t>
            </a:r>
            <a:r>
              <a:rPr lang="en-US" smtClean="0">
                <a:sym typeface="Wingdings" pitchFamily="2" charset="2"/>
              </a:rPr>
              <a:t> 10</a:t>
            </a:r>
            <a:r>
              <a:rPr lang="en-US" smtClean="0"/>
              <a:t> , </a:t>
            </a:r>
          </a:p>
          <a:p>
            <a:pPr eaLnBrk="1" hangingPunct="1">
              <a:buFontTx/>
              <a:buNone/>
            </a:pPr>
            <a:r>
              <a:rPr lang="en-US" smtClean="0"/>
              <a:t>	yang dalam hal ini </a:t>
            </a:r>
            <a:r>
              <a:rPr lang="en-US" i="1" smtClean="0"/>
              <a:t>x1</a:t>
            </a:r>
            <a:r>
              <a:rPr lang="en-US" smtClean="0"/>
              <a:t> =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B42FB-E208-4A87-A645-20CB6F4C96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Pada persoalan ini,</a:t>
            </a:r>
            <a:endParaRPr lang="en-US" i="1" smtClean="0"/>
          </a:p>
          <a:p>
            <a:pPr eaLnBrk="1" hangingPunct="1"/>
            <a:r>
              <a:rPr lang="en-US" i="1" smtClean="0"/>
              <a:t>Tahap</a:t>
            </a:r>
            <a:r>
              <a:rPr lang="en-US" smtClean="0"/>
              <a:t> (</a:t>
            </a:r>
            <a:r>
              <a:rPr lang="en-US" i="1" smtClean="0"/>
              <a:t>k</a:t>
            </a:r>
            <a:r>
              <a:rPr lang="en-US" smtClean="0"/>
              <a:t>) adalah proses memilih simpul tujuan berikutnya (ada 4 tahap). 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i="1" smtClean="0"/>
              <a:t>Status</a:t>
            </a:r>
            <a:r>
              <a:rPr lang="en-US" smtClean="0"/>
              <a:t> (</a:t>
            </a:r>
            <a:r>
              <a:rPr lang="en-US" i="1" smtClean="0"/>
              <a:t>s</a:t>
            </a:r>
            <a:r>
              <a:rPr lang="en-US" smtClean="0"/>
              <a:t>) yang berhubungan dengan masing-masing tahap adalah simpul-simpul di dalam graf.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19394-3441-41CE-B554-2DD9CCBE5693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/>
          </p:nvPr>
        </p:nvGraphicFramePr>
        <p:xfrm>
          <a:off x="396875" y="427038"/>
          <a:ext cx="7523163" cy="6062662"/>
        </p:xfrm>
        <a:graphic>
          <a:graphicData uri="http://schemas.openxmlformats.org/presentationml/2006/ole">
            <p:oleObj spid="_x0000_s5122" name="Document" r:id="rId3" imgW="5250688" imgH="423209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32ADC-CFBB-43C8-91A1-A2A9CC8D46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Dinamis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 smtClean="0"/>
              <a:t>Program </a:t>
            </a:r>
            <a:r>
              <a:rPr lang="en-US" b="1" dirty="0" err="1" smtClean="0"/>
              <a:t>Dinamis</a:t>
            </a:r>
            <a:r>
              <a:rPr lang="en-US" dirty="0" smtClean="0"/>
              <a:t> (</a:t>
            </a:r>
            <a:r>
              <a:rPr lang="en-US" i="1" dirty="0" smtClean="0"/>
              <a:t>dynamic programming</a:t>
            </a:r>
            <a:r>
              <a:rPr lang="en-US" dirty="0" smtClean="0"/>
              <a:t>): </a:t>
            </a:r>
          </a:p>
          <a:p>
            <a:pPr marL="565150" indent="-565150" eaLnBrk="1" hangingPunct="1">
              <a:buFontTx/>
              <a:buNone/>
              <a:defRPr/>
            </a:pPr>
            <a:r>
              <a:rPr lang="en-US" sz="2800" dirty="0" smtClean="0"/>
              <a:t>   -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pemecahan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menguraikan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tahapan</a:t>
            </a:r>
            <a:r>
              <a:rPr lang="en-US" sz="2800" dirty="0" smtClean="0"/>
              <a:t> (</a:t>
            </a:r>
            <a:r>
              <a:rPr lang="en-US" sz="2800" i="1" dirty="0" smtClean="0"/>
              <a:t>stage</a:t>
            </a:r>
            <a:r>
              <a:rPr lang="en-US" sz="2800" dirty="0" smtClean="0"/>
              <a:t>) </a:t>
            </a:r>
          </a:p>
          <a:p>
            <a:pPr marL="465138" indent="-465138" eaLnBrk="1" hangingPunct="1">
              <a:buFontTx/>
              <a:buNone/>
              <a:defRPr/>
            </a:pPr>
            <a:r>
              <a:rPr lang="en-US" sz="2800" dirty="0" smtClean="0"/>
              <a:t>   - </a:t>
            </a:r>
            <a:r>
              <a:rPr lang="en-US" sz="2800" dirty="0" err="1" smtClean="0"/>
              <a:t>sedemikian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dipandang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. 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err="1" smtClean="0"/>
              <a:t>Istilah</a:t>
            </a:r>
            <a:r>
              <a:rPr lang="en-US" sz="2800" dirty="0" smtClean="0"/>
              <a:t> “program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”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perhitungan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tabel-tabel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E2195-D1E7-40BE-9731-2BCA134CCCCC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idx="1"/>
          </p:nvPr>
        </p:nvGraphicFramePr>
        <p:xfrm>
          <a:off x="439738" y="958850"/>
          <a:ext cx="7983537" cy="4541838"/>
        </p:xfrm>
        <a:graphic>
          <a:graphicData uri="http://schemas.openxmlformats.org/presentationml/2006/ole">
            <p:oleObj spid="_x0000_s6146" name="Document" r:id="rId3" imgW="5393902" imgH="306907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B8004-8369-4B06-964D-AFC53EA69255}" type="slidenum">
              <a:rPr lang="en-US" smtClean="0"/>
              <a:pPr/>
              <a:t>21</a:t>
            </a:fld>
            <a:endParaRPr lang="en-US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/>
          </p:nvPr>
        </p:nvGraphicFramePr>
        <p:xfrm>
          <a:off x="479425" y="1298575"/>
          <a:ext cx="8315325" cy="4054475"/>
        </p:xfrm>
        <a:graphic>
          <a:graphicData uri="http://schemas.openxmlformats.org/presentationml/2006/ole">
            <p:oleObj spid="_x0000_s7170" name="Document" r:id="rId3" imgW="5489977" imgH="267683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58F13-31A8-4CE3-AF58-2A4312B63166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/>
          </p:nvPr>
        </p:nvGraphicFramePr>
        <p:xfrm>
          <a:off x="466725" y="1069975"/>
          <a:ext cx="7967663" cy="4037013"/>
        </p:xfrm>
        <a:graphic>
          <a:graphicData uri="http://schemas.openxmlformats.org/presentationml/2006/ole">
            <p:oleObj spid="_x0000_s8194" name="Document" r:id="rId3" imgW="5834543" imgH="29564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9C9EC-AA1B-4EDA-A1B6-FED1F8F3F97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idx="1"/>
          </p:nvPr>
        </p:nvGraphicFramePr>
        <p:xfrm>
          <a:off x="249238" y="2090738"/>
          <a:ext cx="8589962" cy="3114675"/>
        </p:xfrm>
        <a:graphic>
          <a:graphicData uri="http://schemas.openxmlformats.org/presentationml/2006/ole">
            <p:oleObj spid="_x0000_s9218" name="Document" r:id="rId3" imgW="5441698" imgH="197261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A357BB-BD6B-4C35-91C2-4090B63ECB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772400" cy="4876800"/>
          </a:xfrm>
        </p:spPr>
        <p:txBody>
          <a:bodyPr>
            <a:normAutofit lnSpcReduction="10000"/>
          </a:bodyPr>
          <a:lstStyle/>
          <a:p>
            <a:pPr marL="49213" indent="-49213" eaLnBrk="1" hangingPunct="1">
              <a:buFontTx/>
              <a:buNone/>
              <a:defRPr/>
            </a:pPr>
            <a:r>
              <a:rPr lang="en-US" sz="2800" dirty="0" err="1" smtClean="0"/>
              <a:t>Karakteristik</a:t>
            </a:r>
            <a:r>
              <a:rPr lang="en-US" sz="2800" dirty="0" smtClean="0"/>
              <a:t> </a:t>
            </a:r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: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berhingga</a:t>
            </a:r>
            <a:r>
              <a:rPr lang="en-US" sz="2800" dirty="0" smtClean="0"/>
              <a:t> </a:t>
            </a:r>
            <a:r>
              <a:rPr lang="en-US" sz="2800" dirty="0" err="1" smtClean="0"/>
              <a:t>pilihan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,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2800" dirty="0" smtClean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2800" dirty="0" smtClean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persyaratan</a:t>
            </a:r>
            <a:r>
              <a:rPr lang="en-US" sz="2800" dirty="0" smtClean="0"/>
              <a:t> </a:t>
            </a:r>
            <a:r>
              <a:rPr lang="en-US" sz="2800" dirty="0" err="1" smtClean="0"/>
              <a:t>optimasi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kendala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pilihan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dipertimbangkan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 smtClean="0"/>
              <a:t>Perbedaan Algoritma </a:t>
            </a:r>
            <a:r>
              <a:rPr lang="en-US" i="1" smtClean="0"/>
              <a:t>Greedy</a:t>
            </a:r>
            <a:r>
              <a:rPr lang="en-US" smtClean="0"/>
              <a:t> dengan Program Dinamis: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z="2800" smtClean="0">
                <a:sym typeface="Wingdings" pitchFamily="2" charset="2"/>
              </a:rPr>
              <a:t> Greedy: hanya satu rangkaian keputusan yang dihasilkan</a:t>
            </a:r>
          </a:p>
          <a:p>
            <a:pPr>
              <a:buFontTx/>
              <a:buNone/>
            </a:pPr>
            <a:endParaRPr lang="en-US" sz="280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800" smtClean="0">
                <a:sym typeface="Wingdings" pitchFamily="2" charset="2"/>
              </a:rPr>
              <a:t>	 Program dinamis: lebih dari satu rangkaian keputusan yang dipertimbangkan.</a:t>
            </a:r>
            <a:endParaRPr lang="en-US" sz="280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692C2-541A-49A8-A2E1-9D398C3493F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25B28-02A3-4DBE-81D0-149B9235D9C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Tinjau graf di bawah ini. Kita ingin menemukan lintasan terpendek dari 1 ke 10.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0" y="1828800"/>
          <a:ext cx="9144000" cy="3694113"/>
        </p:xfrm>
        <a:graphic>
          <a:graphicData uri="http://schemas.openxmlformats.org/presentationml/2006/ole">
            <p:oleObj spid="_x0000_s1026" name="VISIO" r:id="rId3" imgW="5255773" imgH="2124267" progId="Visio.Drawing.11">
              <p:embed/>
            </p:oleObj>
          </a:graphicData>
        </a:graphic>
      </p:graphicFrame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62000" y="5715000"/>
            <a:ext cx="7578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Greedy</a:t>
            </a:r>
            <a:r>
              <a:rPr lang="en-US"/>
              <a:t>: 1 – 2 – 6 – 9 – 10  dengan </a:t>
            </a:r>
            <a:r>
              <a:rPr lang="en-US" i="1"/>
              <a:t>cost</a:t>
            </a:r>
            <a:r>
              <a:rPr lang="en-US"/>
              <a:t> = 2 + 4 + 3 + 4 = 13</a:t>
            </a:r>
          </a:p>
        </p:txBody>
      </p:sp>
      <p:sp>
        <p:nvSpPr>
          <p:cNvPr id="1030" name="TextBox 5"/>
          <p:cNvSpPr txBox="1">
            <a:spLocks noChangeArrowheads="1"/>
          </p:cNvSpPr>
          <p:nvPr/>
        </p:nvSpPr>
        <p:spPr bwMode="auto">
          <a:xfrm>
            <a:off x="762000" y="6172200"/>
            <a:ext cx="585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Dinamis: akan dijelaskan kemudian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6A8C7-5FF7-4832-AE4E-67990D8BE89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Prinsip Optimalitas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Pada program dinamis, rangkaian keputusan yang optimal dibuat dengan menggunakan </a:t>
            </a:r>
            <a:r>
              <a:rPr lang="en-US" sz="2800" b="1" smtClean="0"/>
              <a:t>Prinsip Optimalitas</a:t>
            </a:r>
            <a:r>
              <a:rPr lang="en-US" sz="2800" smtClean="0"/>
              <a:t>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Prinsip Optimalitas:</a:t>
            </a:r>
            <a:r>
              <a:rPr lang="en-US" sz="2800" i="1" smtClean="0"/>
              <a:t> jika solusi total optimal, maka bagian solusi sampai tahap ke-k juga optimal</a:t>
            </a:r>
            <a:r>
              <a:rPr lang="en-US" sz="28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534EA-4B89-45DB-81EE-23D43EFFA54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/>
            <a:r>
              <a:rPr lang="en-US" sz="2800" smtClean="0"/>
              <a:t>Prinsip optimalitas berarti bahwa jika kita bekerja dari tahap </a:t>
            </a:r>
            <a:r>
              <a:rPr lang="en-US" sz="2800" i="1" smtClean="0"/>
              <a:t>k</a:t>
            </a:r>
            <a:r>
              <a:rPr lang="en-US" sz="2800" smtClean="0"/>
              <a:t> ke tahap </a:t>
            </a:r>
            <a:r>
              <a:rPr lang="en-US" sz="2800" i="1" smtClean="0"/>
              <a:t>k</a:t>
            </a:r>
            <a:r>
              <a:rPr lang="en-US" sz="2800" smtClean="0"/>
              <a:t> + 1, kita dapat menggunakan hasil optimal dari tahap </a:t>
            </a:r>
            <a:r>
              <a:rPr lang="en-US" sz="2800" i="1" smtClean="0"/>
              <a:t>k</a:t>
            </a:r>
            <a:r>
              <a:rPr lang="en-US" sz="2800" smtClean="0"/>
              <a:t> tanpa harus kembali ke tahap awal.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ongkos pada tahap </a:t>
            </a:r>
            <a:r>
              <a:rPr lang="en-US" sz="2800" i="1" smtClean="0"/>
              <a:t>k</a:t>
            </a:r>
            <a:r>
              <a:rPr lang="en-US" sz="2800" smtClean="0"/>
              <a:t> +1 =  (ongkos yang dihasilkan pada tahap </a:t>
            </a:r>
            <a:r>
              <a:rPr lang="en-US" sz="2800" i="1" smtClean="0"/>
              <a:t>k</a:t>
            </a:r>
            <a:r>
              <a:rPr lang="en-US" sz="2800" smtClean="0"/>
              <a:t> )  + (ongkos dari tahap </a:t>
            </a:r>
            <a:r>
              <a:rPr lang="en-US" sz="2800" i="1" smtClean="0"/>
              <a:t>k</a:t>
            </a:r>
            <a:r>
              <a:rPr lang="en-US" sz="2800" smtClean="0"/>
              <a:t> ke tahap </a:t>
            </a:r>
            <a:r>
              <a:rPr lang="en-US" sz="2800" i="1" smtClean="0"/>
              <a:t>k</a:t>
            </a:r>
            <a:r>
              <a:rPr lang="en-US" sz="2800" smtClean="0"/>
              <a:t> + 1)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4724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57400" y="4724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4724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5791200" y="4724400"/>
            <a:ext cx="838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i="1" dirty="0"/>
              <a:t>k +</a:t>
            </a:r>
            <a:r>
              <a:rPr lang="en-US" sz="16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848600" y="4724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/>
              <a:t>n</a:t>
            </a:r>
          </a:p>
        </p:txBody>
      </p:sp>
      <p:sp>
        <p:nvSpPr>
          <p:cNvPr id="9" name="Oval 8"/>
          <p:cNvSpPr/>
          <p:nvPr/>
        </p:nvSpPr>
        <p:spPr>
          <a:xfrm>
            <a:off x="2895600" y="4495800"/>
            <a:ext cx="914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/>
              <a:t>…</a:t>
            </a:r>
            <a:r>
              <a:rPr lang="en-US" sz="28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Oval 9"/>
          <p:cNvSpPr/>
          <p:nvPr/>
        </p:nvSpPr>
        <p:spPr>
          <a:xfrm>
            <a:off x="6781800" y="4495800"/>
            <a:ext cx="914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/>
              <a:t>…</a:t>
            </a:r>
            <a:r>
              <a:rPr lang="en-US" sz="28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4038600"/>
            <a:ext cx="86106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4800600" y="4991100"/>
            <a:ext cx="990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029200" y="4419600"/>
          <a:ext cx="714375" cy="457200"/>
        </p:xfrm>
        <a:graphic>
          <a:graphicData uri="http://schemas.openxmlformats.org/presentationml/2006/ole">
            <p:oleObj spid="_x0000_s2050" name="Equation" r:id="rId3" imgW="317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89355-A1CA-4318-B2B9-6B9FE516D3E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/>
              <a:t>Karakteristik Persoalan </a:t>
            </a:r>
            <a:br>
              <a:rPr lang="en-US" sz="3600" b="1" smtClean="0"/>
            </a:br>
            <a:r>
              <a:rPr lang="en-US" sz="3600" b="1" smtClean="0"/>
              <a:t>Program Dinamis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Persoalan dapat dibagi menjadi beberapa tahap (</a:t>
            </a:r>
            <a:r>
              <a:rPr lang="en-US" sz="2800" i="1" smtClean="0"/>
              <a:t>stage</a:t>
            </a:r>
            <a:r>
              <a:rPr lang="en-US" sz="2800" smtClean="0"/>
              <a:t>), yang pada setiap tahap hanya diambil satu keputusan.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2800" smtClean="0"/>
              <a:t>Masing-masing tahap terdiri dari sejumlah status (</a:t>
            </a:r>
            <a:r>
              <a:rPr lang="en-US" sz="2800" i="1" smtClean="0"/>
              <a:t>state</a:t>
            </a:r>
            <a:r>
              <a:rPr lang="en-US" sz="2800" smtClean="0"/>
              <a:t>) yang berhubungan dengan tahap tersebut. Secara umum, status merupakan bermacam kemungkinan masukan yang ada pada tahap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1E4C9-7D6E-4F6B-8C3F-3EE5521FCC4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2800" b="1" smtClean="0"/>
              <a:t>Graf multitahap</a:t>
            </a:r>
            <a:r>
              <a:rPr lang="en-US" sz="2800" smtClean="0"/>
              <a:t> (</a:t>
            </a:r>
            <a:r>
              <a:rPr lang="en-US" sz="2800" i="1" smtClean="0"/>
              <a:t>multistage graph</a:t>
            </a:r>
            <a:r>
              <a:rPr lang="en-US" sz="2800" smtClean="0"/>
              <a:t>). Tiap simpul di dalam graf tersebut menyatakan status, sedangkan </a:t>
            </a:r>
            <a:r>
              <a:rPr lang="en-US" sz="2800" i="1" smtClean="0"/>
              <a:t>V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V</a:t>
            </a:r>
            <a:r>
              <a:rPr lang="en-US" sz="2800" baseline="-25000" smtClean="0"/>
              <a:t>2</a:t>
            </a:r>
            <a:r>
              <a:rPr lang="en-US" sz="2800" smtClean="0"/>
              <a:t>, … menyatakan tahap.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727075" y="1905000"/>
          <a:ext cx="7689850" cy="4318000"/>
        </p:xfrm>
        <a:graphic>
          <a:graphicData uri="http://schemas.openxmlformats.org/presentationml/2006/ole">
            <p:oleObj spid="_x0000_s3074" name="VISIO" r:id="rId3" imgW="5110550" imgH="28679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690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VISIO</vt:lpstr>
      <vt:lpstr>Equation</vt:lpstr>
      <vt:lpstr>Document</vt:lpstr>
      <vt:lpstr>Program Dinamis</vt:lpstr>
      <vt:lpstr>Program Dinamis</vt:lpstr>
      <vt:lpstr>Slide 3</vt:lpstr>
      <vt:lpstr>Slide 4</vt:lpstr>
      <vt:lpstr>Tinjau graf di bawah ini. Kita ingin menemukan lintasan terpendek dari 1 ke 10. </vt:lpstr>
      <vt:lpstr>Prinsip Optimalitas</vt:lpstr>
      <vt:lpstr>Slide 7</vt:lpstr>
      <vt:lpstr>Karakteristik Persoalan  Program Dinamis</vt:lpstr>
      <vt:lpstr>Graf multitahap (multistage graph). Tiap simpul di dalam graf tersebut menyatakan status, sedangkan V1, V2, … menyatakan tahap.</vt:lpstr>
      <vt:lpstr>Slide 10</vt:lpstr>
      <vt:lpstr>Slide 11</vt:lpstr>
      <vt:lpstr>Dua pendekatan PD</vt:lpstr>
      <vt:lpstr>Slide 13</vt:lpstr>
      <vt:lpstr>Slide 14</vt:lpstr>
      <vt:lpstr>Langkah-langkah Pengembangan Algoritma Program Dinamis</vt:lpstr>
      <vt:lpstr>Lintasan Terpendek  (Shortest Path) </vt:lpstr>
      <vt:lpstr>Penyelesaian dengan Program Dinamis Mundur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11</cp:revision>
  <dcterms:created xsi:type="dcterms:W3CDTF">2014-01-31T01:13:01Z</dcterms:created>
  <dcterms:modified xsi:type="dcterms:W3CDTF">2014-10-29T02:43:51Z</dcterms:modified>
</cp:coreProperties>
</file>