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4"/>
  </p:handout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Lst>
  <p:sldSz cx="9144000" cy="6858000" type="screen4x3"/>
  <p:notesSz cx="7302500" cy="95885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55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4417" cy="479425"/>
          </a:xfrm>
          <a:prstGeom prst="rect">
            <a:avLst/>
          </a:prstGeom>
        </p:spPr>
        <p:txBody>
          <a:bodyPr vert="horz" lIns="96515" tIns="48257" rIns="96515" bIns="48257" rtlCol="0"/>
          <a:lstStyle>
            <a:lvl1pPr algn="l">
              <a:defRPr sz="1300"/>
            </a:lvl1pPr>
          </a:lstStyle>
          <a:p>
            <a:endParaRPr lang="en-US"/>
          </a:p>
        </p:txBody>
      </p:sp>
      <p:sp>
        <p:nvSpPr>
          <p:cNvPr id="3" name="Date Placeholder 2"/>
          <p:cNvSpPr>
            <a:spLocks noGrp="1"/>
          </p:cNvSpPr>
          <p:nvPr>
            <p:ph type="dt" sz="quarter" idx="1"/>
          </p:nvPr>
        </p:nvSpPr>
        <p:spPr>
          <a:xfrm>
            <a:off x="4136393" y="0"/>
            <a:ext cx="3164417" cy="479425"/>
          </a:xfrm>
          <a:prstGeom prst="rect">
            <a:avLst/>
          </a:prstGeom>
        </p:spPr>
        <p:txBody>
          <a:bodyPr vert="horz" lIns="96515" tIns="48257" rIns="96515" bIns="48257" rtlCol="0"/>
          <a:lstStyle>
            <a:lvl1pPr algn="r">
              <a:defRPr sz="1300"/>
            </a:lvl1pPr>
          </a:lstStyle>
          <a:p>
            <a:fld id="{B3F51579-4309-4157-9AAB-2CA5320E84D3}" type="datetimeFigureOut">
              <a:rPr lang="en-US" smtClean="0"/>
              <a:t>20/02/2014</a:t>
            </a:fld>
            <a:endParaRPr lang="en-US"/>
          </a:p>
        </p:txBody>
      </p:sp>
      <p:sp>
        <p:nvSpPr>
          <p:cNvPr id="4" name="Footer Placeholder 3"/>
          <p:cNvSpPr>
            <a:spLocks noGrp="1"/>
          </p:cNvSpPr>
          <p:nvPr>
            <p:ph type="ftr" sz="quarter" idx="2"/>
          </p:nvPr>
        </p:nvSpPr>
        <p:spPr>
          <a:xfrm>
            <a:off x="0" y="9107411"/>
            <a:ext cx="3164417" cy="479425"/>
          </a:xfrm>
          <a:prstGeom prst="rect">
            <a:avLst/>
          </a:prstGeom>
        </p:spPr>
        <p:txBody>
          <a:bodyPr vert="horz" lIns="96515" tIns="48257" rIns="96515" bIns="48257" rtlCol="0" anchor="b"/>
          <a:lstStyle>
            <a:lvl1pPr algn="l">
              <a:defRPr sz="1300"/>
            </a:lvl1pPr>
          </a:lstStyle>
          <a:p>
            <a:endParaRPr lang="en-US"/>
          </a:p>
        </p:txBody>
      </p:sp>
      <p:sp>
        <p:nvSpPr>
          <p:cNvPr id="5" name="Slide Number Placeholder 4"/>
          <p:cNvSpPr>
            <a:spLocks noGrp="1"/>
          </p:cNvSpPr>
          <p:nvPr>
            <p:ph type="sldNum" sz="quarter" idx="3"/>
          </p:nvPr>
        </p:nvSpPr>
        <p:spPr>
          <a:xfrm>
            <a:off x="4136393" y="9107411"/>
            <a:ext cx="3164417" cy="479425"/>
          </a:xfrm>
          <a:prstGeom prst="rect">
            <a:avLst/>
          </a:prstGeom>
        </p:spPr>
        <p:txBody>
          <a:bodyPr vert="horz" lIns="96515" tIns="48257" rIns="96515" bIns="48257" rtlCol="0" anchor="b"/>
          <a:lstStyle>
            <a:lvl1pPr algn="r">
              <a:defRPr sz="1300"/>
            </a:lvl1pPr>
          </a:lstStyle>
          <a:p>
            <a:fld id="{43C1DA60-1BDA-4962-8239-BC22AC76A26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71612"/>
            <a:ext cx="7215238" cy="1470025"/>
          </a:xfrm>
        </p:spPr>
        <p:txBody>
          <a:bodyPr/>
          <a:lstStyle/>
          <a:p>
            <a:r>
              <a:rPr lang="en-US" dirty="0" smtClean="0"/>
              <a:t>Click to edit Master title style</a:t>
            </a:r>
            <a:endParaRPr lang="id-ID" dirty="0"/>
          </a:p>
        </p:txBody>
      </p:sp>
      <p:sp>
        <p:nvSpPr>
          <p:cNvPr id="3" name="Subtitle 2"/>
          <p:cNvSpPr>
            <a:spLocks noGrp="1"/>
          </p:cNvSpPr>
          <p:nvPr>
            <p:ph type="subTitle" idx="1"/>
          </p:nvPr>
        </p:nvSpPr>
        <p:spPr>
          <a:xfrm>
            <a:off x="500034" y="3286124"/>
            <a:ext cx="721523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id-ID" dirty="0"/>
          </a:p>
        </p:txBody>
      </p:sp>
      <p:sp>
        <p:nvSpPr>
          <p:cNvPr id="11" name="Date Placeholder 10"/>
          <p:cNvSpPr>
            <a:spLocks noGrp="1"/>
          </p:cNvSpPr>
          <p:nvPr>
            <p:ph type="dt" sz="half" idx="10"/>
          </p:nvPr>
        </p:nvSpPr>
        <p:spPr/>
        <p:txBody>
          <a:bodyPr/>
          <a:lstStyle/>
          <a:p>
            <a:fld id="{A33B8FF6-ECD9-49AB-B430-41AFB2F8B724}" type="datetimeFigureOut">
              <a:rPr lang="id-ID" smtClean="0"/>
              <a:pPr/>
              <a:t>20/02/2014</a:t>
            </a:fld>
            <a:endParaRPr lang="id-ID" dirty="0"/>
          </a:p>
        </p:txBody>
      </p:sp>
      <p:sp>
        <p:nvSpPr>
          <p:cNvPr id="12" name="Slide Number Placeholder 11"/>
          <p:cNvSpPr>
            <a:spLocks noGrp="1"/>
          </p:cNvSpPr>
          <p:nvPr>
            <p:ph type="sldNum" sz="quarter" idx="11"/>
          </p:nvPr>
        </p:nvSpPr>
        <p:spPr/>
        <p:txBody>
          <a:bodyPr/>
          <a:lstStyle/>
          <a:p>
            <a:fld id="{82E17645-0458-48C4-834B-2284F4C51A80}" type="slidenum">
              <a:rPr lang="id-ID" smtClean="0"/>
              <a:pPr/>
              <a:t>‹#›</a:t>
            </a:fld>
            <a:endParaRPr lang="id-ID"/>
          </a:p>
        </p:txBody>
      </p:sp>
      <p:sp>
        <p:nvSpPr>
          <p:cNvPr id="13" name="Footer Placeholder 12"/>
          <p:cNvSpPr>
            <a:spLocks noGrp="1"/>
          </p:cNvSpPr>
          <p:nvPr>
            <p:ph type="ftr" sz="quarter" idx="12"/>
          </p:nvPr>
        </p:nvSpPr>
        <p:spPr/>
        <p:txBody>
          <a:bodyPr/>
          <a:lstStyle/>
          <a:p>
            <a:endParaRPr lang="id-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DE10081-C4E4-4250-A55D-228A435D0FE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9" name="Slide Number Placeholder 8"/>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5" name="Slide Number Placeholder 4"/>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4" name="Slide Number Placeholder 3"/>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6715172" cy="94776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1428736"/>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285859"/>
            <a:ext cx="5486400" cy="34417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786322"/>
            <a:ext cx="5486400" cy="1385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20/02/2014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14"/>
          <a:srcRect/>
          <a:stretch>
            <a:fillRect/>
          </a:stretch>
        </p:blipFill>
        <p:spPr bwMode="auto">
          <a:xfrm>
            <a:off x="8501090" y="0"/>
            <a:ext cx="642910" cy="625842"/>
          </a:xfrm>
          <a:prstGeom prst="rect">
            <a:avLst/>
          </a:prstGeom>
          <a:noFill/>
          <a:ln w="9525">
            <a:noFill/>
            <a:miter lim="800000"/>
            <a:headEnd/>
            <a:tailEnd/>
          </a:ln>
          <a:effectLst/>
        </p:spPr>
      </p:pic>
      <p:sp>
        <p:nvSpPr>
          <p:cNvPr id="2" name="Title Placeholder 1"/>
          <p:cNvSpPr>
            <a:spLocks noGrp="1"/>
          </p:cNvSpPr>
          <p:nvPr>
            <p:ph type="title"/>
          </p:nvPr>
        </p:nvSpPr>
        <p:spPr>
          <a:xfrm>
            <a:off x="500034" y="7141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457200" y="1357298"/>
            <a:ext cx="8229600" cy="476886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3857620" y="6572272"/>
            <a:ext cx="2000264"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A33B8FF6-ECD9-49AB-B430-41AFB2F8B724}" type="datetimeFigureOut">
              <a:rPr lang="id-ID" smtClean="0"/>
              <a:pPr/>
              <a:t>20/02/2014</a:t>
            </a:fld>
            <a:endParaRPr lang="id-ID"/>
          </a:p>
        </p:txBody>
      </p:sp>
      <p:sp>
        <p:nvSpPr>
          <p:cNvPr id="6" name="Slide Number Placeholder 5"/>
          <p:cNvSpPr>
            <a:spLocks noGrp="1"/>
          </p:cNvSpPr>
          <p:nvPr>
            <p:ph type="sldNum" sz="quarter" idx="4"/>
          </p:nvPr>
        </p:nvSpPr>
        <p:spPr>
          <a:xfrm>
            <a:off x="7000892" y="6572272"/>
            <a:ext cx="2071702"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82E17645-0458-48C4-834B-2284F4C51A80}" type="slidenum">
              <a:rPr lang="id-ID" smtClean="0"/>
              <a:pPr/>
              <a:t>‹#›</a:t>
            </a:fld>
            <a:endParaRPr lang="id-ID"/>
          </a:p>
        </p:txBody>
      </p:sp>
      <p:pic>
        <p:nvPicPr>
          <p:cNvPr id="1027" name="Picture 3"/>
          <p:cNvPicPr>
            <a:picLocks noChangeAspect="1" noChangeArrowheads="1"/>
          </p:cNvPicPr>
          <p:nvPr userDrawn="1"/>
        </p:nvPicPr>
        <p:blipFill>
          <a:blip r:embed="rId15"/>
          <a:srcRect/>
          <a:stretch>
            <a:fillRect/>
          </a:stretch>
        </p:blipFill>
        <p:spPr bwMode="auto">
          <a:xfrm flipH="1">
            <a:off x="-45719" y="19050"/>
            <a:ext cx="117124" cy="6838950"/>
          </a:xfrm>
          <a:prstGeom prst="rect">
            <a:avLst/>
          </a:prstGeom>
          <a:noFill/>
          <a:ln w="9525">
            <a:noFill/>
            <a:miter lim="800000"/>
            <a:headEnd/>
            <a:tailEnd/>
          </a:ln>
          <a:effectLst/>
        </p:spPr>
      </p:pic>
      <p:sp>
        <p:nvSpPr>
          <p:cNvPr id="11" name="Footer Placeholder 10"/>
          <p:cNvSpPr>
            <a:spLocks noGrp="1"/>
          </p:cNvSpPr>
          <p:nvPr>
            <p:ph type="ftr" sz="quarter" idx="3"/>
          </p:nvPr>
        </p:nvSpPr>
        <p:spPr>
          <a:xfrm>
            <a:off x="428596" y="6572272"/>
            <a:ext cx="2895600"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pic>
        <p:nvPicPr>
          <p:cNvPr id="1034" name="Picture 10"/>
          <p:cNvPicPr>
            <a:picLocks noChangeAspect="1" noChangeArrowheads="1"/>
          </p:cNvPicPr>
          <p:nvPr userDrawn="1"/>
        </p:nvPicPr>
        <p:blipFill>
          <a:blip r:embed="rId16"/>
          <a:srcRect/>
          <a:stretch>
            <a:fillRect/>
          </a:stretch>
        </p:blipFill>
        <p:spPr bwMode="auto">
          <a:xfrm>
            <a:off x="500034" y="1214422"/>
            <a:ext cx="6858000" cy="1905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12.xml"/><Relationship Id="rId1" Type="http://schemas.openxmlformats.org/officeDocument/2006/relationships/vmlDrawing" Target="../drawings/vmlDrawing11.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12.doc"/><Relationship Id="rId2" Type="http://schemas.openxmlformats.org/officeDocument/2006/relationships/slideLayout" Target="../slideLayouts/slideLayout12.xml"/><Relationship Id="rId1" Type="http://schemas.openxmlformats.org/officeDocument/2006/relationships/vmlDrawing" Target="../drawings/vmlDrawing12.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13.doc"/><Relationship Id="rId2" Type="http://schemas.openxmlformats.org/officeDocument/2006/relationships/slideLayout" Target="../slideLayouts/slideLayout12.xml"/><Relationship Id="rId1" Type="http://schemas.openxmlformats.org/officeDocument/2006/relationships/vmlDrawing" Target="../drawings/vmlDrawing13.vml"/></Relationships>
</file>

<file path=ppt/slides/_rels/slide2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14.doc"/><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Office_Word_97_-_2003_Document15.doc"/><Relationship Id="rId2" Type="http://schemas.openxmlformats.org/officeDocument/2006/relationships/slideLayout" Target="../slideLayouts/slideLayout12.xml"/><Relationship Id="rId1" Type="http://schemas.openxmlformats.org/officeDocument/2006/relationships/vmlDrawing" Target="../drawings/vmlDrawing15.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Word_97_-_2003_Document16.doc"/><Relationship Id="rId2" Type="http://schemas.openxmlformats.org/officeDocument/2006/relationships/slideLayout" Target="../slideLayouts/slideLayout12.xml"/><Relationship Id="rId1" Type="http://schemas.openxmlformats.org/officeDocument/2006/relationships/vmlDrawing" Target="../drawings/vmlDrawing1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Document17.doc"/><Relationship Id="rId2" Type="http://schemas.openxmlformats.org/officeDocument/2006/relationships/slideLayout" Target="../slideLayouts/slideLayout12.xml"/><Relationship Id="rId1" Type="http://schemas.openxmlformats.org/officeDocument/2006/relationships/vmlDrawing" Target="../drawings/vmlDrawing17.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Word_97_-_2003_Document18.doc"/><Relationship Id="rId2" Type="http://schemas.openxmlformats.org/officeDocument/2006/relationships/slideLayout" Target="../slideLayouts/slideLayout12.xml"/><Relationship Id="rId1" Type="http://schemas.openxmlformats.org/officeDocument/2006/relationships/vmlDrawing" Target="../drawings/vmlDrawing18.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Program Dinamis</a:t>
            </a:r>
            <a:endParaRPr lang="id-ID" dirty="0"/>
          </a:p>
        </p:txBody>
      </p:sp>
      <p:sp>
        <p:nvSpPr>
          <p:cNvPr id="5" name="Subtitle 4"/>
          <p:cNvSpPr>
            <a:spLocks noGrp="1"/>
          </p:cNvSpPr>
          <p:nvPr>
            <p:ph type="subTitle" idx="1"/>
          </p:nvPr>
        </p:nvSpPr>
        <p:spPr/>
        <p:txBody>
          <a:bodyPr/>
          <a:lstStyle/>
          <a:p>
            <a:r>
              <a:rPr lang="id-ID" dirty="0" smtClean="0"/>
              <a:t>Analisa Algoritma</a:t>
            </a:r>
          </a:p>
          <a:p>
            <a:r>
              <a:rPr lang="id-ID" dirty="0" smtClean="0"/>
              <a:t>Pertemuan </a:t>
            </a:r>
            <a:r>
              <a:rPr lang="id-ID" dirty="0" smtClean="0"/>
              <a:t>14</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2"/>
          </p:nvPr>
        </p:nvSpPr>
        <p:spPr>
          <a:noFill/>
        </p:spPr>
        <p:txBody>
          <a:bodyPr/>
          <a:lstStyle/>
          <a:p>
            <a:fld id="{AB51B521-AD0A-4923-8A2E-2C4DF85710FB}" type="slidenum">
              <a:rPr lang="en-US" smtClean="0"/>
              <a:pPr/>
              <a:t>10</a:t>
            </a:fld>
            <a:endParaRPr lang="en-US" smtClean="0"/>
          </a:p>
        </p:txBody>
      </p:sp>
      <p:graphicFrame>
        <p:nvGraphicFramePr>
          <p:cNvPr id="14338" name="Object 2"/>
          <p:cNvGraphicFramePr>
            <a:graphicFrameLocks noChangeAspect="1"/>
          </p:cNvGraphicFramePr>
          <p:nvPr>
            <p:ph/>
          </p:nvPr>
        </p:nvGraphicFramePr>
        <p:xfrm>
          <a:off x="900113" y="976313"/>
          <a:ext cx="7208837" cy="4872037"/>
        </p:xfrm>
        <a:graphic>
          <a:graphicData uri="http://schemas.openxmlformats.org/presentationml/2006/ole">
            <p:oleObj spid="_x0000_s14338" name="Document" r:id="rId3" imgW="5401717" imgH="3687528" progId="Word.Document.8">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a:spLocks noGrp="1"/>
          </p:cNvSpPr>
          <p:nvPr>
            <p:ph type="sldNum" sz="quarter" idx="12"/>
          </p:nvPr>
        </p:nvSpPr>
        <p:spPr>
          <a:noFill/>
        </p:spPr>
        <p:txBody>
          <a:bodyPr/>
          <a:lstStyle/>
          <a:p>
            <a:fld id="{60E99316-84AD-4850-9476-71AD28585D6C}" type="slidenum">
              <a:rPr lang="en-US" smtClean="0"/>
              <a:pPr/>
              <a:t>11</a:t>
            </a:fld>
            <a:endParaRPr lang="en-US" smtClean="0"/>
          </a:p>
        </p:txBody>
      </p:sp>
      <p:graphicFrame>
        <p:nvGraphicFramePr>
          <p:cNvPr id="15362" name="Object 2"/>
          <p:cNvGraphicFramePr>
            <a:graphicFrameLocks noChangeAspect="1"/>
          </p:cNvGraphicFramePr>
          <p:nvPr>
            <p:ph/>
          </p:nvPr>
        </p:nvGraphicFramePr>
        <p:xfrm>
          <a:off x="968375" y="1042988"/>
          <a:ext cx="7207250" cy="4748212"/>
        </p:xfrm>
        <a:graphic>
          <a:graphicData uri="http://schemas.openxmlformats.org/presentationml/2006/ole">
            <p:oleObj spid="_x0000_s15362" name="Document" r:id="rId3" imgW="5412167" imgH="3599781" progId="Word.Document.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4483EDDA-C955-4724-94F2-0CEC26BCCB30}" type="slidenum">
              <a:rPr lang="en-US" smtClean="0"/>
              <a:pPr/>
              <a:t>12</a:t>
            </a:fld>
            <a:endParaRPr lang="en-US" smtClean="0"/>
          </a:p>
        </p:txBody>
      </p:sp>
      <p:sp>
        <p:nvSpPr>
          <p:cNvPr id="16388" name="Rectangle 2"/>
          <p:cNvSpPr>
            <a:spLocks noGrp="1" noChangeArrowheads="1"/>
          </p:cNvSpPr>
          <p:nvPr>
            <p:ph type="title"/>
          </p:nvPr>
        </p:nvSpPr>
        <p:spPr/>
        <p:txBody>
          <a:bodyPr/>
          <a:lstStyle/>
          <a:p>
            <a:pPr eaLnBrk="1" hangingPunct="1"/>
            <a:endParaRPr lang="id-ID" smtClean="0"/>
          </a:p>
        </p:txBody>
      </p:sp>
      <p:graphicFrame>
        <p:nvGraphicFramePr>
          <p:cNvPr id="16386" name="Object 3"/>
          <p:cNvGraphicFramePr>
            <a:graphicFrameLocks noChangeAspect="1"/>
          </p:cNvGraphicFramePr>
          <p:nvPr>
            <p:ph idx="1"/>
          </p:nvPr>
        </p:nvGraphicFramePr>
        <p:xfrm>
          <a:off x="763588" y="2417763"/>
          <a:ext cx="7548562" cy="3213100"/>
        </p:xfrm>
        <a:graphic>
          <a:graphicData uri="http://schemas.openxmlformats.org/presentationml/2006/ole">
            <p:oleObj spid="_x0000_s16386" name="Document" r:id="rId3" imgW="5401717" imgH="2372044" progId="Word.Document.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p>
            <a:fld id="{B571E61F-2937-4E13-9F85-361ACBD8943C}" type="slidenum">
              <a:rPr lang="en-US" smtClean="0"/>
              <a:pPr/>
              <a:t>13</a:t>
            </a:fld>
            <a:endParaRPr lang="en-US" smtClean="0"/>
          </a:p>
        </p:txBody>
      </p:sp>
      <p:graphicFrame>
        <p:nvGraphicFramePr>
          <p:cNvPr id="17410" name="Object 2"/>
          <p:cNvGraphicFramePr>
            <a:graphicFrameLocks noChangeAspect="1"/>
          </p:cNvGraphicFramePr>
          <p:nvPr>
            <p:ph idx="1"/>
          </p:nvPr>
        </p:nvGraphicFramePr>
        <p:xfrm>
          <a:off x="854075" y="692150"/>
          <a:ext cx="7796213" cy="5521325"/>
        </p:xfrm>
        <a:graphic>
          <a:graphicData uri="http://schemas.openxmlformats.org/presentationml/2006/ole">
            <p:oleObj spid="_x0000_s17410" name="Document" r:id="rId3" imgW="5419440" imgH="3839040" progId="Word.Document.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34268C24-4C78-4330-86E5-5FE45B9A97E7}" type="slidenum">
              <a:rPr lang="en-US" smtClean="0"/>
              <a:pPr/>
              <a:t>14</a:t>
            </a:fld>
            <a:endParaRPr lang="en-US" smtClean="0"/>
          </a:p>
        </p:txBody>
      </p:sp>
      <p:sp>
        <p:nvSpPr>
          <p:cNvPr id="48131" name="Rectangle 2"/>
          <p:cNvSpPr>
            <a:spLocks noGrp="1" noChangeArrowheads="1"/>
          </p:cNvSpPr>
          <p:nvPr>
            <p:ph type="title"/>
          </p:nvPr>
        </p:nvSpPr>
        <p:spPr/>
        <p:txBody>
          <a:bodyPr/>
          <a:lstStyle/>
          <a:p>
            <a:pPr eaLnBrk="1" hangingPunct="1"/>
            <a:r>
              <a:rPr lang="en-US" i="1" smtClean="0"/>
              <a:t>Integer</a:t>
            </a:r>
            <a:r>
              <a:rPr lang="en-US" smtClean="0"/>
              <a:t> (1/0) </a:t>
            </a:r>
            <a:r>
              <a:rPr lang="en-US" i="1" smtClean="0"/>
              <a:t>Knapsack</a:t>
            </a:r>
          </a:p>
        </p:txBody>
      </p:sp>
      <p:sp>
        <p:nvSpPr>
          <p:cNvPr id="48132" name="Rectangle 3"/>
          <p:cNvSpPr>
            <a:spLocks noGrp="1" noChangeArrowheads="1"/>
          </p:cNvSpPr>
          <p:nvPr>
            <p:ph type="body" idx="1"/>
          </p:nvPr>
        </p:nvSpPr>
        <p:spPr/>
        <p:txBody>
          <a:bodyPr/>
          <a:lstStyle/>
          <a:p>
            <a:pPr marL="609600" indent="-609600" eaLnBrk="1" hangingPunct="1">
              <a:lnSpc>
                <a:spcPct val="90000"/>
              </a:lnSpc>
              <a:buFontTx/>
              <a:buNone/>
            </a:pPr>
            <a:r>
              <a:rPr lang="en-US" sz="2400" smtClean="0"/>
              <a:t>Pada persoalan ini,</a:t>
            </a:r>
          </a:p>
          <a:p>
            <a:pPr marL="609600" indent="-609600" eaLnBrk="1" hangingPunct="1">
              <a:lnSpc>
                <a:spcPct val="90000"/>
              </a:lnSpc>
              <a:buFontTx/>
              <a:buAutoNum type="arabicPeriod"/>
            </a:pPr>
            <a:r>
              <a:rPr lang="en-US" sz="2400" smtClean="0"/>
              <a:t>Tahap (</a:t>
            </a:r>
            <a:r>
              <a:rPr lang="en-US" sz="2400" i="1" smtClean="0"/>
              <a:t>k</a:t>
            </a:r>
            <a:r>
              <a:rPr lang="en-US" sz="2400" smtClean="0"/>
              <a:t>) adalah proses memasukkan barang ke dalam karung (</a:t>
            </a:r>
            <a:r>
              <a:rPr lang="en-US" sz="2400" i="1" smtClean="0"/>
              <a:t>knapsack</a:t>
            </a:r>
            <a:r>
              <a:rPr lang="en-US" sz="2400" smtClean="0"/>
              <a:t>) (ada 3 tahap). </a:t>
            </a:r>
          </a:p>
          <a:p>
            <a:pPr marL="609600" indent="-609600" eaLnBrk="1" hangingPunct="1">
              <a:lnSpc>
                <a:spcPct val="90000"/>
              </a:lnSpc>
              <a:buFontTx/>
              <a:buAutoNum type="arabicPeriod"/>
            </a:pPr>
            <a:r>
              <a:rPr lang="en-US" sz="2400" smtClean="0"/>
              <a:t>Status (</a:t>
            </a:r>
            <a:r>
              <a:rPr lang="en-US" sz="2400" i="1" smtClean="0"/>
              <a:t>y</a:t>
            </a:r>
            <a:r>
              <a:rPr lang="en-US" sz="2400" smtClean="0"/>
              <a:t>) menyatakan kapasitas muat karung yang tersisa setelah memasukkan barang pada tahap sebelumnya. </a:t>
            </a:r>
          </a:p>
          <a:p>
            <a:pPr marL="609600" indent="-609600" eaLnBrk="1" hangingPunct="1">
              <a:lnSpc>
                <a:spcPct val="90000"/>
              </a:lnSpc>
              <a:buFontTx/>
              <a:buNone/>
            </a:pPr>
            <a:endParaRPr lang="en-US" sz="2400" smtClean="0"/>
          </a:p>
          <a:p>
            <a:pPr marL="609600" indent="-609600" eaLnBrk="1" hangingPunct="1">
              <a:lnSpc>
                <a:spcPct val="90000"/>
              </a:lnSpc>
              <a:buFontTx/>
              <a:buNone/>
            </a:pPr>
            <a:r>
              <a:rPr lang="en-US" sz="2400" smtClean="0"/>
              <a:t>Dari tahap ke-1, kita masukkan objek ke-1 ke dalam karung untuk setiap satuan kapasitas karung sampai batas kapasitas maksimumnya. Karena kapasitas karung adalah bilangan bulat, maka pendekatan ini praktis. </a:t>
            </a:r>
          </a:p>
          <a:p>
            <a:pPr marL="609600" indent="-609600" eaLnBrk="1" hangingPunct="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D5348666-4194-4311-8258-977CBF5F5B9A}" type="slidenum">
              <a:rPr lang="en-US" smtClean="0"/>
              <a:pPr/>
              <a:t>15</a:t>
            </a:fld>
            <a:endParaRPr lang="en-US" smtClean="0"/>
          </a:p>
        </p:txBody>
      </p:sp>
      <p:sp>
        <p:nvSpPr>
          <p:cNvPr id="49155" name="Rectangle 2"/>
          <p:cNvSpPr>
            <a:spLocks noGrp="1" noChangeArrowheads="1"/>
          </p:cNvSpPr>
          <p:nvPr>
            <p:ph type="body" idx="1"/>
          </p:nvPr>
        </p:nvSpPr>
        <p:spPr>
          <a:xfrm>
            <a:off x="457200" y="549275"/>
            <a:ext cx="8229600" cy="5546725"/>
          </a:xfrm>
        </p:spPr>
        <p:txBody>
          <a:bodyPr/>
          <a:lstStyle/>
          <a:p>
            <a:pPr eaLnBrk="1" hangingPunct="1"/>
            <a:r>
              <a:rPr lang="en-US" smtClean="0"/>
              <a:t>Misalkan ketika memasukkan objek pada tahap </a:t>
            </a:r>
            <a:r>
              <a:rPr lang="en-US" i="1" smtClean="0"/>
              <a:t>k</a:t>
            </a:r>
            <a:r>
              <a:rPr lang="en-US" smtClean="0"/>
              <a:t>, kapasitas muat karung sekarang adalah  </a:t>
            </a:r>
            <a:r>
              <a:rPr lang="en-US" i="1" smtClean="0"/>
              <a:t>y</a:t>
            </a:r>
            <a:r>
              <a:rPr lang="en-US" smtClean="0"/>
              <a:t> – </a:t>
            </a:r>
            <a:r>
              <a:rPr lang="en-US" i="1" smtClean="0"/>
              <a:t>w</a:t>
            </a:r>
            <a:r>
              <a:rPr lang="en-US" i="1" baseline="-25000" smtClean="0"/>
              <a:t>k</a:t>
            </a:r>
            <a:r>
              <a:rPr lang="en-US" smtClean="0"/>
              <a:t>. </a:t>
            </a:r>
          </a:p>
          <a:p>
            <a:pPr eaLnBrk="1" hangingPunct="1"/>
            <a:endParaRPr lang="en-US" smtClean="0"/>
          </a:p>
          <a:p>
            <a:pPr eaLnBrk="1" hangingPunct="1"/>
            <a:r>
              <a:rPr lang="en-US" smtClean="0"/>
              <a:t>Untuk mengisi kapasitas sisanya, kita menerapkan prinsip optimalitas dengan mengacu pada nilai optimum dari tahap sebelumnya untuk kapasitas sisa </a:t>
            </a:r>
          </a:p>
          <a:p>
            <a:pPr eaLnBrk="1" hangingPunct="1">
              <a:buFontTx/>
              <a:buNone/>
            </a:pPr>
            <a:r>
              <a:rPr lang="en-US" i="1" smtClean="0"/>
              <a:t>	y</a:t>
            </a:r>
            <a:r>
              <a:rPr lang="en-US" smtClean="0"/>
              <a:t> – </a:t>
            </a:r>
            <a:r>
              <a:rPr lang="en-US" i="1" smtClean="0"/>
              <a:t>w</a:t>
            </a:r>
            <a:r>
              <a:rPr lang="en-US" i="1" baseline="-25000" smtClean="0"/>
              <a:t>k</a:t>
            </a:r>
            <a:r>
              <a:rPr lang="en-US" smtClean="0"/>
              <a:t> ( yaitu </a:t>
            </a:r>
            <a:r>
              <a:rPr lang="en-US" i="1" smtClean="0"/>
              <a:t>f</a:t>
            </a:r>
            <a:r>
              <a:rPr lang="en-US" i="1" baseline="-25000" smtClean="0"/>
              <a:t>k</a:t>
            </a:r>
            <a:r>
              <a:rPr lang="en-US" baseline="-25000" smtClean="0"/>
              <a:t>-1</a:t>
            </a:r>
            <a:r>
              <a:rPr lang="en-US" smtClean="0"/>
              <a:t>(</a:t>
            </a:r>
            <a:r>
              <a:rPr lang="en-US" i="1" smtClean="0"/>
              <a:t>y</a:t>
            </a:r>
            <a:r>
              <a:rPr lang="en-US" smtClean="0"/>
              <a:t> – </a:t>
            </a:r>
            <a:r>
              <a:rPr lang="en-US" i="1" smtClean="0"/>
              <a:t>w</a:t>
            </a:r>
            <a:r>
              <a:rPr lang="en-US" i="1" baseline="-25000" smtClean="0"/>
              <a:t>k</a:t>
            </a:r>
            <a:r>
              <a:rPr lang="en-US"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C92A1A4A-F6A2-41CF-A4ED-255C6A3B602C}" type="slidenum">
              <a:rPr lang="en-US" smtClean="0"/>
              <a:pPr/>
              <a:t>16</a:t>
            </a:fld>
            <a:endParaRPr lang="en-US" smtClean="0"/>
          </a:p>
        </p:txBody>
      </p:sp>
      <p:sp>
        <p:nvSpPr>
          <p:cNvPr id="50179" name="Rectangle 2"/>
          <p:cNvSpPr>
            <a:spLocks noGrp="1" noChangeArrowheads="1"/>
          </p:cNvSpPr>
          <p:nvPr>
            <p:ph type="body" idx="1"/>
          </p:nvPr>
        </p:nvSpPr>
        <p:spPr>
          <a:xfrm>
            <a:off x="457200" y="549275"/>
            <a:ext cx="8229600" cy="5546725"/>
          </a:xfrm>
        </p:spPr>
        <p:txBody>
          <a:bodyPr/>
          <a:lstStyle/>
          <a:p>
            <a:pPr eaLnBrk="1" hangingPunct="1"/>
            <a:r>
              <a:rPr lang="en-US" sz="2800" smtClean="0"/>
              <a:t>Selanjutnya, kita bandingkan nilai keuntungan dari objek pada tahap </a:t>
            </a:r>
            <a:r>
              <a:rPr lang="en-US" sz="2800" i="1" smtClean="0"/>
              <a:t>k</a:t>
            </a:r>
            <a:r>
              <a:rPr lang="en-US" sz="2800" smtClean="0"/>
              <a:t> (yaitu </a:t>
            </a:r>
            <a:r>
              <a:rPr lang="en-US" sz="2800" i="1" smtClean="0"/>
              <a:t>pk</a:t>
            </a:r>
            <a:r>
              <a:rPr lang="en-US" sz="2800" smtClean="0"/>
              <a:t>) plus nilai </a:t>
            </a:r>
            <a:r>
              <a:rPr lang="en-US" sz="2800" i="1" smtClean="0"/>
              <a:t>f</a:t>
            </a:r>
            <a:r>
              <a:rPr lang="en-US" sz="2800" i="1" baseline="-25000" smtClean="0"/>
              <a:t>k</a:t>
            </a:r>
            <a:r>
              <a:rPr lang="en-US" sz="2800" baseline="-25000" smtClean="0"/>
              <a:t>-1</a:t>
            </a:r>
            <a:r>
              <a:rPr lang="en-US" sz="2800" smtClean="0"/>
              <a:t>(</a:t>
            </a:r>
            <a:r>
              <a:rPr lang="en-US" sz="2800" i="1" smtClean="0"/>
              <a:t>y</a:t>
            </a:r>
            <a:r>
              <a:rPr lang="en-US" sz="2800" smtClean="0"/>
              <a:t> – </a:t>
            </a:r>
            <a:r>
              <a:rPr lang="en-US" sz="2800" i="1" smtClean="0"/>
              <a:t>w</a:t>
            </a:r>
            <a:r>
              <a:rPr lang="en-US" sz="2800" i="1" baseline="-25000" smtClean="0"/>
              <a:t>k</a:t>
            </a:r>
            <a:r>
              <a:rPr lang="en-US" sz="2800" smtClean="0"/>
              <a:t>) dengan keuntungan pengisian hanya </a:t>
            </a:r>
            <a:r>
              <a:rPr lang="en-US" sz="2800" i="1" smtClean="0"/>
              <a:t>k</a:t>
            </a:r>
            <a:r>
              <a:rPr lang="en-US" sz="2800" smtClean="0"/>
              <a:t> – 1 macam objek, </a:t>
            </a:r>
            <a:r>
              <a:rPr lang="en-US" sz="2800" i="1" smtClean="0"/>
              <a:t>f</a:t>
            </a:r>
            <a:r>
              <a:rPr lang="en-US" sz="2800" i="1" baseline="-25000" smtClean="0"/>
              <a:t>k</a:t>
            </a:r>
            <a:r>
              <a:rPr lang="en-US" sz="2800" baseline="-25000" smtClean="0"/>
              <a:t>-1</a:t>
            </a:r>
            <a:r>
              <a:rPr lang="en-US" sz="2800" smtClean="0"/>
              <a:t>(</a:t>
            </a:r>
            <a:r>
              <a:rPr lang="en-US" sz="2800" i="1" smtClean="0"/>
              <a:t>y</a:t>
            </a:r>
            <a:r>
              <a:rPr lang="en-US" sz="2800" smtClean="0"/>
              <a:t>). </a:t>
            </a:r>
          </a:p>
          <a:p>
            <a:pPr eaLnBrk="1" hangingPunct="1"/>
            <a:endParaRPr lang="en-US" sz="2800" smtClean="0"/>
          </a:p>
          <a:p>
            <a:pPr eaLnBrk="1" hangingPunct="1"/>
            <a:r>
              <a:rPr lang="en-US" sz="2800" smtClean="0"/>
              <a:t>Jika </a:t>
            </a:r>
            <a:r>
              <a:rPr lang="en-US" sz="2800" i="1" smtClean="0"/>
              <a:t>p</a:t>
            </a:r>
            <a:r>
              <a:rPr lang="en-US" sz="2800" i="1" baseline="-25000" smtClean="0"/>
              <a:t>k</a:t>
            </a:r>
            <a:r>
              <a:rPr lang="en-US" sz="2800" smtClean="0"/>
              <a:t> + </a:t>
            </a:r>
            <a:r>
              <a:rPr lang="en-US" sz="2800" i="1" smtClean="0"/>
              <a:t>f</a:t>
            </a:r>
            <a:r>
              <a:rPr lang="en-US" sz="2800" i="1" baseline="-25000" smtClean="0"/>
              <a:t>k</a:t>
            </a:r>
            <a:r>
              <a:rPr lang="en-US" sz="2800" baseline="-25000" smtClean="0"/>
              <a:t>-1</a:t>
            </a:r>
            <a:r>
              <a:rPr lang="en-US" sz="2800" smtClean="0"/>
              <a:t>(</a:t>
            </a:r>
            <a:r>
              <a:rPr lang="en-US" sz="2800" i="1" smtClean="0"/>
              <a:t>y</a:t>
            </a:r>
            <a:r>
              <a:rPr lang="en-US" sz="2800" smtClean="0"/>
              <a:t> – </a:t>
            </a:r>
            <a:r>
              <a:rPr lang="en-US" sz="2800" i="1" smtClean="0"/>
              <a:t>w</a:t>
            </a:r>
            <a:r>
              <a:rPr lang="en-US" sz="2800" i="1" baseline="-25000" smtClean="0"/>
              <a:t>k</a:t>
            </a:r>
            <a:r>
              <a:rPr lang="en-US" sz="2800" smtClean="0"/>
              <a:t>)  lebih kecil dari </a:t>
            </a:r>
            <a:r>
              <a:rPr lang="en-US" sz="2800" i="1" smtClean="0"/>
              <a:t>f</a:t>
            </a:r>
            <a:r>
              <a:rPr lang="en-US" sz="2800" i="1" baseline="-25000" smtClean="0"/>
              <a:t>k</a:t>
            </a:r>
            <a:r>
              <a:rPr lang="en-US" sz="2800" baseline="-25000" smtClean="0"/>
              <a:t>-1</a:t>
            </a:r>
            <a:r>
              <a:rPr lang="en-US" sz="2800" smtClean="0"/>
              <a:t>(</a:t>
            </a:r>
            <a:r>
              <a:rPr lang="en-US" sz="2800" i="1" smtClean="0"/>
              <a:t>y</a:t>
            </a:r>
            <a:r>
              <a:rPr lang="en-US" sz="2800" smtClean="0"/>
              <a:t>), maka objek yang ke-</a:t>
            </a:r>
            <a:r>
              <a:rPr lang="en-US" sz="2800" i="1" smtClean="0"/>
              <a:t>k</a:t>
            </a:r>
            <a:r>
              <a:rPr lang="en-US" sz="2800" smtClean="0"/>
              <a:t> tidak dimasukkan ke dalam karung, tetapi jika lebih besar, maka objek yang ke-</a:t>
            </a:r>
            <a:r>
              <a:rPr lang="en-US" sz="2800" i="1" smtClean="0"/>
              <a:t>k</a:t>
            </a:r>
            <a:r>
              <a:rPr lang="en-US" sz="2800" smtClean="0"/>
              <a:t> dimasukkan.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CD6BED0D-C74F-452E-88E6-5188DB7E28B1}" type="slidenum">
              <a:rPr lang="en-US" smtClean="0"/>
              <a:pPr/>
              <a:t>17</a:t>
            </a:fld>
            <a:endParaRPr lang="en-US" smtClean="0"/>
          </a:p>
        </p:txBody>
      </p:sp>
      <p:sp>
        <p:nvSpPr>
          <p:cNvPr id="18436" name="Rectangle 2"/>
          <p:cNvSpPr>
            <a:spLocks noGrp="1" noChangeArrowheads="1"/>
          </p:cNvSpPr>
          <p:nvPr>
            <p:ph type="title"/>
          </p:nvPr>
        </p:nvSpPr>
        <p:spPr/>
        <p:txBody>
          <a:bodyPr/>
          <a:lstStyle/>
          <a:p>
            <a:pPr eaLnBrk="1" hangingPunct="1"/>
            <a:endParaRPr lang="id-ID" smtClean="0"/>
          </a:p>
        </p:txBody>
      </p:sp>
      <p:graphicFrame>
        <p:nvGraphicFramePr>
          <p:cNvPr id="18434" name="Object 3"/>
          <p:cNvGraphicFramePr>
            <a:graphicFrameLocks noChangeAspect="1"/>
          </p:cNvGraphicFramePr>
          <p:nvPr>
            <p:ph idx="1"/>
          </p:nvPr>
        </p:nvGraphicFramePr>
        <p:xfrm>
          <a:off x="763588" y="2205038"/>
          <a:ext cx="7683500" cy="2651125"/>
        </p:xfrm>
        <a:graphic>
          <a:graphicData uri="http://schemas.openxmlformats.org/presentationml/2006/ole">
            <p:oleObj spid="_x0000_s18434" name="Document" r:id="rId3" imgW="5258295" imgH="1871455" progId="Word.Document.8">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AE41B423-F90E-463F-942F-4E3F50EBBB11}" type="slidenum">
              <a:rPr lang="en-US" smtClean="0"/>
              <a:pPr/>
              <a:t>18</a:t>
            </a:fld>
            <a:endParaRPr lang="en-US" smtClean="0"/>
          </a:p>
        </p:txBody>
      </p:sp>
      <p:sp>
        <p:nvSpPr>
          <p:cNvPr id="51203" name="Rectangle 2"/>
          <p:cNvSpPr>
            <a:spLocks noGrp="1" noChangeArrowheads="1"/>
          </p:cNvSpPr>
          <p:nvPr>
            <p:ph type="title"/>
          </p:nvPr>
        </p:nvSpPr>
        <p:spPr/>
        <p:txBody>
          <a:bodyPr/>
          <a:lstStyle/>
          <a:p>
            <a:pPr eaLnBrk="1" hangingPunct="1"/>
            <a:endParaRPr lang="id-ID" smtClean="0"/>
          </a:p>
        </p:txBody>
      </p:sp>
      <p:sp>
        <p:nvSpPr>
          <p:cNvPr id="51204" name="Rectangle 3"/>
          <p:cNvSpPr>
            <a:spLocks noGrp="1" noChangeArrowheads="1"/>
          </p:cNvSpPr>
          <p:nvPr>
            <p:ph type="body" idx="1"/>
          </p:nvPr>
        </p:nvSpPr>
        <p:spPr/>
        <p:txBody>
          <a:bodyPr/>
          <a:lstStyle/>
          <a:p>
            <a:pPr eaLnBrk="1" hangingPunct="1">
              <a:lnSpc>
                <a:spcPct val="80000"/>
              </a:lnSpc>
            </a:pPr>
            <a:r>
              <a:rPr lang="en-US" sz="2800" i="1" smtClean="0"/>
              <a:t>f</a:t>
            </a:r>
            <a:r>
              <a:rPr lang="en-US" sz="2800" i="1" baseline="-25000" smtClean="0"/>
              <a:t>k</a:t>
            </a:r>
            <a:r>
              <a:rPr lang="en-US" sz="2800" smtClean="0"/>
              <a:t>(</a:t>
            </a:r>
            <a:r>
              <a:rPr lang="en-US" sz="2800" i="1" smtClean="0"/>
              <a:t>y</a:t>
            </a:r>
            <a:r>
              <a:rPr lang="en-US" sz="2800" smtClean="0"/>
              <a:t>) adalah keuntungan optimum dari persoalan 0/1 </a:t>
            </a:r>
            <a:r>
              <a:rPr lang="en-US" sz="2800" i="1" smtClean="0"/>
              <a:t>Knapsack</a:t>
            </a:r>
            <a:r>
              <a:rPr lang="en-US" sz="2800" smtClean="0"/>
              <a:t> pada tahap </a:t>
            </a:r>
            <a:r>
              <a:rPr lang="en-US" sz="2800" i="1" smtClean="0"/>
              <a:t>k</a:t>
            </a:r>
            <a:r>
              <a:rPr lang="en-US" sz="2800" smtClean="0"/>
              <a:t> untuk kapasitas karung sebesar </a:t>
            </a:r>
            <a:r>
              <a:rPr lang="en-US" sz="2800" i="1" smtClean="0"/>
              <a:t>y</a:t>
            </a:r>
            <a:r>
              <a:rPr lang="en-US" sz="2800" smtClean="0"/>
              <a:t>. </a:t>
            </a:r>
          </a:p>
          <a:p>
            <a:pPr eaLnBrk="1" hangingPunct="1">
              <a:lnSpc>
                <a:spcPct val="80000"/>
              </a:lnSpc>
            </a:pPr>
            <a:endParaRPr lang="en-US" sz="2800" i="1" smtClean="0"/>
          </a:p>
          <a:p>
            <a:pPr eaLnBrk="1" hangingPunct="1">
              <a:lnSpc>
                <a:spcPct val="80000"/>
              </a:lnSpc>
            </a:pPr>
            <a:r>
              <a:rPr lang="en-US" sz="2800" i="1" smtClean="0"/>
              <a:t>f</a:t>
            </a:r>
            <a:r>
              <a:rPr lang="en-US" sz="2800" baseline="-25000" smtClean="0"/>
              <a:t>0</a:t>
            </a:r>
            <a:r>
              <a:rPr lang="en-US" sz="2800" smtClean="0"/>
              <a:t>(</a:t>
            </a:r>
            <a:r>
              <a:rPr lang="en-US" sz="2800" i="1" smtClean="0"/>
              <a:t>y</a:t>
            </a:r>
            <a:r>
              <a:rPr lang="en-US" sz="2800" smtClean="0"/>
              <a:t>) = 0 adalah nilai dari persoalan </a:t>
            </a:r>
            <a:r>
              <a:rPr lang="en-US" sz="2800" i="1" smtClean="0"/>
              <a:t>knapsack</a:t>
            </a:r>
            <a:r>
              <a:rPr lang="en-US" sz="2800" smtClean="0"/>
              <a:t> kosong (tidak ada persoalan </a:t>
            </a:r>
            <a:r>
              <a:rPr lang="en-US" sz="2800" i="1" smtClean="0"/>
              <a:t>knapscak</a:t>
            </a:r>
            <a:r>
              <a:rPr lang="en-US" sz="2800" smtClean="0"/>
              <a:t>) dengan kapasitas </a:t>
            </a:r>
            <a:r>
              <a:rPr lang="en-US" sz="2800" i="1" smtClean="0"/>
              <a:t>y</a:t>
            </a:r>
            <a:r>
              <a:rPr lang="en-US" sz="2800" smtClean="0"/>
              <a:t>, </a:t>
            </a:r>
          </a:p>
          <a:p>
            <a:pPr eaLnBrk="1" hangingPunct="1">
              <a:lnSpc>
                <a:spcPct val="80000"/>
              </a:lnSpc>
            </a:pPr>
            <a:endParaRPr lang="en-US" sz="2800" i="1" smtClean="0"/>
          </a:p>
          <a:p>
            <a:pPr eaLnBrk="1" hangingPunct="1">
              <a:lnSpc>
                <a:spcPct val="80000"/>
              </a:lnSpc>
            </a:pPr>
            <a:r>
              <a:rPr lang="en-US" sz="2800" i="1" smtClean="0"/>
              <a:t>f</a:t>
            </a:r>
            <a:r>
              <a:rPr lang="en-US" sz="2800" i="1" baseline="-25000" smtClean="0"/>
              <a:t>k</a:t>
            </a:r>
            <a:r>
              <a:rPr lang="en-US" sz="2800" smtClean="0"/>
              <a:t>(</a:t>
            </a:r>
            <a:r>
              <a:rPr lang="en-US" sz="2800" i="1" smtClean="0"/>
              <a:t>y</a:t>
            </a:r>
            <a:r>
              <a:rPr lang="en-US" sz="2800" smtClean="0"/>
              <a:t>) = -</a:t>
            </a:r>
            <a:r>
              <a:rPr lang="en-US" sz="2800" smtClean="0">
                <a:sym typeface="Symbol" pitchFamily="18" charset="2"/>
              </a:rPr>
              <a:t></a:t>
            </a:r>
            <a:r>
              <a:rPr lang="en-US" sz="2800" smtClean="0"/>
              <a:t> adalah nilai dari persoalan knapsack untuk kapasitas negatif. Solusi optimum dari persoalan 0/1 </a:t>
            </a:r>
            <a:r>
              <a:rPr lang="en-US" sz="2800" i="1" smtClean="0"/>
              <a:t>Knapsack</a:t>
            </a:r>
            <a:r>
              <a:rPr lang="en-US" sz="2800" smtClean="0"/>
              <a:t> adalah </a:t>
            </a:r>
            <a:r>
              <a:rPr lang="en-US" sz="2800" i="1" smtClean="0"/>
              <a:t>f</a:t>
            </a:r>
            <a:r>
              <a:rPr lang="en-US" sz="2800" i="1" baseline="-25000" smtClean="0"/>
              <a:t>n</a:t>
            </a:r>
            <a:r>
              <a:rPr lang="en-US" sz="2800" smtClean="0"/>
              <a:t>(</a:t>
            </a:r>
            <a:r>
              <a:rPr lang="en-US" sz="2800" i="1" smtClean="0"/>
              <a:t>M</a:t>
            </a:r>
            <a:r>
              <a:rPr lang="en-US" sz="280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ED2EDA64-2494-46F2-BC06-BADF64FC9970}" type="slidenum">
              <a:rPr lang="en-US" smtClean="0"/>
              <a:pPr/>
              <a:t>19</a:t>
            </a:fld>
            <a:endParaRPr lang="en-US" smtClean="0"/>
          </a:p>
        </p:txBody>
      </p:sp>
      <p:sp>
        <p:nvSpPr>
          <p:cNvPr id="19460" name="Rectangle 2"/>
          <p:cNvSpPr>
            <a:spLocks noGrp="1" noChangeArrowheads="1"/>
          </p:cNvSpPr>
          <p:nvPr>
            <p:ph type="title"/>
          </p:nvPr>
        </p:nvSpPr>
        <p:spPr/>
        <p:txBody>
          <a:bodyPr/>
          <a:lstStyle/>
          <a:p>
            <a:pPr eaLnBrk="1" hangingPunct="1"/>
            <a:endParaRPr lang="id-ID" smtClean="0"/>
          </a:p>
        </p:txBody>
      </p:sp>
      <p:graphicFrame>
        <p:nvGraphicFramePr>
          <p:cNvPr id="19458" name="Object 3"/>
          <p:cNvGraphicFramePr>
            <a:graphicFrameLocks noChangeAspect="1"/>
          </p:cNvGraphicFramePr>
          <p:nvPr>
            <p:ph idx="1"/>
          </p:nvPr>
        </p:nvGraphicFramePr>
        <p:xfrm>
          <a:off x="696913" y="2139950"/>
          <a:ext cx="7683500" cy="3176588"/>
        </p:xfrm>
        <a:graphic>
          <a:graphicData uri="http://schemas.openxmlformats.org/presentationml/2006/ole">
            <p:oleObj spid="_x0000_s19458" name="Document" r:id="rId3" imgW="5401717" imgH="2305155" progId="Word.Document.8">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534FBE5A-F125-4FF7-AE23-9A1B61F1A25F}" type="slidenum">
              <a:rPr lang="en-US" smtClean="0"/>
              <a:pPr/>
              <a:t>2</a:t>
            </a:fld>
            <a:endParaRPr lang="en-US" smtClean="0"/>
          </a:p>
        </p:txBody>
      </p:sp>
      <p:sp>
        <p:nvSpPr>
          <p:cNvPr id="44035" name="Rectangle 2"/>
          <p:cNvSpPr>
            <a:spLocks noGrp="1" noChangeArrowheads="1"/>
          </p:cNvSpPr>
          <p:nvPr>
            <p:ph type="title"/>
          </p:nvPr>
        </p:nvSpPr>
        <p:spPr/>
        <p:txBody>
          <a:bodyPr>
            <a:normAutofit fontScale="90000"/>
          </a:bodyPr>
          <a:lstStyle/>
          <a:p>
            <a:pPr eaLnBrk="1" hangingPunct="1"/>
            <a:r>
              <a:rPr lang="en-US" sz="4000" b="1" smtClean="0"/>
              <a:t>Penganggaran Modal </a:t>
            </a:r>
            <a:br>
              <a:rPr lang="en-US" sz="4000" b="1" smtClean="0"/>
            </a:br>
            <a:r>
              <a:rPr lang="en-US" sz="4000" b="1" smtClean="0"/>
              <a:t>(</a:t>
            </a:r>
            <a:r>
              <a:rPr lang="en-US" sz="4000" b="1" i="1" smtClean="0"/>
              <a:t>Capital Budgeting</a:t>
            </a:r>
            <a:r>
              <a:rPr lang="en-US" sz="4000" b="1" smtClean="0"/>
              <a:t>)</a:t>
            </a:r>
          </a:p>
        </p:txBody>
      </p:sp>
      <p:sp>
        <p:nvSpPr>
          <p:cNvPr id="44036" name="Rectangle 3"/>
          <p:cNvSpPr>
            <a:spLocks noGrp="1" noChangeArrowheads="1"/>
          </p:cNvSpPr>
          <p:nvPr>
            <p:ph type="body" idx="1"/>
          </p:nvPr>
        </p:nvSpPr>
        <p:spPr/>
        <p:txBody>
          <a:bodyPr/>
          <a:lstStyle/>
          <a:p>
            <a:pPr eaLnBrk="1" hangingPunct="1">
              <a:lnSpc>
                <a:spcPct val="90000"/>
              </a:lnSpc>
            </a:pPr>
            <a:r>
              <a:rPr lang="en-US" sz="2800" smtClean="0"/>
              <a:t>Sebuah perusahaan berencana akan mengembangkan usaha (proyek) melalui ketiga buah pabrik (</a:t>
            </a:r>
            <a:r>
              <a:rPr lang="en-US" sz="2800" i="1" smtClean="0"/>
              <a:t>plant</a:t>
            </a:r>
            <a:r>
              <a:rPr lang="en-US" sz="2800" smtClean="0"/>
              <a:t>) yang dimilikinya. Setiap pabrik diminta mengirimkan proposal (boleh lebih dari satu) ke perusahaan untuk proyek yang akan dikembangkan. Setiap proposal memuat total biaya yang dibutuhkan (</a:t>
            </a:r>
            <a:r>
              <a:rPr lang="en-US" sz="2800" i="1" smtClean="0"/>
              <a:t>c</a:t>
            </a:r>
            <a:r>
              <a:rPr lang="en-US" sz="2800" smtClean="0"/>
              <a:t>) dan total keuntungan (</a:t>
            </a:r>
            <a:r>
              <a:rPr lang="en-US" sz="2800" i="1" smtClean="0"/>
              <a:t>revenue</a:t>
            </a:r>
            <a:r>
              <a:rPr lang="en-US" sz="2800" smtClean="0"/>
              <a:t>) yang akan diperoleh (</a:t>
            </a:r>
            <a:r>
              <a:rPr lang="en-US" sz="2800" i="1" smtClean="0"/>
              <a:t>R</a:t>
            </a:r>
            <a:r>
              <a:rPr lang="en-US" sz="2800" smtClean="0"/>
              <a:t>) dari pengembangan usaha itu. Perusahaan menganggarkan Rp 5 milyar untuk alokasi dana bagi ketiga pabriknya itu.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a:spLocks noGrp="1"/>
          </p:cNvSpPr>
          <p:nvPr>
            <p:ph type="sldNum" sz="quarter" idx="12"/>
          </p:nvPr>
        </p:nvSpPr>
        <p:spPr>
          <a:noFill/>
        </p:spPr>
        <p:txBody>
          <a:bodyPr/>
          <a:lstStyle/>
          <a:p>
            <a:fld id="{E05D568B-A823-43D4-9074-150DB58759CA}" type="slidenum">
              <a:rPr lang="en-US" smtClean="0"/>
              <a:pPr/>
              <a:t>20</a:t>
            </a:fld>
            <a:endParaRPr lang="en-US" smtClean="0"/>
          </a:p>
        </p:txBody>
      </p:sp>
      <p:graphicFrame>
        <p:nvGraphicFramePr>
          <p:cNvPr id="20482" name="Object 2"/>
          <p:cNvGraphicFramePr>
            <a:graphicFrameLocks noChangeAspect="1"/>
          </p:cNvGraphicFramePr>
          <p:nvPr>
            <p:ph/>
          </p:nvPr>
        </p:nvGraphicFramePr>
        <p:xfrm>
          <a:off x="1035050" y="1111250"/>
          <a:ext cx="7277100" cy="4708525"/>
        </p:xfrm>
        <a:graphic>
          <a:graphicData uri="http://schemas.openxmlformats.org/presentationml/2006/ole">
            <p:oleObj spid="_x0000_s20482" name="Document" r:id="rId3" imgW="5401717" imgH="3530015" progId="Word.Document.8">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2"/>
          </p:nvPr>
        </p:nvSpPr>
        <p:spPr>
          <a:noFill/>
        </p:spPr>
        <p:txBody>
          <a:bodyPr/>
          <a:lstStyle/>
          <a:p>
            <a:fld id="{AE5EEB0B-4872-479E-A72C-6915BCF385CA}" type="slidenum">
              <a:rPr lang="en-US" smtClean="0"/>
              <a:pPr/>
              <a:t>21</a:t>
            </a:fld>
            <a:endParaRPr lang="en-US" smtClean="0"/>
          </a:p>
        </p:txBody>
      </p:sp>
      <p:graphicFrame>
        <p:nvGraphicFramePr>
          <p:cNvPr id="21506" name="Object 2"/>
          <p:cNvGraphicFramePr>
            <a:graphicFrameLocks noChangeAspect="1"/>
          </p:cNvGraphicFramePr>
          <p:nvPr>
            <p:ph/>
          </p:nvPr>
        </p:nvGraphicFramePr>
        <p:xfrm>
          <a:off x="831850" y="909638"/>
          <a:ext cx="7615238" cy="4951412"/>
        </p:xfrm>
        <a:graphic>
          <a:graphicData uri="http://schemas.openxmlformats.org/presentationml/2006/ole">
            <p:oleObj spid="_x0000_s21506" name="Document" r:id="rId3" imgW="5401717" imgH="3547277" progId="Word.Document.8">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2"/>
          </p:nvPr>
        </p:nvSpPr>
        <p:spPr>
          <a:noFill/>
        </p:spPr>
        <p:txBody>
          <a:bodyPr/>
          <a:lstStyle/>
          <a:p>
            <a:fld id="{4A441016-3AF2-40B9-8382-99E521E5ACC6}" type="slidenum">
              <a:rPr lang="en-US" smtClean="0"/>
              <a:pPr/>
              <a:t>22</a:t>
            </a:fld>
            <a:endParaRPr lang="en-US" smtClean="0"/>
          </a:p>
        </p:txBody>
      </p:sp>
      <p:graphicFrame>
        <p:nvGraphicFramePr>
          <p:cNvPr id="22530" name="Object 2"/>
          <p:cNvGraphicFramePr>
            <a:graphicFrameLocks noChangeAspect="1"/>
          </p:cNvGraphicFramePr>
          <p:nvPr>
            <p:ph/>
          </p:nvPr>
        </p:nvGraphicFramePr>
        <p:xfrm>
          <a:off x="1035050" y="909638"/>
          <a:ext cx="7208838" cy="5033962"/>
        </p:xfrm>
        <a:graphic>
          <a:graphicData uri="http://schemas.openxmlformats.org/presentationml/2006/ole">
            <p:oleObj spid="_x0000_s22530" name="Document" r:id="rId3" imgW="5401717" imgH="3809798" progId="Word.Document.8">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D799D2E4-A4BC-4F03-95AC-2E33A90EB3B3}" type="slidenum">
              <a:rPr lang="en-US" smtClean="0"/>
              <a:pPr/>
              <a:t>23</a:t>
            </a:fld>
            <a:endParaRPr lang="en-US" smtClean="0"/>
          </a:p>
        </p:txBody>
      </p:sp>
      <p:sp>
        <p:nvSpPr>
          <p:cNvPr id="52227" name="Rectangle 2"/>
          <p:cNvSpPr>
            <a:spLocks noGrp="1" noChangeArrowheads="1"/>
          </p:cNvSpPr>
          <p:nvPr>
            <p:ph type="title"/>
          </p:nvPr>
        </p:nvSpPr>
        <p:spPr/>
        <p:txBody>
          <a:bodyPr/>
          <a:lstStyle/>
          <a:p>
            <a:pPr eaLnBrk="1" hangingPunct="1"/>
            <a:r>
              <a:rPr lang="en-US" sz="4000" b="1" i="1" smtClean="0"/>
              <a:t>Travelling Salesperson Problem</a:t>
            </a:r>
            <a:r>
              <a:rPr lang="en-US" sz="4000" b="1" smtClean="0"/>
              <a:t> (TSP)</a:t>
            </a:r>
          </a:p>
        </p:txBody>
      </p:sp>
      <p:sp>
        <p:nvSpPr>
          <p:cNvPr id="52228" name="Rectangle 3"/>
          <p:cNvSpPr>
            <a:spLocks noGrp="1" noChangeArrowheads="1"/>
          </p:cNvSpPr>
          <p:nvPr>
            <p:ph type="body" idx="1"/>
          </p:nvPr>
        </p:nvSpPr>
        <p:spPr/>
        <p:txBody>
          <a:bodyPr/>
          <a:lstStyle/>
          <a:p>
            <a:pPr eaLnBrk="1" hangingPunct="1"/>
            <a:r>
              <a:rPr lang="en-US" sz="2600" smtClean="0">
                <a:solidFill>
                  <a:srgbClr val="060504"/>
                </a:solidFill>
                <a:cs typeface="Times New Roman" pitchFamily="18" charset="0"/>
              </a:rPr>
              <a:t>Diberikan sejumlah kota dan diketahui jarak antar kota. Tentukan tur terpendek yang harus dilalui oleh seorang pedagang bila pedagang itu berangkat dari sebuah kota asal dan menyinggahi setiap kota tepat satu kali dan kembali lagi ke kota asal keberangkatan.</a:t>
            </a:r>
            <a:endParaRPr lang="en-US" sz="2600" smtClean="0"/>
          </a:p>
        </p:txBody>
      </p:sp>
      <p:pic>
        <p:nvPicPr>
          <p:cNvPr id="52229" name="Picture 2"/>
          <p:cNvPicPr>
            <a:picLocks noChangeAspect="1" noChangeArrowheads="1"/>
          </p:cNvPicPr>
          <p:nvPr/>
        </p:nvPicPr>
        <p:blipFill>
          <a:blip r:embed="rId2"/>
          <a:srcRect/>
          <a:stretch>
            <a:fillRect/>
          </a:stretch>
        </p:blipFill>
        <p:spPr bwMode="auto">
          <a:xfrm>
            <a:off x="1219200" y="4267200"/>
            <a:ext cx="2559050" cy="2357438"/>
          </a:xfrm>
          <a:prstGeom prst="rect">
            <a:avLst/>
          </a:prstGeom>
          <a:noFill/>
          <a:ln w="9525">
            <a:noFill/>
            <a:miter lim="800000"/>
            <a:headEnd/>
            <a:tailEnd/>
          </a:ln>
        </p:spPr>
      </p:pic>
      <p:pic>
        <p:nvPicPr>
          <p:cNvPr id="52230" name="Picture 4" descr="tsp"/>
          <p:cNvPicPr>
            <a:picLocks noChangeAspect="1" noChangeArrowheads="1" noCrop="1"/>
          </p:cNvPicPr>
          <p:nvPr/>
        </p:nvPicPr>
        <p:blipFill>
          <a:blip r:embed="rId3"/>
          <a:srcRect/>
          <a:stretch>
            <a:fillRect/>
          </a:stretch>
        </p:blipFill>
        <p:spPr bwMode="auto">
          <a:xfrm>
            <a:off x="4800600" y="4267200"/>
            <a:ext cx="3276600" cy="2097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06376194-9CF0-4C34-A210-A0F3EDA27115}" type="slidenum">
              <a:rPr lang="en-US" smtClean="0"/>
              <a:pPr/>
              <a:t>24</a:t>
            </a:fld>
            <a:endParaRPr lang="en-US" smtClean="0"/>
          </a:p>
        </p:txBody>
      </p:sp>
      <p:sp>
        <p:nvSpPr>
          <p:cNvPr id="53251" name="Rectangle 2"/>
          <p:cNvSpPr>
            <a:spLocks noGrp="1" noChangeArrowheads="1"/>
          </p:cNvSpPr>
          <p:nvPr>
            <p:ph type="body" idx="1"/>
          </p:nvPr>
        </p:nvSpPr>
        <p:spPr>
          <a:xfrm>
            <a:off x="457200" y="1143000"/>
            <a:ext cx="8229600" cy="4953000"/>
          </a:xfrm>
        </p:spPr>
        <p:txBody>
          <a:bodyPr/>
          <a:lstStyle/>
          <a:p>
            <a:pPr eaLnBrk="1" hangingPunct="1"/>
            <a:r>
              <a:rPr lang="en-US" sz="2800" smtClean="0"/>
              <a:t>Misalkan </a:t>
            </a:r>
            <a:r>
              <a:rPr lang="en-US" sz="2800" i="1" smtClean="0"/>
              <a:t>G</a:t>
            </a:r>
            <a:r>
              <a:rPr lang="en-US" sz="2800" smtClean="0"/>
              <a:t> = (</a:t>
            </a:r>
            <a:r>
              <a:rPr lang="en-US" sz="2800" i="1" smtClean="0"/>
              <a:t>V</a:t>
            </a:r>
            <a:r>
              <a:rPr lang="en-US" sz="2800" smtClean="0"/>
              <a:t>, </a:t>
            </a:r>
            <a:r>
              <a:rPr lang="en-US" sz="2800" i="1" smtClean="0"/>
              <a:t>E</a:t>
            </a:r>
            <a:r>
              <a:rPr lang="en-US" sz="2800" smtClean="0"/>
              <a:t>) adalah graf lengkap berarah dengan sisi-sisi yang diberi harga </a:t>
            </a:r>
            <a:r>
              <a:rPr lang="en-US" sz="2800" i="1" smtClean="0"/>
              <a:t>c</a:t>
            </a:r>
            <a:r>
              <a:rPr lang="en-US" sz="2800" i="1" baseline="-25000" smtClean="0"/>
              <a:t>ij</a:t>
            </a:r>
            <a:r>
              <a:rPr lang="en-US" sz="2800" smtClean="0"/>
              <a:t> &gt; 0.</a:t>
            </a:r>
          </a:p>
          <a:p>
            <a:pPr eaLnBrk="1" hangingPunct="1"/>
            <a:endParaRPr lang="en-US" sz="2800" smtClean="0"/>
          </a:p>
          <a:p>
            <a:pPr eaLnBrk="1" hangingPunct="1"/>
            <a:r>
              <a:rPr lang="en-US" sz="2800" smtClean="0"/>
              <a:t>Misalkan </a:t>
            </a:r>
            <a:r>
              <a:rPr lang="en-US" sz="2800" smtClean="0">
                <a:sym typeface="Symbol" pitchFamily="18" charset="2"/>
              </a:rPr>
              <a:t></a:t>
            </a:r>
            <a:r>
              <a:rPr lang="en-US" sz="2800" i="1" smtClean="0"/>
              <a:t>V</a:t>
            </a:r>
            <a:r>
              <a:rPr lang="en-US" sz="2800" smtClean="0"/>
              <a:t> </a:t>
            </a:r>
            <a:r>
              <a:rPr lang="en-US" sz="2800" smtClean="0">
                <a:sym typeface="Symbol" pitchFamily="18" charset="2"/>
              </a:rPr>
              <a:t></a:t>
            </a:r>
            <a:r>
              <a:rPr lang="en-US" sz="2800" smtClean="0"/>
              <a:t>= </a:t>
            </a:r>
            <a:r>
              <a:rPr lang="en-US" sz="2800" i="1" smtClean="0"/>
              <a:t>n</a:t>
            </a:r>
            <a:r>
              <a:rPr lang="en-US" sz="2800" smtClean="0"/>
              <a:t> dan </a:t>
            </a:r>
            <a:r>
              <a:rPr lang="en-US" sz="2800" i="1" smtClean="0"/>
              <a:t>n</a:t>
            </a:r>
            <a:r>
              <a:rPr lang="en-US" sz="2800" smtClean="0"/>
              <a:t> &gt; 1. Setiap simpul diberi nomor 1, 2, …, </a:t>
            </a:r>
            <a:r>
              <a:rPr lang="en-US" sz="2800" i="1" smtClean="0"/>
              <a:t>n</a:t>
            </a:r>
            <a:r>
              <a:rPr lang="en-US" sz="2800" smtClean="0"/>
              <a:t>.</a:t>
            </a:r>
          </a:p>
          <a:p>
            <a:pPr eaLnBrk="1" hangingPunct="1">
              <a:buFontTx/>
              <a:buNone/>
            </a:pPr>
            <a:r>
              <a:rPr lang="en-US" sz="2800" smtClean="0"/>
              <a:t> </a:t>
            </a:r>
          </a:p>
          <a:p>
            <a:pPr eaLnBrk="1" hangingPunct="1"/>
            <a:r>
              <a:rPr lang="en-US" sz="2800" smtClean="0"/>
              <a:t>Asumsikan perjalanan (tur) dimulai dan berakhir pada simpul 1. </a:t>
            </a:r>
          </a:p>
          <a:p>
            <a:pPr eaLnBrk="1" hangingPunct="1"/>
            <a:endParaRPr lang="en-US" sz="2800" smtClean="0"/>
          </a:p>
          <a:p>
            <a:pPr eaLnBrk="1" hangingPunct="1"/>
            <a:endParaRPr lang="en-US" sz="2800" smtClean="0"/>
          </a:p>
          <a:p>
            <a:pPr eaLnBrk="1" hangingPunct="1"/>
            <a:endParaRPr lang="en-US" sz="2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908A8B28-2051-4856-B6C2-0107232E1157}" type="slidenum">
              <a:rPr lang="en-US" smtClean="0"/>
              <a:pPr/>
              <a:t>25</a:t>
            </a:fld>
            <a:endParaRPr lang="en-US" smtClean="0"/>
          </a:p>
        </p:txBody>
      </p:sp>
      <p:sp>
        <p:nvSpPr>
          <p:cNvPr id="54275" name="Rectangle 2"/>
          <p:cNvSpPr>
            <a:spLocks noGrp="1" noChangeArrowheads="1"/>
          </p:cNvSpPr>
          <p:nvPr>
            <p:ph type="body" idx="1"/>
          </p:nvPr>
        </p:nvSpPr>
        <p:spPr>
          <a:xfrm>
            <a:off x="685800" y="457200"/>
            <a:ext cx="7772400" cy="5568950"/>
          </a:xfrm>
        </p:spPr>
        <p:txBody>
          <a:bodyPr/>
          <a:lstStyle/>
          <a:p>
            <a:pPr eaLnBrk="1" hangingPunct="1"/>
            <a:r>
              <a:rPr lang="en-US" sz="2800" smtClean="0"/>
              <a:t>Setiap tur pasti terdiri dari sisi (1, </a:t>
            </a:r>
            <a:r>
              <a:rPr lang="en-US" sz="2800" i="1" smtClean="0"/>
              <a:t>k</a:t>
            </a:r>
            <a:r>
              <a:rPr lang="en-US" sz="2800" smtClean="0"/>
              <a:t>) untuk beberapa </a:t>
            </a:r>
            <a:r>
              <a:rPr lang="en-US" sz="2800" i="1" smtClean="0"/>
              <a:t>k</a:t>
            </a:r>
            <a:r>
              <a:rPr lang="en-US" sz="2800" smtClean="0"/>
              <a:t> </a:t>
            </a:r>
            <a:r>
              <a:rPr lang="en-US" sz="2800" smtClean="0">
                <a:sym typeface="Symbol" pitchFamily="18" charset="2"/>
              </a:rPr>
              <a:t></a:t>
            </a:r>
            <a:r>
              <a:rPr lang="en-US" sz="2800" smtClean="0"/>
              <a:t> </a:t>
            </a:r>
            <a:r>
              <a:rPr lang="en-US" sz="2800" i="1" smtClean="0"/>
              <a:t>V</a:t>
            </a:r>
            <a:r>
              <a:rPr lang="en-US" sz="2800" smtClean="0"/>
              <a:t> – {1} dan sebuah lintasan dari simpul </a:t>
            </a:r>
            <a:r>
              <a:rPr lang="en-US" sz="2800" i="1" smtClean="0"/>
              <a:t>k</a:t>
            </a:r>
            <a:r>
              <a:rPr lang="en-US" sz="2800" smtClean="0"/>
              <a:t> ke simpul 1. </a:t>
            </a:r>
          </a:p>
          <a:p>
            <a:pPr eaLnBrk="1" hangingPunct="1"/>
            <a:endParaRPr lang="en-US" sz="2800" smtClean="0"/>
          </a:p>
          <a:p>
            <a:pPr eaLnBrk="1" hangingPunct="1"/>
            <a:r>
              <a:rPr lang="en-US" sz="2800" smtClean="0"/>
              <a:t>Lintasan dari simpul </a:t>
            </a:r>
            <a:r>
              <a:rPr lang="en-US" sz="2800" i="1" smtClean="0"/>
              <a:t>k</a:t>
            </a:r>
            <a:r>
              <a:rPr lang="en-US" sz="2800" smtClean="0"/>
              <a:t> ke simpul 1 tersebut melalui setiap simpul di dalam </a:t>
            </a:r>
            <a:r>
              <a:rPr lang="en-US" sz="2800" i="1" smtClean="0"/>
              <a:t>V</a:t>
            </a:r>
            <a:r>
              <a:rPr lang="en-US" sz="2800" smtClean="0"/>
              <a:t> – {1, </a:t>
            </a:r>
            <a:r>
              <a:rPr lang="en-US" sz="2800" i="1" smtClean="0"/>
              <a:t>k</a:t>
            </a:r>
            <a:r>
              <a:rPr lang="en-US" sz="2800" smtClean="0"/>
              <a:t>} tepat hanya sekali.</a:t>
            </a:r>
          </a:p>
          <a:p>
            <a:pPr eaLnBrk="1" hangingPunct="1"/>
            <a:endParaRPr lang="en-US" sz="2800" smtClean="0"/>
          </a:p>
          <a:p>
            <a:pPr eaLnBrk="1" hangingPunct="1"/>
            <a:r>
              <a:rPr lang="en-US" sz="2800" smtClean="0"/>
              <a:t>Prinsip Optimalitas: jika tur tersebut optimal maka lintasan dari simpul </a:t>
            </a:r>
            <a:r>
              <a:rPr lang="en-US" sz="2800" i="1" smtClean="0"/>
              <a:t>k</a:t>
            </a:r>
            <a:r>
              <a:rPr lang="en-US" sz="2800" smtClean="0"/>
              <a:t> ke simpul 1 juga menjadi lintasan </a:t>
            </a:r>
            <a:r>
              <a:rPr lang="en-US" sz="2800" i="1" smtClean="0"/>
              <a:t>k</a:t>
            </a:r>
            <a:r>
              <a:rPr lang="en-US" sz="2800" smtClean="0"/>
              <a:t> ke 1 </a:t>
            </a:r>
            <a:r>
              <a:rPr lang="en-US" sz="2800" b="1" smtClean="0"/>
              <a:t>terpendek</a:t>
            </a:r>
            <a:r>
              <a:rPr lang="en-US" sz="2800" smtClean="0"/>
              <a:t> yang melalui simpul-simpul di dalam </a:t>
            </a:r>
            <a:r>
              <a:rPr lang="en-US" sz="2800" i="1" smtClean="0"/>
              <a:t>V</a:t>
            </a:r>
            <a:r>
              <a:rPr lang="en-US" sz="2800" smtClean="0"/>
              <a:t> – {1, </a:t>
            </a:r>
            <a:r>
              <a:rPr lang="en-US" sz="2800" i="1" smtClean="0"/>
              <a:t>k</a:t>
            </a:r>
            <a:r>
              <a:rPr lang="en-US" sz="2800" smtClean="0"/>
              <a:t>}. </a:t>
            </a:r>
          </a:p>
          <a:p>
            <a:pPr eaLnBrk="1" hangingPunct="1"/>
            <a:endParaRPr lang="en-US" sz="2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4F38BB94-4609-4F04-BB92-4AF577686F00}" type="slidenum">
              <a:rPr lang="en-US" smtClean="0"/>
              <a:pPr/>
              <a:t>26</a:t>
            </a:fld>
            <a:endParaRPr lang="en-US" smtClean="0"/>
          </a:p>
        </p:txBody>
      </p:sp>
      <p:sp>
        <p:nvSpPr>
          <p:cNvPr id="55299" name="Rectangle 2"/>
          <p:cNvSpPr>
            <a:spLocks noGrp="1" noChangeArrowheads="1"/>
          </p:cNvSpPr>
          <p:nvPr>
            <p:ph type="body" idx="1"/>
          </p:nvPr>
        </p:nvSpPr>
        <p:spPr>
          <a:xfrm>
            <a:off x="457200" y="620713"/>
            <a:ext cx="8229600" cy="5475287"/>
          </a:xfrm>
        </p:spPr>
        <p:txBody>
          <a:bodyPr/>
          <a:lstStyle/>
          <a:p>
            <a:pPr eaLnBrk="1" hangingPunct="1"/>
            <a:r>
              <a:rPr lang="en-US" smtClean="0"/>
              <a:t>Misalkan </a:t>
            </a:r>
            <a:r>
              <a:rPr lang="en-US" i="1" smtClean="0"/>
              <a:t>f</a:t>
            </a:r>
            <a:r>
              <a:rPr lang="en-US" smtClean="0"/>
              <a:t>(</a:t>
            </a:r>
            <a:r>
              <a:rPr lang="en-US" i="1" smtClean="0"/>
              <a:t>i</a:t>
            </a:r>
            <a:r>
              <a:rPr lang="en-US" smtClean="0"/>
              <a:t>, </a:t>
            </a:r>
            <a:r>
              <a:rPr lang="en-US" i="1" smtClean="0"/>
              <a:t>S</a:t>
            </a:r>
            <a:r>
              <a:rPr lang="en-US" smtClean="0"/>
              <a:t>) adalah bobot lintasan terpendek yang berawal pada simpul </a:t>
            </a:r>
            <a:r>
              <a:rPr lang="en-US" i="1" smtClean="0"/>
              <a:t>i</a:t>
            </a:r>
            <a:r>
              <a:rPr lang="en-US" smtClean="0"/>
              <a:t>, yang melalui semua simpul di dalam </a:t>
            </a:r>
            <a:r>
              <a:rPr lang="en-US" i="1" smtClean="0"/>
              <a:t>S</a:t>
            </a:r>
            <a:r>
              <a:rPr lang="en-US" smtClean="0"/>
              <a:t> dan berakhir pada simpul 1. </a:t>
            </a:r>
          </a:p>
          <a:p>
            <a:pPr eaLnBrk="1" hangingPunct="1"/>
            <a:endParaRPr lang="en-US" smtClean="0"/>
          </a:p>
          <a:p>
            <a:pPr eaLnBrk="1" hangingPunct="1"/>
            <a:r>
              <a:rPr lang="en-US" smtClean="0"/>
              <a:t>Nilai </a:t>
            </a:r>
            <a:r>
              <a:rPr lang="en-US" i="1" smtClean="0"/>
              <a:t>f</a:t>
            </a:r>
            <a:r>
              <a:rPr lang="en-US" smtClean="0"/>
              <a:t>(1, </a:t>
            </a:r>
            <a:r>
              <a:rPr lang="en-US" i="1" smtClean="0"/>
              <a:t>V</a:t>
            </a:r>
            <a:r>
              <a:rPr lang="en-US" smtClean="0"/>
              <a:t> – {1}) adalah bobot tur terpendek. </a:t>
            </a:r>
          </a:p>
          <a:p>
            <a:pPr eaLnBrk="1" hangingPunct="1"/>
            <a:endParaRPr lang="en-US" smtClean="0"/>
          </a:p>
          <a:p>
            <a:pPr eaLnBrk="1" hangingPunct="1"/>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2A368015-1FDE-4C4A-8690-3534C1A741F6}" type="slidenum">
              <a:rPr lang="en-US" smtClean="0"/>
              <a:pPr/>
              <a:t>27</a:t>
            </a:fld>
            <a:endParaRPr lang="en-US" smtClean="0"/>
          </a:p>
        </p:txBody>
      </p:sp>
      <p:sp>
        <p:nvSpPr>
          <p:cNvPr id="23556" name="Rectangle 2"/>
          <p:cNvSpPr>
            <a:spLocks noGrp="1" noChangeArrowheads="1"/>
          </p:cNvSpPr>
          <p:nvPr>
            <p:ph type="body" idx="1"/>
          </p:nvPr>
        </p:nvSpPr>
        <p:spPr>
          <a:xfrm>
            <a:off x="914400" y="4419600"/>
            <a:ext cx="7715250" cy="1958975"/>
          </a:xfrm>
          <a:solidFill>
            <a:srgbClr val="FF9900"/>
          </a:solidFill>
        </p:spPr>
        <p:txBody>
          <a:bodyPr/>
          <a:lstStyle/>
          <a:p>
            <a:pPr algn="just" eaLnBrk="1" hangingPunct="1">
              <a:lnSpc>
                <a:spcPct val="90000"/>
              </a:lnSpc>
            </a:pPr>
            <a:r>
              <a:rPr lang="en-US" smtClean="0"/>
              <a:t>Gunakan persamaan (2) untuk memperoleh </a:t>
            </a:r>
            <a:r>
              <a:rPr lang="en-US" i="1" smtClean="0"/>
              <a:t>f</a:t>
            </a:r>
            <a:r>
              <a:rPr lang="en-US" smtClean="0"/>
              <a:t>(</a:t>
            </a:r>
            <a:r>
              <a:rPr lang="en-US" i="1" smtClean="0"/>
              <a:t>i</a:t>
            </a:r>
            <a:r>
              <a:rPr lang="en-US" smtClean="0"/>
              <a:t>, </a:t>
            </a:r>
            <a:r>
              <a:rPr lang="en-US" i="1" smtClean="0"/>
              <a:t>S</a:t>
            </a:r>
            <a:r>
              <a:rPr lang="en-US" smtClean="0"/>
              <a:t>) untuk </a:t>
            </a:r>
            <a:r>
              <a:rPr lang="en-US" smtClean="0">
                <a:sym typeface="Symbol" pitchFamily="18" charset="2"/>
              </a:rPr>
              <a:t></a:t>
            </a:r>
            <a:r>
              <a:rPr lang="en-US" i="1" smtClean="0"/>
              <a:t>S</a:t>
            </a:r>
            <a:r>
              <a:rPr lang="en-US" smtClean="0"/>
              <a:t> </a:t>
            </a:r>
            <a:r>
              <a:rPr lang="en-US" smtClean="0">
                <a:sym typeface="Symbol" pitchFamily="18" charset="2"/>
              </a:rPr>
              <a:t></a:t>
            </a:r>
            <a:r>
              <a:rPr lang="en-US" smtClean="0"/>
              <a:t>= 1,  </a:t>
            </a:r>
            <a:r>
              <a:rPr lang="en-US" i="1" smtClean="0"/>
              <a:t>f</a:t>
            </a:r>
            <a:r>
              <a:rPr lang="en-US" smtClean="0"/>
              <a:t>(</a:t>
            </a:r>
            <a:r>
              <a:rPr lang="en-US" i="1" smtClean="0"/>
              <a:t>i</a:t>
            </a:r>
            <a:r>
              <a:rPr lang="en-US" smtClean="0"/>
              <a:t>, </a:t>
            </a:r>
            <a:r>
              <a:rPr lang="en-US" i="1" smtClean="0"/>
              <a:t>S</a:t>
            </a:r>
            <a:r>
              <a:rPr lang="en-US" smtClean="0"/>
              <a:t>) untuk </a:t>
            </a:r>
            <a:r>
              <a:rPr lang="en-US" smtClean="0">
                <a:sym typeface="Symbol" pitchFamily="18" charset="2"/>
              </a:rPr>
              <a:t></a:t>
            </a:r>
            <a:r>
              <a:rPr lang="en-US" i="1" smtClean="0"/>
              <a:t>S</a:t>
            </a:r>
            <a:r>
              <a:rPr lang="en-US" smtClean="0"/>
              <a:t> </a:t>
            </a:r>
            <a:r>
              <a:rPr lang="en-US" smtClean="0">
                <a:sym typeface="Symbol" pitchFamily="18" charset="2"/>
              </a:rPr>
              <a:t></a:t>
            </a:r>
            <a:r>
              <a:rPr lang="en-US" smtClean="0"/>
              <a:t>= 2, dan seterusnya sampai untuk </a:t>
            </a:r>
            <a:r>
              <a:rPr lang="en-US" smtClean="0">
                <a:sym typeface="Symbol" pitchFamily="18" charset="2"/>
              </a:rPr>
              <a:t></a:t>
            </a:r>
            <a:r>
              <a:rPr lang="en-US" i="1" smtClean="0"/>
              <a:t>S</a:t>
            </a:r>
            <a:r>
              <a:rPr lang="en-US" smtClean="0"/>
              <a:t> </a:t>
            </a:r>
            <a:r>
              <a:rPr lang="en-US" smtClean="0">
                <a:sym typeface="Symbol" pitchFamily="18" charset="2"/>
              </a:rPr>
              <a:t></a:t>
            </a:r>
            <a:r>
              <a:rPr lang="en-US" smtClean="0"/>
              <a:t>= </a:t>
            </a:r>
            <a:r>
              <a:rPr lang="en-US" i="1" smtClean="0"/>
              <a:t>n</a:t>
            </a:r>
            <a:r>
              <a:rPr lang="en-US" smtClean="0"/>
              <a:t> – 1.</a:t>
            </a:r>
          </a:p>
        </p:txBody>
      </p:sp>
      <p:graphicFrame>
        <p:nvGraphicFramePr>
          <p:cNvPr id="23554" name="Object 3"/>
          <p:cNvGraphicFramePr>
            <a:graphicFrameLocks noChangeAspect="1"/>
          </p:cNvGraphicFramePr>
          <p:nvPr>
            <p:ph type="title"/>
          </p:nvPr>
        </p:nvGraphicFramePr>
        <p:xfrm>
          <a:off x="914400" y="304800"/>
          <a:ext cx="7735888" cy="3879850"/>
        </p:xfrm>
        <a:graphic>
          <a:graphicData uri="http://schemas.openxmlformats.org/presentationml/2006/ole">
            <p:oleObj spid="_x0000_s23554" name="Document" r:id="rId3" imgW="5249961" imgH="2634192" progId="Word.Document.8">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2"/>
          </p:nvPr>
        </p:nvSpPr>
        <p:spPr>
          <a:noFill/>
        </p:spPr>
        <p:txBody>
          <a:bodyPr/>
          <a:lstStyle/>
          <a:p>
            <a:fld id="{1FEB25D3-57A9-425B-A1AD-5AC56B83B513}" type="slidenum">
              <a:rPr lang="en-US" smtClean="0"/>
              <a:pPr/>
              <a:t>28</a:t>
            </a:fld>
            <a:endParaRPr lang="en-US" smtClean="0"/>
          </a:p>
        </p:txBody>
      </p:sp>
      <p:graphicFrame>
        <p:nvGraphicFramePr>
          <p:cNvPr id="24578" name="Object 2"/>
          <p:cNvGraphicFramePr>
            <a:graphicFrameLocks noChangeAspect="1"/>
          </p:cNvGraphicFramePr>
          <p:nvPr>
            <p:ph/>
          </p:nvPr>
        </p:nvGraphicFramePr>
        <p:xfrm>
          <a:off x="968375" y="976313"/>
          <a:ext cx="6867525" cy="5010150"/>
        </p:xfrm>
        <a:graphic>
          <a:graphicData uri="http://schemas.openxmlformats.org/presentationml/2006/ole">
            <p:oleObj spid="_x0000_s24578" name="Document" r:id="rId3" imgW="5258295" imgH="3873451" progId="Word.Document.8">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2"/>
          </p:nvPr>
        </p:nvSpPr>
        <p:spPr>
          <a:noFill/>
        </p:spPr>
        <p:txBody>
          <a:bodyPr/>
          <a:lstStyle/>
          <a:p>
            <a:fld id="{1598178B-B6F1-443C-83D5-C96F8B774F7B}" type="slidenum">
              <a:rPr lang="en-US" smtClean="0"/>
              <a:pPr/>
              <a:t>29</a:t>
            </a:fld>
            <a:endParaRPr lang="en-US" smtClean="0"/>
          </a:p>
        </p:txBody>
      </p:sp>
      <p:graphicFrame>
        <p:nvGraphicFramePr>
          <p:cNvPr id="25602" name="Object 2"/>
          <p:cNvGraphicFramePr>
            <a:graphicFrameLocks noChangeAspect="1"/>
          </p:cNvGraphicFramePr>
          <p:nvPr>
            <p:ph/>
          </p:nvPr>
        </p:nvGraphicFramePr>
        <p:xfrm>
          <a:off x="247650" y="914400"/>
          <a:ext cx="8312150" cy="4217988"/>
        </p:xfrm>
        <a:graphic>
          <a:graphicData uri="http://schemas.openxmlformats.org/presentationml/2006/ole">
            <p:oleObj spid="_x0000_s25602" name="Document" r:id="rId3" imgW="5249961" imgH="2663345" progId="Word.Document.8">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27FBAD3-5A2F-4771-95AE-76CA46644B00}" type="slidenum">
              <a:rPr lang="en-US" smtClean="0"/>
              <a:pPr/>
              <a:t>3</a:t>
            </a:fld>
            <a:endParaRPr lang="en-US" smtClean="0"/>
          </a:p>
        </p:txBody>
      </p:sp>
      <p:sp>
        <p:nvSpPr>
          <p:cNvPr id="45059" name="Rectangle 2"/>
          <p:cNvSpPr>
            <a:spLocks noGrp="1" noChangeArrowheads="1"/>
          </p:cNvSpPr>
          <p:nvPr>
            <p:ph type="title"/>
          </p:nvPr>
        </p:nvSpPr>
        <p:spPr/>
        <p:txBody>
          <a:bodyPr/>
          <a:lstStyle/>
          <a:p>
            <a:pPr eaLnBrk="1" hangingPunct="1"/>
            <a:endParaRPr lang="id-ID" smtClean="0"/>
          </a:p>
        </p:txBody>
      </p:sp>
      <p:sp>
        <p:nvSpPr>
          <p:cNvPr id="45060" name="Rectangle 3"/>
          <p:cNvSpPr>
            <a:spLocks noGrp="1" noChangeArrowheads="1"/>
          </p:cNvSpPr>
          <p:nvPr>
            <p:ph type="body" idx="1"/>
          </p:nvPr>
        </p:nvSpPr>
        <p:spPr/>
        <p:txBody>
          <a:bodyPr/>
          <a:lstStyle/>
          <a:p>
            <a:pPr eaLnBrk="1" hangingPunct="1"/>
            <a:r>
              <a:rPr lang="en-US" sz="2800" smtClean="0"/>
              <a:t>Tabel berikut meringkaskan nilai </a:t>
            </a:r>
            <a:r>
              <a:rPr lang="en-US" sz="2800" i="1" smtClean="0"/>
              <a:t>c</a:t>
            </a:r>
            <a:r>
              <a:rPr lang="en-US" sz="2800" smtClean="0"/>
              <a:t> dan </a:t>
            </a:r>
            <a:r>
              <a:rPr lang="en-US" sz="2800" i="1" smtClean="0"/>
              <a:t>R</a:t>
            </a:r>
            <a:r>
              <a:rPr lang="en-US" sz="2800" smtClean="0"/>
              <a:t> untuk masing-masing proposal proyek. Proposal proyek bernilai-nol sengaja dicantumkan yang berarti tidak ada alokasi dana yang diberikan ntuk setiap pabrik. Tujuan Perusahaan adalah memperoleh keuntungan yang maksimum dari pengalokasian dana sebesar Rp 5 milyar tersebut. Selesaikan persoalan ini dengan program dinamis.</a:t>
            </a:r>
          </a:p>
          <a:p>
            <a:pPr eaLnBrk="1" hangingPunct="1"/>
            <a:endParaRPr lang="en-US"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a:spLocks noGrp="1"/>
          </p:cNvSpPr>
          <p:nvPr>
            <p:ph type="sldNum" sz="quarter" idx="12"/>
          </p:nvPr>
        </p:nvSpPr>
        <p:spPr>
          <a:noFill/>
        </p:spPr>
        <p:txBody>
          <a:bodyPr/>
          <a:lstStyle/>
          <a:p>
            <a:fld id="{AE2FA943-5F42-45A9-95F0-A6DAEE66D534}" type="slidenum">
              <a:rPr lang="en-US" smtClean="0"/>
              <a:pPr/>
              <a:t>30</a:t>
            </a:fld>
            <a:endParaRPr lang="en-US" smtClean="0"/>
          </a:p>
        </p:txBody>
      </p:sp>
      <p:graphicFrame>
        <p:nvGraphicFramePr>
          <p:cNvPr id="26626" name="Object 2"/>
          <p:cNvGraphicFramePr>
            <a:graphicFrameLocks noChangeAspect="1"/>
          </p:cNvGraphicFramePr>
          <p:nvPr>
            <p:ph/>
          </p:nvPr>
        </p:nvGraphicFramePr>
        <p:xfrm>
          <a:off x="827088" y="549275"/>
          <a:ext cx="7273925" cy="5948363"/>
        </p:xfrm>
        <a:graphic>
          <a:graphicData uri="http://schemas.openxmlformats.org/presentationml/2006/ole">
            <p:oleObj spid="_x0000_s26626" name="Document" r:id="rId3" imgW="5258295" imgH="4298160" progId="Word.Document.8">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2"/>
          </p:nvPr>
        </p:nvSpPr>
        <p:spPr>
          <a:noFill/>
        </p:spPr>
        <p:txBody>
          <a:bodyPr/>
          <a:lstStyle/>
          <a:p>
            <a:fld id="{C0C6FE56-DE08-44FD-9F48-E81472352F0E}" type="slidenum">
              <a:rPr lang="en-US" smtClean="0"/>
              <a:pPr/>
              <a:t>31</a:t>
            </a:fld>
            <a:endParaRPr lang="en-US" smtClean="0"/>
          </a:p>
        </p:txBody>
      </p:sp>
      <p:graphicFrame>
        <p:nvGraphicFramePr>
          <p:cNvPr id="27650" name="Object 2"/>
          <p:cNvGraphicFramePr>
            <a:graphicFrameLocks noChangeAspect="1"/>
          </p:cNvGraphicFramePr>
          <p:nvPr>
            <p:ph/>
          </p:nvPr>
        </p:nvGraphicFramePr>
        <p:xfrm>
          <a:off x="696913" y="1244600"/>
          <a:ext cx="7478712" cy="3697288"/>
        </p:xfrm>
        <a:graphic>
          <a:graphicData uri="http://schemas.openxmlformats.org/presentationml/2006/ole">
            <p:oleObj spid="_x0000_s27650" name="Document" r:id="rId3" imgW="5258295" imgH="2625575" progId="Word.Document.8">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4B9CF5B8-3B26-4F42-A40E-A1D8807BCD49}" type="slidenum">
              <a:rPr lang="en-US" smtClean="0"/>
              <a:pPr/>
              <a:t>32</a:t>
            </a:fld>
            <a:endParaRPr lang="en-US" smtClean="0"/>
          </a:p>
        </p:txBody>
      </p:sp>
      <p:sp>
        <p:nvSpPr>
          <p:cNvPr id="56323" name="Rectangle 2"/>
          <p:cNvSpPr>
            <a:spLocks noGrp="1" noChangeArrowheads="1"/>
          </p:cNvSpPr>
          <p:nvPr>
            <p:ph type="body" idx="1"/>
          </p:nvPr>
        </p:nvSpPr>
        <p:spPr>
          <a:xfrm>
            <a:off x="457200" y="549275"/>
            <a:ext cx="8229600" cy="5546725"/>
          </a:xfrm>
        </p:spPr>
        <p:txBody>
          <a:bodyPr/>
          <a:lstStyle/>
          <a:p>
            <a:pPr eaLnBrk="1" hangingPunct="1"/>
            <a:r>
              <a:rPr lang="en-US" sz="2800" dirty="0" err="1" smtClean="0"/>
              <a:t>Misalkan</a:t>
            </a:r>
            <a:r>
              <a:rPr lang="en-US" sz="2800" dirty="0" smtClean="0"/>
              <a:t> </a:t>
            </a:r>
            <a:r>
              <a:rPr lang="en-US" sz="2800" i="1" dirty="0" smtClean="0"/>
              <a:t>J</a:t>
            </a:r>
            <a:r>
              <a:rPr lang="en-US" sz="2800" dirty="0" smtClean="0"/>
              <a:t>(</a:t>
            </a:r>
            <a:r>
              <a:rPr lang="en-US" sz="2800" i="1" dirty="0" err="1" smtClean="0"/>
              <a:t>i</a:t>
            </a:r>
            <a:r>
              <a:rPr lang="en-US" sz="2800" dirty="0" smtClean="0"/>
              <a:t>, </a:t>
            </a:r>
            <a:r>
              <a:rPr lang="en-US" sz="2800" i="1" dirty="0" smtClean="0"/>
              <a:t>S</a:t>
            </a:r>
            <a:r>
              <a:rPr lang="en-US" sz="2800" dirty="0" smtClean="0"/>
              <a:t>) </a:t>
            </a:r>
            <a:r>
              <a:rPr lang="en-US" sz="2800" dirty="0" err="1" smtClean="0"/>
              <a:t>adalah</a:t>
            </a:r>
            <a:r>
              <a:rPr lang="en-US" sz="2800" dirty="0" smtClean="0"/>
              <a:t> </a:t>
            </a:r>
            <a:r>
              <a:rPr lang="en-US" sz="2800" dirty="0" err="1" smtClean="0"/>
              <a:t>nilai</a:t>
            </a:r>
            <a:r>
              <a:rPr lang="en-US" sz="2800" dirty="0" smtClean="0"/>
              <a:t> yang </a:t>
            </a:r>
            <a:r>
              <a:rPr lang="en-US" sz="2800" dirty="0" err="1" smtClean="0"/>
              <a:t>dimaksudkan</a:t>
            </a:r>
            <a:r>
              <a:rPr lang="en-US" sz="2800" dirty="0" smtClean="0"/>
              <a:t> </a:t>
            </a:r>
            <a:r>
              <a:rPr lang="en-US" sz="2800" dirty="0" err="1" smtClean="0"/>
              <a:t>tersebut</a:t>
            </a:r>
            <a:r>
              <a:rPr lang="en-US" sz="2800" dirty="0" smtClean="0"/>
              <a:t>. </a:t>
            </a:r>
            <a:r>
              <a:rPr lang="en-US" sz="2800" dirty="0" err="1" smtClean="0"/>
              <a:t>Maka</a:t>
            </a:r>
            <a:r>
              <a:rPr lang="en-US" sz="2800" dirty="0" smtClean="0"/>
              <a:t>, </a:t>
            </a:r>
            <a:r>
              <a:rPr lang="en-US" sz="2800" i="1" dirty="0" smtClean="0"/>
              <a:t>J</a:t>
            </a:r>
            <a:r>
              <a:rPr lang="en-US" sz="2800" dirty="0" smtClean="0"/>
              <a:t>(1, {2, 3, 4}) = 2. </a:t>
            </a:r>
            <a:r>
              <a:rPr lang="en-US" sz="2800" dirty="0" err="1" smtClean="0"/>
              <a:t>Jadi</a:t>
            </a:r>
            <a:r>
              <a:rPr lang="en-US" sz="2800" dirty="0" smtClean="0"/>
              <a:t>, </a:t>
            </a:r>
            <a:r>
              <a:rPr lang="en-US" sz="2800" dirty="0" err="1" smtClean="0"/>
              <a:t>tur</a:t>
            </a:r>
            <a:r>
              <a:rPr lang="en-US" sz="2800" dirty="0" smtClean="0"/>
              <a:t> </a:t>
            </a:r>
            <a:r>
              <a:rPr lang="en-US" sz="2800" dirty="0" err="1" smtClean="0"/>
              <a:t>mulai</a:t>
            </a:r>
            <a:r>
              <a:rPr lang="en-US" sz="2800" dirty="0" smtClean="0"/>
              <a:t> </a:t>
            </a:r>
            <a:r>
              <a:rPr lang="en-US" sz="2800" dirty="0" err="1" smtClean="0"/>
              <a:t>dari</a:t>
            </a:r>
            <a:r>
              <a:rPr lang="en-US" sz="2800" dirty="0" smtClean="0"/>
              <a:t> </a:t>
            </a:r>
            <a:r>
              <a:rPr lang="en-US" sz="2800" dirty="0" err="1" smtClean="0"/>
              <a:t>simpul</a:t>
            </a:r>
            <a:r>
              <a:rPr lang="en-US" sz="2800" dirty="0" smtClean="0"/>
              <a:t> 1 </a:t>
            </a:r>
            <a:r>
              <a:rPr lang="en-US" sz="2800" dirty="0" err="1" smtClean="0"/>
              <a:t>selanjutnya</a:t>
            </a:r>
            <a:r>
              <a:rPr lang="en-US" sz="2800" dirty="0" smtClean="0"/>
              <a:t> </a:t>
            </a:r>
            <a:r>
              <a:rPr lang="en-US" sz="2800" dirty="0" err="1" smtClean="0"/>
              <a:t>ke</a:t>
            </a:r>
            <a:r>
              <a:rPr lang="en-US" sz="2800" dirty="0" smtClean="0"/>
              <a:t> </a:t>
            </a:r>
            <a:r>
              <a:rPr lang="en-US" sz="2800" dirty="0" err="1" smtClean="0"/>
              <a:t>simpul</a:t>
            </a:r>
            <a:r>
              <a:rPr lang="en-US" sz="2800" dirty="0" smtClean="0"/>
              <a:t> 2. </a:t>
            </a:r>
          </a:p>
          <a:p>
            <a:pPr eaLnBrk="1" hangingPunct="1"/>
            <a:endParaRPr lang="en-US" sz="2800" dirty="0" smtClean="0"/>
          </a:p>
          <a:p>
            <a:pPr eaLnBrk="1" hangingPunct="1"/>
            <a:r>
              <a:rPr lang="en-US" sz="2800" dirty="0" err="1" smtClean="0"/>
              <a:t>Simpul</a:t>
            </a:r>
            <a:r>
              <a:rPr lang="en-US" sz="2800" dirty="0" smtClean="0"/>
              <a:t> </a:t>
            </a:r>
            <a:r>
              <a:rPr lang="en-US" sz="2800" dirty="0" err="1" smtClean="0"/>
              <a:t>berikutnya</a:t>
            </a:r>
            <a:r>
              <a:rPr lang="en-US" sz="2800" dirty="0" smtClean="0"/>
              <a:t> </a:t>
            </a:r>
            <a:r>
              <a:rPr lang="en-US" sz="2800" dirty="0" err="1" smtClean="0"/>
              <a:t>dapat</a:t>
            </a:r>
            <a:r>
              <a:rPr lang="en-US" sz="2800" dirty="0" smtClean="0"/>
              <a:t> </a:t>
            </a:r>
            <a:r>
              <a:rPr lang="en-US" sz="2800" dirty="0" err="1" smtClean="0"/>
              <a:t>diperoleh</a:t>
            </a:r>
            <a:r>
              <a:rPr lang="en-US" sz="2800" dirty="0" smtClean="0"/>
              <a:t> </a:t>
            </a:r>
            <a:r>
              <a:rPr lang="en-US" sz="2800" dirty="0" err="1" smtClean="0"/>
              <a:t>dari</a:t>
            </a:r>
            <a:r>
              <a:rPr lang="en-US" sz="2800" dirty="0" smtClean="0"/>
              <a:t> </a:t>
            </a:r>
            <a:r>
              <a:rPr lang="en-US" sz="2800" i="1" dirty="0" smtClean="0"/>
              <a:t>f</a:t>
            </a:r>
            <a:r>
              <a:rPr lang="en-US" sz="2800" dirty="0" smtClean="0"/>
              <a:t>(2, {3, 4}), yang </a:t>
            </a:r>
            <a:r>
              <a:rPr lang="en-US" sz="2800" dirty="0" err="1" smtClean="0"/>
              <a:t>mana</a:t>
            </a:r>
            <a:r>
              <a:rPr lang="en-US" sz="2800" dirty="0" smtClean="0"/>
              <a:t> </a:t>
            </a:r>
            <a:r>
              <a:rPr lang="en-US" sz="2800" i="1" dirty="0" smtClean="0"/>
              <a:t>J</a:t>
            </a:r>
            <a:r>
              <a:rPr lang="en-US" sz="2800" dirty="0" smtClean="0"/>
              <a:t>(2, {3, 4}) = 4. </a:t>
            </a:r>
            <a:r>
              <a:rPr lang="en-US" sz="2800" dirty="0" err="1" smtClean="0"/>
              <a:t>Jadi</a:t>
            </a:r>
            <a:r>
              <a:rPr lang="en-US" sz="2800" dirty="0" smtClean="0"/>
              <a:t>, </a:t>
            </a:r>
            <a:r>
              <a:rPr lang="en-US" sz="2800" dirty="0" err="1" smtClean="0"/>
              <a:t>simpul</a:t>
            </a:r>
            <a:r>
              <a:rPr lang="en-US" sz="2800" dirty="0" smtClean="0"/>
              <a:t> </a:t>
            </a:r>
            <a:r>
              <a:rPr lang="en-US" sz="2800" dirty="0" err="1" smtClean="0"/>
              <a:t>berikutnya</a:t>
            </a:r>
            <a:r>
              <a:rPr lang="en-US" sz="2800" dirty="0" smtClean="0"/>
              <a:t> </a:t>
            </a:r>
            <a:r>
              <a:rPr lang="en-US" sz="2800" dirty="0" err="1" smtClean="0"/>
              <a:t>adalah</a:t>
            </a:r>
            <a:r>
              <a:rPr lang="en-US" sz="2800" dirty="0" smtClean="0"/>
              <a:t> </a:t>
            </a:r>
            <a:r>
              <a:rPr lang="en-US" sz="2800" dirty="0" err="1" smtClean="0"/>
              <a:t>simpul</a:t>
            </a:r>
            <a:r>
              <a:rPr lang="en-US" sz="2800" dirty="0" smtClean="0"/>
              <a:t> 4. </a:t>
            </a:r>
          </a:p>
          <a:p>
            <a:pPr eaLnBrk="1" hangingPunct="1"/>
            <a:endParaRPr lang="en-US" sz="2800" dirty="0" smtClean="0"/>
          </a:p>
          <a:p>
            <a:pPr eaLnBrk="1" hangingPunct="1"/>
            <a:r>
              <a:rPr lang="en-US" sz="2800" dirty="0" err="1" smtClean="0"/>
              <a:t>Simpul</a:t>
            </a:r>
            <a:r>
              <a:rPr lang="en-US" sz="2800" dirty="0" smtClean="0"/>
              <a:t> </a:t>
            </a:r>
            <a:r>
              <a:rPr lang="en-US" sz="2800" dirty="0" err="1" smtClean="0"/>
              <a:t>terakhir</a:t>
            </a:r>
            <a:r>
              <a:rPr lang="en-US" sz="2800" dirty="0" smtClean="0"/>
              <a:t> </a:t>
            </a:r>
            <a:r>
              <a:rPr lang="en-US" sz="2800" dirty="0" err="1" smtClean="0"/>
              <a:t>dapat</a:t>
            </a:r>
            <a:r>
              <a:rPr lang="en-US" sz="2800" dirty="0" smtClean="0"/>
              <a:t> </a:t>
            </a:r>
            <a:r>
              <a:rPr lang="en-US" sz="2800" dirty="0" err="1" smtClean="0"/>
              <a:t>diperoleh</a:t>
            </a:r>
            <a:r>
              <a:rPr lang="en-US" sz="2800" dirty="0" smtClean="0"/>
              <a:t> </a:t>
            </a:r>
            <a:r>
              <a:rPr lang="en-US" sz="2800" dirty="0" err="1" smtClean="0"/>
              <a:t>dari</a:t>
            </a:r>
            <a:r>
              <a:rPr lang="en-US" sz="2800" dirty="0" smtClean="0"/>
              <a:t> </a:t>
            </a:r>
            <a:r>
              <a:rPr lang="en-US" sz="2800" i="1" dirty="0" smtClean="0"/>
              <a:t>f</a:t>
            </a:r>
            <a:r>
              <a:rPr lang="en-US" sz="2800" dirty="0" smtClean="0"/>
              <a:t>(4, {3}), yang </a:t>
            </a:r>
            <a:r>
              <a:rPr lang="en-US" sz="2800" dirty="0" err="1" smtClean="0"/>
              <a:t>mana</a:t>
            </a:r>
            <a:r>
              <a:rPr lang="en-US" sz="2800" dirty="0" smtClean="0"/>
              <a:t> </a:t>
            </a:r>
            <a:r>
              <a:rPr lang="en-US" sz="2800" i="1" dirty="0" smtClean="0"/>
              <a:t>J</a:t>
            </a:r>
            <a:r>
              <a:rPr lang="en-US" sz="2800" dirty="0" smtClean="0"/>
              <a:t>(4, {3}) = 3. </a:t>
            </a:r>
            <a:r>
              <a:rPr lang="en-US" sz="2800" dirty="0" err="1" smtClean="0"/>
              <a:t>Jadi</a:t>
            </a:r>
            <a:r>
              <a:rPr lang="en-US" sz="2800" dirty="0" smtClean="0"/>
              <a:t>, </a:t>
            </a:r>
            <a:r>
              <a:rPr lang="en-US" sz="2800" dirty="0" err="1" smtClean="0"/>
              <a:t>tur</a:t>
            </a:r>
            <a:r>
              <a:rPr lang="en-US" sz="2800" dirty="0" smtClean="0"/>
              <a:t> yang optimal </a:t>
            </a:r>
            <a:r>
              <a:rPr lang="en-US" sz="2800" dirty="0" err="1" smtClean="0"/>
              <a:t>adalah</a:t>
            </a:r>
            <a:r>
              <a:rPr lang="en-US" sz="2800" dirty="0" smtClean="0"/>
              <a:t> 1, 2, 4, 3, 1 </a:t>
            </a:r>
            <a:r>
              <a:rPr lang="en-US" sz="2800" dirty="0" err="1" smtClean="0"/>
              <a:t>dengan</a:t>
            </a:r>
            <a:r>
              <a:rPr lang="en-US" sz="2800" dirty="0" smtClean="0"/>
              <a:t> </a:t>
            </a:r>
            <a:r>
              <a:rPr lang="en-US" sz="2800" dirty="0" err="1" smtClean="0"/>
              <a:t>bobot</a:t>
            </a:r>
            <a:r>
              <a:rPr lang="en-US" sz="2800" dirty="0" smtClean="0"/>
              <a:t> (</a:t>
            </a:r>
            <a:r>
              <a:rPr lang="en-US" sz="2800" dirty="0" err="1" smtClean="0"/>
              <a:t>panjang</a:t>
            </a:r>
            <a:r>
              <a:rPr lang="en-US" sz="2800" dirty="0" smtClean="0"/>
              <a:t>) = 35.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p>
            <a:fld id="{0FA86B7F-F04B-4DD0-B8B1-A910CF55FAA5}" type="slidenum">
              <a:rPr lang="en-US" smtClean="0"/>
              <a:pPr/>
              <a:t>4</a:t>
            </a:fld>
            <a:endParaRPr lang="en-US" smtClean="0"/>
          </a:p>
        </p:txBody>
      </p:sp>
      <p:sp>
        <p:nvSpPr>
          <p:cNvPr id="10244" name="Rectangle 2"/>
          <p:cNvSpPr>
            <a:spLocks noGrp="1" noChangeArrowheads="1"/>
          </p:cNvSpPr>
          <p:nvPr>
            <p:ph type="title"/>
          </p:nvPr>
        </p:nvSpPr>
        <p:spPr/>
        <p:txBody>
          <a:bodyPr/>
          <a:lstStyle/>
          <a:p>
            <a:pPr eaLnBrk="1" hangingPunct="1"/>
            <a:endParaRPr lang="id-ID" smtClean="0"/>
          </a:p>
        </p:txBody>
      </p:sp>
      <p:graphicFrame>
        <p:nvGraphicFramePr>
          <p:cNvPr id="10242" name="Object 2"/>
          <p:cNvGraphicFramePr>
            <a:graphicFrameLocks noChangeAspect="1"/>
          </p:cNvGraphicFramePr>
          <p:nvPr>
            <p:ph idx="1"/>
          </p:nvPr>
        </p:nvGraphicFramePr>
        <p:xfrm>
          <a:off x="611188" y="2060575"/>
          <a:ext cx="8137525" cy="3268663"/>
        </p:xfrm>
        <a:graphic>
          <a:graphicData uri="http://schemas.openxmlformats.org/presentationml/2006/ole">
            <p:oleObj spid="_x0000_s10242" name="Document" r:id="rId3" imgW="5401717" imgH="2170298" progId="Word.Document.8">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F893919D-B317-4844-A7C5-CA9A898920B1}" type="slidenum">
              <a:rPr lang="en-US" smtClean="0"/>
              <a:pPr/>
              <a:t>5</a:t>
            </a:fld>
            <a:endParaRPr lang="en-US" smtClean="0"/>
          </a:p>
        </p:txBody>
      </p:sp>
      <p:sp>
        <p:nvSpPr>
          <p:cNvPr id="46083" name="Rectangle 2"/>
          <p:cNvSpPr>
            <a:spLocks noGrp="1" noChangeArrowheads="1"/>
          </p:cNvSpPr>
          <p:nvPr>
            <p:ph type="title"/>
          </p:nvPr>
        </p:nvSpPr>
        <p:spPr/>
        <p:txBody>
          <a:bodyPr/>
          <a:lstStyle/>
          <a:p>
            <a:pPr algn="l" eaLnBrk="1" hangingPunct="1"/>
            <a:r>
              <a:rPr lang="en-US" sz="2800" i="1" smtClean="0"/>
              <a:t>Penyelesaian dengan Program Dinamis</a:t>
            </a:r>
          </a:p>
        </p:txBody>
      </p:sp>
      <p:sp>
        <p:nvSpPr>
          <p:cNvPr id="46084" name="Rectangle 3"/>
          <p:cNvSpPr>
            <a:spLocks noGrp="1" noChangeArrowheads="1"/>
          </p:cNvSpPr>
          <p:nvPr>
            <p:ph type="body" idx="1"/>
          </p:nvPr>
        </p:nvSpPr>
        <p:spPr/>
        <p:txBody>
          <a:bodyPr/>
          <a:lstStyle/>
          <a:p>
            <a:pPr marL="609600" indent="-609600" eaLnBrk="1" hangingPunct="1">
              <a:lnSpc>
                <a:spcPct val="90000"/>
              </a:lnSpc>
            </a:pPr>
            <a:r>
              <a:rPr lang="en-US" sz="2400" smtClean="0"/>
              <a:t>Tahap (</a:t>
            </a:r>
            <a:r>
              <a:rPr lang="en-US" sz="2400" i="1" smtClean="0"/>
              <a:t>k</a:t>
            </a:r>
            <a:r>
              <a:rPr lang="en-US" sz="2400" smtClean="0"/>
              <a:t>) adalah proses mengalokasikan dana untuk setiap pabrik (ada 3 tahap, tiap pabrik mendefinisikan sebuah tahap). </a:t>
            </a:r>
          </a:p>
          <a:p>
            <a:pPr marL="609600" indent="-609600" eaLnBrk="1" hangingPunct="1">
              <a:lnSpc>
                <a:spcPct val="90000"/>
              </a:lnSpc>
            </a:pPr>
            <a:endParaRPr lang="en-US" sz="2400" smtClean="0"/>
          </a:p>
          <a:p>
            <a:pPr marL="609600" indent="-609600" eaLnBrk="1" hangingPunct="1">
              <a:lnSpc>
                <a:spcPct val="90000"/>
              </a:lnSpc>
            </a:pPr>
            <a:r>
              <a:rPr lang="en-US" sz="2400" smtClean="0"/>
              <a:t>Status (</a:t>
            </a:r>
            <a:r>
              <a:rPr lang="en-US" sz="2400" i="1" smtClean="0"/>
              <a:t>x</a:t>
            </a:r>
            <a:r>
              <a:rPr lang="en-US" sz="2400" i="1" baseline="-25000" smtClean="0"/>
              <a:t>k</a:t>
            </a:r>
            <a:r>
              <a:rPr lang="en-US" sz="2400" smtClean="0"/>
              <a:t>) menyatakan jumlah modal yang dialokasikan pada pada setiap tahap (namun terikat bersama semua tahap lainnya).</a:t>
            </a:r>
          </a:p>
          <a:p>
            <a:pPr marL="609600" indent="-609600" eaLnBrk="1" hangingPunct="1">
              <a:lnSpc>
                <a:spcPct val="90000"/>
              </a:lnSpc>
            </a:pPr>
            <a:endParaRPr lang="en-US" sz="2400" smtClean="0"/>
          </a:p>
          <a:p>
            <a:pPr marL="609600" indent="-609600" eaLnBrk="1" hangingPunct="1">
              <a:lnSpc>
                <a:spcPct val="90000"/>
              </a:lnSpc>
            </a:pPr>
            <a:r>
              <a:rPr lang="en-US" sz="2400" smtClean="0"/>
              <a:t>Alternatif (</a:t>
            </a:r>
            <a:r>
              <a:rPr lang="en-US" sz="2400" i="1" smtClean="0"/>
              <a:t>p</a:t>
            </a:r>
            <a:r>
              <a:rPr lang="en-US" sz="2400" smtClean="0"/>
              <a:t>) menyatakan proposal proyek yang diusulkan setiap pabrik. Pabrik 1, 2, dan 3 masing-masing memiliki 3, 4 dan 2 alternatif proposal.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2"/>
          </p:nvPr>
        </p:nvSpPr>
        <p:spPr>
          <a:noFill/>
        </p:spPr>
        <p:txBody>
          <a:bodyPr/>
          <a:lstStyle/>
          <a:p>
            <a:fld id="{4BEEDB1A-2DB8-4001-AF52-44189D83594D}" type="slidenum">
              <a:rPr lang="en-US" smtClean="0"/>
              <a:pPr/>
              <a:t>6</a:t>
            </a:fld>
            <a:endParaRPr lang="en-US" smtClean="0"/>
          </a:p>
        </p:txBody>
      </p:sp>
      <p:graphicFrame>
        <p:nvGraphicFramePr>
          <p:cNvPr id="11266" name="Object 2"/>
          <p:cNvGraphicFramePr>
            <a:graphicFrameLocks noChangeAspect="1"/>
          </p:cNvGraphicFramePr>
          <p:nvPr>
            <p:ph/>
          </p:nvPr>
        </p:nvGraphicFramePr>
        <p:xfrm>
          <a:off x="900113" y="1042988"/>
          <a:ext cx="6800850" cy="4772025"/>
        </p:xfrm>
        <a:graphic>
          <a:graphicData uri="http://schemas.openxmlformats.org/presentationml/2006/ole">
            <p:oleObj spid="_x0000_s11266" name="Document" r:id="rId3" imgW="5258295" imgH="3727446" progId="Word.Document.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64798BF7-4EF9-4D3B-8240-1C74DFB54F11}" type="slidenum">
              <a:rPr lang="en-US" smtClean="0"/>
              <a:pPr/>
              <a:t>7</a:t>
            </a:fld>
            <a:endParaRPr lang="en-US" smtClean="0"/>
          </a:p>
        </p:txBody>
      </p:sp>
      <p:sp>
        <p:nvSpPr>
          <p:cNvPr id="47107" name="Rectangle 2"/>
          <p:cNvSpPr>
            <a:spLocks noGrp="1" noChangeArrowheads="1"/>
          </p:cNvSpPr>
          <p:nvPr>
            <p:ph type="title"/>
          </p:nvPr>
        </p:nvSpPr>
        <p:spPr/>
        <p:txBody>
          <a:bodyPr/>
          <a:lstStyle/>
          <a:p>
            <a:pPr eaLnBrk="1" hangingPunct="1"/>
            <a:r>
              <a:rPr lang="en-US" sz="2800" b="1" i="1" smtClean="0"/>
              <a:t>Penyelesaian dengan Program Dinamis Maju</a:t>
            </a:r>
            <a:r>
              <a:rPr lang="en-US" sz="2800" i="1" smtClean="0"/>
              <a:t>.</a:t>
            </a:r>
          </a:p>
        </p:txBody>
      </p:sp>
      <p:sp>
        <p:nvSpPr>
          <p:cNvPr id="47108" name="Rectangle 3"/>
          <p:cNvSpPr>
            <a:spLocks noGrp="1" noChangeArrowheads="1"/>
          </p:cNvSpPr>
          <p:nvPr>
            <p:ph type="body" idx="1"/>
          </p:nvPr>
        </p:nvSpPr>
        <p:spPr/>
        <p:txBody>
          <a:bodyPr/>
          <a:lstStyle/>
          <a:p>
            <a:pPr eaLnBrk="1" hangingPunct="1">
              <a:buFontTx/>
              <a:buNone/>
            </a:pPr>
            <a:r>
              <a:rPr lang="en-US" smtClean="0"/>
              <a:t>Misalkan,</a:t>
            </a:r>
          </a:p>
          <a:p>
            <a:pPr eaLnBrk="1" hangingPunct="1">
              <a:buFontTx/>
              <a:buNone/>
            </a:pPr>
            <a:r>
              <a:rPr lang="en-US" smtClean="0"/>
              <a:t>	</a:t>
            </a:r>
            <a:r>
              <a:rPr lang="en-US" i="1" smtClean="0"/>
              <a:t>R</a:t>
            </a:r>
            <a:r>
              <a:rPr lang="en-US" i="1" baseline="-25000" smtClean="0"/>
              <a:t>k</a:t>
            </a:r>
            <a:r>
              <a:rPr lang="en-US" smtClean="0"/>
              <a:t>(</a:t>
            </a:r>
            <a:r>
              <a:rPr lang="en-US" i="1" smtClean="0"/>
              <a:t>p</a:t>
            </a:r>
            <a:r>
              <a:rPr lang="en-US" i="1" baseline="-25000" smtClean="0"/>
              <a:t>k</a:t>
            </a:r>
            <a:r>
              <a:rPr lang="en-US" smtClean="0"/>
              <a:t>) = keuntungan dari alternatif </a:t>
            </a:r>
            <a:r>
              <a:rPr lang="en-US" i="1" smtClean="0"/>
              <a:t>p</a:t>
            </a:r>
            <a:r>
              <a:rPr lang="en-US" i="1" baseline="-25000" smtClean="0"/>
              <a:t>k</a:t>
            </a:r>
            <a:r>
              <a:rPr lang="en-US" smtClean="0"/>
              <a:t> pada tahap </a:t>
            </a:r>
            <a:r>
              <a:rPr lang="en-US" i="1" smtClean="0"/>
              <a:t>k</a:t>
            </a:r>
            <a:endParaRPr lang="en-US" smtClean="0"/>
          </a:p>
          <a:p>
            <a:pPr eaLnBrk="1" hangingPunct="1">
              <a:buFontTx/>
              <a:buNone/>
            </a:pPr>
            <a:r>
              <a:rPr lang="en-US" smtClean="0"/>
              <a:t>	</a:t>
            </a:r>
          </a:p>
          <a:p>
            <a:pPr eaLnBrk="1" hangingPunct="1">
              <a:buFontTx/>
              <a:buNone/>
            </a:pPr>
            <a:r>
              <a:rPr lang="en-US" smtClean="0"/>
              <a:t>   </a:t>
            </a:r>
            <a:r>
              <a:rPr lang="en-US" i="1" smtClean="0"/>
              <a:t>f</a:t>
            </a:r>
            <a:r>
              <a:rPr lang="en-US" i="1" baseline="-25000" smtClean="0"/>
              <a:t>k</a:t>
            </a:r>
            <a:r>
              <a:rPr lang="en-US" smtClean="0"/>
              <a:t>(</a:t>
            </a:r>
            <a:r>
              <a:rPr lang="en-US" i="1" smtClean="0"/>
              <a:t>x</a:t>
            </a:r>
            <a:r>
              <a:rPr lang="en-US" i="1" baseline="-25000" smtClean="0"/>
              <a:t>k</a:t>
            </a:r>
            <a:r>
              <a:rPr lang="en-US" smtClean="0"/>
              <a:t>) =  keuntungan optimal dari tahap 1, 2, …, dan </a:t>
            </a:r>
            <a:r>
              <a:rPr lang="en-US" i="1" smtClean="0"/>
              <a:t>k</a:t>
            </a:r>
            <a:r>
              <a:rPr lang="en-US" smtClean="0"/>
              <a:t> yang diberikan oleh status </a:t>
            </a:r>
            <a:r>
              <a:rPr lang="en-US" i="1" smtClean="0"/>
              <a:t>x</a:t>
            </a:r>
            <a:r>
              <a:rPr lang="en-US" i="1" baseline="-25000" smtClean="0"/>
              <a:t>k</a:t>
            </a:r>
            <a:r>
              <a:rPr lang="en-US"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2"/>
          </p:nvPr>
        </p:nvSpPr>
        <p:spPr>
          <a:noFill/>
        </p:spPr>
        <p:txBody>
          <a:bodyPr/>
          <a:lstStyle/>
          <a:p>
            <a:fld id="{18FBE885-5DC0-44B2-AA9B-7FB4E682BC54}" type="slidenum">
              <a:rPr lang="en-US" smtClean="0"/>
              <a:pPr/>
              <a:t>8</a:t>
            </a:fld>
            <a:endParaRPr lang="en-US" smtClean="0"/>
          </a:p>
        </p:txBody>
      </p:sp>
      <p:graphicFrame>
        <p:nvGraphicFramePr>
          <p:cNvPr id="12290" name="Object 2"/>
          <p:cNvGraphicFramePr>
            <a:graphicFrameLocks noChangeAspect="1"/>
          </p:cNvGraphicFramePr>
          <p:nvPr>
            <p:ph/>
          </p:nvPr>
        </p:nvGraphicFramePr>
        <p:xfrm>
          <a:off x="1063625" y="1111250"/>
          <a:ext cx="6950075" cy="4705350"/>
        </p:xfrm>
        <a:graphic>
          <a:graphicData uri="http://schemas.openxmlformats.org/presentationml/2006/ole">
            <p:oleObj spid="_x0000_s12290" name="Document" r:id="rId3" imgW="5249961" imgH="3554485" progId="Word.Document.8">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fld id="{3D3AFF3E-2247-4CBD-A695-10FFDBEC1939}" type="slidenum">
              <a:rPr lang="en-US" smtClean="0"/>
              <a:pPr/>
              <a:t>9</a:t>
            </a:fld>
            <a:endParaRPr lang="en-US" smtClean="0"/>
          </a:p>
        </p:txBody>
      </p:sp>
      <p:sp>
        <p:nvSpPr>
          <p:cNvPr id="13316" name="Rectangle 2"/>
          <p:cNvSpPr>
            <a:spLocks noGrp="1" noChangeArrowheads="1"/>
          </p:cNvSpPr>
          <p:nvPr>
            <p:ph type="title"/>
          </p:nvPr>
        </p:nvSpPr>
        <p:spPr/>
        <p:txBody>
          <a:bodyPr/>
          <a:lstStyle/>
          <a:p>
            <a:pPr eaLnBrk="1" hangingPunct="1"/>
            <a:endParaRPr lang="id-ID" smtClean="0"/>
          </a:p>
        </p:txBody>
      </p:sp>
      <p:graphicFrame>
        <p:nvGraphicFramePr>
          <p:cNvPr id="13314" name="Object 3"/>
          <p:cNvGraphicFramePr>
            <a:graphicFrameLocks noChangeAspect="1"/>
          </p:cNvGraphicFramePr>
          <p:nvPr>
            <p:ph idx="1"/>
          </p:nvPr>
        </p:nvGraphicFramePr>
        <p:xfrm>
          <a:off x="395288" y="1773238"/>
          <a:ext cx="8280400" cy="3176587"/>
        </p:xfrm>
        <a:graphic>
          <a:graphicData uri="http://schemas.openxmlformats.org/presentationml/2006/ole">
            <p:oleObj spid="_x0000_s13314" name="Document" r:id="rId3" imgW="5258295" imgH="2018179" progId="Word.Document.8">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880</Words>
  <Application>Microsoft Office PowerPoint</Application>
  <PresentationFormat>On-screen Show (4:3)</PresentationFormat>
  <Paragraphs>88</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Document</vt:lpstr>
      <vt:lpstr>Program Dinamis</vt:lpstr>
      <vt:lpstr>Penganggaran Modal  (Capital Budgeting)</vt:lpstr>
      <vt:lpstr>Slide 3</vt:lpstr>
      <vt:lpstr>Slide 4</vt:lpstr>
      <vt:lpstr>Penyelesaian dengan Program Dinamis</vt:lpstr>
      <vt:lpstr>Slide 6</vt:lpstr>
      <vt:lpstr>Penyelesaian dengan Program Dinamis Maju.</vt:lpstr>
      <vt:lpstr>Slide 8</vt:lpstr>
      <vt:lpstr>Slide 9</vt:lpstr>
      <vt:lpstr>Slide 10</vt:lpstr>
      <vt:lpstr>Slide 11</vt:lpstr>
      <vt:lpstr>Slide 12</vt:lpstr>
      <vt:lpstr>Slide 13</vt:lpstr>
      <vt:lpstr>Integer (1/0) Knapsack</vt:lpstr>
      <vt:lpstr>Slide 15</vt:lpstr>
      <vt:lpstr>Slide 16</vt:lpstr>
      <vt:lpstr>Slide 17</vt:lpstr>
      <vt:lpstr>Slide 18</vt:lpstr>
      <vt:lpstr>Slide 19</vt:lpstr>
      <vt:lpstr>Slide 20</vt:lpstr>
      <vt:lpstr>Slide 21</vt:lpstr>
      <vt:lpstr>Slide 22</vt:lpstr>
      <vt:lpstr>Travelling Salesperson Problem (TSP)</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UserUPN</dc:creator>
  <cp:lastModifiedBy>ACER</cp:lastModifiedBy>
  <cp:revision>10</cp:revision>
  <dcterms:created xsi:type="dcterms:W3CDTF">2014-01-31T01:13:01Z</dcterms:created>
  <dcterms:modified xsi:type="dcterms:W3CDTF">2014-02-20T09:50:18Z</dcterms:modified>
</cp:coreProperties>
</file>