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82" r:id="rId6"/>
    <p:sldId id="261" r:id="rId7"/>
    <p:sldId id="262" r:id="rId8"/>
    <p:sldId id="266" r:id="rId9"/>
    <p:sldId id="267" r:id="rId10"/>
    <p:sldId id="268" r:id="rId11"/>
    <p:sldId id="285" r:id="rId12"/>
    <p:sldId id="283" r:id="rId13"/>
    <p:sldId id="28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53263" cy="93091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98" autoAdjust="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932"/>
        <p:guide pos="22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EAE41724-D53F-4912-A7E4-E80B8F751D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6CDB951-B53F-402E-A2A0-75780DFD9296}" type="datetimeFigureOut">
              <a:rPr lang="en-US" smtClean="0"/>
              <a:pPr/>
              <a:t>10/28/2014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A3E137B-04F1-4F89-A864-D018BA13A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22FFAFC-DFDE-4510-8DEC-62FED3E2168A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730089" y="708519"/>
            <a:ext cx="5593085" cy="3490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546263" y="-12011025"/>
            <a:ext cx="16957676" cy="12719050"/>
          </a:xfrm>
          <a:ln/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6126" y="4421258"/>
            <a:ext cx="5639415" cy="418995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90CA70-BCFA-40FF-ABD1-F313AD5254AA}" type="slidenum">
              <a:rPr lang="en-GB" smtClean="0"/>
              <a:pPr/>
              <a:t>14</a:t>
            </a:fld>
            <a:endParaRPr lang="en-GB" smtClean="0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B681107-E35E-4844-A5D2-FF719D13EEE9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D9E006-1781-4A30-8D30-5D153624CC43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04CDFF-CFD6-49E4-8B3F-9E9AEC8266D1}" type="slidenum">
              <a:rPr lang="en-GB" smtClean="0"/>
              <a:pPr/>
              <a:t>17</a:t>
            </a:fld>
            <a:endParaRPr lang="en-GB" smtClean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26E6B8-84A9-4149-8E7B-8AAFB2ED3283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C5D201D-5F06-481E-9B8F-CFF041D98DED}" type="slidenum">
              <a:rPr lang="en-GB" smtClean="0"/>
              <a:pPr/>
              <a:t>19</a:t>
            </a:fld>
            <a:endParaRPr lang="en-GB" smtClean="0"/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94404B-B494-43C0-8B96-C39565C2A337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EBFD0A-F7F0-4AB5-87FB-378F121AB3F3}" type="slidenum">
              <a:rPr lang="en-GB" smtClean="0"/>
              <a:pPr/>
              <a:t>21</a:t>
            </a:fld>
            <a:endParaRPr lang="en-GB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1F9215F-0DC0-49B7-AFF5-5EA9BC29AE41}" type="slidenum">
              <a:rPr lang="en-GB" smtClean="0"/>
              <a:pPr/>
              <a:t>22</a:t>
            </a:fld>
            <a:endParaRPr lang="en-GB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B76A5A-561A-4176-9C1D-9AFAF7857B90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730089" y="708519"/>
            <a:ext cx="5593085" cy="34907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6B2258-69F6-443D-8137-8D64C31C77B0}" type="slidenum">
              <a:rPr lang="en-GB" smtClean="0"/>
              <a:pPr/>
              <a:t>23</a:t>
            </a:fld>
            <a:endParaRPr lang="en-GB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5A335A-A7D4-4875-8A20-E771D4130446}" type="slidenum">
              <a:rPr lang="en-GB" smtClean="0"/>
              <a:pPr/>
              <a:t>24</a:t>
            </a:fld>
            <a:endParaRPr lang="en-GB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3EB57AF-9D67-4851-BD7C-E6C708E97356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EB9379-0CED-428D-A8F8-4766E6260501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712C2A4-AA82-47D1-82DE-1A7D0351214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728492" y="699213"/>
            <a:ext cx="5596281" cy="3492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832FDC-AE87-4886-BDD8-D59272598EAA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599" y="0"/>
            <a:ext cx="1597" cy="1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66E81B-8B9A-4ED9-9C56-058D7B264B1B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984102" y="699213"/>
            <a:ext cx="5085059" cy="349207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939371" y="4422588"/>
            <a:ext cx="5168133" cy="41873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544675" y="-12009438"/>
            <a:ext cx="16956088" cy="12717463"/>
          </a:xfrm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6126" y="4421258"/>
            <a:ext cx="5639415" cy="418995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A8674D-DED8-462F-A081-21F97A0508A5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997116" y="8843845"/>
            <a:ext cx="3056148" cy="465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7414" tIns="43544" rIns="87414" bIns="43544" anchor="b"/>
          <a:lstStyle/>
          <a:p>
            <a:pPr algn="r">
              <a:tabLst>
                <a:tab pos="0" algn="l"/>
                <a:tab pos="412697" algn="l"/>
                <a:tab pos="825395" algn="l"/>
                <a:tab pos="1238092" algn="l"/>
                <a:tab pos="1650790" algn="l"/>
                <a:tab pos="2063488" algn="l"/>
                <a:tab pos="2476185" algn="l"/>
                <a:tab pos="2888883" algn="l"/>
                <a:tab pos="3301580" algn="l"/>
                <a:tab pos="3714277" algn="l"/>
                <a:tab pos="4126976" algn="l"/>
                <a:tab pos="4539673" algn="l"/>
                <a:tab pos="4952370" algn="l"/>
                <a:tab pos="5365068" algn="l"/>
                <a:tab pos="5777765" algn="l"/>
                <a:tab pos="6190462" algn="l"/>
                <a:tab pos="6603161" algn="l"/>
                <a:tab pos="7015858" algn="l"/>
                <a:tab pos="7428556" algn="l"/>
                <a:tab pos="7841253" algn="l"/>
                <a:tab pos="8253950" algn="l"/>
              </a:tabLst>
            </a:pPr>
            <a:fld id="{84FD7D5A-B8F2-42AD-B22F-DA81C57CDD52}" type="slidenum">
              <a:rPr lang="en-GB" sz="11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12697" algn="l"/>
                  <a:tab pos="825395" algn="l"/>
                  <a:tab pos="1238092" algn="l"/>
                  <a:tab pos="1650790" algn="l"/>
                  <a:tab pos="2063488" algn="l"/>
                  <a:tab pos="2476185" algn="l"/>
                  <a:tab pos="2888883" algn="l"/>
                  <a:tab pos="3301580" algn="l"/>
                  <a:tab pos="3714277" algn="l"/>
                  <a:tab pos="4126976" algn="l"/>
                  <a:tab pos="4539673" algn="l"/>
                  <a:tab pos="4952370" algn="l"/>
                  <a:tab pos="5365068" algn="l"/>
                  <a:tab pos="5777765" algn="l"/>
                  <a:tab pos="6190462" algn="l"/>
                  <a:tab pos="6603161" algn="l"/>
                  <a:tab pos="7015858" algn="l"/>
                  <a:tab pos="7428556" algn="l"/>
                  <a:tab pos="7841253" algn="l"/>
                  <a:tab pos="8253950" algn="l"/>
                </a:tabLst>
              </a:pPr>
              <a:t>9</a:t>
            </a:fld>
            <a:endParaRPr lang="en-GB" sz="11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0" y="8843845"/>
            <a:ext cx="3056148" cy="465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7414" tIns="43544" rIns="87414" bIns="43544" anchor="b"/>
          <a:lstStyle/>
          <a:p>
            <a:pPr>
              <a:tabLst>
                <a:tab pos="0" algn="l"/>
                <a:tab pos="412697" algn="l"/>
                <a:tab pos="825395" algn="l"/>
                <a:tab pos="1238092" algn="l"/>
                <a:tab pos="1650790" algn="l"/>
                <a:tab pos="2063488" algn="l"/>
                <a:tab pos="2476185" algn="l"/>
                <a:tab pos="2888883" algn="l"/>
                <a:tab pos="3301580" algn="l"/>
                <a:tab pos="3714277" algn="l"/>
                <a:tab pos="4126976" algn="l"/>
                <a:tab pos="4539673" algn="l"/>
                <a:tab pos="4952370" algn="l"/>
                <a:tab pos="5365068" algn="l"/>
                <a:tab pos="5777765" algn="l"/>
                <a:tab pos="6190462" algn="l"/>
                <a:tab pos="6603161" algn="l"/>
                <a:tab pos="7015858" algn="l"/>
                <a:tab pos="7428556" algn="l"/>
                <a:tab pos="7841253" algn="l"/>
                <a:tab pos="8253950" algn="l"/>
              </a:tabLst>
            </a:pPr>
            <a:endParaRPr lang="en-US" sz="11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0" y="0"/>
            <a:ext cx="3056148" cy="465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7414" tIns="43544" rIns="87414" bIns="43544"/>
          <a:lstStyle/>
          <a:p>
            <a:pPr>
              <a:tabLst>
                <a:tab pos="0" algn="l"/>
                <a:tab pos="412697" algn="l"/>
                <a:tab pos="825395" algn="l"/>
                <a:tab pos="1238092" algn="l"/>
                <a:tab pos="1650790" algn="l"/>
                <a:tab pos="2063488" algn="l"/>
                <a:tab pos="2476185" algn="l"/>
                <a:tab pos="2888883" algn="l"/>
                <a:tab pos="3301580" algn="l"/>
                <a:tab pos="3714277" algn="l"/>
                <a:tab pos="4126976" algn="l"/>
                <a:tab pos="4539673" algn="l"/>
                <a:tab pos="4952370" algn="l"/>
                <a:tab pos="5365068" algn="l"/>
                <a:tab pos="5777765" algn="l"/>
                <a:tab pos="6190462" algn="l"/>
                <a:tab pos="6603161" algn="l"/>
                <a:tab pos="7015858" algn="l"/>
                <a:tab pos="7428556" algn="l"/>
                <a:tab pos="7841253" algn="l"/>
                <a:tab pos="8253950" algn="l"/>
              </a:tabLst>
            </a:pPr>
            <a:endParaRPr lang="en-US" sz="11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997116" y="0"/>
            <a:ext cx="3056148" cy="4652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7414" tIns="43544" rIns="87414" bIns="43544"/>
          <a:lstStyle/>
          <a:p>
            <a:pPr algn="r">
              <a:tabLst>
                <a:tab pos="0" algn="l"/>
                <a:tab pos="412697" algn="l"/>
                <a:tab pos="825395" algn="l"/>
                <a:tab pos="1238092" algn="l"/>
                <a:tab pos="1650790" algn="l"/>
                <a:tab pos="2063488" algn="l"/>
                <a:tab pos="2476185" algn="l"/>
                <a:tab pos="2888883" algn="l"/>
                <a:tab pos="3301580" algn="l"/>
                <a:tab pos="3714277" algn="l"/>
                <a:tab pos="4126976" algn="l"/>
                <a:tab pos="4539673" algn="l"/>
                <a:tab pos="4952370" algn="l"/>
                <a:tab pos="5365068" algn="l"/>
                <a:tab pos="5777765" algn="l"/>
                <a:tab pos="6190462" algn="l"/>
                <a:tab pos="6603161" algn="l"/>
                <a:tab pos="7015858" algn="l"/>
                <a:tab pos="7428556" algn="l"/>
                <a:tab pos="7841253" algn="l"/>
                <a:tab pos="8253950" algn="l"/>
              </a:tabLst>
            </a:pPr>
            <a:endParaRPr lang="en-US" sz="1100" dirty="0">
              <a:solidFill>
                <a:srgbClr val="000000"/>
              </a:solidFill>
              <a:latin typeface="Verdana" pitchFamily="32" charset="0"/>
              <a:ea typeface="DejaVu Sans" charset="0"/>
              <a:cs typeface="DejaVu Sans" charset="0"/>
            </a:endParaRP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993688" y="703202"/>
            <a:ext cx="5065888" cy="34787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9944" name="Rectangle 6"/>
          <p:cNvSpPr>
            <a:spLocks noGrp="1" noChangeArrowheads="1"/>
          </p:cNvSpPr>
          <p:nvPr>
            <p:ph type="body"/>
          </p:nvPr>
        </p:nvSpPr>
        <p:spPr>
          <a:xfrm>
            <a:off x="939371" y="4422588"/>
            <a:ext cx="5168133" cy="41873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B052C2-3839-4D18-8A14-EC2389E479F0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984102" y="699213"/>
            <a:ext cx="5085059" cy="349207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2539" tIns="41270" rIns="82539" bIns="41270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body"/>
          </p:nvPr>
        </p:nvSpPr>
        <p:spPr>
          <a:xfrm>
            <a:off x="939371" y="4422588"/>
            <a:ext cx="5168133" cy="41873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B093DFD-3199-454F-BA77-3E6C86CCF7FA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698500"/>
            <a:ext cx="4652962" cy="3489325"/>
          </a:xfrm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968" y="4421258"/>
            <a:ext cx="5171327" cy="41886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571612"/>
            <a:ext cx="7215238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286124"/>
            <a:ext cx="7215238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id-ID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6715172" cy="947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85859"/>
            <a:ext cx="5486400" cy="3441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86322"/>
            <a:ext cx="5486400" cy="1385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01090" y="0"/>
            <a:ext cx="642910" cy="62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7620" y="6572272"/>
            <a:ext cx="200026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FF6-ECD9-49AB-B430-41AFB2F8B724}" type="datetimeFigureOut">
              <a:rPr lang="id-ID" smtClean="0"/>
              <a:pPr/>
              <a:t>28/10/2014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92" y="6572272"/>
            <a:ext cx="207170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7645-0458-48C4-834B-2284F4C51A80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 flipH="1">
            <a:off x="-45719" y="19050"/>
            <a:ext cx="117124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28596" y="6572272"/>
            <a:ext cx="28956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500034" y="1214422"/>
            <a:ext cx="68580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Pertemuan</a:t>
            </a:r>
            <a:r>
              <a:rPr lang="en-US" dirty="0" smtClean="0"/>
              <a:t> 2</a:t>
            </a:r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806450" y="1296983"/>
            <a:ext cx="8337550" cy="156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9A0000"/>
              </a:buClr>
              <a:buSzPct val="75000"/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Algoritma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Kubik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pada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mesin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Alpha 21164 at 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533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Mhz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menggunakan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C compiler (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mewakili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mesin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 yang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cepat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)</a:t>
            </a:r>
            <a:r>
              <a:rPr lang="ar-SA" sz="2000" dirty="0">
                <a:solidFill>
                  <a:srgbClr val="FF0000"/>
                </a:solidFill>
                <a:latin typeface="Gill Sans MT" pitchFamily="34" charset="0"/>
                <a:cs typeface="Arial" charset="0"/>
              </a:rPr>
              <a:t>‏</a:t>
            </a:r>
            <a:endParaRPr lang="en-GB" sz="2000" dirty="0">
              <a:solidFill>
                <a:srgbClr val="FF0000"/>
              </a:solidFill>
              <a:latin typeface="Gill Sans MT" pitchFamily="34" charset="0"/>
            </a:endParaRPr>
          </a:p>
          <a:p>
            <a:pPr marL="338138" indent="-338138">
              <a:lnSpc>
                <a:spcPct val="90000"/>
              </a:lnSpc>
              <a:spcBef>
                <a:spcPts val="250"/>
              </a:spcBef>
              <a:spcAft>
                <a:spcPts val="500"/>
              </a:spcAft>
              <a:buClr>
                <a:srgbClr val="9A0000"/>
              </a:buClr>
              <a:buSzPct val="75000"/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Algoritma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Linear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pada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Gill Sans MT" pitchFamily="34" charset="0"/>
              </a:rPr>
              <a:t>mesin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 Radio Shack TRS-80 Model III</a:t>
            </a:r>
            <a:br>
              <a:rPr lang="en-GB" sz="2000" dirty="0">
                <a:solidFill>
                  <a:srgbClr val="000000"/>
                </a:solidFill>
                <a:latin typeface="Gill Sans MT" pitchFamily="34" charset="0"/>
              </a:rPr>
            </a:b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(a 1980 personal computer with a Z-80 processor running at 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2.03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Mhz</a:t>
            </a:r>
            <a:r>
              <a:rPr lang="en-GB" sz="2000" dirty="0">
                <a:solidFill>
                  <a:srgbClr val="000000"/>
                </a:solidFill>
                <a:latin typeface="Gill Sans MT" pitchFamily="34" charset="0"/>
              </a:rPr>
              <a:t>) using 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interpreted Basic (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mewakili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mesin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 </a:t>
            </a:r>
            <a:r>
              <a:rPr lang="en-GB" sz="2000" dirty="0" err="1">
                <a:solidFill>
                  <a:srgbClr val="FF0000"/>
                </a:solidFill>
                <a:latin typeface="Gill Sans MT" pitchFamily="34" charset="0"/>
              </a:rPr>
              <a:t>lambat</a:t>
            </a:r>
            <a:r>
              <a:rPr lang="en-GB" sz="2000" dirty="0">
                <a:solidFill>
                  <a:srgbClr val="FF0000"/>
                </a:solidFill>
                <a:latin typeface="Gill Sans MT" pitchFamily="34" charset="0"/>
              </a:rPr>
              <a:t>)</a:t>
            </a:r>
            <a:r>
              <a:rPr lang="ar-SA" sz="2000" dirty="0">
                <a:solidFill>
                  <a:srgbClr val="FF0000"/>
                </a:solidFill>
                <a:latin typeface="Gill Sans MT" pitchFamily="34" charset="0"/>
                <a:cs typeface="Arial" charset="0"/>
              </a:rPr>
              <a:t>‏</a:t>
            </a:r>
            <a:endParaRPr lang="en-GB" sz="2000" dirty="0">
              <a:solidFill>
                <a:srgbClr val="FF0000"/>
              </a:solidFill>
              <a:latin typeface="Gill Sans MT" pitchFamily="34" charset="0"/>
            </a:endParaRPr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1643042" y="3071810"/>
          <a:ext cx="6340475" cy="3449638"/>
        </p:xfrm>
        <a:graphic>
          <a:graphicData uri="http://schemas.openxmlformats.org/presentationml/2006/ole">
            <p:oleObj spid="_x0000_s1026" name="Document" r:id="rId4" imgW="4214685" imgH="2122358" progId="Word.Document.8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Running Time: on different machines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patokan</a:t>
            </a:r>
            <a:r>
              <a:rPr lang="en-US" dirty="0" smtClean="0"/>
              <a:t> !!</a:t>
            </a:r>
          </a:p>
          <a:p>
            <a:r>
              <a:rPr lang="en-US" dirty="0" err="1" smtClean="0"/>
              <a:t>Solusi</a:t>
            </a:r>
            <a:r>
              <a:rPr lang="en-US" dirty="0" smtClean="0"/>
              <a:t> : Time Complexity</a:t>
            </a:r>
          </a:p>
          <a:p>
            <a:pPr lvl="1"/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i="1" dirty="0" smtClean="0"/>
              <a:t>input size</a:t>
            </a:r>
            <a:r>
              <a:rPr lang="en-US" dirty="0" smtClean="0"/>
              <a:t> 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Input Size	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58829" y="1600200"/>
            <a:ext cx="8228013" cy="468632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Menggunakan notasi n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Contoh sorting, input size menyatakan banyaknya bilangan yang disorting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Digunakan untuk menganalisa eksekusi suatu algoritma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Menghitung banyaknya operasi dasar yang digunakan: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Every case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Worst case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Average case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smtClean="0"/>
              <a:t>Best case</a:t>
            </a:r>
          </a:p>
          <a:p>
            <a:pPr lvl="1"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smtClean="0"/>
          </a:p>
          <a:p>
            <a:pPr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smtClean="0"/>
          </a:p>
          <a:p>
            <a:pPr eaLnBrk="1" hangingPunct="1"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Operasi dasar, Contoh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Berikut ini beberapa contoh operasi dasar yang biasa digunakan sebagai ukuran kompleksitas suatu algoritma tertentu:</a:t>
            </a:r>
          </a:p>
          <a:p>
            <a:pP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213100"/>
            <a:ext cx="8064500" cy="281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Operator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57224" y="1600200"/>
            <a:ext cx="7827989" cy="4529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 : +,-,*,/,^,</a:t>
            </a:r>
            <a:r>
              <a:rPr lang="en-US" sz="2000" dirty="0" err="1" smtClean="0"/>
              <a:t>div,mod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: AND,OR,NOT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1.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Operator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perhitungannya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himpunan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v-SE" sz="2000" dirty="0" smtClean="0"/>
              <a:t>2 &lt; 5 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sv-SE" sz="2000" dirty="0" smtClean="0"/>
              <a:t> bukan operator tapi konstanta logika karena tidak menghasilkan nilai yang sejenis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Operator : H x H 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H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x = 2&lt;5	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operation ( 0 operation)</a:t>
            </a:r>
            <a:r>
              <a:rPr lang="ar-SA" sz="2000" dirty="0" smtClean="0">
                <a:cs typeface="Arial" charset="0"/>
              </a:rPr>
              <a:t>‏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x = True	   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operation ( 0 operation)</a:t>
            </a:r>
            <a:r>
              <a:rPr lang="ar-SA" sz="2000" dirty="0" smtClean="0">
                <a:cs typeface="Arial" charset="0"/>
              </a:rPr>
              <a:t>‏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y = 5  	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operation ( 0 operation)</a:t>
            </a:r>
            <a:r>
              <a:rPr lang="ar-SA" sz="2000" dirty="0" smtClean="0">
                <a:cs typeface="Arial" charset="0"/>
              </a:rPr>
              <a:t>‏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y = 5+0	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1 operation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y = 2+3*5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2 operation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000" dirty="0" smtClean="0"/>
              <a:t>y = 3*5+2  	</a:t>
            </a:r>
            <a:r>
              <a:rPr lang="en-US" sz="2000" dirty="0" smtClean="0">
                <a:latin typeface="Wingdings" charset="2"/>
              </a:rPr>
              <a:t></a:t>
            </a:r>
            <a:r>
              <a:rPr lang="en-US" sz="2000" dirty="0" smtClean="0"/>
              <a:t> 2 operation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9050"/>
            <a:ext cx="8228013" cy="14351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Banyaknya langkah algoritma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. </a:t>
            </a:r>
            <a:r>
              <a:rPr lang="de-DE" dirty="0" smtClean="0"/>
              <a:t>Dengan demikian hal ini bergantung pada statement dan  jenis algoritma 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sequensial</a:t>
            </a:r>
            <a:endParaRPr lang="en-US" dirty="0" smtClean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branching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/>
              <a:t>looping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it-IT" dirty="0" smtClean="0"/>
              <a:t>subroutine call (bisa memanggil prosedur dan bisa memanggil fungsi)</a:t>
            </a:r>
            <a:r>
              <a:rPr lang="ar-SA" dirty="0" smtClean="0">
                <a:cs typeface="Arial" charset="0"/>
              </a:rPr>
              <a:t>‏</a:t>
            </a:r>
            <a:endParaRPr lang="it-IT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Sequensial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927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Statement s1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n(s1)</a:t>
            </a:r>
            <a:r>
              <a:rPr lang="ar-SA" sz="2400" dirty="0" smtClean="0">
                <a:cs typeface="Arial" charset="0"/>
              </a:rPr>
              <a:t>‏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Statement s2 </a:t>
            </a:r>
            <a:r>
              <a:rPr lang="en-US" sz="2400" dirty="0" err="1" smtClean="0"/>
              <a:t>dgn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n(s2)</a:t>
            </a:r>
            <a:r>
              <a:rPr lang="ar-SA" sz="2400" dirty="0" smtClean="0">
                <a:cs typeface="Arial" charset="0"/>
              </a:rPr>
              <a:t>‏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   				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= n(s1)+n(s2)</a:t>
            </a:r>
            <a:r>
              <a:rPr lang="ar-SA" sz="2400" dirty="0" smtClean="0">
                <a:cs typeface="Arial" charset="0"/>
              </a:rPr>
              <a:t>‏</a:t>
            </a: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sv-SE" sz="2400" dirty="0" smtClean="0"/>
              <a:t>Assigment dgn konstanta mempunyai waktu tempuh 0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s-MX" sz="2400" dirty="0" smtClean="0"/>
              <a:t>x = 0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s-MX" sz="2400" dirty="0" smtClean="0"/>
              <a:t>y = 1		  		1 </a:t>
            </a:r>
            <a:r>
              <a:rPr lang="es-MX" sz="2400" dirty="0" err="1" smtClean="0"/>
              <a:t>operation</a:t>
            </a:r>
            <a:endParaRPr lang="es-MX" sz="24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s-MX" sz="2400" dirty="0" smtClean="0"/>
              <a:t>n = </a:t>
            </a:r>
            <a:r>
              <a:rPr lang="es-MX" sz="2400" dirty="0" err="1" smtClean="0"/>
              <a:t>x+y</a:t>
            </a:r>
            <a:endParaRPr lang="es-MX" sz="2400" dirty="0" smtClean="0"/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Built in subroutine call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1 op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Sin(x)			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1 op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r>
              <a:rPr lang="en-US" sz="2400" dirty="0" smtClean="0"/>
              <a:t>Sin(x*pi/1000)	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3 op</a:t>
            </a:r>
          </a:p>
          <a:p>
            <a:pPr marL="0" indent="0" eaLnBrk="1" hangingPunct="1">
              <a:lnSpc>
                <a:spcPct val="90000"/>
              </a:lnSpc>
              <a:buFont typeface="Wingdings" charset="2"/>
              <a:buNone/>
              <a:tabLst>
                <a:tab pos="114300" algn="l"/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</a:tabLst>
            </a:pPr>
            <a:endParaRPr lang="en-US" sz="2400" dirty="0" smtClean="0"/>
          </a:p>
        </p:txBody>
      </p:sp>
      <p:sp>
        <p:nvSpPr>
          <p:cNvPr id="22532" name="AutoShape 3"/>
          <p:cNvSpPr>
            <a:spLocks/>
          </p:cNvSpPr>
          <p:nvPr/>
        </p:nvSpPr>
        <p:spPr bwMode="auto">
          <a:xfrm>
            <a:off x="2357422" y="3286124"/>
            <a:ext cx="360362" cy="1143008"/>
          </a:xfrm>
          <a:prstGeom prst="rightBrace">
            <a:avLst>
              <a:gd name="adj1" fmla="val 23311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Branching /percabangan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If (</a:t>
            </a:r>
            <a:r>
              <a:rPr lang="en-US" sz="2400" dirty="0" err="1" smtClean="0"/>
              <a:t>kondisi</a:t>
            </a:r>
            <a:r>
              <a:rPr lang="en-US" sz="2400" dirty="0" smtClean="0"/>
              <a:t>)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Then statement s1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   		Else statement s2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err="1" smtClean="0"/>
              <a:t>contoh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err="1" smtClean="0"/>
              <a:t>Jika</a:t>
            </a:r>
            <a:r>
              <a:rPr lang="en-US" sz="2400" dirty="0" smtClean="0"/>
              <a:t> n(</a:t>
            </a:r>
            <a:r>
              <a:rPr lang="en-US" sz="2400" dirty="0" err="1" smtClean="0"/>
              <a:t>kondisi</a:t>
            </a:r>
            <a:r>
              <a:rPr lang="en-US" sz="2400" dirty="0" smtClean="0"/>
              <a:t>) =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2 op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n(s1) =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statement s1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5 op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    		n(s2) =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</a:t>
            </a:r>
            <a:r>
              <a:rPr lang="en-US" sz="2400" dirty="0" err="1" smtClean="0"/>
              <a:t>satement</a:t>
            </a:r>
            <a:r>
              <a:rPr lang="en-US" sz="2400" dirty="0" smtClean="0"/>
              <a:t> s2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3 op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err="1" smtClean="0"/>
              <a:t>Maka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   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</a:t>
            </a:r>
            <a:r>
              <a:rPr lang="en-US" sz="2400" dirty="0" smtClean="0"/>
              <a:t> = n(</a:t>
            </a:r>
            <a:r>
              <a:rPr lang="en-US" sz="2400" dirty="0" err="1" smtClean="0"/>
              <a:t>kondisi</a:t>
            </a:r>
            <a:r>
              <a:rPr lang="en-US" sz="2400" dirty="0" smtClean="0"/>
              <a:t>) + max(n(s1),n(s2))</a:t>
            </a:r>
            <a:r>
              <a:rPr lang="ar-SA" sz="2400" dirty="0" smtClean="0">
                <a:cs typeface="Arial" charset="0"/>
              </a:rPr>
              <a:t>‏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	    = 2 + 5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	    = 7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8012" cy="11382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Loop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71612"/>
            <a:ext cx="8228012" cy="48577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For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 charset="2"/>
              </a:rPr>
              <a:t></a:t>
            </a:r>
            <a:r>
              <a:rPr lang="en-US" sz="2400" dirty="0" smtClean="0"/>
              <a:t> </a:t>
            </a:r>
            <a:r>
              <a:rPr lang="en-US" sz="2400" dirty="0" err="1" smtClean="0"/>
              <a:t>awal</a:t>
            </a:r>
            <a:r>
              <a:rPr lang="en-US" sz="2400" dirty="0" smtClean="0"/>
              <a:t> to </a:t>
            </a:r>
            <a:r>
              <a:rPr lang="en-US" sz="2400" dirty="0" err="1" smtClean="0"/>
              <a:t>akhir</a:t>
            </a:r>
            <a:r>
              <a:rPr lang="en-US" sz="2400" dirty="0" smtClean="0"/>
              <a:t> step diff.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    		</a:t>
            </a:r>
            <a:r>
              <a:rPr lang="sv-SE" sz="2400" dirty="0" smtClean="0"/>
              <a:t>Statement S(var)</a:t>
            </a:r>
            <a:r>
              <a:rPr lang="ar-SA" sz="2400" dirty="0" smtClean="0">
                <a:cs typeface="Arial" charset="0"/>
              </a:rPr>
              <a:t>‏</a:t>
            </a:r>
            <a:endParaRPr lang="sv-SE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v-SE" sz="2400" dirty="0" smtClean="0"/>
              <a:t>Statement S(var)        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v-SE" sz="2400" dirty="0" smtClean="0"/>
              <a:t>tidak tergantung var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v-SE" sz="2400" dirty="0" smtClean="0"/>
              <a:t>tergantung var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sv-SE" sz="2400" dirty="0" smtClean="0"/>
              <a:t>	Jika statement dalam inner loop tidak bergantung pada var, </a:t>
            </a:r>
            <a:r>
              <a:rPr lang="en-US" sz="2400" dirty="0" err="1" smtClean="0"/>
              <a:t>maka</a:t>
            </a:r>
            <a:r>
              <a:rPr lang="en-US" sz="2400" dirty="0" smtClean="0"/>
              <a:t> statement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diulang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sebanyak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						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non integer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/>
              <a:t>									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integer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280987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38200" y="4489450"/>
          <a:ext cx="2786063" cy="1962150"/>
        </p:xfrm>
        <a:graphic>
          <a:graphicData uri="http://schemas.openxmlformats.org/presentationml/2006/ole">
            <p:oleObj spid="_x0000_s2050" name="Equation" r:id="rId4" imgW="1434960" imgH="1180800" progId="Equation.3">
              <p:embed/>
            </p:oleObj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4048125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0267" y="1600200"/>
            <a:ext cx="8228013" cy="4529138"/>
          </a:xfrm>
        </p:spPr>
        <p:txBody>
          <a:bodyPr/>
          <a:lstStyle/>
          <a:p>
            <a:pPr eaLnBrk="1" hangingPunct="1"/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statement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Ts,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loop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t*Ts.</a:t>
            </a:r>
          </a:p>
          <a:p>
            <a:pPr eaLnBrk="1" hangingPunct="1"/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control loop </a:t>
            </a:r>
            <a:r>
              <a:rPr lang="en-US" dirty="0" err="1" smtClean="0"/>
              <a:t>adalah</a:t>
            </a:r>
            <a:r>
              <a:rPr lang="en-US" dirty="0" smtClean="0"/>
              <a:t> t*1.</a:t>
            </a:r>
          </a:p>
          <a:p>
            <a:pPr eaLnBrk="1" hangingPunct="1"/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tempuh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loop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t * Ts + t = t (Ts+1)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Deskripsi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smtClean="0"/>
              <a:t>Materi ini membahas tentang running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Contoh 1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>
            <a:normAutofit lnSpcReduction="10000"/>
          </a:bodyPr>
          <a:lstStyle/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for i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/>
              <a:t> 2 to 30 step 5 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	x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/>
              <a:t> x+1				Ts=2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	y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/>
              <a:t> x+y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n-US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Berapa waktu tempuhnya ?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	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n-US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n-US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mtClean="0"/>
              <a:t>T = t (Ts+1) = 6 (2+1) = 18</a:t>
            </a:r>
          </a:p>
        </p:txBody>
      </p:sp>
      <p:sp>
        <p:nvSpPr>
          <p:cNvPr id="3077" name="AutoShape 3"/>
          <p:cNvSpPr>
            <a:spLocks/>
          </p:cNvSpPr>
          <p:nvPr/>
        </p:nvSpPr>
        <p:spPr bwMode="auto">
          <a:xfrm>
            <a:off x="3203575" y="2205038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309086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046163" y="4105275"/>
          <a:ext cx="2732087" cy="1106488"/>
        </p:xfrm>
        <a:graphic>
          <a:graphicData uri="http://schemas.openxmlformats.org/presentationml/2006/ole">
            <p:oleObj spid="_x0000_s3074" name="Equation" r:id="rId4" imgW="990360" imgH="431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z="2400" dirty="0" smtClean="0"/>
              <a:t>n=20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 charset="2"/>
              </a:rPr>
              <a:t></a:t>
            </a:r>
            <a:r>
              <a:rPr lang="en-US" sz="2400" dirty="0" smtClean="0"/>
              <a:t> 2 to 2*n step 5 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s-MX" sz="2400" dirty="0" smtClean="0"/>
              <a:t>	x </a:t>
            </a:r>
            <a:r>
              <a:rPr lang="en-US" sz="2400" dirty="0" smtClean="0">
                <a:latin typeface="Wingdings" charset="2"/>
              </a:rPr>
              <a:t></a:t>
            </a:r>
            <a:r>
              <a:rPr lang="es-MX" sz="2400" dirty="0" smtClean="0"/>
              <a:t> x+1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s-MX" sz="2400" dirty="0" smtClean="0"/>
              <a:t>	y </a:t>
            </a:r>
            <a:r>
              <a:rPr lang="en-US" sz="2400" dirty="0" smtClean="0">
                <a:latin typeface="Wingdings" charset="2"/>
              </a:rPr>
              <a:t></a:t>
            </a:r>
            <a:r>
              <a:rPr lang="es-MX" sz="2400" dirty="0" smtClean="0"/>
              <a:t> </a:t>
            </a:r>
            <a:r>
              <a:rPr lang="es-MX" sz="2400" dirty="0" err="1" smtClean="0"/>
              <a:t>x+y</a:t>
            </a:r>
            <a:endParaRPr lang="es-MX" sz="2400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s-MX" sz="2400" dirty="0" smtClean="0"/>
              <a:t>    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s-MX" sz="2400" dirty="0" err="1" smtClean="0"/>
              <a:t>Berapa</a:t>
            </a:r>
            <a:r>
              <a:rPr lang="es-MX" sz="2400" dirty="0" smtClean="0"/>
              <a:t> </a:t>
            </a:r>
            <a:r>
              <a:rPr lang="es-MX" sz="2400" dirty="0" err="1" smtClean="0"/>
              <a:t>waktu</a:t>
            </a:r>
            <a:r>
              <a:rPr lang="es-MX" sz="2400" dirty="0" smtClean="0"/>
              <a:t> </a:t>
            </a:r>
            <a:r>
              <a:rPr lang="es-MX" sz="2400" dirty="0" err="1" smtClean="0"/>
              <a:t>tempuhnya</a:t>
            </a:r>
            <a:r>
              <a:rPr lang="es-MX" sz="2400" dirty="0" smtClean="0"/>
              <a:t> ?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s-MX" sz="2400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s-MX" sz="2400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s-MX" sz="2400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endParaRPr lang="es-MX" sz="2400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de-DE" sz="2400" dirty="0" smtClean="0"/>
              <a:t>Waktu tempuh perkalian 2*n  </a:t>
            </a:r>
            <a:r>
              <a:rPr lang="en-US" sz="2400" dirty="0" smtClean="0">
                <a:latin typeface="Wingdings" charset="2"/>
              </a:rPr>
              <a:t></a:t>
            </a:r>
            <a:r>
              <a:rPr lang="de-DE" sz="2400" dirty="0" smtClean="0"/>
              <a:t> T</a:t>
            </a:r>
            <a:r>
              <a:rPr lang="de-DE" sz="2400" baseline="-25000" dirty="0" smtClean="0"/>
              <a:t>2*n</a:t>
            </a:r>
            <a:r>
              <a:rPr lang="de-DE" sz="2400" dirty="0" smtClean="0"/>
              <a:t> = 1</a:t>
            </a:r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tempuhnya</a:t>
            </a:r>
            <a:r>
              <a:rPr lang="en-US" sz="2400" dirty="0" smtClean="0"/>
              <a:t> = T = 24 + 1 = 25</a:t>
            </a: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0" y="309086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838193" y="3786199"/>
          <a:ext cx="2805113" cy="1214437"/>
        </p:xfrm>
        <a:graphic>
          <a:graphicData uri="http://schemas.openxmlformats.org/presentationml/2006/ole">
            <p:oleObj spid="_x0000_s4098" name="Equation" r:id="rId4" imgW="990360" imgH="457200" progId="Equation.3">
              <p:embed/>
            </p:oleObj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4800256" y="3726688"/>
            <a:ext cx="2272074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400" dirty="0">
                <a:solidFill>
                  <a:srgbClr val="000000"/>
                </a:solidFill>
                <a:ea typeface="MS Mincho" pitchFamily="49" charset="-128"/>
              </a:rPr>
              <a:t>T</a:t>
            </a:r>
            <a:r>
              <a:rPr lang="de-DE" sz="2400" baseline="-30000" dirty="0">
                <a:solidFill>
                  <a:srgbClr val="000000"/>
                </a:solidFill>
                <a:ea typeface="MS Mincho" pitchFamily="49" charset="-128"/>
              </a:rPr>
              <a:t>for</a:t>
            </a:r>
            <a:r>
              <a:rPr lang="de-DE" sz="2400" dirty="0">
                <a:solidFill>
                  <a:srgbClr val="000000"/>
                </a:solidFill>
                <a:ea typeface="MS Mincho" pitchFamily="49" charset="-128"/>
              </a:rPr>
              <a:t> 	= t (Ts+1)</a:t>
            </a:r>
            <a:r>
              <a:rPr lang="ar-SA" sz="2400" dirty="0">
                <a:solidFill>
                  <a:srgbClr val="000000"/>
                </a:solidFill>
                <a:ea typeface="MS Mincho" pitchFamily="49" charset="-128"/>
                <a:cs typeface="Arial" charset="0"/>
              </a:rPr>
              <a:t>‏</a:t>
            </a:r>
            <a:endParaRPr lang="de-DE" sz="2400" dirty="0">
              <a:solidFill>
                <a:srgbClr val="000000"/>
              </a:solidFill>
              <a:ea typeface="MS Mincho" pitchFamily="49" charset="-128"/>
            </a:endParaRPr>
          </a:p>
          <a:p>
            <a:pP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400" dirty="0">
                <a:solidFill>
                  <a:srgbClr val="000000"/>
                </a:solidFill>
                <a:ea typeface="MS Mincho" pitchFamily="49" charset="-128"/>
              </a:rPr>
              <a:t>			= 8 (2+1) </a:t>
            </a:r>
          </a:p>
          <a:p>
            <a:pP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sz="2400" dirty="0">
                <a:solidFill>
                  <a:srgbClr val="000000"/>
                </a:solidFill>
                <a:ea typeface="MS Mincho" pitchFamily="49" charset="-128"/>
              </a:rPr>
              <a:t>        	= 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for i</a:t>
            </a:r>
            <a:r>
              <a:rPr lang="en-US" dirty="0" smtClean="0">
                <a:latin typeface="Wingdings" charset="2"/>
              </a:rPr>
              <a:t></a:t>
            </a:r>
            <a:r>
              <a:rPr lang="en-US" dirty="0" smtClean="0"/>
              <a:t>1 to 10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	x </a:t>
            </a:r>
            <a:r>
              <a:rPr lang="en-US" dirty="0" smtClean="0">
                <a:latin typeface="Wingdings" charset="2"/>
              </a:rPr>
              <a:t></a:t>
            </a:r>
            <a:r>
              <a:rPr lang="en-US" dirty="0" smtClean="0"/>
              <a:t> x+1 		 	</a:t>
            </a:r>
            <a:r>
              <a:rPr lang="en-US" dirty="0" smtClean="0">
                <a:latin typeface="Wingdings" charset="2"/>
              </a:rPr>
              <a:t></a:t>
            </a:r>
            <a:r>
              <a:rPr lang="en-US" dirty="0" smtClean="0"/>
              <a:t> 1 op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	if x&gt;=1 then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			x </a:t>
            </a:r>
            <a:r>
              <a:rPr lang="en-US" dirty="0" smtClean="0">
                <a:latin typeface="Wingdings" charset="2"/>
              </a:rPr>
              <a:t></a:t>
            </a:r>
            <a:r>
              <a:rPr lang="en-US" dirty="0" smtClean="0"/>
              <a:t> x-2		</a:t>
            </a:r>
            <a:r>
              <a:rPr lang="en-US" dirty="0" smtClean="0">
                <a:latin typeface="Wingdings" charset="2"/>
              </a:rPr>
              <a:t></a:t>
            </a:r>
            <a:r>
              <a:rPr lang="en-US" dirty="0" smtClean="0"/>
              <a:t> 2 op 	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			y </a:t>
            </a:r>
            <a:r>
              <a:rPr lang="en-US" dirty="0" smtClean="0">
                <a:latin typeface="Wingdings" charset="2"/>
              </a:rPr>
              <a:t></a:t>
            </a:r>
            <a:r>
              <a:rPr lang="en-US" dirty="0" smtClean="0"/>
              <a:t> x^2					      	</a:t>
            </a:r>
            <a:r>
              <a:rPr lang="en-US" dirty="0" smtClean="0">
                <a:latin typeface="Wingdings" charset="2"/>
              </a:rPr>
              <a:t></a:t>
            </a:r>
            <a:r>
              <a:rPr lang="en-US" dirty="0" smtClean="0"/>
              <a:t> max(2,1) op 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	else</a:t>
            </a:r>
          </a:p>
          <a:p>
            <a:pPr marL="531813" indent="-531813" eaLnBrk="1" hangingPunct="1">
              <a:buFont typeface="Wingdings" charset="2"/>
              <a:buNone/>
              <a:tabLst>
                <a:tab pos="646113" algn="l"/>
                <a:tab pos="1103313" algn="l"/>
                <a:tab pos="1560513" algn="l"/>
                <a:tab pos="2017713" algn="l"/>
                <a:tab pos="2474913" algn="l"/>
                <a:tab pos="2932113" algn="l"/>
                <a:tab pos="3389313" algn="l"/>
                <a:tab pos="3846513" algn="l"/>
                <a:tab pos="4303713" algn="l"/>
                <a:tab pos="4760913" algn="l"/>
                <a:tab pos="5218113" algn="l"/>
                <a:tab pos="5675313" algn="l"/>
                <a:tab pos="6132513" algn="l"/>
                <a:tab pos="6589713" algn="l"/>
                <a:tab pos="7046913" algn="l"/>
                <a:tab pos="7504113" algn="l"/>
                <a:tab pos="7961313" algn="l"/>
                <a:tab pos="8418513" algn="l"/>
                <a:tab pos="8875713" algn="l"/>
                <a:tab pos="9332913" algn="l"/>
              </a:tabLst>
            </a:pPr>
            <a:r>
              <a:rPr lang="en-US" dirty="0" smtClean="0"/>
              <a:t>       y </a:t>
            </a:r>
            <a:r>
              <a:rPr lang="en-US" dirty="0" smtClean="0">
                <a:latin typeface="Wingdings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x+y</a:t>
            </a:r>
            <a:r>
              <a:rPr lang="en-US" dirty="0" smtClean="0"/>
              <a:t>	 	</a:t>
            </a:r>
            <a:r>
              <a:rPr lang="en-US" dirty="0" smtClean="0">
                <a:latin typeface="Wingdings" charset="2"/>
              </a:rPr>
              <a:t></a:t>
            </a:r>
            <a:r>
              <a:rPr lang="en-US" dirty="0" smtClean="0"/>
              <a:t> 1 op</a:t>
            </a:r>
          </a:p>
        </p:txBody>
      </p:sp>
      <p:sp>
        <p:nvSpPr>
          <p:cNvPr id="25604" name="AutoShape 3"/>
          <p:cNvSpPr>
            <a:spLocks/>
          </p:cNvSpPr>
          <p:nvPr/>
        </p:nvSpPr>
        <p:spPr bwMode="auto">
          <a:xfrm>
            <a:off x="3286116" y="3214686"/>
            <a:ext cx="73025" cy="936625"/>
          </a:xfrm>
          <a:prstGeom prst="rightBrace">
            <a:avLst>
              <a:gd name="adj1" fmla="val 106884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4"/>
          <p:cNvSpPr>
            <a:spLocks/>
          </p:cNvSpPr>
          <p:nvPr/>
        </p:nvSpPr>
        <p:spPr bwMode="auto">
          <a:xfrm>
            <a:off x="4714876" y="3000372"/>
            <a:ext cx="215900" cy="2232025"/>
          </a:xfrm>
          <a:prstGeom prst="rightBrace">
            <a:avLst>
              <a:gd name="adj1" fmla="val 86152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3188"/>
            <a:ext cx="8228013" cy="131286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dirty="0" err="1" smtClean="0"/>
              <a:t>Contoh</a:t>
            </a:r>
            <a:r>
              <a:rPr lang="en-US" sz="4000" dirty="0" smtClean="0"/>
              <a:t>  4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/>
          <a:lstStyle/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for i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>
                <a:latin typeface="Courier New" pitchFamily="49" charset="0"/>
              </a:rPr>
              <a:t>1 to 10    	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		x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>
                <a:latin typeface="Courier New" pitchFamily="49" charset="0"/>
              </a:rPr>
              <a:t> x+1		    	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    for j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>
                <a:latin typeface="Courier New" pitchFamily="49" charset="0"/>
              </a:rPr>
              <a:t>1 to i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			y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>
                <a:latin typeface="Courier New" pitchFamily="49" charset="0"/>
              </a:rPr>
              <a:t> x+y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			x </a:t>
            </a:r>
            <a:r>
              <a:rPr lang="en-US" smtClean="0">
                <a:latin typeface="Wingdings" charset="2"/>
              </a:rPr>
              <a:t></a:t>
            </a:r>
            <a:r>
              <a:rPr lang="en-US" smtClean="0">
                <a:latin typeface="Courier New" pitchFamily="49" charset="0"/>
              </a:rPr>
              <a:t> x+1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		endfor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mtClean="0">
                <a:latin typeface="Courier New" pitchFamily="49" charset="0"/>
              </a:rPr>
              <a:t>endfor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4"/>
          <p:cNvSpPr>
            <a:spLocks/>
          </p:cNvSpPr>
          <p:nvPr/>
        </p:nvSpPr>
        <p:spPr bwMode="auto">
          <a:xfrm>
            <a:off x="4356100" y="2781300"/>
            <a:ext cx="144463" cy="1439863"/>
          </a:xfrm>
          <a:prstGeom prst="rightBrace">
            <a:avLst>
              <a:gd name="adj1" fmla="val 8305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4943475" y="3328988"/>
            <a:ext cx="343217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T</a:t>
            </a:r>
            <a:r>
              <a:rPr lang="it-IT" sz="2000" baseline="-30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for</a:t>
            </a:r>
            <a:r>
              <a:rPr lang="it-IT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(j) = t</a:t>
            </a:r>
            <a:r>
              <a:rPr lang="it-IT" sz="2000" baseline="-30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i </a:t>
            </a:r>
            <a:r>
              <a:rPr lang="it-IT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(T</a:t>
            </a:r>
            <a:r>
              <a:rPr lang="it-IT" sz="2000" baseline="-30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s</a:t>
            </a:r>
            <a:r>
              <a:rPr lang="it-IT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+1) = i (2+1) = 3i</a:t>
            </a:r>
            <a:r>
              <a:rPr lang="it-IT" sz="2000">
                <a:solidFill>
                  <a:srgbClr val="FFFFFF"/>
                </a:solidFill>
                <a:ea typeface="MS Mincho" pitchFamily="49" charset="-128"/>
              </a:rPr>
              <a:t> 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4927600" y="3932238"/>
            <a:ext cx="2411413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T(i) = </a:t>
            </a:r>
            <a:r>
              <a:rPr lang="en-US" sz="2000" i="1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+3i+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1</a:t>
            </a:r>
            <a:r>
              <a:rPr lang="en-US" sz="20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 = 2+3i</a:t>
            </a: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5072063" y="4797425"/>
            <a:ext cx="2125662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charset="0"/>
                <a:ea typeface="MS Mincho" pitchFamily="49" charset="-128"/>
              </a:rPr>
              <a:t>T =                       =</a:t>
            </a:r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5884863" y="4625975"/>
          <a:ext cx="573087" cy="606425"/>
        </p:xfrm>
        <a:graphic>
          <a:graphicData uri="http://schemas.openxmlformats.org/presentationml/2006/ole">
            <p:oleObj spid="_x0000_s5122" name="Equation" r:id="rId4" imgW="444240" imgH="431640" progId="Equation.3">
              <p:embed/>
            </p:oleObj>
          </a:graphicData>
        </a:graphic>
      </p:graphicFrame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0" y="3081338"/>
            <a:ext cx="9144000" cy="1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7286625" y="4697413"/>
          <a:ext cx="984250" cy="606425"/>
        </p:xfrm>
        <a:graphic>
          <a:graphicData uri="http://schemas.openxmlformats.org/presentationml/2006/ole">
            <p:oleObj spid="_x0000_s5123" name="Equation" r:id="rId5" imgW="685800" imgH="431640" progId="Equation.3">
              <p:embed/>
            </p:oleObj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065713" y="5661025"/>
            <a:ext cx="3738562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>
                <a:solidFill>
                  <a:srgbClr val="000000"/>
                </a:solidFill>
                <a:ea typeface="MS Mincho" pitchFamily="49" charset="-128"/>
              </a:rPr>
              <a:t>=  20 + 3 * ½ * 10 * (10+1) = 185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5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643050"/>
            <a:ext cx="8228013" cy="4529138"/>
          </a:xfrm>
        </p:spPr>
        <p:txBody>
          <a:bodyPr/>
          <a:lstStyle/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for I </a:t>
            </a:r>
            <a:r>
              <a:rPr lang="en-US" sz="2000" dirty="0" smtClean="0">
                <a:latin typeface="Calibri (Body)"/>
                <a:sym typeface="Wingdings" pitchFamily="2" charset="2"/>
              </a:rPr>
              <a:t> </a:t>
            </a:r>
            <a:r>
              <a:rPr lang="en-US" sz="2000" dirty="0" smtClean="0">
                <a:latin typeface="Calibri (Body)"/>
              </a:rPr>
              <a:t>1 to 10    	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	 x </a:t>
            </a:r>
            <a:r>
              <a:rPr lang="en-US" sz="2000" dirty="0" smtClean="0">
                <a:latin typeface="Calibri (Body)"/>
                <a:sym typeface="Wingdings" pitchFamily="2" charset="2"/>
              </a:rPr>
              <a:t></a:t>
            </a:r>
            <a:r>
              <a:rPr lang="en-US" sz="2000" dirty="0" smtClean="0">
                <a:latin typeface="Calibri (Body)"/>
              </a:rPr>
              <a:t> x+1		    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    for j </a:t>
            </a:r>
            <a:r>
              <a:rPr lang="en-US" sz="2000" dirty="0" smtClean="0">
                <a:latin typeface="Calibri (Body)"/>
                <a:sym typeface="Wingdings" pitchFamily="2" charset="2"/>
              </a:rPr>
              <a:t>  </a:t>
            </a:r>
            <a:r>
              <a:rPr lang="en-US" sz="2000" dirty="0" err="1" smtClean="0">
                <a:latin typeface="Calibri (Body)"/>
              </a:rPr>
              <a:t>i</a:t>
            </a:r>
            <a:r>
              <a:rPr lang="en-US" sz="2000" dirty="0" smtClean="0">
                <a:latin typeface="Calibri (Body)"/>
              </a:rPr>
              <a:t> to 10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		  y </a:t>
            </a:r>
            <a:r>
              <a:rPr lang="en-US" sz="2000" dirty="0" smtClean="0">
                <a:latin typeface="Calibri (Body)"/>
                <a:sym typeface="Wingdings" pitchFamily="2" charset="2"/>
              </a:rPr>
              <a:t></a:t>
            </a:r>
            <a:r>
              <a:rPr lang="en-US" sz="2000" dirty="0" smtClean="0">
                <a:latin typeface="Calibri (Body)"/>
              </a:rPr>
              <a:t> </a:t>
            </a:r>
            <a:r>
              <a:rPr lang="en-US" sz="2000" dirty="0" err="1" smtClean="0">
                <a:latin typeface="Calibri (Body)"/>
              </a:rPr>
              <a:t>x+y</a:t>
            </a:r>
            <a:endParaRPr lang="en-US" sz="2000" dirty="0" smtClean="0">
              <a:latin typeface="Calibri (Body)"/>
            </a:endParaRP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		  x </a:t>
            </a:r>
            <a:r>
              <a:rPr lang="en-US" sz="2000" dirty="0" smtClean="0">
                <a:latin typeface="Calibri (Body)"/>
                <a:sym typeface="Wingdings" pitchFamily="2" charset="2"/>
              </a:rPr>
              <a:t></a:t>
            </a:r>
            <a:r>
              <a:rPr lang="en-US" sz="2000" dirty="0" smtClean="0">
                <a:latin typeface="Calibri (Body)"/>
              </a:rPr>
              <a:t> x+1</a:t>
            </a: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smtClean="0">
                <a:latin typeface="Calibri (Body)"/>
              </a:rPr>
              <a:t>	 </a:t>
            </a:r>
            <a:r>
              <a:rPr lang="en-US" sz="2000" dirty="0" err="1" smtClean="0">
                <a:latin typeface="Calibri (Body)"/>
              </a:rPr>
              <a:t>endfor</a:t>
            </a:r>
            <a:endParaRPr lang="en-US" sz="2000" dirty="0" smtClean="0">
              <a:latin typeface="Calibri (Body)"/>
            </a:endParaRPr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sz="2000" dirty="0" err="1" smtClean="0">
                <a:latin typeface="Calibri (Body)"/>
              </a:rPr>
              <a:t>endfor</a:t>
            </a:r>
            <a:endParaRPr lang="en-US" sz="2000" dirty="0" smtClean="0">
              <a:latin typeface="Calibri (Body)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929058" y="2643182"/>
            <a:ext cx="3619878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T</a:t>
            </a:r>
            <a:r>
              <a:rPr lang="it-IT" sz="2000" baseline="-30000" dirty="0">
                <a:solidFill>
                  <a:srgbClr val="000000"/>
                </a:solidFill>
                <a:ea typeface="MS Mincho" pitchFamily="49" charset="-128"/>
              </a:rPr>
              <a:t>for</a:t>
            </a: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(i) = t</a:t>
            </a:r>
            <a:r>
              <a:rPr lang="it-IT" sz="2000" baseline="-30000" dirty="0">
                <a:solidFill>
                  <a:srgbClr val="000000"/>
                </a:solidFill>
                <a:ea typeface="MS Mincho" pitchFamily="49" charset="-128"/>
              </a:rPr>
              <a:t>i </a:t>
            </a: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(T</a:t>
            </a:r>
            <a:r>
              <a:rPr lang="it-IT" sz="2000" baseline="-30000" dirty="0">
                <a:solidFill>
                  <a:srgbClr val="000000"/>
                </a:solidFill>
                <a:ea typeface="MS Mincho" pitchFamily="49" charset="-128"/>
              </a:rPr>
              <a:t>s</a:t>
            </a: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+1) = (10-i+1) * (2+1) </a:t>
            </a:r>
          </a:p>
          <a:p>
            <a:pP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         = (10-i+1)*3 = (11-i)*3</a:t>
            </a:r>
          </a:p>
        </p:txBody>
      </p:sp>
      <p:sp>
        <p:nvSpPr>
          <p:cNvPr id="6150" name="AutoShape 4"/>
          <p:cNvSpPr>
            <a:spLocks/>
          </p:cNvSpPr>
          <p:nvPr/>
        </p:nvSpPr>
        <p:spPr bwMode="auto">
          <a:xfrm>
            <a:off x="3635375" y="2565400"/>
            <a:ext cx="73025" cy="863600"/>
          </a:xfrm>
          <a:prstGeom prst="rightBrace">
            <a:avLst>
              <a:gd name="adj1" fmla="val 98551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151" name="Rectangle 5"/>
          <p:cNvSpPr>
            <a:spLocks noChangeArrowheads="1"/>
          </p:cNvSpPr>
          <p:nvPr/>
        </p:nvSpPr>
        <p:spPr bwMode="auto">
          <a:xfrm>
            <a:off x="3929058" y="3571876"/>
            <a:ext cx="2095743" cy="7100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T(i) =1+(11-i)*3+</a:t>
            </a:r>
            <a:r>
              <a:rPr lang="it-IT" sz="2000" i="1" dirty="0">
                <a:solidFill>
                  <a:srgbClr val="000000"/>
                </a:solidFill>
                <a:ea typeface="MS Mincho" pitchFamily="49" charset="-128"/>
              </a:rPr>
              <a:t>1</a:t>
            </a: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 </a:t>
            </a:r>
          </a:p>
          <a:p>
            <a:pP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t-IT" sz="2000" dirty="0">
                <a:solidFill>
                  <a:srgbClr val="000000"/>
                </a:solidFill>
                <a:ea typeface="MS Mincho" pitchFamily="49" charset="-128"/>
              </a:rPr>
              <a:t>      = 35-3i</a:t>
            </a:r>
          </a:p>
        </p:txBody>
      </p:sp>
      <p:sp>
        <p:nvSpPr>
          <p:cNvPr id="6152" name="Rectangle 6"/>
          <p:cNvSpPr>
            <a:spLocks noChangeArrowheads="1"/>
          </p:cNvSpPr>
          <p:nvPr/>
        </p:nvSpPr>
        <p:spPr bwMode="auto">
          <a:xfrm>
            <a:off x="4000496" y="4506913"/>
            <a:ext cx="5143504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ea typeface="MS Mincho" pitchFamily="49" charset="-128"/>
              </a:rPr>
              <a:t>T =                 </a:t>
            </a:r>
            <a:r>
              <a:rPr lang="en-US" sz="2000" dirty="0" smtClean="0">
                <a:solidFill>
                  <a:srgbClr val="000000"/>
                </a:solidFill>
                <a:ea typeface="MS Mincho" pitchFamily="49" charset="-128"/>
              </a:rPr>
              <a:t>   </a:t>
            </a:r>
            <a:r>
              <a:rPr lang="en-US" sz="2000" dirty="0">
                <a:solidFill>
                  <a:srgbClr val="000000"/>
                </a:solidFill>
                <a:ea typeface="MS Mincho" pitchFamily="49" charset="-128"/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 350 - 3 * ½ * 10 * (10+1) =185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4660900" y="4410075"/>
          <a:ext cx="574675" cy="606425"/>
        </p:xfrm>
        <a:graphic>
          <a:graphicData uri="http://schemas.openxmlformats.org/presentationml/2006/ole">
            <p:oleObj spid="_x0000_s6146" name="Equation" r:id="rId4" imgW="444240" imgH="43164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6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>
            <a:normAutofit lnSpcReduction="10000"/>
          </a:bodyPr>
          <a:lstStyle/>
          <a:p>
            <a:pPr marL="531813" indent="-531813">
              <a:lnSpc>
                <a:spcPct val="90000"/>
              </a:lnSpc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1 to 10    	    </a:t>
            </a:r>
          </a:p>
          <a:p>
            <a:pPr marL="531813" indent="-531813">
              <a:lnSpc>
                <a:spcPct val="90000"/>
              </a:lnSpc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x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x+1		     </a:t>
            </a:r>
          </a:p>
          <a:p>
            <a:pPr marL="531813" indent="-531813">
              <a:lnSpc>
                <a:spcPct val="90000"/>
              </a:lnSpc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    for j</a:t>
            </a:r>
            <a:r>
              <a:rPr lang="en-US" dirty="0" smtClean="0">
                <a:sym typeface="Wingdings" pitchFamily="2" charset="2"/>
              </a:rPr>
              <a:t>  </a:t>
            </a:r>
            <a:r>
              <a:rPr lang="en-US" dirty="0" smtClean="0"/>
              <a:t>1 to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531813" indent="-531813">
              <a:lnSpc>
                <a:spcPct val="90000"/>
              </a:lnSpc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	y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endfor</a:t>
            </a:r>
            <a:endParaRPr lang="en-US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err="1" smtClean="0"/>
              <a:t>Endfor</a:t>
            </a:r>
            <a:endParaRPr lang="en-US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dirty="0" smtClean="0"/>
          </a:p>
          <a:p>
            <a:pPr marL="531813" indent="-531813" eaLnBrk="1" hangingPunct="1">
              <a:lnSpc>
                <a:spcPct val="90000"/>
              </a:lnSpc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										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8013" cy="1138237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 7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529138"/>
          </a:xfrm>
        </p:spPr>
        <p:txBody>
          <a:bodyPr>
            <a:normAutofit lnSpcReduction="10000"/>
          </a:bodyPr>
          <a:lstStyle/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1 to n    	    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x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x+1		     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    for j </a:t>
            </a:r>
            <a:r>
              <a:rPr lang="en-US" dirty="0" smtClean="0">
                <a:sym typeface="Wingdings" pitchFamily="2" charset="2"/>
              </a:rPr>
              <a:t>  </a:t>
            </a:r>
            <a:r>
              <a:rPr lang="en-US" dirty="0" err="1" smtClean="0"/>
              <a:t>i</a:t>
            </a:r>
            <a:r>
              <a:rPr lang="en-US" dirty="0" smtClean="0"/>
              <a:t> to n</a:t>
            </a:r>
          </a:p>
          <a:p>
            <a:pPr marL="531813" indent="-531813"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	y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endfor</a:t>
            </a:r>
            <a:endParaRPr lang="en-US" dirty="0" smtClean="0"/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err="1" smtClean="0"/>
              <a:t>Endfor</a:t>
            </a:r>
            <a:endParaRPr lang="en-US" dirty="0" smtClean="0"/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endParaRPr lang="en-US" dirty="0" smtClean="0"/>
          </a:p>
          <a:p>
            <a:pPr marL="531813" indent="-531813" eaLnBrk="1" hangingPunct="1">
              <a:buFont typeface="Wingdings" charset="2"/>
              <a:buNone/>
              <a:tabLst>
                <a:tab pos="531813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</a:tabLst>
            </a:pPr>
            <a:r>
              <a:rPr lang="en-US" dirty="0" smtClean="0"/>
              <a:t>										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7463"/>
            <a:ext cx="8229600" cy="1435101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Tujuan Instruksional Khusus (TIK)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dirty="0" err="1" smtClean="0"/>
              <a:t>Menjelaskan</a:t>
            </a:r>
            <a:r>
              <a:rPr lang="en-GB" dirty="0" smtClean="0"/>
              <a:t> </a:t>
            </a:r>
            <a:r>
              <a:rPr lang="en-GB" dirty="0" err="1" smtClean="0"/>
              <a:t>efisiensi</a:t>
            </a:r>
            <a:r>
              <a:rPr lang="en-GB" dirty="0" smtClean="0"/>
              <a:t> </a:t>
            </a:r>
            <a:r>
              <a:rPr lang="en-GB" dirty="0" err="1" smtClean="0"/>
              <a:t>algoritma</a:t>
            </a:r>
            <a:endParaRPr lang="en-GB" dirty="0" smtClean="0"/>
          </a:p>
          <a:p>
            <a:pPr marL="606425" indent="-606425" eaLnBrk="1" hangingPunct="1"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</a:tabLst>
            </a:pPr>
            <a:r>
              <a:rPr lang="en-GB" dirty="0" err="1" smtClean="0"/>
              <a:t>Menjelaskan</a:t>
            </a:r>
            <a:r>
              <a:rPr lang="en-GB" dirty="0" smtClean="0"/>
              <a:t> </a:t>
            </a:r>
            <a:r>
              <a:rPr lang="en-GB" dirty="0" err="1" smtClean="0"/>
              <a:t>pengukuran</a:t>
            </a:r>
            <a:r>
              <a:rPr lang="en-GB" dirty="0" smtClean="0"/>
              <a:t> running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8012" cy="113823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Efisiensi Algoritma ?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28596" y="1268413"/>
            <a:ext cx="8536017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Mengukur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jumlah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sumber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daya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(</a:t>
            </a:r>
            <a:r>
              <a:rPr lang="en-GB" sz="2400" i="1" dirty="0">
                <a:solidFill>
                  <a:srgbClr val="FF0000"/>
                </a:solidFill>
                <a:latin typeface="Verdana" pitchFamily="32" charset="0"/>
              </a:rPr>
              <a:t>time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dan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Verdana" pitchFamily="32" charset="0"/>
              </a:rPr>
              <a:t>space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) yang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diperlukan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oleh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sebuah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Verdana" pitchFamily="32" charset="0"/>
              </a:rPr>
              <a:t>algoritma</a:t>
            </a:r>
            <a:endParaRPr lang="en-GB" sz="24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>
              <a:solidFill>
                <a:srgbClr val="000000"/>
              </a:solidFill>
              <a:latin typeface="Verdana" pitchFamily="32" charset="0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Waktu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diperlukan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(</a:t>
            </a:r>
            <a:r>
              <a:rPr lang="en-GB" sz="2400" i="1" dirty="0">
                <a:solidFill>
                  <a:srgbClr val="FF0000"/>
                </a:solidFill>
                <a:latin typeface="Verdana" pitchFamily="32" charset="0"/>
              </a:rPr>
              <a:t>running time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)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oleh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sebuah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algoritma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cenderung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tergantung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jumlah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input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yang </a:t>
            </a:r>
            <a:r>
              <a:rPr lang="en-GB" sz="2400" dirty="0" err="1" smtClean="0">
                <a:solidFill>
                  <a:srgbClr val="000000"/>
                </a:solidFill>
                <a:latin typeface="Verdana" pitchFamily="32" charset="0"/>
              </a:rPr>
              <a:t>diproses.</a:t>
            </a:r>
            <a:r>
              <a:rPr lang="en-GB" sz="2400" i="1" dirty="0" err="1" smtClean="0">
                <a:solidFill>
                  <a:srgbClr val="FF0000"/>
                </a:solidFill>
                <a:latin typeface="Verdana" pitchFamily="32" charset="0"/>
              </a:rPr>
              <a:t>Running</a:t>
            </a:r>
            <a:r>
              <a:rPr lang="en-GB" sz="2400" i="1" dirty="0" smtClean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i="1" dirty="0">
                <a:solidFill>
                  <a:srgbClr val="FF0000"/>
                </a:solidFill>
                <a:latin typeface="Verdana" pitchFamily="32" charset="0"/>
              </a:rPr>
              <a:t>time</a:t>
            </a:r>
            <a:r>
              <a:rPr lang="en-GB" sz="2400" i="1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dari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sebuah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algoritma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fungsi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dari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jumlah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inputnya</a:t>
            </a:r>
            <a:endParaRPr lang="en-GB" sz="2400" dirty="0">
              <a:solidFill>
                <a:srgbClr val="FF0000"/>
              </a:solidFill>
              <a:latin typeface="Verdana" pitchFamily="32" charset="0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eaLnBrk="1" hangingPunct="1">
              <a:spcBef>
                <a:spcPts val="300"/>
              </a:spcBef>
              <a:spcAft>
                <a:spcPts val="600"/>
              </a:spcAft>
              <a:buClr>
                <a:srgbClr val="666600"/>
              </a:buClr>
              <a:buSzPct val="7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Verdana" pitchFamily="32" charset="0"/>
              </a:rPr>
              <a:t>Selalu</a:t>
            </a:r>
            <a:r>
              <a:rPr lang="en-GB" sz="2400" dirty="0" smtClean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tidak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terikat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platform (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mesin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+ OS)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,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bahasa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pemrograman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,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kualitas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kompilator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atau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bahkan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paradigma</a:t>
            </a:r>
            <a:r>
              <a:rPr lang="en-GB" sz="2400" dirty="0">
                <a:solidFill>
                  <a:srgbClr val="CC9900"/>
                </a:solidFill>
                <a:latin typeface="Verdana" pitchFamily="32" charset="0"/>
              </a:rPr>
              <a:t> </a:t>
            </a:r>
            <a:r>
              <a:rPr lang="en-GB" sz="2400" dirty="0" err="1">
                <a:solidFill>
                  <a:srgbClr val="FF0000"/>
                </a:solidFill>
                <a:latin typeface="Verdana" pitchFamily="32" charset="0"/>
              </a:rPr>
              <a:t>pemrograman</a:t>
            </a:r>
            <a:r>
              <a:rPr lang="en-GB" sz="2400" dirty="0">
                <a:solidFill>
                  <a:srgbClr val="FF0000"/>
                </a:solidFill>
                <a:latin typeface="Verdana" pitchFamily="32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mis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. Procedural </a:t>
            </a:r>
            <a:r>
              <a:rPr lang="en-GB" sz="2400" dirty="0" err="1">
                <a:solidFill>
                  <a:srgbClr val="000000"/>
                </a:solidFill>
                <a:latin typeface="Verdana" pitchFamily="32" charset="0"/>
              </a:rPr>
              <a:t>vs</a:t>
            </a:r>
            <a:r>
              <a:rPr lang="en-GB" sz="2400" dirty="0">
                <a:solidFill>
                  <a:srgbClr val="000000"/>
                </a:solidFill>
                <a:latin typeface="Verdana" pitchFamily="32" charset="0"/>
              </a:rPr>
              <a:t> Object-Oriented)</a:t>
            </a:r>
            <a:r>
              <a:rPr lang="ar-SA" sz="2400" dirty="0">
                <a:solidFill>
                  <a:srgbClr val="000000"/>
                </a:solidFill>
                <a:latin typeface="Verdana" pitchFamily="32" charset="0"/>
                <a:cs typeface="Arial" charset="0"/>
              </a:rPr>
              <a:t>‏</a:t>
            </a:r>
            <a:endParaRPr lang="en-GB" sz="24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</a:p>
          <a:p>
            <a:r>
              <a:rPr lang="en-US" dirty="0" smtClean="0"/>
              <a:t>Time Complexity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2738"/>
            <a:ext cx="8229600" cy="1069975"/>
          </a:xfrm>
        </p:spPr>
        <p:txBody>
          <a:bodyPr lIns="0" tIns="0" rIns="0" bIns="0" anchor="ctr"/>
          <a:lstStyle/>
          <a:p>
            <a:pPr eaLnBrk="1" hangingPunct="1">
              <a:lnSpc>
                <a:spcPct val="12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Pengukuran running time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714488"/>
            <a:ext cx="7772400" cy="4025900"/>
          </a:xfrm>
        </p:spPr>
        <p:txBody>
          <a:bodyPr lIns="0" tIns="0" rIns="0" bIns="0"/>
          <a:lstStyle/>
          <a:p>
            <a:pPr marL="341313" indent="-341313" eaLnBrk="1" hangingPunct="1">
              <a:lnSpc>
                <a:spcPct val="124000"/>
              </a:lnSpc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 smtClean="0"/>
              <a:t>	Running time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input yang </a:t>
            </a:r>
            <a:r>
              <a:rPr lang="en-US" dirty="0" err="1" smtClean="0"/>
              <a:t>diberikan</a:t>
            </a:r>
            <a:r>
              <a:rPr lang="en-US" dirty="0" smtClean="0"/>
              <a:t>.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pengukurannya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besarnya</a:t>
            </a:r>
            <a:r>
              <a:rPr lang="en-US" dirty="0" smtClean="0"/>
              <a:t> input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63500"/>
            <a:ext cx="8642350" cy="62865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Analisa Algoritma: How?</a:t>
            </a:r>
          </a:p>
        </p:txBody>
      </p:sp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357158" y="1285860"/>
            <a:ext cx="833755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8138" indent="-338138"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400" dirty="0" err="1">
                <a:solidFill>
                  <a:srgbClr val="000000"/>
                </a:solidFill>
              </a:rPr>
              <a:t>Bagaimana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jika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kita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menggunakan</a:t>
            </a:r>
            <a:r>
              <a:rPr lang="en-GB" sz="2400" dirty="0">
                <a:solidFill>
                  <a:srgbClr val="000000"/>
                </a:solidFill>
              </a:rPr>
              <a:t> jam?</a:t>
            </a:r>
          </a:p>
          <a:p>
            <a:pPr marL="738188" lvl="1" indent="-280988"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400" dirty="0" err="1">
                <a:solidFill>
                  <a:srgbClr val="000000"/>
                </a:solidFill>
              </a:rPr>
              <a:t>Jumlah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waktu</a:t>
            </a:r>
            <a:r>
              <a:rPr lang="en-GB" sz="2400" dirty="0">
                <a:solidFill>
                  <a:srgbClr val="000000"/>
                </a:solidFill>
              </a:rPr>
              <a:t> yang </a:t>
            </a:r>
            <a:r>
              <a:rPr lang="en-GB" sz="2400" dirty="0" err="1">
                <a:solidFill>
                  <a:srgbClr val="000000"/>
                </a:solidFill>
              </a:rPr>
              <a:t>digunakan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bervariasi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tergantung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pada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beberapa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faktor</a:t>
            </a:r>
            <a:r>
              <a:rPr lang="en-GB" sz="2400" dirty="0">
                <a:solidFill>
                  <a:srgbClr val="000000"/>
                </a:solidFill>
              </a:rPr>
              <a:t> lain: </a:t>
            </a:r>
            <a:r>
              <a:rPr lang="en-GB" sz="2400" dirty="0" err="1">
                <a:solidFill>
                  <a:srgbClr val="000000"/>
                </a:solidFill>
              </a:rPr>
              <a:t>kecepatan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mesin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>
                <a:solidFill>
                  <a:srgbClr val="000000"/>
                </a:solidFill>
              </a:rPr>
              <a:t>sistem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operasi</a:t>
            </a:r>
            <a:r>
              <a:rPr lang="en-GB" sz="2400" dirty="0">
                <a:solidFill>
                  <a:srgbClr val="000000"/>
                </a:solidFill>
              </a:rPr>
              <a:t> (multi-tasking), </a:t>
            </a:r>
            <a:r>
              <a:rPr lang="en-GB" sz="2400" dirty="0" err="1">
                <a:solidFill>
                  <a:srgbClr val="000000"/>
                </a:solidFill>
              </a:rPr>
              <a:t>kualitas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kompiler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>
                <a:solidFill>
                  <a:srgbClr val="000000"/>
                </a:solidFill>
              </a:rPr>
              <a:t>dan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bahasa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pemrograman</a:t>
            </a:r>
            <a:r>
              <a:rPr lang="en-GB" sz="2400" dirty="0">
                <a:solidFill>
                  <a:srgbClr val="000000"/>
                </a:solidFill>
              </a:rPr>
              <a:t>.</a:t>
            </a:r>
          </a:p>
          <a:p>
            <a:pPr marL="738188" lvl="1" indent="-280988"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0000"/>
              <a:buFont typeface="Wingdings" charset="2"/>
              <a:buChar char="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sz="2400" dirty="0" err="1">
                <a:solidFill>
                  <a:srgbClr val="000000"/>
                </a:solidFill>
              </a:rPr>
              <a:t>Sehingga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kurang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memberikan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gambaran</a:t>
            </a:r>
            <a:r>
              <a:rPr lang="en-GB" sz="2400" dirty="0">
                <a:solidFill>
                  <a:srgbClr val="000000"/>
                </a:solidFill>
              </a:rPr>
              <a:t> yang </a:t>
            </a:r>
            <a:r>
              <a:rPr lang="en-GB" sz="2400" dirty="0" err="1">
                <a:solidFill>
                  <a:srgbClr val="000000"/>
                </a:solidFill>
              </a:rPr>
              <a:t>tepat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tentang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algoritma</a:t>
            </a:r>
            <a:endParaRPr lang="en-GB" sz="2400" dirty="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201" y="4505346"/>
            <a:ext cx="4065588" cy="1474788"/>
            <a:chOff x="113" y="2476"/>
            <a:chExt cx="2448" cy="929"/>
          </a:xfrm>
        </p:grpSpPr>
        <p:sp>
          <p:nvSpPr>
            <p:cNvPr id="14378" name="Line 4"/>
            <p:cNvSpPr>
              <a:spLocks noChangeShapeType="1"/>
            </p:cNvSpPr>
            <p:nvPr/>
          </p:nvSpPr>
          <p:spPr bwMode="auto">
            <a:xfrm>
              <a:off x="225" y="2899"/>
              <a:ext cx="222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5"/>
            <p:cNvSpPr>
              <a:spLocks noChangeShapeType="1"/>
            </p:cNvSpPr>
            <p:nvPr/>
          </p:nvSpPr>
          <p:spPr bwMode="auto">
            <a:xfrm>
              <a:off x="310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>
              <a:off x="394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7"/>
            <p:cNvSpPr>
              <a:spLocks noChangeShapeType="1"/>
            </p:cNvSpPr>
            <p:nvPr/>
          </p:nvSpPr>
          <p:spPr bwMode="auto">
            <a:xfrm>
              <a:off x="479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8"/>
            <p:cNvSpPr>
              <a:spLocks noChangeShapeType="1"/>
            </p:cNvSpPr>
            <p:nvPr/>
          </p:nvSpPr>
          <p:spPr bwMode="auto">
            <a:xfrm>
              <a:off x="563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9"/>
            <p:cNvSpPr>
              <a:spLocks noChangeShapeType="1"/>
            </p:cNvSpPr>
            <p:nvPr/>
          </p:nvSpPr>
          <p:spPr bwMode="auto">
            <a:xfrm>
              <a:off x="648" y="2843"/>
              <a:ext cx="1" cy="11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Line 10"/>
            <p:cNvSpPr>
              <a:spLocks noChangeShapeType="1"/>
            </p:cNvSpPr>
            <p:nvPr/>
          </p:nvSpPr>
          <p:spPr bwMode="auto">
            <a:xfrm>
              <a:off x="732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Line 11"/>
            <p:cNvSpPr>
              <a:spLocks noChangeShapeType="1"/>
            </p:cNvSpPr>
            <p:nvPr/>
          </p:nvSpPr>
          <p:spPr bwMode="auto">
            <a:xfrm>
              <a:off x="817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12"/>
            <p:cNvSpPr>
              <a:spLocks noChangeShapeType="1"/>
            </p:cNvSpPr>
            <p:nvPr/>
          </p:nvSpPr>
          <p:spPr bwMode="auto">
            <a:xfrm>
              <a:off x="901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Line 13"/>
            <p:cNvSpPr>
              <a:spLocks noChangeShapeType="1"/>
            </p:cNvSpPr>
            <p:nvPr/>
          </p:nvSpPr>
          <p:spPr bwMode="auto">
            <a:xfrm>
              <a:off x="986" y="2843"/>
              <a:ext cx="1" cy="11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4"/>
            <p:cNvSpPr>
              <a:spLocks noChangeShapeType="1"/>
            </p:cNvSpPr>
            <p:nvPr/>
          </p:nvSpPr>
          <p:spPr bwMode="auto">
            <a:xfrm>
              <a:off x="1070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5"/>
            <p:cNvSpPr>
              <a:spLocks noChangeShapeType="1"/>
            </p:cNvSpPr>
            <p:nvPr/>
          </p:nvSpPr>
          <p:spPr bwMode="auto">
            <a:xfrm>
              <a:off x="1154" y="2843"/>
              <a:ext cx="1" cy="11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16"/>
            <p:cNvSpPr>
              <a:spLocks noChangeShapeType="1"/>
            </p:cNvSpPr>
            <p:nvPr/>
          </p:nvSpPr>
          <p:spPr bwMode="auto">
            <a:xfrm>
              <a:off x="1239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17"/>
            <p:cNvSpPr>
              <a:spLocks noChangeShapeType="1"/>
            </p:cNvSpPr>
            <p:nvPr/>
          </p:nvSpPr>
          <p:spPr bwMode="auto">
            <a:xfrm>
              <a:off x="1323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18"/>
            <p:cNvSpPr>
              <a:spLocks noChangeShapeType="1"/>
            </p:cNvSpPr>
            <p:nvPr/>
          </p:nvSpPr>
          <p:spPr bwMode="auto">
            <a:xfrm>
              <a:off x="1408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19"/>
            <p:cNvSpPr>
              <a:spLocks noChangeShapeType="1"/>
            </p:cNvSpPr>
            <p:nvPr/>
          </p:nvSpPr>
          <p:spPr bwMode="auto">
            <a:xfrm>
              <a:off x="1492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577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Line 21"/>
            <p:cNvSpPr>
              <a:spLocks noChangeShapeType="1"/>
            </p:cNvSpPr>
            <p:nvPr/>
          </p:nvSpPr>
          <p:spPr bwMode="auto">
            <a:xfrm>
              <a:off x="1577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Line 22"/>
            <p:cNvSpPr>
              <a:spLocks noChangeShapeType="1"/>
            </p:cNvSpPr>
            <p:nvPr/>
          </p:nvSpPr>
          <p:spPr bwMode="auto">
            <a:xfrm>
              <a:off x="1746" y="2843"/>
              <a:ext cx="1" cy="11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Line 23"/>
            <p:cNvSpPr>
              <a:spLocks noChangeShapeType="1"/>
            </p:cNvSpPr>
            <p:nvPr/>
          </p:nvSpPr>
          <p:spPr bwMode="auto">
            <a:xfrm>
              <a:off x="1830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Line 24"/>
            <p:cNvSpPr>
              <a:spLocks noChangeShapeType="1"/>
            </p:cNvSpPr>
            <p:nvPr/>
          </p:nvSpPr>
          <p:spPr bwMode="auto">
            <a:xfrm>
              <a:off x="1915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Line 25"/>
            <p:cNvSpPr>
              <a:spLocks noChangeShapeType="1"/>
            </p:cNvSpPr>
            <p:nvPr/>
          </p:nvSpPr>
          <p:spPr bwMode="auto">
            <a:xfrm>
              <a:off x="1999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Line 26"/>
            <p:cNvSpPr>
              <a:spLocks noChangeShapeType="1"/>
            </p:cNvSpPr>
            <p:nvPr/>
          </p:nvSpPr>
          <p:spPr bwMode="auto">
            <a:xfrm>
              <a:off x="2084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Line 27"/>
            <p:cNvSpPr>
              <a:spLocks noChangeShapeType="1"/>
            </p:cNvSpPr>
            <p:nvPr/>
          </p:nvSpPr>
          <p:spPr bwMode="auto">
            <a:xfrm>
              <a:off x="2168" y="2843"/>
              <a:ext cx="1" cy="112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Line 28"/>
            <p:cNvSpPr>
              <a:spLocks noChangeShapeType="1"/>
            </p:cNvSpPr>
            <p:nvPr/>
          </p:nvSpPr>
          <p:spPr bwMode="auto">
            <a:xfrm>
              <a:off x="2253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Line 29"/>
            <p:cNvSpPr>
              <a:spLocks noChangeShapeType="1"/>
            </p:cNvSpPr>
            <p:nvPr/>
          </p:nvSpPr>
          <p:spPr bwMode="auto">
            <a:xfrm>
              <a:off x="2337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30"/>
            <p:cNvSpPr>
              <a:spLocks noChangeShapeType="1"/>
            </p:cNvSpPr>
            <p:nvPr/>
          </p:nvSpPr>
          <p:spPr bwMode="auto">
            <a:xfrm>
              <a:off x="1661" y="2843"/>
              <a:ext cx="1" cy="11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Line 31"/>
            <p:cNvSpPr>
              <a:spLocks noChangeShapeType="1"/>
            </p:cNvSpPr>
            <p:nvPr/>
          </p:nvSpPr>
          <p:spPr bwMode="auto">
            <a:xfrm>
              <a:off x="225" y="2702"/>
              <a:ext cx="1" cy="4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Oval 32"/>
            <p:cNvSpPr>
              <a:spLocks noChangeArrowheads="1"/>
            </p:cNvSpPr>
            <p:nvPr/>
          </p:nvSpPr>
          <p:spPr bwMode="auto">
            <a:xfrm>
              <a:off x="113" y="2477"/>
              <a:ext cx="225" cy="22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33"/>
            <p:cNvSpPr>
              <a:spLocks noChangeArrowheads="1"/>
            </p:cNvSpPr>
            <p:nvPr/>
          </p:nvSpPr>
          <p:spPr bwMode="auto">
            <a:xfrm>
              <a:off x="113" y="3181"/>
              <a:ext cx="225" cy="22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8" name="Line 34"/>
            <p:cNvSpPr>
              <a:spLocks noChangeShapeType="1"/>
            </p:cNvSpPr>
            <p:nvPr/>
          </p:nvSpPr>
          <p:spPr bwMode="auto">
            <a:xfrm>
              <a:off x="2449" y="2702"/>
              <a:ext cx="1" cy="4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Oval 35"/>
            <p:cNvSpPr>
              <a:spLocks noChangeArrowheads="1"/>
            </p:cNvSpPr>
            <p:nvPr/>
          </p:nvSpPr>
          <p:spPr bwMode="auto">
            <a:xfrm>
              <a:off x="2337" y="2477"/>
              <a:ext cx="225" cy="22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0" name="Oval 36"/>
            <p:cNvSpPr>
              <a:spLocks noChangeArrowheads="1"/>
            </p:cNvSpPr>
            <p:nvPr/>
          </p:nvSpPr>
          <p:spPr bwMode="auto">
            <a:xfrm>
              <a:off x="2337" y="3181"/>
              <a:ext cx="225" cy="22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Line 37"/>
            <p:cNvSpPr>
              <a:spLocks noChangeShapeType="1"/>
            </p:cNvSpPr>
            <p:nvPr/>
          </p:nvSpPr>
          <p:spPr bwMode="auto">
            <a:xfrm flipV="1">
              <a:off x="225" y="2475"/>
              <a:ext cx="1" cy="1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38"/>
            <p:cNvSpPr>
              <a:spLocks noChangeShapeType="1"/>
            </p:cNvSpPr>
            <p:nvPr/>
          </p:nvSpPr>
          <p:spPr bwMode="auto">
            <a:xfrm flipV="1">
              <a:off x="225" y="3178"/>
              <a:ext cx="1" cy="1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Line 39"/>
            <p:cNvSpPr>
              <a:spLocks noChangeShapeType="1"/>
            </p:cNvSpPr>
            <p:nvPr/>
          </p:nvSpPr>
          <p:spPr bwMode="auto">
            <a:xfrm flipV="1">
              <a:off x="2449" y="2587"/>
              <a:ext cx="1" cy="11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40"/>
            <p:cNvSpPr>
              <a:spLocks noChangeShapeType="1"/>
            </p:cNvSpPr>
            <p:nvPr/>
          </p:nvSpPr>
          <p:spPr bwMode="auto">
            <a:xfrm>
              <a:off x="2449" y="3294"/>
              <a:ext cx="1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Text Box 41"/>
            <p:cNvSpPr txBox="1">
              <a:spLocks noChangeArrowheads="1"/>
            </p:cNvSpPr>
            <p:nvPr/>
          </p:nvSpPr>
          <p:spPr bwMode="auto">
            <a:xfrm>
              <a:off x="592" y="2618"/>
              <a:ext cx="1154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Wall-Clock time</a:t>
              </a:r>
            </a:p>
          </p:txBody>
        </p:sp>
        <p:sp>
          <p:nvSpPr>
            <p:cNvPr id="14416" name="Text Box 42"/>
            <p:cNvSpPr txBox="1">
              <a:spLocks noChangeArrowheads="1"/>
            </p:cNvSpPr>
            <p:nvPr/>
          </p:nvSpPr>
          <p:spPr bwMode="auto">
            <a:xfrm>
              <a:off x="619" y="3124"/>
              <a:ext cx="901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CPU time</a:t>
              </a:r>
            </a:p>
          </p:txBody>
        </p:sp>
        <p:sp>
          <p:nvSpPr>
            <p:cNvPr id="14417" name="Line 43"/>
            <p:cNvSpPr>
              <a:spLocks noChangeShapeType="1"/>
            </p:cNvSpPr>
            <p:nvPr/>
          </p:nvSpPr>
          <p:spPr bwMode="auto">
            <a:xfrm>
              <a:off x="225" y="3012"/>
              <a:ext cx="36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44"/>
            <p:cNvSpPr>
              <a:spLocks noChangeShapeType="1"/>
            </p:cNvSpPr>
            <p:nvPr/>
          </p:nvSpPr>
          <p:spPr bwMode="auto">
            <a:xfrm>
              <a:off x="704" y="3012"/>
              <a:ext cx="225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Line 45"/>
            <p:cNvSpPr>
              <a:spLocks noChangeShapeType="1"/>
            </p:cNvSpPr>
            <p:nvPr/>
          </p:nvSpPr>
          <p:spPr bwMode="auto">
            <a:xfrm>
              <a:off x="1042" y="3012"/>
              <a:ext cx="11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46"/>
            <p:cNvSpPr>
              <a:spLocks noChangeShapeType="1"/>
            </p:cNvSpPr>
            <p:nvPr/>
          </p:nvSpPr>
          <p:spPr bwMode="auto">
            <a:xfrm>
              <a:off x="1267" y="3012"/>
              <a:ext cx="42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Line 47"/>
            <p:cNvSpPr>
              <a:spLocks noChangeShapeType="1"/>
            </p:cNvSpPr>
            <p:nvPr/>
          </p:nvSpPr>
          <p:spPr bwMode="auto">
            <a:xfrm>
              <a:off x="1830" y="3012"/>
              <a:ext cx="33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48"/>
            <p:cNvSpPr>
              <a:spLocks noChangeShapeType="1"/>
            </p:cNvSpPr>
            <p:nvPr/>
          </p:nvSpPr>
          <p:spPr bwMode="auto">
            <a:xfrm>
              <a:off x="2253" y="3012"/>
              <a:ext cx="14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606955" y="4364059"/>
            <a:ext cx="4251325" cy="2065337"/>
            <a:chOff x="2789" y="2387"/>
            <a:chExt cx="2678" cy="1301"/>
          </a:xfrm>
        </p:grpSpPr>
        <p:sp>
          <p:nvSpPr>
            <p:cNvPr id="14343" name="Line 50"/>
            <p:cNvSpPr>
              <a:spLocks noChangeShapeType="1"/>
            </p:cNvSpPr>
            <p:nvPr/>
          </p:nvSpPr>
          <p:spPr bwMode="auto">
            <a:xfrm>
              <a:off x="3501" y="2478"/>
              <a:ext cx="196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Text Box 51"/>
            <p:cNvSpPr txBox="1">
              <a:spLocks noChangeArrowheads="1"/>
            </p:cNvSpPr>
            <p:nvPr/>
          </p:nvSpPr>
          <p:spPr bwMode="auto">
            <a:xfrm>
              <a:off x="2789" y="2387"/>
              <a:ext cx="651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Process 1:</a:t>
              </a:r>
            </a:p>
          </p:txBody>
        </p:sp>
        <p:sp>
          <p:nvSpPr>
            <p:cNvPr id="14345" name="Line 52"/>
            <p:cNvSpPr>
              <a:spLocks noChangeShapeType="1"/>
            </p:cNvSpPr>
            <p:nvPr/>
          </p:nvSpPr>
          <p:spPr bwMode="auto">
            <a:xfrm>
              <a:off x="3501" y="2811"/>
              <a:ext cx="196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Text Box 53"/>
            <p:cNvSpPr txBox="1">
              <a:spLocks noChangeArrowheads="1"/>
            </p:cNvSpPr>
            <p:nvPr/>
          </p:nvSpPr>
          <p:spPr bwMode="auto">
            <a:xfrm>
              <a:off x="2789" y="2720"/>
              <a:ext cx="651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Process 2:</a:t>
              </a:r>
            </a:p>
          </p:txBody>
        </p:sp>
        <p:sp>
          <p:nvSpPr>
            <p:cNvPr id="14347" name="Line 54"/>
            <p:cNvSpPr>
              <a:spLocks noChangeShapeType="1"/>
            </p:cNvSpPr>
            <p:nvPr/>
          </p:nvSpPr>
          <p:spPr bwMode="auto">
            <a:xfrm>
              <a:off x="3501" y="3143"/>
              <a:ext cx="196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Text Box 55"/>
            <p:cNvSpPr txBox="1">
              <a:spLocks noChangeArrowheads="1"/>
            </p:cNvSpPr>
            <p:nvPr/>
          </p:nvSpPr>
          <p:spPr bwMode="auto">
            <a:xfrm>
              <a:off x="2789" y="3053"/>
              <a:ext cx="651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Process 3:</a:t>
              </a:r>
            </a:p>
          </p:txBody>
        </p:sp>
        <p:sp>
          <p:nvSpPr>
            <p:cNvPr id="14349" name="Line 56"/>
            <p:cNvSpPr>
              <a:spLocks noChangeShapeType="1"/>
            </p:cNvSpPr>
            <p:nvPr/>
          </p:nvSpPr>
          <p:spPr bwMode="auto">
            <a:xfrm>
              <a:off x="3501" y="3446"/>
              <a:ext cx="196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Text Box 57"/>
            <p:cNvSpPr txBox="1">
              <a:spLocks noChangeArrowheads="1"/>
            </p:cNvSpPr>
            <p:nvPr/>
          </p:nvSpPr>
          <p:spPr bwMode="auto">
            <a:xfrm>
              <a:off x="2789" y="3355"/>
              <a:ext cx="651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Idle:</a:t>
              </a:r>
            </a:p>
          </p:txBody>
        </p:sp>
        <p:sp>
          <p:nvSpPr>
            <p:cNvPr id="14351" name="Line 58"/>
            <p:cNvSpPr>
              <a:spLocks noChangeShapeType="1"/>
            </p:cNvSpPr>
            <p:nvPr/>
          </p:nvSpPr>
          <p:spPr bwMode="auto">
            <a:xfrm>
              <a:off x="3501" y="2478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59"/>
            <p:cNvSpPr>
              <a:spLocks noChangeShapeType="1"/>
            </p:cNvSpPr>
            <p:nvPr/>
          </p:nvSpPr>
          <p:spPr bwMode="auto">
            <a:xfrm>
              <a:off x="3622" y="2478"/>
              <a:ext cx="1" cy="3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60"/>
            <p:cNvSpPr>
              <a:spLocks noChangeShapeType="1"/>
            </p:cNvSpPr>
            <p:nvPr/>
          </p:nvSpPr>
          <p:spPr bwMode="auto">
            <a:xfrm>
              <a:off x="3622" y="2811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61"/>
            <p:cNvSpPr>
              <a:spLocks noChangeShapeType="1"/>
            </p:cNvSpPr>
            <p:nvPr/>
          </p:nvSpPr>
          <p:spPr bwMode="auto">
            <a:xfrm>
              <a:off x="3743" y="2811"/>
              <a:ext cx="1" cy="33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2"/>
            <p:cNvSpPr>
              <a:spLocks noChangeShapeType="1"/>
            </p:cNvSpPr>
            <p:nvPr/>
          </p:nvSpPr>
          <p:spPr bwMode="auto">
            <a:xfrm>
              <a:off x="3743" y="3143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63"/>
            <p:cNvSpPr>
              <a:spLocks noChangeShapeType="1"/>
            </p:cNvSpPr>
            <p:nvPr/>
          </p:nvSpPr>
          <p:spPr bwMode="auto">
            <a:xfrm>
              <a:off x="3864" y="3143"/>
              <a:ext cx="1" cy="30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64"/>
            <p:cNvSpPr>
              <a:spLocks noChangeShapeType="1"/>
            </p:cNvSpPr>
            <p:nvPr/>
          </p:nvSpPr>
          <p:spPr bwMode="auto">
            <a:xfrm flipV="1">
              <a:off x="3925" y="3140"/>
              <a:ext cx="1" cy="30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65"/>
            <p:cNvSpPr>
              <a:spLocks noChangeShapeType="1"/>
            </p:cNvSpPr>
            <p:nvPr/>
          </p:nvSpPr>
          <p:spPr bwMode="auto">
            <a:xfrm>
              <a:off x="3925" y="3143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66"/>
            <p:cNvSpPr>
              <a:spLocks noChangeShapeType="1"/>
            </p:cNvSpPr>
            <p:nvPr/>
          </p:nvSpPr>
          <p:spPr bwMode="auto">
            <a:xfrm flipV="1">
              <a:off x="4046" y="2808"/>
              <a:ext cx="1" cy="33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67"/>
            <p:cNvSpPr>
              <a:spLocks noChangeShapeType="1"/>
            </p:cNvSpPr>
            <p:nvPr/>
          </p:nvSpPr>
          <p:spPr bwMode="auto">
            <a:xfrm>
              <a:off x="4046" y="2811"/>
              <a:ext cx="363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68"/>
            <p:cNvSpPr>
              <a:spLocks noChangeShapeType="1"/>
            </p:cNvSpPr>
            <p:nvPr/>
          </p:nvSpPr>
          <p:spPr bwMode="auto">
            <a:xfrm flipV="1">
              <a:off x="4409" y="2475"/>
              <a:ext cx="1" cy="3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69"/>
            <p:cNvSpPr>
              <a:spLocks noChangeShapeType="1"/>
            </p:cNvSpPr>
            <p:nvPr/>
          </p:nvSpPr>
          <p:spPr bwMode="auto">
            <a:xfrm>
              <a:off x="4409" y="2478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Line 70"/>
            <p:cNvSpPr>
              <a:spLocks noChangeShapeType="1"/>
            </p:cNvSpPr>
            <p:nvPr/>
          </p:nvSpPr>
          <p:spPr bwMode="auto">
            <a:xfrm>
              <a:off x="4530" y="2478"/>
              <a:ext cx="1" cy="96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71"/>
            <p:cNvSpPr>
              <a:spLocks noChangeShapeType="1"/>
            </p:cNvSpPr>
            <p:nvPr/>
          </p:nvSpPr>
          <p:spPr bwMode="auto">
            <a:xfrm flipV="1">
              <a:off x="4590" y="2808"/>
              <a:ext cx="1" cy="6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72"/>
            <p:cNvSpPr>
              <a:spLocks noChangeShapeType="1"/>
            </p:cNvSpPr>
            <p:nvPr/>
          </p:nvSpPr>
          <p:spPr bwMode="auto">
            <a:xfrm>
              <a:off x="4590" y="2811"/>
              <a:ext cx="303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73"/>
            <p:cNvSpPr>
              <a:spLocks noChangeShapeType="1"/>
            </p:cNvSpPr>
            <p:nvPr/>
          </p:nvSpPr>
          <p:spPr bwMode="auto">
            <a:xfrm flipV="1">
              <a:off x="4893" y="2475"/>
              <a:ext cx="1" cy="33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Line 74"/>
            <p:cNvSpPr>
              <a:spLocks noChangeShapeType="1"/>
            </p:cNvSpPr>
            <p:nvPr/>
          </p:nvSpPr>
          <p:spPr bwMode="auto">
            <a:xfrm>
              <a:off x="4893" y="2478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75"/>
            <p:cNvSpPr>
              <a:spLocks noChangeShapeType="1"/>
            </p:cNvSpPr>
            <p:nvPr/>
          </p:nvSpPr>
          <p:spPr bwMode="auto">
            <a:xfrm>
              <a:off x="5014" y="2478"/>
              <a:ext cx="1" cy="333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76"/>
            <p:cNvSpPr>
              <a:spLocks noChangeShapeType="1"/>
            </p:cNvSpPr>
            <p:nvPr/>
          </p:nvSpPr>
          <p:spPr bwMode="auto">
            <a:xfrm>
              <a:off x="5014" y="2811"/>
              <a:ext cx="182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77"/>
            <p:cNvSpPr>
              <a:spLocks noChangeShapeType="1"/>
            </p:cNvSpPr>
            <p:nvPr/>
          </p:nvSpPr>
          <p:spPr bwMode="auto">
            <a:xfrm>
              <a:off x="5196" y="2811"/>
              <a:ext cx="1" cy="33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78"/>
            <p:cNvSpPr>
              <a:spLocks noChangeShapeType="1"/>
            </p:cNvSpPr>
            <p:nvPr/>
          </p:nvSpPr>
          <p:spPr bwMode="auto">
            <a:xfrm>
              <a:off x="5226" y="3143"/>
              <a:ext cx="9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79"/>
            <p:cNvSpPr>
              <a:spLocks noChangeShapeType="1"/>
            </p:cNvSpPr>
            <p:nvPr/>
          </p:nvSpPr>
          <p:spPr bwMode="auto">
            <a:xfrm flipV="1">
              <a:off x="5317" y="2808"/>
              <a:ext cx="1" cy="33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80"/>
            <p:cNvSpPr>
              <a:spLocks noChangeShapeType="1"/>
            </p:cNvSpPr>
            <p:nvPr/>
          </p:nvSpPr>
          <p:spPr bwMode="auto">
            <a:xfrm>
              <a:off x="5317" y="2811"/>
              <a:ext cx="121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81"/>
            <p:cNvSpPr>
              <a:spLocks noChangeShapeType="1"/>
            </p:cNvSpPr>
            <p:nvPr/>
          </p:nvSpPr>
          <p:spPr bwMode="auto">
            <a:xfrm>
              <a:off x="5438" y="2811"/>
              <a:ext cx="1" cy="63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82"/>
            <p:cNvSpPr txBox="1">
              <a:spLocks noChangeArrowheads="1"/>
            </p:cNvSpPr>
            <p:nvPr/>
          </p:nvSpPr>
          <p:spPr bwMode="auto">
            <a:xfrm>
              <a:off x="4000" y="3476"/>
              <a:ext cx="1057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1000"/>
                </a:spcBef>
                <a:buClr>
                  <a:srgbClr val="FFFFFF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Gill Sans MT" pitchFamily="34" charset="0"/>
                </a:rPr>
                <a:t>Wall-Clock time</a:t>
              </a:r>
            </a:p>
          </p:txBody>
        </p:sp>
        <p:sp>
          <p:nvSpPr>
            <p:cNvPr id="14376" name="Line 83"/>
            <p:cNvSpPr>
              <a:spLocks noChangeShapeType="1"/>
            </p:cNvSpPr>
            <p:nvPr/>
          </p:nvSpPr>
          <p:spPr bwMode="auto">
            <a:xfrm>
              <a:off x="4954" y="3567"/>
              <a:ext cx="514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84"/>
            <p:cNvSpPr>
              <a:spLocks noChangeShapeType="1"/>
            </p:cNvSpPr>
            <p:nvPr/>
          </p:nvSpPr>
          <p:spPr bwMode="auto">
            <a:xfrm flipH="1">
              <a:off x="3498" y="3567"/>
              <a:ext cx="551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Running time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41450"/>
            <a:ext cx="8429654" cy="39671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92160" tIns="46080" rIns="92160" bIns="46080" anchor="ctr"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Actual running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 fontScale="92500" lnSpcReduction="20000"/>
          </a:bodyPr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+mj-lt"/>
              </a:rPr>
              <a:t>Untuk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100,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waktu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sebenarnya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adalah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0.011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detik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pada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sebuah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komputer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+mj-lt"/>
              </a:rPr>
              <a:t>Perkirakan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waktu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sebenarnya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untuk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input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lebih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besar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738188" lvl="1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i="1" dirty="0" smtClean="0">
                <a:solidFill>
                  <a:srgbClr val="000000"/>
                </a:solidFill>
                <a:latin typeface="+mj-lt"/>
              </a:rPr>
              <a:t>	T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) = </a:t>
            </a:r>
            <a:r>
              <a:rPr lang="en-GB" i="1" dirty="0" err="1" smtClean="0">
                <a:solidFill>
                  <a:srgbClr val="000000"/>
                </a:solidFill>
                <a:latin typeface="+mj-lt"/>
              </a:rPr>
              <a:t>cN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baseline="30000" dirty="0" smtClean="0">
                <a:solidFill>
                  <a:srgbClr val="000000"/>
                </a:solidFill>
                <a:latin typeface="+mj-lt"/>
              </a:rPr>
              <a:t>2</a:t>
            </a:r>
          </a:p>
          <a:p>
            <a:pPr marL="738188" lvl="1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CC9900"/>
              </a:buClr>
              <a:buSzPct val="75000"/>
              <a:buNone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i="1" dirty="0" smtClean="0">
                <a:solidFill>
                  <a:srgbClr val="000000"/>
                </a:solidFill>
                <a:latin typeface="+mj-lt"/>
              </a:rPr>
              <a:t>	T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(10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) = 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c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(10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en-GB" baseline="30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100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cN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baseline="30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100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T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ar-SA" dirty="0" smtClean="0">
                <a:solidFill>
                  <a:srgbClr val="000000"/>
                </a:solidFill>
                <a:latin typeface="+mj-lt"/>
                <a:cs typeface="Arial" charset="0"/>
              </a:rPr>
              <a:t>‏</a:t>
            </a:r>
            <a:endParaRPr lang="en-GB" dirty="0" smtClean="0">
              <a:solidFill>
                <a:srgbClr val="000000"/>
              </a:solidFill>
              <a:latin typeface="+mj-lt"/>
            </a:endParaRP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smtClean="0">
                <a:solidFill>
                  <a:srgbClr val="000000"/>
                </a:solidFill>
                <a:latin typeface="+mj-lt"/>
              </a:rPr>
              <a:t>Input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diperbesar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dengan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kelipatan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10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artinya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running time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akan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membesar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dengan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kelipatan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100.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+mj-lt"/>
              </a:rPr>
              <a:t>Untuk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1000,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perkiraan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running time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adalah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1.11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detik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. (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waktu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sebenarnya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1.12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detik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).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9A0000"/>
              </a:buClr>
              <a:buSzPct val="7500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+mj-lt"/>
              </a:rPr>
              <a:t>Untuk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+mj-lt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10,000,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perkiraan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111 </a:t>
            </a:r>
            <a:r>
              <a:rPr lang="en-GB" dirty="0" err="1" smtClean="0">
                <a:solidFill>
                  <a:srgbClr val="000000"/>
                </a:solidFill>
                <a:latin typeface="+mj-lt"/>
              </a:rPr>
              <a:t>detik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(= actual).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612</Words>
  <Application>Microsoft Office PowerPoint</Application>
  <PresentationFormat>On-screen Show (4:3)</PresentationFormat>
  <Paragraphs>216</Paragraphs>
  <Slides>26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Document</vt:lpstr>
      <vt:lpstr>Equation</vt:lpstr>
      <vt:lpstr>Running Time</vt:lpstr>
      <vt:lpstr>Deskripsi</vt:lpstr>
      <vt:lpstr>Tujuan Instruksional Khusus (TIK)‏</vt:lpstr>
      <vt:lpstr>Efisiensi Algoritma ?</vt:lpstr>
      <vt:lpstr>Pengukuran Efisiensi Algoritma</vt:lpstr>
      <vt:lpstr>Pengukuran running time</vt:lpstr>
      <vt:lpstr>Analisa Algoritma: How?</vt:lpstr>
      <vt:lpstr>Running time</vt:lpstr>
      <vt:lpstr>Actual running time</vt:lpstr>
      <vt:lpstr>Running Time: on different machines</vt:lpstr>
      <vt:lpstr>Time Complexity</vt:lpstr>
      <vt:lpstr>Input Size </vt:lpstr>
      <vt:lpstr>Operasi dasar, Contoh</vt:lpstr>
      <vt:lpstr>Operator</vt:lpstr>
      <vt:lpstr>Banyaknya langkah algoritma</vt:lpstr>
      <vt:lpstr>Sequensial</vt:lpstr>
      <vt:lpstr>Branching /percabangan</vt:lpstr>
      <vt:lpstr>Loop</vt:lpstr>
      <vt:lpstr>Loop</vt:lpstr>
      <vt:lpstr>Contoh 1</vt:lpstr>
      <vt:lpstr>Contoh 2</vt:lpstr>
      <vt:lpstr>Contoh 3</vt:lpstr>
      <vt:lpstr>Contoh  4</vt:lpstr>
      <vt:lpstr>Contoh 5</vt:lpstr>
      <vt:lpstr>Contoh 6</vt:lpstr>
      <vt:lpstr>Contoh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UserUPN</dc:creator>
  <cp:lastModifiedBy>wilis</cp:lastModifiedBy>
  <cp:revision>14</cp:revision>
  <dcterms:created xsi:type="dcterms:W3CDTF">2014-01-31T01:13:01Z</dcterms:created>
  <dcterms:modified xsi:type="dcterms:W3CDTF">2014-10-29T02:45:52Z</dcterms:modified>
</cp:coreProperties>
</file>