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9" r:id="rId24"/>
    <p:sldId id="300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7BA4-6C2C-4EAB-A3BD-346145726C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2A76-6939-4C8F-B301-5CC7D8AA72EE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54BCD-9C9E-48DC-BAE9-5FD34B2C5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FC2554C3-C9A0-403B-AF15-AC6030D160D1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11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fld id="{AC4E5D88-6683-4D0D-98B2-029C41BB56F2}" type="slidenum">
              <a:rPr lang="en-GB" sz="1200">
                <a:solidFill>
                  <a:srgbClr val="000000"/>
                </a:solidFill>
                <a:latin typeface="Verdana" pitchFamily="34" charset="0"/>
                <a:ea typeface="AR PL ShanHeiSun Uni" charset="0"/>
                <a:cs typeface="AR PL ShanHeiSun Uni" charset="0"/>
              </a:rPr>
              <a:pPr algn="r">
                <a:tabLst>
                  <a:tab pos="0" algn="l"/>
                  <a:tab pos="420688" algn="l"/>
                  <a:tab pos="842963" algn="l"/>
                  <a:tab pos="1265238" algn="l"/>
                  <a:tab pos="1687513" algn="l"/>
                  <a:tab pos="2109788" algn="l"/>
                  <a:tab pos="2532063" algn="l"/>
                  <a:tab pos="2952750" algn="l"/>
                  <a:tab pos="3375025" algn="l"/>
                  <a:tab pos="3797300" algn="l"/>
                  <a:tab pos="4219575" algn="l"/>
                  <a:tab pos="4641850" algn="l"/>
                  <a:tab pos="5064125" algn="l"/>
                  <a:tab pos="5486400" algn="l"/>
                  <a:tab pos="5907088" algn="l"/>
                  <a:tab pos="6329363" algn="l"/>
                  <a:tab pos="6751638" algn="l"/>
                  <a:tab pos="7173913" algn="l"/>
                  <a:tab pos="7596188" algn="l"/>
                  <a:tab pos="8018463" algn="l"/>
                  <a:tab pos="8440738" algn="l"/>
                </a:tabLst>
              </a:pPr>
              <a:t>11</a:t>
            </a:fld>
            <a:endParaRPr lang="en-GB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966788" y="690563"/>
            <a:ext cx="49244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9400" name="Rectangle 6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89F8F1A5-163B-4B2F-8F58-B1ED6E10868D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12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fld id="{A30E24D3-8BA3-4F51-96B6-501FE9AB781D}" type="slidenum">
              <a:rPr lang="en-GB" sz="1200">
                <a:solidFill>
                  <a:srgbClr val="000000"/>
                </a:solidFill>
                <a:latin typeface="Verdana" pitchFamily="34" charset="0"/>
                <a:ea typeface="AR PL ShanHeiSun Uni" charset="0"/>
                <a:cs typeface="AR PL ShanHeiSun Uni" charset="0"/>
              </a:rPr>
              <a:pPr algn="r">
                <a:tabLst>
                  <a:tab pos="0" algn="l"/>
                  <a:tab pos="420688" algn="l"/>
                  <a:tab pos="842963" algn="l"/>
                  <a:tab pos="1265238" algn="l"/>
                  <a:tab pos="1687513" algn="l"/>
                  <a:tab pos="2109788" algn="l"/>
                  <a:tab pos="2532063" algn="l"/>
                  <a:tab pos="2952750" algn="l"/>
                  <a:tab pos="3375025" algn="l"/>
                  <a:tab pos="3797300" algn="l"/>
                  <a:tab pos="4219575" algn="l"/>
                  <a:tab pos="4641850" algn="l"/>
                  <a:tab pos="5064125" algn="l"/>
                  <a:tab pos="5486400" algn="l"/>
                  <a:tab pos="5907088" algn="l"/>
                  <a:tab pos="6329363" algn="l"/>
                  <a:tab pos="6751638" algn="l"/>
                  <a:tab pos="7173913" algn="l"/>
                  <a:tab pos="7596188" algn="l"/>
                  <a:tab pos="8018463" algn="l"/>
                  <a:tab pos="8440738" algn="l"/>
                </a:tabLst>
              </a:pPr>
              <a:t>12</a:t>
            </a:fld>
            <a:endParaRPr lang="en-GB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966788" y="690563"/>
            <a:ext cx="49244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0424" name="Rectangle 6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DCA36665-8B1C-4F36-8E91-5DB1644A54F0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13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3D6F500D-7E62-4966-B6D7-B37D247F6221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14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C5697F36-5F22-4C9F-B156-8EF5F16D5446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15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955675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E70D8FBB-B144-4E99-9AA6-E59D62939756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16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78C2EA29-D67D-4AAB-9613-22526A7DB773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17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141413" y="685800"/>
            <a:ext cx="4576762" cy="3432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18A824AA-C99B-4C40-BBAF-DF9D24ED47C0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4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fld id="{038E2C71-DEDA-4282-943F-ED44DE2C27C2}" type="slidenum">
              <a:rPr lang="en-GB" sz="1200">
                <a:solidFill>
                  <a:srgbClr val="000000"/>
                </a:solidFill>
                <a:latin typeface="Verdana" pitchFamily="34" charset="0"/>
                <a:ea typeface="AR PL ShanHeiSun Uni" charset="0"/>
                <a:cs typeface="AR PL ShanHeiSun Uni" charset="0"/>
              </a:rPr>
              <a:pPr algn="r">
                <a:tabLst>
                  <a:tab pos="0" algn="l"/>
                  <a:tab pos="420688" algn="l"/>
                  <a:tab pos="842963" algn="l"/>
                  <a:tab pos="1265238" algn="l"/>
                  <a:tab pos="1687513" algn="l"/>
                  <a:tab pos="2109788" algn="l"/>
                  <a:tab pos="2532063" algn="l"/>
                  <a:tab pos="2952750" algn="l"/>
                  <a:tab pos="3375025" algn="l"/>
                  <a:tab pos="3797300" algn="l"/>
                  <a:tab pos="4219575" algn="l"/>
                  <a:tab pos="4641850" algn="l"/>
                  <a:tab pos="5064125" algn="l"/>
                  <a:tab pos="5486400" algn="l"/>
                  <a:tab pos="5907088" algn="l"/>
                  <a:tab pos="6329363" algn="l"/>
                  <a:tab pos="6751638" algn="l"/>
                  <a:tab pos="7173913" algn="l"/>
                  <a:tab pos="7596188" algn="l"/>
                  <a:tab pos="8018463" algn="l"/>
                  <a:tab pos="8440738" algn="l"/>
                </a:tabLst>
              </a:pPr>
              <a:t>4</a:t>
            </a:fld>
            <a:endParaRPr lang="en-GB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966788" y="690563"/>
            <a:ext cx="49244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2232" name="Rectangle 6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E16A2519-0AF3-4170-98DA-2A3F681592D7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5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FCFC12D4-8E38-4BEC-93B8-6E245DCFE8B9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6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427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>
              <a:spcBef>
                <a:spcPts val="413"/>
              </a:spcBef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r>
              <a:rPr lang="en-GB" smtClean="0"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TODO: give illustration of an array! and pointer of i, j, k.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06A95421-69A9-4816-AE68-E09BD4473BBC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7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fld id="{02372846-ACE4-4B9B-A7A1-18B1BA28AAB2}" type="slidenum">
              <a:rPr lang="en-GB" sz="1200">
                <a:solidFill>
                  <a:srgbClr val="000000"/>
                </a:solidFill>
                <a:latin typeface="Verdana" pitchFamily="34" charset="0"/>
                <a:ea typeface="AR PL ShanHeiSun Uni" charset="0"/>
                <a:cs typeface="AR PL ShanHeiSun Uni" charset="0"/>
              </a:rPr>
              <a:pPr algn="r">
                <a:tabLst>
                  <a:tab pos="0" algn="l"/>
                  <a:tab pos="420688" algn="l"/>
                  <a:tab pos="842963" algn="l"/>
                  <a:tab pos="1265238" algn="l"/>
                  <a:tab pos="1687513" algn="l"/>
                  <a:tab pos="2109788" algn="l"/>
                  <a:tab pos="2532063" algn="l"/>
                  <a:tab pos="2952750" algn="l"/>
                  <a:tab pos="3375025" algn="l"/>
                  <a:tab pos="3797300" algn="l"/>
                  <a:tab pos="4219575" algn="l"/>
                  <a:tab pos="4641850" algn="l"/>
                  <a:tab pos="5064125" algn="l"/>
                  <a:tab pos="5486400" algn="l"/>
                  <a:tab pos="5907088" algn="l"/>
                  <a:tab pos="6329363" algn="l"/>
                  <a:tab pos="6751638" algn="l"/>
                  <a:tab pos="7173913" algn="l"/>
                  <a:tab pos="7596188" algn="l"/>
                  <a:tab pos="8018463" algn="l"/>
                  <a:tab pos="8440738" algn="l"/>
                </a:tabLst>
              </a:pPr>
              <a:t>7</a:t>
            </a:fld>
            <a:endParaRPr lang="en-GB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966788" y="690563"/>
            <a:ext cx="49244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5304" name="Text Box 6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 lIns="90058" tIns="45860" rIns="90058" bIns="45860"/>
          <a:lstStyle/>
          <a:p>
            <a:pPr>
              <a:spcBef>
                <a:spcPts val="413"/>
              </a:spcBef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r>
              <a:rPr lang="en-GB" smtClean="0"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Loop N kali di dalam loop N kali di dalam loop N kali </a:t>
            </a:r>
            <a:r>
              <a:rPr lang="en-GB" smtClean="0">
                <a:latin typeface="Wingdings" pitchFamily="2" charset="2"/>
                <a:ea typeface="Lucida Sans Unicode" pitchFamily="34" charset="0"/>
                <a:cs typeface="Lucida Sans Unicode" pitchFamily="34" charset="0"/>
              </a:rPr>
              <a:t></a:t>
            </a:r>
            <a:r>
              <a:rPr lang="en-GB" smtClean="0"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mtClean="0">
                <a:solidFill>
                  <a:srgbClr val="B2B2B2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O(</a:t>
            </a:r>
            <a:r>
              <a:rPr lang="en-GB" i="1" smtClean="0">
                <a:solidFill>
                  <a:srgbClr val="B2B2B2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N</a:t>
            </a:r>
            <a:r>
              <a:rPr lang="en-GB" baseline="30000" smtClean="0">
                <a:solidFill>
                  <a:srgbClr val="B2B2B2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3</a:t>
            </a:r>
            <a:r>
              <a:rPr lang="en-GB" smtClean="0">
                <a:solidFill>
                  <a:srgbClr val="B2B2B2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)</a:t>
            </a:r>
            <a:r>
              <a:rPr lang="en-GB" smtClean="0"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, atau algoritma kubik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C3CEFD03-0694-4EA4-B97A-9B546FCAE1EE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8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fld id="{BA96BE95-5E50-4CC6-8335-955882BDB0E0}" type="slidenum">
              <a:rPr lang="en-GB" sz="1200">
                <a:solidFill>
                  <a:srgbClr val="000000"/>
                </a:solidFill>
                <a:latin typeface="Verdana" pitchFamily="34" charset="0"/>
                <a:ea typeface="AR PL ShanHeiSun Uni" charset="0"/>
                <a:cs typeface="AR PL ShanHeiSun Uni" charset="0"/>
              </a:rPr>
              <a:pPr algn="r">
                <a:tabLst>
                  <a:tab pos="0" algn="l"/>
                  <a:tab pos="420688" algn="l"/>
                  <a:tab pos="842963" algn="l"/>
                  <a:tab pos="1265238" algn="l"/>
                  <a:tab pos="1687513" algn="l"/>
                  <a:tab pos="2109788" algn="l"/>
                  <a:tab pos="2532063" algn="l"/>
                  <a:tab pos="2952750" algn="l"/>
                  <a:tab pos="3375025" algn="l"/>
                  <a:tab pos="3797300" algn="l"/>
                  <a:tab pos="4219575" algn="l"/>
                  <a:tab pos="4641850" algn="l"/>
                  <a:tab pos="5064125" algn="l"/>
                  <a:tab pos="5486400" algn="l"/>
                  <a:tab pos="5907088" algn="l"/>
                  <a:tab pos="6329363" algn="l"/>
                  <a:tab pos="6751638" algn="l"/>
                  <a:tab pos="7173913" algn="l"/>
                  <a:tab pos="7596188" algn="l"/>
                  <a:tab pos="8018463" algn="l"/>
                  <a:tab pos="8440738" algn="l"/>
                </a:tabLst>
              </a:pPr>
              <a:t>8</a:t>
            </a:fld>
            <a:endParaRPr lang="en-GB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966788" y="690563"/>
            <a:ext cx="49244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6328" name="Rectangle 6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F0915046-B34B-4E42-A5FB-4EEDC766DC68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9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>
              <a:buFont typeface="Verdana" pitchFamily="34" charset="0"/>
              <a:buNone/>
            </a:pPr>
            <a:fld id="{37AD725A-F172-49B1-8B8E-51B8425E10DB}" type="slidenum">
              <a:rPr lang="en-GB">
                <a:latin typeface="Verdana" pitchFamily="34" charset="0"/>
                <a:ea typeface="AR PL ShanHeiSun Uni" charset="0"/>
                <a:cs typeface="AR PL ShanHeiSun Uni" charset="0"/>
              </a:rPr>
              <a:pPr>
                <a:buFont typeface="Verdana" pitchFamily="34" charset="0"/>
                <a:buNone/>
              </a:pPr>
              <a:t>10</a:t>
            </a:fld>
            <a:endParaRPr lang="en-GB"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fld id="{5AEBF8D4-67FA-427D-84B3-9FC1DF776B86}" type="slidenum">
              <a:rPr lang="en-GB" sz="1200">
                <a:solidFill>
                  <a:srgbClr val="000000"/>
                </a:solidFill>
                <a:latin typeface="Verdana" pitchFamily="34" charset="0"/>
                <a:ea typeface="AR PL ShanHeiSun Uni" charset="0"/>
                <a:cs typeface="AR PL ShanHeiSun Uni" charset="0"/>
              </a:rPr>
              <a:pPr algn="r">
                <a:tabLst>
                  <a:tab pos="0" algn="l"/>
                  <a:tab pos="420688" algn="l"/>
                  <a:tab pos="842963" algn="l"/>
                  <a:tab pos="1265238" algn="l"/>
                  <a:tab pos="1687513" algn="l"/>
                  <a:tab pos="2109788" algn="l"/>
                  <a:tab pos="2532063" algn="l"/>
                  <a:tab pos="2952750" algn="l"/>
                  <a:tab pos="3375025" algn="l"/>
                  <a:tab pos="3797300" algn="l"/>
                  <a:tab pos="4219575" algn="l"/>
                  <a:tab pos="4641850" algn="l"/>
                  <a:tab pos="5064125" algn="l"/>
                  <a:tab pos="5486400" algn="l"/>
                  <a:tab pos="5907088" algn="l"/>
                  <a:tab pos="6329363" algn="l"/>
                  <a:tab pos="6751638" algn="l"/>
                  <a:tab pos="7173913" algn="l"/>
                  <a:tab pos="7596188" algn="l"/>
                  <a:tab pos="8018463" algn="l"/>
                  <a:tab pos="8440738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 anchor="b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393" tIns="44530" rIns="89393" bIns="44530"/>
          <a:lstStyle/>
          <a:p>
            <a:pPr algn="r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</a:pPr>
            <a:endParaRPr lang="en-US" sz="1200">
              <a:solidFill>
                <a:srgbClr val="000000"/>
              </a:solidFill>
              <a:latin typeface="Verdana" pitchFamily="34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966788" y="690563"/>
            <a:ext cx="49244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58376" name="Rectangle 6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2850" cy="41132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Pertemuan</a:t>
            </a:r>
            <a:r>
              <a:rPr lang="en-US" dirty="0" smtClean="0"/>
              <a:t> 3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42910" y="1428736"/>
            <a:ext cx="7292975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function maxSubSum2( A :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larik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):integer;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for ii := 1 to n do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begin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0;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for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jj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ii  to  n do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		begin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+ A[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jj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if(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) then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:=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		end;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end;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maxSubSum2 :=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end;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II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806450" y="1571612"/>
            <a:ext cx="7980392" cy="475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logika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sama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Saat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ini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running time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quadratic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or </a:t>
            </a:r>
            <a:r>
              <a:rPr lang="en-GB" sz="2600" i="1" dirty="0">
                <a:solidFill>
                  <a:srgbClr val="FF0000"/>
                </a:solidFill>
                <a:latin typeface="Gill Sans MT" pitchFamily="34" charset="0"/>
              </a:rPr>
              <a:t>O</a:t>
            </a:r>
            <a:r>
              <a:rPr lang="en-GB" sz="2600" dirty="0">
                <a:solidFill>
                  <a:srgbClr val="FF0000"/>
                </a:solidFill>
                <a:latin typeface="Gill Sans MT" pitchFamily="34" charset="0"/>
              </a:rPr>
              <a:t>(</a:t>
            </a:r>
            <a:r>
              <a:rPr lang="en-GB" sz="2600" i="1" dirty="0">
                <a:solidFill>
                  <a:srgbClr val="FF0000"/>
                </a:solidFill>
                <a:latin typeface="Gill Sans MT" pitchFamily="34" charset="0"/>
              </a:rPr>
              <a:t>N</a:t>
            </a:r>
            <a:r>
              <a:rPr lang="en-GB" sz="2600" baseline="30000" dirty="0">
                <a:solidFill>
                  <a:srgbClr val="FF0000"/>
                </a:solidFill>
                <a:latin typeface="Gill Sans MT" pitchFamily="34" charset="0"/>
              </a:rPr>
              <a:t>2</a:t>
            </a:r>
            <a:r>
              <a:rPr lang="en-GB" sz="2600" dirty="0">
                <a:solidFill>
                  <a:srgbClr val="FF0000"/>
                </a:solidFill>
                <a:latin typeface="Gill Sans MT" pitchFamily="34" charset="0"/>
              </a:rPr>
              <a:t>)</a:t>
            </a:r>
            <a:r>
              <a:rPr lang="ar-SA" sz="2600" dirty="0">
                <a:solidFill>
                  <a:srgbClr val="FF0000"/>
                </a:solidFill>
                <a:latin typeface="Gill Sans MT" pitchFamily="34" charset="0"/>
                <a:cs typeface="Arial" charset="0"/>
              </a:rPr>
              <a:t>‏</a:t>
            </a:r>
            <a:endParaRPr lang="en-GB" sz="2600" dirty="0">
              <a:solidFill>
                <a:srgbClr val="FF0000"/>
              </a:solidFill>
              <a:latin typeface="Gill Sans MT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Perkirakan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eksekusi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input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berukuran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ribuan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Algoritma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ini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masih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dapat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digunakan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ukuran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input 10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ribu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Ingat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bahwa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algoritma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kubik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sudah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tidak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practical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lagi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bila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digunakan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ukuran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input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tersebut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571472" y="1571612"/>
            <a:ext cx="8337550" cy="475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100,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sebenarnya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0.011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pada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sebuah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komputer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Perkirakan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sebenarnya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input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lebih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besar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		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= </a:t>
            </a:r>
            <a:r>
              <a:rPr lang="en-GB" sz="2600" i="1" dirty="0" err="1">
                <a:solidFill>
                  <a:srgbClr val="000000"/>
                </a:solidFill>
                <a:latin typeface="Gill Sans MT" pitchFamily="34" charset="0"/>
              </a:rPr>
              <a:t>cN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aseline="30000" dirty="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		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(10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=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(10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</a:t>
            </a:r>
            <a:r>
              <a:rPr lang="en-GB" sz="2600" baseline="30000" dirty="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cN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aseline="30000" dirty="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</a:t>
            </a:r>
            <a:r>
              <a:rPr lang="ar-SA" sz="26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‏</a:t>
            </a:r>
            <a:endParaRPr lang="en-GB" sz="2600" dirty="0">
              <a:solidFill>
                <a:srgbClr val="000000"/>
              </a:solidFill>
              <a:latin typeface="Gill Sans MT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Input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diperbesar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kelipatan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10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artinya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running time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membesar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kelipatan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100.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1000,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perkiraan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running time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1.11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 (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sebenarnya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1.12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10,000,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perkiraan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111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(= actual).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Time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500034" y="1500174"/>
            <a:ext cx="8337550" cy="475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</a:rPr>
              <a:t>Algoritma</a:t>
            </a:r>
            <a:r>
              <a:rPr lang="en-GB" sz="2600" dirty="0">
                <a:solidFill>
                  <a:srgbClr val="000000"/>
                </a:solidFill>
              </a:rPr>
              <a:t> Linear </a:t>
            </a:r>
            <a:r>
              <a:rPr lang="en-GB" sz="2600" dirty="0" err="1">
                <a:solidFill>
                  <a:srgbClr val="000000"/>
                </a:solidFill>
              </a:rPr>
              <a:t>merupakan</a:t>
            </a:r>
            <a:r>
              <a:rPr lang="en-GB" sz="2600" dirty="0">
                <a:solidFill>
                  <a:srgbClr val="000000"/>
                </a:solidFill>
              </a:rPr>
              <a:t> yang </a:t>
            </a:r>
            <a:r>
              <a:rPr lang="en-GB" sz="2600" dirty="0" err="1">
                <a:solidFill>
                  <a:srgbClr val="000000"/>
                </a:solidFill>
              </a:rPr>
              <a:t>lebih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baik</a:t>
            </a:r>
            <a:endParaRPr lang="en-GB" sz="2600" dirty="0">
              <a:solidFill>
                <a:srgbClr val="000000"/>
              </a:solidFill>
            </a:endParaRP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</a:rPr>
              <a:t>Ingat</a:t>
            </a:r>
            <a:r>
              <a:rPr lang="en-GB" sz="2600" dirty="0">
                <a:solidFill>
                  <a:srgbClr val="000000"/>
                </a:solidFill>
              </a:rPr>
              <a:t>: linear </a:t>
            </a:r>
            <a:r>
              <a:rPr lang="en-GB" sz="2600" dirty="0" err="1">
                <a:solidFill>
                  <a:srgbClr val="000000"/>
                </a:solidFill>
              </a:rPr>
              <a:t>artinya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i="1" dirty="0">
                <a:solidFill>
                  <a:srgbClr val="000000"/>
                </a:solidFill>
              </a:rPr>
              <a:t>O</a:t>
            </a:r>
            <a:r>
              <a:rPr lang="en-GB" sz="2600" dirty="0">
                <a:solidFill>
                  <a:srgbClr val="000000"/>
                </a:solidFill>
              </a:rPr>
              <a:t>( </a:t>
            </a:r>
            <a:r>
              <a:rPr lang="en-GB" sz="2600" i="1" dirty="0">
                <a:solidFill>
                  <a:srgbClr val="000000"/>
                </a:solidFill>
              </a:rPr>
              <a:t>N</a:t>
            </a:r>
            <a:r>
              <a:rPr lang="en-GB" sz="2600" dirty="0">
                <a:solidFill>
                  <a:srgbClr val="000000"/>
                </a:solidFill>
              </a:rPr>
              <a:t> ).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>
                <a:solidFill>
                  <a:srgbClr val="000000"/>
                </a:solidFill>
              </a:rPr>
              <a:t>Running time yang linear </a:t>
            </a:r>
            <a:r>
              <a:rPr lang="en-GB" sz="2600" dirty="0" err="1">
                <a:solidFill>
                  <a:srgbClr val="000000"/>
                </a:solidFill>
              </a:rPr>
              <a:t>selalu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sebanding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dengan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ukuran</a:t>
            </a:r>
            <a:r>
              <a:rPr lang="en-GB" sz="2600" dirty="0">
                <a:solidFill>
                  <a:srgbClr val="000000"/>
                </a:solidFill>
              </a:rPr>
              <a:t> input. </a:t>
            </a:r>
            <a:r>
              <a:rPr lang="en-GB" sz="2600" dirty="0" err="1">
                <a:solidFill>
                  <a:srgbClr val="000000"/>
                </a:solidFill>
              </a:rPr>
              <a:t>Sulit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untuk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membuat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algoritma</a:t>
            </a:r>
            <a:r>
              <a:rPr lang="en-GB" sz="2600" dirty="0">
                <a:solidFill>
                  <a:srgbClr val="000000"/>
                </a:solidFill>
              </a:rPr>
              <a:t> yang </a:t>
            </a:r>
            <a:r>
              <a:rPr lang="en-GB" sz="2600" dirty="0" err="1">
                <a:solidFill>
                  <a:srgbClr val="000000"/>
                </a:solidFill>
              </a:rPr>
              <a:t>lebih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baik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dari</a:t>
            </a:r>
            <a:r>
              <a:rPr lang="en-GB" sz="2600" dirty="0">
                <a:solidFill>
                  <a:srgbClr val="000000"/>
                </a:solidFill>
              </a:rPr>
              <a:t> linear (</a:t>
            </a:r>
            <a:r>
              <a:rPr lang="en-GB" sz="2600" dirty="0" err="1">
                <a:solidFill>
                  <a:srgbClr val="000000"/>
                </a:solidFill>
              </a:rPr>
              <a:t>kecuali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ada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rumusan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tertentu</a:t>
            </a:r>
            <a:r>
              <a:rPr lang="en-GB" sz="2600" dirty="0">
                <a:solidFill>
                  <a:srgbClr val="000000"/>
                </a:solidFill>
              </a:rPr>
              <a:t>).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</a:rPr>
              <a:t>Jika</a:t>
            </a:r>
            <a:r>
              <a:rPr lang="en-GB" sz="2600" dirty="0">
                <a:solidFill>
                  <a:srgbClr val="000000"/>
                </a:solidFill>
              </a:rPr>
              <a:t> input </a:t>
            </a:r>
            <a:r>
              <a:rPr lang="en-GB" sz="2600" dirty="0" err="1">
                <a:solidFill>
                  <a:srgbClr val="000000"/>
                </a:solidFill>
              </a:rPr>
              <a:t>membesar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dengan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kelipatan</a:t>
            </a:r>
            <a:r>
              <a:rPr lang="en-GB" sz="2600" dirty="0">
                <a:solidFill>
                  <a:srgbClr val="000000"/>
                </a:solidFill>
              </a:rPr>
              <a:t> 10, </a:t>
            </a:r>
            <a:r>
              <a:rPr lang="en-GB" sz="2600" dirty="0" err="1">
                <a:solidFill>
                  <a:srgbClr val="000000"/>
                </a:solidFill>
              </a:rPr>
              <a:t>maka</a:t>
            </a:r>
            <a:r>
              <a:rPr lang="en-GB" sz="2600" dirty="0">
                <a:solidFill>
                  <a:srgbClr val="000000"/>
                </a:solidFill>
              </a:rPr>
              <a:t> running time </a:t>
            </a:r>
            <a:r>
              <a:rPr lang="en-GB" sz="2600" dirty="0" err="1">
                <a:solidFill>
                  <a:srgbClr val="000000"/>
                </a:solidFill>
              </a:rPr>
              <a:t>juga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hanya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akan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membesar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dengan</a:t>
            </a:r>
            <a:r>
              <a:rPr lang="en-GB" sz="2600" dirty="0">
                <a:solidFill>
                  <a:srgbClr val="000000"/>
                </a:solidFill>
              </a:rPr>
              <a:t> </a:t>
            </a:r>
            <a:r>
              <a:rPr lang="en-GB" sz="2600" dirty="0" err="1">
                <a:solidFill>
                  <a:srgbClr val="000000"/>
                </a:solidFill>
              </a:rPr>
              <a:t>kelipatan</a:t>
            </a:r>
            <a:r>
              <a:rPr lang="en-GB" sz="2600" dirty="0">
                <a:solidFill>
                  <a:srgbClr val="000000"/>
                </a:solidFill>
              </a:rPr>
              <a:t> yang </a:t>
            </a:r>
            <a:r>
              <a:rPr lang="en-GB" sz="2600" dirty="0" err="1">
                <a:solidFill>
                  <a:srgbClr val="000000"/>
                </a:solidFill>
              </a:rPr>
              <a:t>sama</a:t>
            </a:r>
            <a:r>
              <a:rPr lang="en-GB" sz="2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3 : </a:t>
            </a:r>
            <a:r>
              <a:rPr lang="en-US" dirty="0" err="1" smtClean="0"/>
              <a:t>Algoritma</a:t>
            </a:r>
            <a:r>
              <a:rPr lang="en-US" dirty="0" smtClean="0"/>
              <a:t> Linear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63500"/>
            <a:ext cx="8642350" cy="6286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buFont typeface="Garamond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mtClean="0"/>
              <a:t>Ide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28596" y="3000372"/>
            <a:ext cx="8337550" cy="33242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600" b="1" baseline="-25000" dirty="0" err="1">
                <a:solidFill>
                  <a:srgbClr val="000000"/>
                </a:solidFill>
                <a:latin typeface="Courier New" pitchFamily="49" charset="0"/>
              </a:rPr>
              <a:t>i,j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kumpulan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bilangan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mulai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dari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urutan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hingga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urutan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j. </a:t>
            </a:r>
          </a:p>
          <a:p>
            <a:pPr marL="338138" indent="-338138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600" b="1" baseline="-25000" dirty="0" err="1">
                <a:solidFill>
                  <a:srgbClr val="000000"/>
                </a:solidFill>
                <a:latin typeface="Courier New" pitchFamily="49" charset="0"/>
              </a:rPr>
              <a:t>i,j</a:t>
            </a:r>
            <a:r>
              <a:rPr lang="en-GB" sz="2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dari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kumpulan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bilangan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tersebut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 </a:t>
            </a:r>
          </a:p>
          <a:p>
            <a:pPr marL="338138" indent="-338138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Theorema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600" b="1" baseline="-25000" dirty="0" err="1">
                <a:solidFill>
                  <a:srgbClr val="000000"/>
                </a:solidFill>
                <a:latin typeface="Courier New" pitchFamily="49" charset="0"/>
              </a:rPr>
              <a:t>i,j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600" b="1" baseline="-25000" dirty="0" err="1">
                <a:solidFill>
                  <a:srgbClr val="000000"/>
                </a:solidFill>
                <a:latin typeface="Courier New" pitchFamily="49" charset="0"/>
              </a:rPr>
              <a:t>i,j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 &lt; 0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Jika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q &gt; j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maka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600" b="1" baseline="-25000" dirty="0" err="1">
                <a:solidFill>
                  <a:srgbClr val="000000"/>
                </a:solidFill>
                <a:latin typeface="Courier New" pitchFamily="49" charset="0"/>
              </a:rPr>
              <a:t>i,q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bukanlah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deretan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terurut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terbesar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362072"/>
            <a:ext cx="5486400" cy="163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806450" y="1571612"/>
            <a:ext cx="8337550" cy="202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8138" indent="-338138">
              <a:lnSpc>
                <a:spcPct val="93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Bukti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</a:t>
            </a:r>
          </a:p>
          <a:p>
            <a:pPr marL="738188" lvl="1" indent="-280988">
              <a:lnSpc>
                <a:spcPct val="132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b="1" baseline="-25000" dirty="0" err="1">
                <a:solidFill>
                  <a:srgbClr val="000000"/>
                </a:solidFill>
                <a:latin typeface="Courier New" pitchFamily="49" charset="0"/>
              </a:rPr>
              <a:t>i,q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b="1" baseline="-25000" dirty="0" err="1">
                <a:solidFill>
                  <a:srgbClr val="000000"/>
                </a:solidFill>
                <a:latin typeface="Courier New" pitchFamily="49" charset="0"/>
              </a:rPr>
              <a:t>i,j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+ S</a:t>
            </a:r>
            <a:r>
              <a:rPr lang="en-GB" b="1" baseline="-25000" dirty="0">
                <a:solidFill>
                  <a:srgbClr val="000000"/>
                </a:solidFill>
                <a:latin typeface="Courier New" pitchFamily="49" charset="0"/>
              </a:rPr>
              <a:t>j+1,q</a:t>
            </a:r>
          </a:p>
          <a:p>
            <a:pPr marL="738188" lvl="1" indent="-280988">
              <a:lnSpc>
                <a:spcPct val="132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b="1" baseline="-25000" dirty="0" err="1">
                <a:solidFill>
                  <a:srgbClr val="000000"/>
                </a:solidFill>
                <a:latin typeface="Courier New" pitchFamily="49" charset="0"/>
              </a:rPr>
              <a:t>i,j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&lt; 0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Wingdings" pitchFamily="2" charset="2"/>
              </a:rPr>
              <a:t>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b="1" baseline="-25000" dirty="0" err="1">
                <a:solidFill>
                  <a:srgbClr val="000000"/>
                </a:solidFill>
                <a:latin typeface="Courier New" pitchFamily="49" charset="0"/>
              </a:rPr>
              <a:t>i,q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&lt; S</a:t>
            </a:r>
            <a:r>
              <a:rPr lang="en-GB" b="1" baseline="-25000" dirty="0">
                <a:solidFill>
                  <a:srgbClr val="000000"/>
                </a:solidFill>
                <a:latin typeface="Courier New" pitchFamily="49" charset="0"/>
              </a:rPr>
              <a:t>j+1,q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3619500"/>
            <a:ext cx="6334125" cy="209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function maxSubSum3( A :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larik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ar-SA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‏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:integer;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begin</a:t>
            </a:r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for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jj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= 0 to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a.length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do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begin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+ a[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jj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if (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&gt;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) then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else if (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&lt; 0) then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end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maxSubSum3 :=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38138" indent="-338138">
              <a:lnSpc>
                <a:spcPct val="90000"/>
              </a:lnSpc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006" y="1447800"/>
            <a:ext cx="7269520" cy="305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Running Time (</a:t>
            </a:r>
            <a:r>
              <a:rPr lang="en-US" dirty="0" err="1" smtClean="0"/>
              <a:t>detik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2738"/>
            <a:ext cx="8231188" cy="1071562"/>
          </a:xfrm>
        </p:spPr>
        <p:txBody>
          <a:bodyPr lIns="0" tIns="0" rIns="0" bIns="0" anchor="ctr"/>
          <a:lstStyle/>
          <a:p>
            <a:pPr eaLnBrk="1" hangingPunct="1">
              <a:lnSpc>
                <a:spcPct val="12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Studi Kasus 2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412875"/>
            <a:ext cx="7596216" cy="4383088"/>
          </a:xfrm>
        </p:spPr>
        <p:txBody>
          <a:bodyPr lIns="0" tIns="0" rIns="0" bIns="0">
            <a:normAutofit/>
          </a:bodyPr>
          <a:lstStyle/>
          <a:p>
            <a:pPr marL="341313" lvl="1" indent="-341313" eaLnBrk="1" hangingPunct="1">
              <a:lnSpc>
                <a:spcPct val="124000"/>
              </a:lnSpc>
              <a:spcBef>
                <a:spcPts val="450"/>
              </a:spcBef>
              <a:buClr>
                <a:srgbClr val="6666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err="1" smtClean="0"/>
              <a:t>Menghitung</a:t>
            </a:r>
            <a:r>
              <a:rPr lang="en-GB" sz="3200" dirty="0" smtClean="0"/>
              <a:t>  </a:t>
            </a:r>
            <a:r>
              <a:rPr lang="en-GB" sz="3200" i="1" dirty="0" err="1" smtClean="0"/>
              <a:t>x</a:t>
            </a:r>
            <a:r>
              <a:rPr lang="en-GB" sz="3200" i="1" baseline="42000" dirty="0" err="1" smtClean="0"/>
              <a:t>n</a:t>
            </a:r>
            <a:r>
              <a:rPr lang="en-GB" sz="3200" i="1" baseline="42000" dirty="0" smtClean="0"/>
              <a:t>  </a:t>
            </a:r>
          </a:p>
          <a:p>
            <a:pPr eaLnBrk="1" hangingPunct="1"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Banyak</a:t>
            </a:r>
            <a:r>
              <a:rPr lang="en-GB" dirty="0" smtClean="0"/>
              <a:t> </a:t>
            </a:r>
            <a:r>
              <a:rPr lang="en-GB" dirty="0" err="1" smtClean="0"/>
              <a:t>jalan</a:t>
            </a:r>
            <a:r>
              <a:rPr lang="en-GB" dirty="0" smtClean="0"/>
              <a:t> </a:t>
            </a:r>
            <a:r>
              <a:rPr lang="en-GB" dirty="0" err="1" smtClean="0"/>
              <a:t>menuju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roma</a:t>
            </a:r>
            <a:r>
              <a:rPr lang="en-GB" dirty="0" smtClean="0"/>
              <a:t> !!</a:t>
            </a:r>
          </a:p>
          <a:p>
            <a:pPr eaLnBrk="1" hangingPunct="1"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Masalah</a:t>
            </a:r>
            <a:r>
              <a:rPr lang="en-GB" dirty="0" smtClean="0"/>
              <a:t> : </a:t>
            </a:r>
            <a:r>
              <a:rPr lang="en-GB" dirty="0" err="1" smtClean="0"/>
              <a:t>Jalan</a:t>
            </a:r>
            <a:r>
              <a:rPr lang="en-GB" dirty="0" smtClean="0"/>
              <a:t> </a:t>
            </a:r>
            <a:r>
              <a:rPr lang="en-GB" dirty="0" err="1" smtClean="0"/>
              <a:t>manakah</a:t>
            </a:r>
            <a:r>
              <a:rPr lang="en-GB" dirty="0" smtClean="0"/>
              <a:t> yang </a:t>
            </a:r>
            <a:r>
              <a:rPr lang="en-GB" dirty="0" err="1" smtClean="0"/>
              <a:t>tercepat</a:t>
            </a:r>
            <a:r>
              <a:rPr lang="en-GB" dirty="0" smtClean="0"/>
              <a:t>?</a:t>
            </a:r>
          </a:p>
          <a:p>
            <a:pPr eaLnBrk="1" hangingPunct="1"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Alternatif</a:t>
            </a:r>
            <a:r>
              <a:rPr lang="en-GB" dirty="0" smtClean="0"/>
              <a:t> 1 : </a:t>
            </a:r>
            <a:r>
              <a:rPr lang="en-GB" i="1" dirty="0" err="1" smtClean="0"/>
              <a:t>x</a:t>
            </a:r>
            <a:r>
              <a:rPr lang="en-GB" i="1" baseline="42000" dirty="0" err="1" smtClean="0"/>
              <a:t>n</a:t>
            </a:r>
            <a:r>
              <a:rPr lang="en-GB" i="1" baseline="42000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x.x.x.x.x.x</a:t>
            </a:r>
            <a:r>
              <a:rPr lang="en-GB" dirty="0" smtClean="0"/>
              <a:t> ... x</a:t>
            </a:r>
          </a:p>
          <a:p>
            <a:pPr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		</a:t>
            </a:r>
            <a:r>
              <a:rPr lang="en-GB" sz="2400" dirty="0" err="1" smtClean="0"/>
              <a:t>sebanyak</a:t>
            </a:r>
            <a:r>
              <a:rPr lang="en-GB" sz="2400" dirty="0" smtClean="0"/>
              <a:t> n</a:t>
            </a:r>
          </a:p>
          <a:p>
            <a:pPr eaLnBrk="1" hangingPunct="1"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alternatif</a:t>
            </a:r>
            <a:r>
              <a:rPr lang="en-GB" dirty="0" smtClean="0"/>
              <a:t> lain ?</a:t>
            </a:r>
          </a:p>
          <a:p>
            <a:pPr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24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31188" cy="1143000"/>
          </a:xfrm>
        </p:spPr>
        <p:txBody>
          <a:bodyPr lIns="0" tIns="0" rIns="0" bIns="0" anchor="ctr"/>
          <a:lstStyle/>
          <a:p>
            <a:pPr eaLnBrk="1" hangingPunct="1">
              <a:lnSpc>
                <a:spcPct val="12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Contoh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268413"/>
            <a:ext cx="8269287" cy="4025900"/>
          </a:xfrm>
        </p:spPr>
        <p:txBody>
          <a:bodyPr lIns="0" tIns="0" rIns="0" bIns="0"/>
          <a:lstStyle/>
          <a:p>
            <a:pPr marL="685800" lvl="1" indent="-228600" eaLnBrk="1" hangingPunct="1">
              <a:lnSpc>
                <a:spcPct val="124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en-GB" smtClean="0"/>
              <a:t>terdapat 2 buah algoritma untuk menghitung</a:t>
            </a:r>
            <a:r>
              <a:rPr lang="en-GB" sz="2800" smtClean="0"/>
              <a:t>  </a:t>
            </a:r>
            <a:r>
              <a:rPr lang="en-GB" sz="2800" i="1" smtClean="0">
                <a:latin typeface="Times New Roman" pitchFamily="18" charset="0"/>
              </a:rPr>
              <a:t>x</a:t>
            </a:r>
            <a:r>
              <a:rPr lang="en-GB" sz="2800" i="1" baseline="42000" smtClean="0">
                <a:latin typeface="Times New Roman" pitchFamily="18" charset="0"/>
              </a:rPr>
              <a:t>n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857364"/>
            <a:ext cx="8064500" cy="3538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31188" cy="11414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Deskripsi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31188" cy="4532313"/>
          </a:xfrm>
        </p:spPr>
        <p:txBody>
          <a:bodyPr/>
          <a:lstStyle/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Studi Kasus</a:t>
            </a:r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endParaRPr lang="en-GB" smtClean="0"/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Notasi Asimtotik</a:t>
            </a:r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Alternatif</a:t>
            </a:r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600200"/>
            <a:ext cx="8231187" cy="4433888"/>
          </a:xfrm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124000"/>
              </a:lnSpc>
              <a:spcBef>
                <a:spcPts val="450"/>
              </a:spcBef>
            </a:pPr>
            <a:r>
              <a:rPr lang="en-GB" sz="3200" dirty="0" err="1" smtClean="0"/>
              <a:t>Algoritma</a:t>
            </a:r>
            <a:r>
              <a:rPr lang="en-GB" sz="3200" dirty="0" smtClean="0"/>
              <a:t> POWER1( ) :	</a:t>
            </a:r>
          </a:p>
          <a:p>
            <a:pPr lvl="1">
              <a:lnSpc>
                <a:spcPct val="124000"/>
              </a:lnSpc>
              <a:spcBef>
                <a:spcPts val="450"/>
              </a:spcBef>
              <a:buClr>
                <a:srgbClr val="000000"/>
              </a:buClr>
            </a:pPr>
            <a:r>
              <a:rPr lang="en-GB" dirty="0" err="1" smtClean="0"/>
              <a:t>sederhana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 smtClean="0"/>
              <a:t> (</a:t>
            </a:r>
            <a:r>
              <a:rPr lang="en-GB" dirty="0" err="1" smtClean="0"/>
              <a:t>murah</a:t>
            </a:r>
            <a:r>
              <a:rPr lang="en-GB" dirty="0" smtClean="0"/>
              <a:t>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24000"/>
              </a:lnSpc>
              <a:spcBef>
                <a:spcPts val="450"/>
              </a:spcBef>
              <a:buClr>
                <a:srgbClr val="000000"/>
              </a:buClr>
            </a:pPr>
            <a:r>
              <a:rPr lang="en-GB" dirty="0" err="1" smtClean="0"/>
              <a:t>memerlukan</a:t>
            </a:r>
            <a:r>
              <a:rPr lang="en-GB" dirty="0" smtClean="0"/>
              <a:t> (</a:t>
            </a:r>
            <a:r>
              <a:rPr lang="en-GB" i="1" dirty="0" smtClean="0"/>
              <a:t>n</a:t>
            </a:r>
            <a:r>
              <a:rPr lang="en-GB" dirty="0" smtClean="0"/>
              <a:t>-1) </a:t>
            </a:r>
            <a:r>
              <a:rPr lang="en-GB" dirty="0" err="1" smtClean="0"/>
              <a:t>perkalian</a:t>
            </a:r>
            <a:r>
              <a:rPr lang="en-GB" dirty="0" smtClean="0"/>
              <a:t>  (</a:t>
            </a:r>
            <a:r>
              <a:rPr lang="en-GB" dirty="0" err="1" smtClean="0"/>
              <a:t>lambat</a:t>
            </a:r>
            <a:r>
              <a:rPr lang="en-GB" dirty="0" smtClean="0"/>
              <a:t>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24000"/>
              </a:lnSpc>
              <a:spcBef>
                <a:spcPts val="450"/>
              </a:spcBef>
              <a:buClr>
                <a:srgbClr val="000000"/>
              </a:buClr>
            </a:pP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i="1" dirty="0" smtClean="0"/>
              <a:t>n</a:t>
            </a:r>
            <a:r>
              <a:rPr lang="en-GB" dirty="0" smtClean="0"/>
              <a:t> </a:t>
            </a:r>
            <a:r>
              <a:rPr lang="en-GB" dirty="0" err="1" smtClean="0"/>
              <a:t>berskala</a:t>
            </a:r>
            <a:r>
              <a:rPr lang="en-GB" dirty="0" smtClean="0"/>
              <a:t> </a:t>
            </a:r>
            <a:r>
              <a:rPr lang="en-GB" dirty="0" err="1" smtClean="0"/>
              <a:t>kecil</a:t>
            </a:r>
            <a:r>
              <a:rPr lang="en-GB" dirty="0" smtClean="0"/>
              <a:t>.</a:t>
            </a:r>
          </a:p>
          <a:p>
            <a:pPr>
              <a:lnSpc>
                <a:spcPct val="124000"/>
              </a:lnSpc>
              <a:spcBef>
                <a:spcPts val="450"/>
              </a:spcBef>
            </a:pPr>
            <a:r>
              <a:rPr lang="en-GB" sz="3200" dirty="0" err="1" smtClean="0"/>
              <a:t>Algoritma</a:t>
            </a:r>
            <a:r>
              <a:rPr lang="en-GB" sz="3200" dirty="0" smtClean="0"/>
              <a:t> POWER2( ) :</a:t>
            </a:r>
          </a:p>
          <a:p>
            <a:pPr lvl="1">
              <a:lnSpc>
                <a:spcPct val="124000"/>
              </a:lnSpc>
              <a:spcBef>
                <a:spcPts val="450"/>
              </a:spcBef>
              <a:buClr>
                <a:srgbClr val="000000"/>
              </a:buClr>
            </a:pP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kompleks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rekursif</a:t>
            </a:r>
            <a:r>
              <a:rPr lang="en-GB" dirty="0" smtClean="0"/>
              <a:t> (</a:t>
            </a:r>
            <a:r>
              <a:rPr lang="en-GB" dirty="0" err="1" smtClean="0"/>
              <a:t>mahal</a:t>
            </a:r>
            <a:r>
              <a:rPr lang="en-GB" dirty="0" smtClean="0"/>
              <a:t>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24000"/>
              </a:lnSpc>
              <a:spcBef>
                <a:spcPts val="450"/>
              </a:spcBef>
              <a:buClr>
                <a:srgbClr val="000000"/>
              </a:buClr>
            </a:pPr>
            <a:r>
              <a:rPr lang="en-GB" dirty="0" err="1" smtClean="0"/>
              <a:t>memerlukan</a:t>
            </a:r>
            <a:r>
              <a:rPr lang="en-GB" dirty="0" smtClean="0"/>
              <a:t> ( </a:t>
            </a:r>
            <a:r>
              <a:rPr lang="en-GB" baseline="42000" dirty="0" smtClean="0"/>
              <a:t>2</a:t>
            </a:r>
            <a:r>
              <a:rPr lang="en-GB" dirty="0" smtClean="0"/>
              <a:t>log </a:t>
            </a:r>
            <a:r>
              <a:rPr lang="en-GB" i="1" dirty="0" smtClean="0"/>
              <a:t>n </a:t>
            </a:r>
            <a:r>
              <a:rPr lang="en-GB" dirty="0" smtClean="0"/>
              <a:t>) </a:t>
            </a:r>
            <a:r>
              <a:rPr lang="en-GB" dirty="0" err="1" smtClean="0"/>
              <a:t>perkalian</a:t>
            </a:r>
            <a:r>
              <a:rPr lang="en-GB" dirty="0" smtClean="0"/>
              <a:t>  (</a:t>
            </a:r>
            <a:r>
              <a:rPr lang="en-GB" dirty="0" err="1" smtClean="0"/>
              <a:t>cepat</a:t>
            </a:r>
            <a:r>
              <a:rPr lang="en-GB" dirty="0" smtClean="0"/>
              <a:t>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lvl="1">
              <a:lnSpc>
                <a:spcPct val="124000"/>
              </a:lnSpc>
              <a:spcBef>
                <a:spcPts val="450"/>
              </a:spcBef>
              <a:buClr>
                <a:srgbClr val="000000"/>
              </a:buClr>
            </a:pP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i="1" dirty="0" smtClean="0"/>
              <a:t>n</a:t>
            </a:r>
            <a:r>
              <a:rPr lang="en-GB" dirty="0" smtClean="0"/>
              <a:t> </a:t>
            </a:r>
            <a:r>
              <a:rPr lang="en-GB" dirty="0" err="1" smtClean="0"/>
              <a:t>berskala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Review : Running time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1441450"/>
            <a:ext cx="8756650" cy="396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Buatlah program </a:t>
            </a:r>
            <a:r>
              <a:rPr lang="en-GB" i="1" smtClean="0">
                <a:latin typeface="Gill Sans MT" pitchFamily="34" charset="0"/>
              </a:rPr>
              <a:t>Maximum Contiguous Subsequence Sum</a:t>
            </a:r>
          </a:p>
          <a:p>
            <a:r>
              <a:rPr lang="en-GB" i="1" smtClean="0">
                <a:latin typeface="Gill Sans MT" pitchFamily="34" charset="0"/>
              </a:rPr>
              <a:t>Menggunakan bahasa apa saja yang dikuasai</a:t>
            </a:r>
          </a:p>
          <a:p>
            <a:r>
              <a:rPr lang="en-GB" i="1" smtClean="0">
                <a:latin typeface="Gill Sans MT" pitchFamily="34" charset="0"/>
              </a:rPr>
              <a:t>Kelompok 2-2</a:t>
            </a:r>
          </a:p>
          <a:p>
            <a:r>
              <a:rPr lang="en-GB" i="1" smtClean="0">
                <a:latin typeface="Gill Sans MT" pitchFamily="34" charset="0"/>
              </a:rPr>
              <a:t>Hitung waktu proses untuk n = 100, 200, 300, ... 1000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Moral Of The Story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95288" y="1643050"/>
            <a:ext cx="8337550" cy="468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1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buFont typeface="Arial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2800" dirty="0" err="1">
                <a:solidFill>
                  <a:srgbClr val="000000"/>
                </a:solidFill>
              </a:rPr>
              <a:t>Bahkan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teknik</a:t>
            </a:r>
            <a:r>
              <a:rPr lang="en-GB" sz="2800" dirty="0">
                <a:solidFill>
                  <a:srgbClr val="000000"/>
                </a:solidFill>
              </a:rPr>
              <a:t> programming yang </a:t>
            </a:r>
            <a:r>
              <a:rPr lang="en-GB" sz="2800" dirty="0" err="1">
                <a:solidFill>
                  <a:srgbClr val="000000"/>
                </a:solidFill>
              </a:rPr>
              <a:t>terbaik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tak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akan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dapat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membuat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sebuah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algoritma</a:t>
            </a:r>
            <a:r>
              <a:rPr lang="en-GB" sz="2800" dirty="0">
                <a:solidFill>
                  <a:srgbClr val="000000"/>
                </a:solidFill>
              </a:rPr>
              <a:t> yang </a:t>
            </a:r>
            <a:r>
              <a:rPr lang="en-GB" sz="2800" dirty="0" err="1">
                <a:solidFill>
                  <a:srgbClr val="000000"/>
                </a:solidFill>
              </a:rPr>
              <a:t>tidak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efisien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menjadi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cepat</a:t>
            </a:r>
            <a:r>
              <a:rPr lang="en-GB" sz="2800" dirty="0">
                <a:solidFill>
                  <a:srgbClr val="000000"/>
                </a:solidFill>
              </a:rPr>
              <a:t>. 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buFont typeface="Arial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2800" dirty="0" err="1">
                <a:solidFill>
                  <a:srgbClr val="000000"/>
                </a:solidFill>
              </a:rPr>
              <a:t>Sebelum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kita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menginvestasikan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waktu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untuk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mencoba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mengoptimisasi</a:t>
            </a:r>
            <a:r>
              <a:rPr lang="en-GB" sz="2800" dirty="0">
                <a:solidFill>
                  <a:srgbClr val="000000"/>
                </a:solidFill>
              </a:rPr>
              <a:t> program, </a:t>
            </a:r>
            <a:r>
              <a:rPr lang="en-GB" sz="2800" dirty="0" err="1">
                <a:solidFill>
                  <a:srgbClr val="000000"/>
                </a:solidFill>
              </a:rPr>
              <a:t>kita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harus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pastikan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algoritma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nya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sudah</a:t>
            </a:r>
            <a:r>
              <a:rPr lang="en-GB" sz="2800" dirty="0">
                <a:solidFill>
                  <a:srgbClr val="000000"/>
                </a:solidFill>
              </a:rPr>
              <a:t> yang paling </a:t>
            </a:r>
            <a:r>
              <a:rPr lang="en-GB" sz="2800" dirty="0" err="1">
                <a:solidFill>
                  <a:srgbClr val="000000"/>
                </a:solidFill>
              </a:rPr>
              <a:t>efisien</a:t>
            </a:r>
            <a:r>
              <a:rPr lang="en-GB" sz="2800" dirty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Latihan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Diketahui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data </a:t>
            </a:r>
            <a:r>
              <a:rPr lang="en-GB" dirty="0" err="1" smtClean="0"/>
              <a:t>terurut</a:t>
            </a:r>
            <a:r>
              <a:rPr lang="en-GB" dirty="0" smtClean="0"/>
              <a:t>.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Buatlah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data. </a:t>
            </a:r>
            <a:r>
              <a:rPr lang="en-GB" dirty="0" err="1" smtClean="0"/>
              <a:t>Tentukan</a:t>
            </a:r>
            <a:r>
              <a:rPr lang="en-GB" dirty="0" smtClean="0"/>
              <a:t> </a:t>
            </a:r>
            <a:r>
              <a:rPr lang="en-GB" dirty="0" err="1" smtClean="0"/>
              <a:t>kompleksitas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asymptotik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endParaRPr lang="en-GB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alternatif</a:t>
            </a:r>
            <a:r>
              <a:rPr lang="en-GB" dirty="0" smtClean="0"/>
              <a:t> </a:t>
            </a:r>
            <a:r>
              <a:rPr lang="en-GB" dirty="0" err="1" smtClean="0"/>
              <a:t>lainnya</a:t>
            </a:r>
            <a:r>
              <a:rPr lang="en-GB" dirty="0" smtClean="0"/>
              <a:t>?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Buatkan</a:t>
            </a:r>
            <a:r>
              <a:rPr lang="en-GB" dirty="0" smtClean="0"/>
              <a:t> </a:t>
            </a:r>
            <a:r>
              <a:rPr lang="en-GB" dirty="0" err="1" smtClean="0"/>
              <a:t>programnya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saja</a:t>
            </a:r>
            <a:r>
              <a:rPr lang="en-GB" dirty="0" smtClean="0"/>
              <a:t>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Waktu</a:t>
            </a:r>
            <a:r>
              <a:rPr lang="en-GB" dirty="0" smtClean="0"/>
              <a:t> 1 </a:t>
            </a:r>
            <a:r>
              <a:rPr lang="en-GB" dirty="0" err="1" smtClean="0"/>
              <a:t>minggu</a:t>
            </a:r>
            <a:r>
              <a:rPr lang="en-GB" dirty="0" smtClean="0"/>
              <a:t>.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31188" cy="11414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Tujuan Instruksional Khusus (TIK)</a:t>
            </a:r>
            <a:r>
              <a:rPr lang="ar-SA" smtClean="0">
                <a:cs typeface="Arial" charset="0"/>
              </a:rPr>
              <a:t>‏</a:t>
            </a:r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31188" cy="4532313"/>
          </a:xfrm>
        </p:spPr>
        <p:txBody>
          <a:bodyPr/>
          <a:lstStyle/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Mengamati sebuah masalah dengan beberapa solusi</a:t>
            </a:r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Menjelaskan Kompleksitas waktu</a:t>
            </a:r>
          </a:p>
          <a:p>
            <a:pPr marL="606425" indent="-606425" eaLnBrk="1" hangingPunct="1"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r>
              <a:rPr lang="en-GB" smtClean="0"/>
              <a:t>Menjelaskan Best, worst dan average case</a:t>
            </a:r>
          </a:p>
          <a:p>
            <a:pPr marL="606425" indent="-606425" eaLnBrk="1" hangingPunct="1">
              <a:buFont typeface="Wingdings" pitchFamily="2" charset="2"/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</a:pP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800" dirty="0" err="1" smtClean="0">
                <a:solidFill>
                  <a:srgbClr val="000000"/>
                </a:solidFill>
              </a:rPr>
              <a:t>Mengamati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sebuah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masalah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dengan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beberapa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solusi</a:t>
            </a:r>
            <a:r>
              <a:rPr lang="en-GB" sz="2800" dirty="0" smtClean="0">
                <a:solidFill>
                  <a:srgbClr val="000000"/>
                </a:solidFill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800" dirty="0" err="1" smtClean="0">
                <a:solidFill>
                  <a:srgbClr val="000000"/>
                </a:solidFill>
              </a:rPr>
              <a:t>Masalah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i="1" dirty="0" smtClean="0">
                <a:solidFill>
                  <a:srgbClr val="000000"/>
                </a:solidFill>
              </a:rPr>
              <a:t>Maximum Contiguous Subsequence Sum</a:t>
            </a: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Diberikan</a:t>
            </a:r>
            <a:r>
              <a:rPr lang="en-GB" dirty="0" smtClean="0">
                <a:solidFill>
                  <a:srgbClr val="000000"/>
                </a:solidFill>
              </a:rPr>
              <a:t> (</a:t>
            </a:r>
            <a:r>
              <a:rPr lang="en-GB" dirty="0" err="1" smtClean="0">
                <a:solidFill>
                  <a:srgbClr val="000000"/>
                </a:solidFill>
              </a:rPr>
              <a:t>angka</a:t>
            </a:r>
            <a:r>
              <a:rPr lang="en-GB" dirty="0" smtClean="0">
                <a:solidFill>
                  <a:srgbClr val="000000"/>
                </a:solidFill>
              </a:rPr>
              <a:t> integer </a:t>
            </a:r>
            <a:r>
              <a:rPr lang="en-GB" dirty="0" err="1" smtClean="0">
                <a:solidFill>
                  <a:srgbClr val="000000"/>
                </a:solidFill>
              </a:rPr>
              <a:t>negatif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dimungkinkan</a:t>
            </a:r>
            <a:r>
              <a:rPr lang="en-GB" dirty="0" smtClean="0">
                <a:solidFill>
                  <a:srgbClr val="000000"/>
                </a:solidFill>
              </a:rPr>
              <a:t>) </a:t>
            </a:r>
            <a:r>
              <a:rPr lang="en-GB" i="1" dirty="0" smtClean="0">
                <a:solidFill>
                  <a:srgbClr val="000000"/>
                </a:solidFill>
              </a:rPr>
              <a:t>A</a:t>
            </a:r>
            <a:r>
              <a:rPr lang="en-GB" baseline="-25000" dirty="0" smtClean="0">
                <a:solidFill>
                  <a:srgbClr val="000000"/>
                </a:solidFill>
              </a:rPr>
              <a:t>1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i="1" dirty="0" smtClean="0">
                <a:solidFill>
                  <a:srgbClr val="000000"/>
                </a:solidFill>
              </a:rPr>
              <a:t>A</a:t>
            </a:r>
            <a:r>
              <a:rPr lang="en-GB" baseline="-25000" dirty="0" smtClean="0">
                <a:solidFill>
                  <a:srgbClr val="000000"/>
                </a:solidFill>
              </a:rPr>
              <a:t>2</a:t>
            </a:r>
            <a:r>
              <a:rPr lang="en-GB" dirty="0" smtClean="0">
                <a:solidFill>
                  <a:srgbClr val="000000"/>
                </a:solidFill>
              </a:rPr>
              <a:t>, …, </a:t>
            </a:r>
            <a:r>
              <a:rPr lang="en-GB" i="1" dirty="0" smtClean="0">
                <a:solidFill>
                  <a:srgbClr val="000000"/>
                </a:solidFill>
              </a:rPr>
              <a:t>A</a:t>
            </a:r>
            <a:r>
              <a:rPr lang="en-GB" i="1" baseline="-25000" dirty="0" smtClean="0">
                <a:solidFill>
                  <a:srgbClr val="000000"/>
                </a:solidFill>
              </a:rPr>
              <a:t>N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cari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nilai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maksimum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dari</a:t>
            </a:r>
            <a:r>
              <a:rPr lang="en-GB" dirty="0" smtClean="0">
                <a:solidFill>
                  <a:srgbClr val="000000"/>
                </a:solidFill>
              </a:rPr>
              <a:t> (</a:t>
            </a:r>
            <a:r>
              <a:rPr lang="en-GB" i="1" dirty="0" smtClean="0">
                <a:solidFill>
                  <a:srgbClr val="000000"/>
                </a:solidFill>
              </a:rPr>
              <a:t>A</a:t>
            </a:r>
            <a:r>
              <a:rPr lang="en-GB" i="1" baseline="-25000" dirty="0" smtClean="0">
                <a:solidFill>
                  <a:srgbClr val="000000"/>
                </a:solidFill>
              </a:rPr>
              <a:t>i</a:t>
            </a:r>
            <a:r>
              <a:rPr lang="en-GB" dirty="0" smtClean="0">
                <a:solidFill>
                  <a:srgbClr val="000000"/>
                </a:solidFill>
              </a:rPr>
              <a:t> + </a:t>
            </a:r>
            <a:r>
              <a:rPr lang="en-GB" i="1" dirty="0" smtClean="0">
                <a:solidFill>
                  <a:srgbClr val="000000"/>
                </a:solidFill>
              </a:rPr>
              <a:t>A</a:t>
            </a:r>
            <a:r>
              <a:rPr lang="en-GB" i="1" baseline="-25000" dirty="0" smtClean="0">
                <a:solidFill>
                  <a:srgbClr val="000000"/>
                </a:solidFill>
              </a:rPr>
              <a:t>i</a:t>
            </a:r>
            <a:r>
              <a:rPr lang="en-GB" baseline="-25000" dirty="0" smtClean="0">
                <a:solidFill>
                  <a:srgbClr val="000000"/>
                </a:solidFill>
              </a:rPr>
              <a:t>+1</a:t>
            </a:r>
            <a:r>
              <a:rPr lang="en-GB" dirty="0" smtClean="0">
                <a:solidFill>
                  <a:srgbClr val="000000"/>
                </a:solidFill>
              </a:rPr>
              <a:t> + …+ </a:t>
            </a:r>
            <a:r>
              <a:rPr lang="en-GB" i="1" dirty="0" err="1" smtClean="0">
                <a:solidFill>
                  <a:srgbClr val="000000"/>
                </a:solidFill>
              </a:rPr>
              <a:t>A</a:t>
            </a:r>
            <a:r>
              <a:rPr lang="en-GB" i="1" baseline="-25000" dirty="0" err="1" smtClean="0">
                <a:solidFill>
                  <a:srgbClr val="000000"/>
                </a:solidFill>
              </a:rPr>
              <a:t>j</a:t>
            </a:r>
            <a:r>
              <a:rPr lang="en-GB" dirty="0" smtClean="0">
                <a:solidFill>
                  <a:srgbClr val="000000"/>
                </a:solidFill>
              </a:rPr>
              <a:t> ).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800" i="1" dirty="0" smtClean="0">
                <a:solidFill>
                  <a:srgbClr val="000000"/>
                </a:solidFill>
              </a:rPr>
              <a:t>maximum contiguous subsequence sum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adalah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nol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jika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semua</a:t>
            </a:r>
            <a:r>
              <a:rPr lang="en-GB" sz="2800" dirty="0" smtClean="0">
                <a:solidFill>
                  <a:srgbClr val="000000"/>
                </a:solidFill>
              </a:rPr>
              <a:t> integer </a:t>
            </a:r>
            <a:r>
              <a:rPr lang="en-GB" sz="2800" dirty="0" err="1" smtClean="0">
                <a:solidFill>
                  <a:srgbClr val="000000"/>
                </a:solidFill>
              </a:rPr>
              <a:t>adalah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negatif</a:t>
            </a:r>
            <a:r>
              <a:rPr lang="en-GB" sz="2800" dirty="0" smtClean="0">
                <a:solidFill>
                  <a:srgbClr val="000000"/>
                </a:solidFill>
              </a:rPr>
              <a:t>. 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800" dirty="0" err="1" smtClean="0">
                <a:solidFill>
                  <a:srgbClr val="000000"/>
                </a:solidFill>
              </a:rPr>
              <a:t>Contoh</a:t>
            </a:r>
            <a:r>
              <a:rPr lang="en-GB" sz="2800" dirty="0" smtClean="0">
                <a:solidFill>
                  <a:srgbClr val="000000"/>
                </a:solidFill>
              </a:rPr>
              <a:t> (maximum </a:t>
            </a:r>
            <a:r>
              <a:rPr lang="en-GB" sz="2800" dirty="0" err="1" smtClean="0">
                <a:solidFill>
                  <a:srgbClr val="000000"/>
                </a:solidFill>
              </a:rPr>
              <a:t>subsequences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digarisbawahi</a:t>
            </a:r>
            <a:r>
              <a:rPr lang="en-GB" sz="2800" dirty="0" smtClean="0">
                <a:solidFill>
                  <a:srgbClr val="000000"/>
                </a:solidFill>
              </a:rPr>
              <a:t>)</a:t>
            </a:r>
            <a:r>
              <a:rPr lang="ar-SA" sz="2800" dirty="0" smtClean="0">
                <a:solidFill>
                  <a:srgbClr val="000000"/>
                </a:solidFill>
                <a:cs typeface="Arial" charset="0"/>
              </a:rPr>
              <a:t>‏</a:t>
            </a:r>
            <a:endParaRPr lang="en-GB" sz="2800" dirty="0" smtClean="0">
              <a:solidFill>
                <a:srgbClr val="000000"/>
              </a:solidFill>
            </a:endParaRP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-2, </a:t>
            </a:r>
            <a:r>
              <a:rPr lang="en-GB" b="1" u="sng" dirty="0" smtClean="0">
                <a:solidFill>
                  <a:srgbClr val="0000FF"/>
                </a:solidFill>
              </a:rPr>
              <a:t>11, -4, 13</a:t>
            </a:r>
            <a:r>
              <a:rPr lang="en-GB" dirty="0" smtClean="0">
                <a:solidFill>
                  <a:srgbClr val="0000FF"/>
                </a:solidFill>
              </a:rPr>
              <a:t>,</a:t>
            </a:r>
            <a:r>
              <a:rPr lang="en-GB" dirty="0" smtClean="0">
                <a:solidFill>
                  <a:srgbClr val="000000"/>
                </a:solidFill>
              </a:rPr>
              <a:t> -4, 2</a:t>
            </a: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1, -3, </a:t>
            </a:r>
            <a:r>
              <a:rPr lang="en-GB" b="1" u="sng" dirty="0" smtClean="0">
                <a:solidFill>
                  <a:srgbClr val="0000FF"/>
                </a:solidFill>
              </a:rPr>
              <a:t>4, -2, -1, 6</a:t>
            </a:r>
          </a:p>
          <a:p>
            <a:endParaRPr lang="en-US" sz="28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806450" y="1357298"/>
            <a:ext cx="8337550" cy="37274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</a:rPr>
              <a:t>Algoritma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</a:rPr>
              <a:t>Hitung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jumlah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dari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semua</a:t>
            </a:r>
            <a:r>
              <a:rPr lang="en-GB" sz="2000" dirty="0">
                <a:solidFill>
                  <a:srgbClr val="000000"/>
                </a:solidFill>
              </a:rPr>
              <a:t> sub-sequence yang </a:t>
            </a:r>
            <a:r>
              <a:rPr lang="en-GB" sz="2000" dirty="0" err="1">
                <a:solidFill>
                  <a:srgbClr val="000000"/>
                </a:solidFill>
              </a:rPr>
              <a:t>mungkin</a:t>
            </a:r>
            <a:endParaRPr lang="en-GB" sz="2000" dirty="0">
              <a:solidFill>
                <a:srgbClr val="000000"/>
              </a:solidFill>
            </a:endParaRP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</a:rPr>
              <a:t>Cari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nilai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maksimumnya</a:t>
            </a:r>
            <a:endParaRPr lang="en-GB" sz="2000" dirty="0">
              <a:solidFill>
                <a:srgbClr val="000000"/>
              </a:solidFill>
            </a:endParaRP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</a:rPr>
              <a:t>Contoh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</a:rPr>
              <a:t>jumlah</a:t>
            </a:r>
            <a:r>
              <a:rPr lang="en-GB" sz="2000" dirty="0">
                <a:solidFill>
                  <a:srgbClr val="000000"/>
                </a:solidFill>
              </a:rPr>
              <a:t> subsequence (start, end)</a:t>
            </a:r>
            <a:r>
              <a:rPr lang="ar-SA" sz="20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sz="2000" dirty="0">
              <a:solidFill>
                <a:srgbClr val="00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Clr>
                <a:srgbClr val="003366"/>
              </a:buClr>
              <a:buFont typeface="Gill Sans MT" pitchFamily="34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(1,1), (1,2), …, (1, 6)</a:t>
            </a:r>
            <a:r>
              <a:rPr lang="ar-SA" sz="2000" dirty="0">
                <a:solidFill>
                  <a:srgbClr val="000000"/>
                </a:solidFill>
                <a:cs typeface="Arial" charset="0"/>
              </a:rPr>
              <a:t>‏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Clr>
                <a:srgbClr val="003366"/>
              </a:buClr>
              <a:buFont typeface="Gill Sans MT" pitchFamily="34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(2,2),(2,3) …, (2, 6)</a:t>
            </a:r>
            <a:r>
              <a:rPr lang="ar-SA" sz="2000" dirty="0">
                <a:solidFill>
                  <a:srgbClr val="000000"/>
                </a:solidFill>
                <a:cs typeface="Arial" charset="0"/>
              </a:rPr>
              <a:t>‏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Clr>
                <a:srgbClr val="003366"/>
              </a:buClr>
              <a:buFont typeface="Gill Sans MT" pitchFamily="34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…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Clr>
                <a:srgbClr val="003366"/>
              </a:buClr>
              <a:buFont typeface="Gill Sans MT" pitchFamily="34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(6,6)</a:t>
            </a:r>
            <a:r>
              <a:rPr lang="ar-SA" sz="20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13000" y="5084763"/>
            <a:ext cx="4387850" cy="736600"/>
            <a:chOff x="1520" y="3203"/>
            <a:chExt cx="2764" cy="464"/>
          </a:xfrm>
        </p:grpSpPr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3823" y="3438"/>
              <a:ext cx="461" cy="22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3363" y="3438"/>
              <a:ext cx="461" cy="22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2902" y="3438"/>
              <a:ext cx="461" cy="22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2441" y="3438"/>
              <a:ext cx="461" cy="22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1981" y="3438"/>
              <a:ext cx="461" cy="22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2299" name="Rectangle 9"/>
            <p:cNvSpPr>
              <a:spLocks noChangeArrowheads="1"/>
            </p:cNvSpPr>
            <p:nvPr/>
          </p:nvSpPr>
          <p:spPr bwMode="auto">
            <a:xfrm>
              <a:off x="1520" y="3438"/>
              <a:ext cx="461" cy="22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12300" name="Rectangle 10"/>
            <p:cNvSpPr>
              <a:spLocks noChangeArrowheads="1"/>
            </p:cNvSpPr>
            <p:nvPr/>
          </p:nvSpPr>
          <p:spPr bwMode="auto">
            <a:xfrm>
              <a:off x="3823" y="3203"/>
              <a:ext cx="461" cy="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b"/>
            <a:lstStyle/>
            <a:p>
              <a:pPr>
                <a:lnSpc>
                  <a:spcPct val="90000"/>
                </a:lnSpc>
                <a:spcBef>
                  <a:spcPts val="175"/>
                </a:spcBef>
                <a:spcAft>
                  <a:spcPts val="35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3363" y="3203"/>
              <a:ext cx="461" cy="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b"/>
            <a:lstStyle/>
            <a:p>
              <a:pPr>
                <a:lnSpc>
                  <a:spcPct val="90000"/>
                </a:lnSpc>
                <a:spcBef>
                  <a:spcPts val="175"/>
                </a:spcBef>
                <a:spcAft>
                  <a:spcPts val="35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2902" y="3203"/>
              <a:ext cx="461" cy="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b"/>
            <a:lstStyle/>
            <a:p>
              <a:pPr>
                <a:lnSpc>
                  <a:spcPct val="90000"/>
                </a:lnSpc>
                <a:spcBef>
                  <a:spcPts val="175"/>
                </a:spcBef>
                <a:spcAft>
                  <a:spcPts val="35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2441" y="3203"/>
              <a:ext cx="461" cy="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b"/>
            <a:lstStyle/>
            <a:p>
              <a:pPr>
                <a:lnSpc>
                  <a:spcPct val="90000"/>
                </a:lnSpc>
                <a:spcBef>
                  <a:spcPts val="175"/>
                </a:spcBef>
                <a:spcAft>
                  <a:spcPts val="35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1981" y="3203"/>
              <a:ext cx="461" cy="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b"/>
            <a:lstStyle/>
            <a:p>
              <a:pPr>
                <a:lnSpc>
                  <a:spcPct val="90000"/>
                </a:lnSpc>
                <a:spcBef>
                  <a:spcPts val="175"/>
                </a:spcBef>
                <a:spcAft>
                  <a:spcPts val="35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1520" y="3203"/>
              <a:ext cx="461" cy="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b"/>
            <a:lstStyle/>
            <a:p>
              <a:pPr>
                <a:lnSpc>
                  <a:spcPct val="90000"/>
                </a:lnSpc>
                <a:spcBef>
                  <a:spcPts val="175"/>
                </a:spcBef>
                <a:spcAft>
                  <a:spcPts val="35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306" name="Line 16"/>
            <p:cNvSpPr>
              <a:spLocks noChangeShapeType="1"/>
            </p:cNvSpPr>
            <p:nvPr/>
          </p:nvSpPr>
          <p:spPr bwMode="auto">
            <a:xfrm>
              <a:off x="1520" y="3203"/>
              <a:ext cx="46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>
              <a:off x="1520" y="3667"/>
              <a:ext cx="2764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>
              <a:off x="1520" y="3203"/>
              <a:ext cx="1" cy="23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4284" y="3203"/>
              <a:ext cx="1" cy="23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>
              <a:off x="1981" y="3203"/>
              <a:ext cx="46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>
              <a:off x="1520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2"/>
            <p:cNvSpPr>
              <a:spLocks noChangeShapeType="1"/>
            </p:cNvSpPr>
            <p:nvPr/>
          </p:nvSpPr>
          <p:spPr bwMode="auto">
            <a:xfrm>
              <a:off x="2441" y="3203"/>
              <a:ext cx="460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3"/>
            <p:cNvSpPr>
              <a:spLocks noChangeShapeType="1"/>
            </p:cNvSpPr>
            <p:nvPr/>
          </p:nvSpPr>
          <p:spPr bwMode="auto">
            <a:xfrm>
              <a:off x="1981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4"/>
            <p:cNvSpPr>
              <a:spLocks noChangeShapeType="1"/>
            </p:cNvSpPr>
            <p:nvPr/>
          </p:nvSpPr>
          <p:spPr bwMode="auto">
            <a:xfrm>
              <a:off x="2902" y="3203"/>
              <a:ext cx="46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5"/>
            <p:cNvSpPr>
              <a:spLocks noChangeShapeType="1"/>
            </p:cNvSpPr>
            <p:nvPr/>
          </p:nvSpPr>
          <p:spPr bwMode="auto">
            <a:xfrm>
              <a:off x="2441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6"/>
            <p:cNvSpPr>
              <a:spLocks noChangeShapeType="1"/>
            </p:cNvSpPr>
            <p:nvPr/>
          </p:nvSpPr>
          <p:spPr bwMode="auto">
            <a:xfrm>
              <a:off x="3363" y="3203"/>
              <a:ext cx="46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>
              <a:off x="2902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>
              <a:off x="3823" y="3203"/>
              <a:ext cx="46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9"/>
            <p:cNvSpPr>
              <a:spLocks noChangeShapeType="1"/>
            </p:cNvSpPr>
            <p:nvPr/>
          </p:nvSpPr>
          <p:spPr bwMode="auto">
            <a:xfrm>
              <a:off x="3363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30"/>
            <p:cNvSpPr>
              <a:spLocks noChangeShapeType="1"/>
            </p:cNvSpPr>
            <p:nvPr/>
          </p:nvSpPr>
          <p:spPr bwMode="auto">
            <a:xfrm>
              <a:off x="3823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31"/>
            <p:cNvSpPr>
              <a:spLocks noChangeShapeType="1"/>
            </p:cNvSpPr>
            <p:nvPr/>
          </p:nvSpPr>
          <p:spPr bwMode="auto">
            <a:xfrm>
              <a:off x="4284" y="3438"/>
              <a:ext cx="1" cy="22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32"/>
            <p:cNvSpPr>
              <a:spLocks noChangeShapeType="1"/>
            </p:cNvSpPr>
            <p:nvPr/>
          </p:nvSpPr>
          <p:spPr bwMode="auto">
            <a:xfrm>
              <a:off x="1520" y="3438"/>
              <a:ext cx="2764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I : Brute Force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quarter" idx="10"/>
          </p:nvPr>
        </p:nvSpPr>
        <p:spPr>
          <a:xfrm>
            <a:off x="6727825" y="6850089"/>
            <a:ext cx="191928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714348" y="1357298"/>
            <a:ext cx="7650163" cy="51927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function maxSubSum1( A :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larik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):integer;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for ii := 1 to n do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for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jj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ii  to  n do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begin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		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0;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for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kk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ii to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jj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do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+ A[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kk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if(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) then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:=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thisSum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end;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maxSubSum1 :=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maxSum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 marL="338138" indent="-338138">
              <a:lnSpc>
                <a:spcPct val="70000"/>
              </a:lnSpc>
              <a:spcBef>
                <a:spcPts val="250"/>
              </a:spcBef>
              <a:spcAft>
                <a:spcPts val="5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39975" y="5583260"/>
            <a:ext cx="4387850" cy="371475"/>
            <a:chOff x="1474" y="3515"/>
            <a:chExt cx="2764" cy="234"/>
          </a:xfrm>
        </p:grpSpPr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3777" y="3515"/>
              <a:ext cx="461" cy="23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25" name="Rectangle 9"/>
            <p:cNvSpPr>
              <a:spLocks noChangeArrowheads="1"/>
            </p:cNvSpPr>
            <p:nvPr/>
          </p:nvSpPr>
          <p:spPr bwMode="auto">
            <a:xfrm>
              <a:off x="3317" y="3515"/>
              <a:ext cx="461" cy="23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13326" name="Rectangle 10"/>
            <p:cNvSpPr>
              <a:spLocks noChangeArrowheads="1"/>
            </p:cNvSpPr>
            <p:nvPr/>
          </p:nvSpPr>
          <p:spPr bwMode="auto">
            <a:xfrm>
              <a:off x="2856" y="3515"/>
              <a:ext cx="461" cy="234"/>
            </a:xfrm>
            <a:prstGeom prst="rect">
              <a:avLst/>
            </a:prstGeom>
            <a:solidFill>
              <a:srgbClr val="33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13327" name="Rectangle 11"/>
            <p:cNvSpPr>
              <a:spLocks noChangeArrowheads="1"/>
            </p:cNvSpPr>
            <p:nvPr/>
          </p:nvSpPr>
          <p:spPr bwMode="auto">
            <a:xfrm>
              <a:off x="2395" y="3515"/>
              <a:ext cx="461" cy="234"/>
            </a:xfrm>
            <a:prstGeom prst="rect">
              <a:avLst/>
            </a:prstGeom>
            <a:solidFill>
              <a:srgbClr val="33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13328" name="Rectangle 12"/>
            <p:cNvSpPr>
              <a:spLocks noChangeArrowheads="1"/>
            </p:cNvSpPr>
            <p:nvPr/>
          </p:nvSpPr>
          <p:spPr bwMode="auto">
            <a:xfrm>
              <a:off x="1935" y="3515"/>
              <a:ext cx="461" cy="234"/>
            </a:xfrm>
            <a:prstGeom prst="rect">
              <a:avLst/>
            </a:prstGeom>
            <a:solidFill>
              <a:srgbClr val="33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3329" name="Rectangle 13"/>
            <p:cNvSpPr>
              <a:spLocks noChangeArrowheads="1"/>
            </p:cNvSpPr>
            <p:nvPr/>
          </p:nvSpPr>
          <p:spPr bwMode="auto">
            <a:xfrm>
              <a:off x="1474" y="3515"/>
              <a:ext cx="461" cy="23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spcBef>
                  <a:spcPts val="250"/>
                </a:spcBef>
                <a:spcAft>
                  <a:spcPts val="500"/>
                </a:spcAft>
                <a:buClr>
                  <a:srgbClr val="CC99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13330" name="Line 14"/>
            <p:cNvSpPr>
              <a:spLocks noChangeShapeType="1"/>
            </p:cNvSpPr>
            <p:nvPr/>
          </p:nvSpPr>
          <p:spPr bwMode="auto">
            <a:xfrm>
              <a:off x="1474" y="3515"/>
              <a:ext cx="276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5"/>
            <p:cNvSpPr>
              <a:spLocks noChangeShapeType="1"/>
            </p:cNvSpPr>
            <p:nvPr/>
          </p:nvSpPr>
          <p:spPr bwMode="auto">
            <a:xfrm>
              <a:off x="1474" y="3749"/>
              <a:ext cx="276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6"/>
            <p:cNvSpPr>
              <a:spLocks noChangeShapeType="1"/>
            </p:cNvSpPr>
            <p:nvPr/>
          </p:nvSpPr>
          <p:spPr bwMode="auto">
            <a:xfrm>
              <a:off x="1474" y="3515"/>
              <a:ext cx="1" cy="2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7"/>
            <p:cNvSpPr>
              <a:spLocks noChangeShapeType="1"/>
            </p:cNvSpPr>
            <p:nvPr/>
          </p:nvSpPr>
          <p:spPr bwMode="auto">
            <a:xfrm>
              <a:off x="1935" y="3515"/>
              <a:ext cx="1" cy="2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8"/>
            <p:cNvSpPr>
              <a:spLocks noChangeShapeType="1"/>
            </p:cNvSpPr>
            <p:nvPr/>
          </p:nvSpPr>
          <p:spPr bwMode="auto">
            <a:xfrm>
              <a:off x="2395" y="3515"/>
              <a:ext cx="1" cy="2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9"/>
            <p:cNvSpPr>
              <a:spLocks noChangeShapeType="1"/>
            </p:cNvSpPr>
            <p:nvPr/>
          </p:nvSpPr>
          <p:spPr bwMode="auto">
            <a:xfrm>
              <a:off x="2856" y="3515"/>
              <a:ext cx="1" cy="2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0"/>
            <p:cNvSpPr>
              <a:spLocks noChangeShapeType="1"/>
            </p:cNvSpPr>
            <p:nvPr/>
          </p:nvSpPr>
          <p:spPr bwMode="auto">
            <a:xfrm>
              <a:off x="3317" y="3515"/>
              <a:ext cx="1" cy="2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1"/>
            <p:cNvSpPr>
              <a:spLocks noChangeShapeType="1"/>
            </p:cNvSpPr>
            <p:nvPr/>
          </p:nvSpPr>
          <p:spPr bwMode="auto">
            <a:xfrm>
              <a:off x="4238" y="3515"/>
              <a:ext cx="1" cy="2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2"/>
            <p:cNvSpPr>
              <a:spLocks noChangeShapeType="1"/>
            </p:cNvSpPr>
            <p:nvPr/>
          </p:nvSpPr>
          <p:spPr bwMode="auto">
            <a:xfrm>
              <a:off x="3777" y="3515"/>
              <a:ext cx="1" cy="2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9" name="Text Box 23"/>
          <p:cNvSpPr txBox="1">
            <a:spLocks noChangeArrowheads="1"/>
          </p:cNvSpPr>
          <p:nvPr/>
        </p:nvSpPr>
        <p:spPr bwMode="auto">
          <a:xfrm>
            <a:off x="3244850" y="6245247"/>
            <a:ext cx="3175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80"/>
                </a:solidFill>
                <a:latin typeface="Verdana" pitchFamily="34" charset="0"/>
              </a:rPr>
              <a:t>ii</a:t>
            </a:r>
          </a:p>
        </p:txBody>
      </p:sp>
      <p:sp>
        <p:nvSpPr>
          <p:cNvPr id="13320" name="Text Box 24"/>
          <p:cNvSpPr txBox="1">
            <a:spLocks noChangeArrowheads="1"/>
          </p:cNvSpPr>
          <p:nvPr/>
        </p:nvSpPr>
        <p:spPr bwMode="auto">
          <a:xfrm>
            <a:off x="4718050" y="6208735"/>
            <a:ext cx="3556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80"/>
                </a:solidFill>
                <a:latin typeface="Verdana" pitchFamily="34" charset="0"/>
              </a:rPr>
              <a:t>jj</a:t>
            </a:r>
          </a:p>
        </p:txBody>
      </p:sp>
      <p:sp>
        <p:nvSpPr>
          <p:cNvPr id="13321" name="Line 25"/>
          <p:cNvSpPr>
            <a:spLocks noChangeShapeType="1"/>
          </p:cNvSpPr>
          <p:nvPr/>
        </p:nvSpPr>
        <p:spPr bwMode="auto">
          <a:xfrm flipV="1">
            <a:off x="3419475" y="6024585"/>
            <a:ext cx="1588" cy="225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26"/>
          <p:cNvSpPr>
            <a:spLocks noChangeShapeType="1"/>
          </p:cNvSpPr>
          <p:nvPr/>
        </p:nvSpPr>
        <p:spPr bwMode="auto">
          <a:xfrm flipV="1">
            <a:off x="4930775" y="6024585"/>
            <a:ext cx="1588" cy="225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27"/>
          <p:cNvSpPr>
            <a:spLocks noChangeShapeType="1"/>
          </p:cNvSpPr>
          <p:nvPr/>
        </p:nvSpPr>
        <p:spPr bwMode="auto">
          <a:xfrm flipH="1">
            <a:off x="4929189" y="3857629"/>
            <a:ext cx="428629" cy="1643074"/>
          </a:xfrm>
          <a:prstGeom prst="line">
            <a:avLst/>
          </a:prstGeom>
          <a:noFill/>
          <a:ln w="2556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I : Brute Force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806450" y="1428736"/>
            <a:ext cx="7837516" cy="4989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Iterasi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sebanyak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dalam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iterasi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jj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sebanyak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dalam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iterasi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(ii)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sebanyak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artinya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  </a:t>
            </a:r>
            <a:r>
              <a:rPr lang="en-GB" sz="2600" dirty="0">
                <a:solidFill>
                  <a:srgbClr val="FF0000"/>
                </a:solidFill>
                <a:latin typeface="Gill Sans MT" pitchFamily="34" charset="0"/>
              </a:rPr>
              <a:t>O(</a:t>
            </a:r>
            <a:r>
              <a:rPr lang="en-GB" sz="2600" i="1" dirty="0">
                <a:solidFill>
                  <a:srgbClr val="FF0000"/>
                </a:solidFill>
                <a:latin typeface="Gill Sans MT" pitchFamily="34" charset="0"/>
              </a:rPr>
              <a:t>N</a:t>
            </a:r>
            <a:r>
              <a:rPr lang="en-GB" sz="2600" baseline="30000" dirty="0">
                <a:solidFill>
                  <a:srgbClr val="FF0000"/>
                </a:solidFill>
                <a:latin typeface="Gill Sans MT" pitchFamily="34" charset="0"/>
              </a:rPr>
              <a:t>3</a:t>
            </a:r>
            <a:r>
              <a:rPr lang="en-GB" sz="2600" dirty="0">
                <a:solidFill>
                  <a:srgbClr val="FF0000"/>
                </a:solidFill>
                <a:latin typeface="Gill Sans MT" pitchFamily="34" charset="0"/>
              </a:rPr>
              <a:t>)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atau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algoritma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kubik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i="1" dirty="0">
                <a:solidFill>
                  <a:srgbClr val="CC0000"/>
                </a:solidFill>
                <a:latin typeface="Gill Sans MT" pitchFamily="34" charset="0"/>
              </a:rPr>
              <a:t>Slight over-estimate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dihasilkan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dari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perhitungan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iterasi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kurang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dari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tidak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terlalu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penting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&lt;=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jj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8159780" cy="4814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CC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CC0000"/>
                </a:solidFill>
                <a:latin typeface="Gill Sans MT" pitchFamily="34" charset="0"/>
              </a:rPr>
              <a:t> = 100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sebenarnya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0.47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pada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sebuah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komputer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Dapat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menggunakan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informasi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tersebut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memperkirakan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input 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lebih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besar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		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= </a:t>
            </a:r>
            <a:r>
              <a:rPr lang="en-GB" sz="2600" i="1" dirty="0" err="1">
                <a:solidFill>
                  <a:srgbClr val="000000"/>
                </a:solidFill>
                <a:latin typeface="Gill Sans MT" pitchFamily="34" charset="0"/>
              </a:rPr>
              <a:t>cN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aseline="30000" dirty="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CC9900"/>
              </a:buClr>
              <a:buSzPct val="75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		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(10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= 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(10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</a:t>
            </a:r>
            <a:r>
              <a:rPr lang="en-GB" sz="2600" baseline="30000" dirty="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1000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cN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aseline="30000" dirty="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= 1000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GB" sz="2600" i="1" dirty="0">
                <a:solidFill>
                  <a:srgbClr val="00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</a:t>
            </a:r>
            <a:r>
              <a:rPr lang="ar-SA" sz="26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‏</a:t>
            </a:r>
            <a:endParaRPr lang="en-GB" sz="2600" dirty="0">
              <a:solidFill>
                <a:srgbClr val="000000"/>
              </a:solidFill>
              <a:latin typeface="Gill Sans MT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Ukuran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input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meningkat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kelipatan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10 kali, 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artinya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meningkatkan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running time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kelipatan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1000 kali. 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CC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CC0000"/>
                </a:solidFill>
                <a:latin typeface="Gill Sans MT" pitchFamily="34" charset="0"/>
              </a:rPr>
              <a:t> = 1000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perkiraan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470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 (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sebenarnya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449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i="1" dirty="0">
                <a:solidFill>
                  <a:srgbClr val="CC0000"/>
                </a:solidFill>
                <a:latin typeface="Gill Sans MT" pitchFamily="34" charset="0"/>
              </a:rPr>
              <a:t>N</a:t>
            </a:r>
            <a:r>
              <a:rPr lang="en-GB" sz="2600" dirty="0">
                <a:solidFill>
                  <a:srgbClr val="CC0000"/>
                </a:solidFill>
                <a:latin typeface="Gill Sans MT" pitchFamily="34" charset="0"/>
              </a:rPr>
              <a:t> = 10,000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perkiraan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waktu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449000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detik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(6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hari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</a:t>
            </a:r>
            <a:r>
              <a:rPr lang="en-US" dirty="0" err="1" smtClean="0"/>
              <a:t>Sesungguhnya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00034" y="1428736"/>
            <a:ext cx="8337550" cy="48244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Membuang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sebuah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iterasi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;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Tidak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selalu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bisa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Dalam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contoh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sebelumnya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dimungkinkan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iterasi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paling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dalam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(</a:t>
            </a:r>
            <a:r>
              <a:rPr lang="en-GB" sz="2600" i="1" dirty="0" err="1">
                <a:solidFill>
                  <a:srgbClr val="FF0000"/>
                </a:solidFill>
                <a:latin typeface="Gill Sans MT" pitchFamily="34" charset="0"/>
              </a:rPr>
              <a:t>kk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)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tidak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diperlukan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karena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informasi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terbuang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Nilai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 err="1">
                <a:solidFill>
                  <a:srgbClr val="CC0000"/>
                </a:solidFill>
                <a:latin typeface="Courier New" pitchFamily="49" charset="0"/>
              </a:rPr>
              <a:t>thisSum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untuk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nilai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 err="1">
                <a:solidFill>
                  <a:srgbClr val="CC0000"/>
                </a:solidFill>
                <a:latin typeface="Courier New" pitchFamily="49" charset="0"/>
              </a:rPr>
              <a:t>jj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selanjutnya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dapat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mudah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diperoleh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dari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nilai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600" b="1" dirty="0" err="1">
                <a:solidFill>
                  <a:srgbClr val="CC0000"/>
                </a:solidFill>
                <a:latin typeface="Courier New" pitchFamily="49" charset="0"/>
              </a:rPr>
              <a:t>thisSum</a:t>
            </a:r>
            <a:r>
              <a:rPr lang="en-GB" sz="2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yang </a:t>
            </a:r>
            <a:r>
              <a:rPr lang="en-GB" sz="2600" dirty="0" err="1">
                <a:solidFill>
                  <a:srgbClr val="000000"/>
                </a:solidFill>
                <a:latin typeface="Gill Sans MT" pitchFamily="34" charset="0"/>
              </a:rPr>
              <a:t>sebelumnya</a:t>
            </a:r>
            <a:r>
              <a:rPr lang="en-GB" sz="2600" dirty="0">
                <a:solidFill>
                  <a:srgbClr val="000000"/>
                </a:solidFill>
                <a:latin typeface="Gill Sans MT" pitchFamily="34" charset="0"/>
              </a:rPr>
              <a:t>:</a:t>
            </a: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Yang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diperlukan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: </a:t>
            </a:r>
            <a:r>
              <a:rPr lang="en-GB" i="1" dirty="0" err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GB" i="1" baseline="-25000" dirty="0" err="1">
                <a:solidFill>
                  <a:srgbClr val="000000"/>
                </a:solidFill>
                <a:latin typeface="Gill Sans MT" pitchFamily="34" charset="0"/>
              </a:rPr>
              <a:t>ii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GB" i="1" dirty="0">
                <a:solidFill>
                  <a:srgbClr val="000000"/>
                </a:solidFill>
                <a:latin typeface="Gill Sans MT" pitchFamily="34" charset="0"/>
              </a:rPr>
              <a:t>A </a:t>
            </a:r>
            <a:r>
              <a:rPr lang="en-GB" i="1" baseline="-25000" dirty="0">
                <a:solidFill>
                  <a:srgbClr val="000000"/>
                </a:solidFill>
                <a:latin typeface="Gill Sans MT" pitchFamily="34" charset="0"/>
              </a:rPr>
              <a:t>ii</a:t>
            </a:r>
            <a:r>
              <a:rPr lang="en-GB" baseline="-25000" dirty="0">
                <a:solidFill>
                  <a:srgbClr val="000000"/>
                </a:solidFill>
                <a:latin typeface="Gill Sans MT" pitchFamily="34" charset="0"/>
              </a:rPr>
              <a:t>+1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+ … + A </a:t>
            </a:r>
            <a:r>
              <a:rPr lang="en-GB" i="1" baseline="-25000" dirty="0">
                <a:solidFill>
                  <a:srgbClr val="000000"/>
                </a:solidFill>
                <a:latin typeface="Gill Sans MT" pitchFamily="34" charset="0"/>
              </a:rPr>
              <a:t>jj</a:t>
            </a:r>
            <a:r>
              <a:rPr lang="en-GB" baseline="-25000" dirty="0">
                <a:solidFill>
                  <a:srgbClr val="000000"/>
                </a:solidFill>
                <a:latin typeface="Gill Sans MT" pitchFamily="34" charset="0"/>
              </a:rPr>
              <a:t>-1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GB" i="1" dirty="0" err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GB" i="1" baseline="-25000" dirty="0" err="1">
                <a:solidFill>
                  <a:srgbClr val="000000"/>
                </a:solidFill>
                <a:latin typeface="Gill Sans MT" pitchFamily="34" charset="0"/>
              </a:rPr>
              <a:t>jj</a:t>
            </a:r>
            <a:endParaRPr lang="en-GB" i="1" baseline="-25000" dirty="0">
              <a:solidFill>
                <a:srgbClr val="000000"/>
              </a:solidFill>
              <a:latin typeface="Gill Sans MT" pitchFamily="34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Yang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telah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dihitung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:  </a:t>
            </a:r>
            <a:r>
              <a:rPr lang="en-GB" i="1" dirty="0" err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GB" i="1" baseline="-25000" dirty="0" err="1">
                <a:solidFill>
                  <a:srgbClr val="000000"/>
                </a:solidFill>
                <a:latin typeface="Gill Sans MT" pitchFamily="34" charset="0"/>
              </a:rPr>
              <a:t>ii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+A </a:t>
            </a:r>
            <a:r>
              <a:rPr lang="en-GB" i="1" baseline="-25000" dirty="0">
                <a:solidFill>
                  <a:srgbClr val="000000"/>
                </a:solidFill>
                <a:latin typeface="Gill Sans MT" pitchFamily="34" charset="0"/>
              </a:rPr>
              <a:t>ii</a:t>
            </a:r>
            <a:r>
              <a:rPr lang="en-GB" baseline="-25000" dirty="0">
                <a:solidFill>
                  <a:srgbClr val="000000"/>
                </a:solidFill>
                <a:latin typeface="Gill Sans MT" pitchFamily="34" charset="0"/>
              </a:rPr>
              <a:t>+1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+ …+ A </a:t>
            </a:r>
            <a:r>
              <a:rPr lang="en-GB" i="1" baseline="-25000" dirty="0">
                <a:solidFill>
                  <a:srgbClr val="000000"/>
                </a:solidFill>
                <a:latin typeface="Gill Sans MT" pitchFamily="34" charset="0"/>
              </a:rPr>
              <a:t>jj</a:t>
            </a:r>
            <a:r>
              <a:rPr lang="en-GB" baseline="-25000" dirty="0">
                <a:solidFill>
                  <a:srgbClr val="000000"/>
                </a:solidFill>
                <a:latin typeface="Gill Sans MT" pitchFamily="34" charset="0"/>
              </a:rPr>
              <a:t>-1</a:t>
            </a: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Yang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dibutuhkan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adalah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yang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telah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Gill Sans MT" pitchFamily="34" charset="0"/>
              </a:rPr>
              <a:t>dihitung</a:t>
            </a:r>
            <a:r>
              <a:rPr lang="en-GB" dirty="0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GB" i="1" dirty="0" err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GB" i="1" baseline="-25000" dirty="0" err="1">
                <a:solidFill>
                  <a:srgbClr val="000000"/>
                </a:solidFill>
                <a:latin typeface="Gill Sans MT" pitchFamily="34" charset="0"/>
              </a:rPr>
              <a:t>jj</a:t>
            </a:r>
            <a:endParaRPr lang="en-GB" i="1" baseline="-25000" dirty="0">
              <a:solidFill>
                <a:srgbClr val="000000"/>
              </a:solidFill>
              <a:latin typeface="Gill Sans MT" pitchFamily="34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b="1" dirty="0">
              <a:solidFill>
                <a:srgbClr val="000000"/>
              </a:solidFill>
              <a:latin typeface="Gill Sans MT" pitchFamily="34" charset="0"/>
            </a:endParaRPr>
          </a:p>
          <a:p>
            <a:pPr marL="738188" lvl="1" indent="-280988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err="1">
                <a:solidFill>
                  <a:srgbClr val="000000"/>
                </a:solidFill>
                <a:latin typeface="Gill Sans MT" pitchFamily="34" charset="0"/>
              </a:rPr>
              <a:t>Dengan</a:t>
            </a:r>
            <a:r>
              <a:rPr lang="en-GB" b="1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Gill Sans MT" pitchFamily="34" charset="0"/>
              </a:rPr>
              <a:t>kata</a:t>
            </a:r>
            <a:r>
              <a:rPr lang="en-GB" b="1" dirty="0">
                <a:solidFill>
                  <a:srgbClr val="000000"/>
                </a:solidFill>
                <a:latin typeface="Gill Sans MT" pitchFamily="34" charset="0"/>
              </a:rPr>
              <a:t> lain: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Clr>
                <a:srgbClr val="FFFFCC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>
                <a:solidFill>
                  <a:srgbClr val="CC0000"/>
                </a:solidFill>
              </a:rPr>
              <a:t>sum (ii, </a:t>
            </a:r>
            <a:r>
              <a:rPr lang="en-GB" b="1" dirty="0" err="1">
                <a:solidFill>
                  <a:srgbClr val="CC0000"/>
                </a:solidFill>
              </a:rPr>
              <a:t>jj</a:t>
            </a:r>
            <a:r>
              <a:rPr lang="en-GB" b="1" dirty="0">
                <a:solidFill>
                  <a:srgbClr val="CC0000"/>
                </a:solidFill>
              </a:rPr>
              <a:t>) = sum (ii, </a:t>
            </a:r>
            <a:r>
              <a:rPr lang="en-GB" b="1" dirty="0" err="1">
                <a:solidFill>
                  <a:srgbClr val="CC0000"/>
                </a:solidFill>
              </a:rPr>
              <a:t>jj</a:t>
            </a:r>
            <a:r>
              <a:rPr lang="en-GB" b="1" dirty="0">
                <a:solidFill>
                  <a:srgbClr val="CC0000"/>
                </a:solidFill>
              </a:rPr>
              <a:t> - 1) +</a:t>
            </a:r>
            <a:r>
              <a:rPr lang="en-GB" b="1" dirty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GB" b="1" i="1" dirty="0" err="1">
                <a:solidFill>
                  <a:srgbClr val="CC0000"/>
                </a:solidFill>
                <a:latin typeface="Gill Sans MT" pitchFamily="34" charset="0"/>
              </a:rPr>
              <a:t>A</a:t>
            </a:r>
            <a:r>
              <a:rPr lang="en-GB" b="1" i="1" baseline="-25000" dirty="0" err="1">
                <a:solidFill>
                  <a:srgbClr val="CC0000"/>
                </a:solidFill>
                <a:latin typeface="Gill Sans MT" pitchFamily="34" charset="0"/>
              </a:rPr>
              <a:t>jj</a:t>
            </a:r>
            <a:endParaRPr lang="en-GB" b="1" i="1" baseline="-25000" dirty="0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928</Words>
  <Application>Microsoft Office PowerPoint</Application>
  <PresentationFormat>On-screen Show (4:3)</PresentationFormat>
  <Paragraphs>199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Perbandingan Algoritma</vt:lpstr>
      <vt:lpstr>Deskripsi</vt:lpstr>
      <vt:lpstr>Tujuan Instruksional Khusus (TIK)‏</vt:lpstr>
      <vt:lpstr>Perbandingan Algoritma I</vt:lpstr>
      <vt:lpstr>Alternatif I : Brute Force</vt:lpstr>
      <vt:lpstr>Alternatif I : Brute Force</vt:lpstr>
      <vt:lpstr>Analisa</vt:lpstr>
      <vt:lpstr>Running Time Sesungguhnya</vt:lpstr>
      <vt:lpstr>Bagaimana Memperbaiki</vt:lpstr>
      <vt:lpstr>Alternatif II</vt:lpstr>
      <vt:lpstr>Analisa</vt:lpstr>
      <vt:lpstr>Actual Running Time</vt:lpstr>
      <vt:lpstr>Alternatif 3 : Algoritma Linear</vt:lpstr>
      <vt:lpstr>Ide</vt:lpstr>
      <vt:lpstr>Bukti Teorema</vt:lpstr>
      <vt:lpstr>Alternatif 3</vt:lpstr>
      <vt:lpstr>Perbandingan Running Time (detik)</vt:lpstr>
      <vt:lpstr>Studi Kasus 2</vt:lpstr>
      <vt:lpstr>Contoh</vt:lpstr>
      <vt:lpstr>Ada 2 Alternatif</vt:lpstr>
      <vt:lpstr>Review : Running time</vt:lpstr>
      <vt:lpstr>PR</vt:lpstr>
      <vt:lpstr>Moral Of The Story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9</cp:revision>
  <dcterms:created xsi:type="dcterms:W3CDTF">2014-01-31T01:13:01Z</dcterms:created>
  <dcterms:modified xsi:type="dcterms:W3CDTF">2014-10-29T02:45:48Z</dcterms:modified>
</cp:coreProperties>
</file>