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doc" ContentType="application/msword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259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08968-B6C4-4F15-84C1-6BD55FB07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C2A76-6939-4C8F-B301-5CC7D8AA72EE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54BCD-9C9E-48DC-BAE9-5FD34B2C57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 PL ShanHeiSun Uni" charset="0"/>
              <a:cs typeface="AR PL ShanHeiSun Uni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78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88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98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1"/>
          <p:cNvSpPr txBox="1">
            <a:spLocks noChangeArrowheads="1"/>
          </p:cNvSpPr>
          <p:nvPr/>
        </p:nvSpPr>
        <p:spPr bwMode="auto">
          <a:xfrm>
            <a:off x="1141413" y="685800"/>
            <a:ext cx="4576762" cy="3432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 PL ShanHeiSun Uni" charset="0"/>
              <a:cs typeface="AR PL ShanHeiSun Uni" charset="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 PL ShanHeiSun Uni" charset="0"/>
              <a:cs typeface="AR PL ShanHeiSun Uni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06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16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37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47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57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68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571612"/>
            <a:ext cx="7215238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3286124"/>
            <a:ext cx="721523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id-ID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24/03/2015</a:t>
            </a:fld>
            <a:endParaRPr lang="id-ID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24/03/2015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24/03/2015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8013" cy="1138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8013" cy="4529138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17478-B600-4F4B-AD4E-35E630FA8D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24/03/2015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24/03/2015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24/03/2015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24/03/2015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24/03/2015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24/03/2015</a:t>
            </a:fld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6715172" cy="947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28736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24/03/2015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85859"/>
            <a:ext cx="5486400" cy="34417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86322"/>
            <a:ext cx="5486400" cy="13858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24/03/2015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501090" y="0"/>
            <a:ext cx="642910" cy="625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0034" y="7141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298"/>
            <a:ext cx="8229600" cy="476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7620" y="6572272"/>
            <a:ext cx="200026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B8FF6-ECD9-49AB-B430-41AFB2F8B724}" type="datetimeFigureOut">
              <a:rPr lang="id-ID" smtClean="0"/>
              <a:pPr/>
              <a:t>24/03/2015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92" y="6572272"/>
            <a:ext cx="207170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 flipH="1">
            <a:off x="-45719" y="19050"/>
            <a:ext cx="117124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28596" y="6572272"/>
            <a:ext cx="2895600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500034" y="1214422"/>
            <a:ext cx="68580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Kompleksitas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 smtClean="0"/>
          </a:p>
          <a:p>
            <a:r>
              <a:rPr lang="en-US" dirty="0" err="1" smtClean="0"/>
              <a:t>Pertemuan</a:t>
            </a:r>
            <a:r>
              <a:rPr lang="en-US" dirty="0" smtClean="0"/>
              <a:t> 4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4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Bila </a:t>
            </a:r>
            <a:r>
              <a:rPr lang="en-GB" i="1" smtClean="0"/>
              <a:t>f</a:t>
            </a:r>
            <a:r>
              <a:rPr lang="en-GB" smtClean="0"/>
              <a:t>(</a:t>
            </a:r>
            <a:r>
              <a:rPr lang="en-GB" i="1" smtClean="0"/>
              <a:t>n</a:t>
            </a:r>
            <a:r>
              <a:rPr lang="en-GB" smtClean="0"/>
              <a:t>) = </a:t>
            </a:r>
            <a:r>
              <a:rPr lang="en-GB" i="1" smtClean="0"/>
              <a:t>n</a:t>
            </a:r>
            <a:r>
              <a:rPr lang="en-GB" baseline="42000" smtClean="0"/>
              <a:t>3 </a:t>
            </a:r>
            <a:r>
              <a:rPr lang="en-GB" smtClean="0"/>
              <a:t>+ 20 </a:t>
            </a:r>
            <a:r>
              <a:rPr lang="en-GB" i="1" smtClean="0"/>
              <a:t>n</a:t>
            </a:r>
            <a:r>
              <a:rPr lang="en-GB" baseline="42000" smtClean="0"/>
              <a:t>2</a:t>
            </a:r>
            <a:r>
              <a:rPr lang="en-GB" smtClean="0"/>
              <a:t> + 100.</a:t>
            </a:r>
            <a:r>
              <a:rPr lang="en-GB" i="1" smtClean="0"/>
              <a:t>n</a:t>
            </a:r>
            <a:r>
              <a:rPr lang="en-GB" smtClean="0"/>
              <a:t>,  maka dapat dikatakan bahwa </a:t>
            </a:r>
            <a:r>
              <a:rPr lang="en-GB" i="1" smtClean="0"/>
              <a:t>f</a:t>
            </a:r>
            <a:r>
              <a:rPr lang="en-GB" smtClean="0"/>
              <a:t>(</a:t>
            </a:r>
            <a:r>
              <a:rPr lang="en-GB" i="1" smtClean="0"/>
              <a:t>n</a:t>
            </a:r>
            <a:r>
              <a:rPr lang="en-GB" smtClean="0"/>
              <a:t>) = </a:t>
            </a:r>
            <a:r>
              <a:rPr lang="en-GB" i="1" smtClean="0"/>
              <a:t>O</a:t>
            </a:r>
            <a:r>
              <a:rPr lang="en-GB" smtClean="0"/>
              <a:t>(</a:t>
            </a:r>
            <a:r>
              <a:rPr lang="en-GB" i="1" smtClean="0"/>
              <a:t>n</a:t>
            </a:r>
            <a:r>
              <a:rPr lang="en-GB" baseline="42000" smtClean="0"/>
              <a:t>3</a:t>
            </a:r>
            <a:r>
              <a:rPr lang="en-GB" smtClean="0"/>
              <a:t>).</a:t>
            </a:r>
          </a:p>
          <a:p>
            <a:pPr>
              <a:lnSpc>
                <a:spcPct val="124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 smtClean="0"/>
              <a:t>Bukti</a:t>
            </a:r>
            <a:r>
              <a:rPr lang="en-GB" smtClean="0"/>
              <a:t>: </a:t>
            </a:r>
            <a:r>
              <a:rPr lang="en-GB" smtClean="0">
                <a:latin typeface="Symbol" pitchFamily="18" charset="2"/>
              </a:rPr>
              <a:t></a:t>
            </a:r>
            <a:r>
              <a:rPr lang="en-GB" smtClean="0"/>
              <a:t> </a:t>
            </a:r>
            <a:r>
              <a:rPr lang="en-GB" i="1" smtClean="0"/>
              <a:t>n</a:t>
            </a:r>
            <a:r>
              <a:rPr lang="en-GB" smtClean="0"/>
              <a:t> </a:t>
            </a:r>
            <a:r>
              <a:rPr lang="en-GB" smtClean="0">
                <a:latin typeface="Symbol" pitchFamily="18" charset="2"/>
              </a:rPr>
              <a:t></a:t>
            </a:r>
            <a:r>
              <a:rPr lang="en-GB" smtClean="0"/>
              <a:t> 0,   </a:t>
            </a:r>
            <a:r>
              <a:rPr lang="en-GB" i="1" smtClean="0"/>
              <a:t>n</a:t>
            </a:r>
            <a:r>
              <a:rPr lang="en-GB" baseline="42000" smtClean="0"/>
              <a:t>3 </a:t>
            </a:r>
            <a:r>
              <a:rPr lang="en-GB" smtClean="0"/>
              <a:t>+ 20 </a:t>
            </a:r>
            <a:r>
              <a:rPr lang="en-GB" i="1" smtClean="0"/>
              <a:t>n</a:t>
            </a:r>
            <a:r>
              <a:rPr lang="en-GB" baseline="42000" smtClean="0"/>
              <a:t>2</a:t>
            </a:r>
            <a:r>
              <a:rPr lang="en-GB" smtClean="0"/>
              <a:t> + 100.</a:t>
            </a:r>
            <a:r>
              <a:rPr lang="en-GB" i="1" smtClean="0"/>
              <a:t>n  </a:t>
            </a:r>
            <a:r>
              <a:rPr lang="en-GB" smtClean="0">
                <a:latin typeface="Symbol" pitchFamily="18" charset="2"/>
              </a:rPr>
              <a:t></a:t>
            </a:r>
            <a:r>
              <a:rPr lang="en-GB" smtClean="0"/>
              <a:t> </a:t>
            </a:r>
            <a:r>
              <a:rPr lang="en-GB" i="1" smtClean="0"/>
              <a:t>n</a:t>
            </a:r>
            <a:r>
              <a:rPr lang="en-GB" baseline="42000" smtClean="0"/>
              <a:t>3 </a:t>
            </a:r>
            <a:r>
              <a:rPr lang="en-GB" smtClean="0"/>
              <a:t>+ 20 </a:t>
            </a:r>
            <a:r>
              <a:rPr lang="en-GB" i="1" smtClean="0"/>
              <a:t>n</a:t>
            </a:r>
            <a:r>
              <a:rPr lang="en-GB" baseline="42000" smtClean="0"/>
              <a:t>3</a:t>
            </a:r>
            <a:r>
              <a:rPr lang="en-GB" smtClean="0"/>
              <a:t> + 100.</a:t>
            </a:r>
            <a:r>
              <a:rPr lang="en-GB" i="1" smtClean="0"/>
              <a:t>n</a:t>
            </a:r>
            <a:r>
              <a:rPr lang="en-GB" baseline="42000" smtClean="0"/>
              <a:t>3 </a:t>
            </a:r>
            <a:r>
              <a:rPr lang="en-GB" smtClean="0"/>
              <a:t> = 121.</a:t>
            </a:r>
            <a:r>
              <a:rPr lang="en-GB" i="1" smtClean="0"/>
              <a:t> n</a:t>
            </a:r>
            <a:r>
              <a:rPr lang="en-GB" baseline="42000" smtClean="0"/>
              <a:t>3</a:t>
            </a:r>
            <a:r>
              <a:rPr lang="en-GB" smtClean="0"/>
              <a:t>.   Dengan memilih nilai </a:t>
            </a:r>
            <a:r>
              <a:rPr lang="en-GB" i="1" smtClean="0"/>
              <a:t>c</a:t>
            </a:r>
            <a:r>
              <a:rPr lang="en-GB" smtClean="0"/>
              <a:t> = 121 dan </a:t>
            </a:r>
            <a:r>
              <a:rPr lang="en-GB" i="1" smtClean="0"/>
              <a:t>n</a:t>
            </a:r>
            <a:r>
              <a:rPr lang="en-GB" i="1" baseline="-42000" smtClean="0"/>
              <a:t>0</a:t>
            </a:r>
            <a:r>
              <a:rPr lang="en-GB" smtClean="0"/>
              <a:t> = 0, maka definisi tersebut dapat dipenuhi.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2</a:t>
            </a:r>
          </a:p>
        </p:txBody>
      </p:sp>
      <p:sp>
        <p:nvSpPr>
          <p:cNvPr id="35843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/>
              <a:t>Misal </a:t>
            </a:r>
            <a:r>
              <a:rPr lang="en-GB" sz="2400" i="1" smtClean="0"/>
              <a:t>f</a:t>
            </a:r>
            <a:r>
              <a:rPr lang="en-GB" sz="2400" smtClean="0"/>
              <a:t>(</a:t>
            </a:r>
            <a:r>
              <a:rPr lang="en-GB" sz="2400" i="1" smtClean="0"/>
              <a:t>n</a:t>
            </a:r>
            <a:r>
              <a:rPr lang="en-GB" sz="2400" smtClean="0"/>
              <a:t>) = </a:t>
            </a:r>
            <a:r>
              <a:rPr lang="en-GB" sz="2400" baseline="30000" smtClean="0"/>
              <a:t>2</a:t>
            </a:r>
            <a:r>
              <a:rPr lang="en-GB" sz="2400" smtClean="0"/>
              <a:t>log </a:t>
            </a:r>
            <a:r>
              <a:rPr lang="en-GB" sz="2400" i="1" smtClean="0"/>
              <a:t>n </a:t>
            </a:r>
            <a:r>
              <a:rPr lang="en-GB" sz="2400" smtClean="0"/>
              <a:t>dan </a:t>
            </a:r>
            <a:r>
              <a:rPr lang="en-GB" sz="2400" i="1" smtClean="0"/>
              <a:t>g</a:t>
            </a:r>
            <a:r>
              <a:rPr lang="en-GB" sz="2400" smtClean="0"/>
              <a:t>(</a:t>
            </a:r>
            <a:r>
              <a:rPr lang="en-GB" sz="2400" i="1" smtClean="0"/>
              <a:t>n</a:t>
            </a:r>
            <a:r>
              <a:rPr lang="en-GB" sz="2400" smtClean="0"/>
              <a:t>) = (</a:t>
            </a:r>
            <a:r>
              <a:rPr lang="en-GB" sz="2400" i="1" smtClean="0"/>
              <a:t>n </a:t>
            </a:r>
            <a:r>
              <a:rPr lang="en-GB" sz="2400" smtClean="0"/>
              <a:t>/ 4)</a:t>
            </a:r>
            <a:r>
              <a:rPr lang="en-GB" sz="2400" baseline="30000" smtClean="0"/>
              <a:t>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smtClean="0"/>
          </a:p>
          <a:p>
            <a:pPr>
              <a:lnSpc>
                <a:spcPct val="8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smtClean="0"/>
          </a:p>
          <a:p>
            <a:pPr>
              <a:lnSpc>
                <a:spcPct val="8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smtClean="0"/>
          </a:p>
          <a:p>
            <a:pPr>
              <a:lnSpc>
                <a:spcPct val="8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smtClean="0"/>
          </a:p>
          <a:p>
            <a:pPr>
              <a:lnSpc>
                <a:spcPct val="8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smtClean="0"/>
          </a:p>
          <a:p>
            <a:pPr>
              <a:lnSpc>
                <a:spcPct val="8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smtClean="0"/>
          </a:p>
          <a:p>
            <a:pPr>
              <a:lnSpc>
                <a:spcPct val="8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smtClean="0"/>
          </a:p>
          <a:p>
            <a:pPr>
              <a:lnSpc>
                <a:spcPct val="8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smtClean="0"/>
          </a:p>
          <a:p>
            <a:pPr>
              <a:lnSpc>
                <a:spcPct val="8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/>
              <a:t>	Kita dapat mengatakan </a:t>
            </a:r>
            <a:r>
              <a:rPr lang="en-GB" sz="2400" i="1" smtClean="0"/>
              <a:t>f</a:t>
            </a:r>
            <a:r>
              <a:rPr lang="en-GB" sz="2400" smtClean="0"/>
              <a:t>(</a:t>
            </a:r>
            <a:r>
              <a:rPr lang="en-GB" sz="2400" i="1" smtClean="0"/>
              <a:t>n</a:t>
            </a:r>
            <a:r>
              <a:rPr lang="en-GB" sz="2400" smtClean="0"/>
              <a:t>) = </a:t>
            </a:r>
            <a:r>
              <a:rPr lang="en-GB" sz="2400" i="1" smtClean="0"/>
              <a:t>O</a:t>
            </a:r>
            <a:r>
              <a:rPr lang="en-GB" sz="2400" smtClean="0"/>
              <a:t>(</a:t>
            </a:r>
            <a:r>
              <a:rPr lang="en-GB" sz="2400" i="1" smtClean="0"/>
              <a:t>g</a:t>
            </a:r>
            <a:r>
              <a:rPr lang="en-GB" sz="2400" smtClean="0"/>
              <a:t>(</a:t>
            </a:r>
            <a:r>
              <a:rPr lang="en-GB" sz="2400" i="1" smtClean="0"/>
              <a:t>n</a:t>
            </a:r>
            <a:r>
              <a:rPr lang="en-GB" sz="2400" smtClean="0"/>
              <a:t>)), karena kitadapat memilih </a:t>
            </a:r>
            <a:r>
              <a:rPr lang="en-GB" sz="2400" i="1" smtClean="0"/>
              <a:t>n</a:t>
            </a:r>
            <a:r>
              <a:rPr lang="en-GB" sz="2400" i="1" baseline="-25000" smtClean="0"/>
              <a:t>0</a:t>
            </a:r>
            <a:r>
              <a:rPr lang="en-GB" sz="2400" i="1" smtClean="0"/>
              <a:t> </a:t>
            </a:r>
            <a:r>
              <a:rPr lang="en-GB" sz="2400" smtClean="0"/>
              <a:t>= </a:t>
            </a:r>
            <a:r>
              <a:rPr lang="en-GB" sz="2400" i="1" smtClean="0"/>
              <a:t>b </a:t>
            </a:r>
            <a:r>
              <a:rPr lang="en-GB" sz="2400" smtClean="0"/>
              <a:t>dan </a:t>
            </a:r>
            <a:r>
              <a:rPr lang="en-GB" sz="2400" i="1" smtClean="0"/>
              <a:t>c </a:t>
            </a:r>
            <a:r>
              <a:rPr lang="en-GB" sz="2400" smtClean="0"/>
              <a:t>= 1 ∋ </a:t>
            </a:r>
            <a:r>
              <a:rPr lang="en-GB" sz="2400" i="1" smtClean="0"/>
              <a:t>f</a:t>
            </a:r>
            <a:r>
              <a:rPr lang="en-GB" sz="2400" smtClean="0"/>
              <a:t>(</a:t>
            </a:r>
            <a:r>
              <a:rPr lang="en-GB" sz="2400" i="1" smtClean="0"/>
              <a:t>n</a:t>
            </a:r>
            <a:r>
              <a:rPr lang="en-GB" sz="2400" smtClean="0"/>
              <a:t>) ≤ </a:t>
            </a:r>
            <a:r>
              <a:rPr lang="en-GB" sz="2400" i="1" smtClean="0"/>
              <a:t>c</a:t>
            </a:r>
            <a:r>
              <a:rPr lang="en-GB" sz="2400" smtClean="0"/>
              <a:t>.</a:t>
            </a:r>
            <a:r>
              <a:rPr lang="en-GB" sz="2400" i="1" smtClean="0"/>
              <a:t>g</a:t>
            </a:r>
            <a:r>
              <a:rPr lang="en-GB" sz="2400" smtClean="0"/>
              <a:t>(</a:t>
            </a:r>
            <a:r>
              <a:rPr lang="en-GB" sz="2400" i="1" smtClean="0"/>
              <a:t>n</a:t>
            </a:r>
            <a:r>
              <a:rPr lang="en-GB" sz="2400" smtClean="0"/>
              <a:t>), ∀ </a:t>
            </a:r>
            <a:r>
              <a:rPr lang="en-GB" sz="2400" i="1" smtClean="0"/>
              <a:t>n </a:t>
            </a:r>
            <a:r>
              <a:rPr lang="en-GB" sz="2400" smtClean="0"/>
              <a:t>≥ </a:t>
            </a:r>
            <a:r>
              <a:rPr lang="en-GB" sz="2400" i="1" smtClean="0"/>
              <a:t>n0</a:t>
            </a:r>
            <a:r>
              <a:rPr lang="en-GB" sz="2400" smtClean="0"/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smtClean="0"/>
          </a:p>
          <a:p>
            <a:pPr>
              <a:lnSpc>
                <a:spcPct val="8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smtClean="0"/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000240"/>
            <a:ext cx="3446463" cy="2570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id-ID" smtClean="0"/>
              <a:t>Notasi </a:t>
            </a:r>
            <a:r>
              <a:rPr lang="en-US" smtClean="0"/>
              <a:t>omeg</a:t>
            </a:r>
            <a:r>
              <a:rPr lang="id-ID" smtClean="0"/>
              <a:t>a</a:t>
            </a:r>
            <a:endParaRPr lang="en-US" smtClean="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Char char="v"/>
            </a:pPr>
            <a:r>
              <a:rPr lang="en-US" sz="2400" b="1" i="1" smtClean="0"/>
              <a:t> </a:t>
            </a:r>
            <a:r>
              <a:rPr lang="en-US" sz="2400" b="1" i="1" u="sng" smtClean="0"/>
              <a:t>Definisi 2 : waktu tercepat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smtClean="0"/>
              <a:t>                           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smtClean="0"/>
              <a:t>                           	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240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smtClean="0"/>
              <a:t>	iff ada dua konstanta c dan n</a:t>
            </a:r>
            <a:r>
              <a:rPr lang="en-US" sz="2400" baseline="-25000" smtClean="0"/>
              <a:t>o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 N</a:t>
            </a:r>
            <a:r>
              <a:rPr lang="en-US" sz="2400" smtClean="0"/>
              <a:t> 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2400" smtClean="0"/>
          </a:p>
          <a:p>
            <a:pPr marL="0" indent="0" eaLnBrk="1" hangingPunct="1">
              <a:buFont typeface="Wingdings" pitchFamily="2" charset="2"/>
              <a:buNone/>
            </a:pPr>
            <a:endParaRPr lang="en-US" sz="2400" smtClean="0"/>
          </a:p>
          <a:p>
            <a:pPr marL="0" indent="0" eaLnBrk="1" hangingPunct="1">
              <a:buFont typeface="Wingdings" pitchFamily="2" charset="2"/>
              <a:buNone/>
            </a:pPr>
            <a:endParaRPr lang="en-US" sz="2400" smtClean="0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1066800" y="2514600"/>
          <a:ext cx="2232025" cy="457200"/>
        </p:xfrm>
        <a:graphic>
          <a:graphicData uri="http://schemas.openxmlformats.org/presentationml/2006/ole">
            <p:oleObj spid="_x0000_s3074" name="Equation" r:id="rId3" imgW="952200" imgH="215640" progId="Equation.3">
              <p:embed/>
            </p:oleObj>
          </a:graphicData>
        </a:graphic>
      </p:graphicFrame>
      <p:graphicFrame>
        <p:nvGraphicFramePr>
          <p:cNvPr id="3075" name="Object 8"/>
          <p:cNvGraphicFramePr>
            <a:graphicFrameLocks noChangeAspect="1"/>
          </p:cNvGraphicFramePr>
          <p:nvPr/>
        </p:nvGraphicFramePr>
        <p:xfrm>
          <a:off x="2819400" y="4038600"/>
          <a:ext cx="3425825" cy="600075"/>
        </p:xfrm>
        <a:graphic>
          <a:graphicData uri="http://schemas.openxmlformats.org/presentationml/2006/ole">
            <p:oleObj spid="_x0000_s3075" name="Equation" r:id="rId4" imgW="1409400" imgH="253800" progId="Equation.3">
              <p:embed/>
            </p:oleObj>
          </a:graphicData>
        </a:graphic>
      </p:graphicFrame>
      <p:pic>
        <p:nvPicPr>
          <p:cNvPr id="3078" name="Picture 10" descr="graph_Omeg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3636" y="1285860"/>
            <a:ext cx="2571750" cy="271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id-ID" smtClean="0"/>
              <a:t>Notasi </a:t>
            </a:r>
            <a:r>
              <a:rPr lang="en-US" smtClean="0"/>
              <a:t>Thet</a:t>
            </a:r>
            <a:r>
              <a:rPr lang="id-ID" smtClean="0"/>
              <a:t>a</a:t>
            </a:r>
            <a:endParaRPr lang="en-US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Char char="v"/>
            </a:pPr>
            <a:r>
              <a:rPr lang="en-US" sz="2400" b="1" i="1" smtClean="0"/>
              <a:t> </a:t>
            </a:r>
            <a:r>
              <a:rPr lang="en-US" sz="2400" b="1" i="1" u="sng" smtClean="0"/>
              <a:t>Definisi 3 : waktu rata-rata</a:t>
            </a:r>
          </a:p>
          <a:p>
            <a:pPr marL="0" indent="0" eaLnBrk="1" hangingPunct="1">
              <a:buFont typeface="Wingdings" pitchFamily="2" charset="2"/>
              <a:buChar char="v"/>
            </a:pPr>
            <a:endParaRPr lang="en-US" sz="2400" b="1" i="1" u="sng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smtClean="0"/>
              <a:t>                           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smtClean="0"/>
              <a:t>      iff ada tiga konstanta positif c</a:t>
            </a:r>
            <a:r>
              <a:rPr lang="en-US" sz="2400" baseline="-25000" smtClean="0"/>
              <a:t>1</a:t>
            </a:r>
            <a:r>
              <a:rPr lang="en-US" sz="2400" smtClean="0"/>
              <a:t>, c</a:t>
            </a:r>
            <a:r>
              <a:rPr lang="en-US" sz="2400" baseline="-25000" smtClean="0"/>
              <a:t>2</a:t>
            </a:r>
            <a:r>
              <a:rPr lang="en-US" sz="2400" smtClean="0"/>
              <a:t>, dan n</a:t>
            </a:r>
            <a:r>
              <a:rPr lang="en-US" sz="2400" baseline="-25000" smtClean="0"/>
              <a:t>o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 N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2400" smtClean="0">
              <a:sym typeface="Symbol" pitchFamily="18" charset="2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en-US" sz="2400" smtClean="0">
              <a:sym typeface="Symbol" pitchFamily="18" charset="2"/>
            </a:endParaRPr>
          </a:p>
          <a:p>
            <a:pPr marL="0" indent="0" eaLnBrk="1" hangingPunct="1">
              <a:buFontTx/>
              <a:buNone/>
            </a:pPr>
            <a:endParaRPr lang="en-US" sz="2400" smtClean="0"/>
          </a:p>
          <a:p>
            <a:pPr marL="0" indent="0" eaLnBrk="1" hangingPunct="1">
              <a:buFontTx/>
              <a:buNone/>
            </a:pPr>
            <a:endParaRPr lang="en-US" smtClean="0"/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1295400" y="2438400"/>
          <a:ext cx="2133600" cy="434975"/>
        </p:xfrm>
        <a:graphic>
          <a:graphicData uri="http://schemas.openxmlformats.org/presentationml/2006/ole">
            <p:oleObj spid="_x0000_s4098" name="Equation" r:id="rId3" imgW="952200" imgH="215640" progId="Equation.3">
              <p:embed/>
            </p:oleObj>
          </a:graphicData>
        </a:graphic>
      </p:graphicFrame>
      <p:graphicFrame>
        <p:nvGraphicFramePr>
          <p:cNvPr id="4099" name="Object 8"/>
          <p:cNvGraphicFramePr>
            <a:graphicFrameLocks noChangeAspect="1"/>
          </p:cNvGraphicFramePr>
          <p:nvPr/>
        </p:nvGraphicFramePr>
        <p:xfrm>
          <a:off x="1371600" y="3810000"/>
          <a:ext cx="5105400" cy="533400"/>
        </p:xfrm>
        <a:graphic>
          <a:graphicData uri="http://schemas.openxmlformats.org/presentationml/2006/ole">
            <p:oleObj spid="_x0000_s4099" name="Equation" r:id="rId4" imgW="2260600" imgH="254000" progId="Equation.3">
              <p:embed/>
            </p:oleObj>
          </a:graphicData>
        </a:graphic>
      </p:graphicFrame>
      <p:pic>
        <p:nvPicPr>
          <p:cNvPr id="4102" name="Picture 3" descr="graph_the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89700" y="0"/>
            <a:ext cx="2654300" cy="29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89C93100-CFA5-4965-AB59-85B01FB58961}" type="slidenum">
              <a:rPr lang="en-US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428625" y="1571625"/>
          <a:ext cx="8501063" cy="4876800"/>
        </p:xfrm>
        <a:graphic>
          <a:graphicData uri="http://schemas.openxmlformats.org/presentationml/2006/ole">
            <p:oleObj spid="_x0000_s5122" name="Document" r:id="rId3" imgW="5486400" imgH="3476160" progId="Word.Document.8">
              <p:embed/>
            </p:oleObj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id-ID" smtClean="0"/>
              <a:t>Fungsi Kompleksitas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MEMBACA BIG-OH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400" smtClean="0"/>
              <a:t>O(1) artinya algoritma konstan</a:t>
            </a:r>
          </a:p>
          <a:p>
            <a:pPr eaLnBrk="1" hangingPunct="1"/>
            <a:r>
              <a:rPr lang="en-US" sz="2400" smtClean="0"/>
              <a:t>O(n) artinya algoritma linear</a:t>
            </a:r>
          </a:p>
          <a:p>
            <a:pPr eaLnBrk="1" hangingPunct="1"/>
            <a:r>
              <a:rPr lang="en-US" sz="2400" smtClean="0"/>
              <a:t>O(n</a:t>
            </a:r>
            <a:r>
              <a:rPr lang="en-US" sz="2400" baseline="30000" smtClean="0"/>
              <a:t>2</a:t>
            </a:r>
            <a:r>
              <a:rPr lang="en-US" sz="2400" smtClean="0"/>
              <a:t>) artinya algorritma quadratic</a:t>
            </a:r>
          </a:p>
          <a:p>
            <a:pPr eaLnBrk="1" hangingPunct="1"/>
            <a:r>
              <a:rPr lang="en-US" sz="2400" smtClean="0"/>
              <a:t>O(n</a:t>
            </a:r>
            <a:r>
              <a:rPr lang="en-US" sz="2400" baseline="30000" smtClean="0"/>
              <a:t>3</a:t>
            </a:r>
            <a:r>
              <a:rPr lang="en-US" sz="2400" smtClean="0"/>
              <a:t>) artinya algoritma qubic</a:t>
            </a:r>
          </a:p>
          <a:p>
            <a:pPr eaLnBrk="1" hangingPunct="1"/>
            <a:r>
              <a:rPr lang="en-US" sz="2400" smtClean="0"/>
              <a:t>O(log n) contohnya pada full balanced Binary Search Tree</a:t>
            </a:r>
          </a:p>
          <a:p>
            <a:pPr eaLnBrk="1" hangingPunct="1"/>
            <a:r>
              <a:rPr lang="en-US" sz="2400" smtClean="0"/>
              <a:t>O(n</a:t>
            </a:r>
            <a:r>
              <a:rPr lang="en-US" sz="2400" baseline="30000" smtClean="0"/>
              <a:t>m</a:t>
            </a:r>
            <a:r>
              <a:rPr lang="en-US" sz="2400" smtClean="0"/>
              <a:t>) artinya algoritma eksponensial</a:t>
            </a:r>
          </a:p>
          <a:p>
            <a:pPr eaLnBrk="1" hangingPunct="1"/>
            <a:r>
              <a:rPr lang="en-US" sz="2400" smtClean="0"/>
              <a:t>Notasi Big-O bisa berisi kombinasi dari contoh di atas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Karakteristik : worst case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i="1" smtClean="0"/>
              <a:t>Worst-case Analysis</a:t>
            </a:r>
            <a:r>
              <a:rPr lang="en-GB" smtClean="0"/>
              <a:t>: lebih sesuai untuk algoritma yang memerlukan respon waktu yang kritis, seperti program pengendali pembangkit tenaga nuklir, dimana dijamin tidak ada </a:t>
            </a:r>
            <a:r>
              <a:rPr lang="en-GB" i="1" smtClean="0"/>
              <a:t>running time</a:t>
            </a:r>
            <a:r>
              <a:rPr lang="en-GB" smtClean="0"/>
              <a:t> algoritma tersebut yang melebihi </a:t>
            </a:r>
            <a:r>
              <a:rPr lang="en-GB" i="1" smtClean="0"/>
              <a:t>worst-case</a:t>
            </a:r>
            <a:r>
              <a:rPr lang="en-GB" smtClean="0"/>
              <a:t>-nya.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Karakteristik : average case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i="1" smtClean="0"/>
              <a:t>Average-case</a:t>
            </a:r>
            <a:r>
              <a:rPr lang="en-GB" smtClean="0"/>
              <a:t> </a:t>
            </a:r>
            <a:r>
              <a:rPr lang="en-GB" i="1" smtClean="0"/>
              <a:t>Analysis</a:t>
            </a:r>
            <a:r>
              <a:rPr lang="en-GB" smtClean="0"/>
              <a:t>: lebih sesuai untuk algoritma yang sering  digunakan berulang-ulang pada input yang berbeda-beda.  Meskipun demikian analisa ini lebih sulit ditentukan (karena harus mengetahui fungsi distribusi probabilitas yang sesuai untuk data-datanya.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Karakteristik : best case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i="1" smtClean="0"/>
              <a:t>Best</a:t>
            </a:r>
            <a:r>
              <a:rPr lang="en-GB" smtClean="0"/>
              <a:t>-</a:t>
            </a:r>
            <a:r>
              <a:rPr lang="en-GB" i="1" smtClean="0"/>
              <a:t>case</a:t>
            </a:r>
            <a:r>
              <a:rPr lang="en-GB" smtClean="0"/>
              <a:t> </a:t>
            </a:r>
            <a:r>
              <a:rPr lang="en-GB" i="1" smtClean="0"/>
              <a:t>Analysis</a:t>
            </a:r>
            <a:r>
              <a:rPr lang="en-GB" smtClean="0"/>
              <a:t>:  kompleksitas ini mudah untuk ditentukan, namun tidak dapat digunakan untuk mengukur kinerja  suatu algoritma, melainkan biasa digunakan sebagai batas bawah dari kompleksitas </a:t>
            </a:r>
            <a:r>
              <a:rPr lang="en-GB" i="1" smtClean="0"/>
              <a:t>average-case.</a:t>
            </a:r>
            <a:r>
              <a:rPr lang="en-GB" smtClean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4775"/>
            <a:ext cx="8229600" cy="1312863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 smtClean="0"/>
              <a:t>Perbandingan</a:t>
            </a:r>
            <a:r>
              <a:rPr lang="en-GB" sz="4000" dirty="0" smtClean="0"/>
              <a:t> </a:t>
            </a:r>
            <a:r>
              <a:rPr lang="en-GB" sz="4000" dirty="0" err="1" smtClean="0"/>
              <a:t>kompleksitas</a:t>
            </a:r>
            <a:r>
              <a:rPr lang="en-GB" sz="4000" dirty="0" smtClean="0"/>
              <a:t> </a:t>
            </a:r>
            <a:r>
              <a:rPr lang="en-GB" sz="4000" dirty="0" err="1" smtClean="0"/>
              <a:t>pada</a:t>
            </a: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>Best, Average </a:t>
            </a:r>
            <a:r>
              <a:rPr lang="en-GB" sz="4000" dirty="0" err="1" smtClean="0"/>
              <a:t>dan</a:t>
            </a:r>
            <a:r>
              <a:rPr lang="en-GB" sz="4000" smtClean="0"/>
              <a:t> Worst </a:t>
            </a:r>
            <a:r>
              <a:rPr lang="en-GB" sz="4000" smtClean="0"/>
              <a:t>case</a:t>
            </a:r>
            <a:endParaRPr lang="en-GB" sz="4000" dirty="0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1600200"/>
            <a:ext cx="8228013" cy="3622675"/>
            <a:chOff x="288" y="1008"/>
            <a:chExt cx="5183" cy="2282"/>
          </a:xfrm>
        </p:grpSpPr>
        <p:sp>
          <p:nvSpPr>
            <p:cNvPr id="40964" name="Rectangle 3"/>
            <p:cNvSpPr>
              <a:spLocks noChangeArrowheads="1"/>
            </p:cNvSpPr>
            <p:nvPr/>
          </p:nvSpPr>
          <p:spPr bwMode="auto">
            <a:xfrm>
              <a:off x="4436" y="3006"/>
              <a:ext cx="1036" cy="2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marL="341313" indent="-341313"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</a:pPr>
              <a:r>
                <a:rPr lang="en-GB" sz="1600">
                  <a:solidFill>
                    <a:srgbClr val="000000"/>
                  </a:solidFill>
                  <a:latin typeface="Verdana" pitchFamily="34" charset="0"/>
                  <a:cs typeface="Times New Roman" pitchFamily="18" charset="0"/>
                </a:rPr>
                <a:t>n</a:t>
              </a:r>
              <a:r>
                <a:rPr lang="en-GB" sz="1600" baseline="30000">
                  <a:solidFill>
                    <a:srgbClr val="000000"/>
                  </a:solidFill>
                  <a:latin typeface="Verdana" pitchFamily="34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0965" name="Rectangle 4"/>
            <p:cNvSpPr>
              <a:spLocks noChangeArrowheads="1"/>
            </p:cNvSpPr>
            <p:nvPr/>
          </p:nvSpPr>
          <p:spPr bwMode="auto">
            <a:xfrm>
              <a:off x="3400" y="3006"/>
              <a:ext cx="1036" cy="2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marL="341313" indent="-341313"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</a:pPr>
              <a:r>
                <a:rPr lang="en-GB" sz="1600">
                  <a:solidFill>
                    <a:srgbClr val="000000"/>
                  </a:solidFill>
                  <a:latin typeface="Verdana" pitchFamily="34" charset="0"/>
                  <a:cs typeface="Times New Roman" pitchFamily="18" charset="0"/>
                </a:rPr>
                <a:t>n Log n</a:t>
              </a:r>
            </a:p>
          </p:txBody>
        </p:sp>
        <p:sp>
          <p:nvSpPr>
            <p:cNvPr id="40966" name="Rectangle 5"/>
            <p:cNvSpPr>
              <a:spLocks noChangeArrowheads="1"/>
            </p:cNvSpPr>
            <p:nvPr/>
          </p:nvSpPr>
          <p:spPr bwMode="auto">
            <a:xfrm>
              <a:off x="2362" y="3006"/>
              <a:ext cx="1037" cy="2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marL="341313" indent="-341313"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</a:pPr>
              <a:r>
                <a:rPr lang="en-GB" sz="1600">
                  <a:solidFill>
                    <a:srgbClr val="000000"/>
                  </a:solidFill>
                  <a:latin typeface="Verdana" pitchFamily="34" charset="0"/>
                  <a:cs typeface="Times New Roman" pitchFamily="18" charset="0"/>
                </a:rPr>
                <a:t>n Log n</a:t>
              </a:r>
            </a:p>
          </p:txBody>
        </p:sp>
        <p:sp>
          <p:nvSpPr>
            <p:cNvPr id="40967" name="Rectangle 6"/>
            <p:cNvSpPr>
              <a:spLocks noChangeArrowheads="1"/>
            </p:cNvSpPr>
            <p:nvPr/>
          </p:nvSpPr>
          <p:spPr bwMode="auto">
            <a:xfrm>
              <a:off x="288" y="3006"/>
              <a:ext cx="2074" cy="2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marL="341313" indent="-341313" algn="just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</a:pPr>
              <a:r>
                <a:rPr lang="en-GB" sz="1600">
                  <a:solidFill>
                    <a:srgbClr val="000000"/>
                  </a:solidFill>
                  <a:latin typeface="Verdana" pitchFamily="34" charset="0"/>
                  <a:cs typeface="Times New Roman" pitchFamily="18" charset="0"/>
                </a:rPr>
                <a:t>Quick Sort</a:t>
              </a:r>
            </a:p>
          </p:txBody>
        </p:sp>
        <p:sp>
          <p:nvSpPr>
            <p:cNvPr id="40968" name="Rectangle 7"/>
            <p:cNvSpPr>
              <a:spLocks noChangeArrowheads="1"/>
            </p:cNvSpPr>
            <p:nvPr/>
          </p:nvSpPr>
          <p:spPr bwMode="auto">
            <a:xfrm>
              <a:off x="4436" y="2719"/>
              <a:ext cx="1036" cy="28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marL="341313" indent="-341313"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</a:pPr>
              <a:r>
                <a:rPr lang="en-GB" sz="1600">
                  <a:solidFill>
                    <a:srgbClr val="000000"/>
                  </a:solidFill>
                  <a:latin typeface="Verdana" pitchFamily="34" charset="0"/>
                  <a:cs typeface="Times New Roman" pitchFamily="18" charset="0"/>
                </a:rPr>
                <a:t>n Log n</a:t>
              </a:r>
            </a:p>
          </p:txBody>
        </p:sp>
        <p:sp>
          <p:nvSpPr>
            <p:cNvPr id="40969" name="Rectangle 8"/>
            <p:cNvSpPr>
              <a:spLocks noChangeArrowheads="1"/>
            </p:cNvSpPr>
            <p:nvPr/>
          </p:nvSpPr>
          <p:spPr bwMode="auto">
            <a:xfrm>
              <a:off x="3400" y="2719"/>
              <a:ext cx="1036" cy="28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marL="341313" indent="-341313"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</a:pPr>
              <a:r>
                <a:rPr lang="en-GB" sz="1600">
                  <a:solidFill>
                    <a:srgbClr val="000000"/>
                  </a:solidFill>
                  <a:latin typeface="Verdana" pitchFamily="34" charset="0"/>
                  <a:cs typeface="Times New Roman" pitchFamily="18" charset="0"/>
                </a:rPr>
                <a:t>n Log n</a:t>
              </a:r>
            </a:p>
          </p:txBody>
        </p:sp>
        <p:sp>
          <p:nvSpPr>
            <p:cNvPr id="40970" name="Rectangle 9"/>
            <p:cNvSpPr>
              <a:spLocks noChangeArrowheads="1"/>
            </p:cNvSpPr>
            <p:nvPr/>
          </p:nvSpPr>
          <p:spPr bwMode="auto">
            <a:xfrm>
              <a:off x="2362" y="2719"/>
              <a:ext cx="1037" cy="28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marL="341313" indent="-341313"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</a:pPr>
              <a:r>
                <a:rPr lang="en-GB" sz="1600">
                  <a:solidFill>
                    <a:srgbClr val="000000"/>
                  </a:solidFill>
                  <a:latin typeface="Verdana" pitchFamily="34" charset="0"/>
                  <a:cs typeface="Times New Roman" pitchFamily="18" charset="0"/>
                </a:rPr>
                <a:t>n Log n</a:t>
              </a:r>
            </a:p>
          </p:txBody>
        </p:sp>
        <p:sp>
          <p:nvSpPr>
            <p:cNvPr id="40971" name="Rectangle 10"/>
            <p:cNvSpPr>
              <a:spLocks noChangeArrowheads="1"/>
            </p:cNvSpPr>
            <p:nvPr/>
          </p:nvSpPr>
          <p:spPr bwMode="auto">
            <a:xfrm>
              <a:off x="288" y="2719"/>
              <a:ext cx="2074" cy="28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marL="341313" indent="-341313" algn="just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</a:pPr>
              <a:r>
                <a:rPr lang="en-GB" sz="1600">
                  <a:solidFill>
                    <a:srgbClr val="000000"/>
                  </a:solidFill>
                  <a:latin typeface="Verdana" pitchFamily="34" charset="0"/>
                  <a:cs typeface="Times New Roman" pitchFamily="18" charset="0"/>
                </a:rPr>
                <a:t>Heap Sort</a:t>
              </a:r>
            </a:p>
          </p:txBody>
        </p:sp>
        <p:sp>
          <p:nvSpPr>
            <p:cNvPr id="40972" name="Rectangle 11"/>
            <p:cNvSpPr>
              <a:spLocks noChangeArrowheads="1"/>
            </p:cNvSpPr>
            <p:nvPr/>
          </p:nvSpPr>
          <p:spPr bwMode="auto">
            <a:xfrm>
              <a:off x="4436" y="2434"/>
              <a:ext cx="1036" cy="2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marL="341313" indent="-341313"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</a:pPr>
              <a:r>
                <a:rPr lang="en-GB" sz="1600">
                  <a:solidFill>
                    <a:srgbClr val="000000"/>
                  </a:solidFill>
                  <a:latin typeface="Verdana" pitchFamily="34" charset="0"/>
                  <a:cs typeface="Times New Roman" pitchFamily="18" charset="0"/>
                </a:rPr>
                <a:t>n Log n</a:t>
              </a:r>
            </a:p>
          </p:txBody>
        </p:sp>
        <p:sp>
          <p:nvSpPr>
            <p:cNvPr id="40973" name="Rectangle 12"/>
            <p:cNvSpPr>
              <a:spLocks noChangeArrowheads="1"/>
            </p:cNvSpPr>
            <p:nvPr/>
          </p:nvSpPr>
          <p:spPr bwMode="auto">
            <a:xfrm>
              <a:off x="3400" y="2434"/>
              <a:ext cx="1036" cy="2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marL="341313" indent="-341313"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</a:pPr>
              <a:r>
                <a:rPr lang="en-GB" sz="1600">
                  <a:solidFill>
                    <a:srgbClr val="000000"/>
                  </a:solidFill>
                  <a:latin typeface="Verdana" pitchFamily="34" charset="0"/>
                  <a:cs typeface="Times New Roman" pitchFamily="18" charset="0"/>
                </a:rPr>
                <a:t>n Log n</a:t>
              </a:r>
            </a:p>
          </p:txBody>
        </p:sp>
        <p:sp>
          <p:nvSpPr>
            <p:cNvPr id="40974" name="Rectangle 13"/>
            <p:cNvSpPr>
              <a:spLocks noChangeArrowheads="1"/>
            </p:cNvSpPr>
            <p:nvPr/>
          </p:nvSpPr>
          <p:spPr bwMode="auto">
            <a:xfrm>
              <a:off x="2362" y="2434"/>
              <a:ext cx="1037" cy="2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marL="341313" indent="-341313"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</a:pPr>
              <a:r>
                <a:rPr lang="en-GB" sz="1600">
                  <a:solidFill>
                    <a:srgbClr val="000000"/>
                  </a:solidFill>
                  <a:latin typeface="Verdana" pitchFamily="34" charset="0"/>
                  <a:cs typeface="Times New Roman" pitchFamily="18" charset="0"/>
                </a:rPr>
                <a:t>n Log n</a:t>
              </a:r>
            </a:p>
          </p:txBody>
        </p:sp>
        <p:sp>
          <p:nvSpPr>
            <p:cNvPr id="40975" name="Rectangle 14"/>
            <p:cNvSpPr>
              <a:spLocks noChangeArrowheads="1"/>
            </p:cNvSpPr>
            <p:nvPr/>
          </p:nvSpPr>
          <p:spPr bwMode="auto">
            <a:xfrm>
              <a:off x="288" y="2434"/>
              <a:ext cx="2074" cy="2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marL="341313" indent="-341313" algn="just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</a:pPr>
              <a:r>
                <a:rPr lang="en-GB" sz="1600">
                  <a:solidFill>
                    <a:srgbClr val="000000"/>
                  </a:solidFill>
                  <a:latin typeface="Verdana" pitchFamily="34" charset="0"/>
                  <a:cs typeface="Times New Roman" pitchFamily="18" charset="0"/>
                </a:rPr>
                <a:t>Merge Sort</a:t>
              </a:r>
            </a:p>
          </p:txBody>
        </p:sp>
        <p:sp>
          <p:nvSpPr>
            <p:cNvPr id="40976" name="Rectangle 15"/>
            <p:cNvSpPr>
              <a:spLocks noChangeArrowheads="1"/>
            </p:cNvSpPr>
            <p:nvPr/>
          </p:nvSpPr>
          <p:spPr bwMode="auto">
            <a:xfrm>
              <a:off x="4436" y="2149"/>
              <a:ext cx="1036" cy="2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marL="341313" indent="-341313"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</a:pPr>
              <a:r>
                <a:rPr lang="en-GB" sz="1600">
                  <a:solidFill>
                    <a:srgbClr val="000000"/>
                  </a:solidFill>
                  <a:latin typeface="Verdana" pitchFamily="34" charset="0"/>
                  <a:cs typeface="Times New Roman" pitchFamily="18" charset="0"/>
                </a:rPr>
                <a:t>n</a:t>
              </a:r>
              <a:r>
                <a:rPr lang="en-GB" sz="1600" baseline="30000">
                  <a:solidFill>
                    <a:srgbClr val="000000"/>
                  </a:solidFill>
                  <a:latin typeface="Verdana" pitchFamily="34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0977" name="Rectangle 16"/>
            <p:cNvSpPr>
              <a:spLocks noChangeArrowheads="1"/>
            </p:cNvSpPr>
            <p:nvPr/>
          </p:nvSpPr>
          <p:spPr bwMode="auto">
            <a:xfrm>
              <a:off x="3400" y="2149"/>
              <a:ext cx="1036" cy="2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marL="341313" indent="-341313"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</a:pPr>
              <a:r>
                <a:rPr lang="en-GB" sz="1600">
                  <a:solidFill>
                    <a:srgbClr val="000000"/>
                  </a:solidFill>
                  <a:latin typeface="Verdana" pitchFamily="34" charset="0"/>
                  <a:cs typeface="Times New Roman" pitchFamily="18" charset="0"/>
                </a:rPr>
                <a:t>n</a:t>
              </a:r>
              <a:r>
                <a:rPr lang="en-GB" sz="1600" baseline="30000">
                  <a:solidFill>
                    <a:srgbClr val="000000"/>
                  </a:solidFill>
                  <a:latin typeface="Verdana" pitchFamily="34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0978" name="Rectangle 17"/>
            <p:cNvSpPr>
              <a:spLocks noChangeArrowheads="1"/>
            </p:cNvSpPr>
            <p:nvPr/>
          </p:nvSpPr>
          <p:spPr bwMode="auto">
            <a:xfrm>
              <a:off x="2362" y="2149"/>
              <a:ext cx="1037" cy="2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marL="341313" indent="-341313"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</a:pPr>
              <a:r>
                <a:rPr lang="en-GB" sz="1600">
                  <a:solidFill>
                    <a:srgbClr val="000000"/>
                  </a:solidFill>
                  <a:latin typeface="Verdana" pitchFamily="34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40979" name="Rectangle 18"/>
            <p:cNvSpPr>
              <a:spLocks noChangeArrowheads="1"/>
            </p:cNvSpPr>
            <p:nvPr/>
          </p:nvSpPr>
          <p:spPr bwMode="auto">
            <a:xfrm>
              <a:off x="288" y="2149"/>
              <a:ext cx="2074" cy="2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marL="341313" indent="-341313" algn="just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</a:pPr>
              <a:r>
                <a:rPr lang="en-GB" sz="1600">
                  <a:solidFill>
                    <a:srgbClr val="000000"/>
                  </a:solidFill>
                  <a:latin typeface="Verdana" pitchFamily="34" charset="0"/>
                  <a:cs typeface="Times New Roman" pitchFamily="18" charset="0"/>
                </a:rPr>
                <a:t>Insertion Sort</a:t>
              </a:r>
            </a:p>
          </p:txBody>
        </p:sp>
        <p:sp>
          <p:nvSpPr>
            <p:cNvPr id="40980" name="Rectangle 19"/>
            <p:cNvSpPr>
              <a:spLocks noChangeArrowheads="1"/>
            </p:cNvSpPr>
            <p:nvPr/>
          </p:nvSpPr>
          <p:spPr bwMode="auto">
            <a:xfrm>
              <a:off x="4436" y="1863"/>
              <a:ext cx="1036" cy="28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marL="341313" indent="-341313"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</a:pPr>
              <a:r>
                <a:rPr lang="en-GB" sz="1600">
                  <a:solidFill>
                    <a:srgbClr val="000000"/>
                  </a:solidFill>
                  <a:latin typeface="Verdana" pitchFamily="34" charset="0"/>
                  <a:cs typeface="Times New Roman" pitchFamily="18" charset="0"/>
                </a:rPr>
                <a:t>Log n</a:t>
              </a:r>
            </a:p>
          </p:txBody>
        </p:sp>
        <p:sp>
          <p:nvSpPr>
            <p:cNvPr id="40981" name="Rectangle 20"/>
            <p:cNvSpPr>
              <a:spLocks noChangeArrowheads="1"/>
            </p:cNvSpPr>
            <p:nvPr/>
          </p:nvSpPr>
          <p:spPr bwMode="auto">
            <a:xfrm>
              <a:off x="3400" y="1863"/>
              <a:ext cx="1036" cy="28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marL="341313" indent="-341313"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</a:pPr>
              <a:r>
                <a:rPr lang="en-GB" sz="1600">
                  <a:solidFill>
                    <a:srgbClr val="000000"/>
                  </a:solidFill>
                  <a:latin typeface="Verdana" pitchFamily="34" charset="0"/>
                  <a:cs typeface="Times New Roman" pitchFamily="18" charset="0"/>
                </a:rPr>
                <a:t>Log n</a:t>
              </a:r>
            </a:p>
          </p:txBody>
        </p:sp>
        <p:sp>
          <p:nvSpPr>
            <p:cNvPr id="40982" name="Rectangle 21"/>
            <p:cNvSpPr>
              <a:spLocks noChangeArrowheads="1"/>
            </p:cNvSpPr>
            <p:nvPr/>
          </p:nvSpPr>
          <p:spPr bwMode="auto">
            <a:xfrm>
              <a:off x="2362" y="1863"/>
              <a:ext cx="1037" cy="28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marL="341313" indent="-341313"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</a:pPr>
              <a:r>
                <a:rPr lang="en-GB" sz="1600">
                  <a:solidFill>
                    <a:srgbClr val="000000"/>
                  </a:solidFill>
                  <a:latin typeface="Verdana" pitchFamily="34" charset="0"/>
                  <a:cs typeface="Times New Roman" pitchFamily="18" charset="0"/>
                </a:rPr>
                <a:t>1 </a:t>
              </a:r>
            </a:p>
          </p:txBody>
        </p:sp>
        <p:sp>
          <p:nvSpPr>
            <p:cNvPr id="40983" name="Rectangle 22"/>
            <p:cNvSpPr>
              <a:spLocks noChangeArrowheads="1"/>
            </p:cNvSpPr>
            <p:nvPr/>
          </p:nvSpPr>
          <p:spPr bwMode="auto">
            <a:xfrm>
              <a:off x="288" y="1863"/>
              <a:ext cx="2074" cy="28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marL="341313" indent="-341313" algn="just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</a:pPr>
              <a:r>
                <a:rPr lang="en-GB" sz="1600">
                  <a:solidFill>
                    <a:srgbClr val="000000"/>
                  </a:solidFill>
                  <a:latin typeface="Verdana" pitchFamily="34" charset="0"/>
                  <a:cs typeface="Times New Roman" pitchFamily="18" charset="0"/>
                </a:rPr>
                <a:t>Binary Search</a:t>
              </a:r>
            </a:p>
          </p:txBody>
        </p:sp>
        <p:sp>
          <p:nvSpPr>
            <p:cNvPr id="40984" name="Rectangle 23"/>
            <p:cNvSpPr>
              <a:spLocks noChangeArrowheads="1"/>
            </p:cNvSpPr>
            <p:nvPr/>
          </p:nvSpPr>
          <p:spPr bwMode="auto">
            <a:xfrm>
              <a:off x="4436" y="1578"/>
              <a:ext cx="1036" cy="2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marL="341313" indent="-341313"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</a:pPr>
              <a:r>
                <a:rPr lang="en-GB" sz="1600">
                  <a:solidFill>
                    <a:srgbClr val="000000"/>
                  </a:solidFill>
                  <a:latin typeface="Verdana" pitchFamily="34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40985" name="Rectangle 24"/>
            <p:cNvSpPr>
              <a:spLocks noChangeArrowheads="1"/>
            </p:cNvSpPr>
            <p:nvPr/>
          </p:nvSpPr>
          <p:spPr bwMode="auto">
            <a:xfrm>
              <a:off x="3400" y="1578"/>
              <a:ext cx="1036" cy="2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marL="341313" indent="-341313"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</a:pPr>
              <a:r>
                <a:rPr lang="en-GB" sz="1600">
                  <a:solidFill>
                    <a:srgbClr val="000000"/>
                  </a:solidFill>
                  <a:latin typeface="Verdana" pitchFamily="34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40986" name="Rectangle 25"/>
            <p:cNvSpPr>
              <a:spLocks noChangeArrowheads="1"/>
            </p:cNvSpPr>
            <p:nvPr/>
          </p:nvSpPr>
          <p:spPr bwMode="auto">
            <a:xfrm>
              <a:off x="2362" y="1578"/>
              <a:ext cx="1037" cy="2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marL="341313" indent="-341313"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</a:pPr>
              <a:r>
                <a:rPr lang="en-GB" sz="1600">
                  <a:solidFill>
                    <a:srgbClr val="000000"/>
                  </a:solidFill>
                  <a:latin typeface="Verdana" pitchFamily="34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0987" name="Rectangle 26"/>
            <p:cNvSpPr>
              <a:spLocks noChangeArrowheads="1"/>
            </p:cNvSpPr>
            <p:nvPr/>
          </p:nvSpPr>
          <p:spPr bwMode="auto">
            <a:xfrm>
              <a:off x="288" y="1578"/>
              <a:ext cx="2074" cy="2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marL="341313" indent="-341313" algn="just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</a:pPr>
              <a:r>
                <a:rPr lang="en-GB" sz="1600">
                  <a:solidFill>
                    <a:srgbClr val="000000"/>
                  </a:solidFill>
                  <a:latin typeface="Verdana" pitchFamily="34" charset="0"/>
                  <a:cs typeface="Times New Roman" pitchFamily="18" charset="0"/>
                </a:rPr>
                <a:t>Linear Search</a:t>
              </a:r>
            </a:p>
          </p:txBody>
        </p:sp>
        <p:sp>
          <p:nvSpPr>
            <p:cNvPr id="40988" name="Rectangle 27"/>
            <p:cNvSpPr>
              <a:spLocks noChangeArrowheads="1"/>
            </p:cNvSpPr>
            <p:nvPr/>
          </p:nvSpPr>
          <p:spPr bwMode="auto">
            <a:xfrm>
              <a:off x="4436" y="1293"/>
              <a:ext cx="1036" cy="2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marL="341313" indent="-341313"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</a:pPr>
              <a:r>
                <a:rPr lang="en-GB" sz="1600">
                  <a:solidFill>
                    <a:srgbClr val="000000"/>
                  </a:solidFill>
                  <a:latin typeface="Verdana" pitchFamily="34" charset="0"/>
                  <a:cs typeface="Times New Roman" pitchFamily="18" charset="0"/>
                </a:rPr>
                <a:t>2</a:t>
              </a:r>
              <a:r>
                <a:rPr lang="en-GB" sz="1600" baseline="30000">
                  <a:solidFill>
                    <a:srgbClr val="000000"/>
                  </a:solidFill>
                  <a:latin typeface="Verdana" pitchFamily="34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40989" name="Rectangle 28"/>
            <p:cNvSpPr>
              <a:spLocks noChangeArrowheads="1"/>
            </p:cNvSpPr>
            <p:nvPr/>
          </p:nvSpPr>
          <p:spPr bwMode="auto">
            <a:xfrm>
              <a:off x="3400" y="1293"/>
              <a:ext cx="1036" cy="2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marL="341313" indent="-341313"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</a:pPr>
              <a:r>
                <a:rPr lang="en-GB" sz="1600">
                  <a:solidFill>
                    <a:srgbClr val="000000"/>
                  </a:solidFill>
                  <a:latin typeface="Verdana" pitchFamily="34" charset="0"/>
                  <a:cs typeface="Times New Roman" pitchFamily="18" charset="0"/>
                </a:rPr>
                <a:t>2</a:t>
              </a:r>
              <a:r>
                <a:rPr lang="en-GB" sz="1600" baseline="30000">
                  <a:solidFill>
                    <a:srgbClr val="000000"/>
                  </a:solidFill>
                  <a:latin typeface="Verdana" pitchFamily="34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40990" name="Rectangle 29"/>
            <p:cNvSpPr>
              <a:spLocks noChangeArrowheads="1"/>
            </p:cNvSpPr>
            <p:nvPr/>
          </p:nvSpPr>
          <p:spPr bwMode="auto">
            <a:xfrm>
              <a:off x="2362" y="1293"/>
              <a:ext cx="1037" cy="2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marL="341313" indent="-341313"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</a:pPr>
              <a:r>
                <a:rPr lang="en-GB" sz="1600">
                  <a:solidFill>
                    <a:srgbClr val="000000"/>
                  </a:solidFill>
                  <a:latin typeface="Verdana" pitchFamily="34" charset="0"/>
                  <a:cs typeface="Times New Roman" pitchFamily="18" charset="0"/>
                </a:rPr>
                <a:t>2</a:t>
              </a:r>
              <a:r>
                <a:rPr lang="en-GB" sz="1600" baseline="30000">
                  <a:solidFill>
                    <a:srgbClr val="000000"/>
                  </a:solidFill>
                  <a:latin typeface="Verdana" pitchFamily="34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40991" name="Rectangle 30"/>
            <p:cNvSpPr>
              <a:spLocks noChangeArrowheads="1"/>
            </p:cNvSpPr>
            <p:nvPr/>
          </p:nvSpPr>
          <p:spPr bwMode="auto">
            <a:xfrm>
              <a:off x="288" y="1293"/>
              <a:ext cx="2074" cy="2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marL="341313" indent="-341313" algn="just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</a:pPr>
              <a:r>
                <a:rPr lang="en-GB" sz="1600">
                  <a:solidFill>
                    <a:srgbClr val="000000"/>
                  </a:solidFill>
                  <a:latin typeface="Verdana" pitchFamily="34" charset="0"/>
                  <a:cs typeface="Times New Roman" pitchFamily="18" charset="0"/>
                </a:rPr>
                <a:t>Tower of Hanoi</a:t>
              </a:r>
            </a:p>
          </p:txBody>
        </p:sp>
        <p:sp>
          <p:nvSpPr>
            <p:cNvPr id="40992" name="Rectangle 31"/>
            <p:cNvSpPr>
              <a:spLocks noChangeArrowheads="1"/>
            </p:cNvSpPr>
            <p:nvPr/>
          </p:nvSpPr>
          <p:spPr bwMode="auto">
            <a:xfrm>
              <a:off x="4436" y="1008"/>
              <a:ext cx="1036" cy="285"/>
            </a:xfrm>
            <a:prstGeom prst="rect">
              <a:avLst/>
            </a:pr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marL="341313" indent="-341313"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</a:pPr>
              <a:r>
                <a:rPr lang="en-GB" sz="1600" b="1" i="1">
                  <a:solidFill>
                    <a:srgbClr val="000000"/>
                  </a:solidFill>
                  <a:latin typeface="Verdana" pitchFamily="34" charset="0"/>
                  <a:cs typeface="Times New Roman" pitchFamily="18" charset="0"/>
                </a:rPr>
                <a:t>W(n)</a:t>
              </a:r>
              <a:r>
                <a:rPr lang="ar-SA" sz="1600" b="1" i="1">
                  <a:solidFill>
                    <a:srgbClr val="000000"/>
                  </a:solidFill>
                  <a:latin typeface="Verdana" pitchFamily="34" charset="0"/>
                  <a:cs typeface="Times New Roman" pitchFamily="18" charset="0"/>
                </a:rPr>
                <a:t>‏</a:t>
              </a:r>
              <a:endParaRPr lang="en-GB" sz="1600" b="1" i="1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40993" name="Rectangle 32"/>
            <p:cNvSpPr>
              <a:spLocks noChangeArrowheads="1"/>
            </p:cNvSpPr>
            <p:nvPr/>
          </p:nvSpPr>
          <p:spPr bwMode="auto">
            <a:xfrm>
              <a:off x="3400" y="1008"/>
              <a:ext cx="1036" cy="285"/>
            </a:xfrm>
            <a:prstGeom prst="rect">
              <a:avLst/>
            </a:pr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marL="341313" indent="-341313"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</a:pPr>
              <a:r>
                <a:rPr lang="en-GB" sz="1600" b="1" i="1">
                  <a:solidFill>
                    <a:srgbClr val="000000"/>
                  </a:solidFill>
                  <a:latin typeface="Verdana" pitchFamily="34" charset="0"/>
                  <a:cs typeface="Times New Roman" pitchFamily="18" charset="0"/>
                </a:rPr>
                <a:t>A(n)</a:t>
              </a:r>
              <a:r>
                <a:rPr lang="ar-SA" sz="1600" b="1" i="1">
                  <a:solidFill>
                    <a:srgbClr val="000000"/>
                  </a:solidFill>
                  <a:latin typeface="Verdana" pitchFamily="34" charset="0"/>
                  <a:cs typeface="Times New Roman" pitchFamily="18" charset="0"/>
                </a:rPr>
                <a:t>‏</a:t>
              </a:r>
              <a:endParaRPr lang="en-GB" sz="1600" b="1" i="1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40994" name="Rectangle 33"/>
            <p:cNvSpPr>
              <a:spLocks noChangeArrowheads="1"/>
            </p:cNvSpPr>
            <p:nvPr/>
          </p:nvSpPr>
          <p:spPr bwMode="auto">
            <a:xfrm>
              <a:off x="2362" y="1008"/>
              <a:ext cx="1037" cy="285"/>
            </a:xfrm>
            <a:prstGeom prst="rect">
              <a:avLst/>
            </a:pr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marL="341313" indent="-341313"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</a:pPr>
              <a:r>
                <a:rPr lang="en-GB" sz="1600" b="1" i="1">
                  <a:solidFill>
                    <a:srgbClr val="000000"/>
                  </a:solidFill>
                  <a:latin typeface="Verdana" pitchFamily="34" charset="0"/>
                  <a:cs typeface="Times New Roman" pitchFamily="18" charset="0"/>
                </a:rPr>
                <a:t>B(n)</a:t>
              </a:r>
              <a:r>
                <a:rPr lang="ar-SA" sz="1600" b="1" i="1">
                  <a:solidFill>
                    <a:srgbClr val="000000"/>
                  </a:solidFill>
                  <a:latin typeface="Verdana" pitchFamily="34" charset="0"/>
                  <a:cs typeface="Times New Roman" pitchFamily="18" charset="0"/>
                </a:rPr>
                <a:t>‏</a:t>
              </a:r>
              <a:endParaRPr lang="en-GB" sz="1600" b="1" i="1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40995" name="Rectangle 34"/>
            <p:cNvSpPr>
              <a:spLocks noChangeArrowheads="1"/>
            </p:cNvSpPr>
            <p:nvPr/>
          </p:nvSpPr>
          <p:spPr bwMode="auto">
            <a:xfrm>
              <a:off x="288" y="1008"/>
              <a:ext cx="2074" cy="285"/>
            </a:xfrm>
            <a:prstGeom prst="rect">
              <a:avLst/>
            </a:pr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marL="341313" indent="-341313"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</a:pPr>
              <a:r>
                <a:rPr lang="en-GB" sz="1600" b="1" i="1">
                  <a:solidFill>
                    <a:srgbClr val="000000"/>
                  </a:solidFill>
                  <a:latin typeface="Verdana" pitchFamily="34" charset="0"/>
                  <a:cs typeface="Times New Roman" pitchFamily="18" charset="0"/>
                </a:rPr>
                <a:t>Algoritma</a:t>
              </a:r>
            </a:p>
          </p:txBody>
        </p:sp>
        <p:sp>
          <p:nvSpPr>
            <p:cNvPr id="40996" name="Line 35"/>
            <p:cNvSpPr>
              <a:spLocks noChangeShapeType="1"/>
            </p:cNvSpPr>
            <p:nvPr/>
          </p:nvSpPr>
          <p:spPr bwMode="auto">
            <a:xfrm>
              <a:off x="288" y="1008"/>
              <a:ext cx="518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7" name="Line 36"/>
            <p:cNvSpPr>
              <a:spLocks noChangeShapeType="1"/>
            </p:cNvSpPr>
            <p:nvPr/>
          </p:nvSpPr>
          <p:spPr bwMode="auto">
            <a:xfrm>
              <a:off x="288" y="3291"/>
              <a:ext cx="518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8" name="Line 37"/>
            <p:cNvSpPr>
              <a:spLocks noChangeShapeType="1"/>
            </p:cNvSpPr>
            <p:nvPr/>
          </p:nvSpPr>
          <p:spPr bwMode="auto">
            <a:xfrm>
              <a:off x="288" y="1008"/>
              <a:ext cx="1" cy="228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9" name="Line 38"/>
            <p:cNvSpPr>
              <a:spLocks noChangeShapeType="1"/>
            </p:cNvSpPr>
            <p:nvPr/>
          </p:nvSpPr>
          <p:spPr bwMode="auto">
            <a:xfrm>
              <a:off x="5472" y="1008"/>
              <a:ext cx="1" cy="228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0" name="Line 39"/>
            <p:cNvSpPr>
              <a:spLocks noChangeShapeType="1"/>
            </p:cNvSpPr>
            <p:nvPr/>
          </p:nvSpPr>
          <p:spPr bwMode="auto">
            <a:xfrm>
              <a:off x="288" y="1293"/>
              <a:ext cx="518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1" name="Line 40"/>
            <p:cNvSpPr>
              <a:spLocks noChangeShapeType="1"/>
            </p:cNvSpPr>
            <p:nvPr/>
          </p:nvSpPr>
          <p:spPr bwMode="auto">
            <a:xfrm>
              <a:off x="2362" y="1008"/>
              <a:ext cx="1" cy="228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2" name="Line 41"/>
            <p:cNvSpPr>
              <a:spLocks noChangeShapeType="1"/>
            </p:cNvSpPr>
            <p:nvPr/>
          </p:nvSpPr>
          <p:spPr bwMode="auto">
            <a:xfrm>
              <a:off x="3400" y="1008"/>
              <a:ext cx="1" cy="228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3" name="Line 42"/>
            <p:cNvSpPr>
              <a:spLocks noChangeShapeType="1"/>
            </p:cNvSpPr>
            <p:nvPr/>
          </p:nvSpPr>
          <p:spPr bwMode="auto">
            <a:xfrm>
              <a:off x="4436" y="1008"/>
              <a:ext cx="1" cy="228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4" name="Line 43"/>
            <p:cNvSpPr>
              <a:spLocks noChangeShapeType="1"/>
            </p:cNvSpPr>
            <p:nvPr/>
          </p:nvSpPr>
          <p:spPr bwMode="auto">
            <a:xfrm>
              <a:off x="288" y="1578"/>
              <a:ext cx="518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5" name="Line 44"/>
            <p:cNvSpPr>
              <a:spLocks noChangeShapeType="1"/>
            </p:cNvSpPr>
            <p:nvPr/>
          </p:nvSpPr>
          <p:spPr bwMode="auto">
            <a:xfrm>
              <a:off x="288" y="1863"/>
              <a:ext cx="518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6" name="Line 45"/>
            <p:cNvSpPr>
              <a:spLocks noChangeShapeType="1"/>
            </p:cNvSpPr>
            <p:nvPr/>
          </p:nvSpPr>
          <p:spPr bwMode="auto">
            <a:xfrm>
              <a:off x="288" y="2149"/>
              <a:ext cx="518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7" name="Line 46"/>
            <p:cNvSpPr>
              <a:spLocks noChangeShapeType="1"/>
            </p:cNvSpPr>
            <p:nvPr/>
          </p:nvSpPr>
          <p:spPr bwMode="auto">
            <a:xfrm>
              <a:off x="288" y="2434"/>
              <a:ext cx="518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8" name="Line 47"/>
            <p:cNvSpPr>
              <a:spLocks noChangeShapeType="1"/>
            </p:cNvSpPr>
            <p:nvPr/>
          </p:nvSpPr>
          <p:spPr bwMode="auto">
            <a:xfrm>
              <a:off x="288" y="2719"/>
              <a:ext cx="518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9" name="Line 48"/>
            <p:cNvSpPr>
              <a:spLocks noChangeShapeType="1"/>
            </p:cNvSpPr>
            <p:nvPr/>
          </p:nvSpPr>
          <p:spPr bwMode="auto">
            <a:xfrm>
              <a:off x="288" y="3006"/>
              <a:ext cx="518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31188" cy="11414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Deskripsi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31188" cy="4532313"/>
          </a:xfrm>
        </p:spPr>
        <p:txBody>
          <a:bodyPr/>
          <a:lstStyle/>
          <a:p>
            <a:pPr marL="606425" indent="-606425" eaLnBrk="1" hangingPunct="1"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</a:pPr>
            <a:r>
              <a:rPr lang="en-GB" smtClean="0"/>
              <a:t>Studi Kasus</a:t>
            </a:r>
          </a:p>
          <a:p>
            <a:pPr marL="606425" indent="-606425" eaLnBrk="1" hangingPunct="1"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</a:pPr>
            <a:endParaRPr lang="en-GB" smtClean="0"/>
          </a:p>
          <a:p>
            <a:pPr marL="606425" indent="-606425" eaLnBrk="1" hangingPunct="1"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</a:pPr>
            <a:r>
              <a:rPr lang="en-GB" smtClean="0"/>
              <a:t>Notasi Asimtotik</a:t>
            </a:r>
          </a:p>
          <a:p>
            <a:pPr marL="606425" indent="-606425" eaLnBrk="1" hangingPunct="1"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</a:pPr>
            <a:endParaRPr lang="en-GB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Analisa algoritma bentuk rekursi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/>
              <a:t>Suatu algoritma yang mengandung proses rekursif, biasanya lebih sulit untuk dianalisa.  Berdasarkan pengalaman dan intuisi, analisa dapat dilakukan dengan cara:</a:t>
            </a:r>
          </a:p>
          <a:p>
            <a:pPr lvl="1" eaLnBrk="1" hangingPunct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lakukan bentuk rekursif tersebut dengan beberapa kali langkah awal.</a:t>
            </a:r>
          </a:p>
          <a:p>
            <a:pPr lvl="1" eaLnBrk="1" hangingPunct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tentukan pola pengulangannya berdasarkan langkah rekursif awal tersebut.</a:t>
            </a:r>
          </a:p>
          <a:p>
            <a:pPr lvl="1" eaLnBrk="1" hangingPunct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tebaklah formula umumnya.</a:t>
            </a:r>
          </a:p>
          <a:p>
            <a:pPr lvl="1" eaLnBrk="1" hangingPunct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ujilah formula umum tersebut dengan cara induksi matematika.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22263"/>
            <a:ext cx="8229600" cy="1139825"/>
          </a:xfrm>
        </p:spPr>
        <p:txBody>
          <a:bodyPr lIns="0" tIns="0" rIns="0" bIns="0" anchor="ctr"/>
          <a:lstStyle/>
          <a:p>
            <a:pPr eaLnBrk="1" hangingPunct="1"/>
            <a:endParaRPr 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eaLnBrk="1" hangingPunct="1"/>
            <a:r>
              <a:rPr lang="en-GB" smtClean="0"/>
              <a:t>barisan Fibonacci  0, 1, 1, 2, 3, 5, 8, 13, ... dapat analisa sebagai berikut</a:t>
            </a:r>
          </a:p>
          <a:p>
            <a:pPr lvl="1" eaLnBrk="1" hangingPunct="1"/>
            <a:r>
              <a:rPr lang="en-GB" smtClean="0"/>
              <a:t>bentuk rekursif  0, 1, 1, 2, 3, ...</a:t>
            </a:r>
          </a:p>
          <a:p>
            <a:pPr lvl="1" eaLnBrk="1" hangingPunct="1"/>
            <a:r>
              <a:rPr lang="en-GB" smtClean="0"/>
              <a:t>pola pengulangan:  suku baru = jumlah dua suku sebelumnya</a:t>
            </a:r>
          </a:p>
          <a:p>
            <a:pPr lvl="1" eaLnBrk="1" hangingPunct="1"/>
            <a:r>
              <a:rPr lang="en-GB" smtClean="0"/>
              <a:t>formula umum:   s</a:t>
            </a:r>
            <a:r>
              <a:rPr lang="en-GB" baseline="-25000" smtClean="0"/>
              <a:t>n</a:t>
            </a:r>
            <a:r>
              <a:rPr lang="en-GB" smtClean="0"/>
              <a:t> = s</a:t>
            </a:r>
            <a:r>
              <a:rPr lang="en-GB" baseline="-25000" smtClean="0"/>
              <a:t>n-1</a:t>
            </a:r>
            <a:r>
              <a:rPr lang="en-GB" smtClean="0"/>
              <a:t> + s</a:t>
            </a:r>
            <a:r>
              <a:rPr lang="en-GB" baseline="-25000" smtClean="0"/>
              <a:t>n-2</a:t>
            </a:r>
            <a:r>
              <a:rPr lang="en-GB" smtClean="0"/>
              <a:t>, dengan kondisi awal:  s</a:t>
            </a:r>
            <a:r>
              <a:rPr lang="en-GB" baseline="-25000" smtClean="0"/>
              <a:t>0</a:t>
            </a:r>
            <a:r>
              <a:rPr lang="en-GB" smtClean="0"/>
              <a:t> =0 dan s</a:t>
            </a:r>
            <a:r>
              <a:rPr lang="en-GB" baseline="-25000" smtClean="0"/>
              <a:t>1</a:t>
            </a:r>
            <a:r>
              <a:rPr lang="en-GB" smtClean="0"/>
              <a:t>=1.</a:t>
            </a:r>
          </a:p>
          <a:p>
            <a:pPr lvl="1" eaLnBrk="1" hangingPunct="1"/>
            <a:r>
              <a:rPr lang="en-GB" smtClean="0"/>
              <a:t>(buktikan) dengan induksi matematik, bahwa bentuk (3) adalah benar.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Bentuk rekursif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Untuk bentuk-bentuk rekursif tertentu, terdapat beberapa teknik yang dapat digunakan langsung di dalam menentukan kelas dari bentuk rekursif tersebut; antara lain: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Bentuk rekursi linier homogen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Bentuk rekursi linier inhomogen</a:t>
            </a:r>
          </a:p>
          <a:p>
            <a:pPr lvl="1" eaLnBrk="1" hangingPunct="1"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  <a:p>
            <a:pPr lvl="1" eaLnBrk="1" hangingPunct="1"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Next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Menyelesaikan bentuk rekursif dengan relasi rekurens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Moral Of The Story</a:t>
            </a: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395288" y="2133600"/>
            <a:ext cx="833755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 eaLnBrk="1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666600"/>
              </a:buClr>
              <a:buSzPct val="75000"/>
              <a:buFont typeface="Wingdings" pitchFamily="2" charset="2"/>
              <a:buChar char="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2800">
                <a:solidFill>
                  <a:srgbClr val="000000"/>
                </a:solidFill>
                <a:latin typeface="Verdana" pitchFamily="34" charset="0"/>
              </a:rPr>
              <a:t>Bahkan teknik programming yang terbaik tak akan dapat membuat sebuah algoritma yang tidak efisien menjadi cepat. </a:t>
            </a:r>
          </a:p>
          <a:p>
            <a:pPr marL="339725" indent="-339725" eaLnBrk="1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666600"/>
              </a:buClr>
              <a:buSzPct val="75000"/>
              <a:buFont typeface="Wingdings" pitchFamily="2" charset="2"/>
              <a:buChar char="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2800">
                <a:solidFill>
                  <a:srgbClr val="000000"/>
                </a:solidFill>
                <a:latin typeface="Verdana" pitchFamily="34" charset="0"/>
              </a:rPr>
              <a:t>Sebelum kita menginvestasikan waktu untuk mencoba mengoptimisasi program, kita harus pastikan algoritma nya sudah yang paling efisien.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Latihan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</p:spPr>
        <p:txBody>
          <a:bodyPr>
            <a:normAutofit lnSpcReduction="10000"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Diketahui</a:t>
            </a:r>
            <a:r>
              <a:rPr lang="en-GB" dirty="0" smtClean="0"/>
              <a:t> </a:t>
            </a:r>
            <a:r>
              <a:rPr lang="en-GB" dirty="0" err="1" smtClean="0"/>
              <a:t>suatu</a:t>
            </a:r>
            <a:r>
              <a:rPr lang="en-GB" dirty="0" smtClean="0"/>
              <a:t> data </a:t>
            </a:r>
            <a:r>
              <a:rPr lang="en-GB" dirty="0" err="1" smtClean="0"/>
              <a:t>terurut</a:t>
            </a:r>
            <a:r>
              <a:rPr lang="en-GB" dirty="0" smtClean="0"/>
              <a:t>. 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Buatlah</a:t>
            </a:r>
            <a:r>
              <a:rPr lang="en-GB" dirty="0" smtClean="0"/>
              <a:t> </a:t>
            </a:r>
            <a:r>
              <a:rPr lang="en-GB" dirty="0" err="1" smtClean="0"/>
              <a:t>suatu</a:t>
            </a:r>
            <a:r>
              <a:rPr lang="en-GB" dirty="0" smtClean="0"/>
              <a:t> </a:t>
            </a:r>
            <a:r>
              <a:rPr lang="en-GB" dirty="0" err="1" smtClean="0"/>
              <a:t>algoritma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mencari</a:t>
            </a:r>
            <a:r>
              <a:rPr lang="en-GB" dirty="0" smtClean="0"/>
              <a:t> </a:t>
            </a:r>
            <a:r>
              <a:rPr lang="en-GB" dirty="0" err="1" smtClean="0"/>
              <a:t>suatu</a:t>
            </a:r>
            <a:r>
              <a:rPr lang="en-GB" dirty="0" smtClean="0"/>
              <a:t> </a:t>
            </a:r>
            <a:r>
              <a:rPr lang="en-GB" dirty="0" err="1" smtClean="0"/>
              <a:t>sebuah</a:t>
            </a:r>
            <a:r>
              <a:rPr lang="en-GB" dirty="0" smtClean="0"/>
              <a:t> data. </a:t>
            </a:r>
            <a:r>
              <a:rPr lang="en-GB" dirty="0" err="1" smtClean="0"/>
              <a:t>Tentukan</a:t>
            </a:r>
            <a:r>
              <a:rPr lang="en-GB" dirty="0" smtClean="0"/>
              <a:t> </a:t>
            </a:r>
            <a:r>
              <a:rPr lang="en-GB" dirty="0" err="1" smtClean="0"/>
              <a:t>kompleksitas</a:t>
            </a:r>
            <a:r>
              <a:rPr lang="en-GB" dirty="0" smtClean="0"/>
              <a:t> </a:t>
            </a:r>
            <a:r>
              <a:rPr lang="en-GB" dirty="0" err="1" smtClean="0"/>
              <a:t>waktu</a:t>
            </a:r>
            <a:r>
              <a:rPr lang="en-GB" dirty="0" smtClean="0"/>
              <a:t> </a:t>
            </a:r>
            <a:r>
              <a:rPr lang="en-GB" dirty="0" err="1" smtClean="0"/>
              <a:t>asymptotik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algoritma</a:t>
            </a:r>
            <a:r>
              <a:rPr lang="en-GB" dirty="0" smtClean="0"/>
              <a:t> </a:t>
            </a:r>
            <a:r>
              <a:rPr lang="en-GB" dirty="0" err="1" smtClean="0"/>
              <a:t>tersebut</a:t>
            </a:r>
            <a:endParaRPr lang="en-GB" dirty="0" smtClean="0"/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Apakah</a:t>
            </a:r>
            <a:r>
              <a:rPr lang="en-GB" dirty="0" smtClean="0"/>
              <a:t> </a:t>
            </a:r>
            <a:r>
              <a:rPr lang="en-GB" dirty="0" err="1" smtClean="0"/>
              <a:t>ada</a:t>
            </a:r>
            <a:r>
              <a:rPr lang="en-GB" dirty="0" smtClean="0"/>
              <a:t> </a:t>
            </a:r>
            <a:r>
              <a:rPr lang="en-GB" dirty="0" err="1" smtClean="0"/>
              <a:t>alternatif</a:t>
            </a:r>
            <a:r>
              <a:rPr lang="en-GB" dirty="0" smtClean="0"/>
              <a:t> </a:t>
            </a:r>
            <a:r>
              <a:rPr lang="en-GB" dirty="0" err="1" smtClean="0"/>
              <a:t>lainnya</a:t>
            </a:r>
            <a:r>
              <a:rPr lang="en-GB" dirty="0" smtClean="0"/>
              <a:t>?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Buatkan</a:t>
            </a:r>
            <a:r>
              <a:rPr lang="en-GB" dirty="0" smtClean="0"/>
              <a:t> </a:t>
            </a:r>
            <a:r>
              <a:rPr lang="en-GB" dirty="0" err="1" smtClean="0"/>
              <a:t>programnya</a:t>
            </a:r>
            <a:r>
              <a:rPr lang="en-GB" dirty="0" smtClean="0"/>
              <a:t> </a:t>
            </a:r>
            <a:r>
              <a:rPr lang="en-GB" dirty="0" err="1" smtClean="0"/>
              <a:t>menggunakan</a:t>
            </a:r>
            <a:r>
              <a:rPr lang="en-GB" dirty="0" smtClean="0"/>
              <a:t> </a:t>
            </a:r>
            <a:r>
              <a:rPr lang="en-GB" dirty="0" err="1" smtClean="0"/>
              <a:t>bahasa</a:t>
            </a:r>
            <a:r>
              <a:rPr lang="en-GB" dirty="0" smtClean="0"/>
              <a:t> </a:t>
            </a:r>
            <a:r>
              <a:rPr lang="en-GB" dirty="0" err="1" smtClean="0"/>
              <a:t>apa</a:t>
            </a:r>
            <a:r>
              <a:rPr lang="en-GB" dirty="0" smtClean="0"/>
              <a:t> </a:t>
            </a:r>
            <a:r>
              <a:rPr lang="en-GB" dirty="0" err="1" smtClean="0"/>
              <a:t>saja</a:t>
            </a:r>
            <a:r>
              <a:rPr lang="en-GB" dirty="0" smtClean="0"/>
              <a:t>.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Waktu</a:t>
            </a:r>
            <a:r>
              <a:rPr lang="en-GB" dirty="0" smtClean="0"/>
              <a:t> </a:t>
            </a:r>
            <a:r>
              <a:rPr lang="en-GB" dirty="0" err="1" smtClean="0"/>
              <a:t>sampai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smtClean="0"/>
              <a:t> UTS.</a:t>
            </a:r>
            <a:endParaRPr lang="en-GB" dirty="0" smtClean="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31188" cy="11414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Tujuan Instruksional Khusus (TIK)</a:t>
            </a:r>
            <a:r>
              <a:rPr lang="ar-SA" smtClean="0">
                <a:cs typeface="Arial" charset="0"/>
              </a:rPr>
              <a:t>‏</a:t>
            </a:r>
            <a:endParaRPr lang="en-GB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31188" cy="4532313"/>
          </a:xfrm>
        </p:spPr>
        <p:txBody>
          <a:bodyPr/>
          <a:lstStyle/>
          <a:p>
            <a:pPr marL="606425" indent="-606425" eaLnBrk="1" hangingPunct="1"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</a:pPr>
            <a:r>
              <a:rPr lang="en-GB" dirty="0" err="1" smtClean="0"/>
              <a:t>Menjelaskan</a:t>
            </a:r>
            <a:r>
              <a:rPr lang="en-GB" dirty="0" smtClean="0"/>
              <a:t> </a:t>
            </a:r>
            <a:r>
              <a:rPr lang="en-GB" dirty="0" err="1" smtClean="0"/>
              <a:t>Kompleksitas</a:t>
            </a:r>
            <a:r>
              <a:rPr lang="en-GB" dirty="0" smtClean="0"/>
              <a:t> </a:t>
            </a:r>
            <a:r>
              <a:rPr lang="en-GB" dirty="0" err="1" smtClean="0"/>
              <a:t>waktu</a:t>
            </a:r>
            <a:endParaRPr lang="en-GB" dirty="0" smtClean="0"/>
          </a:p>
          <a:p>
            <a:pPr marL="606425" indent="-606425" eaLnBrk="1" hangingPunct="1"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</a:pPr>
            <a:r>
              <a:rPr lang="en-GB" dirty="0" err="1" smtClean="0"/>
              <a:t>Menjelaskan</a:t>
            </a:r>
            <a:r>
              <a:rPr lang="en-GB" dirty="0" smtClean="0"/>
              <a:t> Best, worst </a:t>
            </a:r>
            <a:r>
              <a:rPr lang="en-GB" dirty="0" err="1" smtClean="0"/>
              <a:t>dan</a:t>
            </a:r>
            <a:r>
              <a:rPr lang="en-GB" dirty="0" smtClean="0"/>
              <a:t> average case</a:t>
            </a:r>
          </a:p>
          <a:p>
            <a:pPr marL="606425" indent="-606425" eaLnBrk="1" hangingPunct="1">
              <a:buFont typeface="Wingdings" pitchFamily="2" charset="2"/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</a:pPr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Search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2E87246-F125-4962-B1A0-864AF1E179B9}" type="slidenum">
              <a:rPr lang="en-US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500063" y="1371600"/>
          <a:ext cx="7900987" cy="5800725"/>
        </p:xfrm>
        <a:graphic>
          <a:graphicData uri="http://schemas.openxmlformats.org/presentationml/2006/ole">
            <p:oleObj spid="_x0000_s1026" name="Document" r:id="rId3" imgW="5934298" imgH="4621456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7463"/>
            <a:ext cx="8229600" cy="1435101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Analisa secara eksak adalah cukup sulit</a:t>
            </a: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2133600"/>
            <a:ext cx="7437437" cy="3930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Analisa kasus terburuk dan rata rata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i="1" smtClean="0"/>
              <a:t>running time</a:t>
            </a:r>
            <a:r>
              <a:rPr lang="en-GB" smtClean="0"/>
              <a:t> suatu algoritma ditentukan terutama oleh banyaknya operasi dasar yang dilakukan.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i="1" smtClean="0"/>
              <a:t>running time</a:t>
            </a:r>
            <a:r>
              <a:rPr lang="en-GB" smtClean="0"/>
              <a:t>  juga dipengaruhi </a:t>
            </a:r>
            <a:r>
              <a:rPr lang="en-GB" b="1" smtClean="0"/>
              <a:t>tidak hanya</a:t>
            </a:r>
            <a:r>
              <a:rPr lang="en-GB" smtClean="0"/>
              <a:t> oleh ukuran besarnya input yang berbeda-beda, </a:t>
            </a:r>
            <a:r>
              <a:rPr lang="en-GB" b="1" smtClean="0"/>
              <a:t>tetapi juga</a:t>
            </a:r>
            <a:r>
              <a:rPr lang="en-GB" smtClean="0"/>
              <a:t> oleh urutan dari data inputnya.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757738"/>
          </a:xfrm>
        </p:spPr>
        <p:txBody>
          <a:bodyPr>
            <a:normAutofit fontScale="925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id-ID" smtClean="0"/>
              <a:t>Definisi :</a:t>
            </a:r>
          </a:p>
          <a:p>
            <a:pPr eaLnBrk="1" hangingPunct="1"/>
            <a:r>
              <a:rPr lang="en-US" smtClean="0"/>
              <a:t>Notasi asimtotik merupakan himpunan fungsi yang dibatasi oleh suatu fungsi       n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N yang cukup besar.</a:t>
            </a:r>
            <a:endParaRPr lang="id-ID" smtClean="0"/>
          </a:p>
          <a:p>
            <a:pPr eaLnBrk="1" hangingPunct="1"/>
            <a:r>
              <a:rPr lang="id-ID" smtClean="0"/>
              <a:t>Fungsi : N → R (sering R</a:t>
            </a:r>
            <a:r>
              <a:rPr lang="id-ID" baseline="30000" smtClean="0"/>
              <a:t>+</a:t>
            </a:r>
            <a:r>
              <a:rPr lang="id-ID" smtClean="0"/>
              <a:t>)</a:t>
            </a:r>
          </a:p>
          <a:p>
            <a:pPr eaLnBrk="1" hangingPunct="1"/>
            <a:r>
              <a:rPr lang="id-ID" smtClean="0"/>
              <a:t>Notasi Asimtotik digunakan untuk menentukan kompleksitas suatu algoritma dengan melihat waktu tempuh algoritma. </a:t>
            </a:r>
            <a:r>
              <a:rPr lang="en-US" smtClean="0"/>
              <a:t>Waktu tempuh algoritma merupakan fungsi : N → R</a:t>
            </a:r>
            <a:r>
              <a:rPr lang="en-US" baseline="30000" smtClean="0"/>
              <a:t>+</a:t>
            </a:r>
            <a:endParaRPr lang="id-ID" smtClean="0"/>
          </a:p>
          <a:p>
            <a:pPr eaLnBrk="1" hangingPunct="1"/>
            <a:endParaRPr lang="id-ID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Kompleksitas Waktu Asimptotik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>
                <a:latin typeface="Times New Roman" pitchFamily="18" charset="0"/>
                <a:cs typeface="Times New Roman" pitchFamily="18" charset="0"/>
              </a:rPr>
              <a:t>Kompleksitas Waktu Asimptotik</a:t>
            </a:r>
            <a:endParaRPr lang="id-ID" smtClean="0"/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8153400" cy="21859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id-ID" smtClean="0"/>
              <a:t>Terdapat tiga macam yaitu :</a:t>
            </a:r>
          </a:p>
          <a:p>
            <a:pPr eaLnBrk="1" hangingPunct="1">
              <a:buFont typeface="Wingdings" pitchFamily="2" charset="2"/>
              <a:buNone/>
            </a:pPr>
            <a:endParaRPr lang="id-ID" smtClean="0"/>
          </a:p>
        </p:txBody>
      </p:sp>
      <p:sp>
        <p:nvSpPr>
          <p:cNvPr id="4" name="Rectangle 3"/>
          <p:cNvSpPr/>
          <p:nvPr/>
        </p:nvSpPr>
        <p:spPr>
          <a:xfrm>
            <a:off x="381000" y="1828800"/>
            <a:ext cx="8286750" cy="319405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id-ID" sz="2800" dirty="0">
                <a:solidFill>
                  <a:schemeClr val="tx1"/>
                </a:solidFill>
                <a:latin typeface="+mn-lt"/>
              </a:rPr>
              <a:t>  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Keadaan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terbaik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(best case)</a:t>
            </a:r>
          </a:p>
          <a:p>
            <a:pPr lvl="2">
              <a:lnSpc>
                <a:spcPct val="80000"/>
              </a:lnSpc>
              <a:defRPr/>
            </a:pPr>
            <a:r>
              <a:rPr lang="sv-SE" sz="2800" dirty="0">
                <a:solidFill>
                  <a:schemeClr val="tx1"/>
                </a:solidFill>
                <a:latin typeface="+mn-lt"/>
              </a:rPr>
              <a:t>Dilambangkan dengan notasi </a:t>
            </a:r>
            <a:r>
              <a:rPr lang="en-US" sz="2800" b="1" dirty="0">
                <a:solidFill>
                  <a:schemeClr val="tx1"/>
                </a:solidFill>
                <a:latin typeface="+mn-lt"/>
                <a:sym typeface="Symbol" pitchFamily="18" charset="2"/>
              </a:rPr>
              <a:t></a:t>
            </a:r>
            <a:r>
              <a:rPr lang="sv-SE" sz="2800" b="1" dirty="0">
                <a:solidFill>
                  <a:schemeClr val="tx1"/>
                </a:solidFill>
                <a:latin typeface="+mn-lt"/>
              </a:rPr>
              <a:t>(...)</a:t>
            </a:r>
            <a:r>
              <a:rPr lang="id-ID" sz="2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sv-SE" sz="2800" i="1" dirty="0">
                <a:solidFill>
                  <a:schemeClr val="tx1"/>
                </a:solidFill>
                <a:latin typeface="+mn-lt"/>
              </a:rPr>
              <a:t>dibaca Theta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id-ID" sz="2800" dirty="0">
                <a:solidFill>
                  <a:schemeClr val="tx1"/>
                </a:solidFill>
                <a:latin typeface="+mn-lt"/>
              </a:rPr>
              <a:t>  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Keadaan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rata-rata (average case)</a:t>
            </a:r>
          </a:p>
          <a:p>
            <a:pPr lvl="2">
              <a:lnSpc>
                <a:spcPct val="80000"/>
              </a:lnSpc>
              <a:defRPr/>
            </a:pPr>
            <a:r>
              <a:rPr lang="sv-SE" sz="2800" dirty="0">
                <a:solidFill>
                  <a:schemeClr val="tx1"/>
                </a:solidFill>
                <a:latin typeface="+mn-lt"/>
              </a:rPr>
              <a:t>Dilambangkan dengan notasi </a:t>
            </a:r>
            <a:r>
              <a:rPr lang="en-US" sz="2800" b="1" dirty="0">
                <a:solidFill>
                  <a:schemeClr val="tx1"/>
                </a:solidFill>
                <a:latin typeface="+mn-lt"/>
                <a:sym typeface="Symbol" pitchFamily="18" charset="2"/>
              </a:rPr>
              <a:t></a:t>
            </a:r>
            <a:r>
              <a:rPr lang="en-US" sz="2800" b="1" dirty="0">
                <a:solidFill>
                  <a:schemeClr val="tx1"/>
                </a:solidFill>
                <a:latin typeface="+mn-lt"/>
              </a:rPr>
              <a:t>(...)</a:t>
            </a:r>
            <a:r>
              <a:rPr lang="sv-SE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sv-SE" sz="2800" i="1" dirty="0">
                <a:solidFill>
                  <a:schemeClr val="tx1"/>
                </a:solidFill>
                <a:latin typeface="+mn-lt"/>
              </a:rPr>
              <a:t>dibaca Omega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id-ID" sz="2800" dirty="0">
                <a:solidFill>
                  <a:schemeClr val="tx1"/>
                </a:solidFill>
                <a:latin typeface="+mn-lt"/>
              </a:rPr>
              <a:t>  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Keadaan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terburuk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(worst case)</a:t>
            </a:r>
          </a:p>
          <a:p>
            <a:pPr lvl="2">
              <a:lnSpc>
                <a:spcPct val="80000"/>
              </a:lnSpc>
              <a:defRPr/>
            </a:pPr>
            <a:r>
              <a:rPr lang="sv-SE" sz="2800" dirty="0">
                <a:solidFill>
                  <a:schemeClr val="tx1"/>
                </a:solidFill>
                <a:latin typeface="+mn-lt"/>
              </a:rPr>
              <a:t>Dilambangkan dengan notasi </a:t>
            </a:r>
            <a:r>
              <a:rPr lang="sv-SE" sz="2800" b="1" dirty="0">
                <a:solidFill>
                  <a:schemeClr val="tx1"/>
                </a:solidFill>
                <a:latin typeface="+mn-lt"/>
              </a:rPr>
              <a:t>O(...)</a:t>
            </a:r>
            <a:r>
              <a:rPr lang="sv-SE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sv-SE" sz="2800" i="1" dirty="0">
                <a:solidFill>
                  <a:schemeClr val="tx1"/>
                </a:solidFill>
                <a:latin typeface="+mn-lt"/>
              </a:rPr>
              <a:t>dibaca Big-O</a:t>
            </a:r>
            <a:endParaRPr lang="id-ID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5105400"/>
            <a:ext cx="8143875" cy="2092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 err="1">
                <a:solidFill>
                  <a:schemeClr val="tx1"/>
                </a:solidFill>
                <a:latin typeface="+mn-lt"/>
              </a:rPr>
              <a:t>Kinerja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sebuah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algoritma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biasanya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diukur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dengan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menggunakan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patokan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keadaan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terburuk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(worst case) yang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dinyatakan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dengan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Big-O</a:t>
            </a:r>
          </a:p>
          <a:p>
            <a:pPr>
              <a:defRPr/>
            </a:pPr>
            <a:endParaRPr lang="id-ID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id-ID" smtClean="0"/>
              <a:t>Notasi Big Oh</a:t>
            </a:r>
            <a:endParaRPr lang="en-US" smtClean="0"/>
          </a:p>
        </p:txBody>
      </p:sp>
      <p:sp>
        <p:nvSpPr>
          <p:cNvPr id="20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814" y="1571612"/>
            <a:ext cx="8153400" cy="4495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Char char="v"/>
            </a:pPr>
            <a:r>
              <a:rPr lang="en-US" sz="2400" b="1" i="1" dirty="0" smtClean="0"/>
              <a:t> </a:t>
            </a:r>
            <a:r>
              <a:rPr lang="en-US" sz="2400" b="1" i="1" u="sng" dirty="0" err="1" smtClean="0"/>
              <a:t>Definisi</a:t>
            </a:r>
            <a:r>
              <a:rPr lang="en-US" sz="2400" b="1" i="1" u="sng" dirty="0" smtClean="0"/>
              <a:t> 1 : </a:t>
            </a:r>
            <a:r>
              <a:rPr lang="en-US" sz="2400" b="1" i="1" u="sng" dirty="0" err="1" smtClean="0"/>
              <a:t>waktu</a:t>
            </a:r>
            <a:r>
              <a:rPr lang="en-US" sz="2400" b="1" i="1" u="sng" dirty="0" smtClean="0"/>
              <a:t> </a:t>
            </a:r>
            <a:r>
              <a:rPr lang="en-US" sz="2400" b="1" i="1" u="sng" dirty="0" err="1" smtClean="0"/>
              <a:t>terburuk</a:t>
            </a:r>
            <a:endParaRPr lang="en-US" sz="2400" b="1" i="1" u="sng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i="1" dirty="0" smtClean="0"/>
              <a:t>               </a:t>
            </a:r>
            <a:r>
              <a:rPr lang="en-US" sz="2400" dirty="0" smtClean="0"/>
              <a:t> 	 	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2400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 err="1" smtClean="0"/>
              <a:t>konstanta</a:t>
            </a:r>
            <a:r>
              <a:rPr lang="en-US" sz="2400" dirty="0" smtClean="0"/>
              <a:t> c </a:t>
            </a:r>
            <a:r>
              <a:rPr lang="en-US" sz="2400" dirty="0" err="1" smtClean="0"/>
              <a:t>dan</a:t>
            </a:r>
            <a:r>
              <a:rPr lang="en-US" sz="2400" dirty="0" smtClean="0"/>
              <a:t> n</a:t>
            </a:r>
            <a:r>
              <a:rPr lang="en-US" sz="2400" baseline="-25000" dirty="0" smtClean="0"/>
              <a:t>o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 N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2400" dirty="0" smtClean="0">
              <a:sym typeface="Symbol" pitchFamily="18" charset="2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en-US" sz="2400" dirty="0" smtClean="0">
              <a:sym typeface="Symbol" pitchFamily="18" charset="2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 smtClean="0">
                <a:sym typeface="Symbol" pitchFamily="18" charset="2"/>
              </a:rPr>
              <a:t>	</a:t>
            </a:r>
            <a:endParaRPr lang="en-US" dirty="0" smtClean="0"/>
          </a:p>
        </p:txBody>
      </p:sp>
      <p:sp>
        <p:nvSpPr>
          <p:cNvPr id="2056" name="Rectangle 4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357158" y="4424373"/>
          <a:ext cx="3590925" cy="576263"/>
        </p:xfrm>
        <a:graphic>
          <a:graphicData uri="http://schemas.openxmlformats.org/presentationml/2006/ole">
            <p:oleObj spid="_x0000_s2050" name="Equation" r:id="rId3" imgW="1574800" imgH="254000" progId="Equation.3">
              <p:embed/>
            </p:oleObj>
          </a:graphicData>
        </a:graphic>
      </p:graphicFrame>
      <p:graphicFrame>
        <p:nvGraphicFramePr>
          <p:cNvPr id="2053" name="Object 10"/>
          <p:cNvGraphicFramePr>
            <a:graphicFrameLocks noChangeAspect="1"/>
          </p:cNvGraphicFramePr>
          <p:nvPr>
            <p:ph sz="half" idx="4294967295"/>
          </p:nvPr>
        </p:nvGraphicFramePr>
        <p:xfrm>
          <a:off x="285720" y="2285992"/>
          <a:ext cx="1981200" cy="455613"/>
        </p:xfrm>
        <a:graphic>
          <a:graphicData uri="http://schemas.openxmlformats.org/presentationml/2006/ole">
            <p:oleObj spid="_x0000_s2053" name="Equation" r:id="rId4" imgW="939600" imgH="215640" progId="Equation.3">
              <p:embed/>
            </p:oleObj>
          </a:graphicData>
        </a:graphic>
      </p:graphicFrame>
      <p:pic>
        <p:nvPicPr>
          <p:cNvPr id="2057" name="Picture 8" descr="graph_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98209" y="1785950"/>
            <a:ext cx="5045792" cy="50720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809</Words>
  <Application>Microsoft Office PowerPoint</Application>
  <PresentationFormat>On-screen Show (4:3)</PresentationFormat>
  <Paragraphs>144</Paragraphs>
  <Slides>25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Office Theme</vt:lpstr>
      <vt:lpstr>Document</vt:lpstr>
      <vt:lpstr>Equation</vt:lpstr>
      <vt:lpstr>Kompleksitas Waktu</vt:lpstr>
      <vt:lpstr>Deskripsi</vt:lpstr>
      <vt:lpstr>Tujuan Instruksional Khusus (TIK)‏</vt:lpstr>
      <vt:lpstr>Sequential Search</vt:lpstr>
      <vt:lpstr>Analisa secara eksak adalah cukup sulit</vt:lpstr>
      <vt:lpstr>Analisa kasus terburuk dan rata rata</vt:lpstr>
      <vt:lpstr>Kompleksitas Waktu Asimptotik</vt:lpstr>
      <vt:lpstr>Kompleksitas Waktu Asimptotik</vt:lpstr>
      <vt:lpstr>Notasi Big Oh</vt:lpstr>
      <vt:lpstr>Contoh</vt:lpstr>
      <vt:lpstr>Contoh 2</vt:lpstr>
      <vt:lpstr>Notasi omega</vt:lpstr>
      <vt:lpstr>Notasi Theta</vt:lpstr>
      <vt:lpstr>Fungsi Kompleksitas</vt:lpstr>
      <vt:lpstr>MEMBACA BIG-OH</vt:lpstr>
      <vt:lpstr>Karakteristik : worst case</vt:lpstr>
      <vt:lpstr>Karakteristik : average case</vt:lpstr>
      <vt:lpstr>Karakteristik : best case</vt:lpstr>
      <vt:lpstr>Perbandingan kompleksitas pada Best, Average dan Worst case</vt:lpstr>
      <vt:lpstr>Analisa algoritma bentuk rekursi</vt:lpstr>
      <vt:lpstr>Slide 21</vt:lpstr>
      <vt:lpstr>Bentuk rekursif</vt:lpstr>
      <vt:lpstr>Next</vt:lpstr>
      <vt:lpstr>Moral Of The Story</vt:lpstr>
      <vt:lpstr>Latihan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UserUPN</dc:creator>
  <cp:lastModifiedBy>Gavra</cp:lastModifiedBy>
  <cp:revision>13</cp:revision>
  <dcterms:created xsi:type="dcterms:W3CDTF">2014-01-31T01:13:01Z</dcterms:created>
  <dcterms:modified xsi:type="dcterms:W3CDTF">2015-03-24T04:32:08Z</dcterms:modified>
</cp:coreProperties>
</file>