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0" autoAdjust="0"/>
    <p:restoredTop sz="94660"/>
  </p:normalViewPr>
  <p:slideViewPr>
    <p:cSldViewPr>
      <p:cViewPr varScale="1">
        <p:scale>
          <a:sx n="69" d="100"/>
          <a:sy n="69" d="100"/>
        </p:scale>
        <p:origin x="-558" y="-10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B91646-E54F-4276-8EEC-F232DC25ACE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E2FDC-371B-4FDC-A17E-6773AB874E7D}" type="datetimeFigureOut">
              <a:rPr lang="en-US" smtClean="0"/>
              <a:pPr/>
              <a:t>4/2/2015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EEB24C-7E5E-472B-8BA6-06FA856451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DD3998-7913-4D3C-A4EA-4297713FD840}" type="slidenum">
              <a:rPr lang="en-GB"/>
              <a:pPr/>
              <a:t>2</a:t>
            </a:fld>
            <a:endParaRPr lang="en-GB"/>
          </a:p>
        </p:txBody>
      </p:sp>
      <p:sp>
        <p:nvSpPr>
          <p:cNvPr id="33793" name="Text Box 1"/>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268331D-9B24-42C3-8405-0BD8EE129606}" type="slidenum">
              <a:rPr lang="en-GB"/>
              <a:pPr/>
              <a:t>11</a:t>
            </a:fld>
            <a:endParaRPr lang="en-GB"/>
          </a:p>
        </p:txBody>
      </p:sp>
      <p:sp>
        <p:nvSpPr>
          <p:cNvPr id="43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07C8204-B28B-4755-B862-5C46B7310C78}" type="slidenum">
              <a:rPr lang="en-GB"/>
              <a:pPr/>
              <a:t>12</a:t>
            </a:fld>
            <a:endParaRPr lang="en-GB"/>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11061F-474C-46DF-9788-8E2773602CE4}" type="slidenum">
              <a:rPr lang="en-GB"/>
              <a:pPr/>
              <a:t>13</a:t>
            </a:fld>
            <a:endParaRPr lang="en-GB"/>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EC12BA0-E946-4183-9C98-0CD9BAD4FB38}" type="slidenum">
              <a:rPr lang="en-GB"/>
              <a:pPr/>
              <a:t>14</a:t>
            </a:fld>
            <a:endParaRPr lang="en-GB"/>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457B204-D489-4734-A18C-4E77A9A7B46B}" type="slidenum">
              <a:rPr lang="en-GB"/>
              <a:pPr/>
              <a:t>15</a:t>
            </a:fld>
            <a:endParaRPr lang="en-GB"/>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3536ED-BC20-44EE-9080-7C2843A63949}" type="slidenum">
              <a:rPr lang="en-GB"/>
              <a:pPr/>
              <a:t>16</a:t>
            </a:fld>
            <a:endParaRPr lang="en-GB"/>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1DFFB92-56AA-46A9-AED9-93016DD9E1B0}" type="slidenum">
              <a:rPr lang="en-GB"/>
              <a:pPr/>
              <a:t>17</a:t>
            </a:fld>
            <a:endParaRPr lang="en-GB"/>
          </a:p>
        </p:txBody>
      </p:sp>
      <p:sp>
        <p:nvSpPr>
          <p:cNvPr id="49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E4156E-9A50-4084-9E25-21E6C7CA2C17}" type="slidenum">
              <a:rPr lang="en-GB"/>
              <a:pPr/>
              <a:t>18</a:t>
            </a:fld>
            <a:endParaRPr lang="en-GB"/>
          </a:p>
        </p:txBody>
      </p:sp>
      <p:sp>
        <p:nvSpPr>
          <p:cNvPr id="501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86C5952-575E-498A-ACE1-48AFFDB7EBD5}" type="slidenum">
              <a:rPr lang="en-GB"/>
              <a:pPr/>
              <a:t>19</a:t>
            </a:fld>
            <a:endParaRPr lang="en-GB"/>
          </a:p>
        </p:txBody>
      </p:sp>
      <p:sp>
        <p:nvSpPr>
          <p:cNvPr id="512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0438235-D9FD-4F72-8F34-6E22D76F1AD0}" type="slidenum">
              <a:rPr lang="en-GB"/>
              <a:pPr/>
              <a:t>20</a:t>
            </a:fld>
            <a:endParaRPr lang="en-GB"/>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6B9A9E6-BAAB-4BA3-88A3-BCAA72BF6D1D}" type="slidenum">
              <a:rPr lang="en-GB"/>
              <a:pPr/>
              <a:t>3</a:t>
            </a:fld>
            <a:endParaRPr lang="en-GB"/>
          </a:p>
        </p:txBody>
      </p:sp>
      <p:sp>
        <p:nvSpPr>
          <p:cNvPr id="34817" name="Text Box 1"/>
          <p:cNvSpPr txBox="1">
            <a:spLocks noChangeArrowheads="1"/>
          </p:cNvSpPr>
          <p:nvPr/>
        </p:nvSpPr>
        <p:spPr bwMode="auto">
          <a:xfrm>
            <a:off x="1143000" y="695325"/>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4818" name="Rectangle 2"/>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6671DE8-600C-41E1-8FF1-5420B9E79ED4}" type="slidenum">
              <a:rPr lang="en-GB"/>
              <a:pPr/>
              <a:t>21</a:t>
            </a:fld>
            <a:endParaRPr lang="en-GB"/>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FBE9D47-C9BA-44BE-8DCD-F5534ED0990E}" type="slidenum">
              <a:rPr lang="en-GB"/>
              <a:pPr/>
              <a:t>22</a:t>
            </a:fld>
            <a:endParaRPr lang="en-GB"/>
          </a:p>
        </p:txBody>
      </p:sp>
      <p:sp>
        <p:nvSpPr>
          <p:cNvPr id="54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DD5F43D-D862-4F3F-90F2-B0A34E4A6A0F}" type="slidenum">
              <a:rPr lang="en-GB"/>
              <a:pPr/>
              <a:t>23</a:t>
            </a:fld>
            <a:endParaRPr lang="en-GB"/>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64413C-3692-4E9A-8EE1-E86251A4A332}" type="slidenum">
              <a:rPr lang="en-GB"/>
              <a:pPr/>
              <a:t>24</a:t>
            </a:fld>
            <a:endParaRPr lang="en-GB"/>
          </a:p>
        </p:txBody>
      </p:sp>
      <p:sp>
        <p:nvSpPr>
          <p:cNvPr id="56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71A3D04-829C-4D9B-AA9C-90053EB250BE}" type="slidenum">
              <a:rPr lang="en-GB"/>
              <a:pPr/>
              <a:t>25</a:t>
            </a:fld>
            <a:endParaRPr lang="en-GB"/>
          </a:p>
        </p:txBody>
      </p:sp>
      <p:sp>
        <p:nvSpPr>
          <p:cNvPr id="57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8F2141E-A5BC-4038-8C15-DC5C907E07A8}" type="slidenum">
              <a:rPr lang="en-GB"/>
              <a:pPr/>
              <a:t>26</a:t>
            </a:fld>
            <a:endParaRPr lang="en-GB"/>
          </a:p>
        </p:txBody>
      </p:sp>
      <p:sp>
        <p:nvSpPr>
          <p:cNvPr id="583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99447B8-1F04-4992-9F4D-793095CEA877}" type="slidenum">
              <a:rPr lang="en-GB"/>
              <a:pPr/>
              <a:t>27</a:t>
            </a:fld>
            <a:endParaRPr lang="en-GB"/>
          </a:p>
        </p:txBody>
      </p:sp>
      <p:sp>
        <p:nvSpPr>
          <p:cNvPr id="593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7B41AE9-134A-42FC-994B-C3785493F130}" type="slidenum">
              <a:rPr lang="en-GB"/>
              <a:pPr/>
              <a:t>28</a:t>
            </a:fld>
            <a:endParaRPr lang="en-GB"/>
          </a:p>
        </p:txBody>
      </p:sp>
      <p:sp>
        <p:nvSpPr>
          <p:cNvPr id="604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F70446A-612B-4B7A-BEF2-CF454AEF484E}" type="slidenum">
              <a:rPr lang="en-GB"/>
              <a:pPr/>
              <a:t>4</a:t>
            </a:fld>
            <a:endParaRPr lang="en-GB"/>
          </a:p>
        </p:txBody>
      </p:sp>
      <p:sp>
        <p:nvSpPr>
          <p:cNvPr id="358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47E1E36-60E2-4F68-9C26-C1835FC0BCAE}" type="slidenum">
              <a:rPr lang="en-GB"/>
              <a:pPr/>
              <a:t>5</a:t>
            </a:fld>
            <a:endParaRPr lang="en-GB"/>
          </a:p>
        </p:txBody>
      </p:sp>
      <p:sp>
        <p:nvSpPr>
          <p:cNvPr id="36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45CFED1-DE66-40CD-ADD3-1C6418877042}" type="slidenum">
              <a:rPr lang="en-GB"/>
              <a:pPr/>
              <a:t>6</a:t>
            </a:fld>
            <a:endParaRPr lang="en-GB"/>
          </a:p>
        </p:txBody>
      </p:sp>
      <p:sp>
        <p:nvSpPr>
          <p:cNvPr id="378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B07AD2-1202-44B1-8945-AA3B9ADF6101}" type="slidenum">
              <a:rPr lang="en-GB"/>
              <a:pPr/>
              <a:t>7</a:t>
            </a:fld>
            <a:endParaRPr lang="en-GB"/>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9F7FD73-5E2D-4403-A88E-EF0C69118B25}" type="slidenum">
              <a:rPr lang="en-GB"/>
              <a:pPr/>
              <a:t>8</a:t>
            </a:fld>
            <a:endParaRPr lang="en-GB"/>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91B3092-1B90-4DC7-822D-7E08EEBBB518}" type="slidenum">
              <a:rPr lang="en-GB"/>
              <a:pPr/>
              <a:t>9</a:t>
            </a:fld>
            <a:endParaRPr lang="en-GB"/>
          </a:p>
        </p:txBody>
      </p:sp>
      <p:sp>
        <p:nvSpPr>
          <p:cNvPr id="409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E366AE4-4F66-4E15-BA1E-E0E8C7346000}" type="slidenum">
              <a:rPr lang="en-GB"/>
              <a:pPr/>
              <a:t>10</a:t>
            </a:fld>
            <a:endParaRPr lang="en-GB"/>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02/04/2015</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8013" cy="11382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529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9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7200" y="6248400"/>
            <a:ext cx="2132013" cy="455613"/>
          </a:xfrm>
        </p:spPr>
        <p:txBody>
          <a:bodyPr/>
          <a:lstStyle>
            <a:lvl1pPr>
              <a:defRPr/>
            </a:lvl1pPr>
          </a:lstStyle>
          <a:p>
            <a:endParaRPr lang="en-GB"/>
          </a:p>
        </p:txBody>
      </p:sp>
      <p:sp>
        <p:nvSpPr>
          <p:cNvPr id="6" name="Footer Placeholder 5"/>
          <p:cNvSpPr>
            <a:spLocks noGrp="1"/>
          </p:cNvSpPr>
          <p:nvPr>
            <p:ph type="ftr" idx="11"/>
          </p:nvPr>
        </p:nvSpPr>
        <p:spPr>
          <a:xfrm>
            <a:off x="3124200" y="6248400"/>
            <a:ext cx="2894013" cy="455613"/>
          </a:xfrm>
        </p:spPr>
        <p:txBody>
          <a:bodyPr/>
          <a:lstStyle>
            <a:lvl1pPr>
              <a:defRPr/>
            </a:lvl1pPr>
          </a:lstStyle>
          <a:p>
            <a:endParaRPr lang="en-GB"/>
          </a:p>
        </p:txBody>
      </p:sp>
      <p:sp>
        <p:nvSpPr>
          <p:cNvPr id="7" name="Slide Number Placeholder 6"/>
          <p:cNvSpPr>
            <a:spLocks noGrp="1"/>
          </p:cNvSpPr>
          <p:nvPr>
            <p:ph type="sldNum" idx="12"/>
          </p:nvPr>
        </p:nvSpPr>
        <p:spPr>
          <a:xfrm>
            <a:off x="6553200" y="6248400"/>
            <a:ext cx="2132013" cy="455613"/>
          </a:xfrm>
        </p:spPr>
        <p:txBody>
          <a:bodyPr/>
          <a:lstStyle>
            <a:lvl1pPr>
              <a:defRPr/>
            </a:lvl1pPr>
          </a:lstStyle>
          <a:p>
            <a:fld id="{F7164469-0ED1-4B3B-B745-01D5B2A52B37}"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8013" cy="11382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529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600200"/>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940175"/>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idx="10"/>
          </p:nvPr>
        </p:nvSpPr>
        <p:spPr>
          <a:xfrm>
            <a:off x="457200" y="6248400"/>
            <a:ext cx="2132013" cy="455613"/>
          </a:xfrm>
        </p:spPr>
        <p:txBody>
          <a:bodyPr/>
          <a:lstStyle>
            <a:lvl1pPr>
              <a:defRPr/>
            </a:lvl1pPr>
          </a:lstStyle>
          <a:p>
            <a:endParaRPr lang="en-GB"/>
          </a:p>
        </p:txBody>
      </p:sp>
      <p:sp>
        <p:nvSpPr>
          <p:cNvPr id="7" name="Footer Placeholder 6"/>
          <p:cNvSpPr>
            <a:spLocks noGrp="1"/>
          </p:cNvSpPr>
          <p:nvPr>
            <p:ph type="ftr" idx="11"/>
          </p:nvPr>
        </p:nvSpPr>
        <p:spPr>
          <a:xfrm>
            <a:off x="3124200" y="6248400"/>
            <a:ext cx="2894013" cy="455613"/>
          </a:xfrm>
        </p:spPr>
        <p:txBody>
          <a:bodyPr/>
          <a:lstStyle>
            <a:lvl1pPr>
              <a:defRPr/>
            </a:lvl1pPr>
          </a:lstStyle>
          <a:p>
            <a:endParaRPr lang="en-GB"/>
          </a:p>
        </p:txBody>
      </p:sp>
      <p:sp>
        <p:nvSpPr>
          <p:cNvPr id="8" name="Slide Number Placeholder 7"/>
          <p:cNvSpPr>
            <a:spLocks noGrp="1"/>
          </p:cNvSpPr>
          <p:nvPr>
            <p:ph type="sldNum" idx="12"/>
          </p:nvPr>
        </p:nvSpPr>
        <p:spPr>
          <a:xfrm>
            <a:off x="6553200" y="6248400"/>
            <a:ext cx="2132013" cy="455613"/>
          </a:xfrm>
        </p:spPr>
        <p:txBody>
          <a:bodyPr/>
          <a:lstStyle>
            <a:lvl1pPr>
              <a:defRPr/>
            </a:lvl1pPr>
          </a:lstStyle>
          <a:p>
            <a:fld id="{BA504885-14A3-4C0B-9779-3AC893EC0E52}"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02/04/2015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5"/>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02/04/2015</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6"/>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pic>
        <p:nvPicPr>
          <p:cNvPr id="1034" name="Picture 10"/>
          <p:cNvPicPr>
            <a:picLocks noChangeAspect="1" noChangeArrowheads="1"/>
          </p:cNvPicPr>
          <p:nvPr userDrawn="1"/>
        </p:nvPicPr>
        <p:blipFill>
          <a:blip r:embed="rId17"/>
          <a:srcRect/>
          <a:stretch>
            <a:fillRect/>
          </a:stretch>
        </p:blipFill>
        <p:spPr bwMode="auto">
          <a:xfrm>
            <a:off x="500034" y="1214422"/>
            <a:ext cx="6858000" cy="1905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err="1" smtClean="0"/>
              <a:t>Algoritma</a:t>
            </a:r>
            <a:r>
              <a:rPr lang="en-US" dirty="0" smtClean="0"/>
              <a:t> </a:t>
            </a:r>
            <a:r>
              <a:rPr lang="en-US" dirty="0" err="1" smtClean="0"/>
              <a:t>Rekursif</a:t>
            </a:r>
            <a:r>
              <a:rPr lang="en-US" dirty="0" smtClean="0"/>
              <a:t> </a:t>
            </a:r>
            <a:r>
              <a:rPr lang="en-US" dirty="0" err="1" smtClean="0"/>
              <a:t>dan</a:t>
            </a:r>
            <a:r>
              <a:rPr lang="en-US" dirty="0" smtClean="0"/>
              <a:t> </a:t>
            </a:r>
            <a:br>
              <a:rPr lang="en-US" dirty="0" smtClean="0"/>
            </a:br>
            <a:r>
              <a:rPr lang="en-US" dirty="0" err="1" smtClean="0"/>
              <a:t>Relasi</a:t>
            </a:r>
            <a:r>
              <a:rPr lang="en-US" dirty="0" smtClean="0"/>
              <a:t> </a:t>
            </a:r>
            <a:r>
              <a:rPr lang="en-US" dirty="0" err="1" smtClean="0"/>
              <a:t>Rekurens</a:t>
            </a:r>
            <a:endParaRPr lang="id-ID" dirty="0"/>
          </a:p>
        </p:txBody>
      </p:sp>
      <p:sp>
        <p:nvSpPr>
          <p:cNvPr id="5" name="Subtitle 4"/>
          <p:cNvSpPr>
            <a:spLocks noGrp="1"/>
          </p:cNvSpPr>
          <p:nvPr>
            <p:ph type="subTitle" idx="1"/>
          </p:nvPr>
        </p:nvSpPr>
        <p:spPr/>
        <p:txBody>
          <a:bodyPr/>
          <a:lstStyle/>
          <a:p>
            <a:r>
              <a:rPr lang="en-US" dirty="0" err="1" smtClean="0"/>
              <a:t>Analisa</a:t>
            </a:r>
            <a:r>
              <a:rPr lang="en-US" dirty="0" smtClean="0"/>
              <a:t> </a:t>
            </a:r>
            <a:r>
              <a:rPr lang="en-US" dirty="0" err="1" smtClean="0"/>
              <a:t>Algoritma</a:t>
            </a:r>
            <a:endParaRPr lang="en-US" dirty="0" smtClean="0"/>
          </a:p>
          <a:p>
            <a:r>
              <a:rPr lang="en-US" dirty="0" err="1" smtClean="0"/>
              <a:t>Pertemuan</a:t>
            </a:r>
            <a:r>
              <a:rPr lang="en-US" dirty="0" smtClean="0"/>
              <a:t> 5</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457200" y="322263"/>
            <a:ext cx="8229600" cy="1139825"/>
          </a:xfrm>
          <a:ln/>
        </p:spPr>
        <p:txBody>
          <a:bodyPr lIns="0" tIns="0" rIns="0" bIns="0" anchor="ctr"/>
          <a:lstStyle/>
          <a:p>
            <a:endParaRPr lang="en-US"/>
          </a:p>
        </p:txBody>
      </p:sp>
      <p:sp>
        <p:nvSpPr>
          <p:cNvPr id="13314" name="Rectangle 2"/>
          <p:cNvSpPr>
            <a:spLocks noGrp="1" noChangeArrowheads="1"/>
          </p:cNvSpPr>
          <p:nvPr>
            <p:ph type="body" idx="4294967295"/>
          </p:nvPr>
        </p:nvSpPr>
        <p:spPr>
          <a:xfrm>
            <a:off x="457200" y="1600200"/>
            <a:ext cx="8229600" cy="4530725"/>
          </a:xfrm>
          <a:ln/>
        </p:spPr>
        <p:txBody>
          <a:bodyPr/>
          <a:lstStyle/>
          <a:p>
            <a:r>
              <a:rPr lang="en-GB"/>
              <a:t>T(n)=2</a:t>
            </a:r>
            <a:r>
              <a:rPr lang="en-GB" baseline="30000"/>
              <a:t>n</a:t>
            </a:r>
            <a:r>
              <a:rPr lang="en-GB"/>
              <a:t>+1</a:t>
            </a:r>
            <a:r>
              <a:rPr lang="en-GB" i="1"/>
              <a:t> </a:t>
            </a:r>
            <a:r>
              <a:rPr lang="en-GB"/>
              <a:t>adalah jumlah seluruh perpindahan piringan dari satu tiang ke tiang lainnya. </a:t>
            </a:r>
          </a:p>
          <a:p>
            <a:r>
              <a:rPr lang="en-GB"/>
              <a:t>Bila terdapat 64 tumpukan piringan da perpindahan 1 piringan butuh waktu 1 detik, maka waktu yang dibutuhkan : detik 2</a:t>
            </a:r>
            <a:r>
              <a:rPr lang="en-GB" baseline="30000"/>
              <a:t>64</a:t>
            </a:r>
            <a:r>
              <a:rPr lang="en-GB"/>
              <a:t>−1 detik </a:t>
            </a:r>
          </a:p>
          <a:p>
            <a:pPr>
              <a:buFont typeface="Wingdings" charset="2"/>
              <a:buNone/>
            </a:pPr>
            <a:r>
              <a:rPr lang="en-GB"/>
              <a:t>	= 10.446.744.073.709.551.615 detik</a:t>
            </a:r>
          </a:p>
          <a:p>
            <a:pPr>
              <a:buFont typeface="Wingdings" charset="2"/>
              <a:buNone/>
            </a:pPr>
            <a:r>
              <a:rPr lang="en-GB"/>
              <a:t>	= kira-kira 600 milyar tahun (???!!!)</a:t>
            </a:r>
            <a:r>
              <a:rPr lang="ar-SA">
                <a:cs typeface="Arial" charset="0"/>
              </a:rPr>
              <a:t>‏</a:t>
            </a:r>
            <a:endParaRPr lang="en-GB"/>
          </a:p>
          <a:p>
            <a:pPr>
              <a:buFont typeface="Wingdings" charset="2"/>
              <a:buNone/>
            </a:pPr>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3314">
                                            <p:txEl>
                                              <p:pRg st="0" end="0"/>
                                            </p:txEl>
                                          </p:spTgt>
                                        </p:tgtEl>
                                        <p:attrNameLst>
                                          <p:attrName>style.visibility</p:attrName>
                                        </p:attrNameLst>
                                      </p:cBhvr>
                                      <p:to>
                                        <p:strVal val="visible"/>
                                      </p:to>
                                    </p:set>
                                    <p:anim calcmode="lin" valueType="num">
                                      <p:cBhvr additive="repl">
                                        <p:cTn id="7" dur="500" fill="hold"/>
                                        <p:tgtEl>
                                          <p:spTgt spid="13314">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13314">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13314">
                                            <p:txEl>
                                              <p:pRg st="1" end="1"/>
                                            </p:txEl>
                                          </p:spTgt>
                                        </p:tgtEl>
                                        <p:attrNameLst>
                                          <p:attrName>style.visibility</p:attrName>
                                        </p:attrNameLst>
                                      </p:cBhvr>
                                      <p:to>
                                        <p:strVal val="visible"/>
                                      </p:to>
                                    </p:set>
                                    <p:anim calcmode="lin" valueType="num">
                                      <p:cBhvr additive="repl">
                                        <p:cTn id="13" dur="500" fill="hold"/>
                                        <p:tgtEl>
                                          <p:spTgt spid="13314">
                                            <p:txEl>
                                              <p:pRg st="1" end="1"/>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13314">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13314">
                                            <p:txEl>
                                              <p:pRg st="2" end="2"/>
                                            </p:txEl>
                                          </p:spTgt>
                                        </p:tgtEl>
                                        <p:attrNameLst>
                                          <p:attrName>style.visibility</p:attrName>
                                        </p:attrNameLst>
                                      </p:cBhvr>
                                      <p:to>
                                        <p:strVal val="visible"/>
                                      </p:to>
                                    </p:set>
                                    <p:anim calcmode="lin" valueType="num">
                                      <p:cBhvr additive="repl">
                                        <p:cTn id="19" dur="500" fill="hold"/>
                                        <p:tgtEl>
                                          <p:spTgt spid="13314">
                                            <p:txEl>
                                              <p:pRg st="2" end="2"/>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13314">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13314">
                                            <p:txEl>
                                              <p:charRg st="254" end="293"/>
                                            </p:txEl>
                                          </p:spTgt>
                                        </p:tgtEl>
                                        <p:attrNameLst>
                                          <p:attrName>style.visibility</p:attrName>
                                        </p:attrNameLst>
                                      </p:cBhvr>
                                      <p:to>
                                        <p:strVal val="visible"/>
                                      </p:to>
                                    </p:set>
                                    <p:anim calcmode="lin" valueType="num">
                                      <p:cBhvr additive="repl">
                                        <p:cTn id="25" dur="500" fill="hold"/>
                                        <p:tgtEl>
                                          <p:spTgt spid="13314">
                                            <p:txEl>
                                              <p:charRg st="254" end="293"/>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13314">
                                            <p:txEl>
                                              <p:charRg st="254" end="29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Kompleksitas algoritma rekursif</a:t>
            </a:r>
          </a:p>
        </p:txBody>
      </p:sp>
      <p:sp>
        <p:nvSpPr>
          <p:cNvPr id="14338" name="Rectangle 2"/>
          <p:cNvSpPr>
            <a:spLocks noGrp="1" noChangeArrowheads="1"/>
          </p:cNvSpPr>
          <p:nvPr>
            <p:ph type="body" idx="4294967295"/>
          </p:nvPr>
        </p:nvSpPr>
        <p:spPr>
          <a:xfrm>
            <a:off x="457200" y="1600200"/>
            <a:ext cx="8229600" cy="4530725"/>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Untuk mengetahui kompleksitas bentuk rekursif, maka T(n)</a:t>
            </a:r>
            <a:r>
              <a:rPr lang="en-GB" i="1"/>
              <a:t> </a:t>
            </a:r>
            <a:r>
              <a:rPr lang="en-GB"/>
              <a:t>harus diubah dalam bentuk yang bukan rekursif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Bagaimana mengubah bentuk rekursif ke non rekursif ? Ada dua macam cara untuk menyelesaikan masalah ini, yaitu cara coba-coba dan dengan relasi rekurens</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4338">
                                            <p:txEl>
                                              <p:pRg st="0" end="0"/>
                                            </p:txEl>
                                          </p:spTgt>
                                        </p:tgtEl>
                                        <p:attrNameLst>
                                          <p:attrName>style.visibility</p:attrName>
                                        </p:attrNameLst>
                                      </p:cBhvr>
                                      <p:to>
                                        <p:strVal val="visible"/>
                                      </p:to>
                                    </p:set>
                                    <p:anim calcmode="lin" valueType="num">
                                      <p:cBhvr additive="repl">
                                        <p:cTn id="11" dur="500" fill="hold"/>
                                        <p:tgtEl>
                                          <p:spTgt spid="14338">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4338">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4338">
                                            <p:txEl>
                                              <p:pRg st="1" end="1"/>
                                            </p:txEl>
                                          </p:spTgt>
                                        </p:tgtEl>
                                        <p:attrNameLst>
                                          <p:attrName>style.visibility</p:attrName>
                                        </p:attrNameLst>
                                      </p:cBhvr>
                                      <p:to>
                                        <p:strVal val="visible"/>
                                      </p:to>
                                    </p:set>
                                    <p:anim calcmode="lin" valueType="num">
                                      <p:cBhvr additive="repl">
                                        <p:cTn id="17" dur="500" fill="hold"/>
                                        <p:tgtEl>
                                          <p:spTgt spid="14338">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4338">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Contoh cara coba coba</a:t>
            </a:r>
          </a:p>
        </p:txBody>
      </p:sp>
      <p:pic>
        <p:nvPicPr>
          <p:cNvPr id="15362" name="Picture 2"/>
          <p:cNvPicPr>
            <a:picLocks noChangeAspect="1" noChangeArrowheads="1"/>
          </p:cNvPicPr>
          <p:nvPr/>
        </p:nvPicPr>
        <p:blipFill>
          <a:blip r:embed="rId3"/>
          <a:srcRect/>
          <a:stretch>
            <a:fillRect/>
          </a:stretch>
        </p:blipFill>
        <p:spPr bwMode="auto">
          <a:xfrm>
            <a:off x="533400" y="1600200"/>
            <a:ext cx="8229600" cy="4530725"/>
          </a:xfrm>
          <a:prstGeom prst="rect">
            <a:avLst/>
          </a:prstGeom>
          <a:noFill/>
          <a:ln w="9525">
            <a:noFill/>
            <a:round/>
            <a:headEnd/>
            <a:tailEnd/>
          </a:ln>
          <a:effectLst/>
        </p:spPr>
      </p:pic>
      <p:sp>
        <p:nvSpPr>
          <p:cNvPr id="15363" name="Rectangle 3"/>
          <p:cNvSpPr>
            <a:spLocks noChangeArrowheads="1"/>
          </p:cNvSpPr>
          <p:nvPr/>
        </p:nvSpPr>
        <p:spPr bwMode="auto">
          <a:xfrm>
            <a:off x="1103313" y="6096000"/>
            <a:ext cx="7086600" cy="642938"/>
          </a:xfrm>
          <a:prstGeom prst="rect">
            <a:avLst/>
          </a:prstGeom>
          <a:noFill/>
          <a:ln w="9525">
            <a:noFill/>
            <a:round/>
            <a:headEnd/>
            <a:tailEnd/>
          </a:ln>
          <a:effectLst/>
        </p:spPr>
        <p:txBody>
          <a:bodyPr wrap="none" lIns="90000" tIns="46800" rIns="90000" bIns="46800">
            <a:spAutoFit/>
          </a:bodyPr>
          <a:lstStyle/>
          <a:p>
            <a:pP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Verdana" pitchFamily="32" charset="0"/>
                <a:ea typeface="AR PL ShanHeiSun Uni" charset="0"/>
                <a:cs typeface="AR PL ShanHeiSun Uni" charset="0"/>
              </a:rPr>
              <a:t>Cara ini agak sulit dan perlu pengalaman. Dalam beberapa problem </a:t>
            </a:r>
          </a:p>
          <a:p>
            <a:pP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Verdana" pitchFamily="32" charset="0"/>
                <a:ea typeface="AR PL ShanHeiSun Uni" charset="0"/>
                <a:cs typeface="AR PL ShanHeiSun Uni" charset="0"/>
              </a:rPr>
              <a:t>Yang sederhana bisa diselesaikan dengan mudah.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5362"/>
                                        </p:tgtEl>
                                        <p:attrNameLst>
                                          <p:attrName>style.visibility</p:attrName>
                                        </p:attrNameLst>
                                      </p:cBhvr>
                                      <p:to>
                                        <p:strVal val="visible"/>
                                      </p:to>
                                    </p:set>
                                    <p:anim calcmode="lin" valueType="num">
                                      <p:cBhvr additive="repl">
                                        <p:cTn id="11" dur="500" fill="hold"/>
                                        <p:tgtEl>
                                          <p:spTgt spid="15362"/>
                                        </p:tgtEl>
                                        <p:attrNameLst>
                                          <p:attrName>ppt_x</p:attrName>
                                        </p:attrNameLst>
                                      </p:cBhvr>
                                      <p:tavLst>
                                        <p:tav tm="100000">
                                          <p:val>
                                            <p:strVal val="#ppt_x"/>
                                          </p:val>
                                        </p:tav>
                                        <p:tav tm="100000">
                                          <p:val>
                                            <p:strVal val="#ppt_x"/>
                                          </p:val>
                                        </p:tav>
                                      </p:tavLst>
                                    </p:anim>
                                    <p:anim calcmode="lin" valueType="num">
                                      <p:cBhvr additive="repl">
                                        <p:cTn id="12" dur="500" fill="hold"/>
                                        <p:tgtEl>
                                          <p:spTgt spid="15362"/>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Cara Relasi Rekurensi</a:t>
            </a:r>
          </a:p>
        </p:txBody>
      </p:sp>
      <p:sp>
        <p:nvSpPr>
          <p:cNvPr id="16386" name="Rectangle 2"/>
          <p:cNvSpPr>
            <a:spLocks noGrp="1" noChangeArrowheads="1"/>
          </p:cNvSpPr>
          <p:nvPr>
            <p:ph type="body" idx="4294967295"/>
          </p:nvPr>
        </p:nvSpPr>
        <p:spPr>
          <a:xfrm>
            <a:off x="457200" y="1600200"/>
            <a:ext cx="8229600" cy="6205538"/>
          </a:xfrm>
          <a:ln/>
        </p:spPr>
        <p:txBody>
          <a:bodyPr/>
          <a:lstStyle/>
          <a:p>
            <a:pPr>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Merubah </a:t>
            </a:r>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T(n) 		</a:t>
            </a:r>
            <a:r>
              <a:rPr lang="en-GB" sz="2000">
                <a:latin typeface="Wingdings" charset="2"/>
              </a:rPr>
              <a:t></a:t>
            </a:r>
            <a:r>
              <a:rPr lang="en-GB" sz="2000"/>
              <a:t> x</a:t>
            </a:r>
            <a:r>
              <a:rPr lang="en-GB" sz="2000" baseline="-25000"/>
              <a:t>n</a:t>
            </a:r>
            <a:br>
              <a:rPr lang="en-GB" sz="2000" baseline="-25000"/>
            </a:br>
            <a:r>
              <a:rPr lang="en-GB" sz="2000"/>
              <a:t>T(n-1) 		</a:t>
            </a:r>
            <a:r>
              <a:rPr lang="en-GB" sz="2000">
                <a:latin typeface="Wingdings" charset="2"/>
              </a:rPr>
              <a:t></a:t>
            </a:r>
            <a:r>
              <a:rPr lang="en-GB" sz="2000"/>
              <a:t> x</a:t>
            </a:r>
            <a:r>
              <a:rPr lang="en-GB" sz="2000" baseline="-25000"/>
              <a:t>n-1</a:t>
            </a:r>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baseline="-25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Contoh</a:t>
            </a:r>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T(n)=T(n-1)+T(n-2)</a:t>
            </a:r>
            <a:r>
              <a:rPr lang="ar-SA" sz="2000">
                <a:cs typeface="Arial" charset="0"/>
              </a:rPr>
              <a:t>‏</a:t>
            </a:r>
            <a:endParaRPr lang="en-GB" sz="2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a:t>
            </a:r>
            <a:r>
              <a:rPr lang="en-GB" sz="2000">
                <a:latin typeface="Wingdings" charset="2"/>
              </a:rPr>
              <a:t></a:t>
            </a:r>
            <a:r>
              <a:rPr lang="en-GB" sz="2000"/>
              <a:t>	x</a:t>
            </a:r>
            <a:r>
              <a:rPr lang="en-GB" sz="2000" baseline="-25000"/>
              <a:t>n</a:t>
            </a:r>
            <a:r>
              <a:rPr lang="en-GB" sz="2000"/>
              <a:t>=x</a:t>
            </a:r>
            <a:r>
              <a:rPr lang="en-GB" sz="2000" baseline="-25000"/>
              <a:t>n-1</a:t>
            </a:r>
            <a:r>
              <a:rPr lang="en-GB" sz="2000"/>
              <a:t>+x</a:t>
            </a:r>
            <a:r>
              <a:rPr lang="en-GB" sz="2000" baseline="-25000"/>
              <a:t>n-2</a:t>
            </a:r>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a:t>
            </a:r>
            <a:r>
              <a:rPr lang="en-GB" sz="2000">
                <a:latin typeface="Wingdings" charset="2"/>
              </a:rPr>
              <a:t></a:t>
            </a:r>
            <a:r>
              <a:rPr lang="en-GB" sz="2000"/>
              <a:t>	x</a:t>
            </a:r>
            <a:r>
              <a:rPr lang="en-GB" sz="2000" baseline="-25000"/>
              <a:t>n</a:t>
            </a:r>
            <a:r>
              <a:rPr lang="en-GB" sz="2000"/>
              <a:t>-x</a:t>
            </a:r>
            <a:r>
              <a:rPr lang="en-GB" sz="2000" baseline="-25000"/>
              <a:t>n-1</a:t>
            </a:r>
            <a:r>
              <a:rPr lang="en-GB" sz="2000"/>
              <a:t>-x</a:t>
            </a:r>
            <a:r>
              <a:rPr lang="en-GB" sz="2000" baseline="-25000"/>
              <a:t>n-2</a:t>
            </a:r>
            <a:r>
              <a:rPr lang="en-GB" sz="2000"/>
              <a:t>=0</a:t>
            </a:r>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baseline="-25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aseline="-25000"/>
              <a:t>	</a:t>
            </a:r>
            <a:r>
              <a:rPr lang="en-GB" sz="2000"/>
              <a:t>Klasifikasi</a:t>
            </a:r>
          </a:p>
          <a:p>
            <a:pPr lvl="1">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Linier vs non linier</a:t>
            </a:r>
          </a:p>
          <a:p>
            <a:pPr lvl="1">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Homogen vs non homogen</a:t>
            </a:r>
          </a:p>
          <a:p>
            <a:pPr lvl="1">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Koefisien konstan vs non konstan</a:t>
            </a:r>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i="1"/>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Klasifikasi</a:t>
            </a:r>
          </a:p>
        </p:txBody>
      </p:sp>
      <p:sp>
        <p:nvSpPr>
          <p:cNvPr id="17410" name="Rectangle 2"/>
          <p:cNvSpPr>
            <a:spLocks noGrp="1" noChangeArrowheads="1"/>
          </p:cNvSpPr>
          <p:nvPr>
            <p:ph type="body" idx="4294967295"/>
          </p:nvPr>
        </p:nvSpPr>
        <p:spPr>
          <a:xfrm>
            <a:off x="457200" y="1600200"/>
            <a:ext cx="8229600" cy="4530725"/>
          </a:xfrm>
          <a:ln/>
        </p:spPr>
        <p:txBody>
          <a:bodyPr/>
          <a:lstStyle/>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Linier vs non linier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Homogen vs non homogen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Koefisien konstan vs non konstan</a:t>
            </a:r>
          </a:p>
          <a:p>
            <a:pPr lvl="1">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lvl="1">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Yang akan dibahas</a:t>
            </a:r>
          </a:p>
          <a:p>
            <a:pPr lvl="1">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Relasi rekurens Linier dan koefisien konstan</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i="1"/>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i="1"/>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74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7410">
                                            <p:txEl>
                                              <p:pRg st="0" end="0"/>
                                            </p:txEl>
                                          </p:spTgt>
                                        </p:tgtEl>
                                        <p:attrNameLst>
                                          <p:attrName>style.visibility</p:attrName>
                                        </p:attrNameLst>
                                      </p:cBhvr>
                                      <p:to>
                                        <p:strVal val="visible"/>
                                      </p:to>
                                    </p:set>
                                    <p:anim calcmode="lin" valueType="num">
                                      <p:cBhvr additive="repl">
                                        <p:cTn id="11" dur="500" fill="hold"/>
                                        <p:tgtEl>
                                          <p:spTgt spid="17410">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7410">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7410">
                                            <p:txEl>
                                              <p:pRg st="1" end="1"/>
                                            </p:txEl>
                                          </p:spTgt>
                                        </p:tgtEl>
                                        <p:attrNameLst>
                                          <p:attrName>style.visibility</p:attrName>
                                        </p:attrNameLst>
                                      </p:cBhvr>
                                      <p:to>
                                        <p:strVal val="visible"/>
                                      </p:to>
                                    </p:set>
                                    <p:anim calcmode="lin" valueType="num">
                                      <p:cBhvr additive="repl">
                                        <p:cTn id="17" dur="500" fill="hold"/>
                                        <p:tgtEl>
                                          <p:spTgt spid="17410">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7410">
                                            <p:txEl>
                                              <p:pRg st="1" end="1"/>
                                            </p:txEl>
                                          </p:spTgt>
                                        </p:tgtEl>
                                        <p:attrNameLst>
                                          <p:attrName>ppt_y</p:attrName>
                                        </p:attrNameLst>
                                      </p:cBhvr>
                                      <p:tavLst>
                                        <p:tav tm="100000">
                                          <p:val>
                                            <p:strVal val="1+#ppt_h/2"/>
                                          </p:val>
                                        </p:tav>
                                        <p:tav tm="100000">
                                          <p:val>
                                            <p:strVal val="#ppt_y"/>
                                          </p:val>
                                        </p:tav>
                                      </p:tavLst>
                                    </p:anim>
                                  </p:childTnLst>
                                </p:cTn>
                              </p:par>
                              <p:par>
                                <p:cTn id="19" presetID="2" presetClass="entr" presetSubtype="4" fill="hold" nodeType="withEffect">
                                  <p:stCondLst>
                                    <p:cond delay="0"/>
                                  </p:stCondLst>
                                  <p:childTnLst>
                                    <p:set>
                                      <p:cBhvr additive="repl">
                                        <p:cTn id="20" dur="1" fill="hold">
                                          <p:stCondLst>
                                            <p:cond delay="0"/>
                                          </p:stCondLst>
                                        </p:cTn>
                                        <p:tgtEl>
                                          <p:spTgt spid="17410">
                                            <p:txEl>
                                              <p:pRg st="2" end="2"/>
                                            </p:txEl>
                                          </p:spTgt>
                                        </p:tgtEl>
                                        <p:attrNameLst>
                                          <p:attrName>style.visibility</p:attrName>
                                        </p:attrNameLst>
                                      </p:cBhvr>
                                      <p:to>
                                        <p:strVal val="visible"/>
                                      </p:to>
                                    </p:set>
                                    <p:anim calcmode="lin" valueType="num">
                                      <p:cBhvr additive="repl">
                                        <p:cTn id="21" dur="500" fill="hold"/>
                                        <p:tgtEl>
                                          <p:spTgt spid="17410">
                                            <p:txEl>
                                              <p:pRg st="2" end="2"/>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17410">
                                            <p:txEl>
                                              <p:pRg st="2" end="2"/>
                                            </p:txEl>
                                          </p:spTgt>
                                        </p:tgtEl>
                                        <p:attrNameLst>
                                          <p:attrName>ppt_y</p:attrName>
                                        </p:attrNameLst>
                                      </p:cBhvr>
                                      <p:tavLst>
                                        <p:tav tm="100000">
                                          <p:val>
                                            <p:strVal val="1+#ppt_h/2"/>
                                          </p:val>
                                        </p:tav>
                                        <p:tav tm="100000">
                                          <p:val>
                                            <p:strVal val="#ppt_y"/>
                                          </p:val>
                                        </p:tav>
                                      </p:tavLst>
                                    </p:anim>
                                  </p:childTnLst>
                                </p:cTn>
                              </p:par>
                              <p:par>
                                <p:cTn id="23" presetID="2" presetClass="entr" presetSubtype="4" fill="hold" nodeType="withEffect">
                                  <p:stCondLst>
                                    <p:cond delay="0"/>
                                  </p:stCondLst>
                                  <p:childTnLst>
                                    <p:set>
                                      <p:cBhvr additive="repl">
                                        <p:cTn id="24" dur="1" fill="hold">
                                          <p:stCondLst>
                                            <p:cond delay="0"/>
                                          </p:stCondLst>
                                        </p:cTn>
                                        <p:tgtEl>
                                          <p:spTgt spid="17410">
                                            <p:txEl>
                                              <p:pRg st="5" end="5"/>
                                            </p:txEl>
                                          </p:spTgt>
                                        </p:tgtEl>
                                        <p:attrNameLst>
                                          <p:attrName>style.visibility</p:attrName>
                                        </p:attrNameLst>
                                      </p:cBhvr>
                                      <p:to>
                                        <p:strVal val="visible"/>
                                      </p:to>
                                    </p:set>
                                    <p:anim calcmode="lin" valueType="num">
                                      <p:cBhvr additive="repl">
                                        <p:cTn id="25" dur="500" fill="hold"/>
                                        <p:tgtEl>
                                          <p:spTgt spid="17410">
                                            <p:txEl>
                                              <p:pRg st="5" end="5"/>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17410">
                                            <p:txEl>
                                              <p:pRg st="5" end="5"/>
                                            </p:txEl>
                                          </p:spTgt>
                                        </p:tgtEl>
                                        <p:attrNameLst>
                                          <p:attrName>ppt_y</p:attrName>
                                        </p:attrNameLst>
                                      </p:cBhvr>
                                      <p:tavLst>
                                        <p:tav tm="100000">
                                          <p:val>
                                            <p:strVal val="1+#ppt_h/2"/>
                                          </p:val>
                                        </p:tav>
                                        <p:tav tm="100000">
                                          <p:val>
                                            <p:strVal val="#ppt_y"/>
                                          </p:val>
                                        </p:tav>
                                      </p:tavLst>
                                    </p:anim>
                                  </p:childTnLst>
                                </p:cTn>
                              </p:par>
                              <p:par>
                                <p:cTn id="27" presetID="2" presetClass="entr" presetSubtype="4" fill="hold" nodeType="withEffect">
                                  <p:stCondLst>
                                    <p:cond delay="0"/>
                                  </p:stCondLst>
                                  <p:childTnLst>
                                    <p:set>
                                      <p:cBhvr additive="repl">
                                        <p:cTn id="28" dur="1" fill="hold">
                                          <p:stCondLst>
                                            <p:cond delay="0"/>
                                          </p:stCondLst>
                                        </p:cTn>
                                        <p:tgtEl>
                                          <p:spTgt spid="17410">
                                            <p:txEl>
                                              <p:pRg st="6" end="6"/>
                                            </p:txEl>
                                          </p:spTgt>
                                        </p:tgtEl>
                                        <p:attrNameLst>
                                          <p:attrName>style.visibility</p:attrName>
                                        </p:attrNameLst>
                                      </p:cBhvr>
                                      <p:to>
                                        <p:strVal val="visible"/>
                                      </p:to>
                                    </p:set>
                                    <p:anim calcmode="lin" valueType="num">
                                      <p:cBhvr additive="repl">
                                        <p:cTn id="29" dur="500" fill="hold"/>
                                        <p:tgtEl>
                                          <p:spTgt spid="17410">
                                            <p:txEl>
                                              <p:pRg st="6" end="6"/>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17410">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457200" y="104775"/>
            <a:ext cx="8229600" cy="13128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Klasifikasi Relasi Rekurensi :</a:t>
            </a:r>
            <a:br>
              <a:rPr lang="en-GB" sz="4000"/>
            </a:br>
            <a:r>
              <a:rPr lang="en-GB" sz="4000"/>
              <a:t>homogen vs non homogen</a:t>
            </a:r>
          </a:p>
        </p:txBody>
      </p:sp>
      <p:sp>
        <p:nvSpPr>
          <p:cNvPr id="18434" name="Rectangle 2"/>
          <p:cNvSpPr>
            <a:spLocks noGrp="1" noChangeArrowheads="1"/>
          </p:cNvSpPr>
          <p:nvPr>
            <p:ph type="body" idx="4294967295"/>
          </p:nvPr>
        </p:nvSpPr>
        <p:spPr>
          <a:xfrm>
            <a:off x="457200" y="1600200"/>
            <a:ext cx="8229600" cy="4530725"/>
          </a:xfrm>
          <a:ln/>
        </p:spPr>
        <p:txBody>
          <a:bodyPr/>
          <a:lstStyle/>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Relasi rekurensi  </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i="1"/>
              <a:t>	a</a:t>
            </a:r>
            <a:r>
              <a:rPr lang="en-GB" sz="2400" baseline="-25000"/>
              <a:t>0</a:t>
            </a:r>
            <a:r>
              <a:rPr lang="en-GB" sz="2400"/>
              <a:t> </a:t>
            </a:r>
            <a:r>
              <a:rPr lang="en-GB" sz="2400" i="1"/>
              <a:t>x</a:t>
            </a:r>
            <a:r>
              <a:rPr lang="en-GB" sz="2400" baseline="-25000"/>
              <a:t>n</a:t>
            </a:r>
            <a:r>
              <a:rPr lang="en-GB" sz="2400" i="1"/>
              <a:t> </a:t>
            </a:r>
            <a:r>
              <a:rPr lang="en-GB" sz="2400"/>
              <a:t>+ </a:t>
            </a:r>
            <a:r>
              <a:rPr lang="en-GB" sz="2400" i="1"/>
              <a:t>a</a:t>
            </a:r>
            <a:r>
              <a:rPr lang="en-GB" sz="2400" baseline="-25000"/>
              <a:t>1</a:t>
            </a:r>
            <a:r>
              <a:rPr lang="en-GB" sz="2400"/>
              <a:t> </a:t>
            </a:r>
            <a:r>
              <a:rPr lang="en-GB" sz="2400" i="1"/>
              <a:t>x</a:t>
            </a:r>
            <a:r>
              <a:rPr lang="en-GB" sz="2400" baseline="-25000"/>
              <a:t>n−1</a:t>
            </a:r>
            <a:r>
              <a:rPr lang="en-GB" sz="2400"/>
              <a:t> + + </a:t>
            </a:r>
            <a:r>
              <a:rPr lang="en-GB" sz="2400" i="1"/>
              <a:t>a</a:t>
            </a:r>
            <a:r>
              <a:rPr lang="en-GB" sz="2400" baseline="-25000"/>
              <a:t>k</a:t>
            </a:r>
            <a:r>
              <a:rPr lang="en-GB" sz="2400" i="1"/>
              <a:t> x</a:t>
            </a:r>
            <a:r>
              <a:rPr lang="en-GB" sz="2400" baseline="-25000"/>
              <a:t>n−k</a:t>
            </a:r>
            <a:r>
              <a:rPr lang="en-GB" sz="2400" i="1"/>
              <a:t> </a:t>
            </a:r>
            <a:r>
              <a:rPr lang="en-GB" sz="2400"/>
              <a:t>= </a:t>
            </a:r>
            <a:r>
              <a:rPr lang="en-GB" sz="2400" i="1"/>
              <a:t>f</a:t>
            </a:r>
            <a:r>
              <a:rPr lang="en-GB" sz="2400"/>
              <a:t>(</a:t>
            </a:r>
            <a:r>
              <a:rPr lang="en-GB" sz="2400" i="1"/>
              <a:t>n</a:t>
            </a:r>
            <a:r>
              <a:rPr lang="en-GB" sz="2400"/>
              <a:t>) untuk </a:t>
            </a:r>
            <a:r>
              <a:rPr lang="en-GB" sz="2400" i="1"/>
              <a:t>n </a:t>
            </a:r>
            <a:r>
              <a:rPr lang="en-GB" sz="2400"/>
              <a:t>≥ </a:t>
            </a:r>
            <a:r>
              <a:rPr lang="en-GB" sz="2400" i="1"/>
              <a:t>k </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untuk suatu fungsi </a:t>
            </a:r>
            <a:r>
              <a:rPr lang="en-GB" sz="2400" i="1"/>
              <a:t>f</a:t>
            </a:r>
            <a:r>
              <a:rPr lang="en-GB" sz="2400"/>
              <a:t>(</a:t>
            </a:r>
            <a:r>
              <a:rPr lang="en-GB" sz="2400" i="1"/>
              <a:t>n</a:t>
            </a:r>
            <a:r>
              <a:rPr lang="en-GB" sz="2400"/>
              <a:t>) dan (</a:t>
            </a:r>
            <a:r>
              <a:rPr lang="en-GB" sz="2400" i="1"/>
              <a:t>k </a:t>
            </a:r>
            <a:r>
              <a:rPr lang="en-GB" sz="2400"/>
              <a:t>+ 1) buah bilangan real </a:t>
            </a:r>
            <a:r>
              <a:rPr lang="en-GB" sz="2400" i="1"/>
              <a:t>a</a:t>
            </a:r>
            <a:r>
              <a:rPr lang="en-GB" sz="2400" baseline="-25000"/>
              <a:t>0</a:t>
            </a:r>
            <a:r>
              <a:rPr lang="en-GB" sz="2400"/>
              <a:t>, </a:t>
            </a:r>
            <a:r>
              <a:rPr lang="en-GB" sz="2400" i="1"/>
              <a:t>a</a:t>
            </a:r>
            <a:r>
              <a:rPr lang="en-GB" sz="2400" baseline="-25000"/>
              <a:t>1</a:t>
            </a:r>
            <a:r>
              <a:rPr lang="en-GB" sz="2400"/>
              <a:t>, </a:t>
            </a:r>
            <a:r>
              <a:rPr lang="en-GB" sz="2400" i="1"/>
              <a:t>a</a:t>
            </a:r>
            <a:r>
              <a:rPr lang="en-GB" sz="2400" baseline="-25000"/>
              <a:t>2</a:t>
            </a:r>
            <a:r>
              <a:rPr lang="en-GB" sz="2400"/>
              <a:t>, …, </a:t>
            </a:r>
            <a:r>
              <a:rPr lang="en-GB" sz="2400" i="1"/>
              <a:t>a</a:t>
            </a:r>
            <a:r>
              <a:rPr lang="en-GB" sz="2400" baseline="-25000"/>
              <a:t>k</a:t>
            </a:r>
            <a:r>
              <a:rPr lang="en-GB" sz="2400" i="1"/>
              <a:t> </a:t>
            </a:r>
            <a:r>
              <a:rPr lang="en-GB" sz="2400"/>
              <a:t>dan </a:t>
            </a:r>
            <a:r>
              <a:rPr lang="en-GB" sz="2400" i="1"/>
              <a:t>a</a:t>
            </a:r>
            <a:r>
              <a:rPr lang="en-GB" sz="2400" baseline="-25000"/>
              <a:t>k</a:t>
            </a:r>
            <a:r>
              <a:rPr lang="en-GB" sz="2400" i="1"/>
              <a:t> </a:t>
            </a:r>
            <a:r>
              <a:rPr lang="en-GB" sz="2400"/>
              <a:t>≠ 0.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Tergolong homogen jika </a:t>
            </a:r>
            <a:r>
              <a:rPr lang="en-GB" sz="2400" i="1"/>
              <a:t>f</a:t>
            </a:r>
            <a:r>
              <a:rPr lang="en-GB" sz="2400"/>
              <a:t>(</a:t>
            </a:r>
            <a:r>
              <a:rPr lang="en-GB" sz="2400" i="1"/>
              <a:t>n</a:t>
            </a:r>
            <a:r>
              <a:rPr lang="en-GB" sz="2400"/>
              <a:t>) = 0</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Tergolong tidak homogen jika </a:t>
            </a:r>
            <a:r>
              <a:rPr lang="en-GB" sz="2400" i="1"/>
              <a:t>f</a:t>
            </a:r>
            <a:r>
              <a:rPr lang="en-GB" sz="2400"/>
              <a:t>(</a:t>
            </a:r>
            <a:r>
              <a:rPr lang="en-GB" sz="2400" i="1"/>
              <a:t>n</a:t>
            </a:r>
            <a:r>
              <a:rPr lang="en-GB" sz="2400"/>
              <a:t>) </a:t>
            </a:r>
            <a:r>
              <a:rPr lang="en-GB" sz="2400">
                <a:latin typeface="Symbol" pitchFamily="16" charset="2"/>
              </a:rPr>
              <a:t></a:t>
            </a:r>
            <a:r>
              <a:rPr lang="en-GB" sz="2400"/>
              <a:t> 0</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457200" y="277813"/>
            <a:ext cx="8229600" cy="8651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Klasifikasi relasi rekurensi</a:t>
            </a:r>
          </a:p>
        </p:txBody>
      </p:sp>
      <p:sp>
        <p:nvSpPr>
          <p:cNvPr id="19458" name="Rectangle 2"/>
          <p:cNvSpPr>
            <a:spLocks noGrp="1" noChangeArrowheads="1"/>
          </p:cNvSpPr>
          <p:nvPr>
            <p:ph type="body" idx="4294967295"/>
          </p:nvPr>
        </p:nvSpPr>
        <p:spPr>
          <a:xfrm>
            <a:off x="457200" y="1600200"/>
            <a:ext cx="8229600" cy="4530725"/>
          </a:xfrm>
          <a:ln/>
        </p:spPr>
        <p:txBody>
          <a:bodyPr/>
          <a:lstStyle/>
          <a:p>
            <a:pPr marL="531813" indent="-531813">
              <a:spcBef>
                <a:spcPts val="900"/>
              </a:spcBef>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3600"/>
              <a:t>Contoh:</a:t>
            </a:r>
          </a:p>
          <a:p>
            <a:pPr marL="914400" lvl="1" indent="-457200">
              <a:spcBef>
                <a:spcPts val="800"/>
              </a:spcBef>
              <a:buFont typeface="Verdana" pitchFamily="32"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3200"/>
              <a:t>2</a:t>
            </a:r>
            <a:r>
              <a:rPr lang="en-GB" sz="3200" i="1"/>
              <a:t>x</a:t>
            </a:r>
            <a:r>
              <a:rPr lang="en-GB" sz="3200" i="1" baseline="-25000"/>
              <a:t>n</a:t>
            </a:r>
            <a:r>
              <a:rPr lang="en-GB" sz="3200" i="1"/>
              <a:t> </a:t>
            </a:r>
            <a:r>
              <a:rPr lang="en-GB" sz="3200"/>
              <a:t>+ </a:t>
            </a:r>
            <a:r>
              <a:rPr lang="en-GB" sz="3200" i="1"/>
              <a:t>x</a:t>
            </a:r>
            <a:r>
              <a:rPr lang="en-GB" sz="3200" i="1" baseline="-25000"/>
              <a:t>n</a:t>
            </a:r>
            <a:r>
              <a:rPr lang="en-GB" sz="3200" baseline="-25000"/>
              <a:t>−1</a:t>
            </a:r>
            <a:r>
              <a:rPr lang="en-GB" sz="3200"/>
              <a:t> = 0</a:t>
            </a:r>
            <a:r>
              <a:rPr lang="en-GB" sz="3200" i="1"/>
              <a:t> </a:t>
            </a:r>
          </a:p>
          <a:p>
            <a:pPr marL="914400" lvl="1" indent="-457200">
              <a:spcBef>
                <a:spcPts val="800"/>
              </a:spcBef>
              <a:buFont typeface="Verdana" pitchFamily="32"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3200" i="1"/>
              <a:t>x</a:t>
            </a:r>
            <a:r>
              <a:rPr lang="en-GB" sz="3200" i="1" baseline="-25000"/>
              <a:t>n</a:t>
            </a:r>
            <a:r>
              <a:rPr lang="en-GB" sz="3200" i="1"/>
              <a:t> </a:t>
            </a:r>
            <a:r>
              <a:rPr lang="en-GB" sz="3200"/>
              <a:t>− </a:t>
            </a:r>
            <a:r>
              <a:rPr lang="en-GB" sz="3200" i="1"/>
              <a:t>x</a:t>
            </a:r>
            <a:r>
              <a:rPr lang="en-GB" sz="3200" i="1" baseline="-25000"/>
              <a:t>n</a:t>
            </a:r>
            <a:r>
              <a:rPr lang="en-GB" sz="3200" baseline="-25000"/>
              <a:t>−4</a:t>
            </a:r>
            <a:r>
              <a:rPr lang="en-GB" sz="3200"/>
              <a:t> = </a:t>
            </a:r>
            <a:r>
              <a:rPr lang="en-GB" sz="3200" i="1"/>
              <a:t>n</a:t>
            </a:r>
            <a:r>
              <a:rPr lang="en-GB" sz="3200"/>
              <a:t> + 3</a:t>
            </a:r>
          </a:p>
          <a:p>
            <a:pPr marL="914400" lvl="1" indent="-457200">
              <a:spcBef>
                <a:spcPts val="800"/>
              </a:spcBef>
              <a:buFont typeface="Verdana" pitchFamily="32"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3200" i="1"/>
              <a:t>x</a:t>
            </a:r>
            <a:r>
              <a:rPr lang="en-GB" sz="3200" i="1" baseline="-25000"/>
              <a:t>n</a:t>
            </a:r>
            <a:r>
              <a:rPr lang="en-GB" sz="3200" i="1"/>
              <a:t> </a:t>
            </a:r>
            <a:r>
              <a:rPr lang="en-GB" sz="3200"/>
              <a:t>= </a:t>
            </a:r>
            <a:r>
              <a:rPr lang="en-GB" sz="3200" i="1"/>
              <a:t>x</a:t>
            </a:r>
            <a:r>
              <a:rPr lang="en-GB" sz="3200" i="1" baseline="-25000"/>
              <a:t>n</a:t>
            </a:r>
            <a:r>
              <a:rPr lang="en-GB" sz="3200" baseline="-25000"/>
              <a:t>−2</a:t>
            </a:r>
            <a:r>
              <a:rPr lang="en-GB" sz="3200"/>
              <a:t> +</a:t>
            </a:r>
            <a:r>
              <a:rPr lang="en-GB" sz="3200" i="1"/>
              <a:t>x</a:t>
            </a:r>
            <a:r>
              <a:rPr lang="en-GB" sz="3200" i="1" baseline="-25000"/>
              <a:t>n</a:t>
            </a:r>
            <a:r>
              <a:rPr lang="en-GB" sz="3200" baseline="-25000"/>
              <a:t>-1</a:t>
            </a:r>
            <a:r>
              <a:rPr lang="en-GB" sz="3200" baseline="30000"/>
              <a:t>2</a:t>
            </a:r>
            <a:r>
              <a:rPr lang="en-GB" sz="3200"/>
              <a:t>	</a:t>
            </a:r>
          </a:p>
          <a:p>
            <a:pPr marL="914400" lvl="1" indent="-457200">
              <a:spcBef>
                <a:spcPts val="800"/>
              </a:spcBef>
              <a:buFont typeface="Verdana" pitchFamily="32"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3200" i="1"/>
              <a:t>x</a:t>
            </a:r>
            <a:r>
              <a:rPr lang="en-GB" sz="3200" i="1" baseline="-25000"/>
              <a:t>n</a:t>
            </a:r>
            <a:r>
              <a:rPr lang="en-GB" sz="3200" i="1"/>
              <a:t> </a:t>
            </a:r>
            <a:r>
              <a:rPr lang="en-GB" sz="3200"/>
              <a:t>= </a:t>
            </a:r>
            <a:r>
              <a:rPr lang="en-GB" sz="3200" i="1"/>
              <a:t>x</a:t>
            </a:r>
            <a:r>
              <a:rPr lang="en-GB" sz="3200" i="1" baseline="-25000"/>
              <a:t>n</a:t>
            </a:r>
            <a:r>
              <a:rPr lang="en-GB" sz="3200" baseline="-25000"/>
              <a:t>−2</a:t>
            </a:r>
            <a:r>
              <a:rPr lang="en-GB" sz="3200"/>
              <a:t> +n</a:t>
            </a:r>
            <a:r>
              <a:rPr lang="en-GB" sz="3200" i="1"/>
              <a:t>x</a:t>
            </a:r>
            <a:r>
              <a:rPr lang="en-GB" sz="3200" i="1" baseline="-25000"/>
              <a:t>n</a:t>
            </a:r>
            <a:r>
              <a:rPr lang="en-GB" sz="3200" baseline="-25000"/>
              <a:t>-1</a:t>
            </a:r>
            <a:r>
              <a:rPr lang="en-GB" sz="3200" baseline="30000"/>
              <a:t>2</a:t>
            </a:r>
            <a:r>
              <a:rPr lang="en-GB" sz="3200"/>
              <a:t>	</a:t>
            </a:r>
          </a:p>
          <a:p>
            <a:pPr marL="531813" indent="-531813">
              <a:spcBef>
                <a:spcPts val="800"/>
              </a:spcBef>
              <a:buFont typeface="Wingdings" charset="2"/>
              <a:buNone/>
              <a:tabLst>
                <a:tab pos="1101725" algn="l"/>
                <a:tab pos="2016125" algn="l"/>
                <a:tab pos="2930525" algn="l"/>
                <a:tab pos="3844925" algn="l"/>
                <a:tab pos="4759325" algn="l"/>
                <a:tab pos="5673725" algn="l"/>
                <a:tab pos="6588125" algn="l"/>
                <a:tab pos="7502525" algn="l"/>
                <a:tab pos="8416925" algn="l"/>
                <a:tab pos="9331325" algn="l"/>
                <a:tab pos="10245725" algn="l"/>
              </a:tabLst>
            </a:pPr>
            <a:endParaRPr lang="en-GB" sz="3200"/>
          </a:p>
        </p:txBody>
      </p:sp>
      <p:sp>
        <p:nvSpPr>
          <p:cNvPr id="19459" name="AutoShape 3"/>
          <p:cNvSpPr>
            <a:spLocks/>
          </p:cNvSpPr>
          <p:nvPr/>
        </p:nvSpPr>
        <p:spPr bwMode="auto">
          <a:xfrm>
            <a:off x="5219700" y="1268413"/>
            <a:ext cx="3744913" cy="609600"/>
          </a:xfrm>
          <a:prstGeom prst="borderCallout1">
            <a:avLst>
              <a:gd name="adj1" fmla="val 18750"/>
              <a:gd name="adj2" fmla="val -2037"/>
              <a:gd name="adj3" fmla="val 119009"/>
              <a:gd name="adj4" fmla="val -29759"/>
            </a:avLst>
          </a:prstGeom>
          <a:solidFill>
            <a:srgbClr val="99CC00"/>
          </a:solidFill>
          <a:ln w="9360">
            <a:solidFill>
              <a:srgbClr val="000000"/>
            </a:solidFill>
            <a:miter lim="800000"/>
            <a:headEnd/>
            <a:tailEnd/>
          </a:ln>
          <a:effectLst/>
        </p:spPr>
        <p:txBody>
          <a:bodyPr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cs typeface="Arial" charset="0"/>
              </a:rPr>
              <a:t>Relasi Rekurensi linier homogen dengan koefisien konstan, berderajat 1</a:t>
            </a:r>
          </a:p>
        </p:txBody>
      </p:sp>
      <p:sp>
        <p:nvSpPr>
          <p:cNvPr id="19460" name="AutoShape 4"/>
          <p:cNvSpPr>
            <a:spLocks/>
          </p:cNvSpPr>
          <p:nvPr/>
        </p:nvSpPr>
        <p:spPr bwMode="auto">
          <a:xfrm>
            <a:off x="5219700" y="2314575"/>
            <a:ext cx="3744913" cy="609600"/>
          </a:xfrm>
          <a:prstGeom prst="borderCallout1">
            <a:avLst>
              <a:gd name="adj1" fmla="val 18750"/>
              <a:gd name="adj2" fmla="val -2037"/>
              <a:gd name="adj3" fmla="val 66667"/>
              <a:gd name="adj4" fmla="val -19968"/>
            </a:avLst>
          </a:prstGeom>
          <a:solidFill>
            <a:srgbClr val="99CC00"/>
          </a:solidFill>
          <a:ln w="9360">
            <a:solidFill>
              <a:srgbClr val="000000"/>
            </a:solidFill>
            <a:miter lim="800000"/>
            <a:headEnd/>
            <a:tailEnd/>
          </a:ln>
          <a:effectLst/>
        </p:spPr>
        <p:txBody>
          <a:bodyPr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cs typeface="Arial" charset="0"/>
              </a:rPr>
              <a:t>Relasi Rekurensi linier nonhomogen dengan koefisien konstan, berderajat 4</a:t>
            </a:r>
          </a:p>
        </p:txBody>
      </p:sp>
      <p:sp>
        <p:nvSpPr>
          <p:cNvPr id="19461" name="AutoShape 5"/>
          <p:cNvSpPr>
            <a:spLocks/>
          </p:cNvSpPr>
          <p:nvPr/>
        </p:nvSpPr>
        <p:spPr bwMode="auto">
          <a:xfrm>
            <a:off x="5219700" y="3251200"/>
            <a:ext cx="3744913" cy="609600"/>
          </a:xfrm>
          <a:prstGeom prst="borderCallout1">
            <a:avLst>
              <a:gd name="adj1" fmla="val 18750"/>
              <a:gd name="adj2" fmla="val -2037"/>
              <a:gd name="adj3" fmla="val 36458"/>
              <a:gd name="adj4" fmla="val -26917"/>
            </a:avLst>
          </a:prstGeom>
          <a:solidFill>
            <a:srgbClr val="99CC00"/>
          </a:solidFill>
          <a:ln w="9360">
            <a:solidFill>
              <a:srgbClr val="000000"/>
            </a:solidFill>
            <a:miter lim="800000"/>
            <a:headEnd/>
            <a:tailEnd/>
          </a:ln>
          <a:effectLst/>
        </p:spPr>
        <p:txBody>
          <a:bodyPr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cs typeface="Arial" charset="0"/>
              </a:rPr>
              <a:t>Relasi Rekurensi nonlinier homogen dengan koefisien konstan, berderajat 2</a:t>
            </a:r>
          </a:p>
        </p:txBody>
      </p:sp>
      <p:sp>
        <p:nvSpPr>
          <p:cNvPr id="19462" name="AutoShape 6"/>
          <p:cNvSpPr>
            <a:spLocks/>
          </p:cNvSpPr>
          <p:nvPr/>
        </p:nvSpPr>
        <p:spPr bwMode="auto">
          <a:xfrm>
            <a:off x="5219700" y="4259263"/>
            <a:ext cx="3744913" cy="969962"/>
          </a:xfrm>
          <a:prstGeom prst="borderCallout1">
            <a:avLst>
              <a:gd name="adj1" fmla="val 11782"/>
              <a:gd name="adj2" fmla="val -2037"/>
              <a:gd name="adj3" fmla="val -11782"/>
              <a:gd name="adj4" fmla="val -29375"/>
            </a:avLst>
          </a:prstGeom>
          <a:solidFill>
            <a:srgbClr val="99CC00"/>
          </a:solidFill>
          <a:ln w="9360">
            <a:solidFill>
              <a:srgbClr val="000000"/>
            </a:solidFill>
            <a:miter lim="800000"/>
            <a:headEnd/>
            <a:tailEnd/>
          </a:ln>
          <a:effectLst/>
        </p:spPr>
        <p:txBody>
          <a:bodyPr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cs typeface="Arial" charset="0"/>
              </a:rPr>
              <a:t>Relasi Rekurensi nonlinier homogen dengan koefisien tidak konstan, berderajat 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additive="repl">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ppt_x</p:attrName>
                                        </p:attrNameLst>
                                      </p:cBhvr>
                                      <p:tavLst>
                                        <p:tav tm="100000">
                                          <p:val>
                                            <p:strVal val="#ppt_x"/>
                                          </p:val>
                                        </p:tav>
                                        <p:tav tm="100000">
                                          <p:val>
                                            <p:strVal val="#ppt_x"/>
                                          </p:val>
                                        </p:tav>
                                      </p:tavLst>
                                    </p:anim>
                                    <p:anim calcmode="lin" valueType="num">
                                      <p:cBhvr>
                                        <p:cTn id="8" dur="500" fill="hold"/>
                                        <p:tgtEl>
                                          <p:spTgt spid="19459"/>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additive="repl">
                                        <p:cTn id="12" dur="1" fill="hold">
                                          <p:stCondLst>
                                            <p:cond delay="0"/>
                                          </p:stCondLst>
                                        </p:cTn>
                                        <p:tgtEl>
                                          <p:spTgt spid="19460"/>
                                        </p:tgtEl>
                                        <p:attrNameLst>
                                          <p:attrName>style.visibility</p:attrName>
                                        </p:attrNameLst>
                                      </p:cBhvr>
                                      <p:to>
                                        <p:strVal val="visible"/>
                                      </p:to>
                                    </p:set>
                                    <p:anim calcmode="lin" valueType="num">
                                      <p:cBhvr>
                                        <p:cTn id="13" dur="500" fill="hold"/>
                                        <p:tgtEl>
                                          <p:spTgt spid="19460"/>
                                        </p:tgtEl>
                                        <p:attrNameLst>
                                          <p:attrName>ppt_x</p:attrName>
                                        </p:attrNameLst>
                                      </p:cBhvr>
                                      <p:tavLst>
                                        <p:tav tm="100000">
                                          <p:val>
                                            <p:strVal val="#ppt_x"/>
                                          </p:val>
                                        </p:tav>
                                        <p:tav tm="100000">
                                          <p:val>
                                            <p:strVal val="#ppt_x"/>
                                          </p:val>
                                        </p:tav>
                                      </p:tavLst>
                                    </p:anim>
                                    <p:anim calcmode="lin" valueType="num">
                                      <p:cBhvr>
                                        <p:cTn id="14" dur="500" fill="hold"/>
                                        <p:tgtEl>
                                          <p:spTgt spid="19460"/>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nodeType="clickEffect">
                                  <p:stCondLst>
                                    <p:cond delay="0"/>
                                  </p:stCondLst>
                                  <p:childTnLst>
                                    <p:set>
                                      <p:cBhvr additive="repl">
                                        <p:cTn id="18" dur="1" fill="hold">
                                          <p:stCondLst>
                                            <p:cond delay="0"/>
                                          </p:stCondLst>
                                        </p:cTn>
                                        <p:tgtEl>
                                          <p:spTgt spid="19461"/>
                                        </p:tgtEl>
                                        <p:attrNameLst>
                                          <p:attrName>style.visibility</p:attrName>
                                        </p:attrNameLst>
                                      </p:cBhvr>
                                      <p:to>
                                        <p:strVal val="visible"/>
                                      </p:to>
                                    </p:set>
                                    <p:anim calcmode="lin" valueType="num">
                                      <p:cBhvr>
                                        <p:cTn id="19" dur="500" fill="hold"/>
                                        <p:tgtEl>
                                          <p:spTgt spid="19461"/>
                                        </p:tgtEl>
                                        <p:attrNameLst>
                                          <p:attrName>ppt_x</p:attrName>
                                        </p:attrNameLst>
                                      </p:cBhvr>
                                      <p:tavLst>
                                        <p:tav tm="100000">
                                          <p:val>
                                            <p:strVal val="#ppt_x"/>
                                          </p:val>
                                        </p:tav>
                                        <p:tav tm="100000">
                                          <p:val>
                                            <p:strVal val="#ppt_x"/>
                                          </p:val>
                                        </p:tav>
                                      </p:tavLst>
                                    </p:anim>
                                    <p:anim calcmode="lin" valueType="num">
                                      <p:cBhvr>
                                        <p:cTn id="20" dur="500" fill="hold"/>
                                        <p:tgtEl>
                                          <p:spTgt spid="19461"/>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nodeType="clickEffect">
                                  <p:stCondLst>
                                    <p:cond delay="0"/>
                                  </p:stCondLst>
                                  <p:childTnLst>
                                    <p:set>
                                      <p:cBhvr additive="repl">
                                        <p:cTn id="24" dur="1" fill="hold">
                                          <p:stCondLst>
                                            <p:cond delay="0"/>
                                          </p:stCondLst>
                                        </p:cTn>
                                        <p:tgtEl>
                                          <p:spTgt spid="19462"/>
                                        </p:tgtEl>
                                        <p:attrNameLst>
                                          <p:attrName>style.visibility</p:attrName>
                                        </p:attrNameLst>
                                      </p:cBhvr>
                                      <p:to>
                                        <p:strVal val="visible"/>
                                      </p:to>
                                    </p:set>
                                    <p:anim calcmode="lin" valueType="num">
                                      <p:cBhvr>
                                        <p:cTn id="25" dur="5000" fill="hold"/>
                                        <p:tgtEl>
                                          <p:spTgt spid="19462"/>
                                        </p:tgtEl>
                                        <p:attrNameLst>
                                          <p:attrName>ppt_x</p:attrName>
                                        </p:attrNameLst>
                                      </p:cBhvr>
                                      <p:tavLst>
                                        <p:tav tm="100000">
                                          <p:val>
                                            <p:strVal val="#ppt_x"/>
                                          </p:val>
                                        </p:tav>
                                        <p:tav tm="100000">
                                          <p:val>
                                            <p:strVal val="#ppt_x"/>
                                          </p:val>
                                        </p:tav>
                                      </p:tavLst>
                                    </p:anim>
                                    <p:anim calcmode="lin" valueType="num">
                                      <p:cBhvr>
                                        <p:cTn id="26" dur="5000" fill="hold"/>
                                        <p:tgtEl>
                                          <p:spTgt spid="19462"/>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457200" y="104775"/>
            <a:ext cx="8229600" cy="13128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Solusi Relasi Rekurensi Linier Homogen</a:t>
            </a:r>
          </a:p>
        </p:txBody>
      </p:sp>
      <p:sp>
        <p:nvSpPr>
          <p:cNvPr id="20482" name="Rectangle 2"/>
          <p:cNvSpPr>
            <a:spLocks noGrp="1" noChangeArrowheads="1"/>
          </p:cNvSpPr>
          <p:nvPr>
            <p:ph type="body" idx="4294967295"/>
          </p:nvPr>
        </p:nvSpPr>
        <p:spPr>
          <a:xfrm>
            <a:off x="457200" y="1600200"/>
            <a:ext cx="8229600" cy="4530725"/>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Perhatikan relasi rekurensi berikut:</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a:t>
            </a:r>
            <a:r>
              <a:rPr lang="en-GB" sz="2400" i="1"/>
              <a:t>x</a:t>
            </a:r>
            <a:r>
              <a:rPr lang="en-GB" sz="2400" i="1" baseline="-25000"/>
              <a:t>n</a:t>
            </a:r>
            <a:r>
              <a:rPr lang="en-GB" sz="2400" i="1"/>
              <a:t> </a:t>
            </a:r>
            <a:r>
              <a:rPr lang="en-GB" sz="2400"/>
              <a:t>= </a:t>
            </a:r>
            <a:r>
              <a:rPr lang="en-GB" sz="2400" i="1"/>
              <a:t>x</a:t>
            </a:r>
            <a:r>
              <a:rPr lang="en-GB" sz="2400" i="1" baseline="-25000"/>
              <a:t>n-1</a:t>
            </a:r>
            <a:r>
              <a:rPr lang="en-GB" sz="2400"/>
              <a:t> + </a:t>
            </a:r>
            <a:r>
              <a:rPr lang="en-GB" sz="2400" i="1"/>
              <a:t>x</a:t>
            </a:r>
            <a:r>
              <a:rPr lang="en-GB" sz="2400" i="1" baseline="-25000"/>
              <a:t>n-2</a:t>
            </a:r>
            <a:r>
              <a:rPr lang="en-GB" sz="2400"/>
              <a:t>, untuk </a:t>
            </a:r>
            <a:r>
              <a:rPr lang="en-GB" sz="2400" i="1"/>
              <a:t>n</a:t>
            </a:r>
            <a:r>
              <a:rPr lang="en-GB" sz="2400"/>
              <a:t> &gt; 1 dengan </a:t>
            </a:r>
            <a:r>
              <a:rPr lang="en-GB" sz="2400" i="1"/>
              <a:t>x</a:t>
            </a:r>
            <a:r>
              <a:rPr lang="en-GB" sz="2400" i="1" baseline="-25000"/>
              <a:t>1</a:t>
            </a:r>
            <a:r>
              <a:rPr lang="en-GB" sz="2400"/>
              <a:t>=1, </a:t>
            </a:r>
            <a:r>
              <a:rPr lang="en-GB" sz="2400" i="1"/>
              <a:t>x</a:t>
            </a:r>
            <a:r>
              <a:rPr lang="en-GB" sz="2400" i="1" baseline="-25000"/>
              <a:t>0 </a:t>
            </a:r>
            <a:r>
              <a:rPr lang="en-GB" sz="2400"/>
              <a:t>= 1</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Jika Anda ingin mencari </a:t>
            </a:r>
            <a:r>
              <a:rPr lang="en-GB" sz="2400" i="1"/>
              <a:t>x</a:t>
            </a:r>
            <a:r>
              <a:rPr lang="en-GB" sz="2400" baseline="-25000"/>
              <a:t>1000</a:t>
            </a:r>
            <a:r>
              <a:rPr lang="en-GB" sz="2400"/>
              <a:t>, maka perlu mencari </a:t>
            </a:r>
            <a:r>
              <a:rPr lang="en-GB" sz="2400" i="1"/>
              <a:t>x</a:t>
            </a:r>
            <a:r>
              <a:rPr lang="en-GB" sz="2400" baseline="-25000"/>
              <a:t>999</a:t>
            </a:r>
            <a:r>
              <a:rPr lang="en-GB" sz="2400"/>
              <a:t>, </a:t>
            </a:r>
            <a:r>
              <a:rPr lang="en-GB" sz="2400" i="1"/>
              <a:t>x</a:t>
            </a:r>
            <a:r>
              <a:rPr lang="en-GB" sz="2400" baseline="-25000"/>
              <a:t>998</a:t>
            </a:r>
            <a:r>
              <a:rPr lang="en-GB" sz="2400"/>
              <a:t>, dan seterusnya sampai </a:t>
            </a:r>
            <a:r>
              <a:rPr lang="en-GB" sz="2400" i="1"/>
              <a:t>x</a:t>
            </a:r>
            <a:r>
              <a:rPr lang="en-GB" sz="2400" baseline="-25000"/>
              <a:t>1</a:t>
            </a:r>
            <a:r>
              <a:rPr lang="en-GB" sz="2400"/>
              <a:t>,</a:t>
            </a:r>
            <a:r>
              <a:rPr lang="en-GB" sz="2400" baseline="-25000"/>
              <a:t> </a:t>
            </a:r>
            <a:r>
              <a:rPr lang="en-GB" sz="2400" i="1"/>
              <a:t>x</a:t>
            </a:r>
            <a:r>
              <a:rPr lang="en-GB" sz="2400" baseline="-25000"/>
              <a:t>0</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Untuk mencari nilai </a:t>
            </a:r>
            <a:r>
              <a:rPr lang="en-GB" sz="2400" i="1"/>
              <a:t>x</a:t>
            </a:r>
            <a:r>
              <a:rPr lang="en-GB" sz="2400" i="1" baseline="-25000"/>
              <a:t>n</a:t>
            </a:r>
            <a:r>
              <a:rPr lang="en-GB" sz="2400"/>
              <a:t> dengan cepat, relasi tersebut perlu diubah ke bentuk eksplisit.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Bentuk eksplisit ini merupakan solusi relasi rekurensi tersebut.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Cara mencari solusi relasi rekurensi linier homogen dan nonhomogen berbeda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457200" y="104775"/>
            <a:ext cx="8229600" cy="13128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Solusi Relasi Rekurensi Linier Homogen</a:t>
            </a:r>
          </a:p>
        </p:txBody>
      </p:sp>
      <p:sp>
        <p:nvSpPr>
          <p:cNvPr id="21506" name="Rectangle 2"/>
          <p:cNvSpPr>
            <a:spLocks noGrp="1" noChangeArrowheads="1"/>
          </p:cNvSpPr>
          <p:nvPr>
            <p:ph type="body" idx="4294967295"/>
          </p:nvPr>
        </p:nvSpPr>
        <p:spPr>
          <a:xfrm>
            <a:off x="457200" y="1600200"/>
            <a:ext cx="8229600" cy="3470275"/>
          </a:xfrm>
          <a:ln/>
        </p:spPr>
        <p:txBody>
          <a:bodyPr/>
          <a:lstStyle/>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Tahapan: </a:t>
            </a:r>
          </a:p>
          <a:p>
            <a:pPr marL="457200" indent="-457200">
              <a:spcBef>
                <a:spcPts val="500"/>
              </a:spcBef>
              <a:buFont typeface="Verdana" pitchFamily="32" charset="0"/>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Bentuk:   </a:t>
            </a:r>
            <a:r>
              <a:rPr lang="en-GB" sz="2000" i="1"/>
              <a:t>a</a:t>
            </a:r>
            <a:r>
              <a:rPr lang="en-GB" sz="2000" baseline="-25000"/>
              <a:t>0</a:t>
            </a:r>
            <a:r>
              <a:rPr lang="en-GB" sz="2000"/>
              <a:t> </a:t>
            </a:r>
            <a:r>
              <a:rPr lang="en-GB" sz="2000" i="1"/>
              <a:t>x</a:t>
            </a:r>
            <a:r>
              <a:rPr lang="en-GB" sz="2000" i="1" baseline="-25000"/>
              <a:t>n</a:t>
            </a:r>
            <a:r>
              <a:rPr lang="en-GB" sz="2000" i="1"/>
              <a:t> </a:t>
            </a:r>
            <a:r>
              <a:rPr lang="en-GB" sz="2000"/>
              <a:t>+ </a:t>
            </a:r>
            <a:r>
              <a:rPr lang="en-GB" sz="2000" i="1"/>
              <a:t>a</a:t>
            </a:r>
            <a:r>
              <a:rPr lang="en-GB" sz="2000" baseline="-25000"/>
              <a:t>1</a:t>
            </a:r>
            <a:r>
              <a:rPr lang="en-GB" sz="2000"/>
              <a:t> </a:t>
            </a:r>
            <a:r>
              <a:rPr lang="en-GB" sz="2000" i="1"/>
              <a:t>x</a:t>
            </a:r>
            <a:r>
              <a:rPr lang="en-GB" sz="2000" i="1" baseline="-25000"/>
              <a:t>n</a:t>
            </a:r>
            <a:r>
              <a:rPr lang="en-GB" sz="2000" baseline="-25000"/>
              <a:t>−1</a:t>
            </a:r>
            <a:r>
              <a:rPr lang="en-GB" sz="2000"/>
              <a:t> + … + </a:t>
            </a:r>
            <a:r>
              <a:rPr lang="en-GB" sz="2000" i="1"/>
              <a:t>a</a:t>
            </a:r>
            <a:r>
              <a:rPr lang="en-GB" sz="2000" i="1" baseline="-25000"/>
              <a:t>k</a:t>
            </a:r>
            <a:r>
              <a:rPr lang="en-GB" sz="2000" i="1"/>
              <a:t> x</a:t>
            </a:r>
            <a:r>
              <a:rPr lang="en-GB" sz="2000" i="1" baseline="-25000"/>
              <a:t>n−k</a:t>
            </a:r>
            <a:r>
              <a:rPr lang="en-GB" sz="2000" i="1"/>
              <a:t> </a:t>
            </a:r>
            <a:r>
              <a:rPr lang="en-GB" sz="2000"/>
              <a:t>= 0,    </a:t>
            </a:r>
            <a:r>
              <a:rPr lang="en-GB" sz="2000" i="1"/>
              <a:t>n</a:t>
            </a:r>
            <a:r>
              <a:rPr lang="en-GB" sz="2000"/>
              <a:t> ≥ </a:t>
            </a:r>
            <a:r>
              <a:rPr lang="en-GB" sz="2000" i="1"/>
              <a:t>k</a:t>
            </a:r>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	diubah ke bentuk persamaan karakteristik:  </a:t>
            </a:r>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	</a:t>
            </a:r>
            <a:r>
              <a:rPr lang="en-GB" sz="2000" i="1"/>
              <a:t>a</a:t>
            </a:r>
            <a:r>
              <a:rPr lang="en-GB" sz="2000" baseline="-25000"/>
              <a:t>0</a:t>
            </a:r>
            <a:r>
              <a:rPr lang="en-GB" sz="2000"/>
              <a:t>λ</a:t>
            </a:r>
            <a:r>
              <a:rPr lang="en-GB" sz="2000" i="1" baseline="-25000"/>
              <a:t>k</a:t>
            </a:r>
            <a:r>
              <a:rPr lang="en-GB" sz="2000"/>
              <a:t> + </a:t>
            </a:r>
            <a:r>
              <a:rPr lang="en-GB" sz="2000" i="1"/>
              <a:t>a</a:t>
            </a:r>
            <a:r>
              <a:rPr lang="en-GB" sz="2000" baseline="-25000"/>
              <a:t>1</a:t>
            </a:r>
            <a:r>
              <a:rPr lang="en-GB" sz="2000"/>
              <a:t> λ</a:t>
            </a:r>
            <a:r>
              <a:rPr lang="en-GB" sz="2000" i="1" baseline="-25000"/>
              <a:t>k</a:t>
            </a:r>
            <a:r>
              <a:rPr lang="en-GB" sz="2000" baseline="-25000"/>
              <a:t>-1</a:t>
            </a:r>
            <a:r>
              <a:rPr lang="en-GB" sz="2000"/>
              <a:t> + … + </a:t>
            </a:r>
            <a:r>
              <a:rPr lang="en-GB" sz="2000" i="1"/>
              <a:t>a</a:t>
            </a:r>
            <a:r>
              <a:rPr lang="en-GB" sz="2000" i="1" baseline="-25000"/>
              <a:t>k</a:t>
            </a:r>
            <a:r>
              <a:rPr lang="en-GB" sz="2000" baseline="-25000"/>
              <a:t>-1</a:t>
            </a:r>
            <a:r>
              <a:rPr lang="en-GB" sz="2000"/>
              <a:t>λ + </a:t>
            </a:r>
            <a:r>
              <a:rPr lang="en-GB" sz="2000" i="1"/>
              <a:t>a</a:t>
            </a:r>
            <a:r>
              <a:rPr lang="en-GB" sz="2000" i="1" baseline="-25000"/>
              <a:t>k</a:t>
            </a:r>
            <a:r>
              <a:rPr lang="en-GB" sz="2000"/>
              <a:t> = 0</a:t>
            </a:r>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2.  Cari akar-akar karakteristiknya:  </a:t>
            </a:r>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	</a:t>
            </a:r>
            <a:r>
              <a:rPr lang="en-GB" sz="2000" i="1"/>
              <a:t>r</a:t>
            </a:r>
            <a:r>
              <a:rPr lang="en-GB" sz="2000" baseline="-25000"/>
              <a:t>1</a:t>
            </a:r>
            <a:r>
              <a:rPr lang="en-GB" sz="2000"/>
              <a:t>,</a:t>
            </a:r>
            <a:r>
              <a:rPr lang="en-GB" sz="2000" i="1"/>
              <a:t> r</a:t>
            </a:r>
            <a:r>
              <a:rPr lang="en-GB" sz="2000" baseline="-25000"/>
              <a:t>2</a:t>
            </a:r>
            <a:r>
              <a:rPr lang="en-GB" sz="2000"/>
              <a:t>, </a:t>
            </a:r>
            <a:r>
              <a:rPr lang="en-GB" sz="2000" i="1"/>
              <a:t>r</a:t>
            </a:r>
            <a:r>
              <a:rPr lang="en-GB" sz="2000" baseline="-25000"/>
              <a:t>3</a:t>
            </a:r>
            <a:r>
              <a:rPr lang="en-GB" sz="2000"/>
              <a:t>…dst  berikut multiplisitasnya (</a:t>
            </a:r>
            <a:r>
              <a:rPr lang="en-GB" sz="2000" i="1"/>
              <a:t>m</a:t>
            </a:r>
            <a:r>
              <a:rPr lang="en-GB" sz="2000" baseline="-25000"/>
              <a:t>1</a:t>
            </a:r>
            <a:r>
              <a:rPr lang="en-GB" sz="2000"/>
              <a:t>, </a:t>
            </a:r>
            <a:r>
              <a:rPr lang="en-GB" sz="2000" i="1"/>
              <a:t>m</a:t>
            </a:r>
            <a:r>
              <a:rPr lang="en-GB" sz="2000" baseline="-25000"/>
              <a:t>2</a:t>
            </a:r>
            <a:r>
              <a:rPr lang="en-GB" sz="2000"/>
              <a:t>, .. dst)</a:t>
            </a:r>
            <a:r>
              <a:rPr lang="ar-SA" sz="2000">
                <a:cs typeface="Arial" charset="0"/>
              </a:rPr>
              <a:t>‏</a:t>
            </a:r>
            <a:endParaRPr lang="en-GB" sz="2000"/>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sz="2000"/>
              <a:t>3.  Solusi yang dicari adalah</a:t>
            </a:r>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endParaRPr lang="en-GB" sz="2000"/>
          </a:p>
          <a:p>
            <a:pPr marL="457200" indent="-457200">
              <a:spcBef>
                <a:spcPts val="500"/>
              </a:spcBef>
              <a:buFont typeface="Wingdings" charset="2"/>
              <a:buNone/>
              <a:tabLst>
                <a:tab pos="1027113" algn="l"/>
                <a:tab pos="1941513" algn="l"/>
                <a:tab pos="2855913" algn="l"/>
                <a:tab pos="3770313" algn="l"/>
                <a:tab pos="4684713" algn="l"/>
                <a:tab pos="5599113" algn="l"/>
                <a:tab pos="6513513" algn="l"/>
                <a:tab pos="7427913" algn="l"/>
                <a:tab pos="8342313" algn="l"/>
                <a:tab pos="9256713" algn="l"/>
                <a:tab pos="10171113" algn="l"/>
              </a:tabLst>
            </a:pPr>
            <a:endParaRPr lang="en-GB" sz="2000"/>
          </a:p>
        </p:txBody>
      </p:sp>
      <p:sp>
        <p:nvSpPr>
          <p:cNvPr id="21507"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US"/>
          </a:p>
        </p:txBody>
      </p:sp>
      <p:graphicFrame>
        <p:nvGraphicFramePr>
          <p:cNvPr id="21508" name="Object 4"/>
          <p:cNvGraphicFramePr>
            <a:graphicFrameLocks noChangeAspect="1"/>
          </p:cNvGraphicFramePr>
          <p:nvPr/>
        </p:nvGraphicFramePr>
        <p:xfrm>
          <a:off x="927100" y="4364038"/>
          <a:ext cx="8040688" cy="447675"/>
        </p:xfrm>
        <a:graphic>
          <a:graphicData uri="http://schemas.openxmlformats.org/presentationml/2006/ole">
            <p:oleObj spid="_x0000_s1026" r:id="rId4" imgW="5812560" imgH="298080" progId="Equation.3">
              <p:embed/>
            </p:oleObj>
          </a:graphicData>
        </a:graphic>
      </p:graphicFrame>
      <p:sp>
        <p:nvSpPr>
          <p:cNvPr id="21509" name="Text Box 5"/>
          <p:cNvSpPr txBox="1">
            <a:spLocks noChangeArrowheads="1"/>
          </p:cNvSpPr>
          <p:nvPr/>
        </p:nvSpPr>
        <p:spPr bwMode="auto">
          <a:xfrm>
            <a:off x="468313" y="4941888"/>
            <a:ext cx="7991475" cy="1431925"/>
          </a:xfrm>
          <a:prstGeom prst="rect">
            <a:avLst/>
          </a:prstGeom>
          <a:noFill/>
          <a:ln w="9525">
            <a:noFill/>
            <a:round/>
            <a:headEnd/>
            <a:tailEnd/>
          </a:ln>
          <a:effectLst/>
        </p:spPr>
        <p:txBody>
          <a:bodyPr lIns="90000" tIns="46800" rIns="90000" bIns="46800">
            <a:spAutoFit/>
          </a:bodyPr>
          <a:lstStyle/>
          <a:p>
            <a:pPr marL="341313" indent="-341313">
              <a:spcBef>
                <a:spcPts val="1500"/>
              </a:spcBef>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solidFill>
                  <a:srgbClr val="000000"/>
                </a:solidFill>
                <a:latin typeface="Arial" charset="0"/>
                <a:cs typeface="Arial" charset="0"/>
              </a:rPr>
              <a:t>4.  </a:t>
            </a:r>
            <a:r>
              <a:rPr lang="en-GB" i="1">
                <a:solidFill>
                  <a:srgbClr val="000000"/>
                </a:solidFill>
                <a:latin typeface="Arial" charset="0"/>
                <a:cs typeface="Arial" charset="0"/>
              </a:rPr>
              <a:t>b</a:t>
            </a:r>
            <a:r>
              <a:rPr lang="en-GB" baseline="-25000">
                <a:solidFill>
                  <a:srgbClr val="000000"/>
                </a:solidFill>
                <a:latin typeface="Arial" charset="0"/>
                <a:cs typeface="Arial" charset="0"/>
              </a:rPr>
              <a:t>1,1</a:t>
            </a:r>
            <a:r>
              <a:rPr lang="en-GB">
                <a:solidFill>
                  <a:srgbClr val="000000"/>
                </a:solidFill>
                <a:latin typeface="Arial" charset="0"/>
                <a:cs typeface="Arial" charset="0"/>
              </a:rPr>
              <a:t>, </a:t>
            </a:r>
            <a:r>
              <a:rPr lang="en-GB" i="1">
                <a:solidFill>
                  <a:srgbClr val="000000"/>
                </a:solidFill>
                <a:latin typeface="Arial" charset="0"/>
                <a:cs typeface="Arial" charset="0"/>
              </a:rPr>
              <a:t>b</a:t>
            </a:r>
            <a:r>
              <a:rPr lang="en-GB" baseline="-25000">
                <a:solidFill>
                  <a:srgbClr val="000000"/>
                </a:solidFill>
                <a:latin typeface="Arial" charset="0"/>
                <a:cs typeface="Arial" charset="0"/>
              </a:rPr>
              <a:t>1,2</a:t>
            </a:r>
            <a:r>
              <a:rPr lang="en-GB">
                <a:solidFill>
                  <a:srgbClr val="000000"/>
                </a:solidFill>
                <a:latin typeface="Arial" charset="0"/>
                <a:cs typeface="Arial" charset="0"/>
              </a:rPr>
              <a:t> … dicari dengan melakukan substitusi persamaan dengan syarat awal yang diketahui</a:t>
            </a:r>
          </a:p>
          <a:p>
            <a:pPr marL="341313" indent="-341313">
              <a:spcBef>
                <a:spcPts val="1500"/>
              </a:spcBef>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solidFill>
                <a:srgbClr val="000000"/>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Contoh </a:t>
            </a:r>
          </a:p>
        </p:txBody>
      </p:sp>
      <p:sp>
        <p:nvSpPr>
          <p:cNvPr id="22530" name="Rectangle 2"/>
          <p:cNvSpPr>
            <a:spLocks noGrp="1" noChangeArrowheads="1"/>
          </p:cNvSpPr>
          <p:nvPr>
            <p:ph type="body" idx="4294967295"/>
          </p:nvPr>
        </p:nvSpPr>
        <p:spPr>
          <a:xfrm>
            <a:off x="457200" y="1600200"/>
            <a:ext cx="8086725" cy="3627438"/>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Tentukan solusi umum untuk relasi rekurensi </a:t>
            </a:r>
            <a:br>
              <a:rPr lang="en-GB" sz="2400"/>
            </a:br>
            <a:r>
              <a:rPr lang="en-GB" sz="2400" i="1"/>
              <a:t>x</a:t>
            </a:r>
            <a:r>
              <a:rPr lang="en-GB" sz="2400" i="1" baseline="-25000"/>
              <a:t>n</a:t>
            </a:r>
            <a:r>
              <a:rPr lang="en-GB" sz="2400" i="1"/>
              <a:t> </a:t>
            </a:r>
            <a:r>
              <a:rPr lang="en-GB" sz="2400"/>
              <a:t>= </a:t>
            </a:r>
            <a:r>
              <a:rPr lang="en-GB" sz="2400" i="1"/>
              <a:t>x</a:t>
            </a:r>
            <a:r>
              <a:rPr lang="en-GB" sz="2400" i="1" baseline="-25000"/>
              <a:t>n-1</a:t>
            </a:r>
            <a:r>
              <a:rPr lang="en-GB" sz="2400"/>
              <a:t> + </a:t>
            </a:r>
            <a:r>
              <a:rPr lang="en-GB" sz="2400" i="1"/>
              <a:t>x</a:t>
            </a:r>
            <a:r>
              <a:rPr lang="en-GB" sz="2400" i="1" baseline="-25000"/>
              <a:t>n-2</a:t>
            </a:r>
            <a:r>
              <a:rPr lang="en-GB" sz="2400"/>
              <a:t>, untuk </a:t>
            </a:r>
            <a:r>
              <a:rPr lang="en-GB" sz="2400" i="1"/>
              <a:t>n</a:t>
            </a:r>
            <a:r>
              <a:rPr lang="en-GB" sz="2400"/>
              <a:t> &gt; 1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Persamaan karakteristik dari relasi rekurensi: </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a:t>
            </a:r>
            <a:r>
              <a:rPr lang="en-GB" sz="2400">
                <a:latin typeface="Symbol" pitchFamily="16" charset="2"/>
              </a:rPr>
              <a:t></a:t>
            </a:r>
            <a:r>
              <a:rPr lang="en-GB" sz="2400" baseline="30000"/>
              <a:t>2</a:t>
            </a:r>
            <a:r>
              <a:rPr lang="en-GB" sz="2400"/>
              <a:t> - </a:t>
            </a:r>
            <a:r>
              <a:rPr lang="en-GB" sz="2400">
                <a:latin typeface="Symbol" pitchFamily="16" charset="2"/>
              </a:rPr>
              <a:t></a:t>
            </a:r>
            <a:r>
              <a:rPr lang="en-GB" sz="2400"/>
              <a:t> - 1 = 0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Didapatkan akar-akar karakteristiknya:</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a:t>
            </a:r>
            <a:r>
              <a:rPr lang="en-GB" sz="2400">
                <a:latin typeface="Symbol" pitchFamily="16" charset="2"/>
              </a:rPr>
              <a:t></a:t>
            </a:r>
            <a:r>
              <a:rPr lang="en-GB" sz="2400" baseline="-25000"/>
              <a:t>1</a:t>
            </a:r>
            <a:r>
              <a:rPr lang="en-GB" sz="2400"/>
              <a:t> = (1+</a:t>
            </a:r>
            <a:r>
              <a:rPr lang="en-GB" sz="2400">
                <a:latin typeface="Symbol" pitchFamily="16" charset="2"/>
              </a:rPr>
              <a:t></a:t>
            </a:r>
            <a:r>
              <a:rPr lang="en-GB" sz="2400"/>
              <a:t>5)/2 dengan pengulangan </a:t>
            </a:r>
            <a:r>
              <a:rPr lang="en-GB" sz="2400" i="1"/>
              <a:t>m</a:t>
            </a:r>
            <a:r>
              <a:rPr lang="en-GB" sz="2400" baseline="-25000"/>
              <a:t>1</a:t>
            </a:r>
            <a:r>
              <a:rPr lang="en-GB" sz="2400"/>
              <a:t> = 1 dan</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a:t>
            </a:r>
            <a:r>
              <a:rPr lang="en-GB" sz="2400">
                <a:latin typeface="Symbol" pitchFamily="16" charset="2"/>
              </a:rPr>
              <a:t></a:t>
            </a:r>
            <a:r>
              <a:rPr lang="en-GB" sz="2400" baseline="-25000"/>
              <a:t>2</a:t>
            </a:r>
            <a:r>
              <a:rPr lang="en-GB" sz="2400"/>
              <a:t> = (1-</a:t>
            </a:r>
            <a:r>
              <a:rPr lang="en-GB" sz="2400">
                <a:latin typeface="Symbol" pitchFamily="16" charset="2"/>
              </a:rPr>
              <a:t></a:t>
            </a:r>
            <a:r>
              <a:rPr lang="en-GB" sz="2400"/>
              <a:t>5)/2 dengan pengulangan </a:t>
            </a:r>
            <a:r>
              <a:rPr lang="en-GB" sz="2400" i="1"/>
              <a:t>m</a:t>
            </a:r>
            <a:r>
              <a:rPr lang="en-GB" sz="2400" baseline="-25000"/>
              <a:t>2</a:t>
            </a:r>
            <a:r>
              <a:rPr lang="en-GB" sz="2400"/>
              <a:t> = 1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Maka solusi umumnya: </a:t>
            </a:r>
          </a:p>
        </p:txBody>
      </p:sp>
      <p:graphicFrame>
        <p:nvGraphicFramePr>
          <p:cNvPr id="22531" name="Object 3"/>
          <p:cNvGraphicFramePr>
            <a:graphicFrameLocks noChangeAspect="1"/>
          </p:cNvGraphicFramePr>
          <p:nvPr/>
        </p:nvGraphicFramePr>
        <p:xfrm>
          <a:off x="971550" y="4824413"/>
          <a:ext cx="4254500" cy="1100137"/>
        </p:xfrm>
        <a:graphic>
          <a:graphicData uri="http://schemas.openxmlformats.org/presentationml/2006/ole">
            <p:oleObj spid="_x0000_s2050" r:id="rId4" imgW="2051640" imgH="4554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25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22530">
                                            <p:txEl>
                                              <p:pRg st="0" end="0"/>
                                            </p:txEl>
                                          </p:spTgt>
                                        </p:tgtEl>
                                        <p:attrNameLst>
                                          <p:attrName>style.visibility</p:attrName>
                                        </p:attrNameLst>
                                      </p:cBhvr>
                                      <p:to>
                                        <p:strVal val="visible"/>
                                      </p:to>
                                    </p:set>
                                    <p:anim calcmode="lin" valueType="num">
                                      <p:cBhvr additive="repl">
                                        <p:cTn id="11" dur="500" fill="hold"/>
                                        <p:tgtEl>
                                          <p:spTgt spid="22530">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22530">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22530">
                                            <p:txEl>
                                              <p:pRg st="1" end="1"/>
                                            </p:txEl>
                                          </p:spTgt>
                                        </p:tgtEl>
                                        <p:attrNameLst>
                                          <p:attrName>style.visibility</p:attrName>
                                        </p:attrNameLst>
                                      </p:cBhvr>
                                      <p:to>
                                        <p:strVal val="visible"/>
                                      </p:to>
                                    </p:set>
                                    <p:anim calcmode="lin" valueType="num">
                                      <p:cBhvr additive="repl">
                                        <p:cTn id="17" dur="500" fill="hold"/>
                                        <p:tgtEl>
                                          <p:spTgt spid="22530">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22530">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22530">
                                            <p:txEl>
                                              <p:pRg st="2" end="2"/>
                                            </p:txEl>
                                          </p:spTgt>
                                        </p:tgtEl>
                                        <p:attrNameLst>
                                          <p:attrName>style.visibility</p:attrName>
                                        </p:attrNameLst>
                                      </p:cBhvr>
                                      <p:to>
                                        <p:strVal val="visible"/>
                                      </p:to>
                                    </p:set>
                                    <p:anim calcmode="lin" valueType="num">
                                      <p:cBhvr additive="repl">
                                        <p:cTn id="23" dur="500" fill="hold"/>
                                        <p:tgtEl>
                                          <p:spTgt spid="22530">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22530">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22530">
                                            <p:txEl>
                                              <p:pRg st="3" end="3"/>
                                            </p:txEl>
                                          </p:spTgt>
                                        </p:tgtEl>
                                        <p:attrNameLst>
                                          <p:attrName>style.visibility</p:attrName>
                                        </p:attrNameLst>
                                      </p:cBhvr>
                                      <p:to>
                                        <p:strVal val="visible"/>
                                      </p:to>
                                    </p:set>
                                    <p:anim calcmode="lin" valueType="num">
                                      <p:cBhvr additive="repl">
                                        <p:cTn id="29" dur="500" fill="hold"/>
                                        <p:tgtEl>
                                          <p:spTgt spid="22530">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22530">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22530">
                                            <p:txEl>
                                              <p:pRg st="4" end="4"/>
                                            </p:txEl>
                                          </p:spTgt>
                                        </p:tgtEl>
                                        <p:attrNameLst>
                                          <p:attrName>style.visibility</p:attrName>
                                        </p:attrNameLst>
                                      </p:cBhvr>
                                      <p:to>
                                        <p:strVal val="visible"/>
                                      </p:to>
                                    </p:set>
                                    <p:anim calcmode="lin" valueType="num">
                                      <p:cBhvr additive="repl">
                                        <p:cTn id="35" dur="500" fill="hold"/>
                                        <p:tgtEl>
                                          <p:spTgt spid="22530">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22530">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22530">
                                            <p:txEl>
                                              <p:pRg st="5" end="5"/>
                                            </p:txEl>
                                          </p:spTgt>
                                        </p:tgtEl>
                                        <p:attrNameLst>
                                          <p:attrName>style.visibility</p:attrName>
                                        </p:attrNameLst>
                                      </p:cBhvr>
                                      <p:to>
                                        <p:strVal val="visible"/>
                                      </p:to>
                                    </p:set>
                                    <p:anim calcmode="lin" valueType="num">
                                      <p:cBhvr additive="repl">
                                        <p:cTn id="41" dur="500" fill="hold"/>
                                        <p:tgtEl>
                                          <p:spTgt spid="22530">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22530">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22530">
                                            <p:txEl>
                                              <p:pRg st="6" end="6"/>
                                            </p:txEl>
                                          </p:spTgt>
                                        </p:tgtEl>
                                        <p:attrNameLst>
                                          <p:attrName>style.visibility</p:attrName>
                                        </p:attrNameLst>
                                      </p:cBhvr>
                                      <p:to>
                                        <p:strVal val="visible"/>
                                      </p:to>
                                    </p:set>
                                    <p:anim calcmode="lin" valueType="num">
                                      <p:cBhvr additive="repl">
                                        <p:cTn id="47" dur="500" fill="hold"/>
                                        <p:tgtEl>
                                          <p:spTgt spid="22530">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22530">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22531"/>
                                        </p:tgtEl>
                                        <p:attrNameLst>
                                          <p:attrName>style.visibility</p:attrName>
                                        </p:attrNameLst>
                                      </p:cBhvr>
                                      <p:to>
                                        <p:strVal val="visible"/>
                                      </p:to>
                                    </p:set>
                                    <p:anim calcmode="lin" valueType="num">
                                      <p:cBhvr additive="repl">
                                        <p:cTn id="53" dur="500" fill="hold"/>
                                        <p:tgtEl>
                                          <p:spTgt spid="22531"/>
                                        </p:tgtEl>
                                        <p:attrNameLst>
                                          <p:attrName>ppt_x</p:attrName>
                                        </p:attrNameLst>
                                      </p:cBhvr>
                                      <p:tavLst>
                                        <p:tav tm="100000">
                                          <p:val>
                                            <p:strVal val="#ppt_x"/>
                                          </p:val>
                                        </p:tav>
                                        <p:tav tm="100000">
                                          <p:val>
                                            <p:strVal val="#ppt_x"/>
                                          </p:val>
                                        </p:tav>
                                      </p:tavLst>
                                    </p:anim>
                                    <p:anim calcmode="lin" valueType="num">
                                      <p:cBhvr additive="repl">
                                        <p:cTn id="54" dur="500" fill="hold"/>
                                        <p:tgtEl>
                                          <p:spTgt spid="22531"/>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7200" y="277813"/>
            <a:ext cx="8231188" cy="114141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Deskripsi</a:t>
            </a:r>
          </a:p>
        </p:txBody>
      </p:sp>
      <p:sp>
        <p:nvSpPr>
          <p:cNvPr id="5122" name="Rectangle 2"/>
          <p:cNvSpPr>
            <a:spLocks noGrp="1" noChangeArrowheads="1"/>
          </p:cNvSpPr>
          <p:nvPr>
            <p:ph type="body" idx="4294967295"/>
          </p:nvPr>
        </p:nvSpPr>
        <p:spPr>
          <a:xfrm>
            <a:off x="457200" y="1600200"/>
            <a:ext cx="8231188" cy="4532313"/>
          </a:xfrm>
          <a:ln/>
        </p:spPr>
        <p:txBody>
          <a:bodyPr/>
          <a:lstStyle/>
          <a:p>
            <a:pPr marL="606425" indent="-606425">
              <a:tabLst>
                <a:tab pos="1176338" algn="l"/>
                <a:tab pos="2090738" algn="l"/>
                <a:tab pos="3005138" algn="l"/>
                <a:tab pos="3919538" algn="l"/>
                <a:tab pos="4833938" algn="l"/>
                <a:tab pos="5748338" algn="l"/>
                <a:tab pos="6662738" algn="l"/>
                <a:tab pos="7577138" algn="l"/>
                <a:tab pos="8491538" algn="l"/>
                <a:tab pos="9405938" algn="l"/>
                <a:tab pos="10320338" algn="l"/>
              </a:tabLst>
            </a:pPr>
            <a:r>
              <a:rPr lang="en-GB"/>
              <a:t>Materi ini membahas tentang algoritma rekursif beserta relasi rekurensnya</a:t>
            </a:r>
          </a:p>
          <a:p>
            <a:pPr marL="606425" indent="-606425">
              <a:buFont typeface="Wingdings" charset="2"/>
              <a:buNone/>
              <a:tabLst>
                <a:tab pos="1176338" algn="l"/>
                <a:tab pos="2090738" algn="l"/>
                <a:tab pos="3005138" algn="l"/>
                <a:tab pos="3919538" algn="l"/>
                <a:tab pos="4833938" algn="l"/>
                <a:tab pos="5748338" algn="l"/>
                <a:tab pos="6662738" algn="l"/>
                <a:tab pos="7577138" algn="l"/>
                <a:tab pos="8491538" algn="l"/>
                <a:tab pos="9405938" algn="l"/>
                <a:tab pos="10320338" algn="l"/>
              </a:tabLst>
            </a:pPr>
            <a:endParaRPr lang="en-GB"/>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457200" y="277813"/>
            <a:ext cx="8229600" cy="7127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Contoh</a:t>
            </a:r>
          </a:p>
        </p:txBody>
      </p:sp>
      <p:sp>
        <p:nvSpPr>
          <p:cNvPr id="23554" name="Rectangle 2"/>
          <p:cNvSpPr>
            <a:spLocks noGrp="1" noChangeArrowheads="1"/>
          </p:cNvSpPr>
          <p:nvPr>
            <p:ph type="body" idx="4294967295"/>
          </p:nvPr>
        </p:nvSpPr>
        <p:spPr>
          <a:xfrm>
            <a:off x="457200" y="1143000"/>
            <a:ext cx="8158163" cy="173355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Tentukan solusi untuk relasi rekurensi </a:t>
            </a:r>
            <a:br>
              <a:rPr lang="en-GB" sz="2400"/>
            </a:br>
            <a:r>
              <a:rPr lang="en-GB" sz="2400" i="1"/>
              <a:t>x</a:t>
            </a:r>
            <a:r>
              <a:rPr lang="en-GB" sz="2400" i="1" baseline="-25000"/>
              <a:t>n</a:t>
            </a:r>
            <a:r>
              <a:rPr lang="en-GB" sz="2400" i="1"/>
              <a:t> </a:t>
            </a:r>
            <a:r>
              <a:rPr lang="en-GB" sz="2400"/>
              <a:t>= </a:t>
            </a:r>
            <a:r>
              <a:rPr lang="en-GB" sz="2400" i="1"/>
              <a:t>x</a:t>
            </a:r>
            <a:r>
              <a:rPr lang="en-GB" sz="2400" i="1" baseline="-25000"/>
              <a:t>n-1</a:t>
            </a:r>
            <a:r>
              <a:rPr lang="en-GB" sz="2400"/>
              <a:t> + </a:t>
            </a:r>
            <a:r>
              <a:rPr lang="en-GB" sz="2400" i="1"/>
              <a:t>x</a:t>
            </a:r>
            <a:r>
              <a:rPr lang="en-GB" sz="2400" i="1" baseline="-25000"/>
              <a:t>n-2</a:t>
            </a:r>
            <a:r>
              <a:rPr lang="en-GB" sz="2400"/>
              <a:t>, untuk </a:t>
            </a:r>
            <a:r>
              <a:rPr lang="en-GB" sz="2400" i="1"/>
              <a:t>n</a:t>
            </a:r>
            <a:r>
              <a:rPr lang="en-GB" sz="2400"/>
              <a:t> &gt; 1 dengan syarat awal </a:t>
            </a:r>
            <a:r>
              <a:rPr lang="en-GB" sz="2400" i="1"/>
              <a:t>x</a:t>
            </a:r>
            <a:r>
              <a:rPr lang="en-GB" sz="2400" baseline="-25000"/>
              <a:t>1</a:t>
            </a:r>
            <a:r>
              <a:rPr lang="en-GB" sz="2400"/>
              <a:t>=1 dan </a:t>
            </a:r>
            <a:r>
              <a:rPr lang="en-GB" sz="2400" i="1"/>
              <a:t>x</a:t>
            </a:r>
            <a:r>
              <a:rPr lang="en-GB" sz="2400" baseline="-25000"/>
              <a:t>0</a:t>
            </a:r>
            <a:r>
              <a:rPr lang="en-GB" sz="2400"/>
              <a:t>=0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Dari solusi umum: </a:t>
            </a:r>
          </a:p>
        </p:txBody>
      </p:sp>
      <p:graphicFrame>
        <p:nvGraphicFramePr>
          <p:cNvPr id="23555" name="Object 3"/>
          <p:cNvGraphicFramePr>
            <a:graphicFrameLocks noChangeAspect="1"/>
          </p:cNvGraphicFramePr>
          <p:nvPr/>
        </p:nvGraphicFramePr>
        <p:xfrm>
          <a:off x="4267200" y="2133600"/>
          <a:ext cx="3317875" cy="858838"/>
        </p:xfrm>
        <a:graphic>
          <a:graphicData uri="http://schemas.openxmlformats.org/presentationml/2006/ole">
            <p:oleObj spid="_x0000_s3074" r:id="rId4" imgW="2051640" imgH="455400" progId="Equation.3">
              <p:embed/>
            </p:oleObj>
          </a:graphicData>
        </a:graphic>
      </p:graphicFrame>
      <p:sp>
        <p:nvSpPr>
          <p:cNvPr id="23556" name="Rectangle 4"/>
          <p:cNvSpPr>
            <a:spLocks noChangeArrowheads="1"/>
          </p:cNvSpPr>
          <p:nvPr/>
        </p:nvSpPr>
        <p:spPr bwMode="auto">
          <a:xfrm>
            <a:off x="457200" y="3048000"/>
            <a:ext cx="8075613" cy="576263"/>
          </a:xfrm>
          <a:prstGeom prst="rect">
            <a:avLst/>
          </a:prstGeom>
          <a:noFill/>
          <a:ln w="9525">
            <a:noFill/>
            <a:round/>
            <a:headEnd/>
            <a:tailEnd/>
          </a:ln>
          <a:effectLst/>
        </p:spPr>
        <p:txBody>
          <a:bodyPr lIns="90000" tIns="46800" rIns="90000" bIns="46800"/>
          <a:lstStyle/>
          <a:p>
            <a:pPr marL="341313" indent="-341313" eaLnBrk="1" hangingPunct="1">
              <a:spcBef>
                <a:spcPts val="600"/>
              </a:spcBef>
              <a:buClr>
                <a:srgbClr val="666600"/>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solidFill>
                  <a:srgbClr val="000000"/>
                </a:solidFill>
                <a:latin typeface="Verdana" pitchFamily="32" charset="0"/>
                <a:ea typeface="AR PL ShanHeiSun Uni" charset="0"/>
                <a:cs typeface="AR PL ShanHeiSun Uni" charset="0"/>
              </a:rPr>
              <a:t>dimasukkan syarat awal </a:t>
            </a:r>
            <a:r>
              <a:rPr lang="en-GB" i="1">
                <a:solidFill>
                  <a:srgbClr val="000000"/>
                </a:solidFill>
                <a:latin typeface="Verdana" pitchFamily="32" charset="0"/>
                <a:ea typeface="AR PL ShanHeiSun Uni" charset="0"/>
                <a:cs typeface="AR PL ShanHeiSun Uni" charset="0"/>
              </a:rPr>
              <a:t>x</a:t>
            </a:r>
            <a:r>
              <a:rPr lang="en-GB" baseline="-25000">
                <a:solidFill>
                  <a:srgbClr val="000000"/>
                </a:solidFill>
                <a:latin typeface="Verdana" pitchFamily="32" charset="0"/>
                <a:ea typeface="AR PL ShanHeiSun Uni" charset="0"/>
                <a:cs typeface="AR PL ShanHeiSun Uni" charset="0"/>
              </a:rPr>
              <a:t>1</a:t>
            </a:r>
            <a:r>
              <a:rPr lang="en-GB">
                <a:solidFill>
                  <a:srgbClr val="000000"/>
                </a:solidFill>
                <a:latin typeface="Verdana" pitchFamily="32" charset="0"/>
                <a:ea typeface="AR PL ShanHeiSun Uni" charset="0"/>
                <a:cs typeface="AR PL ShanHeiSun Uni" charset="0"/>
              </a:rPr>
              <a:t>=1 dan </a:t>
            </a:r>
            <a:r>
              <a:rPr lang="en-GB" i="1">
                <a:solidFill>
                  <a:srgbClr val="000000"/>
                </a:solidFill>
                <a:latin typeface="Verdana" pitchFamily="32" charset="0"/>
                <a:ea typeface="AR PL ShanHeiSun Uni" charset="0"/>
                <a:cs typeface="AR PL ShanHeiSun Uni" charset="0"/>
              </a:rPr>
              <a:t>x</a:t>
            </a:r>
            <a:r>
              <a:rPr lang="en-GB" baseline="-25000">
                <a:solidFill>
                  <a:srgbClr val="000000"/>
                </a:solidFill>
                <a:latin typeface="Verdana" pitchFamily="32" charset="0"/>
                <a:ea typeface="AR PL ShanHeiSun Uni" charset="0"/>
                <a:cs typeface="AR PL ShanHeiSun Uni" charset="0"/>
              </a:rPr>
              <a:t>0</a:t>
            </a:r>
            <a:r>
              <a:rPr lang="en-GB">
                <a:solidFill>
                  <a:srgbClr val="000000"/>
                </a:solidFill>
                <a:latin typeface="Verdana" pitchFamily="32" charset="0"/>
                <a:ea typeface="AR PL ShanHeiSun Uni" charset="0"/>
                <a:cs typeface="AR PL ShanHeiSun Uni" charset="0"/>
              </a:rPr>
              <a:t>=0. Diperoleh:</a:t>
            </a:r>
          </a:p>
          <a:p>
            <a:pPr marL="341313" indent="-341313" eaLnBrk="1" hangingPunct="1">
              <a:spcBef>
                <a:spcPts val="600"/>
              </a:spcBef>
              <a:buClr>
                <a:srgbClr val="666600"/>
              </a:buClr>
              <a:buSzPct val="75000"/>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solidFill>
                <a:srgbClr val="000000"/>
              </a:solidFill>
              <a:latin typeface="Verdana" pitchFamily="32" charset="0"/>
              <a:ea typeface="AR PL ShanHeiSun Uni" charset="0"/>
              <a:cs typeface="AR PL ShanHeiSun Uni" charset="0"/>
            </a:endParaRPr>
          </a:p>
          <a:p>
            <a:pPr marL="341313" indent="-341313" eaLnBrk="1" hangingPunct="1">
              <a:spcBef>
                <a:spcPts val="600"/>
              </a:spcBef>
              <a:buClr>
                <a:srgbClr val="666600"/>
              </a:buClr>
              <a:buSzPct val="75000"/>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solidFill>
                <a:srgbClr val="000000"/>
              </a:solidFill>
              <a:latin typeface="Verdana" pitchFamily="32" charset="0"/>
              <a:ea typeface="AR PL ShanHeiSun Uni" charset="0"/>
              <a:cs typeface="AR PL ShanHeiSun Uni" charset="0"/>
            </a:endParaRPr>
          </a:p>
        </p:txBody>
      </p:sp>
      <p:graphicFrame>
        <p:nvGraphicFramePr>
          <p:cNvPr id="23557" name="Object 5"/>
          <p:cNvGraphicFramePr>
            <a:graphicFrameLocks noChangeAspect="1"/>
          </p:cNvGraphicFramePr>
          <p:nvPr/>
        </p:nvGraphicFramePr>
        <p:xfrm>
          <a:off x="1000125" y="3902075"/>
          <a:ext cx="2351088" cy="655638"/>
        </p:xfrm>
        <a:graphic>
          <a:graphicData uri="http://schemas.openxmlformats.org/presentationml/2006/ole">
            <p:oleObj spid="_x0000_s3075" r:id="rId5" imgW="1837080" imgH="429840" progId="Equation.3">
              <p:embed/>
            </p:oleObj>
          </a:graphicData>
        </a:graphic>
      </p:graphicFrame>
      <p:sp>
        <p:nvSpPr>
          <p:cNvPr id="23558" name="Text Box 6"/>
          <p:cNvSpPr txBox="1">
            <a:spLocks noChangeArrowheads="1"/>
          </p:cNvSpPr>
          <p:nvPr/>
        </p:nvSpPr>
        <p:spPr bwMode="auto">
          <a:xfrm>
            <a:off x="3708400" y="3789363"/>
            <a:ext cx="3671888" cy="460375"/>
          </a:xfrm>
          <a:prstGeom prst="rect">
            <a:avLst/>
          </a:prstGeom>
          <a:noFill/>
          <a:ln w="9525">
            <a:noFill/>
            <a:round/>
            <a:headEnd/>
            <a:tailEnd/>
          </a:ln>
          <a:effectLst/>
        </p:spPr>
        <p:txBody>
          <a:bodyPr lIns="90000" tIns="46800" rIns="90000" bIns="46800">
            <a:spAutoFit/>
          </a:bodyPr>
          <a:lstStyle/>
          <a:p>
            <a:pPr>
              <a:spcBef>
                <a:spcPts val="150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Arial" charset="0"/>
                <a:cs typeface="Arial" charset="0"/>
              </a:rPr>
              <a:t>dan    </a:t>
            </a:r>
            <a:r>
              <a:rPr lang="en-GB" i="1">
                <a:solidFill>
                  <a:srgbClr val="000000"/>
                </a:solidFill>
                <a:cs typeface="Arial" charset="0"/>
              </a:rPr>
              <a:t>A </a:t>
            </a:r>
            <a:r>
              <a:rPr lang="en-GB">
                <a:solidFill>
                  <a:srgbClr val="000000"/>
                </a:solidFill>
                <a:cs typeface="Arial" charset="0"/>
              </a:rPr>
              <a:t>+ </a:t>
            </a:r>
            <a:r>
              <a:rPr lang="en-GB" i="1">
                <a:solidFill>
                  <a:srgbClr val="000000"/>
                </a:solidFill>
                <a:cs typeface="Arial" charset="0"/>
              </a:rPr>
              <a:t>B</a:t>
            </a:r>
            <a:r>
              <a:rPr lang="en-GB">
                <a:solidFill>
                  <a:srgbClr val="000000"/>
                </a:solidFill>
                <a:cs typeface="Arial" charset="0"/>
              </a:rPr>
              <a:t> = 0</a:t>
            </a:r>
          </a:p>
        </p:txBody>
      </p:sp>
      <p:sp>
        <p:nvSpPr>
          <p:cNvPr id="23559" name="Rectangle 7"/>
          <p:cNvSpPr>
            <a:spLocks noChangeArrowheads="1"/>
          </p:cNvSpPr>
          <p:nvPr/>
        </p:nvSpPr>
        <p:spPr bwMode="auto">
          <a:xfrm>
            <a:off x="468313" y="4437063"/>
            <a:ext cx="8424862" cy="576262"/>
          </a:xfrm>
          <a:prstGeom prst="rect">
            <a:avLst/>
          </a:prstGeom>
          <a:noFill/>
          <a:ln w="9525">
            <a:noFill/>
            <a:round/>
            <a:headEnd/>
            <a:tailEnd/>
          </a:ln>
          <a:effectLst/>
        </p:spPr>
        <p:txBody>
          <a:bodyPr lIns="90000" tIns="46800" rIns="90000" bIns="46800"/>
          <a:lstStyle/>
          <a:p>
            <a:pPr marL="341313" indent="-341313" eaLnBrk="1" hangingPunct="1">
              <a:spcBef>
                <a:spcPts val="600"/>
              </a:spcBef>
              <a:buClr>
                <a:srgbClr val="666600"/>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solidFill>
                  <a:srgbClr val="000000"/>
                </a:solidFill>
                <a:latin typeface="Verdana" pitchFamily="32" charset="0"/>
                <a:ea typeface="AR PL ShanHeiSun Uni" charset="0"/>
                <a:cs typeface="AR PL ShanHeiSun Uni" charset="0"/>
              </a:rPr>
              <a:t>Dari kedua persamaan ini diperoleh </a:t>
            </a:r>
            <a:r>
              <a:rPr lang="en-GB" i="1">
                <a:solidFill>
                  <a:srgbClr val="000000"/>
                </a:solidFill>
                <a:latin typeface="Verdana" pitchFamily="32" charset="0"/>
                <a:ea typeface="AR PL ShanHeiSun Uni" charset="0"/>
                <a:cs typeface="AR PL ShanHeiSun Uni" charset="0"/>
              </a:rPr>
              <a:t>A</a:t>
            </a:r>
            <a:r>
              <a:rPr lang="en-GB">
                <a:solidFill>
                  <a:srgbClr val="000000"/>
                </a:solidFill>
                <a:latin typeface="Verdana" pitchFamily="32" charset="0"/>
                <a:ea typeface="AR PL ShanHeiSun Uni" charset="0"/>
                <a:cs typeface="AR PL ShanHeiSun Uni" charset="0"/>
              </a:rPr>
              <a:t>=1/</a:t>
            </a:r>
            <a:r>
              <a:rPr lang="en-GB">
                <a:solidFill>
                  <a:srgbClr val="000000"/>
                </a:solidFill>
                <a:latin typeface="Symbol" pitchFamily="16" charset="2"/>
                <a:ea typeface="AR PL ShanHeiSun Uni" charset="0"/>
                <a:cs typeface="AR PL ShanHeiSun Uni" charset="0"/>
              </a:rPr>
              <a:t></a:t>
            </a:r>
            <a:r>
              <a:rPr lang="en-GB">
                <a:solidFill>
                  <a:srgbClr val="000000"/>
                </a:solidFill>
                <a:latin typeface="Verdana" pitchFamily="32" charset="0"/>
                <a:ea typeface="AR PL ShanHeiSun Uni" charset="0"/>
                <a:cs typeface="AR PL ShanHeiSun Uni" charset="0"/>
              </a:rPr>
              <a:t>5 dan B=-1/</a:t>
            </a:r>
            <a:r>
              <a:rPr lang="en-GB">
                <a:solidFill>
                  <a:srgbClr val="000000"/>
                </a:solidFill>
                <a:latin typeface="Symbol" pitchFamily="16" charset="2"/>
                <a:ea typeface="AR PL ShanHeiSun Uni" charset="0"/>
                <a:cs typeface="AR PL ShanHeiSun Uni" charset="0"/>
              </a:rPr>
              <a:t></a:t>
            </a:r>
            <a:r>
              <a:rPr lang="en-GB">
                <a:solidFill>
                  <a:srgbClr val="000000"/>
                </a:solidFill>
                <a:latin typeface="Verdana" pitchFamily="32" charset="0"/>
                <a:ea typeface="AR PL ShanHeiSun Uni" charset="0"/>
                <a:cs typeface="AR PL ShanHeiSun Uni" charset="0"/>
              </a:rPr>
              <a:t>5</a:t>
            </a:r>
          </a:p>
          <a:p>
            <a:pPr marL="341313" indent="-341313" eaLnBrk="1" hangingPunct="1">
              <a:spcBef>
                <a:spcPts val="600"/>
              </a:spcBef>
              <a:buClr>
                <a:srgbClr val="666600"/>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solidFill>
                  <a:srgbClr val="000000"/>
                </a:solidFill>
                <a:latin typeface="Verdana" pitchFamily="32" charset="0"/>
                <a:ea typeface="AR PL ShanHeiSun Uni" charset="0"/>
                <a:cs typeface="AR PL ShanHeiSun Uni" charset="0"/>
              </a:rPr>
              <a:t>Maka solusi yang dicari adalah</a:t>
            </a:r>
          </a:p>
        </p:txBody>
      </p:sp>
      <p:graphicFrame>
        <p:nvGraphicFramePr>
          <p:cNvPr id="23560" name="Object 8"/>
          <p:cNvGraphicFramePr>
            <a:graphicFrameLocks noChangeAspect="1"/>
          </p:cNvGraphicFramePr>
          <p:nvPr/>
        </p:nvGraphicFramePr>
        <p:xfrm>
          <a:off x="2438400" y="5638800"/>
          <a:ext cx="3600450" cy="915988"/>
        </p:xfrm>
        <a:graphic>
          <a:graphicData uri="http://schemas.openxmlformats.org/presentationml/2006/ole">
            <p:oleObj spid="_x0000_s3076" r:id="rId6" imgW="2283120" imgH="4554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35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23554">
                                            <p:txEl>
                                              <p:pRg st="0" end="0"/>
                                            </p:txEl>
                                          </p:spTgt>
                                        </p:tgtEl>
                                        <p:attrNameLst>
                                          <p:attrName>style.visibility</p:attrName>
                                        </p:attrNameLst>
                                      </p:cBhvr>
                                      <p:to>
                                        <p:strVal val="visible"/>
                                      </p:to>
                                    </p:set>
                                    <p:anim calcmode="lin" valueType="num">
                                      <p:cBhvr additive="repl">
                                        <p:cTn id="11" dur="500" fill="hold"/>
                                        <p:tgtEl>
                                          <p:spTgt spid="23554">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23554">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23554">
                                            <p:txEl>
                                              <p:pRg st="1" end="1"/>
                                            </p:txEl>
                                          </p:spTgt>
                                        </p:tgtEl>
                                        <p:attrNameLst>
                                          <p:attrName>style.visibility</p:attrName>
                                        </p:attrNameLst>
                                      </p:cBhvr>
                                      <p:to>
                                        <p:strVal val="visible"/>
                                      </p:to>
                                    </p:set>
                                    <p:anim calcmode="lin" valueType="num">
                                      <p:cBhvr additive="repl">
                                        <p:cTn id="17" dur="500" fill="hold"/>
                                        <p:tgtEl>
                                          <p:spTgt spid="23554">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23554">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23555"/>
                                        </p:tgtEl>
                                        <p:attrNameLst>
                                          <p:attrName>style.visibility</p:attrName>
                                        </p:attrNameLst>
                                      </p:cBhvr>
                                      <p:to>
                                        <p:strVal val="visible"/>
                                      </p:to>
                                    </p:set>
                                    <p:anim calcmode="lin" valueType="num">
                                      <p:cBhvr additive="repl">
                                        <p:cTn id="23" dur="500" fill="hold"/>
                                        <p:tgtEl>
                                          <p:spTgt spid="23555"/>
                                        </p:tgtEl>
                                        <p:attrNameLst>
                                          <p:attrName>ppt_x</p:attrName>
                                        </p:attrNameLst>
                                      </p:cBhvr>
                                      <p:tavLst>
                                        <p:tav tm="100000">
                                          <p:val>
                                            <p:strVal val="#ppt_x"/>
                                          </p:val>
                                        </p:tav>
                                        <p:tav tm="100000">
                                          <p:val>
                                            <p:strVal val="#ppt_x"/>
                                          </p:val>
                                        </p:tav>
                                      </p:tavLst>
                                    </p:anim>
                                    <p:anim calcmode="lin" valueType="num">
                                      <p:cBhvr additive="repl">
                                        <p:cTn id="24" dur="500" fill="hold"/>
                                        <p:tgtEl>
                                          <p:spTgt spid="23555"/>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23557"/>
                                        </p:tgtEl>
                                        <p:attrNameLst>
                                          <p:attrName>style.visibility</p:attrName>
                                        </p:attrNameLst>
                                      </p:cBhvr>
                                      <p:to>
                                        <p:strVal val="visible"/>
                                      </p:to>
                                    </p:set>
                                    <p:anim calcmode="lin" valueType="num">
                                      <p:cBhvr additive="repl">
                                        <p:cTn id="29" dur="500" fill="hold"/>
                                        <p:tgtEl>
                                          <p:spTgt spid="23557"/>
                                        </p:tgtEl>
                                        <p:attrNameLst>
                                          <p:attrName>ppt_x</p:attrName>
                                        </p:attrNameLst>
                                      </p:cBhvr>
                                      <p:tavLst>
                                        <p:tav tm="100000">
                                          <p:val>
                                            <p:strVal val="#ppt_x"/>
                                          </p:val>
                                        </p:tav>
                                        <p:tav tm="100000">
                                          <p:val>
                                            <p:strVal val="#ppt_x"/>
                                          </p:val>
                                        </p:tav>
                                      </p:tavLst>
                                    </p:anim>
                                    <p:anim calcmode="lin" valueType="num">
                                      <p:cBhvr additive="repl">
                                        <p:cTn id="30" dur="500" fill="hold"/>
                                        <p:tgtEl>
                                          <p:spTgt spid="23557"/>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Contoh 9</a:t>
            </a:r>
          </a:p>
        </p:txBody>
      </p:sp>
      <p:sp>
        <p:nvSpPr>
          <p:cNvPr id="24578" name="Rectangle 2"/>
          <p:cNvSpPr>
            <a:spLocks noGrp="1" noChangeArrowheads="1"/>
          </p:cNvSpPr>
          <p:nvPr>
            <p:ph type="body" idx="4294967295"/>
          </p:nvPr>
        </p:nvSpPr>
        <p:spPr>
          <a:xfrm>
            <a:off x="457200" y="1600200"/>
            <a:ext cx="8086725" cy="3768725"/>
          </a:xfrm>
          <a:ln/>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Tentukan solusi umum untuk relasi rekurensi 4</a:t>
            </a:r>
            <a:r>
              <a:rPr lang="en-GB" sz="2400" i="1"/>
              <a:t>x</a:t>
            </a:r>
            <a:r>
              <a:rPr lang="en-GB" sz="2400" i="1" baseline="-25000"/>
              <a:t>n</a:t>
            </a:r>
            <a:r>
              <a:rPr lang="en-GB" sz="2400" i="1"/>
              <a:t> </a:t>
            </a:r>
            <a:r>
              <a:rPr lang="en-GB" sz="2400"/>
              <a:t>= 20</a:t>
            </a:r>
            <a:r>
              <a:rPr lang="en-GB" sz="2400" i="1"/>
              <a:t>x</a:t>
            </a:r>
            <a:r>
              <a:rPr lang="en-GB" sz="2400" i="1" baseline="-25000"/>
              <a:t>n-1</a:t>
            </a:r>
            <a:r>
              <a:rPr lang="en-GB" sz="2400"/>
              <a:t> - 17</a:t>
            </a:r>
            <a:r>
              <a:rPr lang="en-GB" sz="2400" i="1"/>
              <a:t>x</a:t>
            </a:r>
            <a:r>
              <a:rPr lang="en-GB" sz="2400" i="1" baseline="-25000"/>
              <a:t>n-2</a:t>
            </a:r>
            <a:r>
              <a:rPr lang="en-GB" sz="2400"/>
              <a:t> + 4</a:t>
            </a:r>
            <a:r>
              <a:rPr lang="en-GB" sz="2400" i="1"/>
              <a:t>x</a:t>
            </a:r>
            <a:r>
              <a:rPr lang="en-GB" sz="2400" i="1" baseline="-25000"/>
              <a:t>n-3</a:t>
            </a:r>
            <a:r>
              <a:rPr lang="en-GB" sz="2400"/>
              <a:t>, untuk </a:t>
            </a:r>
            <a:r>
              <a:rPr lang="en-GB" sz="2400" i="1"/>
              <a:t>n</a:t>
            </a:r>
            <a:r>
              <a:rPr lang="en-GB" sz="2400"/>
              <a:t> &gt; 3 </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Persamaan karakteristik dari relasi rekurensi: </a:t>
            </a:r>
          </a:p>
          <a:p>
            <a:pPr>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4</a:t>
            </a:r>
            <a:r>
              <a:rPr lang="en-GB" sz="2400">
                <a:latin typeface="Symbol" pitchFamily="16" charset="2"/>
              </a:rPr>
              <a:t></a:t>
            </a:r>
            <a:r>
              <a:rPr lang="en-GB" sz="2400" baseline="30000"/>
              <a:t>2</a:t>
            </a:r>
            <a:r>
              <a:rPr lang="en-GB" sz="2400"/>
              <a:t> - 20</a:t>
            </a:r>
            <a:r>
              <a:rPr lang="en-GB" sz="2400">
                <a:latin typeface="Symbol" pitchFamily="16" charset="2"/>
              </a:rPr>
              <a:t></a:t>
            </a:r>
            <a:r>
              <a:rPr lang="en-GB" sz="2400" baseline="30000"/>
              <a:t>2</a:t>
            </a:r>
            <a:r>
              <a:rPr lang="en-GB" sz="2400"/>
              <a:t> - 17</a:t>
            </a:r>
            <a:r>
              <a:rPr lang="en-GB" sz="2400">
                <a:latin typeface="Symbol" pitchFamily="16" charset="2"/>
              </a:rPr>
              <a:t></a:t>
            </a:r>
            <a:r>
              <a:rPr lang="en-GB" sz="2400"/>
              <a:t> - 4 = 0</a:t>
            </a:r>
          </a:p>
          <a:p>
            <a:pPr>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(2</a:t>
            </a:r>
            <a:r>
              <a:rPr lang="en-GB" sz="2400">
                <a:latin typeface="Symbol" pitchFamily="16" charset="2"/>
              </a:rPr>
              <a:t></a:t>
            </a:r>
            <a:r>
              <a:rPr lang="en-GB" sz="2400"/>
              <a:t>-1) (2 </a:t>
            </a:r>
            <a:r>
              <a:rPr lang="en-GB" sz="2400">
                <a:latin typeface="Symbol" pitchFamily="16" charset="2"/>
              </a:rPr>
              <a:t></a:t>
            </a:r>
            <a:r>
              <a:rPr lang="en-GB" sz="2400"/>
              <a:t>-1) (</a:t>
            </a:r>
            <a:r>
              <a:rPr lang="en-GB" sz="2400">
                <a:latin typeface="Symbol" pitchFamily="16" charset="2"/>
              </a:rPr>
              <a:t></a:t>
            </a:r>
            <a:r>
              <a:rPr lang="en-GB" sz="2400"/>
              <a:t>-4) = 0</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Didapatkan akar-akar karakteristiknya:</a:t>
            </a:r>
          </a:p>
          <a:p>
            <a:pPr>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a:t>
            </a:r>
            <a:r>
              <a:rPr lang="en-GB" sz="2400">
                <a:latin typeface="Symbol" pitchFamily="16" charset="2"/>
              </a:rPr>
              <a:t></a:t>
            </a:r>
            <a:r>
              <a:rPr lang="en-GB" sz="2400" baseline="-25000"/>
              <a:t>1</a:t>
            </a:r>
            <a:r>
              <a:rPr lang="en-GB" sz="2400"/>
              <a:t> = 1/2 dengan pengulangan </a:t>
            </a:r>
            <a:r>
              <a:rPr lang="en-GB" sz="2400" i="1"/>
              <a:t>m</a:t>
            </a:r>
            <a:r>
              <a:rPr lang="en-GB" sz="2400" baseline="-25000"/>
              <a:t>1</a:t>
            </a:r>
            <a:r>
              <a:rPr lang="en-GB" sz="2400"/>
              <a:t> = 2 dan</a:t>
            </a:r>
          </a:p>
          <a:p>
            <a:pPr>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	</a:t>
            </a:r>
            <a:r>
              <a:rPr lang="en-GB" sz="2400">
                <a:latin typeface="Symbol" pitchFamily="16" charset="2"/>
              </a:rPr>
              <a:t></a:t>
            </a:r>
            <a:r>
              <a:rPr lang="en-GB" sz="2400" baseline="-25000"/>
              <a:t>2</a:t>
            </a:r>
            <a:r>
              <a:rPr lang="en-GB" sz="2400"/>
              <a:t> = 4 dengan pengulangan </a:t>
            </a:r>
            <a:r>
              <a:rPr lang="en-GB" sz="2400" i="1"/>
              <a:t>m</a:t>
            </a:r>
            <a:r>
              <a:rPr lang="en-GB" sz="2400" baseline="-25000"/>
              <a:t>2</a:t>
            </a:r>
            <a:r>
              <a:rPr lang="en-GB" sz="2400"/>
              <a:t> = 1  </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Maka solusi umumnya: </a:t>
            </a:r>
          </a:p>
        </p:txBody>
      </p:sp>
      <p:graphicFrame>
        <p:nvGraphicFramePr>
          <p:cNvPr id="24579" name="Object 3"/>
          <p:cNvGraphicFramePr>
            <a:graphicFrameLocks noChangeAspect="1"/>
          </p:cNvGraphicFramePr>
          <p:nvPr/>
        </p:nvGraphicFramePr>
        <p:xfrm>
          <a:off x="1836738" y="4991100"/>
          <a:ext cx="3967162" cy="849313"/>
        </p:xfrm>
        <a:graphic>
          <a:graphicData uri="http://schemas.openxmlformats.org/presentationml/2006/ole">
            <p:oleObj spid="_x0000_s4098" r:id="rId4" imgW="1839600" imgH="379080" progId="Equation.3">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457200" y="227013"/>
            <a:ext cx="8229600" cy="11906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Solusi Relasi Rekurensi Linier Nonhomogen </a:t>
            </a:r>
          </a:p>
        </p:txBody>
      </p:sp>
      <p:sp>
        <p:nvSpPr>
          <p:cNvPr id="25602" name="Rectangle 2"/>
          <p:cNvSpPr>
            <a:spLocks noGrp="1" noChangeArrowheads="1"/>
          </p:cNvSpPr>
          <p:nvPr>
            <p:ph type="body" idx="4294967295"/>
          </p:nvPr>
        </p:nvSpPr>
        <p:spPr>
          <a:xfrm>
            <a:off x="457200" y="1600200"/>
            <a:ext cx="8229600" cy="4530725"/>
          </a:xfrm>
          <a:ln/>
        </p:spPr>
        <p:txBody>
          <a:bodyPr/>
          <a:lstStyle/>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Jika </a:t>
            </a:r>
            <a:r>
              <a:rPr lang="en-GB" sz="2000" i="1"/>
              <a:t>t</a:t>
            </a:r>
            <a:r>
              <a:rPr lang="en-GB" sz="2000" i="1" baseline="-25000"/>
              <a:t>n</a:t>
            </a:r>
            <a:r>
              <a:rPr lang="en-GB" sz="2000" i="1"/>
              <a:t> </a:t>
            </a:r>
            <a:r>
              <a:rPr lang="en-GB" sz="2000"/>
              <a:t>memenuhi relasi rekurensi linear tak homogen </a:t>
            </a:r>
          </a:p>
          <a:p>
            <a:pPr>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a:t>
            </a:r>
            <a:r>
              <a:rPr lang="en-GB" sz="2000">
                <a:solidFill>
                  <a:srgbClr val="000099"/>
                </a:solidFill>
              </a:rPr>
              <a:t>(*)</a:t>
            </a:r>
            <a:r>
              <a:rPr lang="en-GB" sz="2000"/>
              <a:t> </a:t>
            </a:r>
            <a:r>
              <a:rPr lang="en-GB" sz="2000" i="1"/>
              <a:t>a</a:t>
            </a:r>
            <a:r>
              <a:rPr lang="en-GB" sz="2000" baseline="-25000"/>
              <a:t>0</a:t>
            </a:r>
            <a:r>
              <a:rPr lang="en-GB" sz="2000"/>
              <a:t> </a:t>
            </a:r>
            <a:r>
              <a:rPr lang="en-GB" sz="2000" i="1"/>
              <a:t>x</a:t>
            </a:r>
            <a:r>
              <a:rPr lang="en-GB" sz="2000" baseline="-25000"/>
              <a:t>n</a:t>
            </a:r>
            <a:r>
              <a:rPr lang="en-GB" sz="2000" i="1"/>
              <a:t> </a:t>
            </a:r>
            <a:r>
              <a:rPr lang="en-GB" sz="2000"/>
              <a:t>+ </a:t>
            </a:r>
            <a:r>
              <a:rPr lang="en-GB" sz="2000" i="1"/>
              <a:t>a</a:t>
            </a:r>
            <a:r>
              <a:rPr lang="en-GB" sz="2000" baseline="-25000"/>
              <a:t>1</a:t>
            </a:r>
            <a:r>
              <a:rPr lang="en-GB" sz="2000"/>
              <a:t> </a:t>
            </a:r>
            <a:r>
              <a:rPr lang="en-GB" sz="2000" i="1"/>
              <a:t>x</a:t>
            </a:r>
            <a:r>
              <a:rPr lang="en-GB" sz="2000" baseline="-25000"/>
              <a:t>n–1</a:t>
            </a:r>
            <a:r>
              <a:rPr lang="en-GB" sz="2000"/>
              <a:t> + … + </a:t>
            </a:r>
            <a:r>
              <a:rPr lang="en-GB" sz="2000" i="1"/>
              <a:t>a</a:t>
            </a:r>
            <a:r>
              <a:rPr lang="en-GB" sz="2000" baseline="-25000"/>
              <a:t>k</a:t>
            </a:r>
            <a:r>
              <a:rPr lang="en-GB" sz="2000" i="1"/>
              <a:t> x</a:t>
            </a:r>
            <a:r>
              <a:rPr lang="en-GB" sz="2000" baseline="-25000"/>
              <a:t>n–k</a:t>
            </a:r>
            <a:r>
              <a:rPr lang="en-GB" sz="2000" i="1"/>
              <a:t> </a:t>
            </a:r>
            <a:r>
              <a:rPr lang="en-GB" sz="2000"/>
              <a:t>= </a:t>
            </a:r>
            <a:r>
              <a:rPr lang="en-GB" sz="2000" i="1"/>
              <a:t>f</a:t>
            </a:r>
            <a:r>
              <a:rPr lang="en-GB" sz="2000"/>
              <a:t>(</a:t>
            </a:r>
            <a:r>
              <a:rPr lang="en-GB" sz="2000" i="1"/>
              <a:t>n</a:t>
            </a:r>
            <a:r>
              <a:rPr lang="en-GB" sz="2000"/>
              <a:t>) untuk </a:t>
            </a:r>
            <a:r>
              <a:rPr lang="en-GB" sz="2000" i="1"/>
              <a:t>n </a:t>
            </a:r>
            <a:r>
              <a:rPr lang="en-GB" sz="2000"/>
              <a:t>≥ </a:t>
            </a:r>
            <a:r>
              <a:rPr lang="en-GB" sz="2000" i="1"/>
              <a:t>k </a:t>
            </a:r>
          </a:p>
          <a:p>
            <a:pPr>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dan </a:t>
            </a:r>
            <a:r>
              <a:rPr lang="en-GB" sz="2000" i="1"/>
              <a:t>h</a:t>
            </a:r>
            <a:r>
              <a:rPr lang="en-GB" sz="2000" baseline="-25000"/>
              <a:t>n</a:t>
            </a:r>
            <a:r>
              <a:rPr lang="en-GB" sz="2000" i="1"/>
              <a:t> </a:t>
            </a:r>
            <a:r>
              <a:rPr lang="en-GB" sz="2000"/>
              <a:t>adalah solusi umum untuk relasi rekurensi linear homogen yang bersangkutan </a:t>
            </a:r>
          </a:p>
          <a:p>
            <a:pPr>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a:t>    </a:t>
            </a:r>
            <a:r>
              <a:rPr lang="en-GB" sz="2000">
                <a:solidFill>
                  <a:srgbClr val="000099"/>
                </a:solidFill>
              </a:rPr>
              <a:t>(**)</a:t>
            </a:r>
            <a:r>
              <a:rPr lang="en-GB" sz="2000" i="1"/>
              <a:t> a</a:t>
            </a:r>
            <a:r>
              <a:rPr lang="en-GB" sz="2000" i="1" baseline="-25000"/>
              <a:t>0</a:t>
            </a:r>
            <a:r>
              <a:rPr lang="en-GB" sz="2000"/>
              <a:t> </a:t>
            </a:r>
            <a:r>
              <a:rPr lang="en-GB" sz="2000" i="1"/>
              <a:t>x</a:t>
            </a:r>
            <a:r>
              <a:rPr lang="en-GB" sz="2000" i="1" baseline="-25000"/>
              <a:t>n</a:t>
            </a:r>
            <a:r>
              <a:rPr lang="en-GB" sz="2000" i="1"/>
              <a:t> </a:t>
            </a:r>
            <a:r>
              <a:rPr lang="en-GB" sz="2000"/>
              <a:t>+ </a:t>
            </a:r>
            <a:r>
              <a:rPr lang="en-GB" sz="2000" i="1"/>
              <a:t>a</a:t>
            </a:r>
            <a:r>
              <a:rPr lang="en-GB" sz="2000" i="1" baseline="-25000"/>
              <a:t>1</a:t>
            </a:r>
            <a:r>
              <a:rPr lang="en-GB" sz="2000"/>
              <a:t> </a:t>
            </a:r>
            <a:r>
              <a:rPr lang="en-GB" sz="2000" i="1"/>
              <a:t>x</a:t>
            </a:r>
            <a:r>
              <a:rPr lang="en-GB" sz="2000" i="1" baseline="-25000"/>
              <a:t>n–1</a:t>
            </a:r>
            <a:r>
              <a:rPr lang="en-GB" sz="2000"/>
              <a:t> + … + </a:t>
            </a:r>
            <a:r>
              <a:rPr lang="en-GB" sz="2000" i="1"/>
              <a:t>a</a:t>
            </a:r>
            <a:r>
              <a:rPr lang="en-GB" sz="2000" i="1" baseline="-25000"/>
              <a:t>k</a:t>
            </a:r>
            <a:r>
              <a:rPr lang="en-GB" sz="2000" i="1"/>
              <a:t> x</a:t>
            </a:r>
            <a:r>
              <a:rPr lang="en-GB" sz="2000" i="1" baseline="-25000"/>
              <a:t>n–k</a:t>
            </a:r>
            <a:r>
              <a:rPr lang="en-GB" sz="2000" i="1"/>
              <a:t> </a:t>
            </a:r>
            <a:r>
              <a:rPr lang="en-GB" sz="2000"/>
              <a:t>= 0 untuk </a:t>
            </a:r>
            <a:r>
              <a:rPr lang="en-GB" sz="2000" i="1"/>
              <a:t>n </a:t>
            </a:r>
            <a:r>
              <a:rPr lang="en-GB" sz="2000"/>
              <a:t>≥ </a:t>
            </a:r>
            <a:r>
              <a:rPr lang="en-GB" sz="2000" i="1"/>
              <a:t>k</a:t>
            </a:r>
            <a:r>
              <a:rPr lang="en-GB" sz="2000"/>
              <a:t>, </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maka </a:t>
            </a:r>
          </a:p>
          <a:p>
            <a:pPr>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a:t>		x</a:t>
            </a:r>
            <a:r>
              <a:rPr lang="en-GB" sz="2000" i="1" baseline="-25000"/>
              <a:t>n</a:t>
            </a:r>
            <a:r>
              <a:rPr lang="en-GB" sz="2000" i="1"/>
              <a:t> </a:t>
            </a:r>
            <a:r>
              <a:rPr lang="en-GB" sz="2000"/>
              <a:t>= </a:t>
            </a:r>
            <a:r>
              <a:rPr lang="en-GB" sz="2000" i="1"/>
              <a:t>h</a:t>
            </a:r>
            <a:r>
              <a:rPr lang="en-GB" sz="2000" i="1" baseline="-25000"/>
              <a:t>n</a:t>
            </a:r>
            <a:r>
              <a:rPr lang="en-GB" sz="2000" i="1"/>
              <a:t> </a:t>
            </a:r>
            <a:r>
              <a:rPr lang="en-GB" sz="2000"/>
              <a:t>+ </a:t>
            </a:r>
            <a:r>
              <a:rPr lang="en-GB" sz="2000" i="1"/>
              <a:t>t</a:t>
            </a:r>
            <a:r>
              <a:rPr lang="en-GB" sz="2000" i="1" baseline="-25000"/>
              <a:t>n</a:t>
            </a:r>
            <a:r>
              <a:rPr lang="en-GB" sz="2000" i="1"/>
              <a:t> </a:t>
            </a:r>
          </a:p>
          <a:p>
            <a:pPr>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adalah solusi umum untuk </a:t>
            </a:r>
            <a:r>
              <a:rPr lang="en-GB" sz="2000">
                <a:solidFill>
                  <a:srgbClr val="000099"/>
                </a:solidFill>
              </a:rPr>
              <a:t>(*)</a:t>
            </a:r>
            <a:r>
              <a:rPr lang="en-GB" sz="2000" b="1"/>
              <a:t>. </a:t>
            </a:r>
          </a:p>
          <a:p>
            <a:pPr>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a:t>h</a:t>
            </a:r>
            <a:r>
              <a:rPr lang="en-GB" sz="2000" i="1" baseline="-25000"/>
              <a:t>n</a:t>
            </a:r>
            <a:r>
              <a:rPr lang="en-GB" sz="2000" i="1"/>
              <a:t> </a:t>
            </a:r>
            <a:r>
              <a:rPr lang="en-GB" sz="2000"/>
              <a:t>disebut </a:t>
            </a:r>
            <a:r>
              <a:rPr lang="en-GB" sz="2000" b="1"/>
              <a:t>solusi homogen </a:t>
            </a:r>
            <a:r>
              <a:rPr lang="en-GB" sz="2000"/>
              <a:t>untuk </a:t>
            </a:r>
            <a:r>
              <a:rPr lang="en-GB" sz="2000">
                <a:solidFill>
                  <a:srgbClr val="000099"/>
                </a:solidFill>
              </a:rPr>
              <a:t>(*)</a:t>
            </a:r>
            <a:r>
              <a:rPr lang="en-GB" sz="2000"/>
              <a:t> dan </a:t>
            </a:r>
            <a:r>
              <a:rPr lang="en-GB" sz="2000" i="1"/>
              <a:t>t</a:t>
            </a:r>
            <a:r>
              <a:rPr lang="en-GB" sz="2000" i="1" baseline="-25000"/>
              <a:t>n</a:t>
            </a:r>
            <a:r>
              <a:rPr lang="en-GB" sz="2000" i="1"/>
              <a:t> </a:t>
            </a:r>
            <a:r>
              <a:rPr lang="en-GB" sz="2000"/>
              <a:t>disebut sebuah </a:t>
            </a:r>
            <a:r>
              <a:rPr lang="en-GB" sz="2000" b="1"/>
              <a:t>solusi partikulir </a:t>
            </a:r>
            <a:r>
              <a:rPr lang="en-GB" sz="2000"/>
              <a:t>(</a:t>
            </a:r>
            <a:r>
              <a:rPr lang="en-GB" sz="2000" i="1"/>
              <a:t>particular solution</a:t>
            </a:r>
            <a:r>
              <a:rPr lang="en-GB" sz="2000"/>
              <a:t>) untuk </a:t>
            </a:r>
            <a:r>
              <a:rPr lang="en-GB" sz="2000">
                <a:solidFill>
                  <a:srgbClr val="000099"/>
                </a:solidFill>
              </a:rPr>
              <a:t>(*)</a:t>
            </a:r>
            <a:r>
              <a:rPr lang="ar-SA" sz="2000">
                <a:solidFill>
                  <a:srgbClr val="000099"/>
                </a:solidFill>
                <a:cs typeface="Arial" charset="0"/>
              </a:rPr>
              <a:t>‏</a:t>
            </a:r>
            <a:endParaRPr lang="en-GB" sz="2000">
              <a:solidFill>
                <a:srgbClr val="000099"/>
              </a:solidFill>
            </a:endParaRPr>
          </a:p>
          <a:p>
            <a:pPr>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9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457200" y="227013"/>
            <a:ext cx="8229600" cy="11906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Solusi Relasi Rekurensi Linier Nonhomogen </a:t>
            </a:r>
          </a:p>
        </p:txBody>
      </p:sp>
      <p:sp>
        <p:nvSpPr>
          <p:cNvPr id="26626" name="Rectangle 2"/>
          <p:cNvSpPr>
            <a:spLocks noGrp="1" noChangeArrowheads="1"/>
          </p:cNvSpPr>
          <p:nvPr>
            <p:ph type="body" idx="4294967295"/>
          </p:nvPr>
        </p:nvSpPr>
        <p:spPr>
          <a:xfrm>
            <a:off x="457200" y="1600200"/>
            <a:ext cx="8013700" cy="1711325"/>
          </a:xfrm>
          <a:ln/>
        </p:spPr>
        <p:txBody>
          <a:bodyPr/>
          <a:lstStyle/>
          <a:p>
            <a:pPr marL="531813" indent="-531813">
              <a:spcBef>
                <a:spcPts val="600"/>
              </a:spcBef>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400"/>
              <a:t>Solusi partikulir serupa dengan bentuk </a:t>
            </a:r>
            <a:r>
              <a:rPr lang="en-GB" sz="2400" i="1"/>
              <a:t>f</a:t>
            </a:r>
            <a:r>
              <a:rPr lang="en-GB" sz="2400"/>
              <a:t>(</a:t>
            </a:r>
            <a:r>
              <a:rPr lang="en-GB" sz="2400" i="1"/>
              <a:t>n</a:t>
            </a:r>
            <a:r>
              <a:rPr lang="en-GB" sz="2400"/>
              <a:t>)</a:t>
            </a:r>
            <a:r>
              <a:rPr lang="ar-SA" sz="2400">
                <a:cs typeface="Arial" charset="0"/>
              </a:rPr>
              <a:t>‏</a:t>
            </a:r>
            <a:endParaRPr lang="en-GB" sz="2400"/>
          </a:p>
          <a:p>
            <a:pPr marL="531813" indent="-531813">
              <a:spcBef>
                <a:spcPts val="600"/>
              </a:spcBef>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400"/>
              <a:t>Ada dua bentuk </a:t>
            </a:r>
            <a:r>
              <a:rPr lang="en-GB" sz="2400" i="1"/>
              <a:t>f</a:t>
            </a:r>
            <a:r>
              <a:rPr lang="en-GB" sz="2400"/>
              <a:t>(</a:t>
            </a:r>
            <a:r>
              <a:rPr lang="en-GB" sz="2400" i="1"/>
              <a:t>n</a:t>
            </a:r>
            <a:r>
              <a:rPr lang="en-GB" sz="2400"/>
              <a:t>):</a:t>
            </a:r>
          </a:p>
          <a:p>
            <a:pPr marL="914400" lvl="1" indent="-457200">
              <a:spcBef>
                <a:spcPts val="500"/>
              </a:spcBef>
              <a:buFont typeface="Verdana" pitchFamily="32" charset="0"/>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000"/>
              <a:t> </a:t>
            </a:r>
          </a:p>
          <a:p>
            <a:pPr marL="531813" indent="-531813">
              <a:spcBef>
                <a:spcPts val="600"/>
              </a:spcBef>
              <a:buFont typeface="Wingdings" charset="2"/>
              <a:buNone/>
              <a:tabLst>
                <a:tab pos="1101725" algn="l"/>
                <a:tab pos="2016125" algn="l"/>
                <a:tab pos="2930525" algn="l"/>
                <a:tab pos="3844925" algn="l"/>
                <a:tab pos="4759325" algn="l"/>
                <a:tab pos="5673725" algn="l"/>
                <a:tab pos="6588125" algn="l"/>
                <a:tab pos="7502525" algn="l"/>
                <a:tab pos="8416925" algn="l"/>
                <a:tab pos="9331325" algn="l"/>
                <a:tab pos="10245725" algn="l"/>
              </a:tabLst>
            </a:pPr>
            <a:endParaRPr lang="en-GB" sz="2400"/>
          </a:p>
        </p:txBody>
      </p:sp>
      <p:graphicFrame>
        <p:nvGraphicFramePr>
          <p:cNvPr id="26627" name="Object 3"/>
          <p:cNvGraphicFramePr>
            <a:graphicFrameLocks noChangeAspect="1"/>
          </p:cNvGraphicFramePr>
          <p:nvPr/>
        </p:nvGraphicFramePr>
        <p:xfrm>
          <a:off x="1909763" y="2428875"/>
          <a:ext cx="2955925" cy="1079500"/>
        </p:xfrm>
        <a:graphic>
          <a:graphicData uri="http://schemas.openxmlformats.org/presentationml/2006/ole">
            <p:oleObj spid="_x0000_s5122" r:id="rId4" imgW="1084680" imgH="444240" progId="Equation.3">
              <p:embed/>
            </p:oleObj>
          </a:graphicData>
        </a:graphic>
      </p:graphicFrame>
      <p:sp>
        <p:nvSpPr>
          <p:cNvPr id="26628" name="Rectangle 4"/>
          <p:cNvSpPr>
            <a:spLocks noChangeArrowheads="1"/>
          </p:cNvSpPr>
          <p:nvPr/>
        </p:nvSpPr>
        <p:spPr bwMode="auto">
          <a:xfrm>
            <a:off x="900113" y="2492375"/>
            <a:ext cx="1079500" cy="504825"/>
          </a:xfrm>
          <a:prstGeom prst="rect">
            <a:avLst/>
          </a:prstGeom>
          <a:noFill/>
          <a:ln w="9525">
            <a:noFill/>
            <a:round/>
            <a:headEnd/>
            <a:tailEnd/>
          </a:ln>
          <a:effectLst/>
        </p:spPr>
        <p:txBody>
          <a:bodyPr lIns="90000" tIns="46800" rIns="90000" bIns="46800"/>
          <a:lstStyle/>
          <a:p>
            <a:pPr marL="1360488" lvl="1" indent="-998538" eaLnBrk="1" hangingPunct="1">
              <a:spcBef>
                <a:spcPts val="600"/>
              </a:spcBef>
              <a:buClr>
                <a:srgbClr val="999900"/>
              </a:buClr>
              <a:buSzPct val="75000"/>
              <a:tabLst>
                <a:tab pos="1360488" algn="l"/>
                <a:tab pos="2274888" algn="l"/>
                <a:tab pos="3189288" algn="l"/>
                <a:tab pos="4103688" algn="l"/>
                <a:tab pos="5018088" algn="l"/>
                <a:tab pos="5932488" algn="l"/>
                <a:tab pos="6846888" algn="l"/>
                <a:tab pos="7761288" algn="l"/>
                <a:tab pos="8675688" algn="l"/>
                <a:tab pos="9590088" algn="l"/>
                <a:tab pos="10504488" algn="l"/>
                <a:tab pos="11418888" algn="l"/>
              </a:tabLst>
            </a:pPr>
            <a:r>
              <a:rPr lang="en-GB">
                <a:solidFill>
                  <a:srgbClr val="000000"/>
                </a:solidFill>
                <a:latin typeface="Verdana" pitchFamily="32" charset="0"/>
                <a:ea typeface="AR PL ShanHeiSun Uni" charset="0"/>
                <a:cs typeface="AR PL ShanHeiSun Uni" charset="0"/>
              </a:rPr>
              <a:t>1.</a:t>
            </a:r>
          </a:p>
        </p:txBody>
      </p:sp>
      <p:sp>
        <p:nvSpPr>
          <p:cNvPr id="26629" name="Rectangle 5"/>
          <p:cNvSpPr>
            <a:spLocks noChangeArrowheads="1"/>
          </p:cNvSpPr>
          <p:nvPr/>
        </p:nvSpPr>
        <p:spPr bwMode="auto">
          <a:xfrm>
            <a:off x="900113" y="3644900"/>
            <a:ext cx="1079500" cy="504825"/>
          </a:xfrm>
          <a:prstGeom prst="rect">
            <a:avLst/>
          </a:prstGeom>
          <a:noFill/>
          <a:ln w="9525">
            <a:noFill/>
            <a:round/>
            <a:headEnd/>
            <a:tailEnd/>
          </a:ln>
          <a:effectLst/>
        </p:spPr>
        <p:txBody>
          <a:bodyPr lIns="90000" tIns="46800" rIns="90000" bIns="46800"/>
          <a:lstStyle/>
          <a:p>
            <a:pPr marL="1360488" lvl="1" indent="-998538" eaLnBrk="1" hangingPunct="1">
              <a:spcBef>
                <a:spcPts val="600"/>
              </a:spcBef>
              <a:buClr>
                <a:srgbClr val="999900"/>
              </a:buClr>
              <a:buSzPct val="75000"/>
              <a:tabLst>
                <a:tab pos="1360488" algn="l"/>
                <a:tab pos="2274888" algn="l"/>
                <a:tab pos="3189288" algn="l"/>
                <a:tab pos="4103688" algn="l"/>
                <a:tab pos="5018088" algn="l"/>
                <a:tab pos="5932488" algn="l"/>
                <a:tab pos="6846888" algn="l"/>
                <a:tab pos="7761288" algn="l"/>
                <a:tab pos="8675688" algn="l"/>
                <a:tab pos="9590088" algn="l"/>
                <a:tab pos="10504488" algn="l"/>
                <a:tab pos="11418888" algn="l"/>
              </a:tabLst>
            </a:pPr>
            <a:r>
              <a:rPr lang="en-GB">
                <a:solidFill>
                  <a:srgbClr val="000000"/>
                </a:solidFill>
                <a:latin typeface="Verdana" pitchFamily="32" charset="0"/>
                <a:ea typeface="AR PL ShanHeiSun Uni" charset="0"/>
                <a:cs typeface="AR PL ShanHeiSun Uni" charset="0"/>
              </a:rPr>
              <a:t>2.</a:t>
            </a:r>
          </a:p>
        </p:txBody>
      </p:sp>
      <p:graphicFrame>
        <p:nvGraphicFramePr>
          <p:cNvPr id="26630" name="Object 6"/>
          <p:cNvGraphicFramePr>
            <a:graphicFrameLocks noChangeAspect="1"/>
          </p:cNvGraphicFramePr>
          <p:nvPr/>
        </p:nvGraphicFramePr>
        <p:xfrm>
          <a:off x="1909763" y="3443288"/>
          <a:ext cx="3316287" cy="1246187"/>
        </p:xfrm>
        <a:graphic>
          <a:graphicData uri="http://schemas.openxmlformats.org/presentationml/2006/ole">
            <p:oleObj spid="_x0000_s5123" r:id="rId5" imgW="1231920" imgH="422640" progId="Equation.3">
              <p:embed/>
            </p:oleObj>
          </a:graphicData>
        </a:graphic>
      </p:graphicFrame>
      <p:sp>
        <p:nvSpPr>
          <p:cNvPr id="26631" name="Rectangle 7"/>
          <p:cNvSpPr>
            <a:spLocks noChangeArrowheads="1"/>
          </p:cNvSpPr>
          <p:nvPr/>
        </p:nvSpPr>
        <p:spPr bwMode="auto">
          <a:xfrm>
            <a:off x="5003800" y="2420938"/>
            <a:ext cx="4140200" cy="1728787"/>
          </a:xfrm>
          <a:prstGeom prst="rect">
            <a:avLst/>
          </a:prstGeom>
          <a:noFill/>
          <a:ln w="9525">
            <a:noFill/>
            <a:round/>
            <a:headEnd/>
            <a:tailEnd/>
          </a:ln>
          <a:effectLst/>
        </p:spPr>
        <p:txBody>
          <a:bodyPr lIns="90000" tIns="46800" rIns="90000" bIns="46800"/>
          <a:lstStyle/>
          <a:p>
            <a:pPr marL="1360488" lvl="1" indent="-998538" eaLnBrk="1" hangingPunct="1">
              <a:spcBef>
                <a:spcPts val="600"/>
              </a:spcBef>
              <a:buClr>
                <a:srgbClr val="999900"/>
              </a:buClr>
              <a:buSzPct val="75000"/>
              <a:tabLst>
                <a:tab pos="1360488" algn="l"/>
                <a:tab pos="2274888" algn="l"/>
                <a:tab pos="3189288" algn="l"/>
                <a:tab pos="4103688" algn="l"/>
                <a:tab pos="5018088" algn="l"/>
                <a:tab pos="5932488" algn="l"/>
                <a:tab pos="6846888" algn="l"/>
                <a:tab pos="7761288" algn="l"/>
                <a:tab pos="8675688" algn="l"/>
                <a:tab pos="9590088" algn="l"/>
                <a:tab pos="10504488" algn="l"/>
                <a:tab pos="11418888" algn="l"/>
              </a:tabLst>
            </a:pPr>
            <a:r>
              <a:rPr lang="en-GB">
                <a:solidFill>
                  <a:srgbClr val="000000"/>
                </a:solidFill>
                <a:latin typeface="Verdana" pitchFamily="32" charset="0"/>
                <a:ea typeface="AR PL ShanHeiSun Uni" charset="0"/>
                <a:cs typeface="AR PL ShanHeiSun Uni" charset="0"/>
              </a:rPr>
              <a:t>dengan </a:t>
            </a:r>
            <a:r>
              <a:rPr lang="en-GB" i="1">
                <a:solidFill>
                  <a:srgbClr val="000000"/>
                </a:solidFill>
                <a:latin typeface="Verdana" pitchFamily="32" charset="0"/>
                <a:ea typeface="AR PL ShanHeiSun Uni" charset="0"/>
                <a:cs typeface="AR PL ShanHeiSun Uni" charset="0"/>
              </a:rPr>
              <a:t>A</a:t>
            </a:r>
            <a:r>
              <a:rPr lang="en-GB" i="1" baseline="-25000">
                <a:solidFill>
                  <a:srgbClr val="000000"/>
                </a:solidFill>
                <a:latin typeface="Verdana" pitchFamily="32" charset="0"/>
                <a:ea typeface="AR PL ShanHeiSun Uni" charset="0"/>
                <a:cs typeface="AR PL ShanHeiSun Uni" charset="0"/>
              </a:rPr>
              <a:t>i</a:t>
            </a:r>
            <a:r>
              <a:rPr lang="en-GB">
                <a:solidFill>
                  <a:srgbClr val="000000"/>
                </a:solidFill>
                <a:latin typeface="Verdana" pitchFamily="32" charset="0"/>
                <a:ea typeface="AR PL ShanHeiSun Uni" charset="0"/>
                <a:cs typeface="AR PL ShanHeiSun Uni" charset="0"/>
              </a:rPr>
              <a:t>,</a:t>
            </a:r>
            <a:r>
              <a:rPr lang="en-GB" i="1">
                <a:solidFill>
                  <a:srgbClr val="000000"/>
                </a:solidFill>
                <a:latin typeface="Verdana" pitchFamily="32" charset="0"/>
                <a:ea typeface="AR PL ShanHeiSun Uni" charset="0"/>
                <a:cs typeface="AR PL ShanHeiSun Uni" charset="0"/>
              </a:rPr>
              <a:t> i</a:t>
            </a:r>
            <a:r>
              <a:rPr lang="en-GB">
                <a:solidFill>
                  <a:srgbClr val="000000"/>
                </a:solidFill>
                <a:latin typeface="Verdana" pitchFamily="32" charset="0"/>
                <a:ea typeface="AR PL ShanHeiSun Uni" charset="0"/>
                <a:cs typeface="AR PL ShanHeiSun Uni" charset="0"/>
              </a:rPr>
              <a:t>=1,2,…</a:t>
            </a:r>
          </a:p>
          <a:p>
            <a:pPr marL="1360488" lvl="1" indent="-998538" eaLnBrk="1" hangingPunct="1">
              <a:spcBef>
                <a:spcPts val="600"/>
              </a:spcBef>
              <a:buClr>
                <a:srgbClr val="999900"/>
              </a:buClr>
              <a:buSzPct val="75000"/>
              <a:tabLst>
                <a:tab pos="1360488" algn="l"/>
                <a:tab pos="2274888" algn="l"/>
                <a:tab pos="3189288" algn="l"/>
                <a:tab pos="4103688" algn="l"/>
                <a:tab pos="5018088" algn="l"/>
                <a:tab pos="5932488" algn="l"/>
                <a:tab pos="6846888" algn="l"/>
                <a:tab pos="7761288" algn="l"/>
                <a:tab pos="8675688" algn="l"/>
                <a:tab pos="9590088" algn="l"/>
                <a:tab pos="10504488" algn="l"/>
                <a:tab pos="11418888" algn="l"/>
              </a:tabLst>
            </a:pPr>
            <a:r>
              <a:rPr lang="en-GB" i="1">
                <a:solidFill>
                  <a:srgbClr val="000000"/>
                </a:solidFill>
                <a:latin typeface="Verdana" pitchFamily="32" charset="0"/>
                <a:ea typeface="AR PL ShanHeiSun Uni" charset="0"/>
                <a:cs typeface="AR PL ShanHeiSun Uni" charset="0"/>
              </a:rPr>
              <a:t>p,b</a:t>
            </a:r>
            <a:r>
              <a:rPr lang="en-GB">
                <a:solidFill>
                  <a:srgbClr val="000000"/>
                </a:solidFill>
                <a:latin typeface="Verdana" pitchFamily="32" charset="0"/>
                <a:ea typeface="AR PL ShanHeiSun Uni" charset="0"/>
                <a:cs typeface="AR PL ShanHeiSun Uni" charset="0"/>
              </a:rPr>
              <a:t> merupakan konstanta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Contoh </a:t>
            </a:r>
          </a:p>
        </p:txBody>
      </p:sp>
      <p:sp>
        <p:nvSpPr>
          <p:cNvPr id="27650" name="Rectangle 2"/>
          <p:cNvSpPr>
            <a:spLocks noGrp="1" noChangeArrowheads="1"/>
          </p:cNvSpPr>
          <p:nvPr>
            <p:ph type="body" idx="4294967295"/>
          </p:nvPr>
        </p:nvSpPr>
        <p:spPr>
          <a:xfrm>
            <a:off x="488950" y="1196975"/>
            <a:ext cx="8218488" cy="4957763"/>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Tentukan solusi untuk relasi rekurensi </a:t>
            </a:r>
            <a:r>
              <a:rPr lang="en-GB" i="1"/>
              <a:t>x</a:t>
            </a:r>
            <a:r>
              <a:rPr lang="en-GB" i="1" baseline="-25000"/>
              <a:t>n</a:t>
            </a:r>
            <a:r>
              <a:rPr lang="en-GB" i="1"/>
              <a:t> </a:t>
            </a:r>
            <a:r>
              <a:rPr lang="en-GB"/>
              <a:t>= 2 </a:t>
            </a:r>
            <a:r>
              <a:rPr lang="en-GB" i="1"/>
              <a:t>x</a:t>
            </a:r>
            <a:r>
              <a:rPr lang="en-GB" i="1" baseline="-25000"/>
              <a:t>n-1</a:t>
            </a:r>
            <a:r>
              <a:rPr lang="en-GB"/>
              <a:t> + 5, untuk </a:t>
            </a:r>
            <a:r>
              <a:rPr lang="en-GB" i="1"/>
              <a:t>n</a:t>
            </a:r>
            <a:r>
              <a:rPr lang="en-GB"/>
              <a:t> &gt; 0 dengan syarat awal </a:t>
            </a:r>
            <a:r>
              <a:rPr lang="en-GB" i="1"/>
              <a:t>x</a:t>
            </a:r>
            <a:r>
              <a:rPr lang="en-GB" baseline="-25000"/>
              <a:t>0</a:t>
            </a:r>
            <a:r>
              <a:rPr lang="en-GB"/>
              <a:t>=1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Tahap 1 mencari solusi homogen: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Persamaan karakteristik:</a:t>
            </a:r>
          </a:p>
          <a:p>
            <a:pPr lvl="1">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a:latin typeface="Symbol" pitchFamily="16" charset="2"/>
              </a:rPr>
              <a:t></a:t>
            </a:r>
            <a:r>
              <a:rPr lang="en-GB"/>
              <a:t> - 2 = 0</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Akar karakteristik:</a:t>
            </a:r>
          </a:p>
          <a:p>
            <a:pPr lvl="1">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a:latin typeface="Symbol" pitchFamily="16" charset="2"/>
              </a:rPr>
              <a:t></a:t>
            </a:r>
            <a:r>
              <a:rPr lang="en-GB"/>
              <a:t> = 2</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Solusi homogen </a:t>
            </a:r>
            <a:r>
              <a:rPr lang="en-GB" i="1"/>
              <a:t>h</a:t>
            </a:r>
            <a:r>
              <a:rPr lang="en-GB" i="1" baseline="-25000"/>
              <a:t>n</a:t>
            </a:r>
            <a:r>
              <a:rPr lang="en-GB"/>
              <a:t> = </a:t>
            </a:r>
            <a:r>
              <a:rPr lang="en-GB" i="1"/>
              <a:t>A</a:t>
            </a:r>
            <a:r>
              <a:rPr lang="en-GB"/>
              <a:t> 2</a:t>
            </a:r>
            <a:r>
              <a:rPr lang="en-GB" i="1" baseline="30000"/>
              <a:t>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Tahap 2 mencari solusi non homogen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Contoh </a:t>
            </a:r>
          </a:p>
        </p:txBody>
      </p:sp>
      <p:sp>
        <p:nvSpPr>
          <p:cNvPr id="28674" name="Rectangle 2"/>
          <p:cNvSpPr>
            <a:spLocks noGrp="1" noChangeArrowheads="1"/>
          </p:cNvSpPr>
          <p:nvPr>
            <p:ph type="body" idx="4294967295"/>
          </p:nvPr>
        </p:nvSpPr>
        <p:spPr>
          <a:xfrm>
            <a:off x="457200" y="1447800"/>
            <a:ext cx="8229600" cy="5478463"/>
          </a:xfrm>
          <a:ln/>
        </p:spPr>
        <p:txBody>
          <a:bodyPr/>
          <a:lstStyle/>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Dari persamaan </a:t>
            </a:r>
            <a:r>
              <a:rPr lang="en-GB" sz="2400" i="1"/>
              <a:t>x</a:t>
            </a:r>
            <a:r>
              <a:rPr lang="en-GB" sz="2400" i="1" baseline="-25000"/>
              <a:t>n</a:t>
            </a:r>
            <a:r>
              <a:rPr lang="en-GB" sz="2400" i="1"/>
              <a:t> </a:t>
            </a:r>
            <a:r>
              <a:rPr lang="en-GB" sz="2400"/>
              <a:t>= 2 </a:t>
            </a:r>
            <a:r>
              <a:rPr lang="en-GB" sz="2400" i="1"/>
              <a:t>x</a:t>
            </a:r>
            <a:r>
              <a:rPr lang="en-GB" sz="2400" i="1" baseline="-25000"/>
              <a:t>n-1</a:t>
            </a:r>
            <a:r>
              <a:rPr lang="en-GB" sz="2400"/>
              <a:t> + 5</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	didapatkan </a:t>
            </a:r>
            <a:r>
              <a:rPr lang="en-GB" sz="2400" i="1"/>
              <a:t>f</a:t>
            </a:r>
            <a:r>
              <a:rPr lang="en-GB" sz="2400"/>
              <a:t>(</a:t>
            </a:r>
            <a:r>
              <a:rPr lang="en-GB" sz="2400" i="1"/>
              <a:t>n</a:t>
            </a:r>
            <a:r>
              <a:rPr lang="en-GB" sz="2400"/>
              <a:t>) = 5</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Solusi partikulir mengikuti bentuk </a:t>
            </a:r>
            <a:r>
              <a:rPr lang="en-GB" sz="2400" i="1"/>
              <a:t>f</a:t>
            </a:r>
            <a:r>
              <a:rPr lang="en-GB" sz="2400"/>
              <a:t>(</a:t>
            </a:r>
            <a:r>
              <a:rPr lang="en-GB" sz="2400" i="1"/>
              <a:t>n</a:t>
            </a:r>
            <a:r>
              <a:rPr lang="en-GB" sz="2400"/>
              <a:t>), dengan </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i="1"/>
              <a:t>p</a:t>
            </a:r>
            <a:r>
              <a:rPr lang="en-GB" sz="2400"/>
              <a:t> = 0. Maka solusi partikulir </a:t>
            </a:r>
            <a:r>
              <a:rPr lang="en-GB" sz="2400" i="1"/>
              <a:t>t</a:t>
            </a:r>
            <a:r>
              <a:rPr lang="en-GB" sz="2400" i="1" baseline="-25000"/>
              <a:t>j</a:t>
            </a:r>
            <a:r>
              <a:rPr lang="en-GB" sz="2400" i="1"/>
              <a:t> </a:t>
            </a:r>
            <a:r>
              <a:rPr lang="en-GB" sz="2400"/>
              <a:t>= </a:t>
            </a:r>
            <a:r>
              <a:rPr lang="en-GB" sz="2400">
                <a:latin typeface="Symbol" pitchFamily="16" charset="2"/>
              </a:rPr>
              <a:t></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Dari hasil substitusi diperoleh persamaan</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	</a:t>
            </a:r>
            <a:r>
              <a:rPr lang="en-GB" sz="2400">
                <a:latin typeface="Symbol" pitchFamily="16" charset="2"/>
              </a:rPr>
              <a:t></a:t>
            </a:r>
            <a:r>
              <a:rPr lang="en-GB" sz="2400"/>
              <a:t> - 2 </a:t>
            </a:r>
            <a:r>
              <a:rPr lang="en-GB" sz="2400">
                <a:latin typeface="Symbol" pitchFamily="16" charset="2"/>
              </a:rPr>
              <a:t></a:t>
            </a:r>
            <a:r>
              <a:rPr lang="en-GB" sz="2400"/>
              <a:t> = 5  </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Persamaan ini memberikan </a:t>
            </a:r>
            <a:r>
              <a:rPr lang="en-GB" sz="2400">
                <a:latin typeface="Symbol" pitchFamily="16" charset="2"/>
              </a:rPr>
              <a:t></a:t>
            </a:r>
            <a:r>
              <a:rPr lang="en-GB" sz="2400"/>
              <a:t> = -5</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Jadi solusi partikulir </a:t>
            </a:r>
            <a:r>
              <a:rPr lang="en-GB" sz="2400" i="1"/>
              <a:t>t</a:t>
            </a:r>
            <a:r>
              <a:rPr lang="en-GB" sz="2400" i="1" baseline="-25000"/>
              <a:t>n</a:t>
            </a:r>
            <a:r>
              <a:rPr lang="en-GB" sz="2400"/>
              <a:t> = -5</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Solusi umum : </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	</a:t>
            </a:r>
            <a:r>
              <a:rPr lang="en-GB" sz="2400" i="1"/>
              <a:t>x</a:t>
            </a:r>
            <a:r>
              <a:rPr lang="en-GB" sz="2400" i="1" baseline="-25000"/>
              <a:t>n</a:t>
            </a:r>
            <a:r>
              <a:rPr lang="en-GB" sz="2400"/>
              <a:t> = </a:t>
            </a:r>
            <a:r>
              <a:rPr lang="en-GB" sz="2400" i="1"/>
              <a:t>h</a:t>
            </a:r>
            <a:r>
              <a:rPr lang="en-GB" sz="2400" i="1" baseline="-25000"/>
              <a:t>n</a:t>
            </a:r>
            <a:r>
              <a:rPr lang="en-GB" sz="2400"/>
              <a:t> + </a:t>
            </a:r>
            <a:r>
              <a:rPr lang="en-GB" sz="2400" i="1"/>
              <a:t>t</a:t>
            </a:r>
            <a:r>
              <a:rPr lang="en-GB" sz="2400" i="1" baseline="-25000"/>
              <a:t>n</a:t>
            </a:r>
            <a:r>
              <a:rPr lang="en-GB" sz="2400"/>
              <a:t> = </a:t>
            </a:r>
            <a:r>
              <a:rPr lang="en-GB" sz="2400" i="1"/>
              <a:t>A</a:t>
            </a:r>
            <a:r>
              <a:rPr lang="en-GB" sz="2400"/>
              <a:t> 2</a:t>
            </a:r>
            <a:r>
              <a:rPr lang="en-GB" sz="2400" i="1" baseline="30000"/>
              <a:t>n </a:t>
            </a:r>
            <a:r>
              <a:rPr lang="en-GB" sz="2400"/>
              <a:t>- 5</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Dengan memasukkan syarat awal </a:t>
            </a:r>
            <a:r>
              <a:rPr lang="en-GB" sz="2400" i="1"/>
              <a:t>x</a:t>
            </a:r>
            <a:r>
              <a:rPr lang="en-GB" sz="2400" baseline="-25000"/>
              <a:t>0</a:t>
            </a:r>
            <a:r>
              <a:rPr lang="en-GB" sz="2400"/>
              <a:t> = 1 didapatkan	 </a:t>
            </a:r>
            <a:r>
              <a:rPr lang="en-GB" sz="2400" i="1"/>
              <a:t>A</a:t>
            </a:r>
            <a:r>
              <a:rPr lang="en-GB" sz="2400"/>
              <a:t> = 6 </a:t>
            </a:r>
          </a:p>
          <a:p>
            <a:pPr marL="0" indent="0">
              <a:lnSpc>
                <a:spcPct val="90000"/>
              </a:lnSpc>
              <a:spcBef>
                <a:spcPts val="6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400"/>
              <a:t>sehingga solusi yang dicari adalah </a:t>
            </a:r>
            <a:r>
              <a:rPr lang="en-GB" sz="2400" i="1"/>
              <a:t>x</a:t>
            </a:r>
            <a:r>
              <a:rPr lang="en-GB" sz="2400" i="1" baseline="-25000"/>
              <a:t>n</a:t>
            </a:r>
            <a:r>
              <a:rPr lang="en-GB" sz="2400"/>
              <a:t> = 6(2</a:t>
            </a:r>
            <a:r>
              <a:rPr lang="en-GB" sz="2400" i="1" baseline="30000"/>
              <a:t>n</a:t>
            </a:r>
            <a:r>
              <a:rPr lang="en-GB" sz="2400" i="1"/>
              <a:t>)</a:t>
            </a:r>
            <a:r>
              <a:rPr lang="en-GB" sz="2400" i="1" baseline="30000"/>
              <a:t> </a:t>
            </a:r>
            <a:r>
              <a:rPr lang="en-GB" sz="2400"/>
              <a:t>- 5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Master Theorem</a:t>
            </a:r>
          </a:p>
        </p:txBody>
      </p:sp>
      <p:sp>
        <p:nvSpPr>
          <p:cNvPr id="29698" name="Text Box 2"/>
          <p:cNvSpPr txBox="1">
            <a:spLocks noChangeArrowheads="1"/>
          </p:cNvSpPr>
          <p:nvPr/>
        </p:nvSpPr>
        <p:spPr bwMode="auto">
          <a:xfrm>
            <a:off x="1066800" y="3886200"/>
            <a:ext cx="184150" cy="396875"/>
          </a:xfrm>
          <a:prstGeom prst="rect">
            <a:avLst/>
          </a:prstGeom>
          <a:noFill/>
          <a:ln w="9525">
            <a:noFill/>
            <a:round/>
            <a:headEnd/>
            <a:tailEnd/>
          </a:ln>
          <a:effectLst/>
        </p:spPr>
        <p:txBody>
          <a:bodyPr wrap="none" anchor="ctr"/>
          <a:lstStyle/>
          <a:p>
            <a:endParaRPr lang="en-US"/>
          </a:p>
        </p:txBody>
      </p:sp>
      <p:pic>
        <p:nvPicPr>
          <p:cNvPr id="29699" name="Picture 3"/>
          <p:cNvPicPr>
            <a:picLocks noChangeAspect="1" noChangeArrowheads="1"/>
          </p:cNvPicPr>
          <p:nvPr/>
        </p:nvPicPr>
        <p:blipFill>
          <a:blip r:embed="rId3"/>
          <a:srcRect/>
          <a:stretch>
            <a:fillRect/>
          </a:stretch>
        </p:blipFill>
        <p:spPr bwMode="auto">
          <a:xfrm>
            <a:off x="1981200" y="2286000"/>
            <a:ext cx="3429000" cy="712788"/>
          </a:xfrm>
          <a:prstGeom prst="rect">
            <a:avLst/>
          </a:prstGeom>
          <a:noFill/>
          <a:ln w="9525">
            <a:noFill/>
            <a:round/>
            <a:headEnd/>
            <a:tailEnd/>
          </a:ln>
          <a:effectLst/>
        </p:spPr>
      </p:pic>
      <p:sp>
        <p:nvSpPr>
          <p:cNvPr id="29700" name="Rectangle 4"/>
          <p:cNvSpPr>
            <a:spLocks noGrp="1" noChangeArrowheads="1"/>
          </p:cNvSpPr>
          <p:nvPr>
            <p:ph type="body" idx="4294967295"/>
          </p:nvPr>
        </p:nvSpPr>
        <p:spPr>
          <a:xfrm>
            <a:off x="457200" y="1600200"/>
            <a:ext cx="8229600" cy="4530725"/>
          </a:xfrm>
          <a:ln/>
        </p:spPr>
        <p:txBody>
          <a:bodyPr/>
          <a:lstStyle/>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Jika diketahui suatu relasi rekurens</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Dimana f(n) ∈O(n</a:t>
            </a:r>
            <a:r>
              <a:rPr lang="en-GB" baseline="30000"/>
              <a:t>d</a:t>
            </a:r>
            <a:r>
              <a:rPr lang="en-GB"/>
              <a:t>) dimana d≥0 maka</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p>
        </p:txBody>
      </p:sp>
      <p:pic>
        <p:nvPicPr>
          <p:cNvPr id="29701" name="Picture 5"/>
          <p:cNvPicPr>
            <a:picLocks noChangeAspect="1" noChangeArrowheads="1"/>
          </p:cNvPicPr>
          <p:nvPr/>
        </p:nvPicPr>
        <p:blipFill>
          <a:blip r:embed="rId4"/>
          <a:srcRect/>
          <a:stretch>
            <a:fillRect/>
          </a:stretch>
        </p:blipFill>
        <p:spPr bwMode="auto">
          <a:xfrm>
            <a:off x="1905000" y="4114800"/>
            <a:ext cx="4019550" cy="16462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Master theorem (contoh)</a:t>
            </a:r>
            <a:r>
              <a:rPr lang="ar-SA">
                <a:cs typeface="Arial" charset="0"/>
              </a:rPr>
              <a:t>‏</a:t>
            </a:r>
            <a:endParaRPr lang="en-GB"/>
          </a:p>
        </p:txBody>
      </p:sp>
      <p:pic>
        <p:nvPicPr>
          <p:cNvPr id="30722" name="Picture 2"/>
          <p:cNvPicPr>
            <a:picLocks noChangeAspect="1" noChangeArrowheads="1"/>
          </p:cNvPicPr>
          <p:nvPr/>
        </p:nvPicPr>
        <p:blipFill>
          <a:blip r:embed="rId3"/>
          <a:srcRect/>
          <a:stretch>
            <a:fillRect/>
          </a:stretch>
        </p:blipFill>
        <p:spPr bwMode="auto">
          <a:xfrm>
            <a:off x="2133600" y="2209800"/>
            <a:ext cx="3505200" cy="1444625"/>
          </a:xfrm>
          <a:prstGeom prst="rect">
            <a:avLst/>
          </a:prstGeom>
          <a:noFill/>
          <a:ln w="9525">
            <a:noFill/>
            <a:round/>
            <a:headEnd/>
            <a:tailEnd/>
          </a:ln>
          <a:effectLst/>
        </p:spPr>
      </p:pic>
      <p:sp>
        <p:nvSpPr>
          <p:cNvPr id="30723" name="Rectangle 3"/>
          <p:cNvSpPr>
            <a:spLocks noGrp="1" noChangeArrowheads="1"/>
          </p:cNvSpPr>
          <p:nvPr>
            <p:ph type="body" idx="4294967295"/>
          </p:nvPr>
        </p:nvSpPr>
        <p:spPr>
          <a:xfrm>
            <a:off x="457200" y="1600200"/>
            <a:ext cx="8229600" cy="4530725"/>
          </a:xfrm>
          <a:ln/>
        </p:spPr>
        <p:txBody>
          <a:bodyPr/>
          <a:lstStyle/>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Diketahui suatu relasi rekurens</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Dari relasi rekurens di atas, diperoleh </a:t>
            </a:r>
            <a:br>
              <a:rPr lang="en-GB"/>
            </a:br>
            <a:r>
              <a:rPr lang="en-GB" i="1"/>
              <a:t>a </a:t>
            </a:r>
            <a:r>
              <a:rPr lang="en-GB"/>
              <a:t>= 2, </a:t>
            </a:r>
            <a:r>
              <a:rPr lang="en-GB" i="1"/>
              <a:t>b </a:t>
            </a:r>
            <a:r>
              <a:rPr lang="en-GB"/>
              <a:t>= 2, </a:t>
            </a:r>
            <a:r>
              <a:rPr lang="en-GB" i="1"/>
              <a:t>d </a:t>
            </a:r>
            <a:r>
              <a:rPr lang="en-GB"/>
              <a:t>= 0. sehingga a&gt;b</a:t>
            </a:r>
            <a:r>
              <a:rPr lang="en-GB" baseline="30000"/>
              <a:t>d</a:t>
            </a:r>
            <a:r>
              <a:rPr lang="en-GB"/>
              <a:t> sehingga</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T(n) ∈ O(n</a:t>
            </a:r>
            <a:r>
              <a:rPr lang="en-GB" baseline="30000"/>
              <a:t>log</a:t>
            </a:r>
            <a:r>
              <a:rPr lang="en-GB" baseline="-25000"/>
              <a:t>2</a:t>
            </a:r>
            <a:r>
              <a:rPr lang="en-GB" baseline="30000"/>
              <a:t> 2</a:t>
            </a:r>
            <a:r>
              <a:rPr lang="en-GB"/>
              <a:t>) atau T(n) ∈ O(n)</a:t>
            </a:r>
            <a:r>
              <a:rPr lang="en-GB" baseline="30000"/>
              <a:t> </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aseline="30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Latihan</a:t>
            </a:r>
          </a:p>
        </p:txBody>
      </p:sp>
      <p:sp>
        <p:nvSpPr>
          <p:cNvPr id="31746" name="Rectangle 2"/>
          <p:cNvSpPr>
            <a:spLocks noGrp="1" noChangeArrowheads="1"/>
          </p:cNvSpPr>
          <p:nvPr>
            <p:ph type="body" idx="4294967295"/>
          </p:nvPr>
        </p:nvSpPr>
        <p:spPr>
          <a:xfrm>
            <a:off x="457200" y="1600200"/>
            <a:ext cx="8229600" cy="4530725"/>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Diketahui</a:t>
            </a:r>
            <a:r>
              <a:rPr lang="en-GB" dirty="0"/>
              <a:t> </a:t>
            </a:r>
            <a:r>
              <a:rPr lang="en-GB" dirty="0" err="1"/>
              <a:t>suatu</a:t>
            </a:r>
            <a:r>
              <a:rPr lang="en-GB" dirty="0"/>
              <a:t> </a:t>
            </a:r>
            <a:r>
              <a:rPr lang="en-GB" dirty="0" err="1"/>
              <a:t>algoritma</a:t>
            </a:r>
            <a:r>
              <a:rPr lang="en-GB" dirty="0"/>
              <a:t> </a:t>
            </a:r>
            <a:r>
              <a:rPr lang="en-GB" dirty="0" err="1"/>
              <a:t>rekursif</a:t>
            </a:r>
            <a:r>
              <a:rPr lang="en-GB" dirty="0"/>
              <a:t> </a:t>
            </a:r>
            <a:r>
              <a:rPr lang="en-GB" dirty="0" err="1"/>
              <a:t>dengan</a:t>
            </a:r>
            <a:r>
              <a:rPr lang="en-GB" dirty="0"/>
              <a:t> </a:t>
            </a:r>
            <a:r>
              <a:rPr lang="en-GB" dirty="0" err="1"/>
              <a:t>relasi</a:t>
            </a:r>
            <a:r>
              <a:rPr lang="en-GB" dirty="0"/>
              <a:t> </a:t>
            </a:r>
            <a:r>
              <a:rPr lang="en-GB" dirty="0" err="1"/>
              <a:t>rekurens</a:t>
            </a:r>
            <a:r>
              <a:rPr lang="en-GB" dirty="0"/>
              <a:t> </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T(n) 	=3T(n-1)-T(n-2) </a:t>
            </a:r>
            <a:r>
              <a:rPr lang="en-GB" dirty="0" err="1"/>
              <a:t>untuk</a:t>
            </a:r>
            <a:r>
              <a:rPr lang="en-GB" dirty="0"/>
              <a:t> n&gt;= 0</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a:t>
            </a:r>
            <a:r>
              <a:rPr lang="en-GB" dirty="0" smtClean="0"/>
              <a:t>T(0)</a:t>
            </a:r>
            <a:r>
              <a:rPr lang="en-GB" dirty="0"/>
              <a:t>	=4 </a:t>
            </a:r>
            <a:r>
              <a:rPr lang="en-GB" dirty="0" err="1"/>
              <a:t>untuk</a:t>
            </a:r>
            <a:r>
              <a:rPr lang="en-GB" dirty="0"/>
              <a:t> n=0</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smtClean="0"/>
              <a:t>T(1)</a:t>
            </a:r>
            <a:r>
              <a:rPr lang="en-GB" dirty="0"/>
              <a:t>	=1 </a:t>
            </a:r>
            <a:r>
              <a:rPr lang="en-GB" dirty="0" err="1"/>
              <a:t>untuk</a:t>
            </a:r>
            <a:r>
              <a:rPr lang="en-GB" dirty="0"/>
              <a:t> n=1</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a:t>
            </a:r>
            <a:r>
              <a:rPr lang="en-GB" dirty="0" err="1"/>
              <a:t>Carilah</a:t>
            </a:r>
            <a:r>
              <a:rPr lang="en-GB" dirty="0"/>
              <a:t> </a:t>
            </a:r>
            <a:r>
              <a:rPr lang="en-GB" dirty="0" err="1"/>
              <a:t>solusi</a:t>
            </a:r>
            <a:r>
              <a:rPr lang="en-GB" dirty="0"/>
              <a:t> non </a:t>
            </a:r>
            <a:r>
              <a:rPr lang="en-GB" dirty="0" err="1"/>
              <a:t>rekursifnya</a:t>
            </a:r>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317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31746">
                                            <p:txEl>
                                              <p:pRg st="0" end="0"/>
                                            </p:txEl>
                                          </p:spTgt>
                                        </p:tgtEl>
                                        <p:attrNameLst>
                                          <p:attrName>style.visibility</p:attrName>
                                        </p:attrNameLst>
                                      </p:cBhvr>
                                      <p:to>
                                        <p:strVal val="visible"/>
                                      </p:to>
                                    </p:set>
                                    <p:anim calcmode="lin" valueType="num">
                                      <p:cBhvr additive="repl">
                                        <p:cTn id="11" dur="500" fill="hold"/>
                                        <p:tgtEl>
                                          <p:spTgt spid="31746">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31746">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31746">
                                            <p:txEl>
                                              <p:pRg st="1" end="1"/>
                                            </p:txEl>
                                          </p:spTgt>
                                        </p:tgtEl>
                                        <p:attrNameLst>
                                          <p:attrName>style.visibility</p:attrName>
                                        </p:attrNameLst>
                                      </p:cBhvr>
                                      <p:to>
                                        <p:strVal val="visible"/>
                                      </p:to>
                                    </p:set>
                                    <p:anim calcmode="lin" valueType="num">
                                      <p:cBhvr additive="repl">
                                        <p:cTn id="17" dur="500" fill="hold"/>
                                        <p:tgtEl>
                                          <p:spTgt spid="31746">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31746">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31746">
                                            <p:txEl>
                                              <p:pRg st="2" end="2"/>
                                            </p:txEl>
                                          </p:spTgt>
                                        </p:tgtEl>
                                        <p:attrNameLst>
                                          <p:attrName>style.visibility</p:attrName>
                                        </p:attrNameLst>
                                      </p:cBhvr>
                                      <p:to>
                                        <p:strVal val="visible"/>
                                      </p:to>
                                    </p:set>
                                    <p:anim calcmode="lin" valueType="num">
                                      <p:cBhvr additive="repl">
                                        <p:cTn id="23" dur="500" fill="hold"/>
                                        <p:tgtEl>
                                          <p:spTgt spid="31746">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31746">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31746">
                                            <p:txEl>
                                              <p:pRg st="3" end="3"/>
                                            </p:txEl>
                                          </p:spTgt>
                                        </p:tgtEl>
                                        <p:attrNameLst>
                                          <p:attrName>style.visibility</p:attrName>
                                        </p:attrNameLst>
                                      </p:cBhvr>
                                      <p:to>
                                        <p:strVal val="visible"/>
                                      </p:to>
                                    </p:set>
                                    <p:anim calcmode="lin" valueType="num">
                                      <p:cBhvr additive="repl">
                                        <p:cTn id="29" dur="500" fill="hold"/>
                                        <p:tgtEl>
                                          <p:spTgt spid="31746">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31746">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31746">
                                            <p:txEl>
                                              <p:pRg st="4" end="4"/>
                                            </p:txEl>
                                          </p:spTgt>
                                        </p:tgtEl>
                                        <p:attrNameLst>
                                          <p:attrName>style.visibility</p:attrName>
                                        </p:attrNameLst>
                                      </p:cBhvr>
                                      <p:to>
                                        <p:strVal val="visible"/>
                                      </p:to>
                                    </p:set>
                                    <p:anim calcmode="lin" valueType="num">
                                      <p:cBhvr additive="repl">
                                        <p:cTn id="35" dur="500" fill="hold"/>
                                        <p:tgtEl>
                                          <p:spTgt spid="31746">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31746">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31746">
                                            <p:txEl>
                                              <p:pRg st="5" end="5"/>
                                            </p:txEl>
                                          </p:spTgt>
                                        </p:tgtEl>
                                        <p:attrNameLst>
                                          <p:attrName>style.visibility</p:attrName>
                                        </p:attrNameLst>
                                      </p:cBhvr>
                                      <p:to>
                                        <p:strVal val="visible"/>
                                      </p:to>
                                    </p:set>
                                    <p:anim calcmode="lin" valueType="num">
                                      <p:cBhvr additive="repl">
                                        <p:cTn id="41" dur="500" fill="hold"/>
                                        <p:tgtEl>
                                          <p:spTgt spid="31746">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31746">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57200" y="277813"/>
            <a:ext cx="8231188" cy="114141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Tujuan Instruksional Khusus (TIK)</a:t>
            </a:r>
            <a:r>
              <a:rPr lang="ar-SA">
                <a:cs typeface="Arial" charset="0"/>
              </a:rPr>
              <a:t>‏</a:t>
            </a:r>
            <a:endParaRPr lang="en-GB"/>
          </a:p>
        </p:txBody>
      </p:sp>
      <p:sp>
        <p:nvSpPr>
          <p:cNvPr id="6146" name="Rectangle 2"/>
          <p:cNvSpPr>
            <a:spLocks noGrp="1" noChangeArrowheads="1"/>
          </p:cNvSpPr>
          <p:nvPr>
            <p:ph type="body" idx="4294967295"/>
          </p:nvPr>
        </p:nvSpPr>
        <p:spPr>
          <a:xfrm>
            <a:off x="457200" y="1600200"/>
            <a:ext cx="8231188" cy="4532313"/>
          </a:xfrm>
          <a:ln/>
        </p:spPr>
        <p:txBody>
          <a:bodyPr/>
          <a:lstStyle/>
          <a:p>
            <a:pPr marL="606425" indent="-606425">
              <a:tabLst>
                <a:tab pos="1176338" algn="l"/>
                <a:tab pos="2090738" algn="l"/>
                <a:tab pos="3005138" algn="l"/>
                <a:tab pos="3919538" algn="l"/>
                <a:tab pos="4833938" algn="l"/>
                <a:tab pos="5748338" algn="l"/>
                <a:tab pos="6662738" algn="l"/>
                <a:tab pos="7577138" algn="l"/>
                <a:tab pos="8491538" algn="l"/>
                <a:tab pos="9405938" algn="l"/>
                <a:tab pos="10320338" algn="l"/>
              </a:tabLst>
            </a:pPr>
            <a:r>
              <a:rPr lang="en-GB"/>
              <a:t>Menjelaskan algoritma rekursif dengan studi kasus menara hanoi dan faktorial beserta perhitungan kompleksitasnya</a:t>
            </a:r>
          </a:p>
          <a:p>
            <a:pPr marL="606425" indent="-606425">
              <a:tabLst>
                <a:tab pos="1176338" algn="l"/>
                <a:tab pos="2090738" algn="l"/>
                <a:tab pos="3005138" algn="l"/>
                <a:tab pos="3919538" algn="l"/>
                <a:tab pos="4833938" algn="l"/>
                <a:tab pos="5748338" algn="l"/>
                <a:tab pos="6662738" algn="l"/>
                <a:tab pos="7577138" algn="l"/>
                <a:tab pos="8491538" algn="l"/>
                <a:tab pos="9405938" algn="l"/>
                <a:tab pos="10320338" algn="l"/>
              </a:tabLst>
            </a:pPr>
            <a:r>
              <a:rPr lang="en-GB"/>
              <a:t>Menyelesaikan relasi rekurens linier dan koefisien konstan</a:t>
            </a:r>
          </a:p>
          <a:p>
            <a:pPr marL="606425" indent="-606425">
              <a:tabLst>
                <a:tab pos="1176338" algn="l"/>
                <a:tab pos="2090738" algn="l"/>
                <a:tab pos="3005138" algn="l"/>
                <a:tab pos="3919538" algn="l"/>
                <a:tab pos="4833938" algn="l"/>
                <a:tab pos="5748338" algn="l"/>
                <a:tab pos="6662738" algn="l"/>
                <a:tab pos="7577138" algn="l"/>
                <a:tab pos="8491538" algn="l"/>
                <a:tab pos="9405938" algn="l"/>
                <a:tab pos="10320338" algn="l"/>
              </a:tabLst>
            </a:pPr>
            <a:r>
              <a:rPr lang="en-GB"/>
              <a:t>Meyelesaikan relasi rekurens dengan teorema master</a:t>
            </a:r>
          </a:p>
          <a:p>
            <a:pPr marL="606425" indent="-606425">
              <a:buFont typeface="Wingdings" charset="2"/>
              <a:buNone/>
              <a:tabLst>
                <a:tab pos="1176338" algn="l"/>
                <a:tab pos="2090738" algn="l"/>
                <a:tab pos="3005138" algn="l"/>
                <a:tab pos="3919538" algn="l"/>
                <a:tab pos="4833938" algn="l"/>
                <a:tab pos="5748338" algn="l"/>
                <a:tab pos="6662738" algn="l"/>
                <a:tab pos="7577138" algn="l"/>
                <a:tab pos="8491538" algn="l"/>
                <a:tab pos="9405938" algn="l"/>
                <a:tab pos="10320338" algn="l"/>
              </a:tabLst>
            </a:pPr>
            <a:endParaRPr lang="en-GB"/>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Rekursif</a:t>
            </a:r>
          </a:p>
        </p:txBody>
      </p:sp>
      <p:sp>
        <p:nvSpPr>
          <p:cNvPr id="7170" name="Rectangle 2"/>
          <p:cNvSpPr>
            <a:spLocks noGrp="1" noChangeArrowheads="1"/>
          </p:cNvSpPr>
          <p:nvPr>
            <p:ph type="body" idx="4294967295"/>
          </p:nvPr>
        </p:nvSpPr>
        <p:spPr>
          <a:xfrm>
            <a:off x="457200" y="1600200"/>
            <a:ext cx="8229600" cy="4530725"/>
          </a:xfrm>
          <a:ln/>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Bentuk rekursif :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Suatu subrutin/fungsi/ prosedur yang memanggil dirinya sendiri.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Bentuk dimana pemanggilan subrutin terdapat dalam body subrutin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Dengan rekursi, program akan lebih mudah dilihat </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Bentuk rekursi bertujuan untuk :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menyederhanakan penulisan program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menggantikan bentuk iterasi </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Syarat bentuk rekursif: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ada kondisi terminal (basis) </a:t>
            </a: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a:t>subroutine call </a:t>
            </a:r>
            <a:r>
              <a:rPr lang="en-GB" sz="2000"/>
              <a:t>yang melibatkan parameter yang nilainya menuju kondisi terminal (</a:t>
            </a:r>
            <a:r>
              <a:rPr lang="en-GB" sz="2000" i="1"/>
              <a:t>recurrence</a:t>
            </a:r>
            <a:r>
              <a:rPr lang="en-GB" sz="2000"/>
              <a:t>)</a:t>
            </a:r>
            <a:r>
              <a:rPr lang="ar-SA" sz="2000">
                <a:cs typeface="Arial" charset="0"/>
              </a:rPr>
              <a:t>‏</a:t>
            </a:r>
            <a:endParaRPr lang="en-GB" sz="2000"/>
          </a:p>
          <a:p>
            <a:pPr>
              <a:lnSpc>
                <a:spcPct val="9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7170">
                                            <p:txEl>
                                              <p:pRg st="0" end="0"/>
                                            </p:txEl>
                                          </p:spTgt>
                                        </p:tgtEl>
                                        <p:attrNameLst>
                                          <p:attrName>style.visibility</p:attrName>
                                        </p:attrNameLst>
                                      </p:cBhvr>
                                      <p:to>
                                        <p:strVal val="visible"/>
                                      </p:to>
                                    </p:set>
                                    <p:anim calcmode="lin" valueType="num">
                                      <p:cBhvr additive="repl">
                                        <p:cTn id="11" dur="500" fill="hold"/>
                                        <p:tgtEl>
                                          <p:spTgt spid="7170">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7170">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7170">
                                            <p:txEl>
                                              <p:pRg st="1" end="1"/>
                                            </p:txEl>
                                          </p:spTgt>
                                        </p:tgtEl>
                                        <p:attrNameLst>
                                          <p:attrName>style.visibility</p:attrName>
                                        </p:attrNameLst>
                                      </p:cBhvr>
                                      <p:to>
                                        <p:strVal val="visible"/>
                                      </p:to>
                                    </p:set>
                                    <p:anim calcmode="lin" valueType="num">
                                      <p:cBhvr additive="repl">
                                        <p:cTn id="17" dur="500" fill="hold"/>
                                        <p:tgtEl>
                                          <p:spTgt spid="7170">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7170">
                                            <p:txEl>
                                              <p:pRg st="1" end="1"/>
                                            </p:txEl>
                                          </p:spTgt>
                                        </p:tgtEl>
                                        <p:attrNameLst>
                                          <p:attrName>ppt_y</p:attrName>
                                        </p:attrNameLst>
                                      </p:cBhvr>
                                      <p:tavLst>
                                        <p:tav tm="100000">
                                          <p:val>
                                            <p:strVal val="1+#ppt_h/2"/>
                                          </p:val>
                                        </p:tav>
                                        <p:tav tm="100000">
                                          <p:val>
                                            <p:strVal val="#ppt_y"/>
                                          </p:val>
                                        </p:tav>
                                      </p:tavLst>
                                    </p:anim>
                                  </p:childTnLst>
                                </p:cTn>
                              </p:par>
                              <p:par>
                                <p:cTn id="19" presetID="2" presetClass="entr" presetSubtype="4" fill="hold" nodeType="withEffect">
                                  <p:stCondLst>
                                    <p:cond delay="0"/>
                                  </p:stCondLst>
                                  <p:childTnLst>
                                    <p:set>
                                      <p:cBhvr additive="repl">
                                        <p:cTn id="20" dur="1" fill="hold">
                                          <p:stCondLst>
                                            <p:cond delay="0"/>
                                          </p:stCondLst>
                                        </p:cTn>
                                        <p:tgtEl>
                                          <p:spTgt spid="7170">
                                            <p:txEl>
                                              <p:pRg st="2" end="2"/>
                                            </p:txEl>
                                          </p:spTgt>
                                        </p:tgtEl>
                                        <p:attrNameLst>
                                          <p:attrName>style.visibility</p:attrName>
                                        </p:attrNameLst>
                                      </p:cBhvr>
                                      <p:to>
                                        <p:strVal val="visible"/>
                                      </p:to>
                                    </p:set>
                                    <p:anim calcmode="lin" valueType="num">
                                      <p:cBhvr additive="repl">
                                        <p:cTn id="21" dur="500" fill="hold"/>
                                        <p:tgtEl>
                                          <p:spTgt spid="7170">
                                            <p:txEl>
                                              <p:pRg st="2" end="2"/>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7170">
                                            <p:txEl>
                                              <p:pRg st="2" end="2"/>
                                            </p:txEl>
                                          </p:spTgt>
                                        </p:tgtEl>
                                        <p:attrNameLst>
                                          <p:attrName>ppt_y</p:attrName>
                                        </p:attrNameLst>
                                      </p:cBhvr>
                                      <p:tavLst>
                                        <p:tav tm="100000">
                                          <p:val>
                                            <p:strVal val="1+#ppt_h/2"/>
                                          </p:val>
                                        </p:tav>
                                        <p:tav tm="100000">
                                          <p:val>
                                            <p:strVal val="#ppt_y"/>
                                          </p:val>
                                        </p:tav>
                                      </p:tavLst>
                                    </p:anim>
                                  </p:childTnLst>
                                </p:cTn>
                              </p:par>
                              <p:par>
                                <p:cTn id="23" presetID="2" presetClass="entr" presetSubtype="4" fill="hold" nodeType="withEffect">
                                  <p:stCondLst>
                                    <p:cond delay="0"/>
                                  </p:stCondLst>
                                  <p:childTnLst>
                                    <p:set>
                                      <p:cBhvr additive="repl">
                                        <p:cTn id="24" dur="1" fill="hold">
                                          <p:stCondLst>
                                            <p:cond delay="0"/>
                                          </p:stCondLst>
                                        </p:cTn>
                                        <p:tgtEl>
                                          <p:spTgt spid="7170">
                                            <p:txEl>
                                              <p:pRg st="3" end="3"/>
                                            </p:txEl>
                                          </p:spTgt>
                                        </p:tgtEl>
                                        <p:attrNameLst>
                                          <p:attrName>style.visibility</p:attrName>
                                        </p:attrNameLst>
                                      </p:cBhvr>
                                      <p:to>
                                        <p:strVal val="visible"/>
                                      </p:to>
                                    </p:set>
                                    <p:anim calcmode="lin" valueType="num">
                                      <p:cBhvr additive="repl">
                                        <p:cTn id="25" dur="500" fill="hold"/>
                                        <p:tgtEl>
                                          <p:spTgt spid="7170">
                                            <p:txEl>
                                              <p:pRg st="3" end="3"/>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7170">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7170">
                                            <p:txEl>
                                              <p:pRg st="4" end="4"/>
                                            </p:txEl>
                                          </p:spTgt>
                                        </p:tgtEl>
                                        <p:attrNameLst>
                                          <p:attrName>style.visibility</p:attrName>
                                        </p:attrNameLst>
                                      </p:cBhvr>
                                      <p:to>
                                        <p:strVal val="visible"/>
                                      </p:to>
                                    </p:set>
                                    <p:anim calcmode="lin" valueType="num">
                                      <p:cBhvr additive="repl">
                                        <p:cTn id="31" dur="500" fill="hold"/>
                                        <p:tgtEl>
                                          <p:spTgt spid="7170">
                                            <p:txEl>
                                              <p:pRg st="4" end="4"/>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7170">
                                            <p:txEl>
                                              <p:pRg st="4" end="4"/>
                                            </p:txEl>
                                          </p:spTgt>
                                        </p:tgtEl>
                                        <p:attrNameLst>
                                          <p:attrName>ppt_y</p:attrName>
                                        </p:attrNameLst>
                                      </p:cBhvr>
                                      <p:tavLst>
                                        <p:tav tm="100000">
                                          <p:val>
                                            <p:strVal val="1+#ppt_h/2"/>
                                          </p:val>
                                        </p:tav>
                                        <p:tav tm="100000">
                                          <p:val>
                                            <p:strVal val="#ppt_y"/>
                                          </p:val>
                                        </p:tav>
                                      </p:tavLst>
                                    </p:anim>
                                  </p:childTnLst>
                                </p:cTn>
                              </p:par>
                              <p:par>
                                <p:cTn id="33" presetID="2" presetClass="entr" presetSubtype="4" fill="hold" nodeType="withEffect">
                                  <p:stCondLst>
                                    <p:cond delay="0"/>
                                  </p:stCondLst>
                                  <p:childTnLst>
                                    <p:set>
                                      <p:cBhvr additive="repl">
                                        <p:cTn id="34" dur="1" fill="hold">
                                          <p:stCondLst>
                                            <p:cond delay="0"/>
                                          </p:stCondLst>
                                        </p:cTn>
                                        <p:tgtEl>
                                          <p:spTgt spid="7170">
                                            <p:txEl>
                                              <p:pRg st="5" end="5"/>
                                            </p:txEl>
                                          </p:spTgt>
                                        </p:tgtEl>
                                        <p:attrNameLst>
                                          <p:attrName>style.visibility</p:attrName>
                                        </p:attrNameLst>
                                      </p:cBhvr>
                                      <p:to>
                                        <p:strVal val="visible"/>
                                      </p:to>
                                    </p:set>
                                    <p:anim calcmode="lin" valueType="num">
                                      <p:cBhvr additive="repl">
                                        <p:cTn id="35" dur="500" fill="hold"/>
                                        <p:tgtEl>
                                          <p:spTgt spid="7170">
                                            <p:txEl>
                                              <p:pRg st="5" end="5"/>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7170">
                                            <p:txEl>
                                              <p:pRg st="5" end="5"/>
                                            </p:txEl>
                                          </p:spTgt>
                                        </p:tgtEl>
                                        <p:attrNameLst>
                                          <p:attrName>ppt_y</p:attrName>
                                        </p:attrNameLst>
                                      </p:cBhvr>
                                      <p:tavLst>
                                        <p:tav tm="100000">
                                          <p:val>
                                            <p:strVal val="1+#ppt_h/2"/>
                                          </p:val>
                                        </p:tav>
                                        <p:tav tm="100000">
                                          <p:val>
                                            <p:strVal val="#ppt_y"/>
                                          </p:val>
                                        </p:tav>
                                      </p:tavLst>
                                    </p:anim>
                                  </p:childTnLst>
                                </p:cTn>
                              </p:par>
                              <p:par>
                                <p:cTn id="37" presetID="2" presetClass="entr" presetSubtype="4" fill="hold" nodeType="withEffect">
                                  <p:stCondLst>
                                    <p:cond delay="0"/>
                                  </p:stCondLst>
                                  <p:childTnLst>
                                    <p:set>
                                      <p:cBhvr additive="repl">
                                        <p:cTn id="38" dur="1" fill="hold">
                                          <p:stCondLst>
                                            <p:cond delay="0"/>
                                          </p:stCondLst>
                                        </p:cTn>
                                        <p:tgtEl>
                                          <p:spTgt spid="7170">
                                            <p:txEl>
                                              <p:pRg st="6" end="6"/>
                                            </p:txEl>
                                          </p:spTgt>
                                        </p:tgtEl>
                                        <p:attrNameLst>
                                          <p:attrName>style.visibility</p:attrName>
                                        </p:attrNameLst>
                                      </p:cBhvr>
                                      <p:to>
                                        <p:strVal val="visible"/>
                                      </p:to>
                                    </p:set>
                                    <p:anim calcmode="lin" valueType="num">
                                      <p:cBhvr additive="repl">
                                        <p:cTn id="39" dur="500" fill="hold"/>
                                        <p:tgtEl>
                                          <p:spTgt spid="7170">
                                            <p:txEl>
                                              <p:pRg st="6" end="6"/>
                                            </p:txEl>
                                          </p:spTgt>
                                        </p:tgtEl>
                                        <p:attrNameLst>
                                          <p:attrName>ppt_x</p:attrName>
                                        </p:attrNameLst>
                                      </p:cBhvr>
                                      <p:tavLst>
                                        <p:tav tm="100000">
                                          <p:val>
                                            <p:strVal val="#ppt_x"/>
                                          </p:val>
                                        </p:tav>
                                        <p:tav tm="100000">
                                          <p:val>
                                            <p:strVal val="#ppt_x"/>
                                          </p:val>
                                        </p:tav>
                                      </p:tavLst>
                                    </p:anim>
                                    <p:anim calcmode="lin" valueType="num">
                                      <p:cBhvr additive="repl">
                                        <p:cTn id="40" dur="500" fill="hold"/>
                                        <p:tgtEl>
                                          <p:spTgt spid="7170">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additive="repl">
                                        <p:cTn id="44" dur="1" fill="hold">
                                          <p:stCondLst>
                                            <p:cond delay="0"/>
                                          </p:stCondLst>
                                        </p:cTn>
                                        <p:tgtEl>
                                          <p:spTgt spid="7170">
                                            <p:txEl>
                                              <p:pRg st="7" end="7"/>
                                            </p:txEl>
                                          </p:spTgt>
                                        </p:tgtEl>
                                        <p:attrNameLst>
                                          <p:attrName>style.visibility</p:attrName>
                                        </p:attrNameLst>
                                      </p:cBhvr>
                                      <p:to>
                                        <p:strVal val="visible"/>
                                      </p:to>
                                    </p:set>
                                    <p:anim calcmode="lin" valueType="num">
                                      <p:cBhvr additive="repl">
                                        <p:cTn id="45" dur="500" fill="hold"/>
                                        <p:tgtEl>
                                          <p:spTgt spid="7170">
                                            <p:txEl>
                                              <p:pRg st="7" end="7"/>
                                            </p:txEl>
                                          </p:spTgt>
                                        </p:tgtEl>
                                        <p:attrNameLst>
                                          <p:attrName>ppt_x</p:attrName>
                                        </p:attrNameLst>
                                      </p:cBhvr>
                                      <p:tavLst>
                                        <p:tav tm="100000">
                                          <p:val>
                                            <p:strVal val="#ppt_x"/>
                                          </p:val>
                                        </p:tav>
                                        <p:tav tm="100000">
                                          <p:val>
                                            <p:strVal val="#ppt_x"/>
                                          </p:val>
                                        </p:tav>
                                      </p:tavLst>
                                    </p:anim>
                                    <p:anim calcmode="lin" valueType="num">
                                      <p:cBhvr additive="repl">
                                        <p:cTn id="46" dur="500" fill="hold"/>
                                        <p:tgtEl>
                                          <p:spTgt spid="7170">
                                            <p:txEl>
                                              <p:pRg st="7" end="7"/>
                                            </p:txEl>
                                          </p:spTgt>
                                        </p:tgtEl>
                                        <p:attrNameLst>
                                          <p:attrName>ppt_y</p:attrName>
                                        </p:attrNameLst>
                                      </p:cBhvr>
                                      <p:tavLst>
                                        <p:tav tm="100000">
                                          <p:val>
                                            <p:strVal val="1+#ppt_h/2"/>
                                          </p:val>
                                        </p:tav>
                                        <p:tav tm="100000">
                                          <p:val>
                                            <p:strVal val="#ppt_y"/>
                                          </p:val>
                                        </p:tav>
                                      </p:tavLst>
                                    </p:anim>
                                  </p:childTnLst>
                                </p:cTn>
                              </p:par>
                              <p:par>
                                <p:cTn id="47" presetID="2" presetClass="entr" presetSubtype="4" fill="hold" nodeType="withEffect">
                                  <p:stCondLst>
                                    <p:cond delay="0"/>
                                  </p:stCondLst>
                                  <p:childTnLst>
                                    <p:set>
                                      <p:cBhvr additive="repl">
                                        <p:cTn id="48" dur="1" fill="hold">
                                          <p:stCondLst>
                                            <p:cond delay="0"/>
                                          </p:stCondLst>
                                        </p:cTn>
                                        <p:tgtEl>
                                          <p:spTgt spid="7170">
                                            <p:txEl>
                                              <p:pRg st="8" end="8"/>
                                            </p:txEl>
                                          </p:spTgt>
                                        </p:tgtEl>
                                        <p:attrNameLst>
                                          <p:attrName>style.visibility</p:attrName>
                                        </p:attrNameLst>
                                      </p:cBhvr>
                                      <p:to>
                                        <p:strVal val="visible"/>
                                      </p:to>
                                    </p:set>
                                    <p:anim calcmode="lin" valueType="num">
                                      <p:cBhvr additive="repl">
                                        <p:cTn id="49" dur="500" fill="hold"/>
                                        <p:tgtEl>
                                          <p:spTgt spid="7170">
                                            <p:txEl>
                                              <p:pRg st="8" end="8"/>
                                            </p:txEl>
                                          </p:spTgt>
                                        </p:tgtEl>
                                        <p:attrNameLst>
                                          <p:attrName>ppt_x</p:attrName>
                                        </p:attrNameLst>
                                      </p:cBhvr>
                                      <p:tavLst>
                                        <p:tav tm="100000">
                                          <p:val>
                                            <p:strVal val="#ppt_x"/>
                                          </p:val>
                                        </p:tav>
                                        <p:tav tm="100000">
                                          <p:val>
                                            <p:strVal val="#ppt_x"/>
                                          </p:val>
                                        </p:tav>
                                      </p:tavLst>
                                    </p:anim>
                                    <p:anim calcmode="lin" valueType="num">
                                      <p:cBhvr additive="repl">
                                        <p:cTn id="50" dur="500" fill="hold"/>
                                        <p:tgtEl>
                                          <p:spTgt spid="7170">
                                            <p:txEl>
                                              <p:pRg st="8" end="8"/>
                                            </p:txEl>
                                          </p:spTgt>
                                        </p:tgtEl>
                                        <p:attrNameLst>
                                          <p:attrName>ppt_y</p:attrName>
                                        </p:attrNameLst>
                                      </p:cBhvr>
                                      <p:tavLst>
                                        <p:tav tm="100000">
                                          <p:val>
                                            <p:strVal val="1+#ppt_h/2"/>
                                          </p:val>
                                        </p:tav>
                                        <p:tav tm="100000">
                                          <p:val>
                                            <p:strVal val="#ppt_y"/>
                                          </p:val>
                                        </p:tav>
                                      </p:tavLst>
                                    </p:anim>
                                  </p:childTnLst>
                                </p:cTn>
                              </p:par>
                              <p:par>
                                <p:cTn id="51" presetID="2" presetClass="entr" presetSubtype="4" fill="hold" nodeType="withEffect">
                                  <p:stCondLst>
                                    <p:cond delay="0"/>
                                  </p:stCondLst>
                                  <p:childTnLst>
                                    <p:set>
                                      <p:cBhvr additive="repl">
                                        <p:cTn id="52" dur="1" fill="hold">
                                          <p:stCondLst>
                                            <p:cond delay="0"/>
                                          </p:stCondLst>
                                        </p:cTn>
                                        <p:tgtEl>
                                          <p:spTgt spid="7170">
                                            <p:txEl>
                                              <p:charRg st="352" end="445"/>
                                            </p:txEl>
                                          </p:spTgt>
                                        </p:tgtEl>
                                        <p:attrNameLst>
                                          <p:attrName>style.visibility</p:attrName>
                                        </p:attrNameLst>
                                      </p:cBhvr>
                                      <p:to>
                                        <p:strVal val="visible"/>
                                      </p:to>
                                    </p:set>
                                    <p:anim calcmode="lin" valueType="num">
                                      <p:cBhvr additive="repl">
                                        <p:cTn id="53" dur="500" fill="hold"/>
                                        <p:tgtEl>
                                          <p:spTgt spid="7170">
                                            <p:txEl>
                                              <p:charRg st="352" end="445"/>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7170">
                                            <p:txEl>
                                              <p:charRg st="352" end="445"/>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457200" y="104775"/>
            <a:ext cx="8229600" cy="13128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t>Menghitung kompleksitas : </a:t>
            </a:r>
            <a:br>
              <a:rPr lang="en-GB" sz="4000"/>
            </a:br>
            <a:r>
              <a:rPr lang="en-GB" sz="4000"/>
              <a:t>Studi kasus Faktorial</a:t>
            </a:r>
          </a:p>
        </p:txBody>
      </p:sp>
      <p:sp>
        <p:nvSpPr>
          <p:cNvPr id="8194" name="Rectangle 2"/>
          <p:cNvSpPr>
            <a:spLocks noGrp="1" noChangeArrowheads="1"/>
          </p:cNvSpPr>
          <p:nvPr>
            <p:ph type="body" idx="4294967295"/>
          </p:nvPr>
        </p:nvSpPr>
        <p:spPr>
          <a:xfrm>
            <a:off x="457200" y="1600200"/>
            <a:ext cx="8229600" cy="4530725"/>
          </a:xfrm>
          <a:ln/>
        </p:spPr>
        <p:txBody>
          <a:bodyPr/>
          <a:lstStyle/>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Function Faktorial (input n : integer) → integer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{menghasilkan nilai n!, n tidak negatif}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Algoritma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	If n=0 then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		Return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	Else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		Return n*faktorial (n-1) </a:t>
            </a:r>
          </a:p>
          <a:p>
            <a:pPr>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latin typeface="Courier New" pitchFamily="49" charset="0"/>
              </a:rPr>
              <a:t>Endif</a:t>
            </a:r>
          </a:p>
          <a:p>
            <a:pPr>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Kompleksitas waktu : </a:t>
            </a:r>
          </a:p>
          <a:p>
            <a:pPr lvl="1">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untuk kasus basis, tidak ada operasi perkalian → (0) </a:t>
            </a:r>
          </a:p>
          <a:p>
            <a:pPr lvl="1">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untuk kasus rekurens, kompleksitas waktu diukur dari jumlah perkalian (1) ditambah kompleksitas waktu untuk faktorial (n-1)</a:t>
            </a:r>
            <a:r>
              <a:rPr lang="ar-SA" sz="1600">
                <a:cs typeface="Arial" charset="0"/>
              </a:rPr>
              <a:t>‏</a:t>
            </a:r>
            <a:endParaRPr lang="en-GB" sz="1600"/>
          </a:p>
          <a:p>
            <a:pPr lvl="1">
              <a:spcBef>
                <a:spcPts val="4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a:p>
        </p:txBody>
      </p:sp>
      <p:pic>
        <p:nvPicPr>
          <p:cNvPr id="8195" name="Picture 3"/>
          <p:cNvPicPr>
            <a:picLocks noChangeAspect="1" noChangeArrowheads="1"/>
          </p:cNvPicPr>
          <p:nvPr/>
        </p:nvPicPr>
        <p:blipFill>
          <a:blip r:embed="rId3"/>
          <a:srcRect/>
          <a:stretch>
            <a:fillRect/>
          </a:stretch>
        </p:blipFill>
        <p:spPr bwMode="auto">
          <a:xfrm>
            <a:off x="2590800" y="5257800"/>
            <a:ext cx="3448050" cy="9128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8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8194">
                                            <p:txEl>
                                              <p:pRg st="0" end="0"/>
                                            </p:txEl>
                                          </p:spTgt>
                                        </p:tgtEl>
                                        <p:attrNameLst>
                                          <p:attrName>style.visibility</p:attrName>
                                        </p:attrNameLst>
                                      </p:cBhvr>
                                      <p:to>
                                        <p:strVal val="visible"/>
                                      </p:to>
                                    </p:set>
                                    <p:anim calcmode="lin" valueType="num">
                                      <p:cBhvr additive="repl">
                                        <p:cTn id="11" dur="500" fill="hold"/>
                                        <p:tgtEl>
                                          <p:spTgt spid="8194">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8194">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8194">
                                            <p:txEl>
                                              <p:pRg st="1" end="1"/>
                                            </p:txEl>
                                          </p:spTgt>
                                        </p:tgtEl>
                                        <p:attrNameLst>
                                          <p:attrName>style.visibility</p:attrName>
                                        </p:attrNameLst>
                                      </p:cBhvr>
                                      <p:to>
                                        <p:strVal val="visible"/>
                                      </p:to>
                                    </p:set>
                                    <p:anim calcmode="lin" valueType="num">
                                      <p:cBhvr additive="repl">
                                        <p:cTn id="17" dur="500" fill="hold"/>
                                        <p:tgtEl>
                                          <p:spTgt spid="8194">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8194">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8194">
                                            <p:txEl>
                                              <p:pRg st="2" end="2"/>
                                            </p:txEl>
                                          </p:spTgt>
                                        </p:tgtEl>
                                        <p:attrNameLst>
                                          <p:attrName>style.visibility</p:attrName>
                                        </p:attrNameLst>
                                      </p:cBhvr>
                                      <p:to>
                                        <p:strVal val="visible"/>
                                      </p:to>
                                    </p:set>
                                    <p:anim calcmode="lin" valueType="num">
                                      <p:cBhvr additive="repl">
                                        <p:cTn id="23" dur="500" fill="hold"/>
                                        <p:tgtEl>
                                          <p:spTgt spid="8194">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8194">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8194">
                                            <p:txEl>
                                              <p:pRg st="3" end="3"/>
                                            </p:txEl>
                                          </p:spTgt>
                                        </p:tgtEl>
                                        <p:attrNameLst>
                                          <p:attrName>style.visibility</p:attrName>
                                        </p:attrNameLst>
                                      </p:cBhvr>
                                      <p:to>
                                        <p:strVal val="visible"/>
                                      </p:to>
                                    </p:set>
                                    <p:anim calcmode="lin" valueType="num">
                                      <p:cBhvr additive="repl">
                                        <p:cTn id="29" dur="500" fill="hold"/>
                                        <p:tgtEl>
                                          <p:spTgt spid="8194">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8194">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8194">
                                            <p:txEl>
                                              <p:pRg st="4" end="4"/>
                                            </p:txEl>
                                          </p:spTgt>
                                        </p:tgtEl>
                                        <p:attrNameLst>
                                          <p:attrName>style.visibility</p:attrName>
                                        </p:attrNameLst>
                                      </p:cBhvr>
                                      <p:to>
                                        <p:strVal val="visible"/>
                                      </p:to>
                                    </p:set>
                                    <p:anim calcmode="lin" valueType="num">
                                      <p:cBhvr additive="repl">
                                        <p:cTn id="35" dur="500" fill="hold"/>
                                        <p:tgtEl>
                                          <p:spTgt spid="8194">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8194">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8194">
                                            <p:txEl>
                                              <p:pRg st="5" end="5"/>
                                            </p:txEl>
                                          </p:spTgt>
                                        </p:tgtEl>
                                        <p:attrNameLst>
                                          <p:attrName>style.visibility</p:attrName>
                                        </p:attrNameLst>
                                      </p:cBhvr>
                                      <p:to>
                                        <p:strVal val="visible"/>
                                      </p:to>
                                    </p:set>
                                    <p:anim calcmode="lin" valueType="num">
                                      <p:cBhvr additive="repl">
                                        <p:cTn id="41" dur="500" fill="hold"/>
                                        <p:tgtEl>
                                          <p:spTgt spid="8194">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8194">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8194">
                                            <p:txEl>
                                              <p:pRg st="6" end="6"/>
                                            </p:txEl>
                                          </p:spTgt>
                                        </p:tgtEl>
                                        <p:attrNameLst>
                                          <p:attrName>style.visibility</p:attrName>
                                        </p:attrNameLst>
                                      </p:cBhvr>
                                      <p:to>
                                        <p:strVal val="visible"/>
                                      </p:to>
                                    </p:set>
                                    <p:anim calcmode="lin" valueType="num">
                                      <p:cBhvr additive="repl">
                                        <p:cTn id="47" dur="500" fill="hold"/>
                                        <p:tgtEl>
                                          <p:spTgt spid="8194">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8194">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8194">
                                            <p:txEl>
                                              <p:pRg st="7" end="7"/>
                                            </p:txEl>
                                          </p:spTgt>
                                        </p:tgtEl>
                                        <p:attrNameLst>
                                          <p:attrName>style.visibility</p:attrName>
                                        </p:attrNameLst>
                                      </p:cBhvr>
                                      <p:to>
                                        <p:strVal val="visible"/>
                                      </p:to>
                                    </p:set>
                                    <p:anim calcmode="lin" valueType="num">
                                      <p:cBhvr additive="repl">
                                        <p:cTn id="53" dur="500" fill="hold"/>
                                        <p:tgtEl>
                                          <p:spTgt spid="8194">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8194">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8194">
                                            <p:txEl>
                                              <p:pRg st="8" end="8"/>
                                            </p:txEl>
                                          </p:spTgt>
                                        </p:tgtEl>
                                        <p:attrNameLst>
                                          <p:attrName>style.visibility</p:attrName>
                                        </p:attrNameLst>
                                      </p:cBhvr>
                                      <p:to>
                                        <p:strVal val="visible"/>
                                      </p:to>
                                    </p:set>
                                    <p:anim calcmode="lin" valueType="num">
                                      <p:cBhvr additive="repl">
                                        <p:cTn id="59" dur="500" fill="hold"/>
                                        <p:tgtEl>
                                          <p:spTgt spid="8194">
                                            <p:txEl>
                                              <p:pRg st="8" end="8"/>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8194">
                                            <p:txEl>
                                              <p:pRg st="8" end="8"/>
                                            </p:txEl>
                                          </p:spTgt>
                                        </p:tgtEl>
                                        <p:attrNameLst>
                                          <p:attrName>ppt_y</p:attrName>
                                        </p:attrNameLst>
                                      </p:cBhvr>
                                      <p:tavLst>
                                        <p:tav tm="100000">
                                          <p:val>
                                            <p:strVal val="1+#ppt_h/2"/>
                                          </p:val>
                                        </p:tav>
                                        <p:tav tm="100000">
                                          <p:val>
                                            <p:strVal val="#ppt_y"/>
                                          </p:val>
                                        </p:tav>
                                      </p:tavLst>
                                    </p:anim>
                                  </p:childTnLst>
                                </p:cTn>
                              </p:par>
                              <p:par>
                                <p:cTn id="61" presetID="2" presetClass="entr" presetSubtype="4" fill="hold" nodeType="withEffect">
                                  <p:stCondLst>
                                    <p:cond delay="0"/>
                                  </p:stCondLst>
                                  <p:childTnLst>
                                    <p:set>
                                      <p:cBhvr additive="repl">
                                        <p:cTn id="62" dur="1" fill="hold">
                                          <p:stCondLst>
                                            <p:cond delay="0"/>
                                          </p:stCondLst>
                                        </p:cTn>
                                        <p:tgtEl>
                                          <p:spTgt spid="8194">
                                            <p:txEl>
                                              <p:pRg st="9" end="9"/>
                                            </p:txEl>
                                          </p:spTgt>
                                        </p:tgtEl>
                                        <p:attrNameLst>
                                          <p:attrName>style.visibility</p:attrName>
                                        </p:attrNameLst>
                                      </p:cBhvr>
                                      <p:to>
                                        <p:strVal val="visible"/>
                                      </p:to>
                                    </p:set>
                                    <p:anim calcmode="lin" valueType="num">
                                      <p:cBhvr additive="repl">
                                        <p:cTn id="63" dur="500" fill="hold"/>
                                        <p:tgtEl>
                                          <p:spTgt spid="8194">
                                            <p:txEl>
                                              <p:pRg st="9" end="9"/>
                                            </p:txEl>
                                          </p:spTgt>
                                        </p:tgtEl>
                                        <p:attrNameLst>
                                          <p:attrName>ppt_x</p:attrName>
                                        </p:attrNameLst>
                                      </p:cBhvr>
                                      <p:tavLst>
                                        <p:tav tm="100000">
                                          <p:val>
                                            <p:strVal val="#ppt_x"/>
                                          </p:val>
                                        </p:tav>
                                        <p:tav tm="100000">
                                          <p:val>
                                            <p:strVal val="#ppt_x"/>
                                          </p:val>
                                        </p:tav>
                                      </p:tavLst>
                                    </p:anim>
                                    <p:anim calcmode="lin" valueType="num">
                                      <p:cBhvr additive="repl">
                                        <p:cTn id="64" dur="500" fill="hold"/>
                                        <p:tgtEl>
                                          <p:spTgt spid="8194">
                                            <p:txEl>
                                              <p:pRg st="9" end="9"/>
                                            </p:txEl>
                                          </p:spTgt>
                                        </p:tgtEl>
                                        <p:attrNameLst>
                                          <p:attrName>ppt_y</p:attrName>
                                        </p:attrNameLst>
                                      </p:cBhvr>
                                      <p:tavLst>
                                        <p:tav tm="100000">
                                          <p:val>
                                            <p:strVal val="1+#ppt_h/2"/>
                                          </p:val>
                                        </p:tav>
                                        <p:tav tm="100000">
                                          <p:val>
                                            <p:strVal val="#ppt_y"/>
                                          </p:val>
                                        </p:tav>
                                      </p:tavLst>
                                    </p:anim>
                                  </p:childTnLst>
                                </p:cTn>
                              </p:par>
                              <p:par>
                                <p:cTn id="65" presetID="2" presetClass="entr" presetSubtype="4" fill="hold" nodeType="withEffect">
                                  <p:stCondLst>
                                    <p:cond delay="0"/>
                                  </p:stCondLst>
                                  <p:childTnLst>
                                    <p:set>
                                      <p:cBhvr additive="repl">
                                        <p:cTn id="66" dur="1" fill="hold">
                                          <p:stCondLst>
                                            <p:cond delay="0"/>
                                          </p:stCondLst>
                                        </p:cTn>
                                        <p:tgtEl>
                                          <p:spTgt spid="8194">
                                            <p:txEl>
                                              <p:charRg st="244" end="368"/>
                                            </p:txEl>
                                          </p:spTgt>
                                        </p:tgtEl>
                                        <p:attrNameLst>
                                          <p:attrName>style.visibility</p:attrName>
                                        </p:attrNameLst>
                                      </p:cBhvr>
                                      <p:to>
                                        <p:strVal val="visible"/>
                                      </p:to>
                                    </p:set>
                                    <p:anim calcmode="lin" valueType="num">
                                      <p:cBhvr additive="repl">
                                        <p:cTn id="67" dur="500" fill="hold"/>
                                        <p:tgtEl>
                                          <p:spTgt spid="8194">
                                            <p:txEl>
                                              <p:charRg st="244" end="368"/>
                                            </p:txEl>
                                          </p:spTgt>
                                        </p:tgtEl>
                                        <p:attrNameLst>
                                          <p:attrName>ppt_x</p:attrName>
                                        </p:attrNameLst>
                                      </p:cBhvr>
                                      <p:tavLst>
                                        <p:tav tm="100000">
                                          <p:val>
                                            <p:strVal val="#ppt_x"/>
                                          </p:val>
                                        </p:tav>
                                        <p:tav tm="100000">
                                          <p:val>
                                            <p:strVal val="#ppt_x"/>
                                          </p:val>
                                        </p:tav>
                                      </p:tavLst>
                                    </p:anim>
                                    <p:anim calcmode="lin" valueType="num">
                                      <p:cBhvr additive="repl">
                                        <p:cTn id="68" dur="500" fill="hold"/>
                                        <p:tgtEl>
                                          <p:spTgt spid="8194">
                                            <p:txEl>
                                              <p:charRg st="244" end="368"/>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457200" y="322263"/>
            <a:ext cx="8229600" cy="1139825"/>
          </a:xfrm>
          <a:ln/>
        </p:spPr>
        <p:txBody>
          <a:bodyPr lIns="0" tIns="0" rIns="0" bIns="0" anchor="ctr"/>
          <a:lstStyle/>
          <a:p>
            <a:endParaRPr lang="en-US"/>
          </a:p>
        </p:txBody>
      </p:sp>
      <p:sp>
        <p:nvSpPr>
          <p:cNvPr id="9218" name="Rectangle 2"/>
          <p:cNvSpPr>
            <a:spLocks noGrp="1" noChangeArrowheads="1"/>
          </p:cNvSpPr>
          <p:nvPr>
            <p:ph type="body" idx="4294967295"/>
          </p:nvPr>
        </p:nvSpPr>
        <p:spPr>
          <a:xfrm>
            <a:off x="457200" y="1600200"/>
            <a:ext cx="8229600" cy="4876800"/>
          </a:xfrm>
          <a:ln/>
        </p:spPr>
        <p:txBody>
          <a:bodyPr/>
          <a:lstStyle/>
          <a:p>
            <a:pPr>
              <a:spcBef>
                <a:spcPts val="600"/>
              </a:spcBef>
              <a:buFont typeface="Wingdings" charset="2"/>
              <a:buNone/>
            </a:pPr>
            <a:r>
              <a:rPr lang="en-GB" sz="2400"/>
              <a:t>Kompleksitas waktu </a:t>
            </a:r>
          </a:p>
          <a:p>
            <a:pPr>
              <a:spcBef>
                <a:spcPts val="600"/>
              </a:spcBef>
              <a:buFont typeface="Wingdings" charset="2"/>
              <a:buNone/>
            </a:pPr>
            <a:r>
              <a:rPr lang="en-GB" sz="2400"/>
              <a:t>T(n)=1+T(n-1)</a:t>
            </a:r>
            <a:r>
              <a:rPr lang="ar-SA" sz="2400">
                <a:cs typeface="Arial" charset="0"/>
              </a:rPr>
              <a:t>‏</a:t>
            </a:r>
            <a:endParaRPr lang="en-GB" sz="2400"/>
          </a:p>
          <a:p>
            <a:pPr>
              <a:spcBef>
                <a:spcPts val="600"/>
              </a:spcBef>
              <a:buFont typeface="Wingdings" charset="2"/>
              <a:buNone/>
            </a:pPr>
            <a:r>
              <a:rPr lang="en-GB" sz="2400"/>
              <a:t>=T(n)=1+1+T(n-2)=2+T(n-2)</a:t>
            </a:r>
            <a:r>
              <a:rPr lang="ar-SA" sz="2400">
                <a:cs typeface="Arial" charset="0"/>
              </a:rPr>
              <a:t>‏</a:t>
            </a:r>
            <a:endParaRPr lang="en-GB" sz="2400"/>
          </a:p>
          <a:p>
            <a:pPr>
              <a:spcBef>
                <a:spcPts val="600"/>
              </a:spcBef>
              <a:buFont typeface="Wingdings" charset="2"/>
              <a:buNone/>
            </a:pPr>
            <a:r>
              <a:rPr lang="en-GB" sz="2400"/>
              <a:t>=T(n)=2+1+T(n-3)=3+T(n-3)</a:t>
            </a:r>
            <a:r>
              <a:rPr lang="ar-SA" sz="2400">
                <a:cs typeface="Arial" charset="0"/>
              </a:rPr>
              <a:t>‏</a:t>
            </a:r>
            <a:endParaRPr lang="en-GB" sz="2400"/>
          </a:p>
          <a:p>
            <a:pPr>
              <a:spcBef>
                <a:spcPts val="600"/>
              </a:spcBef>
              <a:buFont typeface="Wingdings" charset="2"/>
              <a:buNone/>
            </a:pPr>
            <a:r>
              <a:rPr lang="en-GB" sz="2400"/>
              <a:t>= …</a:t>
            </a:r>
          </a:p>
          <a:p>
            <a:pPr>
              <a:spcBef>
                <a:spcPts val="600"/>
              </a:spcBef>
              <a:buFont typeface="Wingdings" charset="2"/>
              <a:buNone/>
            </a:pPr>
            <a:r>
              <a:rPr lang="en-GB" sz="2400"/>
              <a:t>= …</a:t>
            </a:r>
          </a:p>
          <a:p>
            <a:pPr>
              <a:spcBef>
                <a:spcPts val="600"/>
              </a:spcBef>
              <a:buFont typeface="Wingdings" charset="2"/>
              <a:buNone/>
            </a:pPr>
            <a:r>
              <a:rPr lang="en-GB" sz="2400"/>
              <a:t>= n+T(0)</a:t>
            </a:r>
            <a:r>
              <a:rPr lang="ar-SA" sz="2400">
                <a:cs typeface="Arial" charset="0"/>
              </a:rPr>
              <a:t>‏</a:t>
            </a:r>
            <a:endParaRPr lang="en-GB" sz="2400"/>
          </a:p>
          <a:p>
            <a:pPr>
              <a:spcBef>
                <a:spcPts val="600"/>
              </a:spcBef>
              <a:buFont typeface="Wingdings" charset="2"/>
              <a:buNone/>
            </a:pPr>
            <a:r>
              <a:rPr lang="en-GB" sz="2400" i="1"/>
              <a:t>= n </a:t>
            </a:r>
            <a:r>
              <a:rPr lang="en-GB" sz="2400"/>
              <a:t>+ 0 </a:t>
            </a:r>
          </a:p>
          <a:p>
            <a:pPr>
              <a:spcBef>
                <a:spcPts val="600"/>
              </a:spcBef>
              <a:buFont typeface="Wingdings" charset="2"/>
              <a:buNone/>
            </a:pPr>
            <a:r>
              <a:rPr lang="en-GB" sz="2400"/>
              <a:t>Jadi </a:t>
            </a:r>
            <a:r>
              <a:rPr lang="en-GB" sz="2400" i="1"/>
              <a:t>T</a:t>
            </a:r>
            <a:r>
              <a:rPr lang="en-GB" sz="2400"/>
              <a:t>(</a:t>
            </a:r>
            <a:r>
              <a:rPr lang="en-GB" sz="2400" i="1"/>
              <a:t>n</a:t>
            </a:r>
            <a:r>
              <a:rPr lang="en-GB" sz="2400"/>
              <a:t>) = </a:t>
            </a:r>
            <a:r>
              <a:rPr lang="en-GB" sz="2400" i="1"/>
              <a:t>n </a:t>
            </a:r>
          </a:p>
          <a:p>
            <a:pPr>
              <a:spcBef>
                <a:spcPts val="600"/>
              </a:spcBef>
              <a:buFont typeface="Wingdings" charset="2"/>
              <a:buNone/>
            </a:pPr>
            <a:r>
              <a:rPr lang="en-GB" sz="2400" i="1"/>
              <a:t>T</a:t>
            </a:r>
            <a:r>
              <a:rPr lang="en-GB" sz="2400"/>
              <a:t>(</a:t>
            </a:r>
            <a:r>
              <a:rPr lang="en-GB" sz="2400" i="1"/>
              <a:t>n</a:t>
            </a:r>
            <a:r>
              <a:rPr lang="en-GB" sz="2400"/>
              <a:t>)∈ O(</a:t>
            </a:r>
            <a:r>
              <a:rPr lang="en-GB" sz="2400" i="1"/>
              <a:t>n</a:t>
            </a:r>
            <a:r>
              <a:rPr lang="en-GB" sz="2400"/>
              <a:t>)</a:t>
            </a:r>
            <a:r>
              <a:rPr lang="ar-SA" sz="2400">
                <a:cs typeface="Arial" charset="0"/>
              </a:rPr>
              <a:t>‏</a:t>
            </a:r>
            <a:endParaRPr lang="en-GB" sz="2400"/>
          </a:p>
          <a:p>
            <a:pPr>
              <a:spcBef>
                <a:spcPts val="600"/>
              </a:spcBef>
              <a:buFont typeface="Wingdings" charset="2"/>
              <a:buNone/>
            </a:pPr>
            <a:endParaRPr lang="en-GB" sz="2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9218">
                                            <p:txEl>
                                              <p:pRg st="0" end="0"/>
                                            </p:txEl>
                                          </p:spTgt>
                                        </p:tgtEl>
                                        <p:attrNameLst>
                                          <p:attrName>style.visibility</p:attrName>
                                        </p:attrNameLst>
                                      </p:cBhvr>
                                      <p:to>
                                        <p:strVal val="visible"/>
                                      </p:to>
                                    </p:set>
                                    <p:anim calcmode="lin" valueType="num">
                                      <p:cBhvr additive="repl">
                                        <p:cTn id="7" dur="500" fill="hold"/>
                                        <p:tgtEl>
                                          <p:spTgt spid="9218">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9218">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9218">
                                            <p:txEl>
                                              <p:charRg st="20" end="34"/>
                                            </p:txEl>
                                          </p:spTgt>
                                        </p:tgtEl>
                                        <p:attrNameLst>
                                          <p:attrName>style.visibility</p:attrName>
                                        </p:attrNameLst>
                                      </p:cBhvr>
                                      <p:to>
                                        <p:strVal val="visible"/>
                                      </p:to>
                                    </p:set>
                                    <p:anim calcmode="lin" valueType="num">
                                      <p:cBhvr additive="repl">
                                        <p:cTn id="13" dur="500" fill="hold"/>
                                        <p:tgtEl>
                                          <p:spTgt spid="9218">
                                            <p:txEl>
                                              <p:charRg st="20" end="34"/>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9218">
                                            <p:txEl>
                                              <p:charRg st="20" end="34"/>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9218">
                                            <p:txEl>
                                              <p:charRg st="34" end="60"/>
                                            </p:txEl>
                                          </p:spTgt>
                                        </p:tgtEl>
                                        <p:attrNameLst>
                                          <p:attrName>style.visibility</p:attrName>
                                        </p:attrNameLst>
                                      </p:cBhvr>
                                      <p:to>
                                        <p:strVal val="visible"/>
                                      </p:to>
                                    </p:set>
                                    <p:anim calcmode="lin" valueType="num">
                                      <p:cBhvr additive="repl">
                                        <p:cTn id="19" dur="500" fill="hold"/>
                                        <p:tgtEl>
                                          <p:spTgt spid="9218">
                                            <p:txEl>
                                              <p:charRg st="34" end="60"/>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9218">
                                            <p:txEl>
                                              <p:charRg st="34" end="60"/>
                                            </p:txEl>
                                          </p:spTgt>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9218">
                                            <p:txEl>
                                              <p:charRg st="60" end="86"/>
                                            </p:txEl>
                                          </p:spTgt>
                                        </p:tgtEl>
                                        <p:attrNameLst>
                                          <p:attrName>style.visibility</p:attrName>
                                        </p:attrNameLst>
                                      </p:cBhvr>
                                      <p:to>
                                        <p:strVal val="visible"/>
                                      </p:to>
                                    </p:set>
                                    <p:anim calcmode="lin" valueType="num">
                                      <p:cBhvr additive="repl">
                                        <p:cTn id="25" dur="500" fill="hold"/>
                                        <p:tgtEl>
                                          <p:spTgt spid="9218">
                                            <p:txEl>
                                              <p:charRg st="60" end="86"/>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9218">
                                            <p:txEl>
                                              <p:charRg st="60" end="86"/>
                                            </p:txEl>
                                          </p:spTgt>
                                        </p:tgtEl>
                                        <p:attrNameLst>
                                          <p:attrName>ppt_y</p:attrName>
                                        </p:attrNameLst>
                                      </p:cBhvr>
                                      <p:tavLst>
                                        <p:tav tm="10000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9218">
                                            <p:txEl>
                                              <p:charRg st="86" end="90"/>
                                            </p:txEl>
                                          </p:spTgt>
                                        </p:tgtEl>
                                        <p:attrNameLst>
                                          <p:attrName>style.visibility</p:attrName>
                                        </p:attrNameLst>
                                      </p:cBhvr>
                                      <p:to>
                                        <p:strVal val="visible"/>
                                      </p:to>
                                    </p:set>
                                    <p:anim calcmode="lin" valueType="num">
                                      <p:cBhvr additive="repl">
                                        <p:cTn id="31" dur="500" fill="hold"/>
                                        <p:tgtEl>
                                          <p:spTgt spid="9218">
                                            <p:txEl>
                                              <p:charRg st="86" end="90"/>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9218">
                                            <p:txEl>
                                              <p:charRg st="86" end="90"/>
                                            </p:txEl>
                                          </p:spTgt>
                                        </p:tgtEl>
                                        <p:attrNameLst>
                                          <p:attrName>ppt_y</p:attrName>
                                        </p:attrNameLst>
                                      </p:cBhvr>
                                      <p:tavLst>
                                        <p:tav tm="10000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9218">
                                            <p:txEl>
                                              <p:charRg st="90" end="94"/>
                                            </p:txEl>
                                          </p:spTgt>
                                        </p:tgtEl>
                                        <p:attrNameLst>
                                          <p:attrName>style.visibility</p:attrName>
                                        </p:attrNameLst>
                                      </p:cBhvr>
                                      <p:to>
                                        <p:strVal val="visible"/>
                                      </p:to>
                                    </p:set>
                                    <p:anim calcmode="lin" valueType="num">
                                      <p:cBhvr additive="repl">
                                        <p:cTn id="37" dur="500" fill="hold"/>
                                        <p:tgtEl>
                                          <p:spTgt spid="9218">
                                            <p:txEl>
                                              <p:charRg st="90" end="94"/>
                                            </p:txEl>
                                          </p:spTgt>
                                        </p:tgtEl>
                                        <p:attrNameLst>
                                          <p:attrName>ppt_x</p:attrName>
                                        </p:attrNameLst>
                                      </p:cBhvr>
                                      <p:tavLst>
                                        <p:tav tm="100000">
                                          <p:val>
                                            <p:strVal val="#ppt_x"/>
                                          </p:val>
                                        </p:tav>
                                        <p:tav tm="100000">
                                          <p:val>
                                            <p:strVal val="#ppt_x"/>
                                          </p:val>
                                        </p:tav>
                                      </p:tavLst>
                                    </p:anim>
                                    <p:anim calcmode="lin" valueType="num">
                                      <p:cBhvr additive="repl">
                                        <p:cTn id="38" dur="500" fill="hold"/>
                                        <p:tgtEl>
                                          <p:spTgt spid="9218">
                                            <p:txEl>
                                              <p:charRg st="90" end="94"/>
                                            </p:txEl>
                                          </p:spTgt>
                                        </p:tgtEl>
                                        <p:attrNameLst>
                                          <p:attrName>ppt_y</p:attrName>
                                        </p:attrNameLst>
                                      </p:cBhvr>
                                      <p:tavLst>
                                        <p:tav tm="10000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9218">
                                            <p:txEl>
                                              <p:charRg st="94" end="103"/>
                                            </p:txEl>
                                          </p:spTgt>
                                        </p:tgtEl>
                                        <p:attrNameLst>
                                          <p:attrName>style.visibility</p:attrName>
                                        </p:attrNameLst>
                                      </p:cBhvr>
                                      <p:to>
                                        <p:strVal val="visible"/>
                                      </p:to>
                                    </p:set>
                                    <p:anim calcmode="lin" valueType="num">
                                      <p:cBhvr additive="repl">
                                        <p:cTn id="43" dur="500" fill="hold"/>
                                        <p:tgtEl>
                                          <p:spTgt spid="9218">
                                            <p:txEl>
                                              <p:charRg st="94" end="103"/>
                                            </p:txEl>
                                          </p:spTgt>
                                        </p:tgtEl>
                                        <p:attrNameLst>
                                          <p:attrName>ppt_x</p:attrName>
                                        </p:attrNameLst>
                                      </p:cBhvr>
                                      <p:tavLst>
                                        <p:tav tm="100000">
                                          <p:val>
                                            <p:strVal val="#ppt_x"/>
                                          </p:val>
                                        </p:tav>
                                        <p:tav tm="100000">
                                          <p:val>
                                            <p:strVal val="#ppt_x"/>
                                          </p:val>
                                        </p:tav>
                                      </p:tavLst>
                                    </p:anim>
                                    <p:anim calcmode="lin" valueType="num">
                                      <p:cBhvr additive="repl">
                                        <p:cTn id="44" dur="500" fill="hold"/>
                                        <p:tgtEl>
                                          <p:spTgt spid="9218">
                                            <p:txEl>
                                              <p:charRg st="94" end="103"/>
                                            </p:txEl>
                                          </p:spTgt>
                                        </p:tgtEl>
                                        <p:attrNameLst>
                                          <p:attrName>ppt_y</p:attrName>
                                        </p:attrNameLst>
                                      </p:cBhvr>
                                      <p:tavLst>
                                        <p:tav tm="10000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additive="repl">
                                        <p:cTn id="48" dur="1" fill="hold">
                                          <p:stCondLst>
                                            <p:cond delay="0"/>
                                          </p:stCondLst>
                                        </p:cTn>
                                        <p:tgtEl>
                                          <p:spTgt spid="9218">
                                            <p:txEl>
                                              <p:charRg st="103" end="112"/>
                                            </p:txEl>
                                          </p:spTgt>
                                        </p:tgtEl>
                                        <p:attrNameLst>
                                          <p:attrName>style.visibility</p:attrName>
                                        </p:attrNameLst>
                                      </p:cBhvr>
                                      <p:to>
                                        <p:strVal val="visible"/>
                                      </p:to>
                                    </p:set>
                                    <p:anim calcmode="lin" valueType="num">
                                      <p:cBhvr additive="repl">
                                        <p:cTn id="49" dur="500" fill="hold"/>
                                        <p:tgtEl>
                                          <p:spTgt spid="9218">
                                            <p:txEl>
                                              <p:charRg st="103" end="112"/>
                                            </p:txEl>
                                          </p:spTgt>
                                        </p:tgtEl>
                                        <p:attrNameLst>
                                          <p:attrName>ppt_x</p:attrName>
                                        </p:attrNameLst>
                                      </p:cBhvr>
                                      <p:tavLst>
                                        <p:tav tm="100000">
                                          <p:val>
                                            <p:strVal val="#ppt_x"/>
                                          </p:val>
                                        </p:tav>
                                        <p:tav tm="100000">
                                          <p:val>
                                            <p:strVal val="#ppt_x"/>
                                          </p:val>
                                        </p:tav>
                                      </p:tavLst>
                                    </p:anim>
                                    <p:anim calcmode="lin" valueType="num">
                                      <p:cBhvr additive="repl">
                                        <p:cTn id="50" dur="500" fill="hold"/>
                                        <p:tgtEl>
                                          <p:spTgt spid="9218">
                                            <p:txEl>
                                              <p:charRg st="103" end="112"/>
                                            </p:txEl>
                                          </p:spTgt>
                                        </p:tgtEl>
                                        <p:attrNameLst>
                                          <p:attrName>ppt_y</p:attrName>
                                        </p:attrNameLst>
                                      </p:cBhvr>
                                      <p:tavLst>
                                        <p:tav tm="10000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additive="repl">
                                        <p:cTn id="54" dur="1" fill="hold">
                                          <p:stCondLst>
                                            <p:cond delay="0"/>
                                          </p:stCondLst>
                                        </p:cTn>
                                        <p:tgtEl>
                                          <p:spTgt spid="9218">
                                            <p:txEl>
                                              <p:charRg st="112" end="127"/>
                                            </p:txEl>
                                          </p:spTgt>
                                        </p:tgtEl>
                                        <p:attrNameLst>
                                          <p:attrName>style.visibility</p:attrName>
                                        </p:attrNameLst>
                                      </p:cBhvr>
                                      <p:to>
                                        <p:strVal val="visible"/>
                                      </p:to>
                                    </p:set>
                                    <p:anim calcmode="lin" valueType="num">
                                      <p:cBhvr additive="repl">
                                        <p:cTn id="55" dur="500" fill="hold"/>
                                        <p:tgtEl>
                                          <p:spTgt spid="9218">
                                            <p:txEl>
                                              <p:charRg st="112" end="127"/>
                                            </p:txEl>
                                          </p:spTgt>
                                        </p:tgtEl>
                                        <p:attrNameLst>
                                          <p:attrName>ppt_x</p:attrName>
                                        </p:attrNameLst>
                                      </p:cBhvr>
                                      <p:tavLst>
                                        <p:tav tm="100000">
                                          <p:val>
                                            <p:strVal val="#ppt_x"/>
                                          </p:val>
                                        </p:tav>
                                        <p:tav tm="100000">
                                          <p:val>
                                            <p:strVal val="#ppt_x"/>
                                          </p:val>
                                        </p:tav>
                                      </p:tavLst>
                                    </p:anim>
                                    <p:anim calcmode="lin" valueType="num">
                                      <p:cBhvr additive="repl">
                                        <p:cTn id="56" dur="500" fill="hold"/>
                                        <p:tgtEl>
                                          <p:spTgt spid="9218">
                                            <p:txEl>
                                              <p:charRg st="112" end="127"/>
                                            </p:txEl>
                                          </p:spTgt>
                                        </p:tgtEl>
                                        <p:attrNameLst>
                                          <p:attrName>ppt_y</p:attrName>
                                        </p:attrNameLst>
                                      </p:cBhvr>
                                      <p:tavLst>
                                        <p:tav tm="10000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additive="repl">
                                        <p:cTn id="60" dur="1" fill="hold">
                                          <p:stCondLst>
                                            <p:cond delay="0"/>
                                          </p:stCondLst>
                                        </p:cTn>
                                        <p:tgtEl>
                                          <p:spTgt spid="9218">
                                            <p:txEl>
                                              <p:charRg st="127" end="138"/>
                                            </p:txEl>
                                          </p:spTgt>
                                        </p:tgtEl>
                                        <p:attrNameLst>
                                          <p:attrName>style.visibility</p:attrName>
                                        </p:attrNameLst>
                                      </p:cBhvr>
                                      <p:to>
                                        <p:strVal val="visible"/>
                                      </p:to>
                                    </p:set>
                                    <p:anim calcmode="lin" valueType="num">
                                      <p:cBhvr additive="repl">
                                        <p:cTn id="61" dur="500" fill="hold"/>
                                        <p:tgtEl>
                                          <p:spTgt spid="9218">
                                            <p:txEl>
                                              <p:charRg st="127" end="138"/>
                                            </p:txEl>
                                          </p:spTgt>
                                        </p:tgtEl>
                                        <p:attrNameLst>
                                          <p:attrName>ppt_x</p:attrName>
                                        </p:attrNameLst>
                                      </p:cBhvr>
                                      <p:tavLst>
                                        <p:tav tm="100000">
                                          <p:val>
                                            <p:strVal val="#ppt_x"/>
                                          </p:val>
                                        </p:tav>
                                        <p:tav tm="100000">
                                          <p:val>
                                            <p:strVal val="#ppt_x"/>
                                          </p:val>
                                        </p:tav>
                                      </p:tavLst>
                                    </p:anim>
                                    <p:anim calcmode="lin" valueType="num">
                                      <p:cBhvr additive="repl">
                                        <p:cTn id="62" dur="500" fill="hold"/>
                                        <p:tgtEl>
                                          <p:spTgt spid="9218">
                                            <p:txEl>
                                              <p:charRg st="127" end="138"/>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Kasus 2 : Menara hanoi</a:t>
            </a:r>
          </a:p>
        </p:txBody>
      </p:sp>
      <p:sp>
        <p:nvSpPr>
          <p:cNvPr id="10242" name="Rectangle 2"/>
          <p:cNvSpPr>
            <a:spLocks noGrp="1" noChangeArrowheads="1"/>
          </p:cNvSpPr>
          <p:nvPr>
            <p:ph type="body" idx="4294967295"/>
          </p:nvPr>
        </p:nvSpPr>
        <p:spPr>
          <a:xfrm>
            <a:off x="457200" y="4419600"/>
            <a:ext cx="8229600" cy="1803400"/>
          </a:xfrm>
          <a:ln/>
        </p:spPr>
        <p:txBody>
          <a:bodyPr/>
          <a:lstStyle/>
          <a:p>
            <a:pPr marL="0" indent="0">
              <a:lnSpc>
                <a:spcPct val="90000"/>
              </a:lnSpc>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a:t>Bagaimana memindahkan seluruh piringan tersebut ke sebuah tiang yang lain (dari A ke B); setiap kali hanya satu piringan yang boleh dipindahkan, tetapi tidak boleh ada piringan besar di atas piringan kecil. Ada tiang perantara C. Kata pendeta, jika pemindahan berhasil dilakukan, maka DUNIA KIAMAT !!!</a:t>
            </a:r>
          </a:p>
          <a:p>
            <a:pPr marL="0" indent="0">
              <a:lnSpc>
                <a:spcPct val="90000"/>
              </a:lnSpc>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sz="2000"/>
          </a:p>
        </p:txBody>
      </p:sp>
      <p:pic>
        <p:nvPicPr>
          <p:cNvPr id="10243" name="Picture 3"/>
          <p:cNvPicPr>
            <a:picLocks noChangeAspect="1" noChangeArrowheads="1"/>
          </p:cNvPicPr>
          <p:nvPr/>
        </p:nvPicPr>
        <p:blipFill>
          <a:blip r:embed="rId3"/>
          <a:srcRect/>
          <a:stretch>
            <a:fillRect/>
          </a:stretch>
        </p:blipFill>
        <p:spPr bwMode="auto">
          <a:xfrm>
            <a:off x="1600200" y="1676400"/>
            <a:ext cx="5257800" cy="1978025"/>
          </a:xfrm>
          <a:prstGeom prst="rect">
            <a:avLst/>
          </a:prstGeom>
          <a:noFill/>
          <a:ln w="9525">
            <a:noFill/>
            <a:round/>
            <a:headEnd/>
            <a:tailEnd/>
          </a:ln>
          <a:effectLst/>
        </p:spPr>
      </p:pic>
      <p:sp>
        <p:nvSpPr>
          <p:cNvPr id="10244" name="Text Box 4"/>
          <p:cNvSpPr txBox="1">
            <a:spLocks noChangeArrowheads="1"/>
          </p:cNvSpPr>
          <p:nvPr/>
        </p:nvSpPr>
        <p:spPr bwMode="auto">
          <a:xfrm>
            <a:off x="2689225" y="3841750"/>
            <a:ext cx="3209925" cy="368300"/>
          </a:xfrm>
          <a:prstGeom prst="rect">
            <a:avLst/>
          </a:prstGeom>
          <a:noFill/>
          <a:ln w="9525">
            <a:noFill/>
            <a:round/>
            <a:headEnd/>
            <a:tailEnd/>
          </a:ln>
          <a:effectLst/>
        </p:spPr>
        <p:txBody>
          <a:bodyPr wrap="none" lIns="90000" tIns="46800" rIns="90000" bIns="46800">
            <a:spAutoFit/>
          </a:bodyPr>
          <a:lstStyle/>
          <a:p>
            <a:pP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Verdana" pitchFamily="32" charset="0"/>
                <a:ea typeface="AR PL ShanHeiSun Uni" charset="0"/>
                <a:cs typeface="AR PL ShanHeiSun Uni" charset="0"/>
              </a:rPr>
              <a:t>A                       B               C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0242">
                                            <p:txEl>
                                              <p:pRg st="0" end="0"/>
                                            </p:txEl>
                                          </p:spTgt>
                                        </p:tgtEl>
                                        <p:attrNameLst>
                                          <p:attrName>style.visibility</p:attrName>
                                        </p:attrNameLst>
                                      </p:cBhvr>
                                      <p:to>
                                        <p:strVal val="visible"/>
                                      </p:to>
                                    </p:set>
                                    <p:anim calcmode="lin" valueType="num">
                                      <p:cBhvr additive="repl">
                                        <p:cTn id="11" dur="500" fill="hold"/>
                                        <p:tgtEl>
                                          <p:spTgt spid="10242">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0242">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Algoritma</a:t>
            </a:r>
          </a:p>
        </p:txBody>
      </p:sp>
      <p:sp>
        <p:nvSpPr>
          <p:cNvPr id="11266" name="Rectangle 2"/>
          <p:cNvSpPr>
            <a:spLocks noGrp="1" noChangeArrowheads="1"/>
          </p:cNvSpPr>
          <p:nvPr>
            <p:ph type="body" idx="4294967295"/>
          </p:nvPr>
        </p:nvSpPr>
        <p:spPr>
          <a:xfrm>
            <a:off x="457200" y="1600200"/>
            <a:ext cx="8229600" cy="4530725"/>
          </a:xfrm>
          <a:ln/>
        </p:spPr>
        <p:txBody>
          <a:bodyPr/>
          <a:lstStyle/>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a:latin typeface="Courier New" pitchFamily="49" charset="0"/>
              </a:rPr>
              <a:t>Procedure Hanoi (input n, A, B, C:integer) </a:t>
            </a: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err="1">
                <a:latin typeface="Courier New" pitchFamily="49" charset="0"/>
              </a:rPr>
              <a:t>Algoritma</a:t>
            </a:r>
            <a:r>
              <a:rPr lang="en-GB" sz="2000" dirty="0">
                <a:latin typeface="Courier New" pitchFamily="49" charset="0"/>
              </a:rPr>
              <a:t> </a:t>
            </a: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a:latin typeface="Courier New" pitchFamily="49" charset="0"/>
              </a:rPr>
              <a:t>If n=1 then </a:t>
            </a: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a:latin typeface="Courier New" pitchFamily="49" charset="0"/>
              </a:rPr>
              <a:t>	Write (‘</a:t>
            </a:r>
            <a:r>
              <a:rPr lang="en-GB" sz="2000" dirty="0" err="1">
                <a:latin typeface="Courier New" pitchFamily="49" charset="0"/>
              </a:rPr>
              <a:t>Pindahkan</a:t>
            </a:r>
            <a:r>
              <a:rPr lang="en-GB" sz="2000" dirty="0">
                <a:latin typeface="Courier New" pitchFamily="49" charset="0"/>
              </a:rPr>
              <a:t> </a:t>
            </a:r>
            <a:r>
              <a:rPr lang="en-GB" sz="2000" dirty="0" err="1">
                <a:latin typeface="Courier New" pitchFamily="49" charset="0"/>
              </a:rPr>
              <a:t>piringan</a:t>
            </a:r>
            <a:r>
              <a:rPr lang="en-GB" sz="2000" dirty="0">
                <a:latin typeface="Courier New" pitchFamily="49" charset="0"/>
              </a:rPr>
              <a:t> </a:t>
            </a:r>
            <a:r>
              <a:rPr lang="en-GB" sz="2000" dirty="0" err="1">
                <a:latin typeface="Courier New" pitchFamily="49" charset="0"/>
              </a:rPr>
              <a:t>dari’,A,’ke’,B</a:t>
            </a:r>
            <a:r>
              <a:rPr lang="en-GB" sz="2000">
                <a:latin typeface="Courier New" pitchFamily="49" charset="0"/>
              </a:rPr>
              <a:t>) </a:t>
            </a:r>
            <a:endParaRPr lang="en-GB" sz="2000" smtClean="0">
              <a:latin typeface="Courier New" pitchFamily="49" charset="0"/>
            </a:endParaRP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smtClean="0">
                <a:latin typeface="Courier New" pitchFamily="49" charset="0"/>
              </a:rPr>
              <a:t>Else </a:t>
            </a:r>
            <a:endParaRPr lang="en-GB" sz="2000">
              <a:latin typeface="Courier New" pitchFamily="49" charset="0"/>
            </a:endParaRP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a:latin typeface="Courier New" pitchFamily="49" charset="0"/>
              </a:rPr>
              <a:t>	Hanoi(n-1,A,C,B) </a:t>
            </a: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a:latin typeface="Courier New" pitchFamily="49" charset="0"/>
              </a:rPr>
              <a:t>	</a:t>
            </a:r>
            <a:r>
              <a:rPr lang="en-GB" sz="2000" dirty="0" err="1">
                <a:latin typeface="Courier New" pitchFamily="49" charset="0"/>
              </a:rPr>
              <a:t>Writeln</a:t>
            </a:r>
            <a:r>
              <a:rPr lang="en-GB" sz="2000" dirty="0">
                <a:latin typeface="Courier New" pitchFamily="49" charset="0"/>
              </a:rPr>
              <a:t>(‘</a:t>
            </a:r>
            <a:r>
              <a:rPr lang="en-GB" sz="2000" dirty="0" err="1">
                <a:latin typeface="Courier New" pitchFamily="49" charset="0"/>
              </a:rPr>
              <a:t>Pindahkan</a:t>
            </a:r>
            <a:r>
              <a:rPr lang="en-GB" sz="2000" dirty="0">
                <a:latin typeface="Courier New" pitchFamily="49" charset="0"/>
              </a:rPr>
              <a:t> </a:t>
            </a:r>
            <a:r>
              <a:rPr lang="en-GB" sz="2000" dirty="0" err="1">
                <a:latin typeface="Courier New" pitchFamily="49" charset="0"/>
              </a:rPr>
              <a:t>piringan</a:t>
            </a:r>
            <a:r>
              <a:rPr lang="en-GB" sz="2000" dirty="0">
                <a:latin typeface="Courier New" pitchFamily="49" charset="0"/>
              </a:rPr>
              <a:t> </a:t>
            </a:r>
            <a:r>
              <a:rPr lang="en-GB" sz="2000" dirty="0" err="1">
                <a:latin typeface="Courier New" pitchFamily="49" charset="0"/>
              </a:rPr>
              <a:t>dari’,A,’ke’,B</a:t>
            </a:r>
            <a:r>
              <a:rPr lang="en-GB" sz="2000" dirty="0">
                <a:latin typeface="Courier New" pitchFamily="49" charset="0"/>
              </a:rPr>
              <a:t>) 	Hanoi(n-1,C,B,A) </a:t>
            </a: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err="1">
                <a:latin typeface="Courier New" pitchFamily="49" charset="0"/>
              </a:rPr>
              <a:t>Endif</a:t>
            </a:r>
            <a:endParaRPr lang="en-GB" sz="2000" dirty="0">
              <a:latin typeface="Courier New" pitchFamily="49" charset="0"/>
            </a:endParaRP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sz="2000" dirty="0">
              <a:latin typeface="Courier New" pitchFamily="49" charset="0"/>
            </a:endParaRPr>
          </a:p>
          <a:p>
            <a:pPr marL="0" indent="0">
              <a:spcBef>
                <a:spcPts val="500"/>
              </a:spcBef>
              <a:buFont typeface="Wingding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2000" dirty="0" err="1">
                <a:latin typeface="Arial" charset="0"/>
              </a:rPr>
              <a:t>Relasi</a:t>
            </a:r>
            <a:r>
              <a:rPr lang="en-GB" sz="2000" dirty="0">
                <a:latin typeface="Arial" charset="0"/>
              </a:rPr>
              <a:t> </a:t>
            </a:r>
            <a:r>
              <a:rPr lang="en-GB" sz="2000" dirty="0" err="1">
                <a:latin typeface="Arial" charset="0"/>
              </a:rPr>
              <a:t>Rekurens</a:t>
            </a:r>
            <a:endParaRPr lang="en-GB" sz="2000" dirty="0">
              <a:latin typeface="Arial" charset="0"/>
            </a:endParaRPr>
          </a:p>
        </p:txBody>
      </p:sp>
      <p:pic>
        <p:nvPicPr>
          <p:cNvPr id="11267" name="Picture 3"/>
          <p:cNvPicPr>
            <a:picLocks noChangeAspect="1" noChangeArrowheads="1"/>
          </p:cNvPicPr>
          <p:nvPr/>
        </p:nvPicPr>
        <p:blipFill>
          <a:blip r:embed="rId3"/>
          <a:srcRect/>
          <a:stretch>
            <a:fillRect/>
          </a:stretch>
        </p:blipFill>
        <p:spPr bwMode="auto">
          <a:xfrm>
            <a:off x="3124200" y="5105400"/>
            <a:ext cx="2971800" cy="8588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1266">
                                            <p:txEl>
                                              <p:pRg st="0" end="0"/>
                                            </p:txEl>
                                          </p:spTgt>
                                        </p:tgtEl>
                                        <p:attrNameLst>
                                          <p:attrName>style.visibility</p:attrName>
                                        </p:attrNameLst>
                                      </p:cBhvr>
                                      <p:to>
                                        <p:strVal val="visible"/>
                                      </p:to>
                                    </p:set>
                                    <p:anim calcmode="lin" valueType="num">
                                      <p:cBhvr additive="repl">
                                        <p:cTn id="11" dur="500" fill="hold"/>
                                        <p:tgtEl>
                                          <p:spTgt spid="11266">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1266">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1266">
                                            <p:txEl>
                                              <p:pRg st="1" end="1"/>
                                            </p:txEl>
                                          </p:spTgt>
                                        </p:tgtEl>
                                        <p:attrNameLst>
                                          <p:attrName>style.visibility</p:attrName>
                                        </p:attrNameLst>
                                      </p:cBhvr>
                                      <p:to>
                                        <p:strVal val="visible"/>
                                      </p:to>
                                    </p:set>
                                    <p:anim calcmode="lin" valueType="num">
                                      <p:cBhvr additive="repl">
                                        <p:cTn id="17" dur="500" fill="hold"/>
                                        <p:tgtEl>
                                          <p:spTgt spid="11266">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1266">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11266">
                                            <p:txEl>
                                              <p:pRg st="2" end="2"/>
                                            </p:txEl>
                                          </p:spTgt>
                                        </p:tgtEl>
                                        <p:attrNameLst>
                                          <p:attrName>style.visibility</p:attrName>
                                        </p:attrNameLst>
                                      </p:cBhvr>
                                      <p:to>
                                        <p:strVal val="visible"/>
                                      </p:to>
                                    </p:set>
                                    <p:anim calcmode="lin" valueType="num">
                                      <p:cBhvr additive="repl">
                                        <p:cTn id="23" dur="500" fill="hold"/>
                                        <p:tgtEl>
                                          <p:spTgt spid="11266">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11266">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11266">
                                            <p:txEl>
                                              <p:pRg st="3" end="3"/>
                                            </p:txEl>
                                          </p:spTgt>
                                        </p:tgtEl>
                                        <p:attrNameLst>
                                          <p:attrName>style.visibility</p:attrName>
                                        </p:attrNameLst>
                                      </p:cBhvr>
                                      <p:to>
                                        <p:strVal val="visible"/>
                                      </p:to>
                                    </p:set>
                                    <p:anim calcmode="lin" valueType="num">
                                      <p:cBhvr additive="repl">
                                        <p:cTn id="29" dur="500" fill="hold"/>
                                        <p:tgtEl>
                                          <p:spTgt spid="11266">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11266">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11266">
                                            <p:txEl>
                                              <p:pRg st="4" end="4"/>
                                            </p:txEl>
                                          </p:spTgt>
                                        </p:tgtEl>
                                        <p:attrNameLst>
                                          <p:attrName>style.visibility</p:attrName>
                                        </p:attrNameLst>
                                      </p:cBhvr>
                                      <p:to>
                                        <p:strVal val="visible"/>
                                      </p:to>
                                    </p:set>
                                    <p:anim calcmode="lin" valueType="num">
                                      <p:cBhvr additive="repl">
                                        <p:cTn id="35" dur="500" fill="hold"/>
                                        <p:tgtEl>
                                          <p:spTgt spid="11266">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11266">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11266">
                                            <p:txEl>
                                              <p:pRg st="5" end="5"/>
                                            </p:txEl>
                                          </p:spTgt>
                                        </p:tgtEl>
                                        <p:attrNameLst>
                                          <p:attrName>style.visibility</p:attrName>
                                        </p:attrNameLst>
                                      </p:cBhvr>
                                      <p:to>
                                        <p:strVal val="visible"/>
                                      </p:to>
                                    </p:set>
                                    <p:anim calcmode="lin" valueType="num">
                                      <p:cBhvr additive="repl">
                                        <p:cTn id="41" dur="500" fill="hold"/>
                                        <p:tgtEl>
                                          <p:spTgt spid="11266">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11266">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11266">
                                            <p:txEl>
                                              <p:pRg st="6" end="6"/>
                                            </p:txEl>
                                          </p:spTgt>
                                        </p:tgtEl>
                                        <p:attrNameLst>
                                          <p:attrName>style.visibility</p:attrName>
                                        </p:attrNameLst>
                                      </p:cBhvr>
                                      <p:to>
                                        <p:strVal val="visible"/>
                                      </p:to>
                                    </p:set>
                                    <p:anim calcmode="lin" valueType="num">
                                      <p:cBhvr additive="repl">
                                        <p:cTn id="47" dur="500" fill="hold"/>
                                        <p:tgtEl>
                                          <p:spTgt spid="11266">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11266">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11266">
                                            <p:txEl>
                                              <p:pRg st="7" end="7"/>
                                            </p:txEl>
                                          </p:spTgt>
                                        </p:tgtEl>
                                        <p:attrNameLst>
                                          <p:attrName>style.visibility</p:attrName>
                                        </p:attrNameLst>
                                      </p:cBhvr>
                                      <p:to>
                                        <p:strVal val="visible"/>
                                      </p:to>
                                    </p:set>
                                    <p:anim calcmode="lin" valueType="num">
                                      <p:cBhvr additive="repl">
                                        <p:cTn id="53" dur="500" fill="hold"/>
                                        <p:tgtEl>
                                          <p:spTgt spid="11266">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11266">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11266">
                                            <p:txEl>
                                              <p:pRg st="9" end="9"/>
                                            </p:txEl>
                                          </p:spTgt>
                                        </p:tgtEl>
                                        <p:attrNameLst>
                                          <p:attrName>style.visibility</p:attrName>
                                        </p:attrNameLst>
                                      </p:cBhvr>
                                      <p:to>
                                        <p:strVal val="visible"/>
                                      </p:to>
                                    </p:set>
                                    <p:anim calcmode="lin" valueType="num">
                                      <p:cBhvr additive="repl">
                                        <p:cTn id="59" dur="500" fill="hold"/>
                                        <p:tgtEl>
                                          <p:spTgt spid="11266">
                                            <p:txEl>
                                              <p:pRg st="9" end="9"/>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11266">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srcRect/>
          <a:stretch>
            <a:fillRect/>
          </a:stretch>
        </p:blipFill>
        <p:spPr bwMode="auto">
          <a:xfrm>
            <a:off x="609600" y="609600"/>
            <a:ext cx="6934200" cy="3702050"/>
          </a:xfrm>
          <a:prstGeom prst="rect">
            <a:avLst/>
          </a:prstGeom>
          <a:noFill/>
          <a:ln w="9525">
            <a:noFill/>
            <a:round/>
            <a:headEnd/>
            <a:tailEnd/>
          </a:ln>
          <a:effectLst/>
        </p:spPr>
      </p:pic>
      <p:pic>
        <p:nvPicPr>
          <p:cNvPr id="12290" name="Picture 2"/>
          <p:cNvPicPr>
            <a:picLocks noChangeAspect="1" noChangeArrowheads="1"/>
          </p:cNvPicPr>
          <p:nvPr/>
        </p:nvPicPr>
        <p:blipFill>
          <a:blip r:embed="rId4"/>
          <a:srcRect/>
          <a:stretch>
            <a:fillRect/>
          </a:stretch>
        </p:blipFill>
        <p:spPr bwMode="auto">
          <a:xfrm>
            <a:off x="685800" y="4572000"/>
            <a:ext cx="2209800" cy="15605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790</Words>
  <Application>Microsoft Office PowerPoint</Application>
  <PresentationFormat>On-screen Show (4:3)</PresentationFormat>
  <Paragraphs>233</Paragraphs>
  <Slides>28</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Microsoft Equation 3.0</vt:lpstr>
      <vt:lpstr>Algoritma Rekursif dan  Relasi Rekurens</vt:lpstr>
      <vt:lpstr>Deskripsi</vt:lpstr>
      <vt:lpstr>Tujuan Instruksional Khusus (TIK)‏</vt:lpstr>
      <vt:lpstr>Rekursif</vt:lpstr>
      <vt:lpstr>Menghitung kompleksitas :  Studi kasus Faktorial</vt:lpstr>
      <vt:lpstr>Slide 6</vt:lpstr>
      <vt:lpstr>Kasus 2 : Menara hanoi</vt:lpstr>
      <vt:lpstr>Algoritma</vt:lpstr>
      <vt:lpstr>Slide 9</vt:lpstr>
      <vt:lpstr>Slide 10</vt:lpstr>
      <vt:lpstr>Kompleksitas algoritma rekursif</vt:lpstr>
      <vt:lpstr>Contoh cara coba coba</vt:lpstr>
      <vt:lpstr>Cara Relasi Rekurensi</vt:lpstr>
      <vt:lpstr>Klasifikasi</vt:lpstr>
      <vt:lpstr>Klasifikasi Relasi Rekurensi : homogen vs non homogen</vt:lpstr>
      <vt:lpstr>Klasifikasi relasi rekurensi</vt:lpstr>
      <vt:lpstr>Solusi Relasi Rekurensi Linier Homogen</vt:lpstr>
      <vt:lpstr>Solusi Relasi Rekurensi Linier Homogen</vt:lpstr>
      <vt:lpstr>Contoh </vt:lpstr>
      <vt:lpstr>Contoh</vt:lpstr>
      <vt:lpstr>Contoh 9</vt:lpstr>
      <vt:lpstr>Solusi Relasi Rekurensi Linier Nonhomogen </vt:lpstr>
      <vt:lpstr>Solusi Relasi Rekurensi Linier Nonhomogen </vt:lpstr>
      <vt:lpstr>Contoh </vt:lpstr>
      <vt:lpstr>Contoh </vt:lpstr>
      <vt:lpstr>Master Theorem</vt:lpstr>
      <vt:lpstr>Master theorem (contoh)‏</vt:lpstr>
      <vt:lpstr>Latihan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Gavra</cp:lastModifiedBy>
  <cp:revision>10</cp:revision>
  <dcterms:created xsi:type="dcterms:W3CDTF">2014-01-31T01:13:01Z</dcterms:created>
  <dcterms:modified xsi:type="dcterms:W3CDTF">2015-04-02T01:59:20Z</dcterms:modified>
</cp:coreProperties>
</file>