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0780A-5835-491D-85B9-D1126179B5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CE108-30F7-436C-A71C-591257DE4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D3D78-538E-4565-B3F7-DF31F672E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Brute Force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Analisa Algoritma</a:t>
            </a:r>
          </a:p>
          <a:p>
            <a:r>
              <a:rPr lang="id-ID" dirty="0" smtClean="0"/>
              <a:t>Pertemuan 6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1590C4-D13E-4B7F-BA36-193ED37F107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2.  </a:t>
            </a:r>
            <a:r>
              <a:rPr lang="en-US" sz="2800" dirty="0" err="1" smtClean="0"/>
              <a:t>Menghitung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! (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bulat</a:t>
            </a:r>
            <a:r>
              <a:rPr lang="en-US" sz="2800" dirty="0" smtClean="0"/>
              <a:t> </a:t>
            </a:r>
            <a:r>
              <a:rPr lang="en-US" sz="2800" dirty="0" err="1" smtClean="0"/>
              <a:t>tak-negatif</a:t>
            </a:r>
            <a:r>
              <a:rPr lang="en-US" sz="2800" dirty="0" smtClean="0"/>
              <a:t>)</a:t>
            </a:r>
          </a:p>
          <a:p>
            <a:pPr marL="609600" indent="-609600" eaLnBrk="1" hangingPunct="1">
              <a:buFontTx/>
              <a:buNone/>
            </a:pPr>
            <a:endParaRPr lang="en-US" sz="2800" i="1" dirty="0" smtClean="0"/>
          </a:p>
          <a:p>
            <a:pPr marL="609600" indent="-609600"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marL="609600" indent="-609600" eaLnBrk="1" hangingPunct="1">
              <a:buFontTx/>
              <a:buNone/>
            </a:pPr>
            <a:r>
              <a:rPr lang="en-US" sz="2800" i="1" dirty="0" smtClean="0"/>
              <a:t>		     n</a:t>
            </a:r>
            <a:r>
              <a:rPr lang="en-US" sz="2800" dirty="0" smtClean="0"/>
              <a:t>! = 1  × 2 × 3 × … × </a:t>
            </a:r>
            <a:r>
              <a:rPr lang="en-US" sz="2800" i="1" dirty="0" smtClean="0"/>
              <a:t>n</a:t>
            </a:r>
            <a:r>
              <a:rPr lang="en-US" sz="2800" dirty="0" smtClean="0"/>
              <a:t>	,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&gt; 0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    	= 1				,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0 	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brute force</a:t>
            </a:r>
            <a:r>
              <a:rPr lang="en-US" sz="2800" dirty="0" smtClean="0"/>
              <a:t>: </a:t>
            </a:r>
            <a:r>
              <a:rPr lang="en-US" sz="2800" dirty="0" err="1" smtClean="0"/>
              <a:t>kalikan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1, 2, 3, …, </a:t>
            </a:r>
            <a:r>
              <a:rPr lang="en-US" sz="2800" i="1" dirty="0" smtClean="0"/>
              <a:t>n</a:t>
            </a:r>
            <a:r>
              <a:rPr lang="en-US" sz="2800" dirty="0" smtClean="0"/>
              <a:t>, </a:t>
            </a:r>
            <a:r>
              <a:rPr lang="en-US" sz="2800" dirty="0" err="1" smtClean="0"/>
              <a:t>bersama-sama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6C94E-8D62-451F-811D-EEC08513DFC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function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faktorial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(n :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integer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{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Menghitung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n!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Deklarasi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: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integer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fak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: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real</a:t>
            </a:r>
            <a:endParaRPr lang="en-US" sz="2000" u="sng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Algoritma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fak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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 1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to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n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fak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fak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i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fak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75A894-ADDF-47EB-91AA-88061AE8E5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859"/>
            <a:ext cx="8291513" cy="484030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b="1" dirty="0" smtClean="0"/>
              <a:t>3.</a:t>
            </a:r>
            <a:r>
              <a:rPr lang="en-US" sz="2800" dirty="0" smtClean="0"/>
              <a:t>   </a:t>
            </a:r>
            <a:r>
              <a:rPr lang="en-US" b="1" dirty="0" err="1" smtClean="0"/>
              <a:t>Mengalikan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 err="1" smtClean="0"/>
              <a:t>buah</a:t>
            </a:r>
            <a:r>
              <a:rPr lang="en-US" b="1" dirty="0" smtClean="0"/>
              <a:t> </a:t>
            </a:r>
            <a:r>
              <a:rPr lang="en-US" b="1" dirty="0" err="1" smtClean="0"/>
              <a:t>matriks</a:t>
            </a:r>
            <a:r>
              <a:rPr lang="en-US" b="1" dirty="0" smtClean="0"/>
              <a:t>, </a:t>
            </a:r>
            <a:r>
              <a:rPr lang="en-US" b="1" i="1" dirty="0" smtClean="0"/>
              <a:t>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i="1" dirty="0" smtClean="0"/>
              <a:t>B</a:t>
            </a:r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Definisi</a:t>
            </a:r>
            <a:r>
              <a:rPr lang="en-US" sz="2800" dirty="0" smtClean="0"/>
              <a:t>:	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Misalkan</a:t>
            </a:r>
            <a:r>
              <a:rPr lang="en-US" sz="2800" dirty="0" smtClean="0"/>
              <a:t> </a:t>
            </a:r>
            <a:r>
              <a:rPr lang="en-US" sz="2800" i="1" dirty="0" smtClean="0"/>
              <a:t>C</a:t>
            </a:r>
            <a:r>
              <a:rPr lang="en-US" sz="2800" dirty="0" smtClean="0"/>
              <a:t> = </a:t>
            </a:r>
            <a:r>
              <a:rPr lang="en-US" sz="2800" i="1" dirty="0" smtClean="0"/>
              <a:t>A</a:t>
            </a:r>
            <a:r>
              <a:rPr lang="en-US" sz="2800" dirty="0" smtClean="0"/>
              <a:t> ×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elemen-elemen</a:t>
            </a:r>
            <a:r>
              <a:rPr lang="en-US" sz="2800" dirty="0" smtClean="0"/>
              <a:t> </a:t>
            </a:r>
            <a:r>
              <a:rPr lang="en-US" sz="2800" dirty="0" err="1" smtClean="0"/>
              <a:t>matrik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i="1" dirty="0" err="1" smtClean="0"/>
              <a:t>c</a:t>
            </a:r>
            <a:r>
              <a:rPr lang="en-US" sz="2800" i="1" baseline="-25000" dirty="0" err="1" smtClean="0"/>
              <a:t>ij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ij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err="1" smtClean="0"/>
              <a:t>b</a:t>
            </a:r>
            <a:r>
              <a:rPr lang="en-US" sz="2800" i="1" baseline="-25000" dirty="0" err="1" smtClean="0"/>
              <a:t>ij</a:t>
            </a:r>
            <a:endParaRPr lang="en-US" sz="2800" i="1" baseline="-25000" dirty="0" smtClean="0"/>
          </a:p>
          <a:p>
            <a:pPr marL="609600" indent="-609600" eaLnBrk="1" hangingPunct="1"/>
            <a:endParaRPr lang="en-US" sz="2800" i="1" baseline="-25000" dirty="0" smtClean="0"/>
          </a:p>
          <a:p>
            <a:pPr marL="609600" indent="-609600" eaLnBrk="1" hangingPunct="1">
              <a:buFontTx/>
              <a:buNone/>
            </a:pPr>
            <a:endParaRPr lang="en-US" sz="2800" dirty="0" smtClean="0"/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>
              <a:buNone/>
            </a:pPr>
            <a:r>
              <a:rPr lang="id-ID" sz="2800" dirty="0" smtClean="0"/>
              <a:t>	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brute force</a:t>
            </a:r>
            <a:r>
              <a:rPr lang="en-US" sz="2800" dirty="0" smtClean="0"/>
              <a:t>: </a:t>
            </a:r>
            <a:r>
              <a:rPr lang="en-US" sz="2800" dirty="0" err="1" smtClean="0"/>
              <a:t>hitung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perkalian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per </a:t>
            </a:r>
            <a:r>
              <a:rPr lang="en-US" sz="2800" dirty="0" err="1" smtClean="0"/>
              <a:t>satu</a:t>
            </a:r>
            <a:r>
              <a:rPr lang="en-US" sz="2800" dirty="0" smtClean="0"/>
              <a:t>,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mengalikan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vektor</a:t>
            </a:r>
            <a:r>
              <a:rPr lang="en-US" sz="2800" dirty="0" smtClean="0"/>
              <a:t> yang </a:t>
            </a:r>
            <a:r>
              <a:rPr lang="en-US" sz="2800" dirty="0" err="1" smtClean="0"/>
              <a:t>panjangnya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.</a:t>
            </a:r>
            <a:endParaRPr lang="en-US" sz="2800" i="1" baseline="-25000" dirty="0" smtClean="0"/>
          </a:p>
          <a:p>
            <a:pPr marL="609600" indent="-609600" eaLnBrk="1" hangingPunct="1">
              <a:buFontTx/>
              <a:buNone/>
            </a:pPr>
            <a:endParaRPr lang="en-US" sz="2800" i="1" baseline="-25000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350963" y="3298825"/>
          <a:ext cx="6281737" cy="860425"/>
        </p:xfrm>
        <a:graphic>
          <a:graphicData uri="http://schemas.openxmlformats.org/presentationml/2006/ole">
            <p:oleObj spid="_x0000_s3074" name="Equation" r:id="rId3" imgW="3020853" imgH="4308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ph/>
          </p:nvPr>
        </p:nvGraphicFramePr>
        <p:xfrm>
          <a:off x="-214346" y="1362074"/>
          <a:ext cx="7858149" cy="4138627"/>
        </p:xfrm>
        <a:graphic>
          <a:graphicData uri="http://schemas.openxmlformats.org/presentationml/2006/ole">
            <p:oleObj spid="_x0000_s4098" name="Document" r:id="rId3" imgW="5800028" imgH="3611409" progId="Word.Document.8">
              <p:embed/>
            </p:oleObj>
          </a:graphicData>
        </a:graphic>
      </p:graphicFrame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00034" y="5416529"/>
            <a:ext cx="808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800" dirty="0" err="1">
                <a:latin typeface="Arial" charset="0"/>
              </a:rPr>
              <a:t>Adakah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algoritma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perkalian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matriks</a:t>
            </a:r>
            <a:r>
              <a:rPr lang="en-US" sz="1800" dirty="0">
                <a:latin typeface="Arial" charset="0"/>
              </a:rPr>
              <a:t> yang </a:t>
            </a:r>
            <a:r>
              <a:rPr lang="en-US" sz="1800" dirty="0" err="1">
                <a:latin typeface="Arial" charset="0"/>
              </a:rPr>
              <a:t>lebih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mangkus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daripada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i="1" dirty="0">
                <a:latin typeface="Arial" charset="0"/>
              </a:rPr>
              <a:t>brute force</a:t>
            </a:r>
            <a:r>
              <a:rPr lang="en-US" sz="1800" dirty="0">
                <a:latin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EAC41C-3426-47AD-86AA-F19A211A227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1"/>
            <a:ext cx="8229600" cy="4911741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800" b="1" dirty="0" err="1" smtClean="0"/>
              <a:t>Menemukan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semua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faktor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bilangan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bulat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n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selain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1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sendiri</a:t>
            </a:r>
            <a:r>
              <a:rPr lang="en-US" sz="2800" b="1" dirty="0" smtClean="0"/>
              <a:t>).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3600" b="1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dirty="0" err="1" smtClean="0"/>
              <a:t>Definisi</a:t>
            </a:r>
            <a:r>
              <a:rPr lang="en-US" dirty="0" smtClean="0"/>
              <a:t>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brute force</a:t>
            </a:r>
            <a:r>
              <a:rPr lang="en-US" dirty="0" smtClean="0"/>
              <a:t>: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= 2, 3, …, </a:t>
            </a:r>
            <a:r>
              <a:rPr lang="en-US" i="1" dirty="0" smtClean="0"/>
              <a:t>n</a:t>
            </a:r>
            <a:r>
              <a:rPr lang="en-US" dirty="0" smtClean="0"/>
              <a:t> – 1.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642910" y="5791200"/>
            <a:ext cx="763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800">
                <a:latin typeface="Arial" charset="0"/>
              </a:rPr>
              <a:t>Adakah algoritma pemfaktoran yang lebih baik daripada </a:t>
            </a:r>
            <a:r>
              <a:rPr lang="en-US" sz="1800" i="1">
                <a:latin typeface="Arial" charset="0"/>
              </a:rPr>
              <a:t>brute force</a:t>
            </a:r>
            <a:r>
              <a:rPr lang="en-US" sz="1800">
                <a:latin typeface="Arial" charset="0"/>
              </a:rPr>
              <a:t>?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562004" y="1357298"/>
            <a:ext cx="8153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CariFaktor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 :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Mencari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faktor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bilangan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bulat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selain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itu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sendiri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Masukan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n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Keluaran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setiap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bilangan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faktor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dicetak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Deklarasi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k :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k 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n - 1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do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n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mod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k = 0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then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 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(k)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en-US" sz="1600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endif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 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600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endfor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eaLnBrk="0" hangingPunct="0"/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71472" y="1238250"/>
            <a:ext cx="7550150" cy="56197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5.  </a:t>
            </a:r>
            <a:r>
              <a:rPr lang="en-US" sz="2800" dirty="0" err="1" smtClean="0"/>
              <a:t>Tes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Prima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bulat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positif</a:t>
            </a:r>
            <a:r>
              <a:rPr lang="en-US" sz="2400" dirty="0" smtClean="0"/>
              <a:t>. </a:t>
            </a:r>
            <a:r>
              <a:rPr lang="en-US" sz="2400" dirty="0" err="1" smtClean="0"/>
              <a:t>Ujilah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bilangan</a:t>
            </a:r>
            <a:r>
              <a:rPr lang="en-US" sz="2400" dirty="0" smtClean="0"/>
              <a:t> prima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.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: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prima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dirinya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brute force</a:t>
            </a:r>
            <a:r>
              <a:rPr lang="en-US" sz="2400" dirty="0" smtClean="0"/>
              <a:t>: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2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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 smtClean="0"/>
              <a:t>.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semuanya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r>
              <a:rPr lang="en-US" sz="2400" dirty="0" smtClean="0"/>
              <a:t> </a:t>
            </a:r>
            <a:r>
              <a:rPr lang="en-US" sz="2400" dirty="0" err="1" smtClean="0"/>
              <a:t>membagi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bilangan</a:t>
            </a:r>
            <a:r>
              <a:rPr lang="en-US" sz="2400" dirty="0" smtClean="0"/>
              <a:t> prima.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ph/>
          </p:nvPr>
        </p:nvGraphicFramePr>
        <p:xfrm>
          <a:off x="500034" y="1271588"/>
          <a:ext cx="7858180" cy="5675312"/>
        </p:xfrm>
        <a:graphic>
          <a:graphicData uri="http://schemas.openxmlformats.org/presentationml/2006/ole">
            <p:oleObj spid="_x0000_s5122" name="Document" r:id="rId3" imgW="6037725" imgH="492988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808DA-2F7C-45B6-8387-990DF9BA75C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66844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6.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i="1" dirty="0" smtClean="0"/>
              <a:t> Brute Force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AutoNum type="arabicPeriod" startAt="7"/>
            </a:pPr>
            <a:endParaRPr lang="en-US" dirty="0" smtClean="0"/>
          </a:p>
          <a:p>
            <a:pPr eaLnBrk="1" hangingPunct="1"/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memecahkan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pengurutan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i="1" dirty="0" smtClean="0"/>
              <a:t>brute force</a:t>
            </a:r>
            <a:r>
              <a:rPr lang="en-US" sz="2400" dirty="0" smtClean="0"/>
              <a:t>?   </a:t>
            </a:r>
          </a:p>
          <a:p>
            <a:pPr eaLnBrk="1" hangingPunct="1">
              <a:buFontTx/>
              <a:buNone/>
            </a:pPr>
            <a:endParaRPr lang="en-US" sz="2400" i="1" dirty="0" smtClean="0"/>
          </a:p>
          <a:p>
            <a:pPr eaLnBrk="1" hangingPunct="1">
              <a:buFontTx/>
              <a:buNone/>
            </a:pPr>
            <a:r>
              <a:rPr lang="en-US" sz="2400" i="1" dirty="0" smtClean="0"/>
              <a:t>	Bubble sort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selection sort!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memperlihatkan</a:t>
            </a:r>
            <a:r>
              <a:rPr lang="en-US" sz="2400" dirty="0" smtClean="0"/>
              <a:t> 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i="1" dirty="0" smtClean="0"/>
              <a:t>brute force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8A96B5-9B8A-4DD8-B744-4A87F9B6737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07350" cy="4762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b="1" i="1" smtClean="0"/>
              <a:t>Bubble Sort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Mulai dari elemen ke-n: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1. Jika s</a:t>
            </a:r>
            <a:r>
              <a:rPr lang="en-US" sz="2400" i="1" baseline="-25000" smtClean="0"/>
              <a:t>n</a:t>
            </a:r>
            <a:r>
              <a:rPr lang="en-US" sz="2400" smtClean="0"/>
              <a:t> &lt; </a:t>
            </a:r>
            <a:r>
              <a:rPr lang="en-US" sz="2400" i="1" smtClean="0"/>
              <a:t>s</a:t>
            </a:r>
            <a:r>
              <a:rPr lang="en-US" sz="2400" i="1" baseline="-25000" smtClean="0"/>
              <a:t>n</a:t>
            </a:r>
            <a:r>
              <a:rPr lang="en-US" sz="2400" baseline="-25000" smtClean="0"/>
              <a:t>-1</a:t>
            </a:r>
            <a:r>
              <a:rPr lang="en-US" sz="2400" smtClean="0"/>
              <a:t>, pertukarkan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2. Jika </a:t>
            </a:r>
            <a:r>
              <a:rPr lang="en-US" sz="2400" i="1" smtClean="0"/>
              <a:t>s</a:t>
            </a:r>
            <a:r>
              <a:rPr lang="en-US" sz="2400" i="1" baseline="-25000" smtClean="0"/>
              <a:t>n</a:t>
            </a:r>
            <a:r>
              <a:rPr lang="en-US" sz="2400" baseline="-25000" smtClean="0"/>
              <a:t>-1</a:t>
            </a:r>
            <a:r>
              <a:rPr lang="en-US" sz="2400" smtClean="0"/>
              <a:t> &lt; </a:t>
            </a:r>
            <a:r>
              <a:rPr lang="en-US" sz="2400" i="1" smtClean="0"/>
              <a:t>s</a:t>
            </a:r>
            <a:r>
              <a:rPr lang="en-US" sz="2400" i="1" baseline="-25000" smtClean="0"/>
              <a:t>n</a:t>
            </a:r>
            <a:r>
              <a:rPr lang="en-US" sz="2400" baseline="-25000" smtClean="0"/>
              <a:t>-2</a:t>
            </a:r>
            <a:r>
              <a:rPr lang="en-US" sz="2400" smtClean="0"/>
              <a:t>, pertukarkan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3. Jika </a:t>
            </a:r>
            <a:r>
              <a:rPr lang="en-US" sz="2400" i="1" smtClean="0"/>
              <a:t>s</a:t>
            </a:r>
            <a:r>
              <a:rPr lang="en-US" sz="2400" baseline="-25000" smtClean="0"/>
              <a:t>2</a:t>
            </a:r>
            <a:r>
              <a:rPr lang="en-US" sz="2400" smtClean="0"/>
              <a:t> &lt; </a:t>
            </a:r>
            <a:r>
              <a:rPr lang="en-US" sz="2400" i="1" smtClean="0"/>
              <a:t>s</a:t>
            </a:r>
            <a:r>
              <a:rPr lang="en-US" sz="2400" baseline="-25000" smtClean="0"/>
              <a:t>1</a:t>
            </a:r>
            <a:r>
              <a:rPr lang="en-US" sz="2400" smtClean="0"/>
              <a:t>, pertukarkan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ym typeface="Wingdings" pitchFamily="2" charset="2"/>
              </a:rPr>
              <a:t> 1 kali </a:t>
            </a:r>
            <a:r>
              <a:rPr lang="en-US" sz="2400" i="1" smtClean="0">
                <a:sym typeface="Wingdings" pitchFamily="2" charset="2"/>
              </a:rPr>
              <a:t>pass</a:t>
            </a:r>
            <a:endParaRPr lang="en-US" sz="2400" i="1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Ulangi lagi untuk pass ke-</a:t>
            </a:r>
            <a:r>
              <a:rPr lang="en-US" sz="2400" i="1" smtClean="0"/>
              <a:t>i</a:t>
            </a:r>
            <a:r>
              <a:rPr lang="en-US" sz="2400" smtClean="0"/>
              <a:t>, tetapi sampai elemen ke-</a:t>
            </a:r>
            <a:r>
              <a:rPr lang="en-US" sz="2400" i="1" smtClean="0"/>
              <a:t>i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Semuanya ada </a:t>
            </a:r>
            <a:r>
              <a:rPr lang="en-US" sz="2400" i="1" smtClean="0"/>
              <a:t>n</a:t>
            </a:r>
            <a:r>
              <a:rPr lang="en-US" sz="2400" smtClean="0"/>
              <a:t> – 1 kali </a:t>
            </a:r>
            <a:r>
              <a:rPr lang="en-US" sz="2400" i="1" smtClean="0"/>
              <a:t>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410924-EFDB-4EB3-AD2E-622C9DD288AF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85860"/>
            <a:ext cx="2895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2362200" y="5507057"/>
            <a:ext cx="412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?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285860"/>
            <a:ext cx="35052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6324600" y="5507057"/>
            <a:ext cx="412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DA5E6-2651-4CF5-83A8-38E37D09A1C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33400" y="6078538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800" dirty="0" err="1">
                <a:latin typeface="Arial" charset="0"/>
              </a:rPr>
              <a:t>Kompleksitas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waktu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algoritma</a:t>
            </a:r>
            <a:r>
              <a:rPr lang="en-US" sz="1800" dirty="0">
                <a:latin typeface="Arial" charset="0"/>
              </a:rPr>
              <a:t>: </a:t>
            </a:r>
            <a:r>
              <a:rPr lang="en-US" sz="1800" i="1" dirty="0">
                <a:latin typeface="Arial" charset="0"/>
              </a:rPr>
              <a:t>O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i="1" dirty="0">
                <a:latin typeface="Arial" charset="0"/>
              </a:rPr>
              <a:t>n</a:t>
            </a:r>
            <a:r>
              <a:rPr lang="en-US" sz="1800" baseline="30000" dirty="0">
                <a:latin typeface="Arial" charset="0"/>
              </a:rPr>
              <a:t>2</a:t>
            </a:r>
            <a:r>
              <a:rPr lang="en-US" sz="1800" dirty="0">
                <a:latin typeface="Arial" charset="0"/>
              </a:rPr>
              <a:t>). </a:t>
            </a:r>
          </a:p>
          <a:p>
            <a:pPr algn="just"/>
            <a:r>
              <a:rPr lang="en-US" sz="1800" dirty="0" err="1">
                <a:latin typeface="Arial" charset="0"/>
              </a:rPr>
              <a:t>Adakah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algoritma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pengurutan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elemen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elemen</a:t>
            </a:r>
            <a:r>
              <a:rPr lang="en-US" sz="1800" dirty="0">
                <a:latin typeface="Arial" charset="0"/>
              </a:rPr>
              <a:t> yang </a:t>
            </a:r>
            <a:r>
              <a:rPr lang="en-US" sz="1800" dirty="0" err="1">
                <a:latin typeface="Arial" charset="0"/>
              </a:rPr>
              <a:t>lebih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mangkus</a:t>
            </a:r>
            <a:r>
              <a:rPr lang="en-US" sz="1800" dirty="0">
                <a:latin typeface="Arial" charset="0"/>
              </a:rPr>
              <a:t>?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ph/>
          </p:nvPr>
        </p:nvGraphicFramePr>
        <p:xfrm>
          <a:off x="533400" y="1357298"/>
          <a:ext cx="7772400" cy="4929222"/>
        </p:xfrm>
        <a:graphic>
          <a:graphicData uri="http://schemas.openxmlformats.org/presentationml/2006/ole">
            <p:oleObj spid="_x0000_s6146" name="Document" r:id="rId3" imgW="5632920" imgH="4217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2E6066-4982-4A80-B15D-B17C43FD327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8007350" cy="5715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b="1" i="1" smtClean="0"/>
              <a:t>Selection Sort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i="1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Pass</a:t>
            </a:r>
            <a:r>
              <a:rPr lang="en-US" sz="2400" smtClean="0"/>
              <a:t> ke –1: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smtClean="0"/>
              <a:t>Cari elemen terbesar mulai di dalam </a:t>
            </a:r>
            <a:r>
              <a:rPr lang="en-US" sz="2400" i="1" smtClean="0"/>
              <a:t>s</a:t>
            </a:r>
            <a:r>
              <a:rPr lang="en-US" sz="2400" smtClean="0"/>
              <a:t>[1..</a:t>
            </a:r>
            <a:r>
              <a:rPr lang="en-US" sz="2400" i="1" smtClean="0"/>
              <a:t>n</a:t>
            </a:r>
            <a:r>
              <a:rPr lang="en-US" sz="2400" smtClean="0"/>
              <a:t>]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smtClean="0"/>
              <a:t>Letakkan elemen terbesar pada posisi n (pertukaran)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sym typeface="Wingdings" pitchFamily="2" charset="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P</a:t>
            </a:r>
            <a:r>
              <a:rPr lang="en-US" sz="2400" i="1" smtClean="0">
                <a:sym typeface="Wingdings" pitchFamily="2" charset="2"/>
              </a:rPr>
              <a:t>ass</a:t>
            </a:r>
            <a:r>
              <a:rPr lang="en-US" sz="2400" smtClean="0">
                <a:sym typeface="Wingdings" pitchFamily="2" charset="2"/>
              </a:rPr>
              <a:t> ke-2:</a:t>
            </a:r>
            <a:endParaRPr lang="en-US" sz="2400" i="1" smtClean="0">
              <a:sym typeface="Wingdings" pitchFamily="2" charset="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smtClean="0"/>
              <a:t>Cari elemen terbesar mulai di dalam </a:t>
            </a:r>
            <a:r>
              <a:rPr lang="en-US" sz="2400" i="1" smtClean="0"/>
              <a:t>s</a:t>
            </a:r>
            <a:r>
              <a:rPr lang="en-US" sz="2400" smtClean="0"/>
              <a:t>[1..</a:t>
            </a:r>
            <a:r>
              <a:rPr lang="en-US" sz="2400" i="1" smtClean="0"/>
              <a:t>n </a:t>
            </a:r>
            <a:r>
              <a:rPr lang="en-US" sz="2400" smtClean="0"/>
              <a:t>- 1]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smtClean="0"/>
              <a:t>Letakkan elemen terbesar pada posisi </a:t>
            </a:r>
            <a:r>
              <a:rPr lang="en-US" sz="2400" i="1" smtClean="0"/>
              <a:t>n </a:t>
            </a:r>
            <a:r>
              <a:rPr lang="en-US" sz="2400" smtClean="0"/>
              <a:t>- 1 (pertukaran)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Ulangi sampai hanya tersisa 1 elemen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Semuanya ada </a:t>
            </a:r>
            <a:r>
              <a:rPr lang="en-US" sz="2400" i="1" smtClean="0"/>
              <a:t>n</a:t>
            </a:r>
            <a:r>
              <a:rPr lang="en-US" sz="2400" smtClean="0"/>
              <a:t> –1 kali </a:t>
            </a:r>
            <a:r>
              <a:rPr lang="en-US" sz="2400" i="1" smtClean="0"/>
              <a:t>pass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BAE329-87F8-467D-846A-32B59F13A4A5}" type="slidenum">
              <a:rPr lang="en-US" smtClean="0"/>
              <a:pPr/>
              <a:t>22</a:t>
            </a:fld>
            <a:endParaRPr lang="en-US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00034" y="1357298"/>
          <a:ext cx="8286808" cy="4281502"/>
        </p:xfrm>
        <a:graphic>
          <a:graphicData uri="http://schemas.openxmlformats.org/presentationml/2006/ole">
            <p:oleObj spid="_x0000_s7170" name="Document" r:id="rId3" imgW="5486400" imgH="2770200" progId="Word.Document.8">
              <p:embed/>
            </p:oleObj>
          </a:graphicData>
        </a:graphic>
      </p:graphicFrame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" y="58674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800">
                <a:latin typeface="Arial" charset="0"/>
              </a:rPr>
              <a:t>Kompleksitas waktu algoritma: </a:t>
            </a:r>
            <a:r>
              <a:rPr lang="en-US" sz="1800" i="1">
                <a:latin typeface="Arial" charset="0"/>
              </a:rPr>
              <a:t>O</a:t>
            </a:r>
            <a:r>
              <a:rPr lang="en-US" sz="1800">
                <a:latin typeface="Arial" charset="0"/>
              </a:rPr>
              <a:t>(</a:t>
            </a:r>
            <a:r>
              <a:rPr lang="en-US" sz="1800" i="1">
                <a:latin typeface="Arial" charset="0"/>
              </a:rPr>
              <a:t>n</a:t>
            </a:r>
            <a:r>
              <a:rPr lang="en-US" sz="1800" baseline="30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). </a:t>
            </a:r>
          </a:p>
          <a:p>
            <a:pPr algn="just"/>
            <a:r>
              <a:rPr lang="en-US" sz="1800">
                <a:latin typeface="Arial" charset="0"/>
              </a:rPr>
              <a:t>Adakah algoritma pengurutan elemen elemen yang lebih mangkus?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F9A09-1B1D-4B67-B692-3E5E1DBE003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85860"/>
            <a:ext cx="7713663" cy="487999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2800" dirty="0" smtClean="0"/>
              <a:t>7. </a:t>
            </a:r>
            <a:r>
              <a:rPr lang="en-US" sz="2800" dirty="0" err="1" smtClean="0"/>
              <a:t>Mengevaluasi</a:t>
            </a:r>
            <a:r>
              <a:rPr lang="en-US" sz="2800" dirty="0" smtClean="0"/>
              <a:t> </a:t>
            </a:r>
            <a:r>
              <a:rPr lang="en-US" sz="2800" dirty="0" err="1" smtClean="0"/>
              <a:t>polinom</a:t>
            </a:r>
            <a:r>
              <a:rPr lang="en-US" sz="2800" i="1" dirty="0" smtClean="0"/>
              <a:t> </a:t>
            </a:r>
          </a:p>
          <a:p>
            <a:pPr marL="609600" indent="-609600" eaLnBrk="1" hangingPunct="1"/>
            <a:r>
              <a:rPr lang="en-US" sz="2400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polinom</a:t>
            </a:r>
            <a:r>
              <a:rPr lang="en-US" sz="2400" dirty="0" smtClean="0"/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 =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n</a:t>
            </a:r>
            <a:r>
              <a:rPr lang="en-US" sz="2400" i="1" dirty="0" err="1" smtClean="0"/>
              <a:t>x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 +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-1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 + … +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x</a:t>
            </a:r>
            <a:r>
              <a:rPr lang="en-US" sz="2400" dirty="0" smtClean="0"/>
              <a:t>  +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	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= </a:t>
            </a:r>
            <a:r>
              <a:rPr lang="en-US" sz="2400" i="1" dirty="0" smtClean="0"/>
              <a:t>t</a:t>
            </a:r>
            <a:r>
              <a:rPr lang="en-US" sz="2400" dirty="0" smtClean="0"/>
              <a:t>.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  <a:p>
            <a:pPr marL="609600" indent="-609600" eaLnBrk="1" hangingPunct="1"/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brute force</a:t>
            </a:r>
            <a:r>
              <a:rPr lang="en-US" sz="2400" dirty="0" smtClean="0"/>
              <a:t>: 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i="1" dirty="0" smtClean="0"/>
              <a:t>brute force</a:t>
            </a:r>
            <a:r>
              <a:rPr lang="en-US" sz="2400" dirty="0" smtClean="0"/>
              <a:t> (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30000" dirty="0" smtClean="0"/>
              <a:t>n</a:t>
            </a:r>
            <a:r>
              <a:rPr lang="en-US" sz="2400" dirty="0" smtClean="0"/>
              <a:t>). </a:t>
            </a:r>
            <a:r>
              <a:rPr lang="en-US" sz="2400" dirty="0" err="1" smtClean="0"/>
              <a:t>Kalikan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jumlahkan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suku-suku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0892" y="6659432"/>
            <a:ext cx="2071702" cy="198568"/>
          </a:xfrm>
          <a:noFill/>
        </p:spPr>
        <p:txBody>
          <a:bodyPr/>
          <a:lstStyle/>
          <a:p>
            <a:fld id="{D6E17C97-B299-4BC9-9412-457805EE925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714348" y="6072206"/>
            <a:ext cx="66960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 err="1">
                <a:latin typeface="Arial" charset="0"/>
              </a:rPr>
              <a:t>Kompleksitas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algoritma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ini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adalah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O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). </a:t>
            </a:r>
          </a:p>
          <a:p>
            <a:pPr eaLnBrk="0" hangingPunct="0"/>
            <a:endParaRPr lang="en-US" dirty="0">
              <a:latin typeface="Arial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571472" y="1357298"/>
            <a:ext cx="7748614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polinom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 : 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{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Menghitung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nilai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p(x)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pada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x = t.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Koefisien-koefisein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polinom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sudah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disimpan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di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dalam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a[0..n].    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Masukan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: t 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Keluaran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nilai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polinom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pada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x = t.  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}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Deklarasi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, j : 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integer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p,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pangkat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: 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real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 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Algoritma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: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 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 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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400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0 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do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pangkat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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 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j 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{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hitung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x</a:t>
            </a:r>
            <a:r>
              <a:rPr lang="en-US" sz="1400" i="1" baseline="30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}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pangkat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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pangkat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t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 </a:t>
            </a:r>
            <a:r>
              <a:rPr lang="en-US" sz="1400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endfor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 p 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 + a[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pangkat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400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endfor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4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p   </a:t>
            </a:r>
            <a:endParaRPr lang="en-US" sz="14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eaLnBrk="0" hangingPunct="0"/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228600"/>
            <a:ext cx="7488238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Perbaikan (</a:t>
            </a:r>
            <a:r>
              <a:rPr lang="en-US" sz="2800" i="1" smtClean="0"/>
              <a:t>improve</a:t>
            </a:r>
            <a:r>
              <a:rPr lang="en-US" sz="2800" smtClean="0"/>
              <a:t>):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971550" y="6072206"/>
            <a:ext cx="70294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800" dirty="0" err="1">
                <a:latin typeface="Arial" charset="0"/>
              </a:rPr>
              <a:t>Kompleksitas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algoritma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ini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adalah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i="1" dirty="0">
                <a:latin typeface="Arial" charset="0"/>
              </a:rPr>
              <a:t>O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i="1" dirty="0">
                <a:latin typeface="Arial" charset="0"/>
              </a:rPr>
              <a:t>n</a:t>
            </a:r>
            <a:r>
              <a:rPr lang="en-US" sz="1800" dirty="0">
                <a:latin typeface="Arial" charset="0"/>
              </a:rPr>
              <a:t>). </a:t>
            </a:r>
          </a:p>
          <a:p>
            <a:pPr algn="just"/>
            <a:r>
              <a:rPr lang="en-US" sz="1800" dirty="0" err="1">
                <a:latin typeface="Arial" charset="0"/>
              </a:rPr>
              <a:t>Adakah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algoritma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perhitungan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nilai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polinom</a:t>
            </a:r>
            <a:r>
              <a:rPr lang="en-US" sz="1800" dirty="0">
                <a:latin typeface="Arial" charset="0"/>
              </a:rPr>
              <a:t> yang </a:t>
            </a:r>
            <a:r>
              <a:rPr lang="en-US" sz="1800" dirty="0" err="1">
                <a:latin typeface="Arial" charset="0"/>
              </a:rPr>
              <a:t>lebih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mangkus</a:t>
            </a:r>
            <a:r>
              <a:rPr lang="id-ID" sz="1800" dirty="0" smtClean="0">
                <a:latin typeface="Arial" charset="0"/>
              </a:rPr>
              <a:t>?</a:t>
            </a:r>
            <a:endParaRPr lang="en-US" sz="1800" dirty="0">
              <a:latin typeface="Arial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685800" y="1357297"/>
            <a:ext cx="8153400" cy="4770537"/>
          </a:xfrm>
          <a:prstGeom prst="rect">
            <a:avLst/>
          </a:prstGeom>
          <a:solidFill>
            <a:srgbClr val="F3F34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polinom2(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x0 :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{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Menghitung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nilai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p(x)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pada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x = t.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Koefisien-koefisein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polinom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sudah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disimpan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di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dalam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a[0..n].   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Masukan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: x0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Keluaran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nilai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polinom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pada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x = t. 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}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Deklarasi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, j :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integer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p,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pangkat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: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real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Algoritma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: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 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a[n]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pangkat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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n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do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pangkat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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pangkat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t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 p 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+ a[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pangkat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600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endfor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p   </a:t>
            </a:r>
            <a:endParaRPr lang="en-US" sz="160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eaLnBrk="0" hangingPunct="0"/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9D219D-3DBE-41A1-A0D4-738F30D77C7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id-ID" dirty="0" smtClean="0"/>
              <a:t> </a:t>
            </a:r>
            <a:r>
              <a:rPr lang="en-US" i="1" dirty="0" smtClean="0"/>
              <a:t>Brute Force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981200"/>
            <a:ext cx="8007350" cy="3886200"/>
          </a:xfrm>
          <a:noFill/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brute force</a:t>
            </a:r>
            <a:r>
              <a:rPr lang="en-US" sz="2400" dirty="0" smtClean="0"/>
              <a:t> </a:t>
            </a:r>
            <a:r>
              <a:rPr lang="en-US" sz="2400" dirty="0" err="1" smtClean="0"/>
              <a:t>umumnya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“</a:t>
            </a:r>
            <a:r>
              <a:rPr lang="en-US" sz="2400" dirty="0" err="1" smtClean="0"/>
              <a:t>cerdas</a:t>
            </a:r>
            <a:r>
              <a:rPr lang="en-US" sz="2400" dirty="0" smtClean="0"/>
              <a:t>”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mangkus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komputasi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penyelesaiannya</a:t>
            </a:r>
            <a:r>
              <a:rPr lang="en-US" sz="2400" dirty="0" smtClean="0"/>
              <a:t>. </a:t>
            </a:r>
          </a:p>
          <a:p>
            <a:pPr marL="533400" indent="-533400" eaLnBrk="1" hangingPunct="1">
              <a:buFontTx/>
              <a:buAutoNum type="arabicPeriod"/>
            </a:pPr>
            <a:endParaRPr lang="en-US" sz="2400" dirty="0" smtClean="0"/>
          </a:p>
          <a:p>
            <a:pPr marL="533400" indent="-53340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Kata</a:t>
            </a:r>
            <a:r>
              <a:rPr lang="en-US" sz="2400" dirty="0" smtClean="0"/>
              <a:t> “force” </a:t>
            </a:r>
            <a:r>
              <a:rPr lang="en-US" sz="2400" dirty="0" err="1" smtClean="0"/>
              <a:t>mengindikasikan</a:t>
            </a:r>
            <a:r>
              <a:rPr lang="en-US" sz="2400" dirty="0" smtClean="0"/>
              <a:t> “</a:t>
            </a:r>
            <a:r>
              <a:rPr lang="en-US" sz="2400" dirty="0" err="1" smtClean="0"/>
              <a:t>tenaga</a:t>
            </a:r>
            <a:r>
              <a:rPr lang="en-US" sz="2400" dirty="0" smtClean="0"/>
              <a:t>” </a:t>
            </a:r>
            <a:r>
              <a:rPr lang="en-US" sz="2400" dirty="0" err="1" smtClean="0"/>
              <a:t>ketimbang</a:t>
            </a:r>
            <a:r>
              <a:rPr lang="en-US" sz="2400" dirty="0" smtClean="0"/>
              <a:t> “</a:t>
            </a:r>
            <a:r>
              <a:rPr lang="en-US" sz="2400" dirty="0" err="1" smtClean="0"/>
              <a:t>otak</a:t>
            </a:r>
            <a:r>
              <a:rPr lang="en-US" sz="2400" dirty="0" smtClean="0"/>
              <a:t>”</a:t>
            </a:r>
          </a:p>
          <a:p>
            <a:pPr marL="533400" indent="-533400" eaLnBrk="1" hangingPunct="1">
              <a:buFontTx/>
              <a:buNone/>
            </a:pPr>
            <a:r>
              <a:rPr lang="en-US" sz="2400" dirty="0" smtClean="0"/>
              <a:t>	</a:t>
            </a:r>
          </a:p>
          <a:p>
            <a:pPr marL="533400" indent="-53340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Kadang-kadang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brute force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naif</a:t>
            </a:r>
            <a:r>
              <a:rPr lang="en-US" sz="2400" dirty="0" smtClean="0"/>
              <a:t> (</a:t>
            </a:r>
            <a:r>
              <a:rPr lang="en-US" sz="2400" i="1" dirty="0" smtClean="0"/>
              <a:t>naïve algorithm</a:t>
            </a:r>
            <a:r>
              <a:rPr lang="en-US" sz="2400" dirty="0" smtClean="0"/>
              <a:t>). </a:t>
            </a:r>
          </a:p>
          <a:p>
            <a:pPr marL="533400" indent="-533400"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8DAF15-D609-4C48-BB9F-D75F6C22E24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 typeface="Times New Roman" pitchFamily="18" charset="0"/>
              <a:buAutoNum type="arabicPeriod" startAt="2"/>
            </a:pPr>
            <a:r>
              <a:rPr lang="en-US" sz="2800" smtClean="0"/>
              <a:t>Algoritma </a:t>
            </a:r>
            <a:r>
              <a:rPr lang="en-US" sz="2800" i="1" smtClean="0"/>
              <a:t>brute force</a:t>
            </a:r>
            <a:r>
              <a:rPr lang="en-US" sz="2800" smtClean="0"/>
              <a:t> lebih cocok untuk  persoalan yang berukuran kecil. </a:t>
            </a:r>
          </a:p>
          <a:p>
            <a:pPr marL="609600" indent="-609600" eaLnBrk="1" hangingPunct="1">
              <a:buFontTx/>
              <a:buAutoNum type="arabicPeriod" startAt="2"/>
            </a:pPr>
            <a:endParaRPr lang="en-US" sz="2800" smtClean="0"/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Pertimbangannya: </a:t>
            </a:r>
          </a:p>
          <a:p>
            <a:pPr marL="990600" lvl="1" indent="-533400" eaLnBrk="1" hangingPunct="1">
              <a:buFontTx/>
              <a:buChar char="-"/>
            </a:pPr>
            <a:r>
              <a:rPr lang="en-US" smtClean="0"/>
              <a:t>sederhana,</a:t>
            </a:r>
          </a:p>
          <a:p>
            <a:pPr marL="990600" lvl="1" indent="-533400" eaLnBrk="1" hangingPunct="1">
              <a:buFontTx/>
              <a:buChar char="-"/>
            </a:pPr>
            <a:r>
              <a:rPr lang="en-US" smtClean="0"/>
              <a:t>implementasinya mudah 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Algoritma </a:t>
            </a:r>
            <a:r>
              <a:rPr lang="en-US" sz="2800" i="1" smtClean="0"/>
              <a:t>brute force</a:t>
            </a:r>
            <a:r>
              <a:rPr lang="en-US" sz="2800" smtClean="0"/>
              <a:t> sering digunakan sebagai basis pembanding dengan  algoritma yang lebih mangkus.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7A440-4E76-444C-BD9B-BF26FD814BB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285860"/>
            <a:ext cx="8234362" cy="481014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2800" dirty="0" err="1" smtClean="0"/>
              <a:t>Meskipun</a:t>
            </a:r>
            <a:r>
              <a:rPr lang="en-US" sz="2800" dirty="0" smtClean="0"/>
              <a:t> </a:t>
            </a:r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mangkus</a:t>
            </a:r>
            <a:r>
              <a:rPr lang="en-US" sz="2800" dirty="0" smtClean="0"/>
              <a:t>, </a:t>
            </a:r>
            <a:r>
              <a:rPr lang="en-US" sz="2800" dirty="0" err="1" smtClean="0"/>
              <a:t>hampir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diselesaikan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brute force.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endParaRPr lang="en-US" sz="2800" i="1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Sukar</a:t>
            </a:r>
            <a:r>
              <a:rPr lang="en-US" sz="2800" dirty="0" smtClean="0"/>
              <a:t> </a:t>
            </a:r>
            <a:r>
              <a:rPr lang="en-US" sz="2800" dirty="0" err="1" smtClean="0"/>
              <a:t>menunjukkan</a:t>
            </a:r>
            <a:r>
              <a:rPr lang="en-US" sz="2800" dirty="0" smtClean="0"/>
              <a:t> 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diselesaikan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i="1" dirty="0" smtClean="0"/>
              <a:t>brute force</a:t>
            </a:r>
            <a:r>
              <a:rPr lang="en-US" sz="2800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Bahkan</a:t>
            </a:r>
            <a:r>
              <a:rPr lang="en-US" sz="2800" dirty="0" smtClean="0"/>
              <a:t>,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diselesaikan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i="1" dirty="0" smtClean="0"/>
              <a:t>brute force</a:t>
            </a:r>
            <a:r>
              <a:rPr lang="en-US" sz="2800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terbesar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senarai</a:t>
            </a:r>
            <a:r>
              <a:rPr lang="en-US" sz="2800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685800" y="1214422"/>
            <a:ext cx="7772400" cy="488157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Ken Thompson (</a:t>
            </a:r>
            <a:r>
              <a:rPr lang="en-US" sz="2400" dirty="0" err="1" smtClean="0">
                <a:latin typeface="Verdana" pitchFamily="34" charset="0"/>
              </a:rPr>
              <a:t>salah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seorang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penemu</a:t>
            </a:r>
            <a:r>
              <a:rPr lang="en-US" sz="2400" dirty="0" smtClean="0">
                <a:latin typeface="Verdana" pitchFamily="34" charset="0"/>
              </a:rPr>
              <a:t> Unix) </a:t>
            </a:r>
            <a:r>
              <a:rPr lang="en-US" sz="2400" dirty="0" err="1" smtClean="0">
                <a:latin typeface="Verdana" pitchFamily="34" charset="0"/>
              </a:rPr>
              <a:t>mengatakan</a:t>
            </a:r>
            <a:r>
              <a:rPr lang="en-US" sz="2400" dirty="0" smtClean="0">
                <a:latin typeface="Verdana" pitchFamily="34" charset="0"/>
              </a:rPr>
              <a:t>: </a:t>
            </a:r>
          </a:p>
          <a:p>
            <a:pPr eaLnBrk="1" hangingPunct="1"/>
            <a:endParaRPr lang="en-US" sz="2400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	     “</a:t>
            </a:r>
            <a:r>
              <a:rPr lang="en-US" sz="2400" i="1" dirty="0" smtClean="0">
                <a:latin typeface="Verdana" pitchFamily="34" charset="0"/>
              </a:rPr>
              <a:t>When in doubt, use brute force</a:t>
            </a:r>
            <a:r>
              <a:rPr lang="en-US" sz="2400" dirty="0" smtClean="0">
                <a:latin typeface="Verdana" pitchFamily="34" charset="0"/>
              </a:rPr>
              <a:t>”, 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eaLnBrk="1" hangingPunct="1"/>
            <a:r>
              <a:rPr lang="en-US" sz="2400" dirty="0" err="1" smtClean="0">
                <a:latin typeface="Verdana" pitchFamily="34" charset="0"/>
              </a:rPr>
              <a:t>Percaya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atau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faktanya</a:t>
            </a:r>
            <a:r>
              <a:rPr lang="en-US" sz="2400" dirty="0" smtClean="0">
                <a:latin typeface="Verdana" pitchFamily="34" charset="0"/>
              </a:rPr>
              <a:t> kernel Unix yang </a:t>
            </a:r>
            <a:r>
              <a:rPr lang="en-US" sz="2400" dirty="0" err="1" smtClean="0">
                <a:latin typeface="Verdana" pitchFamily="34" charset="0"/>
              </a:rPr>
              <a:t>asli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lebih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menyukai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sederhana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kuat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robust</a:t>
            </a:r>
            <a:r>
              <a:rPr lang="en-US" sz="2400" dirty="0" smtClean="0">
                <a:latin typeface="Verdana" pitchFamily="34" charset="0"/>
              </a:rPr>
              <a:t>) </a:t>
            </a:r>
            <a:r>
              <a:rPr lang="en-US" sz="2400" dirty="0" err="1" smtClean="0">
                <a:latin typeface="Verdana" pitchFamily="34" charset="0"/>
              </a:rPr>
              <a:t>daripada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yang “</a:t>
            </a:r>
            <a:r>
              <a:rPr lang="en-US" sz="2400" dirty="0" err="1" smtClean="0">
                <a:latin typeface="Verdana" pitchFamily="34" charset="0"/>
              </a:rPr>
              <a:t>cerdas</a:t>
            </a:r>
            <a:r>
              <a:rPr lang="en-US" sz="2400" dirty="0" smtClean="0">
                <a:latin typeface="Verdana" pitchFamily="34" charset="0"/>
              </a:rPr>
              <a:t>” </a:t>
            </a:r>
            <a:r>
              <a:rPr lang="en-US" sz="2400" dirty="0" err="1" smtClean="0">
                <a:latin typeface="Verdana" pitchFamily="34" charset="0"/>
              </a:rPr>
              <a:t>tapi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rapuh</a:t>
            </a:r>
            <a:r>
              <a:rPr lang="en-US" sz="2400" dirty="0" smtClean="0">
                <a:latin typeface="Verdana" pitchFamily="34" charset="0"/>
              </a:rPr>
              <a:t>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18A46C-6CDB-4EC9-AC8D-FEA57293723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A97F9-3625-4BC5-99F8-DA06A4A20D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7350" cy="4724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Brute force</a:t>
            </a:r>
            <a:r>
              <a:rPr lang="en-US" sz="2400" dirty="0" smtClean="0"/>
              <a:t> :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lempang</a:t>
            </a:r>
            <a:r>
              <a:rPr lang="en-US" sz="2400" dirty="0" smtClean="0"/>
              <a:t> (</a:t>
            </a:r>
            <a:r>
              <a:rPr lang="en-US" sz="2400" i="1" dirty="0" smtClean="0"/>
              <a:t>straightforward</a:t>
            </a:r>
            <a:r>
              <a:rPr lang="en-US" sz="2400" dirty="0" smtClean="0"/>
              <a:t>)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memecahkan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didasarkan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(</a:t>
            </a:r>
            <a:r>
              <a:rPr lang="en-US" sz="2400" i="1" dirty="0" smtClean="0"/>
              <a:t>problem statement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dilibatkan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brute force</a:t>
            </a:r>
            <a:r>
              <a:rPr lang="en-US" sz="2400" dirty="0" smtClean="0"/>
              <a:t> </a:t>
            </a:r>
            <a:r>
              <a:rPr lang="en-US" sz="2400" dirty="0" err="1" smtClean="0"/>
              <a:t>memecahkan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langsung</a:t>
            </a:r>
            <a:r>
              <a:rPr lang="en-US" sz="2400" dirty="0" smtClean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jelas</a:t>
            </a:r>
            <a:r>
              <a:rPr lang="en-US" sz="2400" dirty="0" smtClean="0"/>
              <a:t> (</a:t>
            </a:r>
            <a:r>
              <a:rPr lang="en-US" sz="2400" i="1" dirty="0" smtClean="0"/>
              <a:t>obvious way</a:t>
            </a:r>
            <a:r>
              <a:rPr lang="en-US" sz="2400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Just do it!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Brute Force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95B5A9-76CE-4A0F-B5AA-9F4BE503050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14488"/>
            <a:ext cx="8229600" cy="4660912"/>
          </a:xfrm>
        </p:spPr>
        <p:txBody>
          <a:bodyPr/>
          <a:lstStyle/>
          <a:p>
            <a:pPr marL="609600" indent="-609600" eaLnBrk="1" hangingPunct="1">
              <a:buClr>
                <a:schemeClr val="folHlink"/>
              </a:buClr>
              <a:buFontTx/>
              <a:buNone/>
            </a:pPr>
            <a:r>
              <a:rPr lang="en-US" sz="2800" dirty="0" smtClean="0"/>
              <a:t>1.  </a:t>
            </a:r>
            <a:r>
              <a:rPr lang="en-US" sz="2800" dirty="0" err="1" smtClean="0">
                <a:latin typeface="Verdana" pitchFamily="34" charset="0"/>
              </a:rPr>
              <a:t>Pencocokan</a:t>
            </a:r>
            <a:r>
              <a:rPr lang="en-US" sz="2800" dirty="0" smtClean="0">
                <a:latin typeface="Verdana" pitchFamily="34" charset="0"/>
              </a:rPr>
              <a:t> String</a:t>
            </a:r>
            <a:r>
              <a:rPr lang="en-US" sz="2800" i="1" dirty="0" smtClean="0">
                <a:latin typeface="Verdana" pitchFamily="34" charset="0"/>
              </a:rPr>
              <a:t> (String Matching)</a:t>
            </a:r>
          </a:p>
          <a:p>
            <a:pPr marL="609600" indent="-609600" eaLnBrk="1" hangingPunct="1">
              <a:buFontTx/>
              <a:buNone/>
            </a:pPr>
            <a:r>
              <a:rPr lang="en-US" i="1" dirty="0" smtClean="0">
                <a:latin typeface="Verdana" pitchFamily="34" charset="0"/>
              </a:rPr>
              <a:t>	</a:t>
            </a:r>
            <a:r>
              <a:rPr lang="en-US" sz="2800" dirty="0" err="1" smtClean="0">
                <a:latin typeface="Verdana" pitchFamily="34" charset="0"/>
              </a:rPr>
              <a:t>Persoalan</a:t>
            </a:r>
            <a:r>
              <a:rPr lang="en-US" sz="2800" dirty="0" smtClean="0">
                <a:latin typeface="Verdana" pitchFamily="34" charset="0"/>
              </a:rPr>
              <a:t>: </a:t>
            </a:r>
            <a:r>
              <a:rPr lang="en-US" sz="2800" dirty="0" err="1" smtClean="0">
                <a:latin typeface="Verdana" pitchFamily="34" charset="0"/>
              </a:rPr>
              <a:t>Diberikan</a:t>
            </a:r>
            <a:r>
              <a:rPr lang="en-US" sz="2800" dirty="0" smtClean="0">
                <a:latin typeface="Verdana" pitchFamily="34" charset="0"/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>
                <a:latin typeface="Verdana" pitchFamily="34" charset="0"/>
              </a:rPr>
              <a:t>	</a:t>
            </a:r>
            <a:r>
              <a:rPr lang="en-US" sz="2400" dirty="0" smtClean="0">
                <a:latin typeface="Verdana" pitchFamily="34" charset="0"/>
              </a:rPr>
              <a:t>a. </a:t>
            </a:r>
            <a:r>
              <a:rPr lang="en-US" sz="2400" dirty="0" err="1" smtClean="0">
                <a:latin typeface="Verdana" pitchFamily="34" charset="0"/>
              </a:rPr>
              <a:t>teks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text</a:t>
            </a:r>
            <a:r>
              <a:rPr lang="en-US" sz="2400" dirty="0" smtClean="0">
                <a:latin typeface="Verdana" pitchFamily="34" charset="0"/>
              </a:rPr>
              <a:t>), </a:t>
            </a:r>
            <a:r>
              <a:rPr lang="en-US" sz="2400" dirty="0" err="1" smtClean="0">
                <a:latin typeface="Verdana" pitchFamily="34" charset="0"/>
              </a:rPr>
              <a:t>yaitu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long</a:t>
            </a:r>
            <a:r>
              <a:rPr lang="en-US" sz="2400" dirty="0" smtClean="0">
                <a:latin typeface="Verdana" pitchFamily="34" charset="0"/>
              </a:rPr>
              <a:t>) </a:t>
            </a:r>
            <a:r>
              <a:rPr lang="en-US" sz="2400" i="1" dirty="0" smtClean="0">
                <a:latin typeface="Verdana" pitchFamily="34" charset="0"/>
              </a:rPr>
              <a:t>string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panjang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karakter</a:t>
            </a:r>
            <a:endParaRPr lang="en-US" sz="2400" dirty="0" smtClean="0">
              <a:latin typeface="Verdana" pitchFamily="34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	b. </a:t>
            </a:r>
            <a:r>
              <a:rPr lang="en-US" sz="2400" i="1" dirty="0" smtClean="0">
                <a:latin typeface="Verdana" pitchFamily="34" charset="0"/>
              </a:rPr>
              <a:t>pattern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yaitu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string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panjang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m </a:t>
            </a:r>
            <a:r>
              <a:rPr lang="en-US" sz="2400" dirty="0" err="1" smtClean="0">
                <a:latin typeface="Verdana" pitchFamily="34" charset="0"/>
              </a:rPr>
              <a:t>karakter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dirty="0" err="1" smtClean="0">
                <a:latin typeface="Verdana" pitchFamily="34" charset="0"/>
              </a:rPr>
              <a:t>asumsi</a:t>
            </a:r>
            <a:r>
              <a:rPr lang="en-US" sz="2400" dirty="0" smtClean="0">
                <a:latin typeface="Verdana" pitchFamily="34" charset="0"/>
              </a:rPr>
              <a:t>: </a:t>
            </a:r>
            <a:r>
              <a:rPr lang="en-US" sz="2400" i="1" dirty="0" smtClean="0">
                <a:latin typeface="Verdana" pitchFamily="34" charset="0"/>
              </a:rPr>
              <a:t>m</a:t>
            </a:r>
            <a:r>
              <a:rPr lang="en-US" sz="2400" dirty="0" smtClean="0">
                <a:latin typeface="Verdana" pitchFamily="34" charset="0"/>
              </a:rPr>
              <a:t> &lt;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>
                <a:latin typeface="Verdana" pitchFamily="34" charset="0"/>
              </a:rPr>
              <a:t/>
            </a:r>
            <a:br>
              <a:rPr lang="en-US" sz="2800" dirty="0" smtClean="0">
                <a:latin typeface="Verdana" pitchFamily="34" charset="0"/>
              </a:rPr>
            </a:br>
            <a:r>
              <a:rPr lang="en-US" sz="2800" dirty="0" err="1" smtClean="0">
                <a:latin typeface="Verdana" pitchFamily="34" charset="0"/>
              </a:rPr>
              <a:t>Carilah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lokasi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pertama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di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dalam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teks</a:t>
            </a:r>
            <a:r>
              <a:rPr lang="en-US" sz="2800" dirty="0" smtClean="0">
                <a:latin typeface="Verdana" pitchFamily="34" charset="0"/>
              </a:rPr>
              <a:t> yang </a:t>
            </a:r>
            <a:r>
              <a:rPr lang="en-US" sz="2800" dirty="0" err="1" smtClean="0">
                <a:latin typeface="Verdana" pitchFamily="34" charset="0"/>
              </a:rPr>
              <a:t>bersesuaian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dengan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i="1" dirty="0" smtClean="0">
                <a:latin typeface="Verdana" pitchFamily="34" charset="0"/>
              </a:rPr>
              <a:t>pattern</a:t>
            </a:r>
            <a:r>
              <a:rPr lang="en-US" sz="2800" dirty="0" smtClean="0">
                <a:latin typeface="Verdana" pitchFamily="34" charset="0"/>
              </a:rPr>
              <a:t>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Pencocokan String</a:t>
            </a:r>
            <a:endParaRPr lang="id-ID" dirty="0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1E38D-A043-433A-AF81-BC73062A3FD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85860"/>
            <a:ext cx="8229600" cy="5167312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latin typeface="Verdan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 err="1" smtClean="0">
                <a:latin typeface="Verdana" pitchFamily="34" charset="0"/>
              </a:rPr>
              <a:t>Mula-mula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pattern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dicocokkan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pada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awal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teks</a:t>
            </a:r>
            <a:r>
              <a:rPr lang="en-US" sz="2400" dirty="0" smtClean="0">
                <a:latin typeface="Verdana" pitchFamily="34" charset="0"/>
              </a:rPr>
              <a:t>.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bergerak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kiri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kanan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bandingkan</a:t>
            </a:r>
            <a:r>
              <a:rPr lang="en-US" sz="2400" dirty="0" smtClean="0">
                <a:latin typeface="Verdana" pitchFamily="34" charset="0"/>
              </a:rPr>
              <a:t>  </a:t>
            </a:r>
            <a:r>
              <a:rPr lang="en-US" sz="2400" dirty="0" err="1" smtClean="0">
                <a:latin typeface="Verdana" pitchFamily="34" charset="0"/>
              </a:rPr>
              <a:t>setiap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karakter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dalam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pattern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karakter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bersesuaian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dalam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teks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sampai</a:t>
            </a:r>
            <a:r>
              <a:rPr lang="en-US" sz="2400" dirty="0" smtClean="0">
                <a:latin typeface="Verdana" pitchFamily="34" charset="0"/>
              </a:rPr>
              <a:t>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2400" dirty="0" err="1" smtClean="0">
                <a:latin typeface="Verdana" pitchFamily="34" charset="0"/>
              </a:rPr>
              <a:t>semua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karakter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dibandingkan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cocok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atau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sama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dirty="0" err="1" smtClean="0">
                <a:latin typeface="Verdana" pitchFamily="34" charset="0"/>
              </a:rPr>
              <a:t>pencarian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berhasil</a:t>
            </a:r>
            <a:r>
              <a:rPr lang="en-US" sz="2400" dirty="0" smtClean="0">
                <a:latin typeface="Verdana" pitchFamily="34" charset="0"/>
              </a:rPr>
              <a:t>), </a:t>
            </a:r>
            <a:r>
              <a:rPr lang="en-US" sz="2400" dirty="0" err="1" smtClean="0">
                <a:latin typeface="Verdana" pitchFamily="34" charset="0"/>
              </a:rPr>
              <a:t>atau</a:t>
            </a:r>
            <a:r>
              <a:rPr lang="en-US" sz="2400" dirty="0" smtClean="0">
                <a:latin typeface="Verdana" pitchFamily="34" charset="0"/>
              </a:rPr>
              <a:t> 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2400" dirty="0" err="1" smtClean="0">
                <a:latin typeface="Verdana" pitchFamily="34" charset="0"/>
              </a:rPr>
              <a:t>dijumpai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ketidakcocokan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karakter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dirty="0" err="1" smtClean="0">
                <a:latin typeface="Verdana" pitchFamily="34" charset="0"/>
              </a:rPr>
              <a:t>pencarian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belum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berhasil</a:t>
            </a:r>
            <a:r>
              <a:rPr lang="en-US" sz="2400" dirty="0" smtClean="0">
                <a:latin typeface="Verdana" pitchFamily="34" charset="0"/>
              </a:rPr>
              <a:t>)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400" dirty="0" err="1" smtClean="0">
                <a:latin typeface="Verdana" pitchFamily="34" charset="0"/>
              </a:rPr>
              <a:t>Bila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pattern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belum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ditemukan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kecocokannya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teks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belum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habis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geser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pattern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karakter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kanan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ulangi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langkah</a:t>
            </a:r>
            <a:r>
              <a:rPr lang="en-US" sz="2400" dirty="0" smtClean="0">
                <a:latin typeface="Verdana" pitchFamily="34" charset="0"/>
              </a:rPr>
              <a:t>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2ECCB-F7F0-4BA2-9577-EC27F04BB76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73394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1:</a:t>
            </a:r>
            <a:endParaRPr lang="en-US" sz="24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Pattern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</a:rPr>
              <a:t>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Teks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</a:rPr>
              <a:t>NOBODY NOTICED HIM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NOBODY </a:t>
            </a:r>
            <a:r>
              <a:rPr lang="en-US" sz="2400" b="1" dirty="0" smtClean="0">
                <a:latin typeface="Courier New" pitchFamily="49" charset="0"/>
              </a:rPr>
              <a:t>NOT</a:t>
            </a:r>
            <a:r>
              <a:rPr lang="en-US" sz="2400" dirty="0" smtClean="0">
                <a:latin typeface="Courier New" pitchFamily="49" charset="0"/>
              </a:rPr>
              <a:t>ICED HIM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1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2 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3  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4   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5    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6     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7       NOT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8        </a:t>
            </a:r>
            <a:r>
              <a:rPr lang="en-US" sz="2400" b="1" dirty="0" smtClean="0">
                <a:latin typeface="Courier New" pitchFamily="49" charset="0"/>
              </a:rPr>
              <a:t>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7875D-3B5D-4B31-B4E0-3AE1D5CA7FD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66250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2: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Pattern</a:t>
            </a:r>
            <a:r>
              <a:rPr lang="en-US" sz="2400" dirty="0" smtClean="0"/>
              <a:t>: 001011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/>
              <a:t>Teks</a:t>
            </a:r>
            <a:r>
              <a:rPr lang="en-US" sz="2400" dirty="0" smtClean="0"/>
              <a:t>: 10010101</a:t>
            </a:r>
            <a:r>
              <a:rPr lang="en-US" sz="2400" b="1" dirty="0" smtClean="0"/>
              <a:t>001011</a:t>
            </a:r>
            <a:r>
              <a:rPr lang="en-US" sz="2400" dirty="0" smtClean="0"/>
              <a:t>110101010001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10010101</a:t>
            </a:r>
            <a:r>
              <a:rPr lang="en-US" sz="2400" b="1" dirty="0" smtClean="0">
                <a:latin typeface="Courier New" pitchFamily="49" charset="0"/>
              </a:rPr>
              <a:t>001011</a:t>
            </a:r>
            <a:r>
              <a:rPr lang="en-US" sz="2400" dirty="0" smtClean="0">
                <a:latin typeface="Courier New" pitchFamily="49" charset="0"/>
              </a:rPr>
              <a:t>110101010001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1 001011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2  001011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3   001011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4    001011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5     001011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6      001011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7       001011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8        001011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9         </a:t>
            </a:r>
            <a:r>
              <a:rPr lang="en-US" sz="2400" b="1" dirty="0" smtClean="0">
                <a:latin typeface="Courier New" pitchFamily="49" charset="0"/>
              </a:rPr>
              <a:t>001011</a:t>
            </a:r>
            <a:r>
              <a:rPr lang="en-US" sz="2400" dirty="0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A772C-80C6-41F1-B721-680D4F5300C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609600" y="6216650"/>
            <a:ext cx="6840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 eaLnBrk="0" hangingPunct="0"/>
            <a:r>
              <a:rPr lang="en-US" sz="1800">
                <a:latin typeface="Verdana" pitchFamily="34" charset="0"/>
              </a:rPr>
              <a:t>Kompleksitas algoritma: </a:t>
            </a:r>
            <a:r>
              <a:rPr lang="en-US" sz="1800" i="1">
                <a:latin typeface="Verdana" pitchFamily="34" charset="0"/>
              </a:rPr>
              <a:t>O</a:t>
            </a:r>
            <a:r>
              <a:rPr lang="en-US" sz="1800">
                <a:latin typeface="Verdana" pitchFamily="34" charset="0"/>
              </a:rPr>
              <a:t>(</a:t>
            </a:r>
            <a:r>
              <a:rPr lang="en-US" sz="1800" i="1">
                <a:latin typeface="Verdana" pitchFamily="34" charset="0"/>
              </a:rPr>
              <a:t>nm</a:t>
            </a:r>
            <a:r>
              <a:rPr lang="en-US" sz="1800">
                <a:latin typeface="Verdana" pitchFamily="34" charset="0"/>
              </a:rPr>
              <a:t>) pada kasus terburuk </a:t>
            </a:r>
          </a:p>
          <a:p>
            <a:pPr indent="457200" eaLnBrk="0" hangingPunct="0"/>
            <a:r>
              <a:rPr lang="en-US" sz="1800">
                <a:latin typeface="Verdana" pitchFamily="34" charset="0"/>
              </a:rPr>
              <a:t>                                    </a:t>
            </a:r>
            <a:r>
              <a:rPr lang="en-US" sz="1800" i="1">
                <a:latin typeface="Verdana" pitchFamily="34" charset="0"/>
              </a:rPr>
              <a:t>O</a:t>
            </a:r>
            <a:r>
              <a:rPr lang="en-US" sz="1800">
                <a:latin typeface="Verdana" pitchFamily="34" charset="0"/>
              </a:rPr>
              <a:t>(</a:t>
            </a:r>
            <a:r>
              <a:rPr lang="en-US" sz="1800" i="1">
                <a:latin typeface="Verdana" pitchFamily="34" charset="0"/>
              </a:rPr>
              <a:t>n</a:t>
            </a:r>
            <a:r>
              <a:rPr lang="en-US" sz="1800">
                <a:latin typeface="Verdana" pitchFamily="34" charset="0"/>
              </a:rPr>
              <a:t>) pada kasus rata-rata.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00034" y="1285860"/>
          <a:ext cx="5429288" cy="4854590"/>
        </p:xfrm>
        <a:graphic>
          <a:graphicData uri="http://schemas.openxmlformats.org/presentationml/2006/ole">
            <p:oleObj spid="_x0000_s8194" name="Document" r:id="rId3" imgW="5381640" imgH="61531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26658B-652F-4D58-864A-F8372D35DAE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860"/>
            <a:ext cx="8147050" cy="4845065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2400" dirty="0" smtClean="0"/>
              <a:t>2.   </a:t>
            </a:r>
            <a:r>
              <a:rPr lang="en-US" sz="2400" dirty="0" err="1" smtClean="0">
                <a:latin typeface="Verdana" pitchFamily="34" charset="0"/>
              </a:rPr>
              <a:t>Mencari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Pasangan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Titik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id-ID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Jaraknya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Terdekat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Closest Pairs</a:t>
            </a:r>
            <a:r>
              <a:rPr lang="en-US" sz="2400" dirty="0" smtClean="0">
                <a:latin typeface="Verdana" pitchFamily="34" charset="0"/>
              </a:rPr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 </a:t>
            </a:r>
            <a:r>
              <a:rPr lang="id-ID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: </a:t>
            </a:r>
            <a:r>
              <a:rPr lang="en-US" sz="2400" dirty="0" err="1" smtClean="0">
                <a:latin typeface="Verdana" pitchFamily="34" charset="0"/>
              </a:rPr>
              <a:t>Diberikan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titik</a:t>
            </a:r>
            <a:r>
              <a:rPr lang="en-US" sz="2400" dirty="0" smtClean="0">
                <a:latin typeface="Verdana" pitchFamily="34" charset="0"/>
              </a:rPr>
              <a:t> (2-D </a:t>
            </a:r>
            <a:r>
              <a:rPr lang="en-US" sz="2400" dirty="0" err="1" smtClean="0">
                <a:latin typeface="Verdana" pitchFamily="34" charset="0"/>
              </a:rPr>
              <a:t>atau</a:t>
            </a:r>
            <a:r>
              <a:rPr lang="en-US" sz="2400" dirty="0" smtClean="0">
                <a:latin typeface="Verdana" pitchFamily="34" charset="0"/>
              </a:rPr>
              <a:t> 3-D), </a:t>
            </a:r>
            <a:r>
              <a:rPr lang="en-US" sz="2400" dirty="0" err="1" smtClean="0">
                <a:latin typeface="Verdana" pitchFamily="34" charset="0"/>
              </a:rPr>
              <a:t>tentukan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dua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titik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terdekat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sama</a:t>
            </a:r>
            <a:r>
              <a:rPr lang="en-US" sz="2400" dirty="0" smtClean="0">
                <a:latin typeface="Verdana" pitchFamily="34" charset="0"/>
              </a:rPr>
              <a:t> lain. 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>
              <a:latin typeface="Verdana" pitchFamily="34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971800" y="3200400"/>
          <a:ext cx="4465638" cy="3421063"/>
        </p:xfrm>
        <a:graphic>
          <a:graphicData uri="http://schemas.openxmlformats.org/presentationml/2006/ole">
            <p:oleObj spid="_x0000_s9218" name="VISIO" r:id="rId3" imgW="2913828" imgH="223143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8C45E-32B6-4F09-B622-22CA30C2E44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860"/>
            <a:ext cx="8218488" cy="5095890"/>
          </a:xfrm>
        </p:spPr>
        <p:txBody>
          <a:bodyPr>
            <a:normAutofit fontScale="925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err="1" smtClean="0">
                <a:latin typeface="Verdana" pitchFamily="34" charset="0"/>
              </a:rPr>
              <a:t>Jarak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dua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titik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i="1" dirty="0" smtClean="0">
                <a:latin typeface="Verdana" pitchFamily="34" charset="0"/>
              </a:rPr>
              <a:t>p</a:t>
            </a:r>
            <a:r>
              <a:rPr lang="en-US" sz="2400" baseline="-25000" dirty="0" smtClean="0">
                <a:latin typeface="Verdana" pitchFamily="34" charset="0"/>
              </a:rPr>
              <a:t>1</a:t>
            </a:r>
            <a:r>
              <a:rPr lang="en-US" sz="2400" dirty="0" smtClean="0">
                <a:latin typeface="Verdana" pitchFamily="34" charset="0"/>
              </a:rPr>
              <a:t> = (</a:t>
            </a:r>
            <a:r>
              <a:rPr lang="en-US" sz="2400" i="1" dirty="0" smtClean="0">
                <a:latin typeface="Verdana" pitchFamily="34" charset="0"/>
              </a:rPr>
              <a:t>x</a:t>
            </a:r>
            <a:r>
              <a:rPr lang="en-US" sz="2400" baseline="-25000" dirty="0" smtClean="0">
                <a:latin typeface="Verdana" pitchFamily="34" charset="0"/>
              </a:rPr>
              <a:t>1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i="1" dirty="0" smtClean="0">
                <a:latin typeface="Verdana" pitchFamily="34" charset="0"/>
              </a:rPr>
              <a:t>y</a:t>
            </a:r>
            <a:r>
              <a:rPr lang="en-US" sz="2400" baseline="-25000" dirty="0" smtClean="0">
                <a:latin typeface="Verdana" pitchFamily="34" charset="0"/>
              </a:rPr>
              <a:t>1</a:t>
            </a:r>
            <a:r>
              <a:rPr lang="en-US" sz="2400" dirty="0" smtClean="0">
                <a:latin typeface="Verdana" pitchFamily="34" charset="0"/>
              </a:rPr>
              <a:t>)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p</a:t>
            </a:r>
            <a:r>
              <a:rPr lang="en-US" sz="2400" baseline="-25000" dirty="0" smtClean="0">
                <a:latin typeface="Verdana" pitchFamily="34" charset="0"/>
              </a:rPr>
              <a:t>2</a:t>
            </a:r>
            <a:r>
              <a:rPr lang="en-US" sz="2400" dirty="0" smtClean="0">
                <a:latin typeface="Verdana" pitchFamily="34" charset="0"/>
              </a:rPr>
              <a:t> = (</a:t>
            </a:r>
            <a:r>
              <a:rPr lang="en-US" sz="2400" i="1" dirty="0" smtClean="0">
                <a:latin typeface="Verdana" pitchFamily="34" charset="0"/>
              </a:rPr>
              <a:t>x</a:t>
            </a:r>
            <a:r>
              <a:rPr lang="en-US" sz="2400" baseline="-25000" dirty="0" smtClean="0">
                <a:latin typeface="Verdana" pitchFamily="34" charset="0"/>
              </a:rPr>
              <a:t>2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i="1" dirty="0" smtClean="0">
                <a:latin typeface="Verdana" pitchFamily="34" charset="0"/>
              </a:rPr>
              <a:t>y</a:t>
            </a:r>
            <a:r>
              <a:rPr lang="en-US" sz="2400" baseline="-25000" dirty="0" smtClean="0">
                <a:latin typeface="Verdana" pitchFamily="34" charset="0"/>
              </a:rPr>
              <a:t>2</a:t>
            </a:r>
            <a:r>
              <a:rPr lang="en-US" sz="2400" dirty="0" smtClean="0">
                <a:latin typeface="Verdana" pitchFamily="34" charset="0"/>
              </a:rPr>
              <a:t>)  </a:t>
            </a:r>
            <a:r>
              <a:rPr lang="en-US" sz="2400" dirty="0" err="1" smtClean="0">
                <a:latin typeface="Verdana" pitchFamily="34" charset="0"/>
              </a:rPr>
              <a:t>dihitung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rumus</a:t>
            </a:r>
            <a:r>
              <a:rPr lang="en-US" sz="2400" dirty="0" smtClean="0">
                <a:latin typeface="Verdana" pitchFamily="34" charset="0"/>
              </a:rPr>
              <a:t> Euclidean: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brute force</a:t>
            </a:r>
            <a:r>
              <a:rPr lang="en-US" sz="2400" dirty="0" smtClean="0">
                <a:latin typeface="Verdana" pitchFamily="34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>
                <a:latin typeface="Verdana" pitchFamily="34" charset="0"/>
              </a:rPr>
              <a:t>Hitung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jarak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setiap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pasang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titik</a:t>
            </a:r>
            <a:r>
              <a:rPr lang="en-US" sz="2400" dirty="0" smtClean="0">
                <a:latin typeface="Verdana" pitchFamily="34" charset="0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>
                <a:latin typeface="Verdana" pitchFamily="34" charset="0"/>
              </a:rPr>
              <a:t>Pasangan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titik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mempunyai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jarak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terpendek</a:t>
            </a:r>
            <a:r>
              <a:rPr lang="en-US" sz="2400" dirty="0" smtClean="0">
                <a:latin typeface="Verdana" pitchFamily="34" charset="0"/>
              </a:rPr>
              <a:t>  </a:t>
            </a:r>
            <a:r>
              <a:rPr lang="en-US" sz="2400" dirty="0" err="1" smtClean="0">
                <a:latin typeface="Verdana" pitchFamily="34" charset="0"/>
              </a:rPr>
              <a:t>itulah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jawabannya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brute force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menghitung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sebanyak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C</a:t>
            </a:r>
            <a:r>
              <a:rPr lang="en-US" sz="2400" dirty="0" smtClean="0">
                <a:latin typeface="Verdana" pitchFamily="34" charset="0"/>
              </a:rPr>
              <a:t>(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, 2) =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(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– 1)/2 </a:t>
            </a:r>
            <a:r>
              <a:rPr lang="en-US" sz="2400" dirty="0" err="1" smtClean="0">
                <a:latin typeface="Verdana" pitchFamily="34" charset="0"/>
              </a:rPr>
              <a:t>pasangan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titik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memilih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pasangan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titik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mempunyai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jarak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terkecil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</a:t>
            </a:r>
            <a:r>
              <a:rPr lang="en-US" sz="2400" dirty="0" err="1" smtClean="0">
                <a:latin typeface="Verdana" pitchFamily="34" charset="0"/>
              </a:rPr>
              <a:t>Kompleksitas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adalah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O</a:t>
            </a:r>
            <a:r>
              <a:rPr lang="en-US" sz="2400" dirty="0" smtClean="0">
                <a:latin typeface="Verdana" pitchFamily="34" charset="0"/>
              </a:rPr>
              <a:t>(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baseline="30000" dirty="0" smtClean="0">
                <a:latin typeface="Verdana" pitchFamily="34" charset="0"/>
              </a:rPr>
              <a:t>2</a:t>
            </a:r>
            <a:r>
              <a:rPr lang="en-US" sz="2400" dirty="0" smtClean="0">
                <a:latin typeface="Verdana" pitchFamily="34" charset="0"/>
              </a:rPr>
              <a:t>). 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500298" y="2101845"/>
          <a:ext cx="3960813" cy="541337"/>
        </p:xfrm>
        <a:graphic>
          <a:graphicData uri="http://schemas.openxmlformats.org/presentationml/2006/ole">
            <p:oleObj spid="_x0000_s10242" name="Equation" r:id="rId3" imgW="2509870" imgH="3423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ph/>
          </p:nvPr>
        </p:nvGraphicFramePr>
        <p:xfrm>
          <a:off x="831850" y="1357298"/>
          <a:ext cx="7004050" cy="4738702"/>
        </p:xfrm>
        <a:graphic>
          <a:graphicData uri="http://schemas.openxmlformats.org/presentationml/2006/ole">
            <p:oleObj spid="_x0000_s11266" name="Document" r:id="rId3" imgW="5635226" imgH="5878324" progId="Word.Document.8">
              <p:embed/>
            </p:oleObj>
          </a:graphicData>
        </a:graphic>
      </p:graphicFrame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857224" y="6215082"/>
            <a:ext cx="377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800" dirty="0" err="1">
                <a:latin typeface="Verdana" pitchFamily="34" charset="0"/>
              </a:rPr>
              <a:t>Kompleksitas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algoritma</a:t>
            </a:r>
            <a:r>
              <a:rPr lang="en-US" sz="1800" dirty="0">
                <a:latin typeface="Verdana" pitchFamily="34" charset="0"/>
              </a:rPr>
              <a:t>: </a:t>
            </a:r>
            <a:r>
              <a:rPr lang="en-US" sz="1800" i="1" dirty="0">
                <a:latin typeface="Verdana" pitchFamily="34" charset="0"/>
              </a:rPr>
              <a:t>O</a:t>
            </a:r>
            <a:r>
              <a:rPr lang="en-US" sz="1800" dirty="0">
                <a:latin typeface="Verdana" pitchFamily="34" charset="0"/>
              </a:rPr>
              <a:t>(</a:t>
            </a:r>
            <a:r>
              <a:rPr lang="en-US" sz="1800" i="1" dirty="0">
                <a:latin typeface="Verdana" pitchFamily="34" charset="0"/>
              </a:rPr>
              <a:t>n</a:t>
            </a:r>
            <a:r>
              <a:rPr lang="en-US" sz="1800" baseline="30000" dirty="0">
                <a:latin typeface="Verdana" pitchFamily="34" charset="0"/>
              </a:rPr>
              <a:t>2</a:t>
            </a:r>
            <a:r>
              <a:rPr lang="en-US" sz="1800" dirty="0">
                <a:latin typeface="Verdana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15D0CA-79E6-43C0-BB24-211DD465386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 err="1" smtClean="0">
                <a:latin typeface="Verdana" pitchFamily="34" charset="0"/>
              </a:rPr>
              <a:t>Metode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i="1" dirty="0" smtClean="0">
                <a:latin typeface="Verdana" pitchFamily="34" charset="0"/>
              </a:rPr>
              <a:t>brute force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dapat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digunakan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untuk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memecahkan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hampir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sebagian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besar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masalah</a:t>
            </a:r>
            <a:r>
              <a:rPr lang="en-US" sz="1800" dirty="0" smtClean="0">
                <a:latin typeface="Verdana" pitchFamily="34" charset="0"/>
              </a:rPr>
              <a:t> (</a:t>
            </a:r>
            <a:r>
              <a:rPr lang="en-US" sz="1800" i="1" dirty="0" smtClean="0">
                <a:latin typeface="Verdana" pitchFamily="34" charset="0"/>
              </a:rPr>
              <a:t>wide applicability</a:t>
            </a:r>
            <a:r>
              <a:rPr lang="en-US" sz="1800" dirty="0" smtClean="0">
                <a:latin typeface="Verdana" pitchFamily="34" charset="0"/>
              </a:rPr>
              <a:t>).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1800" dirty="0" err="1" smtClean="0">
                <a:latin typeface="Verdana" pitchFamily="34" charset="0"/>
              </a:rPr>
              <a:t>Metode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i="1" dirty="0" smtClean="0">
                <a:latin typeface="Verdana" pitchFamily="34" charset="0"/>
              </a:rPr>
              <a:t>brute force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sederhana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dan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mudah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dimengerti</a:t>
            </a:r>
            <a:r>
              <a:rPr lang="en-US" sz="1800" dirty="0" smtClean="0">
                <a:latin typeface="Verdana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1800" dirty="0" err="1" smtClean="0">
                <a:latin typeface="Verdana" pitchFamily="34" charset="0"/>
              </a:rPr>
              <a:t>Metode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i="1" dirty="0" smtClean="0">
                <a:latin typeface="Verdana" pitchFamily="34" charset="0"/>
              </a:rPr>
              <a:t>brute force </a:t>
            </a:r>
            <a:r>
              <a:rPr lang="en-US" sz="1800" dirty="0" err="1" smtClean="0">
                <a:latin typeface="Verdana" pitchFamily="34" charset="0"/>
              </a:rPr>
              <a:t>menghasilkan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algoritma</a:t>
            </a:r>
            <a:r>
              <a:rPr lang="en-US" sz="1800" dirty="0" smtClean="0">
                <a:latin typeface="Verdana" pitchFamily="34" charset="0"/>
              </a:rPr>
              <a:t> yang </a:t>
            </a:r>
            <a:r>
              <a:rPr lang="en-US" sz="1800" dirty="0" err="1" smtClean="0">
                <a:latin typeface="Verdana" pitchFamily="34" charset="0"/>
              </a:rPr>
              <a:t>layak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untuk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beberapa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masalah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penting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seperti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pencarian</a:t>
            </a:r>
            <a:r>
              <a:rPr lang="en-US" sz="1800" dirty="0" smtClean="0">
                <a:latin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</a:rPr>
              <a:t>pengurutan</a:t>
            </a:r>
            <a:r>
              <a:rPr lang="en-US" sz="1800" dirty="0" smtClean="0">
                <a:latin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</a:rPr>
              <a:t>pencocokan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i="1" dirty="0" smtClean="0">
                <a:latin typeface="Verdana" pitchFamily="34" charset="0"/>
              </a:rPr>
              <a:t>string</a:t>
            </a:r>
            <a:r>
              <a:rPr lang="en-US" sz="1800" dirty="0" smtClean="0">
                <a:latin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</a:rPr>
              <a:t>perkalian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matriks</a:t>
            </a:r>
            <a:r>
              <a:rPr lang="en-US" sz="1800" dirty="0" smtClean="0">
                <a:latin typeface="Verdana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1800" dirty="0" err="1" smtClean="0">
                <a:latin typeface="Verdana" pitchFamily="34" charset="0"/>
              </a:rPr>
              <a:t>Metode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i="1" dirty="0" smtClean="0">
                <a:latin typeface="Verdana" pitchFamily="34" charset="0"/>
              </a:rPr>
              <a:t>brute force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menghasilkan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algoritma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baku</a:t>
            </a:r>
            <a:r>
              <a:rPr lang="en-US" sz="1800" dirty="0" smtClean="0">
                <a:latin typeface="Verdana" pitchFamily="34" charset="0"/>
              </a:rPr>
              <a:t> (standard) </a:t>
            </a:r>
            <a:r>
              <a:rPr lang="en-US" sz="1800" dirty="0" err="1" smtClean="0">
                <a:latin typeface="Verdana" pitchFamily="34" charset="0"/>
              </a:rPr>
              <a:t>untuk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tugas-tugas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komputasi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seperti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penjumlahan</a:t>
            </a:r>
            <a:r>
              <a:rPr lang="en-US" sz="1800" dirty="0" smtClean="0">
                <a:latin typeface="Verdana" pitchFamily="34" charset="0"/>
              </a:rPr>
              <a:t>/</a:t>
            </a:r>
            <a:r>
              <a:rPr lang="en-US" sz="1800" dirty="0" err="1" smtClean="0">
                <a:latin typeface="Verdana" pitchFamily="34" charset="0"/>
              </a:rPr>
              <a:t>perkalian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i="1" dirty="0" smtClean="0">
                <a:latin typeface="Verdana" pitchFamily="34" charset="0"/>
              </a:rPr>
              <a:t>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buah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bilangan</a:t>
            </a:r>
            <a:r>
              <a:rPr lang="en-US" sz="1800" dirty="0" smtClean="0">
                <a:latin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</a:rPr>
              <a:t>menentukan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elemen</a:t>
            </a:r>
            <a:r>
              <a:rPr lang="en-US" sz="1800" dirty="0" smtClean="0">
                <a:latin typeface="Verdana" pitchFamily="34" charset="0"/>
              </a:rPr>
              <a:t> minimum </a:t>
            </a:r>
            <a:r>
              <a:rPr lang="en-US" sz="1800" dirty="0" err="1" smtClean="0">
                <a:latin typeface="Verdana" pitchFamily="34" charset="0"/>
              </a:rPr>
              <a:t>atau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maksimum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di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dalam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</a:rPr>
              <a:t>tabel</a:t>
            </a:r>
            <a:r>
              <a:rPr lang="en-US" sz="1800" dirty="0" smtClean="0">
                <a:latin typeface="Verdana" pitchFamily="34" charset="0"/>
              </a:rPr>
              <a:t> (</a:t>
            </a:r>
            <a:r>
              <a:rPr lang="en-US" sz="1800" i="1" dirty="0" smtClean="0">
                <a:latin typeface="Verdana" pitchFamily="34" charset="0"/>
              </a:rPr>
              <a:t>list</a:t>
            </a:r>
            <a:r>
              <a:rPr lang="en-US" sz="1800" dirty="0" smtClean="0">
                <a:latin typeface="Verdana" pitchFamily="34" charset="0"/>
              </a:rPr>
              <a:t>).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Kekuatan Brute Force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Kelemahan Brute Force</a:t>
            </a:r>
            <a:endParaRPr lang="id-ID" dirty="0"/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6EBAB5-E036-4524-A575-440ECFE7785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500188"/>
            <a:ext cx="7586690" cy="4808537"/>
          </a:xfrm>
        </p:spPr>
        <p:txBody>
          <a:bodyPr/>
          <a:lstStyle/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sz="1600" dirty="0" smtClean="0">
              <a:latin typeface="Verdana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 err="1" smtClean="0">
                <a:latin typeface="Verdana" pitchFamily="34" charset="0"/>
              </a:rPr>
              <a:t>Metode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brute force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jarang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menghasilkan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mangkus</a:t>
            </a:r>
            <a:r>
              <a:rPr lang="en-US" sz="2400" dirty="0" smtClean="0">
                <a:latin typeface="Verdana" pitchFamily="34" charset="0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400" dirty="0" smtClean="0">
              <a:latin typeface="Verdana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 err="1" smtClean="0">
                <a:latin typeface="Verdana" pitchFamily="34" charset="0"/>
              </a:rPr>
              <a:t>Beberapa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brute force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lambat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sehingga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dapat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diterima</a:t>
            </a:r>
            <a:r>
              <a:rPr lang="en-US" sz="2400" dirty="0" smtClean="0">
                <a:latin typeface="Verdana" pitchFamily="34" charset="0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sekontruktif</a:t>
            </a:r>
            <a:r>
              <a:rPr lang="en-US" sz="2400" dirty="0" smtClean="0">
                <a:latin typeface="Verdana" pitchFamily="34" charset="0"/>
              </a:rPr>
              <a:t>/</a:t>
            </a:r>
            <a:r>
              <a:rPr lang="en-US" sz="2400" dirty="0" err="1" smtClean="0">
                <a:latin typeface="Verdana" pitchFamily="34" charset="0"/>
              </a:rPr>
              <a:t>sekreatif</a:t>
            </a:r>
            <a:r>
              <a:rPr lang="en-US" sz="2400" dirty="0" smtClean="0">
                <a:latin typeface="Verdana" pitchFamily="34" charset="0"/>
              </a:rPr>
              <a:t>  </a:t>
            </a:r>
            <a:r>
              <a:rPr lang="en-US" sz="2400" dirty="0" err="1" smtClean="0">
                <a:latin typeface="Verdana" pitchFamily="34" charset="0"/>
              </a:rPr>
              <a:t>teknik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pemecahan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masalah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lainnya</a:t>
            </a:r>
            <a:r>
              <a:rPr lang="en-US" sz="2400" dirty="0" smtClean="0">
                <a:latin typeface="Verdana" pitchFamily="34" charset="0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081B08-AC6A-4BB6-914C-5D176DD5E88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Contoh-contoh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</a:t>
            </a:r>
            <a:r>
              <a:rPr lang="en-US" sz="3200" dirty="0" err="1" smtClean="0"/>
              <a:t>pernyataan</a:t>
            </a:r>
            <a:r>
              <a:rPr lang="en-US" sz="3200" dirty="0" smtClean="0"/>
              <a:t> </a:t>
            </a:r>
            <a:r>
              <a:rPr lang="en-US" sz="3200" dirty="0" err="1" smtClean="0"/>
              <a:t>persoalan</a:t>
            </a:r>
            <a:r>
              <a:rPr lang="en-US" sz="3200" dirty="0" smtClean="0"/>
              <a:t>)</a:t>
            </a:r>
            <a:endParaRPr 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dirty="0" err="1" smtClean="0"/>
              <a:t>Mencari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elemen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terbesar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terkecil</a:t>
            </a:r>
            <a:r>
              <a:rPr lang="en-US" sz="2800" b="1" dirty="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800" b="1" dirty="0" err="1" smtClean="0"/>
              <a:t>Persoalan</a:t>
            </a:r>
            <a:r>
              <a:rPr lang="en-US" sz="2800" dirty="0" smtClean="0"/>
              <a:t>: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senarai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beranggotakan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bulat</a:t>
            </a:r>
            <a:r>
              <a:rPr lang="en-US" sz="2800" dirty="0" smtClean="0"/>
              <a:t> (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). </a:t>
            </a:r>
            <a:r>
              <a:rPr lang="en-US" sz="2800" dirty="0" err="1" smtClean="0"/>
              <a:t>Carilah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terbesar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senarai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brute force</a:t>
            </a:r>
            <a:r>
              <a:rPr lang="en-US" sz="2800" dirty="0" smtClean="0"/>
              <a:t>: </a:t>
            </a:r>
            <a:r>
              <a:rPr lang="en-US" sz="2800" dirty="0" err="1" smtClean="0"/>
              <a:t>bandingkan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senarai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terbesar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ph/>
          </p:nvPr>
        </p:nvGraphicFramePr>
        <p:xfrm>
          <a:off x="198438" y="1535113"/>
          <a:ext cx="8716962" cy="4414837"/>
        </p:xfrm>
        <a:graphic>
          <a:graphicData uri="http://schemas.openxmlformats.org/presentationml/2006/ole">
            <p:oleObj spid="_x0000_s1026" name="Document" r:id="rId3" imgW="5899637" imgH="2988156" progId="Word.Document.8">
              <p:embed/>
            </p:oleObj>
          </a:graphicData>
        </a:graphic>
      </p:graphicFrame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476375" y="6115072"/>
            <a:ext cx="698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dirty="0" err="1">
                <a:latin typeface="Arial" charset="0"/>
              </a:rPr>
              <a:t>Kompleksitas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waktu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algoritma</a:t>
            </a:r>
            <a:r>
              <a:rPr lang="en-US" dirty="0">
                <a:latin typeface="Arial" charset="0"/>
              </a:rPr>
              <a:t>: </a:t>
            </a:r>
            <a:r>
              <a:rPr lang="en-US" i="1" dirty="0">
                <a:latin typeface="Arial" charset="0"/>
              </a:rPr>
              <a:t>O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64717-1E79-4D74-8B4C-091DB1739B0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357298"/>
            <a:ext cx="8161337" cy="4738702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400" i="1" dirty="0" err="1" smtClean="0"/>
              <a:t>Pencarian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beruntun</a:t>
            </a:r>
            <a:r>
              <a:rPr lang="en-US" sz="2400" i="1" dirty="0" smtClean="0"/>
              <a:t> (Sequential Search)</a:t>
            </a: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endParaRPr lang="en-US" sz="2400" i="1" dirty="0" smtClean="0"/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senarai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bulat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). </a:t>
            </a:r>
            <a:r>
              <a:rPr lang="en-US" sz="2400" dirty="0" err="1" smtClean="0"/>
              <a:t>Carilah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senara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senarai</a:t>
            </a:r>
            <a:r>
              <a:rPr lang="en-US" sz="2400" dirty="0" smtClean="0"/>
              <a:t>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0. 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brute force (sequential search):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senarai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.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x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senarai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r>
              <a:rPr lang="en-US" sz="2400" dirty="0" smtClean="0"/>
              <a:t> </a:t>
            </a:r>
            <a:r>
              <a:rPr lang="en-US" sz="2400" dirty="0" err="1" smtClean="0"/>
              <a:t>diperiksa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89926-C817-4E9E-998C-38948D546E9C}" type="slidenum">
              <a:rPr lang="en-US" smtClean="0"/>
              <a:pPr/>
              <a:t>7</a:t>
            </a:fld>
            <a:endParaRPr 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/>
          </p:nvPr>
        </p:nvGraphicFramePr>
        <p:xfrm>
          <a:off x="500034" y="1357298"/>
          <a:ext cx="7715304" cy="4327539"/>
        </p:xfrm>
        <a:graphic>
          <a:graphicData uri="http://schemas.openxmlformats.org/presentationml/2006/ole">
            <p:oleObj spid="_x0000_s2050" name="Document" r:id="rId3" imgW="5635226" imgH="4021254" progId="Word.Document.8">
              <p:embed/>
            </p:oleObj>
          </a:graphicData>
        </a:graphic>
      </p:graphicFrame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84138" y="5913438"/>
            <a:ext cx="9059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dirty="0" err="1">
                <a:latin typeface="Arial" charset="0"/>
              </a:rPr>
              <a:t>Kompleksitas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waktu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algoritma</a:t>
            </a:r>
            <a:r>
              <a:rPr lang="en-US" sz="2000" dirty="0">
                <a:latin typeface="Arial" charset="0"/>
              </a:rPr>
              <a:t>: </a:t>
            </a:r>
            <a:r>
              <a:rPr lang="en-US" sz="2000" i="1" dirty="0">
                <a:latin typeface="Arial" charset="0"/>
              </a:rPr>
              <a:t>O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i="1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</a:rPr>
              <a:t>). </a:t>
            </a:r>
          </a:p>
          <a:p>
            <a:r>
              <a:rPr lang="en-US" sz="2000" dirty="0" err="1">
                <a:latin typeface="Arial" charset="0"/>
              </a:rPr>
              <a:t>Adakah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algoritma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pencarian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elemen</a:t>
            </a:r>
            <a:r>
              <a:rPr lang="en-US" sz="2000" dirty="0">
                <a:latin typeface="Arial" charset="0"/>
              </a:rPr>
              <a:t> yang </a:t>
            </a:r>
            <a:r>
              <a:rPr lang="en-US" sz="2000" dirty="0" err="1">
                <a:latin typeface="Arial" charset="0"/>
              </a:rPr>
              <a:t>lebih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mangkus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daripada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i="1" dirty="0">
                <a:latin typeface="Arial" charset="0"/>
              </a:rPr>
              <a:t>brute force</a:t>
            </a:r>
            <a:r>
              <a:rPr lang="en-US" sz="2000" dirty="0">
                <a:latin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C6E4B-DEB5-4976-9CD9-5F7AF752CDA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Contoh-contoh</a:t>
            </a:r>
            <a:br>
              <a:rPr lang="en-US" smtClean="0"/>
            </a:br>
            <a:r>
              <a:rPr lang="en-US" sz="3200" smtClean="0"/>
              <a:t>(Berdasarkan definisi konsep yang terlibat)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dirty="0" err="1" smtClean="0"/>
              <a:t>Menghitung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i="1" baseline="30000" dirty="0" smtClean="0"/>
              <a:t>n</a:t>
            </a:r>
            <a:r>
              <a:rPr lang="en-US" sz="2800" dirty="0" smtClean="0"/>
              <a:t> (</a:t>
            </a:r>
            <a:r>
              <a:rPr lang="en-US" sz="2800" i="1" dirty="0" smtClean="0"/>
              <a:t>a</a:t>
            </a:r>
            <a:r>
              <a:rPr lang="en-US" sz="2800" dirty="0" smtClean="0"/>
              <a:t> &gt; 0,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bulat</a:t>
            </a:r>
            <a:r>
              <a:rPr lang="en-US" sz="2800" dirty="0" smtClean="0"/>
              <a:t> </a:t>
            </a:r>
            <a:r>
              <a:rPr lang="en-US" sz="2800" dirty="0" err="1" smtClean="0"/>
              <a:t>tak-negatif</a:t>
            </a:r>
            <a:r>
              <a:rPr lang="en-US" sz="2800" dirty="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i="1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i="1" dirty="0" smtClean="0"/>
              <a:t>	</a:t>
            </a:r>
            <a:r>
              <a:rPr lang="en-US" sz="2800" dirty="0" err="1" smtClean="0"/>
              <a:t>Definisi</a:t>
            </a:r>
            <a:r>
              <a:rPr lang="en-US" sz="2800" dirty="0" smtClean="0"/>
              <a:t>: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i="1" dirty="0" smtClean="0"/>
              <a:t>	  a</a:t>
            </a:r>
            <a:r>
              <a:rPr lang="en-US" sz="2800" i="1" baseline="30000" dirty="0" smtClean="0"/>
              <a:t>n</a:t>
            </a:r>
            <a:r>
              <a:rPr lang="en-US" sz="2800" dirty="0" smtClean="0"/>
              <a:t> = </a:t>
            </a:r>
            <a:r>
              <a:rPr lang="en-US" sz="2800" i="1" dirty="0" smtClean="0"/>
              <a:t>a</a:t>
            </a:r>
            <a:r>
              <a:rPr lang="en-US" sz="2800" dirty="0" smtClean="0"/>
              <a:t> x </a:t>
            </a:r>
            <a:r>
              <a:rPr lang="en-US" sz="2800" i="1" dirty="0" smtClean="0"/>
              <a:t>a</a:t>
            </a:r>
            <a:r>
              <a:rPr lang="en-US" sz="2800" dirty="0" smtClean="0"/>
              <a:t> x … x </a:t>
            </a:r>
            <a:r>
              <a:rPr lang="en-US" sz="2800" i="1" dirty="0" smtClean="0"/>
              <a:t>a</a:t>
            </a:r>
            <a:r>
              <a:rPr lang="en-US" sz="2800" dirty="0" smtClean="0"/>
              <a:t>   (</a:t>
            </a:r>
            <a:r>
              <a:rPr lang="en-US" sz="2800" i="1" dirty="0" smtClean="0"/>
              <a:t>n</a:t>
            </a:r>
            <a:r>
              <a:rPr lang="en-US" sz="2800" dirty="0" smtClean="0"/>
              <a:t> kali) ,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&gt; 0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      = 1          			     ,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0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brute force</a:t>
            </a:r>
            <a:r>
              <a:rPr lang="en-US" sz="2800" dirty="0" smtClean="0"/>
              <a:t>: </a:t>
            </a:r>
            <a:r>
              <a:rPr lang="en-US" sz="2800" dirty="0" err="1" smtClean="0"/>
              <a:t>kalikan</a:t>
            </a:r>
            <a:r>
              <a:rPr lang="en-US" sz="2800" dirty="0" smtClean="0"/>
              <a:t> 1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kali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1E19B-806C-4533-985B-639C1EA190C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0034" y="1385902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function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pangkat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(a : real, n :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real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{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Menghitung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a^n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Deklarasi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: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integer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hasil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: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real</a:t>
            </a:r>
            <a:endParaRPr lang="en-US" sz="2000" u="sng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Algoritma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hasil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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 1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to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n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hasil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hasil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*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000" u="sng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hasil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28596" y="5864247"/>
            <a:ext cx="84296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 err="1">
                <a:latin typeface="Arial" charset="0"/>
              </a:rPr>
              <a:t>Kompleksitas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waktu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algoritma</a:t>
            </a:r>
            <a:r>
              <a:rPr lang="en-US" dirty="0">
                <a:latin typeface="Arial" charset="0"/>
              </a:rPr>
              <a:t>: </a:t>
            </a:r>
            <a:r>
              <a:rPr lang="en-US" i="1" dirty="0">
                <a:latin typeface="Arial" charset="0"/>
              </a:rPr>
              <a:t>O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). </a:t>
            </a:r>
          </a:p>
          <a:p>
            <a:r>
              <a:rPr lang="en-US" dirty="0" err="1">
                <a:latin typeface="Arial" charset="0"/>
              </a:rPr>
              <a:t>Adakah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algoritma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perpangkatan</a:t>
            </a:r>
            <a:r>
              <a:rPr lang="en-US" dirty="0">
                <a:latin typeface="Arial" charset="0"/>
              </a:rPr>
              <a:t> yang </a:t>
            </a:r>
            <a:r>
              <a:rPr lang="en-US" dirty="0" err="1">
                <a:latin typeface="Arial" charset="0"/>
              </a:rPr>
              <a:t>lebih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mangkus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daripada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brute force</a:t>
            </a:r>
            <a:r>
              <a:rPr lang="en-US" dirty="0">
                <a:latin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1159</Words>
  <Application>Microsoft Office PowerPoint</Application>
  <PresentationFormat>On-screen Show (4:3)</PresentationFormat>
  <Paragraphs>326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Office Theme</vt:lpstr>
      <vt:lpstr>Document</vt:lpstr>
      <vt:lpstr>Equation</vt:lpstr>
      <vt:lpstr>VISIO</vt:lpstr>
      <vt:lpstr>Brute Force</vt:lpstr>
      <vt:lpstr>Slide 2</vt:lpstr>
      <vt:lpstr>Apa itu Brute Force</vt:lpstr>
      <vt:lpstr>Contoh-contoh (Berdasarkan pernyataan persoalan)</vt:lpstr>
      <vt:lpstr>Slide 5</vt:lpstr>
      <vt:lpstr>Slide 6</vt:lpstr>
      <vt:lpstr>Slide 7</vt:lpstr>
      <vt:lpstr>Contoh-contoh (Berdasarkan definisi konsep yang terlibat)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Karakteristik Algoritma Brute Force</vt:lpstr>
      <vt:lpstr>Slide 27</vt:lpstr>
      <vt:lpstr>Slide 28</vt:lpstr>
      <vt:lpstr>Slide 29</vt:lpstr>
      <vt:lpstr>Contoh lain</vt:lpstr>
      <vt:lpstr>Algoritma Pencocokan String</vt:lpstr>
      <vt:lpstr>Slide 32</vt:lpstr>
      <vt:lpstr>Slide 33</vt:lpstr>
      <vt:lpstr>Slide 34</vt:lpstr>
      <vt:lpstr>Slide 35</vt:lpstr>
      <vt:lpstr>Slide 36</vt:lpstr>
      <vt:lpstr>Slide 37</vt:lpstr>
      <vt:lpstr>Kekuatan Brute Force</vt:lpstr>
      <vt:lpstr>Kelemahan Brute Force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wilis</cp:lastModifiedBy>
  <cp:revision>11</cp:revision>
  <dcterms:created xsi:type="dcterms:W3CDTF">2014-01-31T01:13:01Z</dcterms:created>
  <dcterms:modified xsi:type="dcterms:W3CDTF">2014-10-29T02:45:32Z</dcterms:modified>
</cp:coreProperties>
</file>