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6"/>
  </p:handout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67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4248F-34C2-4754-93E0-5D608A9322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571612"/>
            <a:ext cx="7215238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3286124"/>
            <a:ext cx="7215238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id-ID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CE108-30F7-436C-A71C-591257DE4C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D3D78-538E-4565-B3F7-DF31F672E8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D2DB5-55DF-4621-B20A-E31CDBBE7B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6715172" cy="947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28736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85859"/>
            <a:ext cx="5486400" cy="34417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86322"/>
            <a:ext cx="5486400" cy="13858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8501090" y="0"/>
            <a:ext cx="642910" cy="625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0034" y="7141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298"/>
            <a:ext cx="8229600" cy="476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7620" y="6572272"/>
            <a:ext cx="200026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92" y="6572272"/>
            <a:ext cx="207170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 flipH="1">
            <a:off x="-45719" y="19050"/>
            <a:ext cx="117124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28596" y="6572272"/>
            <a:ext cx="2895600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500034" y="1214422"/>
            <a:ext cx="68580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http://www.cs4fn.org/security/crypto/images/burglar.jpg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en.wikipedia.org/wiki/Image:Domenico-Fetti_Archimedes_1620.jp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mage:Anagram.jpg" TargetMode="External"/><Relationship Id="rId2" Type="http://schemas.openxmlformats.org/officeDocument/2006/relationships/hyperlink" Target="http://www.gtoal.com/wordgames/images-new/anag-playtime-house-rochester-clip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00034" y="1571612"/>
            <a:ext cx="7643866" cy="1470025"/>
          </a:xfrm>
        </p:spPr>
        <p:txBody>
          <a:bodyPr/>
          <a:lstStyle/>
          <a:p>
            <a:r>
              <a:rPr lang="id-ID" dirty="0" smtClean="0"/>
              <a:t>Brute Force -&gt; Exhaustive Search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Analisa Algoritma</a:t>
            </a:r>
          </a:p>
          <a:p>
            <a:r>
              <a:rPr lang="id-ID" dirty="0" smtClean="0"/>
              <a:t>Pertemuan 7</a:t>
            </a:r>
            <a:endParaRPr lang="id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357298"/>
            <a:ext cx="8424862" cy="480855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graf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i="1" dirty="0" smtClean="0"/>
              <a:t>n</a:t>
            </a:r>
            <a:r>
              <a:rPr lang="en-US" sz="2800" dirty="0" smtClean="0"/>
              <a:t> </a:t>
            </a:r>
            <a:r>
              <a:rPr lang="en-US" sz="2800" dirty="0" err="1" smtClean="0"/>
              <a:t>buah</a:t>
            </a:r>
            <a:r>
              <a:rPr lang="en-US" sz="2800" dirty="0" smtClean="0"/>
              <a:t> </a:t>
            </a:r>
            <a:r>
              <a:rPr lang="en-US" sz="2800" dirty="0" err="1" smtClean="0"/>
              <a:t>simpul</a:t>
            </a:r>
            <a:r>
              <a:rPr lang="en-US" sz="2800" dirty="0" smtClean="0"/>
              <a:t>, </a:t>
            </a:r>
            <a:r>
              <a:rPr lang="en-US" sz="2800" dirty="0" err="1" smtClean="0"/>
              <a:t>kita</a:t>
            </a:r>
            <a:r>
              <a:rPr lang="en-US" sz="2800" dirty="0" smtClean="0"/>
              <a:t> </a:t>
            </a:r>
            <a:r>
              <a:rPr lang="en-US" sz="2800" dirty="0" err="1" smtClean="0"/>
              <a:t>hanya</a:t>
            </a:r>
            <a:r>
              <a:rPr lang="en-US" sz="2800" dirty="0" smtClean="0"/>
              <a:t> </a:t>
            </a:r>
            <a:r>
              <a:rPr lang="en-US" sz="2800" dirty="0" err="1" smtClean="0"/>
              <a:t>perlu</a:t>
            </a:r>
            <a:r>
              <a:rPr lang="en-US" sz="2800" dirty="0" smtClean="0"/>
              <a:t> </a:t>
            </a:r>
            <a:r>
              <a:rPr lang="en-US" sz="2800" dirty="0" err="1" smtClean="0"/>
              <a:t>mengevaluasi</a:t>
            </a:r>
            <a:r>
              <a:rPr lang="en-US" sz="2800" dirty="0" smtClean="0"/>
              <a:t> (</a:t>
            </a:r>
            <a:r>
              <a:rPr lang="en-US" sz="2800" i="1" dirty="0" smtClean="0"/>
              <a:t>n</a:t>
            </a:r>
            <a:r>
              <a:rPr lang="en-US" sz="2800" dirty="0" smtClean="0"/>
              <a:t> – 1)!/2 </a:t>
            </a:r>
            <a:r>
              <a:rPr lang="en-US" sz="2800" dirty="0" err="1" smtClean="0"/>
              <a:t>sirkuit</a:t>
            </a:r>
            <a:r>
              <a:rPr lang="en-US" sz="2800" dirty="0" smtClean="0"/>
              <a:t> Hamilton. 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ukuran</a:t>
            </a:r>
            <a:r>
              <a:rPr lang="en-US" sz="2800" dirty="0" smtClean="0"/>
              <a:t>  </a:t>
            </a:r>
            <a:r>
              <a:rPr lang="en-US" sz="2800" dirty="0" err="1" smtClean="0"/>
              <a:t>masukan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besar</a:t>
            </a:r>
            <a:r>
              <a:rPr lang="en-US" sz="2800" dirty="0" smtClean="0"/>
              <a:t>, </a:t>
            </a:r>
            <a:r>
              <a:rPr lang="en-US" sz="2800" dirty="0" err="1" smtClean="0"/>
              <a:t>jelas</a:t>
            </a:r>
            <a:r>
              <a:rPr lang="en-US" sz="2800" dirty="0" smtClean="0"/>
              <a:t> </a:t>
            </a:r>
            <a:r>
              <a:rPr lang="en-US" sz="2800" dirty="0" err="1" smtClean="0"/>
              <a:t>algoritma</a:t>
            </a:r>
            <a:r>
              <a:rPr lang="en-US" sz="2800" dirty="0" smtClean="0"/>
              <a:t> </a:t>
            </a:r>
            <a:r>
              <a:rPr lang="en-US" sz="2800" i="1" dirty="0" smtClean="0"/>
              <a:t>exhaustive search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dirty="0" err="1" smtClean="0"/>
              <a:t>sangat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mangkus</a:t>
            </a:r>
            <a:r>
              <a:rPr lang="en-US" sz="2800" dirty="0" smtClean="0"/>
              <a:t>. 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persoalan</a:t>
            </a:r>
            <a:r>
              <a:rPr lang="en-US" sz="2800" dirty="0" smtClean="0"/>
              <a:t> </a:t>
            </a:r>
            <a:r>
              <a:rPr lang="en-US" sz="2800" i="1" dirty="0" smtClean="0"/>
              <a:t>TSP</a:t>
            </a:r>
            <a:r>
              <a:rPr lang="en-US" sz="2800" dirty="0" smtClean="0"/>
              <a:t>,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i="1" dirty="0" smtClean="0"/>
              <a:t>n</a:t>
            </a:r>
            <a:r>
              <a:rPr lang="en-US" sz="2800" dirty="0" smtClean="0"/>
              <a:t> = 20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terdapat</a:t>
            </a:r>
            <a:r>
              <a:rPr lang="en-US" sz="2800" dirty="0" smtClean="0"/>
              <a:t> (19!)/2 = 6 </a:t>
            </a:r>
            <a:r>
              <a:rPr lang="en-US" sz="2800" dirty="0" smtClean="0">
                <a:sym typeface="Symbol" pitchFamily="18" charset="2"/>
              </a:rPr>
              <a:t></a:t>
            </a:r>
            <a:r>
              <a:rPr lang="en-US" sz="2800" dirty="0" smtClean="0"/>
              <a:t> 1016 </a:t>
            </a:r>
            <a:r>
              <a:rPr lang="en-US" sz="2800" dirty="0" err="1" smtClean="0"/>
              <a:t>sirkuit</a:t>
            </a:r>
            <a:r>
              <a:rPr lang="en-US" sz="2800" dirty="0" smtClean="0"/>
              <a:t> Hamilton yang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dievaluasi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per </a:t>
            </a:r>
            <a:r>
              <a:rPr lang="en-US" sz="2800" dirty="0" err="1" smtClean="0"/>
              <a:t>satu</a:t>
            </a:r>
            <a:r>
              <a:rPr lang="en-US" sz="2800" dirty="0" smtClean="0"/>
              <a:t>.  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CEDF6B-F1A1-44BB-9238-E7D90939886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35"/>
            <a:ext cx="8229600" cy="4702189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 err="1" smtClean="0">
                <a:latin typeface="Verdana" pitchFamily="34" charset="0"/>
              </a:rPr>
              <a:t>Sayangnya</a:t>
            </a:r>
            <a:r>
              <a:rPr lang="en-US" sz="2800" dirty="0" smtClean="0">
                <a:latin typeface="Verdana" pitchFamily="34" charset="0"/>
              </a:rPr>
              <a:t>, </a:t>
            </a:r>
            <a:r>
              <a:rPr lang="en-US" sz="2800" dirty="0" err="1" smtClean="0">
                <a:latin typeface="Verdana" pitchFamily="34" charset="0"/>
              </a:rPr>
              <a:t>untuk</a:t>
            </a:r>
            <a:r>
              <a:rPr lang="en-US" sz="2800" dirty="0" smtClean="0">
                <a:latin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</a:rPr>
              <a:t>persoalan</a:t>
            </a:r>
            <a:r>
              <a:rPr lang="en-US" sz="2800" dirty="0" smtClean="0">
                <a:latin typeface="Verdana" pitchFamily="34" charset="0"/>
              </a:rPr>
              <a:t> TSP </a:t>
            </a:r>
            <a:r>
              <a:rPr lang="en-US" sz="2800" dirty="0" err="1" smtClean="0">
                <a:latin typeface="Verdana" pitchFamily="34" charset="0"/>
              </a:rPr>
              <a:t>tidak</a:t>
            </a:r>
            <a:r>
              <a:rPr lang="en-US" sz="2800" dirty="0" smtClean="0">
                <a:latin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</a:rPr>
              <a:t>ada</a:t>
            </a:r>
            <a:r>
              <a:rPr lang="en-US" sz="2800" dirty="0" smtClean="0">
                <a:latin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</a:rPr>
              <a:t>algoritma</a:t>
            </a:r>
            <a:r>
              <a:rPr lang="en-US" sz="2800" dirty="0" smtClean="0">
                <a:latin typeface="Verdana" pitchFamily="34" charset="0"/>
              </a:rPr>
              <a:t> lain yang </a:t>
            </a:r>
            <a:r>
              <a:rPr lang="en-US" sz="2800" dirty="0" err="1" smtClean="0">
                <a:latin typeface="Verdana" pitchFamily="34" charset="0"/>
              </a:rPr>
              <a:t>lebih</a:t>
            </a:r>
            <a:r>
              <a:rPr lang="en-US" sz="2800" dirty="0" smtClean="0">
                <a:latin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</a:rPr>
              <a:t>baik</a:t>
            </a:r>
            <a:r>
              <a:rPr lang="en-US" sz="2800" dirty="0" smtClean="0">
                <a:latin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</a:rPr>
              <a:t>daripada</a:t>
            </a:r>
            <a:r>
              <a:rPr lang="en-US" sz="2800" dirty="0" smtClean="0">
                <a:latin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</a:rPr>
              <a:t>algoritma</a:t>
            </a:r>
            <a:r>
              <a:rPr lang="en-US" sz="2800" dirty="0" smtClean="0">
                <a:latin typeface="Verdana" pitchFamily="34" charset="0"/>
              </a:rPr>
              <a:t> </a:t>
            </a:r>
            <a:r>
              <a:rPr lang="en-US" sz="2800" i="1" dirty="0" smtClean="0">
                <a:latin typeface="Verdana" pitchFamily="34" charset="0"/>
              </a:rPr>
              <a:t>exhaustive search</a:t>
            </a:r>
            <a:r>
              <a:rPr lang="en-US" sz="2800" dirty="0" smtClean="0">
                <a:latin typeface="Verdana" pitchFamily="34" charset="0"/>
              </a:rPr>
              <a:t>. </a:t>
            </a:r>
          </a:p>
          <a:p>
            <a:pPr eaLnBrk="1" hangingPunct="1"/>
            <a:endParaRPr lang="en-US" sz="2800" dirty="0" smtClean="0">
              <a:latin typeface="Verdana" pitchFamily="34" charset="0"/>
            </a:endParaRPr>
          </a:p>
          <a:p>
            <a:pPr eaLnBrk="1" hangingPunct="1"/>
            <a:r>
              <a:rPr lang="en-US" sz="2800" dirty="0" err="1" smtClean="0">
                <a:latin typeface="Verdana" pitchFamily="34" charset="0"/>
              </a:rPr>
              <a:t>Jika</a:t>
            </a:r>
            <a:r>
              <a:rPr lang="en-US" sz="2800" dirty="0" smtClean="0">
                <a:latin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</a:rPr>
              <a:t>anda</a:t>
            </a:r>
            <a:r>
              <a:rPr lang="en-US" sz="2800" dirty="0" smtClean="0">
                <a:latin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</a:rPr>
              <a:t>dapat</a:t>
            </a:r>
            <a:r>
              <a:rPr lang="en-US" sz="2800" dirty="0" smtClean="0">
                <a:latin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</a:rPr>
              <a:t>menemukan</a:t>
            </a:r>
            <a:r>
              <a:rPr lang="en-US" sz="2800" dirty="0" smtClean="0">
                <a:latin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</a:rPr>
              <a:t>algoritma</a:t>
            </a:r>
            <a:r>
              <a:rPr lang="en-US" sz="2800" dirty="0" smtClean="0">
                <a:latin typeface="Verdana" pitchFamily="34" charset="0"/>
              </a:rPr>
              <a:t> yang </a:t>
            </a:r>
            <a:r>
              <a:rPr lang="en-US" sz="2800" dirty="0" err="1" smtClean="0">
                <a:latin typeface="Verdana" pitchFamily="34" charset="0"/>
              </a:rPr>
              <a:t>mangkus</a:t>
            </a:r>
            <a:r>
              <a:rPr lang="en-US" sz="2800" dirty="0" smtClean="0">
                <a:latin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</a:rPr>
              <a:t>untuk</a:t>
            </a:r>
            <a:r>
              <a:rPr lang="en-US" sz="2800" dirty="0" smtClean="0">
                <a:latin typeface="Verdana" pitchFamily="34" charset="0"/>
              </a:rPr>
              <a:t> TSP, </a:t>
            </a:r>
            <a:r>
              <a:rPr lang="en-US" sz="2800" dirty="0" err="1" smtClean="0">
                <a:latin typeface="Verdana" pitchFamily="34" charset="0"/>
              </a:rPr>
              <a:t>anda</a:t>
            </a:r>
            <a:r>
              <a:rPr lang="en-US" sz="2800" dirty="0" smtClean="0">
                <a:latin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</a:rPr>
              <a:t>akan</a:t>
            </a:r>
            <a:r>
              <a:rPr lang="en-US" sz="2800" dirty="0" smtClean="0">
                <a:latin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</a:rPr>
              <a:t>menjadi</a:t>
            </a:r>
            <a:r>
              <a:rPr lang="en-US" sz="2800" dirty="0" smtClean="0">
                <a:latin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</a:rPr>
              <a:t>terkenal</a:t>
            </a:r>
            <a:r>
              <a:rPr lang="en-US" sz="2800" dirty="0" smtClean="0">
                <a:latin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</a:rPr>
              <a:t>dan</a:t>
            </a:r>
            <a:r>
              <a:rPr lang="en-US" sz="2800" dirty="0" smtClean="0">
                <a:latin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</a:rPr>
              <a:t>kaya</a:t>
            </a:r>
            <a:r>
              <a:rPr lang="en-US" sz="2800" dirty="0" smtClean="0">
                <a:latin typeface="Verdana" pitchFamily="34" charset="0"/>
              </a:rPr>
              <a:t>! </a:t>
            </a:r>
          </a:p>
          <a:p>
            <a:pPr eaLnBrk="1" hangingPunct="1"/>
            <a:endParaRPr lang="en-US" sz="2800" dirty="0" smtClean="0">
              <a:latin typeface="Verdana" pitchFamily="34" charset="0"/>
            </a:endParaRPr>
          </a:p>
          <a:p>
            <a:pPr eaLnBrk="1" hangingPunct="1"/>
            <a:r>
              <a:rPr lang="en-US" sz="2800" dirty="0" err="1" smtClean="0">
                <a:latin typeface="Verdana" pitchFamily="34" charset="0"/>
              </a:rPr>
              <a:t>Algoritma</a:t>
            </a:r>
            <a:r>
              <a:rPr lang="en-US" sz="2800" dirty="0" smtClean="0">
                <a:latin typeface="Verdana" pitchFamily="34" charset="0"/>
              </a:rPr>
              <a:t> yang </a:t>
            </a:r>
            <a:r>
              <a:rPr lang="en-US" sz="2800" dirty="0" err="1" smtClean="0">
                <a:latin typeface="Verdana" pitchFamily="34" charset="0"/>
              </a:rPr>
              <a:t>mangkus</a:t>
            </a:r>
            <a:r>
              <a:rPr lang="en-US" sz="2800" dirty="0" smtClean="0">
                <a:latin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</a:rPr>
              <a:t>selalu</a:t>
            </a:r>
            <a:r>
              <a:rPr lang="en-US" sz="2800" dirty="0" smtClean="0">
                <a:latin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</a:rPr>
              <a:t>mempunyai</a:t>
            </a:r>
            <a:r>
              <a:rPr lang="en-US" sz="2800" dirty="0" smtClean="0">
                <a:latin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</a:rPr>
              <a:t>kompleksitas</a:t>
            </a:r>
            <a:r>
              <a:rPr lang="en-US" sz="2800" dirty="0" smtClean="0">
                <a:latin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</a:rPr>
              <a:t>waktu</a:t>
            </a:r>
            <a:r>
              <a:rPr lang="en-US" sz="2800" dirty="0" smtClean="0">
                <a:latin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</a:rPr>
              <a:t>dalam</a:t>
            </a:r>
            <a:r>
              <a:rPr lang="en-US" sz="2800" dirty="0" smtClean="0">
                <a:latin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</a:rPr>
              <a:t>orde</a:t>
            </a:r>
            <a:r>
              <a:rPr lang="en-US" sz="2800" dirty="0" smtClean="0">
                <a:latin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</a:rPr>
              <a:t>polinomial</a:t>
            </a:r>
            <a:r>
              <a:rPr lang="en-US" sz="2800" dirty="0" smtClean="0">
                <a:latin typeface="Verdana" pitchFamily="34" charset="0"/>
              </a:rPr>
              <a:t>.</a:t>
            </a:r>
          </a:p>
          <a:p>
            <a:pPr eaLnBrk="1" hangingPunct="1">
              <a:buFontTx/>
              <a:buNone/>
            </a:pPr>
            <a:endParaRPr lang="en-US" sz="2800" dirty="0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85860"/>
            <a:ext cx="7772400" cy="481014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2400" i="1" dirty="0" smtClean="0"/>
              <a:t>2.  1/0 Knapsack</a:t>
            </a:r>
            <a:r>
              <a:rPr lang="id-ID" sz="2400" i="1" dirty="0" smtClean="0"/>
              <a:t> </a:t>
            </a:r>
            <a:r>
              <a:rPr lang="id-ID" sz="2400" dirty="0" smtClean="0"/>
              <a:t>/ˈnæpˌsæk/</a:t>
            </a:r>
            <a:endParaRPr lang="en-US" sz="2400" i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i="1" dirty="0" smtClean="0">
              <a:latin typeface="Verdana" pitchFamily="34" charset="0"/>
            </a:endParaRPr>
          </a:p>
        </p:txBody>
      </p:sp>
      <p:pic>
        <p:nvPicPr>
          <p:cNvPr id="55300" name="Picture 4" descr="A burglar with sack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1981200" y="1828800"/>
            <a:ext cx="5029200" cy="364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57298"/>
            <a:ext cx="7772400" cy="473870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dirty="0" err="1" smtClean="0"/>
              <a:t>Persoalan</a:t>
            </a:r>
            <a:r>
              <a:rPr lang="en-US" sz="2800" b="1" dirty="0" smtClean="0"/>
              <a:t>:</a:t>
            </a:r>
            <a:r>
              <a:rPr lang="en-US" sz="2800" dirty="0" smtClean="0"/>
              <a:t> </a:t>
            </a:r>
            <a:r>
              <a:rPr lang="en-US" sz="2800" dirty="0" err="1" smtClean="0"/>
              <a:t>Diberikan</a:t>
            </a:r>
            <a:r>
              <a:rPr lang="en-US" sz="2800" dirty="0" smtClean="0"/>
              <a:t> </a:t>
            </a:r>
            <a:r>
              <a:rPr lang="en-US" sz="2800" i="1" dirty="0" smtClean="0"/>
              <a:t>n</a:t>
            </a:r>
            <a:r>
              <a:rPr lang="en-US" sz="2800" dirty="0" smtClean="0"/>
              <a:t> </a:t>
            </a:r>
            <a:r>
              <a:rPr lang="en-US" sz="2800" dirty="0" err="1" smtClean="0"/>
              <a:t>buah</a:t>
            </a:r>
            <a:r>
              <a:rPr lang="en-US" sz="2800" dirty="0" smtClean="0"/>
              <a:t> </a:t>
            </a:r>
            <a:r>
              <a:rPr lang="en-US" sz="2800" dirty="0" err="1" smtClean="0"/>
              <a:t>objek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i="1" dirty="0" smtClean="0"/>
              <a:t>knapsack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kapasitas</a:t>
            </a:r>
            <a:r>
              <a:rPr lang="en-US" sz="2800" dirty="0" smtClean="0"/>
              <a:t> </a:t>
            </a:r>
            <a:r>
              <a:rPr lang="en-US" sz="2800" dirty="0" err="1" smtClean="0"/>
              <a:t>bobot</a:t>
            </a:r>
            <a:r>
              <a:rPr lang="en-US" sz="2800" dirty="0" smtClean="0"/>
              <a:t> </a:t>
            </a:r>
            <a:r>
              <a:rPr lang="en-US" sz="2800" i="1" dirty="0" smtClean="0"/>
              <a:t>K</a:t>
            </a:r>
            <a:r>
              <a:rPr lang="en-US" sz="2800" dirty="0" smtClean="0"/>
              <a:t>.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objek</a:t>
            </a:r>
            <a:r>
              <a:rPr lang="en-US" sz="2800" dirty="0" smtClean="0"/>
              <a:t> 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</a:t>
            </a:r>
            <a:r>
              <a:rPr lang="en-US" sz="2800" dirty="0" err="1" smtClean="0"/>
              <a:t>properti</a:t>
            </a:r>
            <a:r>
              <a:rPr lang="en-US" sz="2800" dirty="0" smtClean="0"/>
              <a:t> </a:t>
            </a:r>
            <a:r>
              <a:rPr lang="en-US" sz="2800" dirty="0" err="1" smtClean="0"/>
              <a:t>bobot</a:t>
            </a:r>
            <a:r>
              <a:rPr lang="en-US" sz="2800" dirty="0" smtClean="0"/>
              <a:t> (</a:t>
            </a:r>
            <a:r>
              <a:rPr lang="en-US" sz="2800" i="1" dirty="0" err="1" smtClean="0"/>
              <a:t>weigth</a:t>
            </a:r>
            <a:r>
              <a:rPr lang="en-US" sz="2800" dirty="0" smtClean="0"/>
              <a:t>) </a:t>
            </a:r>
            <a:r>
              <a:rPr lang="en-US" sz="2800" i="1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i="1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keuntungan</a:t>
            </a:r>
            <a:r>
              <a:rPr lang="en-US" sz="2800" dirty="0" smtClean="0"/>
              <a:t>(</a:t>
            </a:r>
            <a:r>
              <a:rPr lang="en-US" sz="2800" i="1" dirty="0" smtClean="0"/>
              <a:t>profit</a:t>
            </a:r>
            <a:r>
              <a:rPr lang="en-US" sz="2800" dirty="0" smtClean="0"/>
              <a:t>)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i</a:t>
            </a:r>
            <a:r>
              <a:rPr lang="en-US" sz="2800" dirty="0" smtClean="0"/>
              <a:t>.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   </a:t>
            </a:r>
            <a:r>
              <a:rPr lang="id-ID" sz="2800" dirty="0" smtClean="0"/>
              <a:t> </a:t>
            </a:r>
            <a:r>
              <a:rPr lang="en-US" sz="2400" dirty="0" err="1" smtClean="0"/>
              <a:t>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memilih</a:t>
            </a:r>
            <a:r>
              <a:rPr lang="en-US" sz="2400" dirty="0" smtClean="0"/>
              <a:t> </a:t>
            </a:r>
            <a:r>
              <a:rPr lang="en-US" sz="2400" dirty="0" err="1" smtClean="0"/>
              <a:t>memilih</a:t>
            </a:r>
            <a:r>
              <a:rPr lang="en-US" sz="2400" dirty="0" smtClean="0"/>
              <a:t> </a:t>
            </a:r>
            <a:r>
              <a:rPr lang="en-US" sz="2400" dirty="0" err="1" smtClean="0"/>
              <a:t>objek-objek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dimasukkan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i="1" dirty="0" smtClean="0"/>
              <a:t>knapsack </a:t>
            </a:r>
            <a:r>
              <a:rPr lang="en-US" sz="2400" dirty="0" err="1" smtClean="0"/>
              <a:t>sedemikian</a:t>
            </a:r>
            <a:r>
              <a:rPr lang="en-US" sz="2400" dirty="0" smtClean="0"/>
              <a:t>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memaksimumkan</a:t>
            </a:r>
            <a:r>
              <a:rPr lang="en-US" sz="2400" dirty="0" smtClean="0"/>
              <a:t> </a:t>
            </a:r>
            <a:r>
              <a:rPr lang="en-US" sz="2400" dirty="0" err="1" smtClean="0"/>
              <a:t>keuntungan</a:t>
            </a:r>
            <a:r>
              <a:rPr lang="en-US" sz="2400" dirty="0" smtClean="0"/>
              <a:t>. Total </a:t>
            </a:r>
            <a:r>
              <a:rPr lang="en-US" sz="2400" dirty="0" err="1" smtClean="0"/>
              <a:t>bobot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dimasukkan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i="1" dirty="0" smtClean="0"/>
              <a:t>knapsack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boleh</a:t>
            </a:r>
            <a:r>
              <a:rPr lang="en-US" sz="2400" dirty="0" smtClean="0"/>
              <a:t> </a:t>
            </a:r>
            <a:r>
              <a:rPr lang="en-US" sz="2400" dirty="0" err="1" smtClean="0"/>
              <a:t>melebihi</a:t>
            </a:r>
            <a:r>
              <a:rPr lang="en-US" sz="2400" dirty="0" smtClean="0"/>
              <a:t> </a:t>
            </a:r>
            <a:r>
              <a:rPr lang="en-US" sz="2400" dirty="0" err="1" smtClean="0"/>
              <a:t>kapasitas</a:t>
            </a:r>
            <a:r>
              <a:rPr lang="en-US" sz="2400" dirty="0" smtClean="0"/>
              <a:t> </a:t>
            </a:r>
            <a:r>
              <a:rPr lang="en-US" sz="2400" i="1" dirty="0" smtClean="0"/>
              <a:t>knapsack</a:t>
            </a:r>
            <a:r>
              <a:rPr lang="en-US" sz="2400" dirty="0" smtClean="0"/>
              <a:t>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1A6B6E-E7B0-4797-ACCD-C8B6DFBF87C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57298"/>
            <a:ext cx="7772400" cy="473870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err="1" smtClean="0">
                <a:latin typeface="Verdana" pitchFamily="34" charset="0"/>
              </a:rPr>
              <a:t>Persoalan</a:t>
            </a:r>
            <a:r>
              <a:rPr lang="en-US" sz="2400" dirty="0" smtClean="0">
                <a:latin typeface="Verdana" pitchFamily="34" charset="0"/>
              </a:rPr>
              <a:t> 0/1 </a:t>
            </a:r>
            <a:r>
              <a:rPr lang="en-US" sz="2400" i="1" dirty="0" smtClean="0">
                <a:latin typeface="Verdana" pitchFamily="34" charset="0"/>
              </a:rPr>
              <a:t>Knapsack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dapat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kita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pandang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sebagai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mencari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himpunan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bagian</a:t>
            </a:r>
            <a:r>
              <a:rPr lang="en-US" sz="2400" dirty="0" smtClean="0">
                <a:latin typeface="Verdana" pitchFamily="34" charset="0"/>
              </a:rPr>
              <a:t> (</a:t>
            </a:r>
            <a:r>
              <a:rPr lang="en-US" sz="2400" i="1" dirty="0" smtClean="0">
                <a:latin typeface="Verdana" pitchFamily="34" charset="0"/>
              </a:rPr>
              <a:t>subset</a:t>
            </a:r>
            <a:r>
              <a:rPr lang="en-US" sz="2400" dirty="0" smtClean="0">
                <a:latin typeface="Verdana" pitchFamily="34" charset="0"/>
              </a:rPr>
              <a:t>) </a:t>
            </a:r>
            <a:r>
              <a:rPr lang="en-US" sz="2400" dirty="0" err="1" smtClean="0">
                <a:latin typeface="Verdana" pitchFamily="34" charset="0"/>
              </a:rPr>
              <a:t>dari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keseluruhan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objek</a:t>
            </a:r>
            <a:r>
              <a:rPr lang="en-US" sz="2400" dirty="0" smtClean="0">
                <a:latin typeface="Verdana" pitchFamily="34" charset="0"/>
              </a:rPr>
              <a:t> yang </a:t>
            </a:r>
            <a:r>
              <a:rPr lang="en-US" sz="2400" dirty="0" err="1" smtClean="0">
                <a:latin typeface="Verdana" pitchFamily="34" charset="0"/>
              </a:rPr>
              <a:t>muat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ke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dalam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i="1" dirty="0" smtClean="0">
                <a:latin typeface="Verdana" pitchFamily="34" charset="0"/>
              </a:rPr>
              <a:t>knapsack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memberikan</a:t>
            </a:r>
            <a:r>
              <a:rPr lang="en-US" sz="2400" dirty="0" smtClean="0">
                <a:latin typeface="Verdana" pitchFamily="34" charset="0"/>
              </a:rPr>
              <a:t> total </a:t>
            </a:r>
            <a:r>
              <a:rPr lang="en-US" sz="2400" dirty="0" err="1" smtClean="0">
                <a:latin typeface="Verdana" pitchFamily="34" charset="0"/>
              </a:rPr>
              <a:t>keuntungan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terbesar</a:t>
            </a:r>
            <a:r>
              <a:rPr lang="en-US" sz="2400" dirty="0" smtClean="0">
                <a:latin typeface="Verdana" pitchFamily="34" charset="0"/>
              </a:rPr>
              <a:t>. 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57348" name="Picture 5" descr="http://upload.wikimedia.org/wikipedia/commons/thumb/f/fd/Knapsack.svg/486px-Knapsack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438400"/>
            <a:ext cx="4495800" cy="389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34E9B7-0587-41FB-A464-FF00E3F32F6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57297"/>
            <a:ext cx="8229600" cy="4773627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Verdana" pitchFamily="34" charset="0"/>
              </a:rPr>
              <a:t>Solusi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</a:rPr>
              <a:t>persoalan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</a:rPr>
              <a:t>dinyatakan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</a:rPr>
              <a:t>sebagai</a:t>
            </a:r>
            <a:r>
              <a:rPr lang="en-US" dirty="0" smtClean="0">
                <a:latin typeface="Verdana" pitchFamily="34" charset="0"/>
              </a:rPr>
              <a:t>: </a:t>
            </a:r>
          </a:p>
          <a:p>
            <a:pPr eaLnBrk="1" hangingPunct="1">
              <a:buFontTx/>
              <a:buNone/>
            </a:pPr>
            <a:endParaRPr lang="en-US" i="1" dirty="0" smtClean="0">
              <a:latin typeface="Verdana" pitchFamily="34" charset="0"/>
            </a:endParaRPr>
          </a:p>
          <a:p>
            <a:pPr eaLnBrk="1" hangingPunct="1">
              <a:buFontTx/>
              <a:buNone/>
            </a:pPr>
            <a:r>
              <a:rPr lang="en-US" i="1" dirty="0" smtClean="0">
                <a:latin typeface="Verdana" pitchFamily="34" charset="0"/>
              </a:rPr>
              <a:t>	    X</a:t>
            </a:r>
            <a:r>
              <a:rPr lang="en-US" dirty="0" smtClean="0">
                <a:latin typeface="Verdana" pitchFamily="34" charset="0"/>
              </a:rPr>
              <a:t> = {</a:t>
            </a:r>
            <a:r>
              <a:rPr lang="en-US" i="1" dirty="0" smtClean="0">
                <a:latin typeface="Verdana" pitchFamily="34" charset="0"/>
              </a:rPr>
              <a:t>x</a:t>
            </a:r>
            <a:r>
              <a:rPr lang="en-US" baseline="-25000" dirty="0" smtClean="0">
                <a:latin typeface="Verdana" pitchFamily="34" charset="0"/>
              </a:rPr>
              <a:t>1</a:t>
            </a:r>
            <a:r>
              <a:rPr lang="en-US" dirty="0" smtClean="0">
                <a:latin typeface="Verdana" pitchFamily="34" charset="0"/>
              </a:rPr>
              <a:t>, </a:t>
            </a:r>
            <a:r>
              <a:rPr lang="en-US" i="1" dirty="0" smtClean="0">
                <a:latin typeface="Verdana" pitchFamily="34" charset="0"/>
              </a:rPr>
              <a:t>x</a:t>
            </a:r>
            <a:r>
              <a:rPr lang="en-US" baseline="-25000" dirty="0" smtClean="0">
                <a:latin typeface="Verdana" pitchFamily="34" charset="0"/>
              </a:rPr>
              <a:t>2</a:t>
            </a:r>
            <a:r>
              <a:rPr lang="en-US" dirty="0" smtClean="0">
                <a:latin typeface="Verdana" pitchFamily="34" charset="0"/>
              </a:rPr>
              <a:t>, …, </a:t>
            </a:r>
            <a:r>
              <a:rPr lang="en-US" i="1" dirty="0" err="1" smtClean="0">
                <a:latin typeface="Verdana" pitchFamily="34" charset="0"/>
              </a:rPr>
              <a:t>x</a:t>
            </a:r>
            <a:r>
              <a:rPr lang="en-US" i="1" baseline="-25000" dirty="0" err="1" smtClean="0">
                <a:latin typeface="Verdana" pitchFamily="34" charset="0"/>
              </a:rPr>
              <a:t>n</a:t>
            </a:r>
            <a:r>
              <a:rPr lang="en-US" dirty="0" smtClean="0">
                <a:latin typeface="Verdana" pitchFamily="34" charset="0"/>
              </a:rPr>
              <a:t>}</a:t>
            </a:r>
            <a:endParaRPr lang="en-US" i="1" dirty="0" smtClean="0">
              <a:latin typeface="Verdana" pitchFamily="34" charset="0"/>
            </a:endParaRPr>
          </a:p>
          <a:p>
            <a:pPr eaLnBrk="1" hangingPunct="1">
              <a:buFontTx/>
              <a:buNone/>
            </a:pPr>
            <a:endParaRPr lang="en-US" i="1" dirty="0" smtClean="0">
              <a:latin typeface="Verdana" pitchFamily="34" charset="0"/>
            </a:endParaRPr>
          </a:p>
          <a:p>
            <a:pPr eaLnBrk="1" hangingPunct="1">
              <a:buFontTx/>
              <a:buNone/>
            </a:pPr>
            <a:r>
              <a:rPr lang="en-US" i="1" dirty="0" smtClean="0">
                <a:latin typeface="Verdana" pitchFamily="34" charset="0"/>
              </a:rPr>
              <a:t>	</a:t>
            </a:r>
            <a:r>
              <a:rPr lang="en-US" sz="2400" i="1" dirty="0" smtClean="0">
                <a:latin typeface="Verdana" pitchFamily="34" charset="0"/>
              </a:rPr>
              <a:t>x</a:t>
            </a:r>
            <a:r>
              <a:rPr lang="en-US" sz="2400" i="1" baseline="-25000" dirty="0" smtClean="0">
                <a:latin typeface="Verdana" pitchFamily="34" charset="0"/>
              </a:rPr>
              <a:t>i</a:t>
            </a:r>
            <a:r>
              <a:rPr lang="en-US" sz="2400" dirty="0" smtClean="0">
                <a:latin typeface="Verdana" pitchFamily="34" charset="0"/>
              </a:rPr>
              <a:t> = 1, </a:t>
            </a:r>
            <a:r>
              <a:rPr lang="en-US" sz="2400" dirty="0" err="1" smtClean="0">
                <a:latin typeface="Verdana" pitchFamily="34" charset="0"/>
              </a:rPr>
              <a:t>jika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objek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ke-</a:t>
            </a:r>
            <a:r>
              <a:rPr lang="en-US" sz="2400" i="1" dirty="0" err="1" smtClean="0">
                <a:latin typeface="Verdana" pitchFamily="34" charset="0"/>
              </a:rPr>
              <a:t>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dipilih</a:t>
            </a:r>
            <a:r>
              <a:rPr lang="en-US" sz="2400" dirty="0" smtClean="0">
                <a:latin typeface="Verdana" pitchFamily="34" charset="0"/>
              </a:rPr>
              <a:t>, </a:t>
            </a:r>
          </a:p>
          <a:p>
            <a:pPr eaLnBrk="1" hangingPunct="1">
              <a:buFontTx/>
              <a:buNone/>
            </a:pPr>
            <a:endParaRPr lang="en-US" sz="2400" i="1" dirty="0" smtClean="0">
              <a:latin typeface="Verdana" pitchFamily="34" charset="0"/>
            </a:endParaRPr>
          </a:p>
          <a:p>
            <a:pPr eaLnBrk="1" hangingPunct="1">
              <a:buFontTx/>
              <a:buNone/>
            </a:pPr>
            <a:r>
              <a:rPr lang="en-US" sz="2400" i="1" dirty="0" smtClean="0">
                <a:latin typeface="Verdana" pitchFamily="34" charset="0"/>
              </a:rPr>
              <a:t>    x</a:t>
            </a:r>
            <a:r>
              <a:rPr lang="en-US" sz="2400" i="1" baseline="-25000" dirty="0" smtClean="0">
                <a:latin typeface="Verdana" pitchFamily="34" charset="0"/>
              </a:rPr>
              <a:t>i</a:t>
            </a:r>
            <a:r>
              <a:rPr lang="en-US" sz="2400" dirty="0" smtClean="0">
                <a:latin typeface="Verdana" pitchFamily="34" charset="0"/>
              </a:rPr>
              <a:t> = 0, </a:t>
            </a:r>
            <a:r>
              <a:rPr lang="en-US" sz="2400" dirty="0" err="1" smtClean="0">
                <a:latin typeface="Verdana" pitchFamily="34" charset="0"/>
              </a:rPr>
              <a:t>jika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objek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ke-</a:t>
            </a:r>
            <a:r>
              <a:rPr lang="en-US" sz="2400" i="1" dirty="0" err="1" smtClean="0">
                <a:latin typeface="Verdana" pitchFamily="34" charset="0"/>
              </a:rPr>
              <a:t>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tidak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dipilih</a:t>
            </a:r>
            <a:r>
              <a:rPr lang="en-US" sz="2400" dirty="0" smtClean="0">
                <a:latin typeface="Verdana" pitchFamily="34" charset="0"/>
              </a:rPr>
              <a:t>.</a:t>
            </a:r>
            <a:r>
              <a:rPr lang="en-US" sz="2800" dirty="0" smtClean="0">
                <a:latin typeface="Verdana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0A1F85-849D-4D2B-B597-3E8369726A54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57297"/>
            <a:ext cx="8075613" cy="477362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 err="1" smtClean="0"/>
              <a:t>Formulasi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matematis</a:t>
            </a:r>
            <a:r>
              <a:rPr lang="en-US" sz="2800" dirty="0" smtClean="0"/>
              <a:t>: 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>
              <a:buFontTx/>
              <a:buNone/>
            </a:pPr>
            <a:endParaRPr lang="en-US" sz="2800" dirty="0" smtClean="0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395288" y="1700213"/>
          <a:ext cx="8596312" cy="3332162"/>
        </p:xfrm>
        <a:graphic>
          <a:graphicData uri="http://schemas.openxmlformats.org/presentationml/2006/ole">
            <p:oleObj spid="_x0000_s14338" name="Document" r:id="rId3" imgW="5491445" imgH="1751702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975173-7350-4C82-825E-C5F76EE656F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2943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>
                <a:latin typeface="Verdana" pitchFamily="34" charset="0"/>
              </a:rPr>
              <a:t>Algoritma </a:t>
            </a:r>
            <a:r>
              <a:rPr lang="en-US" sz="2800" i="1" smtClean="0">
                <a:latin typeface="Verdana" pitchFamily="34" charset="0"/>
              </a:rPr>
              <a:t>exhaustive search:</a:t>
            </a:r>
            <a:endParaRPr lang="en-US" sz="2800" smtClean="0">
              <a:latin typeface="Verdana" pitchFamily="34" charset="0"/>
            </a:endParaRPr>
          </a:p>
          <a:p>
            <a:pPr eaLnBrk="1" hangingPunct="1">
              <a:buFontTx/>
              <a:buNone/>
            </a:pPr>
            <a:r>
              <a:rPr lang="en-US" sz="2800" smtClean="0">
                <a:latin typeface="Verdana" pitchFamily="34" charset="0"/>
              </a:rPr>
              <a:t>1.  Enumerasikan (</a:t>
            </a:r>
            <a:r>
              <a:rPr lang="en-US" sz="2800" i="1" smtClean="0">
                <a:latin typeface="Verdana" pitchFamily="34" charset="0"/>
              </a:rPr>
              <a:t>list</a:t>
            </a:r>
            <a:r>
              <a:rPr lang="en-US" sz="2800" smtClean="0">
                <a:latin typeface="Verdana" pitchFamily="34" charset="0"/>
              </a:rPr>
              <a:t>) semua himpunan </a:t>
            </a:r>
          </a:p>
          <a:p>
            <a:pPr eaLnBrk="1" hangingPunct="1">
              <a:buFontTx/>
              <a:buNone/>
            </a:pPr>
            <a:r>
              <a:rPr lang="en-US" sz="2800" smtClean="0">
                <a:latin typeface="Verdana" pitchFamily="34" charset="0"/>
              </a:rPr>
              <a:t>     bagian dari himpunan dengan n objek. </a:t>
            </a:r>
          </a:p>
          <a:p>
            <a:pPr eaLnBrk="1" hangingPunct="1">
              <a:buFontTx/>
              <a:buNone/>
            </a:pPr>
            <a:endParaRPr lang="en-US" sz="2800" smtClean="0">
              <a:latin typeface="Verdana" pitchFamily="34" charset="0"/>
            </a:endParaRPr>
          </a:p>
          <a:p>
            <a:pPr eaLnBrk="1" hangingPunct="1">
              <a:buFontTx/>
              <a:buNone/>
            </a:pPr>
            <a:r>
              <a:rPr lang="en-US" sz="2800" smtClean="0">
                <a:latin typeface="Verdana" pitchFamily="34" charset="0"/>
              </a:rPr>
              <a:t>2. Hitung (evaluasi) total keuntungan dari</a:t>
            </a:r>
          </a:p>
          <a:p>
            <a:pPr eaLnBrk="1" hangingPunct="1">
              <a:buFontTx/>
              <a:buNone/>
            </a:pPr>
            <a:r>
              <a:rPr lang="en-US" sz="2800" smtClean="0">
                <a:latin typeface="Verdana" pitchFamily="34" charset="0"/>
              </a:rPr>
              <a:t>    setiap himpunan bagian dari langkah 1.</a:t>
            </a:r>
          </a:p>
          <a:p>
            <a:pPr eaLnBrk="1" hangingPunct="1">
              <a:buFontTx/>
              <a:buNone/>
            </a:pPr>
            <a:endParaRPr lang="en-US" sz="2800" smtClean="0">
              <a:latin typeface="Verdana" pitchFamily="34" charset="0"/>
            </a:endParaRPr>
          </a:p>
          <a:p>
            <a:pPr eaLnBrk="1" hangingPunct="1">
              <a:buFontTx/>
              <a:buNone/>
            </a:pPr>
            <a:r>
              <a:rPr lang="en-US" sz="2800" smtClean="0">
                <a:latin typeface="Verdana" pitchFamily="34" charset="0"/>
              </a:rPr>
              <a:t>3. Pilih himpunan bagian yang memberikan</a:t>
            </a:r>
          </a:p>
          <a:p>
            <a:pPr eaLnBrk="1" hangingPunct="1">
              <a:buFontTx/>
              <a:buNone/>
            </a:pPr>
            <a:r>
              <a:rPr lang="en-US" sz="2800" smtClean="0">
                <a:latin typeface="Verdana" pitchFamily="34" charset="0"/>
              </a:rPr>
              <a:t>    total keuntungan terbesar.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721AFA-FD89-4930-84FF-0290D74367F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59"/>
            <a:ext cx="8229600" cy="4845065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sz="2800" b="1" dirty="0" err="1" smtClean="0">
                <a:latin typeface="Verdana" pitchFamily="34" charset="0"/>
              </a:rPr>
              <a:t>Contoh</a:t>
            </a:r>
            <a:r>
              <a:rPr lang="en-US" sz="2800" dirty="0" smtClean="0">
                <a:latin typeface="Verdana" pitchFamily="34" charset="0"/>
              </a:rPr>
              <a:t>: </a:t>
            </a:r>
            <a:r>
              <a:rPr lang="en-US" sz="2800" i="1" dirty="0" smtClean="0">
                <a:latin typeface="Verdana" pitchFamily="34" charset="0"/>
              </a:rPr>
              <a:t>n</a:t>
            </a:r>
            <a:r>
              <a:rPr lang="en-US" sz="2800" dirty="0" smtClean="0">
                <a:latin typeface="Verdana" pitchFamily="34" charset="0"/>
              </a:rPr>
              <a:t> = 4. 			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latin typeface="Verdana" pitchFamily="34" charset="0"/>
              </a:rPr>
              <a:t>		</a:t>
            </a:r>
            <a:r>
              <a:rPr lang="en-US" sz="2800" i="1" dirty="0" smtClean="0">
                <a:latin typeface="Verdana" pitchFamily="34" charset="0"/>
              </a:rPr>
              <a:t>w</a:t>
            </a:r>
            <a:r>
              <a:rPr lang="en-US" sz="2800" baseline="-25000" dirty="0" smtClean="0">
                <a:latin typeface="Verdana" pitchFamily="34" charset="0"/>
              </a:rPr>
              <a:t>1</a:t>
            </a:r>
            <a:r>
              <a:rPr lang="en-US" sz="2800" dirty="0" smtClean="0">
                <a:latin typeface="Verdana" pitchFamily="34" charset="0"/>
              </a:rPr>
              <a:t> = 2;    </a:t>
            </a:r>
            <a:r>
              <a:rPr lang="en-US" sz="2800" i="1" dirty="0" smtClean="0">
                <a:latin typeface="Verdana" pitchFamily="34" charset="0"/>
              </a:rPr>
              <a:t>p</a:t>
            </a:r>
            <a:r>
              <a:rPr lang="en-US" sz="2800" baseline="-25000" dirty="0" smtClean="0">
                <a:latin typeface="Verdana" pitchFamily="34" charset="0"/>
              </a:rPr>
              <a:t>1</a:t>
            </a:r>
            <a:r>
              <a:rPr lang="en-US" sz="2800" dirty="0" smtClean="0">
                <a:latin typeface="Verdana" pitchFamily="34" charset="0"/>
              </a:rPr>
              <a:t> = 20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latin typeface="Verdana" pitchFamily="34" charset="0"/>
              </a:rPr>
              <a:t>		</a:t>
            </a:r>
            <a:r>
              <a:rPr lang="en-US" sz="2800" i="1" dirty="0" smtClean="0">
                <a:latin typeface="Verdana" pitchFamily="34" charset="0"/>
              </a:rPr>
              <a:t>w</a:t>
            </a:r>
            <a:r>
              <a:rPr lang="en-US" sz="2800" baseline="-25000" dirty="0" smtClean="0">
                <a:latin typeface="Verdana" pitchFamily="34" charset="0"/>
              </a:rPr>
              <a:t>2</a:t>
            </a:r>
            <a:r>
              <a:rPr lang="en-US" sz="2800" dirty="0" smtClean="0">
                <a:latin typeface="Verdana" pitchFamily="34" charset="0"/>
              </a:rPr>
              <a:t> = 5;    </a:t>
            </a:r>
            <a:r>
              <a:rPr lang="en-US" sz="2800" i="1" dirty="0" smtClean="0">
                <a:latin typeface="Verdana" pitchFamily="34" charset="0"/>
              </a:rPr>
              <a:t>p</a:t>
            </a:r>
            <a:r>
              <a:rPr lang="en-US" sz="2800" baseline="-25000" dirty="0" smtClean="0">
                <a:latin typeface="Verdana" pitchFamily="34" charset="0"/>
              </a:rPr>
              <a:t>2</a:t>
            </a:r>
            <a:r>
              <a:rPr lang="en-US" sz="2800" dirty="0" smtClean="0">
                <a:latin typeface="Verdana" pitchFamily="34" charset="0"/>
              </a:rPr>
              <a:t> = 30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latin typeface="Verdana" pitchFamily="34" charset="0"/>
              </a:rPr>
              <a:t>		</a:t>
            </a:r>
            <a:r>
              <a:rPr lang="en-US" sz="2800" i="1" dirty="0" smtClean="0">
                <a:latin typeface="Verdana" pitchFamily="34" charset="0"/>
              </a:rPr>
              <a:t>w</a:t>
            </a:r>
            <a:r>
              <a:rPr lang="en-US" sz="2800" baseline="-25000" dirty="0" smtClean="0">
                <a:latin typeface="Verdana" pitchFamily="34" charset="0"/>
              </a:rPr>
              <a:t>3</a:t>
            </a:r>
            <a:r>
              <a:rPr lang="en-US" sz="2800" dirty="0" smtClean="0">
                <a:latin typeface="Verdana" pitchFamily="34" charset="0"/>
              </a:rPr>
              <a:t> = 10;  </a:t>
            </a:r>
            <a:r>
              <a:rPr lang="en-US" sz="2800" i="1" dirty="0" smtClean="0">
                <a:latin typeface="Verdana" pitchFamily="34" charset="0"/>
              </a:rPr>
              <a:t>p</a:t>
            </a:r>
            <a:r>
              <a:rPr lang="en-US" sz="2800" baseline="-25000" dirty="0" smtClean="0">
                <a:latin typeface="Verdana" pitchFamily="34" charset="0"/>
              </a:rPr>
              <a:t>3</a:t>
            </a:r>
            <a:r>
              <a:rPr lang="en-US" sz="2800" dirty="0" smtClean="0">
                <a:latin typeface="Verdana" pitchFamily="34" charset="0"/>
              </a:rPr>
              <a:t> = 50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latin typeface="Verdana" pitchFamily="34" charset="0"/>
              </a:rPr>
              <a:t>		</a:t>
            </a:r>
            <a:r>
              <a:rPr lang="en-US" sz="2800" i="1" dirty="0" smtClean="0">
                <a:latin typeface="Verdana" pitchFamily="34" charset="0"/>
              </a:rPr>
              <a:t>w</a:t>
            </a:r>
            <a:r>
              <a:rPr lang="en-US" sz="2800" baseline="-25000" dirty="0" smtClean="0">
                <a:latin typeface="Verdana" pitchFamily="34" charset="0"/>
              </a:rPr>
              <a:t>4</a:t>
            </a:r>
            <a:r>
              <a:rPr lang="en-US" sz="2800" dirty="0" smtClean="0">
                <a:latin typeface="Verdana" pitchFamily="34" charset="0"/>
              </a:rPr>
              <a:t> = 5;    </a:t>
            </a:r>
            <a:r>
              <a:rPr lang="en-US" sz="2800" i="1" dirty="0" smtClean="0">
                <a:latin typeface="Verdana" pitchFamily="34" charset="0"/>
              </a:rPr>
              <a:t>p</a:t>
            </a:r>
            <a:r>
              <a:rPr lang="en-US" sz="2800" baseline="-25000" dirty="0" smtClean="0">
                <a:latin typeface="Verdana" pitchFamily="34" charset="0"/>
              </a:rPr>
              <a:t>4</a:t>
            </a:r>
            <a:r>
              <a:rPr lang="en-US" sz="2800" dirty="0" smtClean="0">
                <a:latin typeface="Verdana" pitchFamily="34" charset="0"/>
              </a:rPr>
              <a:t> = 10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latin typeface="Verdana" pitchFamily="34" charset="0"/>
              </a:rPr>
              <a:t>		</a:t>
            </a:r>
            <a:r>
              <a:rPr lang="en-US" sz="2800" dirty="0" err="1" smtClean="0">
                <a:latin typeface="Verdana" pitchFamily="34" charset="0"/>
              </a:rPr>
              <a:t>Kapasitas</a:t>
            </a:r>
            <a:r>
              <a:rPr lang="en-US" sz="2800" dirty="0" smtClean="0">
                <a:latin typeface="Verdana" pitchFamily="34" charset="0"/>
              </a:rPr>
              <a:t> </a:t>
            </a:r>
            <a:r>
              <a:rPr lang="en-US" sz="2800" i="1" dirty="0" smtClean="0">
                <a:latin typeface="Verdana" pitchFamily="34" charset="0"/>
              </a:rPr>
              <a:t>knapsack</a:t>
            </a:r>
            <a:r>
              <a:rPr lang="en-US" sz="2800" dirty="0" smtClean="0">
                <a:latin typeface="Verdana" pitchFamily="34" charset="0"/>
              </a:rPr>
              <a:t> </a:t>
            </a:r>
            <a:r>
              <a:rPr lang="en-US" sz="2800" i="1" dirty="0" smtClean="0">
                <a:latin typeface="Verdana" pitchFamily="34" charset="0"/>
              </a:rPr>
              <a:t>K</a:t>
            </a:r>
            <a:r>
              <a:rPr lang="en-US" sz="2800" dirty="0" smtClean="0">
                <a:latin typeface="Verdana" pitchFamily="34" charset="0"/>
              </a:rPr>
              <a:t> = 16</a:t>
            </a:r>
          </a:p>
          <a:p>
            <a:pPr eaLnBrk="1" hangingPunct="1">
              <a:buFontTx/>
              <a:buNone/>
            </a:pPr>
            <a:endParaRPr lang="en-US" sz="2800" dirty="0" smtClean="0">
              <a:latin typeface="Verdana" pitchFamily="34" charset="0"/>
            </a:endParaRPr>
          </a:p>
          <a:p>
            <a:pPr eaLnBrk="1" hangingPunct="1">
              <a:buFontTx/>
              <a:buNone/>
            </a:pPr>
            <a:r>
              <a:rPr lang="en-US" sz="2800" dirty="0" smtClean="0">
                <a:latin typeface="Verdana" pitchFamily="34" charset="0"/>
              </a:rPr>
              <a:t>   </a:t>
            </a:r>
            <a:r>
              <a:rPr lang="en-US" sz="2800" dirty="0" err="1" smtClean="0">
                <a:latin typeface="Verdana" pitchFamily="34" charset="0"/>
              </a:rPr>
              <a:t>Langkah-langkah</a:t>
            </a:r>
            <a:r>
              <a:rPr lang="en-US" sz="2800" dirty="0" smtClean="0">
                <a:latin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</a:rPr>
              <a:t>pencarian</a:t>
            </a:r>
            <a:r>
              <a:rPr lang="en-US" sz="2800" dirty="0" smtClean="0">
                <a:latin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</a:rPr>
              <a:t>solusi</a:t>
            </a:r>
            <a:r>
              <a:rPr lang="en-US" sz="2800" dirty="0" smtClean="0">
                <a:latin typeface="Verdana" pitchFamily="34" charset="0"/>
              </a:rPr>
              <a:t> 0/1 </a:t>
            </a:r>
            <a:r>
              <a:rPr lang="en-US" sz="2800" i="1" dirty="0" smtClean="0">
                <a:latin typeface="Verdana" pitchFamily="34" charset="0"/>
              </a:rPr>
              <a:t>Knapsack</a:t>
            </a:r>
            <a:r>
              <a:rPr lang="en-US" sz="2800" dirty="0" smtClean="0">
                <a:latin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</a:rPr>
              <a:t>secara</a:t>
            </a:r>
            <a:r>
              <a:rPr lang="en-US" sz="2800" dirty="0" smtClean="0">
                <a:latin typeface="Verdana" pitchFamily="34" charset="0"/>
              </a:rPr>
              <a:t> </a:t>
            </a:r>
            <a:r>
              <a:rPr lang="en-US" sz="2800" i="1" dirty="0" smtClean="0">
                <a:latin typeface="Verdana" pitchFamily="34" charset="0"/>
              </a:rPr>
              <a:t>exhaustive search</a:t>
            </a:r>
            <a:r>
              <a:rPr lang="en-US" sz="2800" dirty="0" smtClean="0">
                <a:latin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</a:rPr>
              <a:t>dirangkum</a:t>
            </a:r>
            <a:r>
              <a:rPr lang="en-US" sz="2800" dirty="0" smtClean="0">
                <a:latin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</a:rPr>
              <a:t>dalam</a:t>
            </a:r>
            <a:r>
              <a:rPr lang="en-US" sz="2800" dirty="0" smtClean="0">
                <a:latin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</a:rPr>
              <a:t>tabel</a:t>
            </a:r>
            <a:r>
              <a:rPr lang="en-US" sz="2800" dirty="0" smtClean="0">
                <a:latin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</a:rPr>
              <a:t>di</a:t>
            </a:r>
            <a:r>
              <a:rPr lang="en-US" sz="2800" dirty="0" smtClean="0">
                <a:latin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</a:rPr>
              <a:t>bawah</a:t>
            </a:r>
            <a:r>
              <a:rPr lang="en-US" sz="2800" dirty="0" smtClean="0">
                <a:latin typeface="Verdana" pitchFamily="34" charset="0"/>
              </a:rPr>
              <a:t> </a:t>
            </a:r>
            <a:r>
              <a:rPr lang="en-US" sz="2800" dirty="0" err="1" smtClean="0">
                <a:latin typeface="Verdana" pitchFamily="34" charset="0"/>
              </a:rPr>
              <a:t>ini</a:t>
            </a:r>
            <a:r>
              <a:rPr lang="en-US" sz="2800" dirty="0" smtClean="0">
                <a:latin typeface="Verdana" pitchFamily="34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8D399C-50B3-4788-B060-2477345D44A5}" type="slidenum">
              <a:rPr lang="en-US" smtClean="0"/>
              <a:pPr/>
              <a:t>19</a:t>
            </a:fld>
            <a:endParaRPr lang="en-US" smtClean="0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>
            <p:ph/>
          </p:nvPr>
        </p:nvGraphicFramePr>
        <p:xfrm>
          <a:off x="968375" y="1285860"/>
          <a:ext cx="5643563" cy="4284678"/>
        </p:xfrm>
        <a:graphic>
          <a:graphicData uri="http://schemas.openxmlformats.org/presentationml/2006/ole">
            <p:oleObj spid="_x0000_s15362" name="Document" r:id="rId3" imgW="5635226" imgH="4803784" progId="Word.Document.8">
              <p:embed/>
            </p:oleObj>
          </a:graphicData>
        </a:graphic>
      </p:graphicFrame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719138" y="5661025"/>
            <a:ext cx="8312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buFontTx/>
              <a:buChar char="•"/>
              <a:tabLst>
                <a:tab pos="457200" algn="l"/>
              </a:tabLst>
            </a:pPr>
            <a:r>
              <a:rPr lang="en-US" sz="1800">
                <a:latin typeface="Verdana" pitchFamily="34" charset="0"/>
              </a:rPr>
              <a:t>   Himpunan bagian objek yang memberikan keuntungan maksimum </a:t>
            </a:r>
          </a:p>
          <a:p>
            <a:pPr eaLnBrk="0" hangingPunct="0">
              <a:tabLst>
                <a:tab pos="457200" algn="l"/>
              </a:tabLst>
            </a:pPr>
            <a:r>
              <a:rPr lang="en-US" sz="1800">
                <a:latin typeface="Verdana" pitchFamily="34" charset="0"/>
              </a:rPr>
              <a:t>     adalah {2, 3} dengan total keuntungan adalah 80. </a:t>
            </a:r>
          </a:p>
          <a:p>
            <a:pPr eaLnBrk="0" hangingPunct="0">
              <a:buFontTx/>
              <a:buChar char="•"/>
              <a:tabLst>
                <a:tab pos="457200" algn="l"/>
              </a:tabLst>
            </a:pPr>
            <a:r>
              <a:rPr lang="en-US" sz="1800">
                <a:latin typeface="Verdana" pitchFamily="34" charset="0"/>
              </a:rPr>
              <a:t>   Solusi: </a:t>
            </a:r>
            <a:r>
              <a:rPr lang="en-US" sz="1800" i="1">
                <a:latin typeface="Verdana" pitchFamily="34" charset="0"/>
              </a:rPr>
              <a:t>X</a:t>
            </a:r>
            <a:r>
              <a:rPr lang="en-US" sz="1800">
                <a:latin typeface="Verdana" pitchFamily="34" charset="0"/>
              </a:rPr>
              <a:t> = {0, 1, 1, 0}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BE07BB-9F91-44F1-B240-3FCC89A10A5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785926"/>
            <a:ext cx="7772400" cy="3810000"/>
          </a:xfrm>
        </p:spPr>
        <p:txBody>
          <a:bodyPr/>
          <a:lstStyle/>
          <a:p>
            <a:pPr eaLnBrk="1" hangingPunct="1"/>
            <a:r>
              <a:rPr lang="en-US" sz="2400" dirty="0" err="1" smtClean="0">
                <a:latin typeface="Verdana" pitchFamily="34" charset="0"/>
              </a:rPr>
              <a:t>teknik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pencarian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solusi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secara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solusi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i="1" dirty="0" smtClean="0">
                <a:latin typeface="Verdana" pitchFamily="34" charset="0"/>
              </a:rPr>
              <a:t>brute force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untuk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masalah-masalah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kombinatorik</a:t>
            </a:r>
            <a:r>
              <a:rPr lang="en-US" sz="2400" dirty="0" smtClean="0">
                <a:latin typeface="Verdana" pitchFamily="34" charset="0"/>
              </a:rPr>
              <a:t>;</a:t>
            </a:r>
          </a:p>
          <a:p>
            <a:pPr eaLnBrk="1" hangingPunct="1"/>
            <a:endParaRPr lang="en-US" sz="2400" dirty="0" smtClean="0">
              <a:latin typeface="Verdana" pitchFamily="34" charset="0"/>
            </a:endParaRPr>
          </a:p>
          <a:p>
            <a:pPr eaLnBrk="1" hangingPunct="1"/>
            <a:r>
              <a:rPr lang="en-US" sz="2400" dirty="0" err="1" smtClean="0">
                <a:latin typeface="Verdana" pitchFamily="34" charset="0"/>
              </a:rPr>
              <a:t>biasanya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antara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objek-objek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kombinatorik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seperti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permutasi</a:t>
            </a:r>
            <a:r>
              <a:rPr lang="en-US" sz="2400" dirty="0" smtClean="0">
                <a:latin typeface="Verdana" pitchFamily="34" charset="0"/>
              </a:rPr>
              <a:t>, </a:t>
            </a:r>
            <a:r>
              <a:rPr lang="en-US" sz="2400" dirty="0" err="1" smtClean="0">
                <a:latin typeface="Verdana" pitchFamily="34" charset="0"/>
              </a:rPr>
              <a:t>kombinasi</a:t>
            </a:r>
            <a:r>
              <a:rPr lang="en-US" sz="2400" dirty="0" smtClean="0">
                <a:latin typeface="Verdana" pitchFamily="34" charset="0"/>
              </a:rPr>
              <a:t>, </a:t>
            </a:r>
            <a:r>
              <a:rPr lang="en-US" sz="2400" dirty="0" err="1" smtClean="0">
                <a:latin typeface="Verdana" pitchFamily="34" charset="0"/>
              </a:rPr>
              <a:t>atau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himpunan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bagian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dari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sebuah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himpunan</a:t>
            </a:r>
            <a:r>
              <a:rPr lang="en-US" sz="2400" dirty="0" smtClean="0">
                <a:latin typeface="Verdana" pitchFamily="34" charset="0"/>
              </a:rPr>
              <a:t>.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Apa itu Exhaustive Search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451009-7439-4AEA-AFCA-F9062798E773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57297"/>
            <a:ext cx="8229600" cy="4773627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err="1" smtClean="0">
                <a:latin typeface="Verdana" pitchFamily="34" charset="0"/>
              </a:rPr>
              <a:t>Berapa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banyak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himpunan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bagian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dari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sebuah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himpunan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dengan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i="1" dirty="0" smtClean="0">
                <a:latin typeface="Verdana" pitchFamily="34" charset="0"/>
              </a:rPr>
              <a:t>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elemen</a:t>
            </a:r>
            <a:r>
              <a:rPr lang="en-US" sz="2400" dirty="0" smtClean="0">
                <a:latin typeface="Verdana" pitchFamily="34" charset="0"/>
              </a:rPr>
              <a:t>? </a:t>
            </a:r>
            <a:r>
              <a:rPr lang="en-US" sz="2400" dirty="0" err="1" smtClean="0">
                <a:latin typeface="Verdana" pitchFamily="34" charset="0"/>
              </a:rPr>
              <a:t>Jawabnya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adalah</a:t>
            </a:r>
            <a:r>
              <a:rPr lang="en-US" sz="2400" dirty="0" smtClean="0">
                <a:latin typeface="Verdana" pitchFamily="34" charset="0"/>
              </a:rPr>
              <a:t> 2</a:t>
            </a:r>
            <a:r>
              <a:rPr lang="en-US" sz="2400" i="1" baseline="30000" dirty="0" smtClean="0">
                <a:latin typeface="Verdana" pitchFamily="34" charset="0"/>
              </a:rPr>
              <a:t>n</a:t>
            </a:r>
            <a:r>
              <a:rPr lang="en-US" sz="2400" dirty="0" smtClean="0">
                <a:latin typeface="Verdana" pitchFamily="34" charset="0"/>
              </a:rPr>
              <a:t>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latin typeface="Verdana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Verdana" pitchFamily="34" charset="0"/>
              </a:rPr>
              <a:t>   </a:t>
            </a:r>
            <a:r>
              <a:rPr lang="en-US" sz="2400" dirty="0" err="1" smtClean="0">
                <a:latin typeface="Verdana" pitchFamily="34" charset="0"/>
              </a:rPr>
              <a:t>Waktu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untuk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menghitung</a:t>
            </a:r>
            <a:r>
              <a:rPr lang="en-US" sz="2400" dirty="0" smtClean="0">
                <a:latin typeface="Verdana" pitchFamily="34" charset="0"/>
              </a:rPr>
              <a:t> total </a:t>
            </a:r>
            <a:r>
              <a:rPr lang="en-US" sz="2400" dirty="0" err="1" smtClean="0">
                <a:latin typeface="Verdana" pitchFamily="34" charset="0"/>
              </a:rPr>
              <a:t>bobot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objek</a:t>
            </a:r>
            <a:r>
              <a:rPr lang="en-US" sz="2400" dirty="0" smtClean="0">
                <a:latin typeface="Verdana" pitchFamily="34" charset="0"/>
              </a:rPr>
              <a:t> yang </a:t>
            </a:r>
            <a:r>
              <a:rPr lang="en-US" sz="2400" dirty="0" err="1" smtClean="0">
                <a:latin typeface="Verdana" pitchFamily="34" charset="0"/>
              </a:rPr>
              <a:t>dipilih</a:t>
            </a:r>
            <a:r>
              <a:rPr lang="en-US" sz="2400" dirty="0" smtClean="0">
                <a:latin typeface="Verdana" pitchFamily="34" charset="0"/>
              </a:rPr>
              <a:t> = </a:t>
            </a:r>
            <a:r>
              <a:rPr lang="en-US" sz="2400" i="1" dirty="0" smtClean="0">
                <a:latin typeface="Verdana" pitchFamily="34" charset="0"/>
              </a:rPr>
              <a:t>O</a:t>
            </a:r>
            <a:r>
              <a:rPr lang="en-US" sz="2400" dirty="0" smtClean="0">
                <a:latin typeface="Verdana" pitchFamily="34" charset="0"/>
              </a:rPr>
              <a:t>(</a:t>
            </a:r>
            <a:r>
              <a:rPr lang="en-US" sz="2400" i="1" dirty="0" smtClean="0">
                <a:latin typeface="Verdana" pitchFamily="34" charset="0"/>
              </a:rPr>
              <a:t>n</a:t>
            </a:r>
            <a:r>
              <a:rPr lang="en-US" sz="2400" dirty="0" smtClean="0">
                <a:latin typeface="Verdana" pitchFamily="34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latin typeface="Verdana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Verdana" pitchFamily="34" charset="0"/>
              </a:rPr>
              <a:t>   </a:t>
            </a:r>
            <a:r>
              <a:rPr lang="en-US" sz="2400" dirty="0" err="1" smtClean="0">
                <a:latin typeface="Verdana" pitchFamily="34" charset="0"/>
              </a:rPr>
              <a:t>Sehingga</a:t>
            </a:r>
            <a:r>
              <a:rPr lang="en-US" sz="2400" dirty="0" smtClean="0">
                <a:latin typeface="Verdana" pitchFamily="34" charset="0"/>
              </a:rPr>
              <a:t>, </a:t>
            </a:r>
            <a:r>
              <a:rPr lang="en-US" sz="2400" dirty="0" err="1" smtClean="0">
                <a:latin typeface="Verdana" pitchFamily="34" charset="0"/>
              </a:rPr>
              <a:t>Kompleksitas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algoritma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i="1" dirty="0" smtClean="0">
                <a:latin typeface="Verdana" pitchFamily="34" charset="0"/>
              </a:rPr>
              <a:t>exhaustive search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untuk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persoalan</a:t>
            </a:r>
            <a:r>
              <a:rPr lang="en-US" sz="2400" dirty="0" smtClean="0">
                <a:latin typeface="Verdana" pitchFamily="34" charset="0"/>
              </a:rPr>
              <a:t> 0/1 </a:t>
            </a:r>
            <a:r>
              <a:rPr lang="en-US" sz="2400" i="1" dirty="0" smtClean="0">
                <a:latin typeface="Verdana" pitchFamily="34" charset="0"/>
              </a:rPr>
              <a:t>Knapsack</a:t>
            </a:r>
            <a:r>
              <a:rPr lang="en-US" sz="2400" dirty="0" smtClean="0">
                <a:latin typeface="Verdana" pitchFamily="34" charset="0"/>
              </a:rPr>
              <a:t> = </a:t>
            </a:r>
            <a:r>
              <a:rPr lang="en-US" sz="2400" i="1" dirty="0" smtClean="0">
                <a:latin typeface="Verdana" pitchFamily="34" charset="0"/>
              </a:rPr>
              <a:t>O</a:t>
            </a:r>
            <a:r>
              <a:rPr lang="en-US" sz="2400" dirty="0" smtClean="0">
                <a:latin typeface="Verdana" pitchFamily="34" charset="0"/>
              </a:rPr>
              <a:t>(</a:t>
            </a:r>
            <a:r>
              <a:rPr lang="en-US" sz="2400" i="1" dirty="0" smtClean="0">
                <a:latin typeface="Verdana" pitchFamily="34" charset="0"/>
              </a:rPr>
              <a:t>n</a:t>
            </a:r>
            <a:r>
              <a:rPr lang="en-US" sz="2400" dirty="0" smtClean="0">
                <a:latin typeface="Verdana" pitchFamily="34" charset="0"/>
              </a:rPr>
              <a:t>. 2</a:t>
            </a:r>
            <a:r>
              <a:rPr lang="en-US" sz="2400" i="1" baseline="30000" dirty="0" smtClean="0">
                <a:latin typeface="Verdana" pitchFamily="34" charset="0"/>
              </a:rPr>
              <a:t>n</a:t>
            </a:r>
            <a:r>
              <a:rPr lang="en-US" sz="2400" dirty="0" smtClean="0">
                <a:latin typeface="Verdana" pitchFamily="34" charset="0"/>
              </a:rPr>
              <a:t>). 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Verdan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Verdana" pitchFamily="34" charset="0"/>
              </a:rPr>
              <a:t>TSP </a:t>
            </a:r>
            <a:r>
              <a:rPr lang="en-US" sz="2400" dirty="0" err="1" smtClean="0">
                <a:latin typeface="Verdana" pitchFamily="34" charset="0"/>
              </a:rPr>
              <a:t>dan</a:t>
            </a:r>
            <a:r>
              <a:rPr lang="en-US" sz="2400" dirty="0" smtClean="0">
                <a:latin typeface="Verdana" pitchFamily="34" charset="0"/>
              </a:rPr>
              <a:t> 0/1 </a:t>
            </a:r>
            <a:r>
              <a:rPr lang="en-US" sz="2400" i="1" dirty="0" smtClean="0">
                <a:latin typeface="Verdana" pitchFamily="34" charset="0"/>
              </a:rPr>
              <a:t>Knapsack</a:t>
            </a:r>
            <a:r>
              <a:rPr lang="en-US" sz="2400" dirty="0" smtClean="0">
                <a:latin typeface="Verdana" pitchFamily="34" charset="0"/>
              </a:rPr>
              <a:t>, </a:t>
            </a:r>
            <a:r>
              <a:rPr lang="en-US" sz="2400" dirty="0" err="1" smtClean="0">
                <a:latin typeface="Verdana" pitchFamily="34" charset="0"/>
              </a:rPr>
              <a:t>adalah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contoh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persoalan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eksponensial</a:t>
            </a:r>
            <a:r>
              <a:rPr lang="en-US" sz="2400" dirty="0" smtClean="0">
                <a:latin typeface="Verdana" pitchFamily="34" charset="0"/>
              </a:rPr>
              <a:t>. </a:t>
            </a:r>
            <a:r>
              <a:rPr lang="en-US" sz="2400" dirty="0" err="1" smtClean="0">
                <a:latin typeface="Verdana" pitchFamily="34" charset="0"/>
              </a:rPr>
              <a:t>Keduanya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digolongkan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sebagai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persoalan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i="1" dirty="0" smtClean="0">
                <a:latin typeface="Verdana" pitchFamily="34" charset="0"/>
              </a:rPr>
              <a:t>NP</a:t>
            </a:r>
            <a:r>
              <a:rPr lang="en-US" sz="2400" dirty="0" smtClean="0">
                <a:latin typeface="Verdana" pitchFamily="34" charset="0"/>
              </a:rPr>
              <a:t> (</a:t>
            </a:r>
            <a:r>
              <a:rPr lang="en-US" sz="2400" i="1" dirty="0" smtClean="0">
                <a:latin typeface="Verdana" pitchFamily="34" charset="0"/>
              </a:rPr>
              <a:t>Non-deterministic Polynomial</a:t>
            </a:r>
            <a:r>
              <a:rPr lang="en-US" sz="2400" dirty="0" smtClean="0">
                <a:latin typeface="Verdana" pitchFamily="34" charset="0"/>
              </a:rPr>
              <a:t>), </a:t>
            </a:r>
            <a:r>
              <a:rPr lang="en-US" sz="2400" dirty="0" err="1" smtClean="0">
                <a:latin typeface="Verdana" pitchFamily="34" charset="0"/>
              </a:rPr>
              <a:t>karena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tidak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mungkin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dapat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ditemukan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algoritma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polinomial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untuk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memecahkannya</a:t>
            </a:r>
            <a:r>
              <a:rPr lang="en-US" sz="2400" dirty="0" smtClean="0">
                <a:latin typeface="Verdana" pitchFamily="34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F8FB63-D606-45DB-BEB6-2A1BC02C29B8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Latihan </a:t>
            </a:r>
            <a:br>
              <a:rPr lang="en-US" smtClean="0"/>
            </a:br>
            <a:r>
              <a:rPr lang="en-US" sz="2800" smtClean="0"/>
              <a:t>(yang diselesaikan secara </a:t>
            </a:r>
            <a:r>
              <a:rPr lang="en-US" sz="2800" i="1" smtClean="0"/>
              <a:t>exhaustive search</a:t>
            </a:r>
            <a:r>
              <a:rPr lang="en-US" sz="2800" smtClean="0"/>
              <a:t>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z="2000" dirty="0" smtClean="0">
                <a:cs typeface="Times New Roman" pitchFamily="18" charset="0"/>
              </a:rPr>
              <a:t>(</a:t>
            </a:r>
            <a:r>
              <a:rPr lang="en-US" sz="2000" b="1" dirty="0" err="1" smtClean="0">
                <a:cs typeface="Times New Roman" pitchFamily="18" charset="0"/>
              </a:rPr>
              <a:t>Masalah</a:t>
            </a:r>
            <a:r>
              <a:rPr lang="en-US" sz="2000" b="1" dirty="0" smtClean="0">
                <a:cs typeface="Times New Roman" pitchFamily="18" charset="0"/>
              </a:rPr>
              <a:t> </a:t>
            </a:r>
            <a:r>
              <a:rPr lang="en-US" sz="2000" b="1" dirty="0" err="1" smtClean="0">
                <a:cs typeface="Times New Roman" pitchFamily="18" charset="0"/>
              </a:rPr>
              <a:t>Penugasan</a:t>
            </a:r>
            <a:r>
              <a:rPr lang="en-US" sz="2000" dirty="0" smtClean="0">
                <a:cs typeface="Times New Roman" pitchFamily="18" charset="0"/>
              </a:rPr>
              <a:t>) </a:t>
            </a:r>
            <a:r>
              <a:rPr lang="en-US" sz="2000" dirty="0" err="1" smtClean="0">
                <a:cs typeface="Times New Roman" pitchFamily="18" charset="0"/>
              </a:rPr>
              <a:t>Misalkan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terdapat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i="1" dirty="0" smtClean="0">
                <a:cs typeface="Times New Roman" pitchFamily="18" charset="0"/>
              </a:rPr>
              <a:t>n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orang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dan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i="1" dirty="0" smtClean="0">
                <a:cs typeface="Times New Roman" pitchFamily="18" charset="0"/>
              </a:rPr>
              <a:t>n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buah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pekerjaan</a:t>
            </a:r>
            <a:r>
              <a:rPr lang="en-US" sz="2000" dirty="0" smtClean="0">
                <a:cs typeface="Times New Roman" pitchFamily="18" charset="0"/>
              </a:rPr>
              <a:t> (</a:t>
            </a:r>
            <a:r>
              <a:rPr lang="en-US" sz="2000" i="1" dirty="0" smtClean="0">
                <a:cs typeface="Times New Roman" pitchFamily="18" charset="0"/>
              </a:rPr>
              <a:t>job</a:t>
            </a:r>
            <a:r>
              <a:rPr lang="en-US" sz="2000" dirty="0" smtClean="0">
                <a:cs typeface="Times New Roman" pitchFamily="18" charset="0"/>
              </a:rPr>
              <a:t>). </a:t>
            </a:r>
            <a:r>
              <a:rPr lang="en-US" sz="2000" dirty="0" err="1" smtClean="0">
                <a:cs typeface="Times New Roman" pitchFamily="18" charset="0"/>
              </a:rPr>
              <a:t>Setiap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orang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akan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di</a:t>
            </a:r>
            <a:r>
              <a:rPr lang="en-US" sz="2000" dirty="0" smtClean="0">
                <a:cs typeface="Times New Roman" pitchFamily="18" charset="0"/>
              </a:rPr>
              <a:t>-</a:t>
            </a:r>
            <a:r>
              <a:rPr lang="en-US" sz="2000" i="1" dirty="0" smtClean="0">
                <a:cs typeface="Times New Roman" pitchFamily="18" charset="0"/>
              </a:rPr>
              <a:t>assign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dengan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sebuah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pekerjaan</a:t>
            </a:r>
            <a:r>
              <a:rPr lang="en-US" sz="2000" dirty="0" smtClean="0">
                <a:cs typeface="Times New Roman" pitchFamily="18" charset="0"/>
              </a:rPr>
              <a:t>. </a:t>
            </a:r>
            <a:r>
              <a:rPr lang="en-US" sz="2000" dirty="0" err="1" smtClean="0">
                <a:cs typeface="Times New Roman" pitchFamily="18" charset="0"/>
              </a:rPr>
              <a:t>Penugasan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orang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ke-</a:t>
            </a:r>
            <a:r>
              <a:rPr lang="en-US" sz="2000" i="1" dirty="0" err="1" smtClean="0">
                <a:cs typeface="Times New Roman" pitchFamily="18" charset="0"/>
              </a:rPr>
              <a:t>i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dengan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pekerjaan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ke</a:t>
            </a:r>
            <a:r>
              <a:rPr lang="en-US" sz="2000" dirty="0" smtClean="0">
                <a:cs typeface="Times New Roman" pitchFamily="18" charset="0"/>
              </a:rPr>
              <a:t>-</a:t>
            </a:r>
            <a:r>
              <a:rPr lang="en-US" sz="2000" i="1" dirty="0" smtClean="0">
                <a:cs typeface="Times New Roman" pitchFamily="18" charset="0"/>
              </a:rPr>
              <a:t>j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membutuhkan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biaya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sebesar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i="1" dirty="0" smtClean="0">
                <a:cs typeface="Times New Roman" pitchFamily="18" charset="0"/>
              </a:rPr>
              <a:t>c</a:t>
            </a:r>
            <a:r>
              <a:rPr lang="en-US" sz="2000" dirty="0" smtClean="0">
                <a:cs typeface="Times New Roman" pitchFamily="18" charset="0"/>
              </a:rPr>
              <a:t>(</a:t>
            </a:r>
            <a:r>
              <a:rPr lang="en-US" sz="2000" i="1" dirty="0" err="1" smtClean="0">
                <a:cs typeface="Times New Roman" pitchFamily="18" charset="0"/>
              </a:rPr>
              <a:t>i</a:t>
            </a:r>
            <a:r>
              <a:rPr lang="en-US" sz="2000" dirty="0" smtClean="0">
                <a:cs typeface="Times New Roman" pitchFamily="18" charset="0"/>
              </a:rPr>
              <a:t>, </a:t>
            </a:r>
            <a:r>
              <a:rPr lang="en-US" sz="2000" i="1" dirty="0" smtClean="0">
                <a:cs typeface="Times New Roman" pitchFamily="18" charset="0"/>
              </a:rPr>
              <a:t>j</a:t>
            </a:r>
            <a:r>
              <a:rPr lang="en-US" sz="2000" dirty="0" smtClean="0">
                <a:cs typeface="Times New Roman" pitchFamily="18" charset="0"/>
              </a:rPr>
              <a:t>). </a:t>
            </a:r>
            <a:r>
              <a:rPr lang="en-US" sz="2000" dirty="0" err="1" smtClean="0">
                <a:cs typeface="Times New Roman" pitchFamily="18" charset="0"/>
              </a:rPr>
              <a:t>Bagaimana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melakukan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penugasan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sehingga</a:t>
            </a:r>
            <a:r>
              <a:rPr lang="en-US" sz="2000" dirty="0" smtClean="0">
                <a:cs typeface="Times New Roman" pitchFamily="18" charset="0"/>
              </a:rPr>
              <a:t> total </a:t>
            </a:r>
            <a:r>
              <a:rPr lang="en-US" sz="2000" dirty="0" err="1" smtClean="0">
                <a:cs typeface="Times New Roman" pitchFamily="18" charset="0"/>
              </a:rPr>
              <a:t>biaya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penugasan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adalah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seminimal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mungkin</a:t>
            </a:r>
            <a:r>
              <a:rPr lang="en-US" sz="2000" dirty="0" smtClean="0">
                <a:cs typeface="Times New Roman" pitchFamily="18" charset="0"/>
              </a:rPr>
              <a:t>? </a:t>
            </a:r>
            <a:r>
              <a:rPr lang="en-US" sz="2000" dirty="0" err="1" smtClean="0">
                <a:cs typeface="Times New Roman" pitchFamily="18" charset="0"/>
              </a:rPr>
              <a:t>Misalkan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instansiasi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persoalan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dinyatakan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sebagai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matriks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i="1" dirty="0" smtClean="0">
                <a:cs typeface="Times New Roman" pitchFamily="18" charset="0"/>
              </a:rPr>
              <a:t>C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sebagai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berikut</a:t>
            </a:r>
            <a:r>
              <a:rPr lang="en-US" sz="2000" dirty="0" smtClean="0"/>
              <a:t> 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3433763" y="2938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id-ID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1857356" y="3571876"/>
          <a:ext cx="4105275" cy="1768475"/>
        </p:xfrm>
        <a:graphic>
          <a:graphicData uri="http://schemas.openxmlformats.org/presentationml/2006/ole">
            <p:oleObj spid="_x0000_s16386" r:id="rId3" imgW="2273300" imgH="9779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AA7176-A38C-406E-A8E3-D6FB5AB37634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00174"/>
            <a:ext cx="7772400" cy="4595826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buFontTx/>
              <a:buAutoNum type="arabicPeriod" startAt="2"/>
            </a:pPr>
            <a:r>
              <a:rPr lang="en-US" sz="2400" dirty="0" smtClean="0"/>
              <a:t>(</a:t>
            </a:r>
            <a:r>
              <a:rPr lang="en-US" sz="2400" b="1" dirty="0" err="1" smtClean="0"/>
              <a:t>Masalah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partisi</a:t>
            </a:r>
            <a:r>
              <a:rPr lang="en-US" sz="2400" dirty="0" smtClean="0"/>
              <a:t>). </a:t>
            </a:r>
            <a:r>
              <a:rPr lang="en-US" sz="2400" dirty="0" err="1" smtClean="0"/>
              <a:t>Diberikan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buah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 smtClean="0"/>
              <a:t>bulat</a:t>
            </a:r>
            <a:r>
              <a:rPr lang="en-US" sz="2400" dirty="0" smtClean="0"/>
              <a:t> </a:t>
            </a:r>
            <a:r>
              <a:rPr lang="en-US" sz="2400" dirty="0" err="1" smtClean="0"/>
              <a:t>positif</a:t>
            </a:r>
            <a:r>
              <a:rPr lang="en-US" sz="2400" dirty="0" smtClean="0"/>
              <a:t>. </a:t>
            </a:r>
            <a:r>
              <a:rPr lang="en-US" sz="2400" dirty="0" err="1" smtClean="0"/>
              <a:t>Bagilah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</a:t>
            </a:r>
            <a:r>
              <a:rPr lang="en-US" sz="2400" i="1" dirty="0" smtClean="0"/>
              <a:t>disjoint</a:t>
            </a:r>
            <a:r>
              <a:rPr lang="en-US" sz="2400" dirty="0" smtClean="0"/>
              <a:t>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sama</a:t>
            </a:r>
            <a:r>
              <a:rPr lang="en-US" sz="2400" dirty="0" smtClean="0"/>
              <a:t> (</a:t>
            </a:r>
            <a:r>
              <a:rPr lang="en-US" sz="2400" dirty="0" err="1" smtClean="0"/>
              <a:t>catatan</a:t>
            </a:r>
            <a:r>
              <a:rPr lang="en-US" sz="2400" dirty="0" smtClean="0"/>
              <a:t>: </a:t>
            </a:r>
            <a:r>
              <a:rPr lang="en-US" sz="2400" dirty="0" err="1" smtClean="0"/>
              <a:t>masalah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selalu</a:t>
            </a:r>
            <a:r>
              <a:rPr lang="en-US" sz="2400" dirty="0" smtClean="0"/>
              <a:t>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solusi</a:t>
            </a:r>
            <a:r>
              <a:rPr lang="en-US" sz="2400" dirty="0" smtClean="0"/>
              <a:t>). </a:t>
            </a:r>
          </a:p>
          <a:p>
            <a:pPr marL="609600" indent="-609600" eaLnBrk="1" hangingPunct="1"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Contoh</a:t>
            </a:r>
            <a:r>
              <a:rPr lang="en-US" sz="2400" dirty="0" smtClean="0"/>
              <a:t>: </a:t>
            </a:r>
            <a:r>
              <a:rPr lang="en-US" sz="2400" i="1" dirty="0" smtClean="0"/>
              <a:t>n</a:t>
            </a:r>
            <a:r>
              <a:rPr lang="en-US" sz="2400" dirty="0" smtClean="0"/>
              <a:t> = 6, </a:t>
            </a:r>
            <a:r>
              <a:rPr lang="en-US" sz="2400" dirty="0" err="1" smtClean="0"/>
              <a:t>yaitu</a:t>
            </a:r>
            <a:r>
              <a:rPr lang="en-US" sz="2400" dirty="0" smtClean="0"/>
              <a:t> 3, 8, 4, 6, 1, 2, </a:t>
            </a:r>
            <a:r>
              <a:rPr lang="en-US" sz="2400" dirty="0" err="1" smtClean="0"/>
              <a:t>dibagidua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{3, 8, 1} </a:t>
            </a:r>
            <a:r>
              <a:rPr lang="en-US" sz="2400" dirty="0" err="1" smtClean="0"/>
              <a:t>dan</a:t>
            </a:r>
            <a:r>
              <a:rPr lang="en-US" sz="2400" dirty="0" smtClean="0"/>
              <a:t> {4, 6, 2} yang </a:t>
            </a:r>
            <a:r>
              <a:rPr lang="en-US" sz="2400" dirty="0" err="1" smtClean="0"/>
              <a:t>masing-masing</a:t>
            </a:r>
            <a:r>
              <a:rPr lang="en-US" sz="2400" dirty="0" smtClean="0"/>
              <a:t> </a:t>
            </a:r>
            <a:r>
              <a:rPr lang="en-US" sz="2400" dirty="0" err="1" smtClean="0"/>
              <a:t>jumlahnya</a:t>
            </a:r>
            <a:r>
              <a:rPr lang="en-US" sz="2400" dirty="0" smtClean="0"/>
              <a:t> 12.</a:t>
            </a:r>
          </a:p>
          <a:p>
            <a:pPr marL="609600" indent="-609600" eaLnBrk="1" hangingPunct="1"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Rancang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</a:t>
            </a:r>
            <a:r>
              <a:rPr lang="en-US" sz="2400" i="1" dirty="0" smtClean="0"/>
              <a:t>exhaustive search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masalah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. </a:t>
            </a:r>
            <a:r>
              <a:rPr lang="en-US" sz="2400" dirty="0" err="1" smtClean="0"/>
              <a:t>Cobalah</a:t>
            </a:r>
            <a:r>
              <a:rPr lang="en-US" sz="2400" dirty="0" smtClean="0"/>
              <a:t> </a:t>
            </a:r>
            <a:r>
              <a:rPr lang="en-US" sz="2400" dirty="0" err="1" smtClean="0"/>
              <a:t>mengurangi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perlu</a:t>
            </a:r>
            <a:r>
              <a:rPr lang="en-US" sz="2400" dirty="0" smtClean="0"/>
              <a:t> </a:t>
            </a:r>
            <a:r>
              <a:rPr lang="en-US" sz="2400" dirty="0" err="1" smtClean="0"/>
              <a:t>dibangkitkan</a:t>
            </a:r>
            <a:r>
              <a:rPr lang="en-US" sz="2400" dirty="0" smtClean="0"/>
              <a:t>.</a:t>
            </a:r>
          </a:p>
          <a:p>
            <a:pPr marL="609600" indent="-609600" eaLnBrk="1" hangingPunct="1">
              <a:buFontTx/>
              <a:buAutoNum type="arabicPeriod" startAt="2"/>
            </a:pPr>
            <a:endParaRPr lang="en-US" sz="2400" dirty="0" smtClean="0"/>
          </a:p>
          <a:p>
            <a:pPr marL="609600" indent="-609600" eaLnBrk="1" hangingPunct="1">
              <a:buFontTx/>
              <a:buNone/>
            </a:pPr>
            <a:r>
              <a:rPr lang="en-US" sz="2800" dirty="0" smtClean="0"/>
              <a:t>	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C5DFBA-631D-430C-9E53-B9F2BAA9B04F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00174"/>
            <a:ext cx="7772400" cy="4595826"/>
          </a:xfrm>
        </p:spPr>
        <p:txBody>
          <a:bodyPr>
            <a:normAutofit/>
          </a:bodyPr>
          <a:lstStyle/>
          <a:p>
            <a:pPr marL="609600" indent="-609600" eaLnBrk="1" hangingPunct="1">
              <a:buFontTx/>
              <a:buAutoNum type="arabicPeriod" startAt="3"/>
            </a:pPr>
            <a:r>
              <a:rPr lang="en-US" sz="2400" dirty="0" smtClean="0"/>
              <a:t>(</a:t>
            </a:r>
            <a:r>
              <a:rPr lang="en-US" sz="2400" b="1" dirty="0" err="1" smtClean="0"/>
              <a:t>Bujursangkar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ajaib</a:t>
            </a:r>
            <a:r>
              <a:rPr lang="en-US" sz="2400" dirty="0" smtClean="0"/>
              <a:t>). </a:t>
            </a:r>
            <a:r>
              <a:rPr lang="en-US" sz="2400" dirty="0" err="1" smtClean="0"/>
              <a:t>Bujursangkar</a:t>
            </a:r>
            <a:r>
              <a:rPr lang="en-US" sz="2400" dirty="0" smtClean="0"/>
              <a:t> </a:t>
            </a:r>
            <a:r>
              <a:rPr lang="en-US" sz="2400" dirty="0" err="1" smtClean="0"/>
              <a:t>ajaib</a:t>
            </a:r>
            <a:r>
              <a:rPr lang="en-US" sz="2400" dirty="0" smtClean="0"/>
              <a:t> (</a:t>
            </a:r>
            <a:r>
              <a:rPr lang="en-US" sz="2400" i="1" dirty="0" smtClean="0"/>
              <a:t>magic square</a:t>
            </a:r>
            <a:r>
              <a:rPr lang="en-US" sz="2400" dirty="0" smtClean="0"/>
              <a:t>)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pengaturan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buah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1 </a:t>
            </a:r>
            <a:r>
              <a:rPr lang="en-US" sz="2400" dirty="0" err="1" smtClean="0"/>
              <a:t>hingga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bujursangkar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berukuran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 x</a:t>
            </a:r>
            <a:r>
              <a:rPr lang="en-US" sz="2400" i="1" dirty="0" smtClean="0"/>
              <a:t> n</a:t>
            </a:r>
            <a:r>
              <a:rPr lang="en-US" sz="2400" dirty="0" smtClean="0"/>
              <a:t> </a:t>
            </a:r>
            <a:r>
              <a:rPr lang="en-US" sz="2400" dirty="0" err="1" smtClean="0"/>
              <a:t>sedemikian</a:t>
            </a:r>
            <a:r>
              <a:rPr lang="en-US" sz="2400" dirty="0" smtClean="0"/>
              <a:t>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kolom,baris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diaginal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. </a:t>
            </a:r>
            <a:r>
              <a:rPr lang="en-US" sz="2400" dirty="0" err="1" smtClean="0"/>
              <a:t>Rancanglah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</a:t>
            </a:r>
            <a:r>
              <a:rPr lang="en-US" sz="2400" i="1" dirty="0" smtClean="0"/>
              <a:t>exhaustive search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membangkitkan</a:t>
            </a:r>
            <a:r>
              <a:rPr lang="en-US" sz="2400" dirty="0" smtClean="0"/>
              <a:t> </a:t>
            </a:r>
            <a:r>
              <a:rPr lang="en-US" sz="2400" dirty="0" err="1" smtClean="0"/>
              <a:t>bujursangkar</a:t>
            </a:r>
            <a:r>
              <a:rPr lang="en-US" sz="2400" dirty="0" smtClean="0"/>
              <a:t> </a:t>
            </a:r>
            <a:r>
              <a:rPr lang="en-US" sz="2400" dirty="0" err="1" smtClean="0"/>
              <a:t>ajaib</a:t>
            </a:r>
            <a:r>
              <a:rPr lang="en-US" sz="2400" dirty="0" smtClean="0"/>
              <a:t> </a:t>
            </a:r>
            <a:r>
              <a:rPr lang="en-US" sz="2400" dirty="0" err="1" smtClean="0"/>
              <a:t>orde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.</a:t>
            </a:r>
          </a:p>
        </p:txBody>
      </p:sp>
      <p:pic>
        <p:nvPicPr>
          <p:cNvPr id="63492" name="Picture 5" descr="http://mathforum.org/alejandre/magic.square/loshu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4267200"/>
            <a:ext cx="2319338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56803C-A5BB-47D3-B862-C1BCFAD956A3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57365"/>
            <a:ext cx="7772400" cy="4238636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Verdana" pitchFamily="34" charset="0"/>
              </a:rPr>
              <a:t>Di </a:t>
            </a:r>
            <a:r>
              <a:rPr lang="en-US" sz="2400" dirty="0" err="1" smtClean="0">
                <a:latin typeface="Verdana" pitchFamily="34" charset="0"/>
              </a:rPr>
              <a:t>dalam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kriptografi</a:t>
            </a:r>
            <a:r>
              <a:rPr lang="en-US" sz="2400" dirty="0" smtClean="0">
                <a:latin typeface="Verdana" pitchFamily="34" charset="0"/>
              </a:rPr>
              <a:t>, </a:t>
            </a:r>
            <a:r>
              <a:rPr lang="en-US" sz="2400" i="1" dirty="0" smtClean="0">
                <a:latin typeface="Verdana" pitchFamily="34" charset="0"/>
              </a:rPr>
              <a:t>exhaustive search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merupakan</a:t>
            </a:r>
            <a:r>
              <a:rPr lang="en-US" sz="2400" dirty="0" smtClean="0">
                <a:latin typeface="Verdana" pitchFamily="34" charset="0"/>
              </a:rPr>
              <a:t>  </a:t>
            </a:r>
            <a:r>
              <a:rPr lang="en-US" sz="2400" dirty="0" err="1" smtClean="0">
                <a:latin typeface="Verdana" pitchFamily="34" charset="0"/>
              </a:rPr>
              <a:t>teknik</a:t>
            </a:r>
            <a:r>
              <a:rPr lang="en-US" sz="2400" dirty="0" smtClean="0">
                <a:latin typeface="Verdana" pitchFamily="34" charset="0"/>
              </a:rPr>
              <a:t> yang </a:t>
            </a:r>
            <a:r>
              <a:rPr lang="en-US" sz="2400" dirty="0" err="1" smtClean="0">
                <a:latin typeface="Verdana" pitchFamily="34" charset="0"/>
              </a:rPr>
              <a:t>digunakan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penyerang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untuk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menemukan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kunci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enkripsi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dengan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cara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mencoba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semua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kemungkinan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kunci</a:t>
            </a:r>
            <a:r>
              <a:rPr lang="en-US" sz="2400" dirty="0" smtClean="0">
                <a:latin typeface="Verdana" pitchFamily="34" charset="0"/>
              </a:rPr>
              <a:t>.  </a:t>
            </a:r>
          </a:p>
          <a:p>
            <a:pPr eaLnBrk="1" hangingPunct="1"/>
            <a:endParaRPr lang="en-US" sz="2400" dirty="0" smtClean="0">
              <a:latin typeface="Verdana" pitchFamily="34" charset="0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Verdana" pitchFamily="34" charset="0"/>
              </a:rPr>
              <a:t>   </a:t>
            </a:r>
            <a:r>
              <a:rPr lang="en-US" sz="2400" dirty="0" err="1" smtClean="0">
                <a:latin typeface="Verdana" pitchFamily="34" charset="0"/>
              </a:rPr>
              <a:t>Serangan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semacam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ini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dikenal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dengan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nama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i="1" dirty="0" smtClean="0">
                <a:latin typeface="Verdana" pitchFamily="34" charset="0"/>
              </a:rPr>
              <a:t>exhaustive key search attack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atau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i="1" dirty="0" smtClean="0">
                <a:latin typeface="Verdana" pitchFamily="34" charset="0"/>
              </a:rPr>
              <a:t>brute force attack</a:t>
            </a:r>
            <a:r>
              <a:rPr lang="en-US" sz="2400" dirty="0" smtClean="0">
                <a:latin typeface="Verdana" pitchFamily="34" charset="0"/>
              </a:rPr>
              <a:t>.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Exhaustive dalam Kriptografi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4CD2FC-C6FD-4CA3-B092-1AF6325E4C4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59"/>
            <a:ext cx="8229600" cy="521497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 err="1" smtClean="0">
                <a:latin typeface="Verdana" pitchFamily="34" charset="0"/>
              </a:rPr>
              <a:t>Contoh</a:t>
            </a:r>
            <a:r>
              <a:rPr lang="en-US" sz="2400" dirty="0" smtClean="0">
                <a:latin typeface="Verdana" pitchFamily="34" charset="0"/>
              </a:rPr>
              <a:t>:  </a:t>
            </a:r>
            <a:r>
              <a:rPr lang="en-US" sz="2400" dirty="0" err="1" smtClean="0">
                <a:latin typeface="Verdana" pitchFamily="34" charset="0"/>
              </a:rPr>
              <a:t>Panjang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kunci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enkripsi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pada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algoritma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i="1" dirty="0" smtClean="0">
                <a:latin typeface="Verdana" pitchFamily="34" charset="0"/>
              </a:rPr>
              <a:t>DES</a:t>
            </a:r>
            <a:r>
              <a:rPr lang="en-US" sz="2400" dirty="0" smtClean="0">
                <a:latin typeface="Verdana" pitchFamily="34" charset="0"/>
              </a:rPr>
              <a:t> (</a:t>
            </a:r>
            <a:r>
              <a:rPr lang="en-US" sz="2400" i="1" dirty="0" smtClean="0">
                <a:latin typeface="Verdana" pitchFamily="34" charset="0"/>
              </a:rPr>
              <a:t>Data Encryption Standard</a:t>
            </a:r>
            <a:r>
              <a:rPr lang="en-US" sz="2400" dirty="0" smtClean="0">
                <a:latin typeface="Verdana" pitchFamily="34" charset="0"/>
              </a:rPr>
              <a:t>) = 64 bit.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400" dirty="0" smtClean="0">
                <a:latin typeface="Verdana" pitchFamily="34" charset="0"/>
              </a:rPr>
              <a:t>   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400" dirty="0" smtClean="0">
                <a:latin typeface="Verdana" pitchFamily="34" charset="0"/>
              </a:rPr>
              <a:t>    Dari 64 bit </a:t>
            </a:r>
            <a:r>
              <a:rPr lang="en-US" sz="2400" dirty="0" err="1" smtClean="0">
                <a:latin typeface="Verdana" pitchFamily="34" charset="0"/>
              </a:rPr>
              <a:t>tersebut</a:t>
            </a:r>
            <a:r>
              <a:rPr lang="en-US" sz="2400" dirty="0" smtClean="0">
                <a:latin typeface="Verdana" pitchFamily="34" charset="0"/>
              </a:rPr>
              <a:t>, </a:t>
            </a:r>
            <a:r>
              <a:rPr lang="en-US" sz="2400" dirty="0" err="1" smtClean="0">
                <a:latin typeface="Verdana" pitchFamily="34" charset="0"/>
              </a:rPr>
              <a:t>hanya</a:t>
            </a:r>
            <a:r>
              <a:rPr lang="en-US" sz="2400" dirty="0" smtClean="0">
                <a:latin typeface="Verdana" pitchFamily="34" charset="0"/>
              </a:rPr>
              <a:t> 56 bit yang </a:t>
            </a:r>
            <a:r>
              <a:rPr lang="en-US" sz="2400" dirty="0" err="1" smtClean="0">
                <a:latin typeface="Verdana" pitchFamily="34" charset="0"/>
              </a:rPr>
              <a:t>digunakan</a:t>
            </a:r>
            <a:r>
              <a:rPr lang="en-US" sz="2400" dirty="0" smtClean="0">
                <a:latin typeface="Verdana" pitchFamily="34" charset="0"/>
              </a:rPr>
              <a:t> (8 bit </a:t>
            </a:r>
            <a:r>
              <a:rPr lang="en-US" sz="2400" dirty="0" err="1" smtClean="0">
                <a:latin typeface="Verdana" pitchFamily="34" charset="0"/>
              </a:rPr>
              <a:t>paritas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lainnya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tidak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dipakai</a:t>
            </a:r>
            <a:r>
              <a:rPr lang="en-US" sz="2400" dirty="0" smtClean="0">
                <a:latin typeface="Verdana" pitchFamily="34" charset="0"/>
              </a:rPr>
              <a:t>).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endParaRPr lang="en-US" sz="2400" dirty="0" smtClean="0">
              <a:latin typeface="Verdana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 err="1" smtClean="0">
                <a:latin typeface="Verdana" pitchFamily="34" charset="0"/>
              </a:rPr>
              <a:t>Jumlah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kombinasi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kunci</a:t>
            </a:r>
            <a:r>
              <a:rPr lang="en-US" sz="2400" dirty="0" smtClean="0">
                <a:latin typeface="Verdana" pitchFamily="34" charset="0"/>
              </a:rPr>
              <a:t> yang </a:t>
            </a:r>
            <a:r>
              <a:rPr lang="en-US" sz="2400" dirty="0" err="1" smtClean="0">
                <a:latin typeface="Verdana" pitchFamily="34" charset="0"/>
              </a:rPr>
              <a:t>harus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dievaluasi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oleh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pihak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lawan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adalah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sebanyak</a:t>
            </a:r>
            <a:endParaRPr lang="en-US" sz="2400" dirty="0" smtClean="0">
              <a:latin typeface="Verdana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sz="2400" dirty="0" smtClean="0">
              <a:latin typeface="Verdana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400" dirty="0" smtClean="0">
                <a:latin typeface="Verdana" pitchFamily="34" charset="0"/>
              </a:rPr>
              <a:t>        (2)(2)(2)(2)(2) … (2)(2) = 2</a:t>
            </a:r>
            <a:r>
              <a:rPr lang="en-US" sz="2400" baseline="30000" dirty="0" smtClean="0">
                <a:latin typeface="Verdana" pitchFamily="34" charset="0"/>
              </a:rPr>
              <a:t>56</a:t>
            </a:r>
            <a:r>
              <a:rPr lang="en-US" sz="2400" dirty="0" smtClean="0">
                <a:latin typeface="Verdana" pitchFamily="34" charset="0"/>
              </a:rPr>
              <a:t>  =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400" dirty="0" smtClean="0">
                <a:latin typeface="Verdana" pitchFamily="34" charset="0"/>
              </a:rPr>
              <a:t>        7.205.759.403.7927.936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 err="1" smtClean="0">
                <a:latin typeface="Verdana" pitchFamily="34" charset="0"/>
              </a:rPr>
              <a:t>Jika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untuk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percobaan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dengan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satu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kunci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memerlukan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waktu</a:t>
            </a:r>
            <a:r>
              <a:rPr lang="en-US" sz="2400" dirty="0" smtClean="0">
                <a:latin typeface="Verdana" pitchFamily="34" charset="0"/>
              </a:rPr>
              <a:t> 1 </a:t>
            </a:r>
            <a:r>
              <a:rPr lang="en-US" sz="2400" dirty="0" err="1" smtClean="0">
                <a:latin typeface="Verdana" pitchFamily="34" charset="0"/>
              </a:rPr>
              <a:t>detik</a:t>
            </a:r>
            <a:r>
              <a:rPr lang="en-US" sz="2400" dirty="0" smtClean="0">
                <a:latin typeface="Verdana" pitchFamily="34" charset="0"/>
              </a:rPr>
              <a:t>, </a:t>
            </a:r>
            <a:r>
              <a:rPr lang="en-US" sz="2400" dirty="0" err="1" smtClean="0">
                <a:latin typeface="Verdana" pitchFamily="34" charset="0"/>
              </a:rPr>
              <a:t>maka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untuk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jumlah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kunci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sebanyak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itu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diperlukan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waktu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komputasi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kurang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lebih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selama</a:t>
            </a:r>
            <a:r>
              <a:rPr lang="en-US" sz="2400" dirty="0" smtClean="0">
                <a:latin typeface="Verdana" pitchFamily="34" charset="0"/>
              </a:rPr>
              <a:t>  228.4931.317 </a:t>
            </a:r>
            <a:r>
              <a:rPr lang="en-US" sz="2400" dirty="0" err="1" smtClean="0">
                <a:latin typeface="Verdana" pitchFamily="34" charset="0"/>
              </a:rPr>
              <a:t>tahun</a:t>
            </a:r>
            <a:r>
              <a:rPr lang="en-US" sz="2400" dirty="0" smtClean="0">
                <a:latin typeface="Verdana" pitchFamily="34" charset="0"/>
              </a:rPr>
              <a:t>!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sz="2400" dirty="0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9A0F6F-3CAE-4768-A20D-52B7EDEB2644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57298"/>
            <a:ext cx="8229600" cy="4773627"/>
          </a:xfrm>
        </p:spPr>
        <p:txBody>
          <a:bodyPr/>
          <a:lstStyle/>
          <a:p>
            <a:pPr eaLnBrk="1" hangingPunct="1"/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i="1" dirty="0" smtClean="0"/>
              <a:t>exhaustive search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mangkus</a:t>
            </a:r>
            <a:r>
              <a:rPr lang="en-US" dirty="0" smtClean="0"/>
              <a:t> </a:t>
            </a:r>
            <a:r>
              <a:rPr lang="en-US" dirty="0" err="1" smtClean="0"/>
              <a:t>sebagaimana</a:t>
            </a:r>
            <a:r>
              <a:rPr lang="en-US" dirty="0" smtClean="0"/>
              <a:t> </a:t>
            </a:r>
            <a:r>
              <a:rPr lang="en-US" dirty="0" err="1" smtClean="0"/>
              <a:t>ciri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i="1" dirty="0" smtClean="0"/>
              <a:t>brute force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endParaRPr lang="en-US" dirty="0" smtClean="0"/>
          </a:p>
          <a:p>
            <a:pPr eaLnBrk="1" hangingPunct="1"/>
            <a:r>
              <a:rPr lang="en-US" dirty="0" err="1" smtClean="0"/>
              <a:t>Namun</a:t>
            </a:r>
            <a:r>
              <a:rPr lang="en-US" dirty="0" smtClean="0"/>
              <a:t>,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plusnya</a:t>
            </a:r>
            <a:r>
              <a:rPr lang="en-US" dirty="0" smtClean="0"/>
              <a:t> </a:t>
            </a:r>
            <a:r>
              <a:rPr lang="en-US" dirty="0" err="1" smtClean="0"/>
              <a:t>terletak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keberhasilannya</a:t>
            </a:r>
            <a:r>
              <a:rPr lang="en-US" dirty="0" smtClean="0"/>
              <a:t> yang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(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cukup</a:t>
            </a:r>
            <a:r>
              <a:rPr lang="en-US" dirty="0" smtClean="0"/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4423C9-72EA-40B4-B138-03FD6D5B60BA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>
                <a:latin typeface="Verdana" pitchFamily="34" charset="0"/>
              </a:rPr>
              <a:t>Algoritma </a:t>
            </a:r>
            <a:r>
              <a:rPr lang="en-US" sz="2400" i="1" smtClean="0">
                <a:latin typeface="Verdana" pitchFamily="34" charset="0"/>
              </a:rPr>
              <a:t>exhaustive search</a:t>
            </a:r>
            <a:r>
              <a:rPr lang="en-US" sz="2400" smtClean="0">
                <a:latin typeface="Verdana" pitchFamily="34" charset="0"/>
              </a:rPr>
              <a:t> dapat diperbaiki kinerjanya sehingga tidak perlu melakukan pencarian terhadap semua kemungkinan solusi.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Verdana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latin typeface="Verdana" pitchFamily="34" charset="0"/>
              </a:rPr>
              <a:t>Salah satu teknik yang digunakan untuk mempercepat pencarian solusi, di mana exhaustive search tidak praktis, adalah teknik </a:t>
            </a:r>
            <a:r>
              <a:rPr lang="en-US" sz="2400" b="1" smtClean="0">
                <a:latin typeface="Verdana" pitchFamily="34" charset="0"/>
              </a:rPr>
              <a:t>heuristik</a:t>
            </a:r>
            <a:r>
              <a:rPr lang="en-US" sz="2400" smtClean="0">
                <a:latin typeface="Verdana" pitchFamily="34" charset="0"/>
              </a:rPr>
              <a:t> (</a:t>
            </a:r>
            <a:r>
              <a:rPr lang="en-US" sz="2400" i="1" smtClean="0">
                <a:latin typeface="Verdana" pitchFamily="34" charset="0"/>
              </a:rPr>
              <a:t>heuristic</a:t>
            </a:r>
            <a:r>
              <a:rPr lang="en-US" sz="2400" smtClean="0">
                <a:latin typeface="Verdana" pitchFamily="34" charset="0"/>
              </a:rPr>
              <a:t>). </a:t>
            </a:r>
          </a:p>
          <a:p>
            <a:pPr eaLnBrk="1" hangingPunct="1">
              <a:lnSpc>
                <a:spcPct val="80000"/>
              </a:lnSpc>
            </a:pPr>
            <a:endParaRPr lang="en-US" sz="2400" smtClean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latin typeface="Verdana" pitchFamily="34" charset="0"/>
              </a:rPr>
              <a:t>Dalam </a:t>
            </a:r>
            <a:r>
              <a:rPr lang="en-US" sz="2400" i="1" smtClean="0">
                <a:latin typeface="Verdana" pitchFamily="34" charset="0"/>
              </a:rPr>
              <a:t>exhaustive search</a:t>
            </a:r>
            <a:r>
              <a:rPr lang="en-US" sz="2400" smtClean="0">
                <a:latin typeface="Verdana" pitchFamily="34" charset="0"/>
              </a:rPr>
              <a:t>, teknik heuristik digunakan untuk mengeliminasi beberapa kemungkinan solusi tanpa harus mengeksplorasinya secara penuh.</a:t>
            </a:r>
          </a:p>
          <a:p>
            <a:pPr eaLnBrk="1" hangingPunct="1">
              <a:lnSpc>
                <a:spcPct val="80000"/>
              </a:lnSpc>
            </a:pPr>
            <a:endParaRPr lang="en-US" sz="2400" smtClean="0">
              <a:latin typeface="Verdana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Mempercepat Exhaustive Search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685800" y="1500174"/>
            <a:ext cx="7772400" cy="4595826"/>
          </a:xfrm>
        </p:spPr>
        <p:txBody>
          <a:bodyPr/>
          <a:lstStyle/>
          <a:p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lang="id-ID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euristik adalah teknik yang dirancang untuk memecahkan 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persoalan</a:t>
            </a:r>
            <a:r>
              <a:rPr lang="id-ID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dengan</a:t>
            </a:r>
            <a:r>
              <a:rPr lang="id-ID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mengabaikan apakah solusi dapat terbukti benar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secara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matematis</a:t>
            </a:r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id-ID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Contoh dari 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teknik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id-ID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ini termasuk menggunakan tebakan, penilaian intuitif, atau akal sehat.</a:t>
            </a:r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Contoh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program antivirus 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menggunakan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pola-pola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heuristik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untuk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mengidentifikasi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dokumen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yang 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terkena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virus 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atau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malware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B70A98-6F19-4C16-9760-3C76B7026745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385C1C-ED46-46E0-82F1-10F95E1BD649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51054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dirty="0" err="1" smtClean="0">
                <a:latin typeface="Verdana" pitchFamily="34" charset="0"/>
              </a:rPr>
              <a:t>Sejarah</a:t>
            </a:r>
            <a:endParaRPr lang="en-US" sz="2800" b="1" dirty="0" smtClean="0">
              <a:latin typeface="Verdana" pitchFamily="34" charset="0"/>
            </a:endParaRPr>
          </a:p>
          <a:p>
            <a:pPr eaLnBrk="1" hangingPunct="1"/>
            <a:endParaRPr lang="en-US" sz="2400" dirty="0" smtClean="0">
              <a:latin typeface="Verdana" pitchFamily="34" charset="0"/>
            </a:endParaRPr>
          </a:p>
          <a:p>
            <a:pPr eaLnBrk="1" hangingPunct="1"/>
            <a:r>
              <a:rPr lang="en-US" sz="2400" dirty="0" err="1" smtClean="0">
                <a:latin typeface="Verdana" pitchFamily="34" charset="0"/>
              </a:rPr>
              <a:t>Heuristik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adalah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seni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ilmu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menemukan</a:t>
            </a:r>
            <a:r>
              <a:rPr lang="en-US" sz="2400" dirty="0" smtClean="0">
                <a:latin typeface="Verdana" pitchFamily="34" charset="0"/>
              </a:rPr>
              <a:t> (</a:t>
            </a:r>
            <a:r>
              <a:rPr lang="en-US" sz="2400" i="1" dirty="0" smtClean="0">
                <a:latin typeface="Verdana" pitchFamily="34" charset="0"/>
              </a:rPr>
              <a:t>art and science of discovery</a:t>
            </a:r>
            <a:r>
              <a:rPr lang="en-US" sz="2400" dirty="0" smtClean="0">
                <a:latin typeface="Verdana" pitchFamily="34" charset="0"/>
              </a:rPr>
              <a:t>). </a:t>
            </a:r>
          </a:p>
          <a:p>
            <a:pPr eaLnBrk="1" hangingPunct="1">
              <a:buFontTx/>
              <a:buNone/>
            </a:pPr>
            <a:endParaRPr lang="en-US" sz="2400" dirty="0" smtClean="0">
              <a:latin typeface="Verdana" pitchFamily="34" charset="0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Verdana" pitchFamily="34" charset="0"/>
              </a:rPr>
              <a:t>   </a:t>
            </a:r>
            <a:r>
              <a:rPr lang="en-US" sz="2400" dirty="0" err="1" smtClean="0">
                <a:latin typeface="Verdana" pitchFamily="34" charset="0"/>
              </a:rPr>
              <a:t>Kata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heuristik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diturunkan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dari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Bahasa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Yunani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yaitu</a:t>
            </a:r>
            <a:r>
              <a:rPr lang="en-US" sz="2400" dirty="0" smtClean="0">
                <a:latin typeface="Verdana" pitchFamily="34" charset="0"/>
              </a:rPr>
              <a:t> “</a:t>
            </a:r>
            <a:r>
              <a:rPr lang="en-US" sz="2400" i="1" dirty="0" smtClean="0">
                <a:latin typeface="Verdana" pitchFamily="34" charset="0"/>
              </a:rPr>
              <a:t>eureka</a:t>
            </a:r>
            <a:r>
              <a:rPr lang="en-US" sz="2400" dirty="0" smtClean="0">
                <a:latin typeface="Verdana" pitchFamily="34" charset="0"/>
              </a:rPr>
              <a:t>” yang </a:t>
            </a:r>
            <a:r>
              <a:rPr lang="en-US" sz="2400" dirty="0" err="1" smtClean="0">
                <a:latin typeface="Verdana" pitchFamily="34" charset="0"/>
              </a:rPr>
              <a:t>berarti</a:t>
            </a:r>
            <a:r>
              <a:rPr lang="en-US" sz="2400" dirty="0" smtClean="0">
                <a:latin typeface="Verdana" pitchFamily="34" charset="0"/>
              </a:rPr>
              <a:t> “</a:t>
            </a:r>
            <a:r>
              <a:rPr lang="en-US" sz="2400" dirty="0" err="1" smtClean="0">
                <a:latin typeface="Verdana" pitchFamily="34" charset="0"/>
              </a:rPr>
              <a:t>menemukan</a:t>
            </a:r>
            <a:r>
              <a:rPr lang="en-US" sz="2400" dirty="0" smtClean="0">
                <a:latin typeface="Verdana" pitchFamily="34" charset="0"/>
              </a:rPr>
              <a:t>” (</a:t>
            </a:r>
            <a:r>
              <a:rPr lang="en-US" sz="2400" i="1" dirty="0" smtClean="0">
                <a:latin typeface="Verdana" pitchFamily="34" charset="0"/>
              </a:rPr>
              <a:t>to find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atau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i="1" dirty="0" smtClean="0">
                <a:latin typeface="Verdana" pitchFamily="34" charset="0"/>
              </a:rPr>
              <a:t>to discover</a:t>
            </a:r>
            <a:r>
              <a:rPr lang="en-US" sz="2400" dirty="0" smtClean="0">
                <a:latin typeface="Verdana" pitchFamily="34" charset="0"/>
              </a:rPr>
              <a:t>). </a:t>
            </a:r>
          </a:p>
          <a:p>
            <a:pPr eaLnBrk="1" hangingPunct="1">
              <a:buFontTx/>
              <a:buNone/>
            </a:pPr>
            <a:endParaRPr lang="en-US" sz="2400" dirty="0" smtClean="0">
              <a:latin typeface="Verdana" pitchFamily="34" charset="0"/>
            </a:endParaRPr>
          </a:p>
        </p:txBody>
      </p:sp>
      <p:pic>
        <p:nvPicPr>
          <p:cNvPr id="69636" name="Picture 4" descr="http://upload.wikimedia.org/wikipedia/commons/thumb/e/e7/Domenico-Fetti_Archimedes_1620.jpg/200px-Domenico-Fetti_Archimedes_1620.jpg">
            <a:hlinkClick r:id="rId2" tooltip="Domenico-Fetti Archimedes 1620.jpg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609600"/>
            <a:ext cx="3198813" cy="426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7" name="TextBox 4"/>
          <p:cNvSpPr txBox="1">
            <a:spLocks noChangeArrowheads="1"/>
          </p:cNvSpPr>
          <p:nvPr/>
        </p:nvSpPr>
        <p:spPr bwMode="auto">
          <a:xfrm>
            <a:off x="685800" y="5105400"/>
            <a:ext cx="811212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Matematikawan Yunani yang bernama Archimedes </a:t>
            </a:r>
          </a:p>
          <a:p>
            <a:r>
              <a:rPr lang="en-US">
                <a:latin typeface="Verdana" pitchFamily="34" charset="0"/>
              </a:rPr>
              <a:t>yang melontarkan kata "</a:t>
            </a:r>
            <a:r>
              <a:rPr lang="en-US" i="1">
                <a:latin typeface="Verdana" pitchFamily="34" charset="0"/>
              </a:rPr>
              <a:t>heureka</a:t>
            </a:r>
            <a:r>
              <a:rPr lang="en-US">
                <a:latin typeface="Verdana" pitchFamily="34" charset="0"/>
              </a:rPr>
              <a:t>", dari sinilah kita</a:t>
            </a:r>
          </a:p>
          <a:p>
            <a:r>
              <a:rPr lang="en-US">
                <a:latin typeface="Verdana" pitchFamily="34" charset="0"/>
              </a:rPr>
              <a:t>menemukan kata “</a:t>
            </a:r>
            <a:r>
              <a:rPr lang="en-US" i="1">
                <a:latin typeface="Verdana" pitchFamily="34" charset="0"/>
              </a:rPr>
              <a:t>eureka</a:t>
            </a:r>
            <a:r>
              <a:rPr lang="en-US">
                <a:latin typeface="Verdana" pitchFamily="34" charset="0"/>
              </a:rPr>
              <a:t>” yang berarti</a:t>
            </a:r>
          </a:p>
          <a:p>
            <a:r>
              <a:rPr lang="en-US">
                <a:latin typeface="Verdana" pitchFamily="34" charset="0"/>
              </a:rPr>
              <a:t> “</a:t>
            </a:r>
            <a:r>
              <a:rPr lang="en-US" i="1">
                <a:latin typeface="Verdana" pitchFamily="34" charset="0"/>
              </a:rPr>
              <a:t>I have found it</a:t>
            </a:r>
            <a:r>
              <a:rPr lang="en-US">
                <a:latin typeface="Verdana" pitchFamily="34" charset="0"/>
              </a:rPr>
              <a:t>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Langkahnya bagaimana</a:t>
            </a:r>
            <a:endParaRPr lang="id-ID" dirty="0"/>
          </a:p>
        </p:txBody>
      </p:sp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1A9EF5-9629-4122-9C01-A5D79BFF4FF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5804" y="1311302"/>
            <a:ext cx="8229600" cy="597535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latin typeface="Verdana" pitchFamily="34" charset="0"/>
            </a:endParaRP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dirty="0" err="1" smtClean="0">
                <a:latin typeface="Verdana" pitchFamily="34" charset="0"/>
              </a:rPr>
              <a:t>Enumerasi</a:t>
            </a:r>
            <a:r>
              <a:rPr lang="en-US" sz="2400" dirty="0" smtClean="0">
                <a:latin typeface="Verdana" pitchFamily="34" charset="0"/>
              </a:rPr>
              <a:t> (</a:t>
            </a:r>
            <a:r>
              <a:rPr lang="en-US" sz="2400" i="1" dirty="0" smtClean="0">
                <a:latin typeface="Verdana" pitchFamily="34" charset="0"/>
              </a:rPr>
              <a:t>list</a:t>
            </a:r>
            <a:r>
              <a:rPr lang="en-US" sz="2400" dirty="0" smtClean="0">
                <a:latin typeface="Verdana" pitchFamily="34" charset="0"/>
              </a:rPr>
              <a:t>) </a:t>
            </a:r>
            <a:r>
              <a:rPr lang="en-US" sz="2400" dirty="0" err="1" smtClean="0">
                <a:latin typeface="Verdana" pitchFamily="34" charset="0"/>
              </a:rPr>
              <a:t>setiap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solusi</a:t>
            </a:r>
            <a:r>
              <a:rPr lang="en-US" sz="2400" dirty="0" smtClean="0">
                <a:latin typeface="Verdana" pitchFamily="34" charset="0"/>
              </a:rPr>
              <a:t> yang </a:t>
            </a:r>
            <a:r>
              <a:rPr lang="en-US" sz="2400" dirty="0" err="1" smtClean="0">
                <a:latin typeface="Verdana" pitchFamily="34" charset="0"/>
              </a:rPr>
              <a:t>mungkin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dengan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cara</a:t>
            </a:r>
            <a:r>
              <a:rPr lang="en-US" sz="2400" dirty="0" smtClean="0">
                <a:latin typeface="Verdana" pitchFamily="34" charset="0"/>
              </a:rPr>
              <a:t> yang </a:t>
            </a:r>
            <a:r>
              <a:rPr lang="en-US" sz="2400" dirty="0" err="1" smtClean="0">
                <a:latin typeface="Verdana" pitchFamily="34" charset="0"/>
              </a:rPr>
              <a:t>sistematis</a:t>
            </a:r>
            <a:r>
              <a:rPr lang="en-US" sz="2400" dirty="0" smtClean="0">
                <a:latin typeface="Verdana" pitchFamily="34" charset="0"/>
              </a:rPr>
              <a:t>.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en-US" sz="2400" dirty="0" smtClean="0">
              <a:latin typeface="Verdana" pitchFamily="34" charset="0"/>
            </a:endParaRP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400" dirty="0" err="1" smtClean="0">
                <a:latin typeface="Verdana" pitchFamily="34" charset="0"/>
              </a:rPr>
              <a:t>Evaluasi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setiap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kemungkinan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solusi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satu</a:t>
            </a:r>
            <a:r>
              <a:rPr lang="en-US" sz="2400" dirty="0" smtClean="0">
                <a:latin typeface="Verdana" pitchFamily="34" charset="0"/>
              </a:rPr>
              <a:t> per </a:t>
            </a:r>
            <a:r>
              <a:rPr lang="en-US" sz="2400" dirty="0" err="1" smtClean="0">
                <a:latin typeface="Verdana" pitchFamily="34" charset="0"/>
              </a:rPr>
              <a:t>satu</a:t>
            </a:r>
            <a:r>
              <a:rPr lang="en-US" sz="2400" dirty="0" smtClean="0">
                <a:latin typeface="Verdana" pitchFamily="34" charset="0"/>
              </a:rPr>
              <a:t>, </a:t>
            </a:r>
            <a:r>
              <a:rPr lang="en-US" sz="2400" dirty="0" err="1" smtClean="0">
                <a:latin typeface="Verdana" pitchFamily="34" charset="0"/>
              </a:rPr>
              <a:t>simpan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solusi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terbaik</a:t>
            </a:r>
            <a:r>
              <a:rPr lang="en-US" sz="2400" dirty="0" smtClean="0">
                <a:latin typeface="Verdana" pitchFamily="34" charset="0"/>
              </a:rPr>
              <a:t> yang </a:t>
            </a:r>
            <a:r>
              <a:rPr lang="en-US" sz="2400" dirty="0" err="1" smtClean="0">
                <a:latin typeface="Verdana" pitchFamily="34" charset="0"/>
              </a:rPr>
              <a:t>ditemukan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sampai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sejauh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ini</a:t>
            </a:r>
            <a:r>
              <a:rPr lang="en-US" sz="2400" dirty="0" smtClean="0">
                <a:latin typeface="Verdana" pitchFamily="34" charset="0"/>
              </a:rPr>
              <a:t> (</a:t>
            </a:r>
            <a:r>
              <a:rPr lang="en-US" sz="2400" i="1" dirty="0" smtClean="0">
                <a:latin typeface="Verdana" pitchFamily="34" charset="0"/>
              </a:rPr>
              <a:t>the best </a:t>
            </a:r>
            <a:r>
              <a:rPr lang="en-US" sz="2400" i="1" dirty="0" err="1" smtClean="0">
                <a:latin typeface="Verdana" pitchFamily="34" charset="0"/>
              </a:rPr>
              <a:t>solusi</a:t>
            </a:r>
            <a:r>
              <a:rPr lang="en-US" sz="2400" i="1" dirty="0" smtClean="0">
                <a:latin typeface="Verdana" pitchFamily="34" charset="0"/>
              </a:rPr>
              <a:t> found so far</a:t>
            </a:r>
            <a:r>
              <a:rPr lang="en-US" sz="2400" dirty="0" smtClean="0">
                <a:latin typeface="Verdana" pitchFamily="34" charset="0"/>
              </a:rPr>
              <a:t>).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latin typeface="Verdana" pitchFamily="34" charset="0"/>
            </a:endParaRP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AutoNum type="arabicPeriod" startAt="3"/>
            </a:pPr>
            <a:r>
              <a:rPr lang="en-US" sz="2400" dirty="0" err="1" smtClean="0">
                <a:latin typeface="Verdana" pitchFamily="34" charset="0"/>
              </a:rPr>
              <a:t>Bila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pencarian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berakhir</a:t>
            </a:r>
            <a:r>
              <a:rPr lang="en-US" sz="2400" dirty="0" smtClean="0">
                <a:latin typeface="Verdana" pitchFamily="34" charset="0"/>
              </a:rPr>
              <a:t>, </a:t>
            </a:r>
            <a:r>
              <a:rPr lang="en-US" sz="2400" dirty="0" err="1" smtClean="0">
                <a:latin typeface="Verdana" pitchFamily="34" charset="0"/>
              </a:rPr>
              <a:t>umumkan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solusi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terbaik</a:t>
            </a:r>
            <a:r>
              <a:rPr lang="en-US" sz="2400" dirty="0" smtClean="0">
                <a:latin typeface="Verdana" pitchFamily="34" charset="0"/>
              </a:rPr>
              <a:t> (</a:t>
            </a:r>
            <a:r>
              <a:rPr lang="en-US" sz="2400" i="1" dirty="0" smtClean="0">
                <a:latin typeface="Verdana" pitchFamily="34" charset="0"/>
              </a:rPr>
              <a:t>the winner</a:t>
            </a:r>
            <a:r>
              <a:rPr lang="en-US" sz="2400" dirty="0" smtClean="0">
                <a:latin typeface="Verdana" pitchFamily="34" charset="0"/>
              </a:rPr>
              <a:t>)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latin typeface="Verdana" pitchFamily="34" charset="0"/>
            </a:endParaRPr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id-ID" sz="2400" dirty="0" smtClean="0">
                <a:latin typeface="Verdana" pitchFamily="34" charset="0"/>
              </a:rPr>
              <a:t>	</a:t>
            </a:r>
            <a:r>
              <a:rPr lang="en-US" sz="2400" dirty="0" err="1" smtClean="0">
                <a:latin typeface="Verdana" pitchFamily="34" charset="0"/>
              </a:rPr>
              <a:t>Meskipun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algoritma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i="1" dirty="0" smtClean="0">
                <a:latin typeface="Verdana" pitchFamily="34" charset="0"/>
              </a:rPr>
              <a:t>exhaustive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secara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teoritis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menghasilkan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solusi</a:t>
            </a:r>
            <a:r>
              <a:rPr lang="en-US" sz="2400" dirty="0" smtClean="0">
                <a:latin typeface="Verdana" pitchFamily="34" charset="0"/>
              </a:rPr>
              <a:t>, </a:t>
            </a:r>
            <a:r>
              <a:rPr lang="en-US" sz="2400" dirty="0" err="1" smtClean="0">
                <a:latin typeface="Verdana" pitchFamily="34" charset="0"/>
              </a:rPr>
              <a:t>namun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waktu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atau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sumberdaya</a:t>
            </a:r>
            <a:r>
              <a:rPr lang="en-US" sz="2400" dirty="0" smtClean="0">
                <a:latin typeface="Verdana" pitchFamily="34" charset="0"/>
              </a:rPr>
              <a:t> yang </a:t>
            </a:r>
            <a:r>
              <a:rPr lang="en-US" sz="2400" dirty="0" err="1" smtClean="0">
                <a:latin typeface="Verdana" pitchFamily="34" charset="0"/>
              </a:rPr>
              <a:t>dibutuhkan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dalam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pencarian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solusinya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sangat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besar</a:t>
            </a:r>
            <a:r>
              <a:rPr lang="en-US" sz="2400" dirty="0" smtClean="0">
                <a:latin typeface="Verdana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ED8EF3-01DD-4282-A646-68385163B2B5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59"/>
            <a:ext cx="8229600" cy="484506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Verdan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>
                <a:latin typeface="Verdana" pitchFamily="34" charset="0"/>
              </a:rPr>
              <a:t>Heuristk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mengacu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pada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teknik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memecahkan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persoalan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berbasis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pengalaman</a:t>
            </a:r>
            <a:r>
              <a:rPr lang="en-US" sz="2400" dirty="0" smtClean="0">
                <a:latin typeface="Verdana" pitchFamily="34" charset="0"/>
              </a:rPr>
              <a:t>, </a:t>
            </a:r>
            <a:r>
              <a:rPr lang="en-US" sz="2400" dirty="0" err="1" smtClean="0">
                <a:latin typeface="Verdana" pitchFamily="34" charset="0"/>
              </a:rPr>
              <a:t>dari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proses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pembelajaran</a:t>
            </a:r>
            <a:r>
              <a:rPr lang="en-US" sz="2400" dirty="0" smtClean="0">
                <a:latin typeface="Verdana" pitchFamily="34" charset="0"/>
              </a:rPr>
              <a:t>,  </a:t>
            </a:r>
            <a:r>
              <a:rPr lang="en-US" sz="2400" dirty="0" err="1" smtClean="0">
                <a:latin typeface="Verdana" pitchFamily="34" charset="0"/>
              </a:rPr>
              <a:t>dan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penemuan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solusi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meskipun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tidak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dijamin</a:t>
            </a:r>
            <a:r>
              <a:rPr lang="en-US" sz="2400" dirty="0" smtClean="0">
                <a:latin typeface="Verdana" pitchFamily="34" charset="0"/>
              </a:rPr>
              <a:t> optimal.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Verdan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>
                <a:latin typeface="Verdana" pitchFamily="34" charset="0"/>
              </a:rPr>
              <a:t>Heuristik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berbeda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dari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algoritma</a:t>
            </a:r>
            <a:r>
              <a:rPr lang="en-US" sz="2400" dirty="0" smtClean="0">
                <a:latin typeface="Verdana" pitchFamily="34" charset="0"/>
              </a:rPr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Verdana" pitchFamily="34" charset="0"/>
              </a:rPr>
              <a:t>	- </a:t>
            </a:r>
            <a:r>
              <a:rPr lang="en-US" sz="2400" dirty="0" err="1" smtClean="0">
                <a:latin typeface="Verdana" pitchFamily="34" charset="0"/>
              </a:rPr>
              <a:t>heuristik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berlaku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sebagai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panduan</a:t>
            </a:r>
            <a:r>
              <a:rPr lang="en-US" sz="2400" dirty="0" smtClean="0">
                <a:latin typeface="Verdana" pitchFamily="34" charset="0"/>
              </a:rPr>
              <a:t> (</a:t>
            </a:r>
            <a:r>
              <a:rPr lang="en-US" sz="2400" i="1" dirty="0" smtClean="0">
                <a:latin typeface="Verdana" pitchFamily="34" charset="0"/>
              </a:rPr>
              <a:t>guideline</a:t>
            </a:r>
            <a:r>
              <a:rPr lang="en-US" sz="2400" dirty="0" smtClean="0">
                <a:latin typeface="Verdana" pitchFamily="34" charset="0"/>
              </a:rPr>
              <a:t>),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Verdana" pitchFamily="34" charset="0"/>
              </a:rPr>
              <a:t>	- </a:t>
            </a:r>
            <a:r>
              <a:rPr lang="en-US" sz="2400" dirty="0" err="1" smtClean="0">
                <a:latin typeface="Verdana" pitchFamily="34" charset="0"/>
              </a:rPr>
              <a:t>sedangkan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algoritma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adalah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urutan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langkah-langkah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penyelesaian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persoalan</a:t>
            </a:r>
            <a:r>
              <a:rPr lang="en-US" sz="2400" dirty="0" smtClean="0">
                <a:latin typeface="Verdana" pitchFamily="34" charset="0"/>
              </a:rPr>
              <a:t>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latin typeface="Verdan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>
                <a:latin typeface="Verdana" pitchFamily="34" charset="0"/>
              </a:rPr>
              <a:t>Metode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heuristik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menggunakan</a:t>
            </a:r>
            <a:r>
              <a:rPr lang="en-US" sz="2400" dirty="0" smtClean="0">
                <a:latin typeface="Verdana" pitchFamily="34" charset="0"/>
              </a:rPr>
              <a:t>  </a:t>
            </a:r>
            <a:r>
              <a:rPr lang="en-US" sz="2400" dirty="0" err="1" smtClean="0">
                <a:latin typeface="Verdana" pitchFamily="34" charset="0"/>
              </a:rPr>
              <a:t>terkaan</a:t>
            </a:r>
            <a:r>
              <a:rPr lang="en-US" sz="2400" dirty="0" smtClean="0">
                <a:latin typeface="Verdana" pitchFamily="34" charset="0"/>
              </a:rPr>
              <a:t>, </a:t>
            </a:r>
            <a:r>
              <a:rPr lang="en-US" sz="2400" dirty="0" err="1" smtClean="0">
                <a:latin typeface="Verdana" pitchFamily="34" charset="0"/>
              </a:rPr>
              <a:t>intuisi</a:t>
            </a:r>
            <a:r>
              <a:rPr lang="en-US" sz="2400" dirty="0" smtClean="0">
                <a:latin typeface="Verdana" pitchFamily="34" charset="0"/>
              </a:rPr>
              <a:t>, </a:t>
            </a:r>
            <a:r>
              <a:rPr lang="en-US" sz="2400" dirty="0" err="1" smtClean="0">
                <a:latin typeface="Verdana" pitchFamily="34" charset="0"/>
              </a:rPr>
              <a:t>dan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i="1" dirty="0" smtClean="0">
                <a:latin typeface="Verdana" pitchFamily="34" charset="0"/>
              </a:rPr>
              <a:t>common sense</a:t>
            </a:r>
            <a:r>
              <a:rPr lang="en-US" sz="2400" dirty="0" smtClean="0">
                <a:latin typeface="Verdana" pitchFamily="34" charset="0"/>
              </a:rPr>
              <a:t>.  </a:t>
            </a:r>
            <a:r>
              <a:rPr lang="en-US" sz="2400" dirty="0" err="1" smtClean="0">
                <a:latin typeface="Verdana" pitchFamily="34" charset="0"/>
              </a:rPr>
              <a:t>Secara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matematis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tidak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dapat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dibuktikan</a:t>
            </a:r>
            <a:r>
              <a:rPr lang="en-US" sz="2400" dirty="0" smtClean="0">
                <a:latin typeface="Verdana" pitchFamily="34" charset="0"/>
              </a:rPr>
              <a:t>, </a:t>
            </a:r>
            <a:r>
              <a:rPr lang="en-US" sz="2400" dirty="0" err="1" smtClean="0">
                <a:latin typeface="Verdana" pitchFamily="34" charset="0"/>
              </a:rPr>
              <a:t>namun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sangat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berguna</a:t>
            </a:r>
            <a:r>
              <a:rPr lang="en-US" sz="2400" dirty="0" smtClean="0">
                <a:latin typeface="Verdana" pitchFamily="34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Verdana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685800" y="1428736"/>
            <a:ext cx="7772400" cy="46672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err="1" smtClean="0">
                <a:latin typeface="Verdana" pitchFamily="34" charset="0"/>
              </a:rPr>
              <a:t>Heuristik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mungkin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tidak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selalu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memberikan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hasil</a:t>
            </a:r>
            <a:r>
              <a:rPr lang="en-US" sz="2400" dirty="0" smtClean="0">
                <a:latin typeface="Verdana" pitchFamily="34" charset="0"/>
              </a:rPr>
              <a:t> optimal, </a:t>
            </a:r>
            <a:r>
              <a:rPr lang="en-US" sz="2400" dirty="0" err="1" smtClean="0">
                <a:latin typeface="Verdana" pitchFamily="34" charset="0"/>
              </a:rPr>
              <a:t>tetapi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secara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ekstrim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ia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berguna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pada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pemecahan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masalah</a:t>
            </a:r>
            <a:r>
              <a:rPr lang="en-US" sz="2400" dirty="0" smtClean="0">
                <a:latin typeface="Verdana" pitchFamily="34" charset="0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Verdan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>
                <a:latin typeface="Verdana" pitchFamily="34" charset="0"/>
              </a:rPr>
              <a:t>Heuristik</a:t>
            </a:r>
            <a:r>
              <a:rPr lang="en-US" sz="2400" dirty="0" smtClean="0">
                <a:latin typeface="Verdana" pitchFamily="34" charset="0"/>
              </a:rPr>
              <a:t> yang </a:t>
            </a:r>
            <a:r>
              <a:rPr lang="en-US" sz="2400" dirty="0" err="1" smtClean="0">
                <a:latin typeface="Verdana" pitchFamily="34" charset="0"/>
              </a:rPr>
              <a:t>bagus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dapat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secara</a:t>
            </a:r>
            <a:r>
              <a:rPr lang="en-US" sz="2400" dirty="0" smtClean="0">
                <a:latin typeface="Verdana" pitchFamily="34" charset="0"/>
              </a:rPr>
              <a:t> dramatis </a:t>
            </a:r>
            <a:r>
              <a:rPr lang="en-US" sz="2400" dirty="0" err="1" smtClean="0">
                <a:latin typeface="Verdana" pitchFamily="34" charset="0"/>
              </a:rPr>
              <a:t>mengurangi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waktu</a:t>
            </a:r>
            <a:r>
              <a:rPr lang="en-US" sz="2400" dirty="0" smtClean="0">
                <a:latin typeface="Verdana" pitchFamily="34" charset="0"/>
              </a:rPr>
              <a:t> yang </a:t>
            </a:r>
            <a:r>
              <a:rPr lang="en-US" sz="2400" dirty="0" err="1" smtClean="0">
                <a:latin typeface="Verdana" pitchFamily="34" charset="0"/>
              </a:rPr>
              <a:t>dibutuhkan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untuk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memecahkan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masalah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dengan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cara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mengeliminir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kebutuhan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untuk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mempertimbangkan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kemungkinan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solusi</a:t>
            </a:r>
            <a:r>
              <a:rPr lang="en-US" sz="2400" dirty="0" smtClean="0">
                <a:latin typeface="Verdana" pitchFamily="34" charset="0"/>
              </a:rPr>
              <a:t> yang </a:t>
            </a:r>
            <a:r>
              <a:rPr lang="en-US" sz="2400" dirty="0" err="1" smtClean="0">
                <a:latin typeface="Verdana" pitchFamily="34" charset="0"/>
              </a:rPr>
              <a:t>tidak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perlu</a:t>
            </a:r>
            <a:r>
              <a:rPr lang="en-US" sz="2400" dirty="0" smtClean="0">
                <a:latin typeface="Verdana" pitchFamily="34" charset="0"/>
              </a:rPr>
              <a:t>.</a:t>
            </a:r>
            <a:endParaRPr lang="en-US" sz="2400" dirty="0" smtClean="0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2F7C63-AC9A-4C5E-8211-2BA9861E3F35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705686-B9D0-4711-9648-5719713BCD77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36"/>
            <a:ext cx="8229600" cy="4702189"/>
          </a:xfrm>
        </p:spPr>
        <p:txBody>
          <a:bodyPr/>
          <a:lstStyle/>
          <a:p>
            <a:pPr eaLnBrk="1" hangingPunct="1"/>
            <a:r>
              <a:rPr lang="en-US" sz="2400" dirty="0" err="1" smtClean="0">
                <a:latin typeface="Verdana" pitchFamily="34" charset="0"/>
              </a:rPr>
              <a:t>Heuristik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tidak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menjamin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selalu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dapat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memecahkan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persoalan</a:t>
            </a:r>
            <a:r>
              <a:rPr lang="en-US" sz="2400" dirty="0" smtClean="0">
                <a:latin typeface="Verdana" pitchFamily="34" charset="0"/>
              </a:rPr>
              <a:t>, </a:t>
            </a:r>
            <a:r>
              <a:rPr lang="en-US" sz="2400" dirty="0" err="1" smtClean="0">
                <a:latin typeface="Verdana" pitchFamily="34" charset="0"/>
              </a:rPr>
              <a:t>tetapi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seringkali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memecahkan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persoalan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dengan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cukup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baik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untuk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kebanyakan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persoalan</a:t>
            </a:r>
            <a:r>
              <a:rPr lang="en-US" sz="2400" dirty="0" smtClean="0">
                <a:latin typeface="Verdana" pitchFamily="34" charset="0"/>
              </a:rPr>
              <a:t>, </a:t>
            </a:r>
            <a:r>
              <a:rPr lang="en-US" sz="2400" dirty="0" err="1" smtClean="0">
                <a:latin typeface="Verdana" pitchFamily="34" charset="0"/>
              </a:rPr>
              <a:t>dan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seringkali</a:t>
            </a:r>
            <a:r>
              <a:rPr lang="en-US" sz="2400" dirty="0" smtClean="0">
                <a:latin typeface="Verdana" pitchFamily="34" charset="0"/>
              </a:rPr>
              <a:t> pula </a:t>
            </a:r>
            <a:r>
              <a:rPr lang="en-US" sz="2400" dirty="0" err="1" smtClean="0">
                <a:latin typeface="Verdana" pitchFamily="34" charset="0"/>
              </a:rPr>
              <a:t>lebih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cepat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daripada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pencarian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solusi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secara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i="1" dirty="0" smtClean="0">
                <a:latin typeface="Verdana" pitchFamily="34" charset="0"/>
              </a:rPr>
              <a:t>exhaustive search</a:t>
            </a:r>
            <a:r>
              <a:rPr lang="en-US" sz="2400" dirty="0" smtClean="0">
                <a:latin typeface="Verdana" pitchFamily="34" charset="0"/>
              </a:rPr>
              <a:t>.  </a:t>
            </a:r>
          </a:p>
          <a:p>
            <a:pPr eaLnBrk="1" hangingPunct="1"/>
            <a:endParaRPr lang="en-US" sz="2400" dirty="0" smtClean="0">
              <a:latin typeface="Verdana" pitchFamily="34" charset="0"/>
            </a:endParaRPr>
          </a:p>
          <a:p>
            <a:pPr eaLnBrk="1" hangingPunct="1"/>
            <a:r>
              <a:rPr lang="en-US" sz="2400" dirty="0" err="1" smtClean="0">
                <a:latin typeface="Verdana" pitchFamily="34" charset="0"/>
              </a:rPr>
              <a:t>Sudah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sejak</a:t>
            </a:r>
            <a:r>
              <a:rPr lang="en-US" sz="2400" dirty="0" smtClean="0">
                <a:latin typeface="Verdana" pitchFamily="34" charset="0"/>
              </a:rPr>
              <a:t> lama </a:t>
            </a:r>
            <a:r>
              <a:rPr lang="en-US" sz="2400" dirty="0" err="1" smtClean="0">
                <a:latin typeface="Verdana" pitchFamily="34" charset="0"/>
              </a:rPr>
              <a:t>heuristik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digunakan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secara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intensif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dalam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bidang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intelijensia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buatan</a:t>
            </a:r>
            <a:r>
              <a:rPr lang="en-US" sz="2400" dirty="0" smtClean="0">
                <a:latin typeface="Verdana" pitchFamily="34" charset="0"/>
              </a:rPr>
              <a:t> (</a:t>
            </a:r>
            <a:r>
              <a:rPr lang="en-US" sz="2400" i="1" dirty="0" smtClean="0">
                <a:latin typeface="Verdana" pitchFamily="34" charset="0"/>
              </a:rPr>
              <a:t>artificial intelligence</a:t>
            </a:r>
            <a:r>
              <a:rPr lang="en-US" sz="2400" dirty="0" smtClean="0">
                <a:latin typeface="Verdana" pitchFamily="34" charset="0"/>
              </a:rPr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E56557-1A17-464D-B8D3-7B703B53FDA2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816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i="1" dirty="0" err="1" smtClean="0"/>
              <a:t>Contoh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penggunaan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heuristik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untuk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mempercepat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algoritma</a:t>
            </a:r>
            <a:r>
              <a:rPr lang="en-US" sz="2400" i="1" dirty="0" smtClean="0"/>
              <a:t> exhaustive search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/>
              <a:t>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/>
              <a:t>    </a:t>
            </a:r>
            <a:endParaRPr lang="id-ID" sz="24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/>
              <a:t>   </a:t>
            </a:r>
            <a:r>
              <a:rPr lang="en-US" sz="2400" b="1" dirty="0" err="1" smtClean="0"/>
              <a:t>Contoh</a:t>
            </a:r>
            <a:r>
              <a:rPr lang="en-US" sz="2400" dirty="0" smtClean="0"/>
              <a:t>: </a:t>
            </a:r>
            <a:r>
              <a:rPr lang="en-US" sz="2400" dirty="0" err="1" smtClean="0"/>
              <a:t>Masalah</a:t>
            </a:r>
            <a:r>
              <a:rPr lang="en-US" sz="2400" dirty="0" smtClean="0"/>
              <a:t> </a:t>
            </a:r>
            <a:r>
              <a:rPr lang="en-US" sz="2400" i="1" dirty="0" smtClean="0"/>
              <a:t>anagram</a:t>
            </a:r>
            <a:r>
              <a:rPr lang="en-US" sz="2400" dirty="0" smtClean="0"/>
              <a:t>. </a:t>
            </a:r>
            <a:r>
              <a:rPr lang="en-US" sz="2400" i="1" dirty="0" smtClean="0"/>
              <a:t>Anagram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penukaran</a:t>
            </a:r>
            <a:r>
              <a:rPr lang="en-US" sz="2400" dirty="0" smtClean="0"/>
              <a:t> </a:t>
            </a:r>
            <a:r>
              <a:rPr lang="en-US" sz="2400" dirty="0" err="1" smtClean="0"/>
              <a:t>huruf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kata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kalimat</a:t>
            </a:r>
            <a:r>
              <a:rPr lang="en-US" sz="2400" dirty="0" smtClean="0"/>
              <a:t>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kata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kalimat</a:t>
            </a:r>
            <a:r>
              <a:rPr lang="en-US" sz="2400" dirty="0" smtClean="0"/>
              <a:t> yang </a:t>
            </a:r>
            <a:r>
              <a:rPr lang="en-US" sz="2400" dirty="0" err="1" smtClean="0"/>
              <a:t>baru</a:t>
            </a:r>
            <a:r>
              <a:rPr lang="en-US" sz="2400" dirty="0" smtClean="0"/>
              <a:t>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arti</a:t>
            </a:r>
            <a:r>
              <a:rPr lang="en-US" sz="2400" dirty="0" smtClean="0"/>
              <a:t> lain. 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Contoh-contoh</a:t>
            </a:r>
            <a:r>
              <a:rPr lang="en-US" sz="2400" dirty="0" smtClean="0"/>
              <a:t> </a:t>
            </a:r>
            <a:r>
              <a:rPr lang="en-US" sz="2400" i="1" dirty="0" smtClean="0"/>
              <a:t>anagram</a:t>
            </a:r>
            <a:r>
              <a:rPr lang="en-US" sz="2400" dirty="0" smtClean="0"/>
              <a:t> (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Bahasa</a:t>
            </a:r>
            <a:r>
              <a:rPr lang="en-US" sz="2400" dirty="0" smtClean="0"/>
              <a:t> </a:t>
            </a:r>
            <a:r>
              <a:rPr lang="en-US" sz="2400" dirty="0" err="1" smtClean="0"/>
              <a:t>Inggris</a:t>
            </a:r>
            <a:r>
              <a:rPr lang="en-US" sz="2400" dirty="0" smtClean="0"/>
              <a:t>):</a:t>
            </a:r>
            <a:endParaRPr lang="en-US" sz="2400" i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i="1" dirty="0" smtClean="0"/>
              <a:t>		</a:t>
            </a:r>
            <a:r>
              <a:rPr lang="en-US" sz="2400" i="1" dirty="0" smtClean="0"/>
              <a:t>lived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dirty="0" smtClean="0"/>
              <a:t> </a:t>
            </a:r>
            <a:r>
              <a:rPr lang="en-US" sz="2400" i="1" dirty="0" smtClean="0"/>
              <a:t>devil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i="1" dirty="0" smtClean="0"/>
              <a:t>		tea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dirty="0" smtClean="0"/>
              <a:t> </a:t>
            </a:r>
            <a:r>
              <a:rPr lang="en-US" sz="2400" i="1" dirty="0" smtClean="0"/>
              <a:t>eat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i="1" dirty="0" smtClean="0"/>
              <a:t>		charm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dirty="0" smtClean="0"/>
              <a:t> </a:t>
            </a:r>
            <a:r>
              <a:rPr lang="en-US" sz="2400" i="1" dirty="0" smtClean="0"/>
              <a:t>march</a:t>
            </a:r>
          </a:p>
        </p:txBody>
      </p:sp>
      <p:sp>
        <p:nvSpPr>
          <p:cNvPr id="73732" name="Rectangle 4">
            <a:hlinkClick r:id="rId2"/>
          </p:cNvPr>
          <p:cNvSpPr>
            <a:spLocks noChangeArrowheads="1"/>
          </p:cNvSpPr>
          <p:nvPr/>
        </p:nvSpPr>
        <p:spPr bwMode="auto">
          <a:xfrm>
            <a:off x="3590925" y="2586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id-ID"/>
          </a:p>
        </p:txBody>
      </p:sp>
      <p:pic>
        <p:nvPicPr>
          <p:cNvPr id="73733" name="Picture 8" descr="Illustration of an anagram by George Herbert">
            <a:hlinkClick r:id="rId3" tooltip="Illustration of an anagram by George Herbert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3600" y="1295400"/>
            <a:ext cx="4572000" cy="189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94EA85-BDA8-452D-AB7F-7BF9DDF7DADE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57297"/>
            <a:ext cx="8229600" cy="477362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dirty="0" err="1" smtClean="0"/>
              <a:t>Bila</a:t>
            </a:r>
            <a:r>
              <a:rPr lang="en-US" sz="2400" dirty="0" smtClean="0"/>
              <a:t> </a:t>
            </a:r>
            <a:r>
              <a:rPr lang="en-US" sz="2400" dirty="0" err="1" smtClean="0"/>
              <a:t>diselesaikan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i="1" dirty="0" smtClean="0"/>
              <a:t>exhaustive search</a:t>
            </a:r>
            <a:r>
              <a:rPr lang="en-US" sz="2400" dirty="0" smtClean="0"/>
              <a:t>,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mencari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permutasi</a:t>
            </a:r>
            <a:r>
              <a:rPr lang="en-US" sz="2400" dirty="0" smtClean="0"/>
              <a:t> </a:t>
            </a:r>
            <a:r>
              <a:rPr lang="en-US" sz="2400" dirty="0" err="1" smtClean="0"/>
              <a:t>huruf-huruf</a:t>
            </a:r>
            <a:r>
              <a:rPr lang="en-US" sz="2400" dirty="0" smtClean="0"/>
              <a:t>  </a:t>
            </a:r>
            <a:r>
              <a:rPr lang="en-US" sz="2400" dirty="0" err="1" smtClean="0"/>
              <a:t>pembentuk</a:t>
            </a:r>
            <a:r>
              <a:rPr lang="en-US" sz="2400" dirty="0" smtClean="0"/>
              <a:t> </a:t>
            </a:r>
            <a:r>
              <a:rPr lang="en-US" sz="2400" dirty="0" err="1" smtClean="0"/>
              <a:t>kata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kalimat</a:t>
            </a:r>
            <a:r>
              <a:rPr lang="en-US" sz="2400" dirty="0" smtClean="0"/>
              <a:t>, </a:t>
            </a:r>
            <a:r>
              <a:rPr lang="en-US" sz="2400" dirty="0" err="1" smtClean="0"/>
              <a:t>lalu</a:t>
            </a:r>
            <a:r>
              <a:rPr lang="en-US" sz="2400" dirty="0" smtClean="0"/>
              <a:t> </a:t>
            </a:r>
            <a:r>
              <a:rPr lang="en-US" sz="2400" dirty="0" err="1" smtClean="0"/>
              <a:t>memerika</a:t>
            </a:r>
            <a:r>
              <a:rPr lang="en-US" sz="2400" dirty="0" smtClean="0"/>
              <a:t> </a:t>
            </a: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dirty="0" err="1" smtClean="0"/>
              <a:t>kata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kalimat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terbentuk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mengandung</a:t>
            </a:r>
            <a:r>
              <a:rPr lang="en-US" sz="2400" dirty="0" smtClean="0"/>
              <a:t> </a:t>
            </a:r>
            <a:r>
              <a:rPr lang="en-US" sz="2400" dirty="0" err="1" smtClean="0"/>
              <a:t>arti</a:t>
            </a:r>
            <a:r>
              <a:rPr lang="en-US" sz="2400" dirty="0" smtClean="0"/>
              <a:t>. 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err="1" smtClean="0"/>
              <a:t>Teknik</a:t>
            </a:r>
            <a:r>
              <a:rPr lang="en-US" sz="2400" dirty="0" smtClean="0"/>
              <a:t> </a:t>
            </a:r>
            <a:r>
              <a:rPr lang="en-US" sz="2400" dirty="0" err="1" smtClean="0"/>
              <a:t>heuristik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mengurangi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pencarian</a:t>
            </a:r>
            <a:r>
              <a:rPr lang="en-US" sz="2400" dirty="0" smtClean="0"/>
              <a:t> </a:t>
            </a:r>
            <a:r>
              <a:rPr lang="en-US" sz="2400" dirty="0" err="1" smtClean="0"/>
              <a:t>solusi</a:t>
            </a:r>
            <a:r>
              <a:rPr lang="en-US" sz="2400" dirty="0" smtClean="0"/>
              <a:t>. </a:t>
            </a:r>
            <a:r>
              <a:rPr lang="en-US" sz="2400" dirty="0" err="1" smtClean="0"/>
              <a:t>Salah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teknik</a:t>
            </a:r>
            <a:r>
              <a:rPr lang="en-US" sz="2400" dirty="0" smtClean="0"/>
              <a:t> </a:t>
            </a:r>
            <a:r>
              <a:rPr lang="en-US" sz="2400" dirty="0" err="1" smtClean="0"/>
              <a:t>heuristik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misalnya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aturan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Bahasa</a:t>
            </a:r>
            <a:r>
              <a:rPr lang="en-US" sz="2400" dirty="0" smtClean="0"/>
              <a:t> </a:t>
            </a:r>
            <a:r>
              <a:rPr lang="en-US" sz="2400" dirty="0" err="1" smtClean="0"/>
              <a:t>Inggris</a:t>
            </a:r>
            <a:r>
              <a:rPr lang="en-US" sz="2400" dirty="0" smtClean="0"/>
              <a:t> </a:t>
            </a:r>
            <a:r>
              <a:rPr lang="en-US" sz="2400" dirty="0" err="1" smtClean="0"/>
              <a:t>huruf</a:t>
            </a:r>
            <a:r>
              <a:rPr lang="en-US" sz="2400" dirty="0" smtClean="0"/>
              <a:t> </a:t>
            </a:r>
            <a:r>
              <a:rPr lang="en-US" sz="2400" i="1" dirty="0" smtClean="0"/>
              <a:t>c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i="1" dirty="0" smtClean="0"/>
              <a:t>h</a:t>
            </a:r>
            <a:r>
              <a:rPr lang="en-US" sz="2400" dirty="0" smtClean="0"/>
              <a:t> </a:t>
            </a:r>
            <a:r>
              <a:rPr lang="en-US" sz="2400" dirty="0" err="1" smtClean="0"/>
              <a:t>selalu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berdampingan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i="1" dirty="0" err="1" smtClean="0"/>
              <a:t>ch</a:t>
            </a:r>
            <a:r>
              <a:rPr lang="en-US" sz="2400" dirty="0" smtClean="0"/>
              <a:t> (</a:t>
            </a:r>
            <a:r>
              <a:rPr lang="en-US" sz="2400" dirty="0" err="1" smtClean="0"/>
              <a:t>lihat</a:t>
            </a:r>
            <a:r>
              <a:rPr lang="en-US" sz="2400" dirty="0" smtClean="0"/>
              <a:t> </a:t>
            </a: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i="1" dirty="0" smtClean="0"/>
              <a:t>charm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i="1" dirty="0" smtClean="0"/>
              <a:t>march</a:t>
            </a:r>
            <a:r>
              <a:rPr lang="en-US" sz="2400" dirty="0" smtClean="0"/>
              <a:t>),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permutasi</a:t>
            </a:r>
            <a:r>
              <a:rPr lang="en-US" sz="2400" dirty="0" smtClean="0"/>
              <a:t> </a:t>
            </a:r>
            <a:r>
              <a:rPr lang="en-US" sz="2400" dirty="0" err="1" smtClean="0"/>
              <a:t>huruf-huruf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i="1" dirty="0" smtClean="0"/>
              <a:t>c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i="1" dirty="0" smtClean="0"/>
              <a:t>h</a:t>
            </a:r>
            <a:r>
              <a:rPr lang="en-US" sz="2400" dirty="0" smtClean="0"/>
              <a:t> </a:t>
            </a:r>
            <a:r>
              <a:rPr lang="en-US" sz="2400" dirty="0" err="1" smtClean="0"/>
              <a:t>berdampingan</a:t>
            </a:r>
            <a:r>
              <a:rPr lang="en-US" sz="2400" dirty="0" smtClean="0"/>
              <a:t>.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permutasi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huruf</a:t>
            </a:r>
            <a:r>
              <a:rPr lang="en-US" sz="2400" dirty="0" smtClean="0"/>
              <a:t> </a:t>
            </a:r>
            <a:r>
              <a:rPr lang="en-US" sz="2400" i="1" dirty="0" smtClean="0"/>
              <a:t>c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i="1" dirty="0" smtClean="0"/>
              <a:t>h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berdampingan</a:t>
            </a:r>
            <a:r>
              <a:rPr lang="en-US" sz="2400" dirty="0" smtClean="0"/>
              <a:t> </a:t>
            </a:r>
            <a:r>
              <a:rPr lang="en-US" sz="2400" dirty="0" err="1" smtClean="0"/>
              <a:t>ditolak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pencarian</a:t>
            </a:r>
            <a:r>
              <a:rPr lang="en-US" sz="2400" dirty="0" smtClean="0"/>
              <a:t>. 		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F3F2D3-C649-428B-8255-00BC1AFDEB4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5105400" cy="4495800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i="1" dirty="0" smtClean="0">
                <a:latin typeface="Verdana" pitchFamily="34" charset="0"/>
              </a:rPr>
              <a:t>1.  Travelling Salesperson Problem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400" i="1" dirty="0" smtClean="0">
              <a:latin typeface="Verdana" pitchFamily="34" charset="0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id-ID" sz="2400" dirty="0" smtClean="0">
                <a:latin typeface="Verdana" pitchFamily="34" charset="0"/>
              </a:rPr>
              <a:t>	</a:t>
            </a:r>
            <a:r>
              <a:rPr lang="en-US" sz="2400" dirty="0" err="1" smtClean="0">
                <a:latin typeface="Verdana" pitchFamily="34" charset="0"/>
              </a:rPr>
              <a:t>Persoalan</a:t>
            </a:r>
            <a:r>
              <a:rPr lang="en-US" sz="2400" dirty="0" smtClean="0">
                <a:latin typeface="Verdana" pitchFamily="34" charset="0"/>
              </a:rPr>
              <a:t>: </a:t>
            </a:r>
            <a:r>
              <a:rPr lang="en-US" sz="2400" dirty="0" err="1" smtClean="0">
                <a:latin typeface="Verdana" pitchFamily="34" charset="0"/>
              </a:rPr>
              <a:t>Diberikan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i="1" dirty="0" smtClean="0">
                <a:latin typeface="Verdana" pitchFamily="34" charset="0"/>
              </a:rPr>
              <a:t>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buah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kota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serta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diketahui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jarak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antara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setiap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kota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satu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sama</a:t>
            </a:r>
            <a:r>
              <a:rPr lang="en-US" sz="2400" dirty="0" smtClean="0">
                <a:latin typeface="Verdana" pitchFamily="34" charset="0"/>
              </a:rPr>
              <a:t> lain. </a:t>
            </a:r>
            <a:r>
              <a:rPr lang="en-US" sz="2400" dirty="0" err="1" smtClean="0">
                <a:latin typeface="Verdana" pitchFamily="34" charset="0"/>
              </a:rPr>
              <a:t>Temukan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perjalanan</a:t>
            </a:r>
            <a:r>
              <a:rPr lang="en-US" sz="2400" dirty="0" smtClean="0">
                <a:latin typeface="Verdana" pitchFamily="34" charset="0"/>
              </a:rPr>
              <a:t> (</a:t>
            </a:r>
            <a:r>
              <a:rPr lang="en-US" sz="2400" i="1" dirty="0" smtClean="0">
                <a:latin typeface="Verdana" pitchFamily="34" charset="0"/>
              </a:rPr>
              <a:t>tour</a:t>
            </a:r>
            <a:r>
              <a:rPr lang="en-US" sz="2400" dirty="0" smtClean="0">
                <a:latin typeface="Verdana" pitchFamily="34" charset="0"/>
              </a:rPr>
              <a:t>) </a:t>
            </a:r>
            <a:r>
              <a:rPr lang="en-US" sz="2400" u="sng" dirty="0" err="1" smtClean="0">
                <a:latin typeface="Verdana" pitchFamily="34" charset="0"/>
              </a:rPr>
              <a:t>terpendek</a:t>
            </a:r>
            <a:r>
              <a:rPr lang="en-US" sz="2400" dirty="0" smtClean="0">
                <a:latin typeface="Verdana" pitchFamily="34" charset="0"/>
              </a:rPr>
              <a:t> yang </a:t>
            </a:r>
            <a:r>
              <a:rPr lang="en-US" sz="2400" dirty="0" err="1" smtClean="0">
                <a:latin typeface="Verdana" pitchFamily="34" charset="0"/>
              </a:rPr>
              <a:t>melalui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setiap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kota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lainnya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hanya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sekali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kembali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lagi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ke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kota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asal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keberangkatan</a:t>
            </a:r>
            <a:r>
              <a:rPr lang="en-US" sz="2400" dirty="0" smtClean="0">
                <a:latin typeface="Verdana" pitchFamily="34" charset="0"/>
              </a:rPr>
              <a:t>. 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z="2400" dirty="0" smtClean="0">
              <a:latin typeface="Verdana" pitchFamily="34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latin typeface="Verdana" pitchFamily="34" charset="0"/>
            </a:endParaRPr>
          </a:p>
        </p:txBody>
      </p:sp>
      <p:pic>
        <p:nvPicPr>
          <p:cNvPr id="49157" name="Picture 4" descr="C:\Documents and Settings\Rinaldi_M\My Documents\My Pictures\Salesma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2743200"/>
            <a:ext cx="3101975" cy="270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Problem Exhaustive Search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427C96-589C-498E-83CE-92C09C70FA17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60"/>
            <a:ext cx="8229600" cy="4845065"/>
          </a:xfrm>
        </p:spPr>
        <p:txBody>
          <a:bodyPr/>
          <a:lstStyle/>
          <a:p>
            <a:pPr marL="533400" indent="-533400" eaLnBrk="1" hangingPunct="1"/>
            <a:r>
              <a:rPr lang="en-US" sz="2400" dirty="0" err="1" smtClean="0">
                <a:latin typeface="Verdana" pitchFamily="34" charset="0"/>
              </a:rPr>
              <a:t>Persoalan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i="1" dirty="0" smtClean="0">
                <a:latin typeface="Verdana" pitchFamily="34" charset="0"/>
              </a:rPr>
              <a:t>TSP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tidak</a:t>
            </a:r>
            <a:r>
              <a:rPr lang="en-US" sz="2400" dirty="0" smtClean="0">
                <a:latin typeface="Verdana" pitchFamily="34" charset="0"/>
              </a:rPr>
              <a:t> lain </a:t>
            </a:r>
            <a:r>
              <a:rPr lang="en-US" sz="2400" dirty="0" err="1" smtClean="0">
                <a:latin typeface="Verdana" pitchFamily="34" charset="0"/>
              </a:rPr>
              <a:t>adalah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menemukan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sirkuit</a:t>
            </a:r>
            <a:r>
              <a:rPr lang="en-US" sz="2400" dirty="0" smtClean="0">
                <a:latin typeface="Verdana" pitchFamily="34" charset="0"/>
              </a:rPr>
              <a:t> Hamilton </a:t>
            </a:r>
            <a:r>
              <a:rPr lang="en-US" sz="2400" dirty="0" err="1" smtClean="0">
                <a:latin typeface="Verdana" pitchFamily="34" charset="0"/>
              </a:rPr>
              <a:t>dengan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bobot</a:t>
            </a:r>
            <a:r>
              <a:rPr lang="en-US" sz="2400" dirty="0" smtClean="0">
                <a:latin typeface="Verdana" pitchFamily="34" charset="0"/>
              </a:rPr>
              <a:t> minimum. 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latin typeface="Verdana" pitchFamily="34" charset="0"/>
            </a:endParaRPr>
          </a:p>
          <a:p>
            <a:pPr marL="533400" indent="-533400" eaLnBrk="1" hangingPunct="1">
              <a:lnSpc>
                <a:spcPct val="80000"/>
              </a:lnSpc>
            </a:pPr>
            <a:r>
              <a:rPr lang="en-US" sz="2400" dirty="0" err="1" smtClean="0">
                <a:latin typeface="Verdana" pitchFamily="34" charset="0"/>
              </a:rPr>
              <a:t>Algoritma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i="1" dirty="0" smtClean="0">
                <a:latin typeface="Verdana" pitchFamily="34" charset="0"/>
              </a:rPr>
              <a:t>exhaustive search </a:t>
            </a:r>
            <a:r>
              <a:rPr lang="en-US" sz="2400" dirty="0" err="1" smtClean="0">
                <a:latin typeface="Verdana" pitchFamily="34" charset="0"/>
              </a:rPr>
              <a:t>untuk</a:t>
            </a:r>
            <a:r>
              <a:rPr lang="en-US" sz="2400" dirty="0" smtClean="0">
                <a:latin typeface="Verdana" pitchFamily="34" charset="0"/>
              </a:rPr>
              <a:t> TSP:</a:t>
            </a:r>
          </a:p>
          <a:p>
            <a:pPr marL="533400" indent="-533400" eaLnBrk="1" hangingPunct="1">
              <a:lnSpc>
                <a:spcPct val="80000"/>
              </a:lnSpc>
            </a:pPr>
            <a:endParaRPr lang="en-US" sz="2400" dirty="0" smtClean="0">
              <a:latin typeface="Verdana" pitchFamily="34" charset="0"/>
            </a:endParaRPr>
          </a:p>
          <a:p>
            <a:pPr marL="933450" lvl="1" indent="-5334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dirty="0" err="1" smtClean="0">
                <a:latin typeface="Verdana" pitchFamily="34" charset="0"/>
              </a:rPr>
              <a:t>Enumerasikan</a:t>
            </a:r>
            <a:r>
              <a:rPr lang="en-US" sz="2000" dirty="0" smtClean="0">
                <a:latin typeface="Verdana" pitchFamily="34" charset="0"/>
              </a:rPr>
              <a:t> (</a:t>
            </a:r>
            <a:r>
              <a:rPr lang="en-US" sz="2000" i="1" dirty="0" smtClean="0">
                <a:latin typeface="Verdana" pitchFamily="34" charset="0"/>
              </a:rPr>
              <a:t>list</a:t>
            </a:r>
            <a:r>
              <a:rPr lang="en-US" sz="2000" dirty="0" smtClean="0">
                <a:latin typeface="Verdana" pitchFamily="34" charset="0"/>
              </a:rPr>
              <a:t>) </a:t>
            </a:r>
            <a:r>
              <a:rPr lang="en-US" sz="2000" dirty="0" err="1" smtClean="0">
                <a:latin typeface="Verdana" pitchFamily="34" charset="0"/>
              </a:rPr>
              <a:t>semua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</a:rPr>
              <a:t>sirkuit</a:t>
            </a:r>
            <a:r>
              <a:rPr lang="en-US" sz="2000" dirty="0" smtClean="0">
                <a:latin typeface="Verdana" pitchFamily="34" charset="0"/>
              </a:rPr>
              <a:t> Hamilton </a:t>
            </a:r>
            <a:r>
              <a:rPr lang="en-US" sz="2000" dirty="0" err="1" smtClean="0">
                <a:latin typeface="Verdana" pitchFamily="34" charset="0"/>
              </a:rPr>
              <a:t>dari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</a:rPr>
              <a:t>graf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</a:rPr>
              <a:t>lengkap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</a:rPr>
              <a:t>dengan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i="1" dirty="0" smtClean="0">
                <a:latin typeface="Verdana" pitchFamily="34" charset="0"/>
              </a:rPr>
              <a:t>n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</a:rPr>
              <a:t>buah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</a:rPr>
              <a:t>simpul</a:t>
            </a:r>
            <a:r>
              <a:rPr lang="en-US" sz="2000" dirty="0" smtClean="0">
                <a:latin typeface="Verdana" pitchFamily="34" charset="0"/>
              </a:rPr>
              <a:t>.</a:t>
            </a:r>
          </a:p>
          <a:p>
            <a:pPr marL="933450" lvl="1" indent="-533400">
              <a:lnSpc>
                <a:spcPct val="80000"/>
              </a:lnSpc>
              <a:buFontTx/>
              <a:buNone/>
            </a:pPr>
            <a:endParaRPr lang="en-US" sz="2000" dirty="0" smtClean="0">
              <a:latin typeface="Verdana" pitchFamily="34" charset="0"/>
            </a:endParaRPr>
          </a:p>
          <a:p>
            <a:pPr marL="933450" lvl="1" indent="-533400">
              <a:lnSpc>
                <a:spcPct val="80000"/>
              </a:lnSpc>
              <a:buFont typeface="Wingdings" pitchFamily="2" charset="2"/>
              <a:buAutoNum type="arabicPeriod" startAt="2"/>
            </a:pPr>
            <a:r>
              <a:rPr lang="en-US" sz="2000" dirty="0" err="1" smtClean="0">
                <a:latin typeface="Verdana" pitchFamily="34" charset="0"/>
              </a:rPr>
              <a:t>Hitung</a:t>
            </a:r>
            <a:r>
              <a:rPr lang="en-US" sz="2000" dirty="0" smtClean="0">
                <a:latin typeface="Verdana" pitchFamily="34" charset="0"/>
              </a:rPr>
              <a:t> (</a:t>
            </a:r>
            <a:r>
              <a:rPr lang="en-US" sz="2000" dirty="0" err="1" smtClean="0">
                <a:latin typeface="Verdana" pitchFamily="34" charset="0"/>
              </a:rPr>
              <a:t>evaluasi</a:t>
            </a:r>
            <a:r>
              <a:rPr lang="en-US" sz="2000" dirty="0" smtClean="0">
                <a:latin typeface="Verdana" pitchFamily="34" charset="0"/>
              </a:rPr>
              <a:t>) </a:t>
            </a:r>
            <a:r>
              <a:rPr lang="en-US" sz="2000" dirty="0" err="1" smtClean="0">
                <a:latin typeface="Verdana" pitchFamily="34" charset="0"/>
              </a:rPr>
              <a:t>bobot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</a:rPr>
              <a:t>setiap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</a:rPr>
              <a:t>sirkuit</a:t>
            </a:r>
            <a:r>
              <a:rPr lang="en-US" sz="2000" dirty="0" smtClean="0">
                <a:latin typeface="Verdana" pitchFamily="34" charset="0"/>
              </a:rPr>
              <a:t> Hamilton yang </a:t>
            </a:r>
            <a:r>
              <a:rPr lang="en-US" sz="2000" dirty="0" err="1" smtClean="0">
                <a:latin typeface="Verdana" pitchFamily="34" charset="0"/>
              </a:rPr>
              <a:t>ditemukan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</a:rPr>
              <a:t>pada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</a:rPr>
              <a:t>langkah</a:t>
            </a:r>
            <a:r>
              <a:rPr lang="en-US" sz="2000" dirty="0" smtClean="0">
                <a:latin typeface="Verdana" pitchFamily="34" charset="0"/>
              </a:rPr>
              <a:t> 1.</a:t>
            </a:r>
          </a:p>
          <a:p>
            <a:pPr marL="933450" lvl="1" indent="-533400">
              <a:lnSpc>
                <a:spcPct val="80000"/>
              </a:lnSpc>
              <a:buFontTx/>
              <a:buNone/>
            </a:pPr>
            <a:endParaRPr lang="en-US" sz="2000" dirty="0" smtClean="0">
              <a:latin typeface="Verdana" pitchFamily="34" charset="0"/>
            </a:endParaRPr>
          </a:p>
          <a:p>
            <a:pPr marL="933450" lvl="1" indent="-533400">
              <a:lnSpc>
                <a:spcPct val="80000"/>
              </a:lnSpc>
              <a:buFont typeface="Wingdings" pitchFamily="2" charset="2"/>
              <a:buAutoNum type="arabicPeriod" startAt="3"/>
            </a:pPr>
            <a:r>
              <a:rPr lang="en-US" sz="2000" dirty="0" err="1" smtClean="0">
                <a:latin typeface="Verdana" pitchFamily="34" charset="0"/>
              </a:rPr>
              <a:t>Pilih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</a:rPr>
              <a:t>sirkuit</a:t>
            </a:r>
            <a:r>
              <a:rPr lang="en-US" sz="2000" dirty="0" smtClean="0">
                <a:latin typeface="Verdana" pitchFamily="34" charset="0"/>
              </a:rPr>
              <a:t> Hamilton yang </a:t>
            </a:r>
            <a:r>
              <a:rPr lang="en-US" sz="2000" dirty="0" err="1" smtClean="0">
                <a:latin typeface="Verdana" pitchFamily="34" charset="0"/>
              </a:rPr>
              <a:t>mempunyai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</a:rPr>
              <a:t>bobot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</a:rPr>
              <a:t>terkecil</a:t>
            </a:r>
            <a:r>
              <a:rPr lang="en-US" sz="2000" dirty="0" smtClean="0">
                <a:latin typeface="Verdana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817BC8-90B3-45FC-8307-A544E714A873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692150"/>
            <a:ext cx="8435975" cy="54387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TSP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i="1" dirty="0" smtClean="0"/>
              <a:t>n</a:t>
            </a:r>
            <a:r>
              <a:rPr lang="en-US" sz="2800" dirty="0" smtClean="0"/>
              <a:t> = 4, </a:t>
            </a:r>
            <a:r>
              <a:rPr lang="en-US" sz="2800" dirty="0" err="1" smtClean="0"/>
              <a:t>simpul</a:t>
            </a:r>
            <a:r>
              <a:rPr lang="en-US" sz="2800" dirty="0" smtClean="0"/>
              <a:t> </a:t>
            </a:r>
            <a:r>
              <a:rPr lang="en-US" sz="2800" dirty="0" err="1" smtClean="0"/>
              <a:t>awal</a:t>
            </a:r>
            <a:r>
              <a:rPr lang="en-US" sz="2800" dirty="0" smtClean="0"/>
              <a:t> = </a:t>
            </a:r>
            <a:r>
              <a:rPr lang="en-US" sz="2800" i="1" dirty="0" smtClean="0"/>
              <a:t>a</a:t>
            </a: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>
            <p:ph sz="quarter" idx="2"/>
          </p:nvPr>
        </p:nvGraphicFramePr>
        <p:xfrm>
          <a:off x="900113" y="2203450"/>
          <a:ext cx="2159000" cy="1384300"/>
        </p:xfrm>
        <a:graphic>
          <a:graphicData uri="http://schemas.openxmlformats.org/presentationml/2006/ole">
            <p:oleObj spid="_x0000_s12290" name="VISIO" r:id="rId3" imgW="2286000" imgH="1523880" progId="Visio.Drawing.11">
              <p:embed/>
            </p:oleObj>
          </a:graphicData>
        </a:graphic>
      </p:graphicFrame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684213" y="4687888"/>
            <a:ext cx="7848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>
                <a:latin typeface="Verdana" pitchFamily="34" charset="0"/>
              </a:rPr>
              <a:t>Rute perjalananan terpendek adalah</a:t>
            </a:r>
          </a:p>
          <a:p>
            <a:pPr algn="just"/>
            <a:r>
              <a:rPr lang="en-US">
                <a:latin typeface="Verdana" pitchFamily="34" charset="0"/>
              </a:rPr>
              <a:t>      </a:t>
            </a:r>
            <a:r>
              <a:rPr lang="en-US" i="1">
                <a:latin typeface="Verdana" pitchFamily="34" charset="0"/>
              </a:rPr>
              <a:t>a</a:t>
            </a:r>
            <a:r>
              <a:rPr lang="en-US">
                <a:latin typeface="Verdana" pitchFamily="34" charset="0"/>
                <a:sym typeface="Symbol" pitchFamily="18" charset="2"/>
              </a:rPr>
              <a:t></a:t>
            </a:r>
            <a:r>
              <a:rPr lang="en-US" i="1">
                <a:latin typeface="Verdana" pitchFamily="34" charset="0"/>
              </a:rPr>
              <a:t>c</a:t>
            </a:r>
            <a:r>
              <a:rPr lang="en-US">
                <a:latin typeface="Verdana" pitchFamily="34" charset="0"/>
                <a:sym typeface="Symbol" pitchFamily="18" charset="2"/>
              </a:rPr>
              <a:t></a:t>
            </a:r>
            <a:r>
              <a:rPr lang="en-US" i="1">
                <a:latin typeface="Verdana" pitchFamily="34" charset="0"/>
              </a:rPr>
              <a:t>b</a:t>
            </a:r>
            <a:r>
              <a:rPr lang="en-US">
                <a:latin typeface="Verdana" pitchFamily="34" charset="0"/>
                <a:sym typeface="Symbol" pitchFamily="18" charset="2"/>
              </a:rPr>
              <a:t></a:t>
            </a:r>
            <a:r>
              <a:rPr lang="en-US" i="1">
                <a:latin typeface="Verdana" pitchFamily="34" charset="0"/>
              </a:rPr>
              <a:t>d</a:t>
            </a:r>
            <a:r>
              <a:rPr lang="en-US">
                <a:latin typeface="Verdana" pitchFamily="34" charset="0"/>
                <a:sym typeface="Symbol" pitchFamily="18" charset="2"/>
              </a:rPr>
              <a:t></a:t>
            </a:r>
            <a:r>
              <a:rPr lang="en-US" i="1">
                <a:latin typeface="Verdana" pitchFamily="34" charset="0"/>
              </a:rPr>
              <a:t>a</a:t>
            </a:r>
            <a:r>
              <a:rPr lang="en-US">
                <a:latin typeface="Verdana" pitchFamily="34" charset="0"/>
                <a:sym typeface="Symbol" pitchFamily="18" charset="2"/>
              </a:rPr>
              <a:t>  </a:t>
            </a:r>
          </a:p>
          <a:p>
            <a:pPr algn="just"/>
            <a:r>
              <a:rPr lang="en-US">
                <a:latin typeface="Verdana" pitchFamily="34" charset="0"/>
                <a:sym typeface="Symbol" pitchFamily="18" charset="2"/>
              </a:rPr>
              <a:t>      </a:t>
            </a:r>
            <a:r>
              <a:rPr lang="en-US" i="1">
                <a:latin typeface="Verdana" pitchFamily="34" charset="0"/>
                <a:sym typeface="Symbol" pitchFamily="18" charset="2"/>
              </a:rPr>
              <a:t>a</a:t>
            </a:r>
            <a:r>
              <a:rPr lang="en-US">
                <a:latin typeface="Verdana" pitchFamily="34" charset="0"/>
                <a:sym typeface="Symbol" pitchFamily="18" charset="2"/>
              </a:rPr>
              <a:t></a:t>
            </a:r>
            <a:r>
              <a:rPr lang="en-US" i="1">
                <a:latin typeface="Verdana" pitchFamily="34" charset="0"/>
              </a:rPr>
              <a:t>d</a:t>
            </a:r>
            <a:r>
              <a:rPr lang="en-US">
                <a:latin typeface="Verdana" pitchFamily="34" charset="0"/>
                <a:sym typeface="Symbol" pitchFamily="18" charset="2"/>
              </a:rPr>
              <a:t></a:t>
            </a:r>
            <a:r>
              <a:rPr lang="en-US" i="1">
                <a:latin typeface="Verdana" pitchFamily="34" charset="0"/>
              </a:rPr>
              <a:t>b</a:t>
            </a:r>
            <a:r>
              <a:rPr lang="en-US">
                <a:latin typeface="Verdana" pitchFamily="34" charset="0"/>
                <a:sym typeface="Symbol" pitchFamily="18" charset="2"/>
              </a:rPr>
              <a:t></a:t>
            </a:r>
            <a:r>
              <a:rPr lang="en-US" i="1">
                <a:latin typeface="Verdana" pitchFamily="34" charset="0"/>
              </a:rPr>
              <a:t>c</a:t>
            </a:r>
            <a:r>
              <a:rPr lang="en-US">
                <a:latin typeface="Verdana" pitchFamily="34" charset="0"/>
                <a:sym typeface="Symbol" pitchFamily="18" charset="2"/>
              </a:rPr>
              <a:t></a:t>
            </a:r>
            <a:r>
              <a:rPr lang="en-US" i="1">
                <a:latin typeface="Verdana" pitchFamily="34" charset="0"/>
              </a:rPr>
              <a:t>a</a:t>
            </a:r>
            <a:r>
              <a:rPr lang="en-US">
                <a:latin typeface="Verdana" pitchFamily="34" charset="0"/>
                <a:sym typeface="Symbol" pitchFamily="18" charset="2"/>
              </a:rPr>
              <a:t> </a:t>
            </a:r>
          </a:p>
          <a:p>
            <a:pPr algn="just"/>
            <a:r>
              <a:rPr lang="en-US">
                <a:latin typeface="Verdana" pitchFamily="34" charset="0"/>
                <a:sym typeface="Symbol" pitchFamily="18" charset="2"/>
              </a:rPr>
              <a:t>dengan bobot = 32. 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3203575" y="1844675"/>
          <a:ext cx="5635625" cy="2293938"/>
        </p:xfrm>
        <a:graphic>
          <a:graphicData uri="http://schemas.openxmlformats.org/presentationml/2006/ole">
            <p:oleObj spid="_x0000_s12291" name="Document" r:id="rId4" imgW="5635226" imgH="2294366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50E847-E89A-438F-A5E5-DEC428AE5A7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285860"/>
            <a:ext cx="8229600" cy="473394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err="1" smtClean="0">
                <a:latin typeface="Verdana" pitchFamily="34" charset="0"/>
              </a:rPr>
              <a:t>Untuk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i="1" dirty="0" smtClean="0">
                <a:latin typeface="Verdana" pitchFamily="34" charset="0"/>
              </a:rPr>
              <a:t>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buah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simpul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semua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rute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perjalanan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dibangkitkan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dengan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permutasi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dari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i="1" dirty="0" smtClean="0">
                <a:latin typeface="Verdana" pitchFamily="34" charset="0"/>
              </a:rPr>
              <a:t>n</a:t>
            </a:r>
            <a:r>
              <a:rPr lang="en-US" sz="2400" dirty="0" smtClean="0">
                <a:latin typeface="Verdana" pitchFamily="34" charset="0"/>
              </a:rPr>
              <a:t> – 1 </a:t>
            </a:r>
            <a:r>
              <a:rPr lang="en-US" sz="2400" dirty="0" err="1" smtClean="0">
                <a:latin typeface="Verdana" pitchFamily="34" charset="0"/>
              </a:rPr>
              <a:t>buah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simpul</a:t>
            </a:r>
            <a:r>
              <a:rPr lang="en-US" sz="2400" dirty="0" smtClean="0">
                <a:latin typeface="Verdana" pitchFamily="34" charset="0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err="1" smtClean="0">
                <a:latin typeface="Verdana" pitchFamily="34" charset="0"/>
              </a:rPr>
              <a:t>Permutasi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dari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i="1" dirty="0" smtClean="0">
                <a:latin typeface="Verdana" pitchFamily="34" charset="0"/>
              </a:rPr>
              <a:t>n</a:t>
            </a:r>
            <a:r>
              <a:rPr lang="en-US" sz="2400" dirty="0" smtClean="0">
                <a:latin typeface="Verdana" pitchFamily="34" charset="0"/>
              </a:rPr>
              <a:t> – 1 </a:t>
            </a:r>
            <a:r>
              <a:rPr lang="en-US" sz="2400" dirty="0" err="1" smtClean="0">
                <a:latin typeface="Verdana" pitchFamily="34" charset="0"/>
              </a:rPr>
              <a:t>buah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simpul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adalah</a:t>
            </a:r>
            <a:r>
              <a:rPr lang="en-US" sz="2400" dirty="0" smtClean="0">
                <a:latin typeface="Verdana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Verdana" pitchFamily="34" charset="0"/>
              </a:rPr>
              <a:t>    		(</a:t>
            </a:r>
            <a:r>
              <a:rPr lang="en-US" sz="2400" i="1" dirty="0" smtClean="0">
                <a:latin typeface="Verdana" pitchFamily="34" charset="0"/>
              </a:rPr>
              <a:t>n</a:t>
            </a:r>
            <a:r>
              <a:rPr lang="en-US" sz="2400" dirty="0" smtClean="0">
                <a:latin typeface="Verdana" pitchFamily="34" charset="0"/>
              </a:rPr>
              <a:t> – 1)!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err="1" smtClean="0">
                <a:latin typeface="Verdana" pitchFamily="34" charset="0"/>
              </a:rPr>
              <a:t>Pada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contoh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atas</a:t>
            </a:r>
            <a:r>
              <a:rPr lang="en-US" sz="2400" dirty="0" smtClean="0">
                <a:latin typeface="Verdana" pitchFamily="34" charset="0"/>
              </a:rPr>
              <a:t>, </a:t>
            </a:r>
            <a:r>
              <a:rPr lang="en-US" sz="2400" dirty="0" err="1" smtClean="0">
                <a:latin typeface="Verdana" pitchFamily="34" charset="0"/>
              </a:rPr>
              <a:t>untuk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i="1" dirty="0" smtClean="0">
                <a:latin typeface="Verdana" pitchFamily="34" charset="0"/>
              </a:rPr>
              <a:t>n</a:t>
            </a:r>
            <a:r>
              <a:rPr lang="en-US" sz="2400" dirty="0" smtClean="0">
                <a:latin typeface="Verdana" pitchFamily="34" charset="0"/>
              </a:rPr>
              <a:t> = 6 </a:t>
            </a:r>
            <a:r>
              <a:rPr lang="en-US" sz="2400" dirty="0" err="1" smtClean="0">
                <a:latin typeface="Verdana" pitchFamily="34" charset="0"/>
              </a:rPr>
              <a:t>akan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terdapat</a:t>
            </a:r>
            <a:endParaRPr lang="en-US" sz="2400" dirty="0" smtClean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Verdana" pitchFamily="34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Verdana" pitchFamily="34" charset="0"/>
              </a:rPr>
              <a:t>	            (4 – 1)! = 3! = 6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Verdana" pitchFamily="34" charset="0"/>
              </a:rPr>
              <a:t>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Verdana" pitchFamily="34" charset="0"/>
              </a:rPr>
              <a:t>  </a:t>
            </a:r>
            <a:r>
              <a:rPr lang="en-US" sz="2400" dirty="0" err="1" smtClean="0">
                <a:latin typeface="Verdana" pitchFamily="34" charset="0"/>
              </a:rPr>
              <a:t>buah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rute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perjalanan</a:t>
            </a:r>
            <a:r>
              <a:rPr lang="en-US" sz="2400" dirty="0" smtClean="0">
                <a:latin typeface="Verdana" pitchFamily="34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05C50B-451E-4B91-AB93-7A321F0BD468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60"/>
            <a:ext cx="8229600" cy="495142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Verdana" pitchFamily="34" charset="0"/>
              </a:rPr>
              <a:t>Jika diselesaikan dengan </a:t>
            </a:r>
            <a:r>
              <a:rPr lang="en-US" sz="2400" i="1" smtClean="0">
                <a:latin typeface="Verdana" pitchFamily="34" charset="0"/>
              </a:rPr>
              <a:t>exhaustive search</a:t>
            </a:r>
            <a:r>
              <a:rPr lang="en-US" sz="2400" smtClean="0">
                <a:latin typeface="Verdana" pitchFamily="34" charset="0"/>
              </a:rPr>
              <a:t>, maka kita harus mengenumerasi sebanyak (</a:t>
            </a:r>
            <a:r>
              <a:rPr lang="en-US" sz="2400" i="1" smtClean="0">
                <a:latin typeface="Verdana" pitchFamily="34" charset="0"/>
              </a:rPr>
              <a:t>n</a:t>
            </a:r>
            <a:r>
              <a:rPr lang="en-US" sz="2400" smtClean="0">
                <a:latin typeface="Verdana" pitchFamily="34" charset="0"/>
              </a:rPr>
              <a:t> – 1)! buah sirkuit  Hamilton, menghitung setiap bobotnya, dan memilih sirkuit Hamilton dengan bobot terkecil.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>
              <a:latin typeface="Verdan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Verdana" pitchFamily="34" charset="0"/>
              </a:rPr>
              <a:t>Kompleksitas waktu algoritma </a:t>
            </a:r>
            <a:r>
              <a:rPr lang="en-US" sz="2400" i="1" smtClean="0">
                <a:latin typeface="Verdana" pitchFamily="34" charset="0"/>
              </a:rPr>
              <a:t>exhaustive search</a:t>
            </a:r>
            <a:r>
              <a:rPr lang="en-US" sz="2400" smtClean="0">
                <a:latin typeface="Verdana" pitchFamily="34" charset="0"/>
              </a:rPr>
              <a:t> untuk persoalan TSP sebanding dengan (</a:t>
            </a:r>
            <a:r>
              <a:rPr lang="en-US" sz="2400" i="1" smtClean="0">
                <a:latin typeface="Verdana" pitchFamily="34" charset="0"/>
              </a:rPr>
              <a:t>n</a:t>
            </a:r>
            <a:r>
              <a:rPr lang="en-US" sz="2400" smtClean="0">
                <a:latin typeface="Verdana" pitchFamily="34" charset="0"/>
              </a:rPr>
              <a:t> – 1)! dikali dengan waktu untuk menghitung bobot setiap sirkuit Hamilton. 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latin typeface="Verdan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Verdana" pitchFamily="34" charset="0"/>
              </a:rPr>
              <a:t>Menghitung bobot setiap sirkuit Hamilton membutuhkan waktu </a:t>
            </a:r>
            <a:r>
              <a:rPr lang="en-US" sz="2400" i="1" smtClean="0">
                <a:latin typeface="Verdana" pitchFamily="34" charset="0"/>
              </a:rPr>
              <a:t>O</a:t>
            </a:r>
            <a:r>
              <a:rPr lang="en-US" sz="2400" smtClean="0">
                <a:latin typeface="Verdana" pitchFamily="34" charset="0"/>
              </a:rPr>
              <a:t>(</a:t>
            </a:r>
            <a:r>
              <a:rPr lang="en-US" sz="2400" i="1" smtClean="0">
                <a:latin typeface="Verdana" pitchFamily="34" charset="0"/>
              </a:rPr>
              <a:t>n</a:t>
            </a:r>
            <a:r>
              <a:rPr lang="en-US" sz="2400" smtClean="0">
                <a:latin typeface="Verdana" pitchFamily="34" charset="0"/>
              </a:rPr>
              <a:t>), sehingga kompleksitas waktu algoritma </a:t>
            </a:r>
            <a:r>
              <a:rPr lang="en-US" sz="2400" i="1" smtClean="0">
                <a:latin typeface="Verdana" pitchFamily="34" charset="0"/>
              </a:rPr>
              <a:t>exhaustive search</a:t>
            </a:r>
            <a:r>
              <a:rPr lang="en-US" sz="2400" smtClean="0">
                <a:latin typeface="Verdana" pitchFamily="34" charset="0"/>
              </a:rPr>
              <a:t> untuk persoalan TSP adalah </a:t>
            </a:r>
            <a:r>
              <a:rPr lang="en-US" sz="2400" i="1" smtClean="0">
                <a:latin typeface="Verdana" pitchFamily="34" charset="0"/>
              </a:rPr>
              <a:t>O</a:t>
            </a:r>
            <a:r>
              <a:rPr lang="en-US" sz="2400" smtClean="0">
                <a:latin typeface="Verdana" pitchFamily="34" charset="0"/>
              </a:rPr>
              <a:t>(</a:t>
            </a:r>
            <a:r>
              <a:rPr lang="en-US" sz="2400" i="1" smtClean="0">
                <a:latin typeface="Verdana" pitchFamily="34" charset="0"/>
              </a:rPr>
              <a:t>n</a:t>
            </a:r>
            <a:r>
              <a:rPr lang="en-US" sz="2400" smtClean="0">
                <a:latin typeface="Verdana" pitchFamily="34" charset="0"/>
              </a:rPr>
              <a:t> </a:t>
            </a:r>
            <a:r>
              <a:rPr lang="en-US" sz="2400" smtClean="0">
                <a:latin typeface="Verdana" pitchFamily="34" charset="0"/>
                <a:sym typeface="Symbol" pitchFamily="18" charset="2"/>
              </a:rPr>
              <a:t></a:t>
            </a:r>
            <a:r>
              <a:rPr lang="en-US" sz="2400" smtClean="0">
                <a:latin typeface="Verdana" pitchFamily="34" charset="0"/>
              </a:rPr>
              <a:t> </a:t>
            </a:r>
            <a:r>
              <a:rPr lang="en-US" sz="2400" i="1" smtClean="0">
                <a:latin typeface="Verdana" pitchFamily="34" charset="0"/>
              </a:rPr>
              <a:t>n</a:t>
            </a:r>
            <a:r>
              <a:rPr lang="en-US" sz="2400" smtClean="0">
                <a:latin typeface="Verdana" pitchFamily="34" charset="0"/>
              </a:rPr>
              <a:t>!).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8E903B-9DE9-4844-A558-ABA81FA685D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61963" y="1285860"/>
            <a:ext cx="8218487" cy="446565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b="1" dirty="0" err="1" smtClean="0">
                <a:latin typeface="Verdana" pitchFamily="34" charset="0"/>
              </a:rPr>
              <a:t>Perbaikan</a:t>
            </a:r>
            <a:r>
              <a:rPr lang="en-US" sz="2000" dirty="0" smtClean="0">
                <a:latin typeface="Verdana" pitchFamily="34" charset="0"/>
              </a:rPr>
              <a:t>: </a:t>
            </a:r>
            <a:r>
              <a:rPr lang="en-US" sz="2000" dirty="0" err="1" smtClean="0">
                <a:latin typeface="Verdana" pitchFamily="34" charset="0"/>
              </a:rPr>
              <a:t>setengah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</a:rPr>
              <a:t>dari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</a:rPr>
              <a:t>rute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</a:rPr>
              <a:t>perjalanan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</a:rPr>
              <a:t>adalah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</a:rPr>
              <a:t>hasil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</a:rPr>
              <a:t>pencerminan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</a:rPr>
              <a:t>dari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</a:rPr>
              <a:t>setengah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</a:rPr>
              <a:t>rute</a:t>
            </a:r>
            <a:r>
              <a:rPr lang="en-US" sz="2000" dirty="0" smtClean="0">
                <a:latin typeface="Verdana" pitchFamily="34" charset="0"/>
              </a:rPr>
              <a:t> yang lain, </a:t>
            </a:r>
            <a:r>
              <a:rPr lang="en-US" sz="2000" dirty="0" err="1" smtClean="0">
                <a:latin typeface="Verdana" pitchFamily="34" charset="0"/>
              </a:rPr>
              <a:t>yakni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</a:rPr>
              <a:t>dengan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</a:rPr>
              <a:t>mengubah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</a:rPr>
              <a:t>arah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</a:rPr>
              <a:t>rute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</a:rPr>
              <a:t>perjalanan</a:t>
            </a:r>
            <a:endParaRPr lang="en-US" sz="2000" dirty="0" smtClean="0">
              <a:latin typeface="Verdana" pitchFamily="34" charset="0"/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Verdana" pitchFamily="34" charset="0"/>
              </a:rPr>
              <a:t>		1 </a:t>
            </a:r>
            <a:r>
              <a:rPr lang="en-US" sz="2000" dirty="0" err="1" smtClean="0">
                <a:latin typeface="Verdana" pitchFamily="34" charset="0"/>
              </a:rPr>
              <a:t>dan</a:t>
            </a:r>
            <a:r>
              <a:rPr lang="en-US" sz="2000" dirty="0" smtClean="0">
                <a:latin typeface="Verdana" pitchFamily="34" charset="0"/>
              </a:rPr>
              <a:t> 6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Verdana" pitchFamily="34" charset="0"/>
              </a:rPr>
              <a:t>		2 </a:t>
            </a:r>
            <a:r>
              <a:rPr lang="en-US" sz="2000" dirty="0" err="1" smtClean="0">
                <a:latin typeface="Verdana" pitchFamily="34" charset="0"/>
              </a:rPr>
              <a:t>dan</a:t>
            </a:r>
            <a:r>
              <a:rPr lang="en-US" sz="2000" dirty="0" smtClean="0">
                <a:latin typeface="Verdana" pitchFamily="34" charset="0"/>
              </a:rPr>
              <a:t> 4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Verdana" pitchFamily="34" charset="0"/>
              </a:rPr>
              <a:t>		3 </a:t>
            </a:r>
            <a:r>
              <a:rPr lang="en-US" sz="2000" dirty="0" err="1" smtClean="0">
                <a:latin typeface="Verdana" pitchFamily="34" charset="0"/>
              </a:rPr>
              <a:t>dan</a:t>
            </a:r>
            <a:r>
              <a:rPr lang="en-US" sz="2000" dirty="0" smtClean="0">
                <a:latin typeface="Verdana" pitchFamily="34" charset="0"/>
              </a:rPr>
              <a:t> 5</a:t>
            </a:r>
          </a:p>
          <a:p>
            <a:pPr eaLnBrk="1" hangingPunct="1"/>
            <a:r>
              <a:rPr lang="en-US" sz="2000" dirty="0" err="1" smtClean="0">
                <a:latin typeface="Verdana" pitchFamily="34" charset="0"/>
              </a:rPr>
              <a:t>maka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</a:rPr>
              <a:t>dapat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</a:rPr>
              <a:t>dihilangkan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</a:rPr>
              <a:t>setengah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</a:rPr>
              <a:t>dari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</a:rPr>
              <a:t>jumlah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</a:rPr>
              <a:t>permutasi</a:t>
            </a:r>
            <a:r>
              <a:rPr lang="en-US" sz="2000" dirty="0" smtClean="0">
                <a:latin typeface="Verdana" pitchFamily="34" charset="0"/>
              </a:rPr>
              <a:t> (</a:t>
            </a:r>
            <a:r>
              <a:rPr lang="en-US" sz="2000" dirty="0" err="1" smtClean="0">
                <a:latin typeface="Verdana" pitchFamily="34" charset="0"/>
              </a:rPr>
              <a:t>dari</a:t>
            </a:r>
            <a:r>
              <a:rPr lang="en-US" sz="2000" dirty="0" smtClean="0">
                <a:latin typeface="Verdana" pitchFamily="34" charset="0"/>
              </a:rPr>
              <a:t> 6 </a:t>
            </a:r>
            <a:r>
              <a:rPr lang="en-US" sz="2000" dirty="0" err="1" smtClean="0">
                <a:latin typeface="Verdana" pitchFamily="34" charset="0"/>
              </a:rPr>
              <a:t>menjadi</a:t>
            </a:r>
            <a:r>
              <a:rPr lang="en-US" sz="2000" dirty="0" smtClean="0">
                <a:latin typeface="Verdana" pitchFamily="34" charset="0"/>
              </a:rPr>
              <a:t> 3). </a:t>
            </a:r>
          </a:p>
          <a:p>
            <a:pPr eaLnBrk="1" hangingPunct="1"/>
            <a:r>
              <a:rPr lang="en-US" sz="2000" dirty="0" err="1" smtClean="0">
                <a:latin typeface="Verdana" pitchFamily="34" charset="0"/>
              </a:rPr>
              <a:t>Ketiga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</a:rPr>
              <a:t>buah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</a:rPr>
              <a:t>sirkuit</a:t>
            </a:r>
            <a:r>
              <a:rPr lang="en-US" sz="2000" dirty="0" smtClean="0">
                <a:latin typeface="Verdana" pitchFamily="34" charset="0"/>
              </a:rPr>
              <a:t> Hamilton yang </a:t>
            </a:r>
            <a:r>
              <a:rPr lang="en-US" sz="2000" dirty="0" err="1" smtClean="0">
                <a:latin typeface="Verdana" pitchFamily="34" charset="0"/>
              </a:rPr>
              <a:t>dihasilkan</a:t>
            </a:r>
            <a:r>
              <a:rPr lang="en-US" sz="2000" dirty="0" smtClean="0">
                <a:latin typeface="Verdana" pitchFamily="34" charset="0"/>
              </a:rPr>
              <a:t>:</a:t>
            </a:r>
          </a:p>
          <a:p>
            <a:pPr eaLnBrk="1" hangingPunct="1"/>
            <a:endParaRPr lang="en-US" sz="2000" dirty="0" smtClean="0">
              <a:latin typeface="Verdana" pitchFamily="34" charset="0"/>
            </a:endParaRP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898525" y="4724400"/>
          <a:ext cx="7345363" cy="1587500"/>
        </p:xfrm>
        <a:graphic>
          <a:graphicData uri="http://schemas.openxmlformats.org/presentationml/2006/ole">
            <p:oleObj spid="_x0000_s13314" name="VISIO" r:id="rId3" imgW="5143680" imgH="115668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1460</Words>
  <Application>Microsoft Office PowerPoint</Application>
  <PresentationFormat>On-screen Show (4:3)</PresentationFormat>
  <Paragraphs>213</Paragraphs>
  <Slides>34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Office Theme</vt:lpstr>
      <vt:lpstr>VISIO</vt:lpstr>
      <vt:lpstr>Document</vt:lpstr>
      <vt:lpstr>Microsoft Equation 3.0</vt:lpstr>
      <vt:lpstr>Brute Force -&gt; Exhaustive Search</vt:lpstr>
      <vt:lpstr>Apa itu Exhaustive Search</vt:lpstr>
      <vt:lpstr>Langkahnya bagaimana</vt:lpstr>
      <vt:lpstr>Contoh Problem Exhaustive Search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Latihan  (yang diselesaikan secara exhaustive search)</vt:lpstr>
      <vt:lpstr>Slide 22</vt:lpstr>
      <vt:lpstr>Slide 23</vt:lpstr>
      <vt:lpstr>Exhaustive dalam Kriptografi</vt:lpstr>
      <vt:lpstr>Slide 25</vt:lpstr>
      <vt:lpstr>Slide 26</vt:lpstr>
      <vt:lpstr>Mempercepat Exhaustive Search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UserUPN</dc:creator>
  <cp:lastModifiedBy>wilis</cp:lastModifiedBy>
  <cp:revision>11</cp:revision>
  <dcterms:created xsi:type="dcterms:W3CDTF">2014-01-31T01:13:01Z</dcterms:created>
  <dcterms:modified xsi:type="dcterms:W3CDTF">2014-10-29T02:45:26Z</dcterms:modified>
</cp:coreProperties>
</file>