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7302500" cy="95885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50" y="-90"/>
      </p:cViewPr>
      <p:guideLst>
        <p:guide orient="horz" pos="3020"/>
        <p:guide pos="23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6393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fld id="{6E70F534-5936-4041-AF93-EC581D60A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7A092-C581-4CCF-8E0B-B706145A0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1DF2B-93F1-47C8-976E-CC024305A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7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Microsoft_Office_Word_97_-_2003_Document10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9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0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Microsoft_Office_Word_97_-_2003_Document22.doc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8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9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0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Divide And Conquer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Analisa Algoritma </a:t>
            </a:r>
          </a:p>
          <a:p>
            <a:r>
              <a:rPr lang="id-ID" dirty="0" smtClean="0"/>
              <a:t>Pertemuan 8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786834"/>
            <a:ext cx="4286280" cy="378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23F76E-29C0-4B3F-8F8F-FA7555ACC78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smtClean="0"/>
              <a:t>Skema Umum Algoritma </a:t>
            </a:r>
            <a:r>
              <a:rPr lang="en-US" sz="2800" b="1" i="1" smtClean="0"/>
              <a:t>Divide and Conquer</a:t>
            </a:r>
            <a:r>
              <a:rPr lang="en-US" smtClean="0"/>
              <a:t> 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265113" y="1524000"/>
          <a:ext cx="8534400" cy="4724400"/>
        </p:xfrm>
        <a:graphic>
          <a:graphicData uri="http://schemas.openxmlformats.org/presentationml/2006/ole">
            <p:oleObj spid="_x0000_s1026" name="Document" r:id="rId3" imgW="5760990" imgH="292765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5B390E-0764-4A0D-8419-C70F6D64EC6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Jika pembagian selalu menghasilkan dua upa-masalah yang berukuran sama: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395288" y="1290638"/>
          <a:ext cx="8353425" cy="4514850"/>
        </p:xfrm>
        <a:graphic>
          <a:graphicData uri="http://schemas.openxmlformats.org/presentationml/2006/ole">
            <p:oleObj spid="_x0000_s2050" name="Document" r:id="rId3" imgW="5760990" imgH="2927654" progId="Word.Document.8">
              <p:embed/>
            </p:oleObj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38400" y="5867400"/>
          <a:ext cx="3744913" cy="801688"/>
        </p:xfrm>
        <a:graphic>
          <a:graphicData uri="http://schemas.openxmlformats.org/presentationml/2006/ole">
            <p:oleObj spid="_x0000_s2051" name="Equation" r:id="rId4" imgW="2843559" imgH="60847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9A38A8-B850-4500-B382-44D9EBB3B45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09600" indent="-609600" eaLnBrk="1" hangingPunct="1"/>
            <a:r>
              <a:rPr lang="en-US" sz="3600" b="1" smtClean="0"/>
              <a:t>Mencari Nilai Minimum dan Maksimum (</a:t>
            </a:r>
            <a:r>
              <a:rPr lang="en-US" sz="3600" b="1" i="1" smtClean="0"/>
              <a:t>MinMaks</a:t>
            </a:r>
            <a:r>
              <a:rPr lang="en-US" sz="3600" b="1" smtClean="0"/>
              <a:t>)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2800" b="1" smtClean="0"/>
          </a:p>
          <a:p>
            <a:pPr marL="609600" indent="-609600" eaLnBrk="1" hangingPunct="1">
              <a:buFontTx/>
              <a:buNone/>
            </a:pPr>
            <a:r>
              <a:rPr lang="en-US" sz="2800" b="1" smtClean="0"/>
              <a:t>	Persoalan</a:t>
            </a:r>
            <a:r>
              <a:rPr lang="en-US" sz="2800" smtClean="0"/>
              <a:t>: Misalkan diberikan tabel </a:t>
            </a:r>
            <a:r>
              <a:rPr lang="en-US" sz="2800" i="1" smtClean="0"/>
              <a:t>A</a:t>
            </a:r>
            <a:r>
              <a:rPr lang="en-US" sz="2800" smtClean="0"/>
              <a:t> yang berukuran </a:t>
            </a:r>
            <a:r>
              <a:rPr lang="en-US" sz="2800" i="1" smtClean="0"/>
              <a:t>n</a:t>
            </a:r>
            <a:r>
              <a:rPr lang="en-US" sz="2800" smtClean="0"/>
              <a:t> elemen dan sudah berisi nilai </a:t>
            </a:r>
            <a:r>
              <a:rPr lang="en-US" sz="2800" i="1" smtClean="0"/>
              <a:t>integer</a:t>
            </a:r>
            <a:r>
              <a:rPr lang="en-US" sz="2800" smtClean="0"/>
              <a:t>. 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	Carilah nilai minimum dan nilai maksimum sekaligus di dalam tabel tersebut.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057385-E297-4ECA-ABE5-48D7911432C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2800" b="1" smtClean="0"/>
              <a:t>Penyelesaian dengan</a:t>
            </a:r>
            <a:r>
              <a:rPr lang="en-US" sz="2800" b="1" i="1" smtClean="0"/>
              <a:t> Algoritma Brute Force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460375" y="990600"/>
          <a:ext cx="7648575" cy="5334000"/>
        </p:xfrm>
        <a:graphic>
          <a:graphicData uri="http://schemas.openxmlformats.org/presentationml/2006/ole">
            <p:oleObj spid="_x0000_s3074" name="Document" r:id="rId3" imgW="5760990" imgH="4021254" progId="Word.Document.8">
              <p:embed/>
            </p:oleObj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827088" y="62372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 algn="ctr" eaLnBrk="0" hangingPunct="0"/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n</a:t>
            </a:r>
            <a:r>
              <a:rPr lang="en-US">
                <a:latin typeface="Arial" charset="0"/>
              </a:rPr>
              <a:t>) = (</a:t>
            </a:r>
            <a:r>
              <a:rPr lang="en-US" i="1">
                <a:latin typeface="Arial" charset="0"/>
              </a:rPr>
              <a:t>n </a:t>
            </a:r>
            <a:r>
              <a:rPr lang="en-US">
                <a:latin typeface="Arial" charset="0"/>
              </a:rPr>
              <a:t>– 1) + (</a:t>
            </a:r>
            <a:r>
              <a:rPr lang="en-US" i="1">
                <a:latin typeface="Arial" charset="0"/>
              </a:rPr>
              <a:t>n </a:t>
            </a:r>
            <a:r>
              <a:rPr lang="en-US">
                <a:latin typeface="Arial" charset="0"/>
              </a:rPr>
              <a:t>– 1) = 2</a:t>
            </a:r>
            <a:r>
              <a:rPr lang="en-US" i="1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– 2  = </a:t>
            </a:r>
            <a:r>
              <a:rPr lang="en-US" i="1">
                <a:latin typeface="Arial" charset="0"/>
              </a:rPr>
              <a:t>O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n</a:t>
            </a:r>
            <a:r>
              <a:rPr lang="en-US">
                <a:latin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2D2DB5-11E3-4217-A5AB-28970C23B91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smtClean="0"/>
              <a:t>Ide penyelesaian dengan </a:t>
            </a:r>
            <a:r>
              <a:rPr lang="en-US" sz="2800" b="1" i="1" smtClean="0"/>
              <a:t>Divide and Conquer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ph idx="1"/>
          </p:nvPr>
        </p:nvGraphicFramePr>
        <p:xfrm>
          <a:off x="1187450" y="1112838"/>
          <a:ext cx="6370638" cy="5483225"/>
        </p:xfrm>
        <a:graphic>
          <a:graphicData uri="http://schemas.openxmlformats.org/presentationml/2006/ole">
            <p:oleObj spid="_x0000_s4098" name="Document" r:id="rId3" imgW="5617209" imgH="6462345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DB67E-5570-429D-ABE4-74E8C3250E2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648200"/>
          </a:xfrm>
        </p:spPr>
        <p:txBody>
          <a:bodyPr/>
          <a:lstStyle/>
          <a:p>
            <a:pPr eaLnBrk="1" hangingPunct="1"/>
            <a:r>
              <a:rPr lang="en-US" smtClean="0"/>
              <a:t>Ukuran tabel hasil pembagian dapat dibuat cukup kecil sehingga mencari minimum dan maksimum dapat diselesaikan (SOLVE) secara trivial.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Dalam hal ini, ukuran “kecil” yang dipilih adalah 1 elemen atau 2 elemen.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5277B7-9389-41BD-B8CA-1B8F58381CE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2642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MinMaks(A, n, min, maks)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Algoritma: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Untuk kasus </a:t>
            </a:r>
            <a:r>
              <a:rPr lang="en-US" sz="2000" i="1" smtClean="0"/>
              <a:t>n</a:t>
            </a:r>
            <a:r>
              <a:rPr lang="en-US" sz="2000" smtClean="0"/>
              <a:t> = 1 atau </a:t>
            </a:r>
            <a:r>
              <a:rPr lang="en-US" sz="2000" i="1" smtClean="0"/>
              <a:t>n</a:t>
            </a:r>
            <a:r>
              <a:rPr lang="en-US" sz="2000" smtClean="0"/>
              <a:t> = 2,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      SOLVE:  Jika </a:t>
            </a:r>
            <a:r>
              <a:rPr lang="en-US" sz="2000" i="1" smtClean="0"/>
              <a:t>n</a:t>
            </a:r>
            <a:r>
              <a:rPr lang="en-US" sz="2000" smtClean="0"/>
              <a:t> = 1, maka </a:t>
            </a:r>
            <a:r>
              <a:rPr lang="en-US" sz="2000" i="1" smtClean="0"/>
              <a:t>min</a:t>
            </a:r>
            <a:r>
              <a:rPr lang="en-US" sz="2000" smtClean="0"/>
              <a:t> = </a:t>
            </a:r>
            <a:r>
              <a:rPr lang="en-US" sz="2000" i="1" smtClean="0"/>
              <a:t>maks</a:t>
            </a:r>
            <a:r>
              <a:rPr lang="en-US" sz="2000" smtClean="0"/>
              <a:t> = </a:t>
            </a:r>
            <a:r>
              <a:rPr lang="en-US" sz="2000" i="1" smtClean="0"/>
              <a:t>A[n</a:t>
            </a:r>
            <a:r>
              <a:rPr lang="en-US" sz="2000" smtClean="0"/>
              <a:t>]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                      Jika </a:t>
            </a:r>
            <a:r>
              <a:rPr lang="en-US" sz="2000" i="1" smtClean="0"/>
              <a:t>n</a:t>
            </a:r>
            <a:r>
              <a:rPr lang="en-US" sz="2000" smtClean="0"/>
              <a:t> = 2, maka bandingkan kedua elemen untuk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                      menentukan </a:t>
            </a:r>
            <a:r>
              <a:rPr lang="en-US" sz="2000" i="1" smtClean="0"/>
              <a:t>min</a:t>
            </a:r>
            <a:r>
              <a:rPr lang="en-US" sz="2000" smtClean="0"/>
              <a:t> dan </a:t>
            </a:r>
            <a:r>
              <a:rPr lang="en-US" sz="2000" i="1" smtClean="0"/>
              <a:t>maks</a:t>
            </a:r>
            <a:r>
              <a:rPr lang="en-US" sz="2000" smtClean="0"/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000" smtClean="0"/>
              <a:t>Untuk kasus </a:t>
            </a:r>
            <a:r>
              <a:rPr lang="en-US" sz="2000" i="1" smtClean="0"/>
              <a:t>n</a:t>
            </a:r>
            <a:r>
              <a:rPr lang="en-US" sz="2000" smtClean="0"/>
              <a:t> &gt; 2,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(a) DIVIDE: Bagi dua tabel </a:t>
            </a:r>
            <a:r>
              <a:rPr lang="en-US" sz="2000" i="1" smtClean="0"/>
              <a:t>A</a:t>
            </a:r>
            <a:r>
              <a:rPr lang="en-US" sz="2000" smtClean="0"/>
              <a:t> menjadi dua bagian yang sama,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  A1 dan A2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(b) CONQUER: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MinMaks(A1, n/2, min1, maks1)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  		MInMaks(A2, n/2, min2, maks2)	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(c) COMBINE: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     if min1 &lt;min2 then min &lt;- min1 else min &lt;- min2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 if maks1 &lt;maks2 then maks &lt;- maks2 else maks &lt;- maks1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9F3210-4CF1-4896-B04D-CD7C326B9351}" type="slidenum">
              <a:rPr lang="en-US" smtClean="0"/>
              <a:pPr/>
              <a:t>17</a:t>
            </a:fld>
            <a:endParaRPr lang="en-US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/>
          </p:nvPr>
        </p:nvGraphicFramePr>
        <p:xfrm>
          <a:off x="971550" y="292100"/>
          <a:ext cx="6767513" cy="6565900"/>
        </p:xfrm>
        <a:graphic>
          <a:graphicData uri="http://schemas.openxmlformats.org/presentationml/2006/ole">
            <p:oleObj spid="_x0000_s5122" name="Document" r:id="rId3" imgW="5617209" imgH="653534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3E32FA-DF6A-4E82-ADCB-088FE5F82F52}" type="slidenum">
              <a:rPr lang="en-US" smtClean="0"/>
              <a:pPr/>
              <a:t>18</a:t>
            </a:fld>
            <a:endParaRPr lang="en-US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ph/>
          </p:nvPr>
        </p:nvGraphicFramePr>
        <p:xfrm>
          <a:off x="1187450" y="260350"/>
          <a:ext cx="6769100" cy="6391275"/>
        </p:xfrm>
        <a:graphic>
          <a:graphicData uri="http://schemas.openxmlformats.org/presentationml/2006/ole">
            <p:oleObj spid="_x0000_s6146" name="Document" r:id="rId3" imgW="5760990" imgH="6179325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98A198-A56D-4F83-BC6B-AD1C295AF2F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60350"/>
            <a:ext cx="8147050" cy="64087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Kompleksitas waktu asimptotik: 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684213" y="1196975"/>
          <a:ext cx="2808287" cy="1047750"/>
        </p:xfrm>
        <a:graphic>
          <a:graphicData uri="http://schemas.openxmlformats.org/presentationml/2006/ole">
            <p:oleObj spid="_x0000_s7170" name="Equation" r:id="rId3" imgW="2448250" imgH="913071" progId="Equation.3">
              <p:embed/>
            </p:oleObj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755650" y="2492375"/>
          <a:ext cx="6624638" cy="4105275"/>
        </p:xfrm>
        <a:graphic>
          <a:graphicData uri="http://schemas.openxmlformats.org/presentationml/2006/ole">
            <p:oleObj spid="_x0000_s7171" name="Document" r:id="rId4" imgW="5617209" imgH="348074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Content Placeholder 4" descr="divideandconquer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609600"/>
            <a:ext cx="6940550" cy="5257800"/>
          </a:xfrm>
        </p:spPr>
      </p:pic>
      <p:sp>
        <p:nvSpPr>
          <p:cNvPr id="737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8ADF8D-9B93-4027-8985-EC7FB8BCE58B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CBA8B6-1BBF-4FFB-8EB8-28C1EA71EAC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458200" cy="59039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/>
              <a:t>Bandingkan</a:t>
            </a:r>
            <a:r>
              <a:rPr lang="en-US" sz="2800" smtClean="0"/>
              <a:t>:</a:t>
            </a:r>
          </a:p>
          <a:p>
            <a:pPr eaLnBrk="1" hangingPunct="1"/>
            <a:r>
              <a:rPr lang="en-US" sz="2800" i="1" smtClean="0"/>
              <a:t>MinMaks1</a:t>
            </a:r>
            <a:r>
              <a:rPr lang="en-US" sz="2800" smtClean="0"/>
              <a:t> secara </a:t>
            </a:r>
            <a:r>
              <a:rPr lang="en-US" sz="2800" i="1" smtClean="0"/>
              <a:t>brute force</a:t>
            </a:r>
            <a:r>
              <a:rPr lang="en-US" sz="2800" smtClean="0"/>
              <a:t> :  </a:t>
            </a:r>
            <a:r>
              <a:rPr lang="en-US" sz="2800" i="1" smtClean="0"/>
              <a:t>T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 = 2</a:t>
            </a:r>
            <a:r>
              <a:rPr lang="en-US" sz="2800" i="1" smtClean="0"/>
              <a:t>n</a:t>
            </a:r>
            <a:r>
              <a:rPr lang="en-US" sz="2800" smtClean="0"/>
              <a:t> – 2</a:t>
            </a:r>
          </a:p>
          <a:p>
            <a:pPr eaLnBrk="1" hangingPunct="1"/>
            <a:r>
              <a:rPr lang="en-US" sz="2800" i="1" smtClean="0"/>
              <a:t>MinMaks2</a:t>
            </a:r>
            <a:r>
              <a:rPr lang="en-US" sz="2800" smtClean="0"/>
              <a:t> secara </a:t>
            </a:r>
            <a:r>
              <a:rPr lang="en-US" sz="2800" i="1" smtClean="0"/>
              <a:t>divide and conquer</a:t>
            </a:r>
            <a:r>
              <a:rPr lang="en-US" sz="2800" smtClean="0"/>
              <a:t>: </a:t>
            </a:r>
            <a:r>
              <a:rPr lang="en-US" sz="2800" i="1" smtClean="0"/>
              <a:t>T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 = 3</a:t>
            </a:r>
            <a:r>
              <a:rPr lang="en-US" sz="2800" i="1" smtClean="0"/>
              <a:t>n</a:t>
            </a:r>
            <a:r>
              <a:rPr lang="en-US" sz="2800" smtClean="0"/>
              <a:t>/2  – 2  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r>
              <a:rPr lang="en-US" sz="2800" smtClean="0"/>
              <a:t>Perhatikan:   3</a:t>
            </a:r>
            <a:r>
              <a:rPr lang="en-US" sz="2800" i="1" smtClean="0"/>
              <a:t>n</a:t>
            </a:r>
            <a:r>
              <a:rPr lang="en-US" sz="2800" smtClean="0"/>
              <a:t>/2 – 2 &lt; 2</a:t>
            </a:r>
            <a:r>
              <a:rPr lang="en-US" sz="2800" i="1" smtClean="0"/>
              <a:t>n</a:t>
            </a:r>
            <a:r>
              <a:rPr lang="en-US" sz="2800" smtClean="0"/>
              <a:t> – 2  , </a:t>
            </a:r>
            <a:r>
              <a:rPr lang="en-US" sz="2800" i="1" smtClean="0"/>
              <a:t>n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</a:t>
            </a:r>
            <a:r>
              <a:rPr lang="en-US" sz="2800" smtClean="0"/>
              <a:t> 2.</a:t>
            </a:r>
            <a:endParaRPr lang="en-US" sz="2800" u="sng" smtClean="0"/>
          </a:p>
          <a:p>
            <a:pPr eaLnBrk="1" hangingPunct="1"/>
            <a:endParaRPr lang="en-US" sz="2800" u="sng" smtClean="0"/>
          </a:p>
          <a:p>
            <a:pPr eaLnBrk="1" hangingPunct="1"/>
            <a:r>
              <a:rPr lang="en-US" sz="2800" u="sng" smtClean="0"/>
              <a:t>Kesimpulan</a:t>
            </a:r>
            <a:r>
              <a:rPr lang="en-US" sz="2800" smtClean="0"/>
              <a:t>: algoritma </a:t>
            </a:r>
            <a:r>
              <a:rPr lang="en-US" sz="2800" i="1" smtClean="0"/>
              <a:t>MinMaks</a:t>
            </a:r>
            <a:r>
              <a:rPr lang="en-US" sz="2800" smtClean="0"/>
              <a:t> lebih mangkus dengan algoritma </a:t>
            </a:r>
            <a:r>
              <a:rPr lang="en-US" sz="2800" i="1" smtClean="0"/>
              <a:t>Divide and Conquer</a:t>
            </a:r>
            <a:r>
              <a:rPr lang="en-US" sz="2800" smtClean="0"/>
              <a:t>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Algoritma </a:t>
            </a:r>
            <a:r>
              <a:rPr lang="en-US" sz="2800" i="1" smtClean="0"/>
              <a:t>divide and conquer </a:t>
            </a:r>
            <a:r>
              <a:rPr lang="en-US" sz="2800" smtClean="0"/>
              <a:t>dapat membantu kita menemukan algoritma yang mangkus.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42D58A-BA49-4EC7-A1FC-40CA16260F6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/>
              <a:t>Algoritma Pengurutan Secara</a:t>
            </a:r>
            <a:br>
              <a:rPr lang="en-US" sz="4000" b="1" smtClean="0"/>
            </a:br>
            <a:r>
              <a:rPr lang="en-US" sz="4000" b="1" i="1" smtClean="0"/>
              <a:t>Divide and Conquer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ph idx="1"/>
          </p:nvPr>
        </p:nvGraphicFramePr>
        <p:xfrm>
          <a:off x="762000" y="1981200"/>
          <a:ext cx="7848600" cy="4248150"/>
        </p:xfrm>
        <a:graphic>
          <a:graphicData uri="http://schemas.openxmlformats.org/presentationml/2006/ole">
            <p:oleObj spid="_x0000_s8194" name="Document" r:id="rId3" imgW="5760990" imgH="290571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72549F-29C6-4999-A219-84E1D83AB572}" type="slidenum">
              <a:rPr lang="en-US" smtClean="0"/>
              <a:pPr/>
              <a:t>22</a:t>
            </a:fld>
            <a:endParaRPr lang="en-US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539750" y="260350"/>
          <a:ext cx="7840663" cy="1296988"/>
        </p:xfrm>
        <a:graphic>
          <a:graphicData uri="http://schemas.openxmlformats.org/presentationml/2006/ole">
            <p:oleObj spid="_x0000_s9218" name="Document" r:id="rId3" imgW="5767477" imgH="954068" progId="Word.Document.8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395288" y="1484313"/>
          <a:ext cx="8064500" cy="4643437"/>
        </p:xfrm>
        <a:graphic>
          <a:graphicData uri="http://schemas.openxmlformats.org/presentationml/2006/ole">
            <p:oleObj spid="_x0000_s9219" name="Document" r:id="rId4" imgW="5772522" imgH="332467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05A1EB-C711-4CAE-80CD-3259858D125A}" type="slidenum">
              <a:rPr lang="en-US" smtClean="0"/>
              <a:pPr/>
              <a:t>23</a:t>
            </a:fld>
            <a:endParaRPr lang="en-US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ph/>
          </p:nvPr>
        </p:nvGraphicFramePr>
        <p:xfrm>
          <a:off x="539750" y="333375"/>
          <a:ext cx="8229600" cy="5183188"/>
        </p:xfrm>
        <a:graphic>
          <a:graphicData uri="http://schemas.openxmlformats.org/presentationml/2006/ole">
            <p:oleObj spid="_x0000_s10242" name="Document" r:id="rId3" imgW="5772522" imgH="333977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638800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Ide </a:t>
            </a:r>
            <a:r>
              <a:rPr lang="en-US" i="1" smtClean="0"/>
              <a:t>merge sort</a:t>
            </a:r>
            <a:r>
              <a:rPr lang="en-US" smtClean="0"/>
              <a:t>: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FB7334-FC0F-4492-9D55-F345A7F43BF1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33600"/>
            <a:ext cx="54514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sz="3800" b="1" i="1" smtClean="0"/>
              <a:t>(a) Merge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9B1CD9-FCA4-468A-B899-9D09B9DB540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sz="3800" b="1" i="1" smtClean="0"/>
              <a:t>Merge Sort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05388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Algoritma:</a:t>
            </a:r>
          </a:p>
          <a:p>
            <a:pPr marL="571500" indent="-571500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1.   Untuk kasus </a:t>
            </a:r>
            <a:r>
              <a:rPr lang="en-US" sz="2800" i="1" smtClean="0"/>
              <a:t>n</a:t>
            </a:r>
            <a:r>
              <a:rPr lang="en-US" sz="2800" smtClean="0"/>
              <a:t> = 1, maka tabel </a:t>
            </a:r>
            <a:r>
              <a:rPr lang="en-US" sz="2800" i="1" smtClean="0"/>
              <a:t>A</a:t>
            </a:r>
            <a:r>
              <a:rPr lang="en-US" sz="2800" smtClean="0"/>
              <a:t> sudah terurut dengan sendirinya (langkah SOLVE).</a:t>
            </a:r>
          </a:p>
          <a:p>
            <a:pPr marL="571500" indent="-571500"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marL="571500" indent="-571500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2.   Untuk kasus </a:t>
            </a:r>
            <a:r>
              <a:rPr lang="en-US" sz="2800" i="1" smtClean="0"/>
              <a:t>n</a:t>
            </a:r>
            <a:r>
              <a:rPr lang="en-US" sz="2800" smtClean="0"/>
              <a:t> &gt; 1, maka</a:t>
            </a:r>
          </a:p>
          <a:p>
            <a:pPr marL="571500" indent="-571500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</a:t>
            </a:r>
            <a:r>
              <a:rPr lang="en-US" sz="2400" smtClean="0"/>
              <a:t>(a)  DIVIDE: bagi tabel </a:t>
            </a:r>
            <a:r>
              <a:rPr lang="en-US" sz="2400" i="1" smtClean="0"/>
              <a:t>A</a:t>
            </a:r>
            <a:r>
              <a:rPr lang="en-US" sz="2400" smtClean="0"/>
              <a:t> menjadi dua bagian, </a:t>
            </a:r>
          </a:p>
          <a:p>
            <a:pPr marL="571500" indent="-57150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bagian kiri dan   bagian kanan, masing-masing</a:t>
            </a:r>
          </a:p>
          <a:p>
            <a:pPr marL="571500" indent="-57150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bagian berukuran </a:t>
            </a:r>
            <a:r>
              <a:rPr lang="en-US" sz="2400" i="1" smtClean="0"/>
              <a:t>n</a:t>
            </a:r>
            <a:r>
              <a:rPr lang="en-US" sz="2400" smtClean="0"/>
              <a:t>/2 elemen.</a:t>
            </a:r>
          </a:p>
          <a:p>
            <a:pPr marL="571500" indent="-57150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(b) CONQUER: Secara rekursif, terapkan</a:t>
            </a:r>
          </a:p>
          <a:p>
            <a:pPr marL="571500" indent="-57150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algoritma </a:t>
            </a:r>
            <a:r>
              <a:rPr lang="en-US" sz="2400" i="1" smtClean="0"/>
              <a:t>D-and-C</a:t>
            </a:r>
            <a:r>
              <a:rPr lang="en-US" sz="2400" smtClean="0"/>
              <a:t>    pada masing-masing bagian.</a:t>
            </a:r>
          </a:p>
          <a:p>
            <a:pPr marL="571500" indent="-57150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(c) MERGE: gabung hasil pengurutan kedua  </a:t>
            </a:r>
          </a:p>
          <a:p>
            <a:pPr marL="571500" indent="-57150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bagian sehingga diperoleh tabel </a:t>
            </a:r>
            <a:r>
              <a:rPr lang="en-US" sz="2400" i="1" smtClean="0"/>
              <a:t>A</a:t>
            </a:r>
            <a:r>
              <a:rPr lang="en-US" sz="2400" smtClean="0"/>
              <a:t> yang terurut.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E9194D-FE01-4059-B722-D6508B8C6DA3}" type="slidenum">
              <a:rPr lang="en-US" smtClean="0"/>
              <a:pPr/>
              <a:t>26</a:t>
            </a:fld>
            <a:endParaRPr lang="en-US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ph/>
          </p:nvPr>
        </p:nvGraphicFramePr>
        <p:xfrm>
          <a:off x="533400" y="685800"/>
          <a:ext cx="8245475" cy="4921250"/>
        </p:xfrm>
        <a:graphic>
          <a:graphicData uri="http://schemas.openxmlformats.org/presentationml/2006/ole">
            <p:oleObj spid="_x0000_s11266" name="Document" r:id="rId3" imgW="5767477" imgH="283775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A870CD-44F6-4FF7-98B3-5BB905B0C53F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880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7230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8" name="TextBox 4"/>
          <p:cNvSpPr txBox="1">
            <a:spLocks noChangeArrowheads="1"/>
          </p:cNvSpPr>
          <p:nvPr/>
        </p:nvSpPr>
        <p:spPr bwMode="auto">
          <a:xfrm>
            <a:off x="609600" y="457200"/>
            <a:ext cx="2185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Proses merge</a:t>
            </a:r>
            <a:r>
              <a:rPr lang="en-US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E5D75B-67CB-46EC-A4A1-38EF2CB91535}" type="slidenum">
              <a:rPr lang="en-US" smtClean="0"/>
              <a:pPr/>
              <a:t>28</a:t>
            </a:fld>
            <a:endParaRPr lang="en-US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ph/>
          </p:nvPr>
        </p:nvGraphicFramePr>
        <p:xfrm>
          <a:off x="755650" y="333375"/>
          <a:ext cx="6911975" cy="5942013"/>
        </p:xfrm>
        <a:graphic>
          <a:graphicData uri="http://schemas.openxmlformats.org/presentationml/2006/ole">
            <p:oleObj spid="_x0000_s12290" name="Document" r:id="rId3" imgW="5617209" imgH="482823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164DC-D094-4CB9-A82F-C9EC6220D529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89091" name="Picture 4" descr="http://hal.iwr.uni-heidelberg.de/lehre/inf1-ws02/html/img48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9138" y="177800"/>
            <a:ext cx="5165725" cy="650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EE4993-36B7-489F-B43E-831039A0E20C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57200"/>
            <a:ext cx="4800600" cy="605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4BD091-6CE2-408B-A588-C664C92F2A20}" type="slidenum">
              <a:rPr lang="en-US" smtClean="0"/>
              <a:pPr/>
              <a:t>30</a:t>
            </a:fld>
            <a:endParaRPr lang="en-US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ph/>
          </p:nvPr>
        </p:nvGraphicFramePr>
        <p:xfrm>
          <a:off x="533400" y="1027113"/>
          <a:ext cx="7685088" cy="4803775"/>
        </p:xfrm>
        <a:graphic>
          <a:graphicData uri="http://schemas.openxmlformats.org/presentationml/2006/ole">
            <p:oleObj spid="_x0000_s13314" name="Document" r:id="rId3" imgW="5760990" imgH="292981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ADA27D-B667-47A5-86AE-53306234AFD0}" type="slidenum">
              <a:rPr lang="en-US" smtClean="0"/>
              <a:pPr/>
              <a:t>31</a:t>
            </a:fld>
            <a:endParaRPr lang="en-US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ph idx="4294967295"/>
          </p:nvPr>
        </p:nvGraphicFramePr>
        <p:xfrm>
          <a:off x="1835150" y="260350"/>
          <a:ext cx="5616575" cy="6337300"/>
        </p:xfrm>
        <a:graphic>
          <a:graphicData uri="http://schemas.openxmlformats.org/presentationml/2006/ole">
            <p:oleObj spid="_x0000_s14338" name="Document" r:id="rId3" imgW="5760990" imgH="817628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7377C6-CAFC-4B67-B601-E2DA5DA4E7A9}" type="slidenum">
              <a:rPr lang="en-US" smtClean="0"/>
              <a:pPr/>
              <a:t>32</a:t>
            </a:fld>
            <a:endParaRPr lang="en-US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ph/>
          </p:nvPr>
        </p:nvGraphicFramePr>
        <p:xfrm>
          <a:off x="179388" y="1052513"/>
          <a:ext cx="8640762" cy="3792537"/>
        </p:xfrm>
        <a:graphic>
          <a:graphicData uri="http://schemas.openxmlformats.org/presentationml/2006/ole">
            <p:oleObj spid="_x0000_s15362" name="Document" r:id="rId3" imgW="5617209" imgH="2465185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BD5320-6D78-4BBA-B25F-FB9150C3BCB2}" type="slidenum">
              <a:rPr lang="en-US" smtClean="0"/>
              <a:pPr/>
              <a:t>33</a:t>
            </a:fld>
            <a:endParaRPr lang="en-US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ph/>
          </p:nvPr>
        </p:nvGraphicFramePr>
        <p:xfrm>
          <a:off x="533400" y="457200"/>
          <a:ext cx="7848600" cy="5846763"/>
        </p:xfrm>
        <a:graphic>
          <a:graphicData uri="http://schemas.openxmlformats.org/presentationml/2006/ole">
            <p:oleObj spid="_x0000_s16386" name="Document" r:id="rId3" imgW="5617209" imgH="421616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157C1B-2D4D-4A9D-AC4E-D3A09DA852A1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76288"/>
          </a:xfrm>
        </p:spPr>
        <p:txBody>
          <a:bodyPr/>
          <a:lstStyle/>
          <a:p>
            <a:pPr eaLnBrk="1" hangingPunct="1"/>
            <a:r>
              <a:rPr lang="en-US" sz="3800" b="1" smtClean="0"/>
              <a:t>(b) </a:t>
            </a:r>
            <a:r>
              <a:rPr lang="en-US" sz="3800" b="1" i="1" smtClean="0"/>
              <a:t>Insertion Sort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>
            <p:ph idx="1"/>
          </p:nvPr>
        </p:nvGraphicFramePr>
        <p:xfrm>
          <a:off x="395288" y="1657350"/>
          <a:ext cx="8353425" cy="4483100"/>
        </p:xfrm>
        <a:graphic>
          <a:graphicData uri="http://schemas.openxmlformats.org/presentationml/2006/ole">
            <p:oleObj spid="_x0000_s17410" name="Document" r:id="rId3" imgW="5760990" imgH="309020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6D4724-7C65-448C-B032-853EF3076FCF}" type="slidenum">
              <a:rPr lang="en-US" smtClean="0"/>
              <a:pPr/>
              <a:t>35</a:t>
            </a:fld>
            <a:endParaRPr lang="en-US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ph/>
          </p:nvPr>
        </p:nvGraphicFramePr>
        <p:xfrm>
          <a:off x="395288" y="836613"/>
          <a:ext cx="8137525" cy="4883150"/>
        </p:xfrm>
        <a:graphic>
          <a:graphicData uri="http://schemas.openxmlformats.org/presentationml/2006/ole">
            <p:oleObj spid="_x0000_s18434" name="Document" r:id="rId3" imgW="5760990" imgH="3034101" progId="Word.Document.8">
              <p:embed/>
            </p:oleObj>
          </a:graphicData>
        </a:graphic>
      </p:graphicFrame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65138" y="5805488"/>
            <a:ext cx="86788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Arial" charset="0"/>
              </a:rPr>
              <a:t>Prosedur </a:t>
            </a:r>
            <a:r>
              <a:rPr lang="en-US" sz="2000" i="1">
                <a:latin typeface="Arial" charset="0"/>
              </a:rPr>
              <a:t>Merge</a:t>
            </a:r>
            <a:r>
              <a:rPr lang="en-US" sz="2000">
                <a:latin typeface="Arial" charset="0"/>
              </a:rPr>
              <a:t> dapat diganti dengan prosedur penyisipan sebuah elemen </a:t>
            </a:r>
          </a:p>
          <a:p>
            <a:pPr algn="just"/>
            <a:r>
              <a:rPr lang="en-US" sz="2000">
                <a:latin typeface="Arial" charset="0"/>
              </a:rPr>
              <a:t>pada tabel yang sudah terurut (lihat algoritma </a:t>
            </a:r>
            <a:r>
              <a:rPr lang="en-US" sz="2000" i="1">
                <a:latin typeface="Arial" charset="0"/>
              </a:rPr>
              <a:t>Insertion Sort</a:t>
            </a:r>
            <a:r>
              <a:rPr lang="en-US" sz="2000">
                <a:latin typeface="Arial" charset="0"/>
              </a:rPr>
              <a:t> versi iteratif).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D50B4D-3638-4D0C-BB91-00178B7C1289}" type="slidenum">
              <a:rPr lang="en-US" smtClean="0"/>
              <a:pPr/>
              <a:t>36</a:t>
            </a:fld>
            <a:endParaRPr lang="en-US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ph/>
          </p:nvPr>
        </p:nvGraphicFramePr>
        <p:xfrm>
          <a:off x="971550" y="549275"/>
          <a:ext cx="6624638" cy="5780088"/>
        </p:xfrm>
        <a:graphic>
          <a:graphicData uri="http://schemas.openxmlformats.org/presentationml/2006/ole">
            <p:oleObj spid="_x0000_s19458" name="Document" r:id="rId3" imgW="5617209" imgH="490124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80D108-20DE-4A47-9CFB-D77C71A5A620}" type="slidenum">
              <a:rPr lang="en-US" smtClean="0"/>
              <a:pPr/>
              <a:t>37</a:t>
            </a:fld>
            <a:endParaRPr lang="en-US" smtClean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ph/>
          </p:nvPr>
        </p:nvGraphicFramePr>
        <p:xfrm>
          <a:off x="611188" y="476250"/>
          <a:ext cx="8137525" cy="5113338"/>
        </p:xfrm>
        <a:graphic>
          <a:graphicData uri="http://schemas.openxmlformats.org/presentationml/2006/ole">
            <p:oleObj spid="_x0000_s20482" name="Document" r:id="rId3" imgW="5617209" imgH="303410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3D9441-01CF-404B-953E-464377535E0A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4813"/>
            <a:ext cx="8362950" cy="57261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Kompleksitas waktu algoritma </a:t>
            </a:r>
            <a:r>
              <a:rPr lang="en-US" sz="2800" i="1" smtClean="0"/>
              <a:t>Insertion Sort</a:t>
            </a:r>
            <a:r>
              <a:rPr lang="en-US" sz="2800" smtClean="0"/>
              <a:t>: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116013" y="1125538"/>
          <a:ext cx="3816350" cy="919162"/>
        </p:xfrm>
        <a:graphic>
          <a:graphicData uri="http://schemas.openxmlformats.org/presentationml/2006/ole">
            <p:oleObj spid="_x0000_s21506" name="Equation" r:id="rId3" imgW="2420142" imgH="583301" progId="Equation.3">
              <p:embed/>
            </p:oleObj>
          </a:graphicData>
        </a:graphic>
      </p:graphicFrame>
      <p:graphicFrame>
        <p:nvGraphicFramePr>
          <p:cNvPr id="21507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763588" y="2466975"/>
          <a:ext cx="7345362" cy="3598863"/>
        </p:xfrm>
        <a:graphic>
          <a:graphicData uri="http://schemas.openxmlformats.org/presentationml/2006/ole">
            <p:oleObj spid="_x0000_s21507" name="Document" r:id="rId4" imgW="5617209" imgH="286148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D1C640-FDF5-4FAC-97BA-49159F490EE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572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i="1" smtClean="0"/>
              <a:t>(c) Quick Sort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Termasuk pada pendekatan sulit membagi, mudah menggabung </a:t>
            </a:r>
            <a:r>
              <a:rPr lang="en-US" i="1" smtClean="0"/>
              <a:t>(hard split/easy join)</a:t>
            </a: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r>
              <a:rPr lang="en-US" smtClean="0"/>
              <a:t> 	</a:t>
            </a:r>
          </a:p>
          <a:p>
            <a:pPr eaLnBrk="1" hangingPunct="1"/>
            <a:r>
              <a:rPr lang="en-US" smtClean="0"/>
              <a:t>Tabel </a:t>
            </a:r>
            <a:r>
              <a:rPr lang="en-US" i="1" smtClean="0"/>
              <a:t>A</a:t>
            </a:r>
            <a:r>
              <a:rPr lang="en-US" smtClean="0"/>
              <a:t> dibagi (istilahnya: dipartisi) menjadi </a:t>
            </a:r>
            <a:r>
              <a:rPr lang="en-US" i="1" smtClean="0"/>
              <a:t>A</a:t>
            </a:r>
            <a:r>
              <a:rPr lang="en-US" smtClean="0"/>
              <a:t>1 dan </a:t>
            </a:r>
            <a:r>
              <a:rPr lang="en-US" i="1" smtClean="0"/>
              <a:t>A</a:t>
            </a:r>
            <a:r>
              <a:rPr lang="en-US" smtClean="0"/>
              <a:t>2 sedemikian sehingga elemen-elemen </a:t>
            </a:r>
            <a:r>
              <a:rPr lang="en-US" i="1" smtClean="0"/>
              <a:t>A</a:t>
            </a:r>
            <a:r>
              <a:rPr lang="en-US" smtClean="0"/>
              <a:t>1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elemen-elemen </a:t>
            </a:r>
            <a:r>
              <a:rPr lang="en-US" i="1" smtClean="0"/>
              <a:t>A</a:t>
            </a:r>
            <a:r>
              <a:rPr lang="en-US" smtClean="0"/>
              <a:t>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922781-5C0D-435D-A9FD-B252DA849C9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3900" y="762000"/>
            <a:ext cx="7694613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i="1" smtClean="0"/>
              <a:t>Divide and Conquer</a:t>
            </a:r>
            <a:r>
              <a:rPr lang="en-US" sz="2400" smtClean="0"/>
              <a:t> dulunya adalah strategi militer yang dikenal dengan nama </a:t>
            </a:r>
            <a:r>
              <a:rPr lang="en-US" sz="2400" i="1" smtClean="0"/>
              <a:t>divide ut imperes.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Sekarang strategi tersebut  menjadi strategi fundamental di dalam ilmu komputer dengan nama </a:t>
            </a:r>
            <a:r>
              <a:rPr lang="en-US" sz="2400" i="1" smtClean="0"/>
              <a:t>Divide and Conquer</a:t>
            </a:r>
            <a:r>
              <a:rPr lang="en-US" sz="2400" smtClean="0"/>
              <a:t>. 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-1204913" y="427038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id-ID"/>
          </a:p>
        </p:txBody>
      </p:sp>
      <p:pic>
        <p:nvPicPr>
          <p:cNvPr id="75781" name="Picture 5" descr="Old Believer by Vasily Surik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556260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2" name="Picture 11" descr="http://images.amazon.com/images/P/B00005B1XC.01._AA240_SCLZZZZZZZ_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7526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1513D1-BBBF-4D90-A8C4-5E2263883EA5}" type="slidenum">
              <a:rPr lang="en-US" smtClean="0"/>
              <a:pPr/>
              <a:t>40</a:t>
            </a:fld>
            <a:endParaRPr lang="en-US" smtClean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ph idx="1"/>
          </p:nvPr>
        </p:nvGraphicFramePr>
        <p:xfrm>
          <a:off x="304800" y="381000"/>
          <a:ext cx="8532813" cy="2736850"/>
        </p:xfrm>
        <a:graphic>
          <a:graphicData uri="http://schemas.openxmlformats.org/presentationml/2006/ole">
            <p:oleObj spid="_x0000_s22530" name="Document" r:id="rId3" imgW="5772522" imgH="1369787" progId="Word.Document.8">
              <p:embed/>
            </p:oleObj>
          </a:graphicData>
        </a:graphic>
      </p:graphicFrame>
      <p:pic>
        <p:nvPicPr>
          <p:cNvPr id="22532" name="Picture 4" descr="http://img.sparknotes.com/figures/B/becc4efefde067dce51a326cca23c5f0/quicksort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3200400"/>
            <a:ext cx="4035425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9E8B22-3E72-4614-B6F1-7C1D19AC1753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3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Teknik mem-partisi tabel: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(i)   pilih </a:t>
            </a:r>
            <a:r>
              <a:rPr lang="en-US" sz="2400" i="1" smtClean="0"/>
              <a:t>x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smtClean="0"/>
              <a:t> { </a:t>
            </a:r>
            <a:r>
              <a:rPr lang="en-US" sz="2400" i="1" smtClean="0"/>
              <a:t>A</a:t>
            </a:r>
            <a:r>
              <a:rPr lang="en-US" sz="2400" smtClean="0"/>
              <a:t>[1], </a:t>
            </a:r>
            <a:r>
              <a:rPr lang="en-US" sz="2400" i="1" smtClean="0"/>
              <a:t>A</a:t>
            </a:r>
            <a:r>
              <a:rPr lang="en-US" sz="2400" smtClean="0"/>
              <a:t>[2], ..., 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n</a:t>
            </a:r>
            <a:r>
              <a:rPr lang="en-US" sz="2400" smtClean="0"/>
              <a:t>] } sebagai </a:t>
            </a:r>
            <a:r>
              <a:rPr lang="en-US" sz="2400" i="1" smtClean="0"/>
              <a:t>pivot</a:t>
            </a:r>
            <a:r>
              <a:rPr lang="en-US" sz="2400" smtClean="0"/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(ii)  pindai tabel dari kiri sampai ditemukan 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p</a:t>
            </a:r>
            <a:r>
              <a:rPr lang="en-US" sz="2400" smtClean="0"/>
              <a:t>] </a:t>
            </a:r>
            <a:r>
              <a:rPr lang="en-US" sz="2400" smtClean="0">
                <a:sym typeface="Symbol" pitchFamily="18" charset="2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(iii) pindai tabel dari kanan sampai ditemukan 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q</a:t>
            </a:r>
            <a:r>
              <a:rPr lang="en-US" sz="2400" smtClean="0"/>
              <a:t>] </a:t>
            </a:r>
            <a:r>
              <a:rPr lang="en-US" sz="2400" smtClean="0">
                <a:sym typeface="Symbol" pitchFamily="18" charset="2"/>
              </a:rPr>
              <a:t></a:t>
            </a:r>
            <a:r>
              <a:rPr lang="en-US" sz="2400" smtClean="0"/>
              <a:t> </a:t>
            </a:r>
            <a:r>
              <a:rPr lang="en-US" sz="2400" i="1" smtClean="0"/>
              <a:t>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(iv) pertukarkan 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p</a:t>
            </a:r>
            <a:r>
              <a:rPr lang="en-US" sz="2400" smtClean="0"/>
              <a:t>] </a:t>
            </a:r>
            <a:r>
              <a:rPr lang="en-US" sz="2400" smtClean="0">
                <a:sym typeface="Symbol" pitchFamily="18" charset="2"/>
              </a:rPr>
              <a:t></a:t>
            </a:r>
            <a:r>
              <a:rPr lang="en-US" sz="2400" smtClean="0"/>
              <a:t> 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q</a:t>
            </a:r>
            <a:r>
              <a:rPr lang="en-US" sz="2400" smtClean="0"/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(v)  ulangi (ii), dari posisi </a:t>
            </a:r>
            <a:r>
              <a:rPr lang="en-US" sz="2400" i="1" smtClean="0"/>
              <a:t>p </a:t>
            </a:r>
            <a:r>
              <a:rPr lang="en-US" sz="2400" smtClean="0"/>
              <a:t>+ 1, dan (iii), dari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posisi </a:t>
            </a:r>
            <a:r>
              <a:rPr lang="en-US" sz="2400" i="1" smtClean="0"/>
              <a:t>q</a:t>
            </a:r>
            <a:r>
              <a:rPr lang="en-US" sz="2400" smtClean="0"/>
              <a:t> – 1 , sampai kedua pemindaian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bertemu di tengah tabel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4D66C-66DF-40B3-829F-A4761E4529B3}" type="slidenum">
              <a:rPr lang="en-US" smtClean="0"/>
              <a:pPr/>
              <a:t>42</a:t>
            </a:fld>
            <a:endParaRPr lang="en-US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ph/>
          </p:nvPr>
        </p:nvGraphicFramePr>
        <p:xfrm>
          <a:off x="685800" y="923925"/>
          <a:ext cx="7772400" cy="4786313"/>
        </p:xfrm>
        <a:graphic>
          <a:graphicData uri="http://schemas.openxmlformats.org/presentationml/2006/ole">
            <p:oleObj spid="_x0000_s23554" name="Document" r:id="rId3" imgW="5617209" imgH="349836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5DB77C-B773-44D8-9EA3-9D41BD54D259}" type="slidenum">
              <a:rPr lang="en-US" smtClean="0"/>
              <a:pPr/>
              <a:t>43</a:t>
            </a:fld>
            <a:endParaRPr lang="en-US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ph/>
          </p:nvPr>
        </p:nvGraphicFramePr>
        <p:xfrm>
          <a:off x="395288" y="720725"/>
          <a:ext cx="7632700" cy="4530725"/>
        </p:xfrm>
        <a:graphic>
          <a:graphicData uri="http://schemas.openxmlformats.org/presentationml/2006/ole">
            <p:oleObj spid="_x0000_s24578" name="Document" r:id="rId3" imgW="5617209" imgH="333402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CD896E-62DC-4750-BC30-BCD00495F7FE}" type="slidenum">
              <a:rPr lang="en-US" smtClean="0"/>
              <a:pPr/>
              <a:t>44</a:t>
            </a:fld>
            <a:endParaRPr lang="en-US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ph/>
          </p:nvPr>
        </p:nvGraphicFramePr>
        <p:xfrm>
          <a:off x="323850" y="1065213"/>
          <a:ext cx="7920038" cy="3978275"/>
        </p:xfrm>
        <a:graphic>
          <a:graphicData uri="http://schemas.openxmlformats.org/presentationml/2006/ole">
            <p:oleObj spid="_x0000_s25602" name="Document" r:id="rId3" imgW="5617209" imgH="282048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7370F8-CE80-416E-8131-2B47325DD99E}" type="slidenum">
              <a:rPr lang="en-US" smtClean="0"/>
              <a:pPr/>
              <a:t>45</a:t>
            </a:fld>
            <a:endParaRPr lang="en-US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ph/>
          </p:nvPr>
        </p:nvGraphicFramePr>
        <p:xfrm>
          <a:off x="468313" y="1008063"/>
          <a:ext cx="8280400" cy="4421187"/>
        </p:xfrm>
        <a:graphic>
          <a:graphicData uri="http://schemas.openxmlformats.org/presentationml/2006/ole">
            <p:oleObj spid="_x0000_s26626" name="Document" r:id="rId3" imgW="5617209" imgH="299849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E0BDB-555D-4158-949A-99B33FB3D5B9}" type="slidenum">
              <a:rPr lang="en-US" smtClean="0"/>
              <a:pPr/>
              <a:t>46</a:t>
            </a:fld>
            <a:endParaRPr lang="en-US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ph/>
          </p:nvPr>
        </p:nvGraphicFramePr>
        <p:xfrm>
          <a:off x="323850" y="887413"/>
          <a:ext cx="8135938" cy="4356100"/>
        </p:xfrm>
        <a:graphic>
          <a:graphicData uri="http://schemas.openxmlformats.org/presentationml/2006/ole">
            <p:oleObj spid="_x0000_s27650" name="Document" r:id="rId3" imgW="5760990" imgH="308480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013C5A-47DE-4A94-9526-528D4CDDB6FA}" type="slidenum">
              <a:rPr lang="en-US" smtClean="0"/>
              <a:pPr/>
              <a:t>47</a:t>
            </a:fld>
            <a:endParaRPr lang="en-US" smtClean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ph/>
          </p:nvPr>
        </p:nvGraphicFramePr>
        <p:xfrm>
          <a:off x="1403350" y="404813"/>
          <a:ext cx="6337300" cy="6284912"/>
        </p:xfrm>
        <a:graphic>
          <a:graphicData uri="http://schemas.openxmlformats.org/presentationml/2006/ole">
            <p:oleObj spid="_x0000_s28674" name="Document" r:id="rId3" imgW="5760990" imgH="624693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DAEB6A-7BBC-4318-B51C-A96926C8E0FE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32765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mtClean="0"/>
              <a:t>Cara pemilihan </a:t>
            </a:r>
            <a:r>
              <a:rPr lang="en-US" i="1" smtClean="0"/>
              <a:t>pivot</a:t>
            </a:r>
            <a:r>
              <a:rPr lang="en-US" smtClean="0"/>
              <a:t>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i="1" smtClean="0"/>
              <a:t>Pivot </a:t>
            </a:r>
            <a:r>
              <a:rPr lang="en-US" sz="2800" smtClean="0"/>
              <a:t>= elemen pertama/elemen terakhir/elemen tengah tabel</a:t>
            </a:r>
          </a:p>
          <a:p>
            <a:pPr marL="609600" indent="-609600" eaLnBrk="1" hangingPunct="1">
              <a:buFontTx/>
              <a:buNone/>
            </a:pPr>
            <a:endParaRPr lang="en-US" sz="2800" smtClean="0"/>
          </a:p>
          <a:p>
            <a:pPr marL="609600" indent="-609600" eaLnBrk="1" hangingPunct="1">
              <a:buFontTx/>
              <a:buAutoNum type="arabicPeriod" startAt="2"/>
            </a:pPr>
            <a:r>
              <a:rPr lang="en-US" sz="2800" i="1" smtClean="0"/>
              <a:t>Pivot</a:t>
            </a:r>
            <a:r>
              <a:rPr lang="en-US" sz="2800" smtClean="0"/>
              <a:t> dipilih secara acak  dari salah satu elemen tabel.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     </a:t>
            </a:r>
          </a:p>
          <a:p>
            <a:pPr marL="609600" indent="-609600" eaLnBrk="1" hangingPunct="1">
              <a:buFontTx/>
              <a:buAutoNum type="arabicPeriod" startAt="3"/>
            </a:pPr>
            <a:r>
              <a:rPr lang="en-US" sz="2800" i="1" smtClean="0"/>
              <a:t>Pivot </a:t>
            </a:r>
            <a:r>
              <a:rPr lang="en-US" sz="2800" smtClean="0"/>
              <a:t>= elemen median tabel</a:t>
            </a:r>
          </a:p>
          <a:p>
            <a:pPr marL="609600" indent="-609600"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C8367F-AE99-4768-B1A0-500309FA01B5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Kompleksitas Algoritma </a:t>
            </a:r>
            <a:r>
              <a:rPr lang="en-US" sz="3200" b="1" i="1" smtClean="0"/>
              <a:t>Quicksort</a:t>
            </a:r>
            <a:r>
              <a:rPr lang="en-US" sz="3200" smtClean="0"/>
              <a:t>: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1. </a:t>
            </a:r>
            <a:r>
              <a:rPr lang="en-US" i="1" smtClean="0"/>
              <a:t>Kasus terbaik (best case)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Kasus terbaik terjadi bila </a:t>
            </a:r>
            <a:r>
              <a:rPr lang="en-US" i="1" smtClean="0"/>
              <a:t>pivot</a:t>
            </a:r>
            <a:r>
              <a:rPr lang="en-US" smtClean="0"/>
              <a:t> adalah elemen median sedemikian sehingga kedua upatabel berukuran relatif sama setiap kali pempartisian.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85FAC-16C7-42E9-84E4-F3ECF585687F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78279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2F5743-A9C9-4DE2-9ACF-FD9FFA63C0E7}" type="slidenum">
              <a:rPr lang="en-US" smtClean="0"/>
              <a:pPr/>
              <a:t>50</a:t>
            </a:fld>
            <a:endParaRPr lang="en-US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ph/>
          </p:nvPr>
        </p:nvGraphicFramePr>
        <p:xfrm>
          <a:off x="-150813" y="838200"/>
          <a:ext cx="9294813" cy="4314825"/>
        </p:xfrm>
        <a:graphic>
          <a:graphicData uri="http://schemas.openxmlformats.org/presentationml/2006/ole">
            <p:oleObj spid="_x0000_s29698" name="Document" r:id="rId3" imgW="5617209" imgH="24130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D22852-A92D-40C8-A3BE-DE0038C9B04F}" type="slidenum">
              <a:rPr lang="en-US" smtClean="0"/>
              <a:pPr/>
              <a:t>51</a:t>
            </a:fld>
            <a:endParaRPr lang="en-US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ph/>
          </p:nvPr>
        </p:nvGraphicFramePr>
        <p:xfrm>
          <a:off x="384175" y="1143000"/>
          <a:ext cx="9117013" cy="3830638"/>
        </p:xfrm>
        <a:graphic>
          <a:graphicData uri="http://schemas.openxmlformats.org/presentationml/2006/ole">
            <p:oleObj spid="_x0000_s30722" name="Document" r:id="rId3" imgW="5629454" imgH="236613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6E453D-BC4A-4A5E-8B95-5BF141206435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46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2. </a:t>
            </a:r>
            <a:r>
              <a:rPr lang="en-US" i="1" smtClean="0"/>
              <a:t>Kasus terburuk (worst case) 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Kasus ini terjadi bila pada setiap partisi </a:t>
            </a:r>
            <a:r>
              <a:rPr lang="en-US" i="1" smtClean="0"/>
              <a:t>pivot</a:t>
            </a:r>
            <a:r>
              <a:rPr lang="en-US" smtClean="0"/>
              <a:t> selalu elemen maksimum (atau elemen minimum) tabel.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Kasus jika tabel sudah terurut menaik/menurun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5D02C2-5589-4BAF-AB3C-7BB1A31CF089}" type="slidenum">
              <a:rPr lang="en-US" smtClean="0"/>
              <a:pPr/>
              <a:t>53</a:t>
            </a:fld>
            <a:endParaRPr lang="en-US" smtClean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ph/>
          </p:nvPr>
        </p:nvGraphicFramePr>
        <p:xfrm>
          <a:off x="201613" y="1066800"/>
          <a:ext cx="8942387" cy="4745038"/>
        </p:xfrm>
        <a:graphic>
          <a:graphicData uri="http://schemas.openxmlformats.org/presentationml/2006/ole">
            <p:oleObj spid="_x0000_s31746" name="Document" r:id="rId3" imgW="5617209" imgH="263995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30D2C0-9037-4E3B-8E29-6A5A8F386556}" type="slidenum">
              <a:rPr lang="en-US" smtClean="0"/>
              <a:pPr/>
              <a:t>54</a:t>
            </a:fld>
            <a:endParaRPr lang="en-US" smtClean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ph/>
          </p:nvPr>
        </p:nvGraphicFramePr>
        <p:xfrm>
          <a:off x="611188" y="908050"/>
          <a:ext cx="8281987" cy="4033838"/>
        </p:xfrm>
        <a:graphic>
          <a:graphicData uri="http://schemas.openxmlformats.org/presentationml/2006/ole">
            <p:oleObj spid="_x0000_s32770" name="Document" r:id="rId3" imgW="5617209" imgH="237743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A3A90-80DE-4179-8837-DEEBA1DFF464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102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3. </a:t>
            </a:r>
            <a:r>
              <a:rPr lang="en-US" i="1" smtClean="0"/>
              <a:t>Kasus rata-rata (average case)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Kasus ini terjadi jika </a:t>
            </a:r>
            <a:r>
              <a:rPr lang="en-US" i="1" smtClean="0"/>
              <a:t>pivot </a:t>
            </a:r>
            <a:r>
              <a:rPr lang="en-US" smtClean="0"/>
              <a:t>dipilih secara acak dari elemen tabel, dan peluang setiap elemen dipilih menjadi </a:t>
            </a:r>
            <a:r>
              <a:rPr lang="en-US" i="1" smtClean="0"/>
              <a:t>pivot</a:t>
            </a:r>
            <a:r>
              <a:rPr lang="en-US" smtClean="0"/>
              <a:t> adalah sama.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i="1" smtClean="0"/>
              <a:t>T</a:t>
            </a:r>
            <a:r>
              <a:rPr lang="en-US" baseline="-25000" smtClean="0"/>
              <a:t>avg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=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</a:t>
            </a:r>
            <a:r>
              <a:rPr lang="en-US" baseline="30000" smtClean="0"/>
              <a:t>2</a:t>
            </a:r>
            <a:r>
              <a:rPr lang="en-US" smtClean="0"/>
              <a:t>log </a:t>
            </a:r>
            <a:r>
              <a:rPr lang="en-US" i="1" smtClean="0"/>
              <a:t>n</a:t>
            </a:r>
            <a:r>
              <a:rPr lang="en-US" smtClean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CBB47A-8B6B-4068-96DB-C2CDC5198B85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(d)  </a:t>
            </a:r>
            <a:r>
              <a:rPr lang="en-US" b="1" i="1" smtClean="0"/>
              <a:t>Selection Sort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ph idx="1"/>
          </p:nvPr>
        </p:nvGraphicFramePr>
        <p:xfrm>
          <a:off x="250825" y="1773238"/>
          <a:ext cx="8675688" cy="3600450"/>
        </p:xfrm>
        <a:graphic>
          <a:graphicData uri="http://schemas.openxmlformats.org/presentationml/2006/ole">
            <p:oleObj spid="_x0000_s33794" name="Document" r:id="rId3" imgW="5760990" imgH="234759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1BEAC7-4A85-47F6-9110-A19FFDE1A5CD}" type="slidenum">
              <a:rPr lang="en-US" smtClean="0"/>
              <a:pPr/>
              <a:t>57</a:t>
            </a:fld>
            <a:endParaRPr lang="en-US" smtClean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ph/>
          </p:nvPr>
        </p:nvGraphicFramePr>
        <p:xfrm>
          <a:off x="900113" y="620713"/>
          <a:ext cx="7777162" cy="5691187"/>
        </p:xfrm>
        <a:graphic>
          <a:graphicData uri="http://schemas.openxmlformats.org/presentationml/2006/ole">
            <p:oleObj spid="_x0000_s34818" name="Document" r:id="rId3" imgW="5760990" imgH="421436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61234F-9666-47B7-898A-79B0B7585713}" type="slidenum">
              <a:rPr lang="en-US" smtClean="0"/>
              <a:pPr/>
              <a:t>58</a:t>
            </a:fld>
            <a:endParaRPr lang="en-US" smtClean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ph/>
          </p:nvPr>
        </p:nvGraphicFramePr>
        <p:xfrm>
          <a:off x="900113" y="476250"/>
          <a:ext cx="6911975" cy="6102350"/>
        </p:xfrm>
        <a:graphic>
          <a:graphicData uri="http://schemas.openxmlformats.org/presentationml/2006/ole">
            <p:oleObj spid="_x0000_s35842" name="Document" r:id="rId3" imgW="5617209" imgH="560141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71093E-912B-4AC7-88C2-404708A21B0F}" type="slidenum">
              <a:rPr lang="en-US" smtClean="0"/>
              <a:pPr/>
              <a:t>59</a:t>
            </a:fld>
            <a:endParaRPr lang="en-US" smtClean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ph/>
          </p:nvPr>
        </p:nvGraphicFramePr>
        <p:xfrm>
          <a:off x="395288" y="1052513"/>
          <a:ext cx="8748712" cy="3600450"/>
        </p:xfrm>
        <a:graphic>
          <a:graphicData uri="http://schemas.openxmlformats.org/presentationml/2006/ole">
            <p:oleObj spid="_x0000_s36866" name="Document" r:id="rId3" imgW="5617209" imgH="198365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EDD466-9508-473A-8A7B-F7D136DCDA4E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778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09600"/>
            <a:ext cx="6096000" cy="56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algn="ctr">
              <a:buFontTx/>
              <a:buNone/>
              <a:defRPr/>
            </a:pPr>
            <a:r>
              <a:rPr lang="en-US" sz="4400" b="1" dirty="0" err="1" smtClean="0"/>
              <a:t>Teorema</a:t>
            </a:r>
            <a:r>
              <a:rPr lang="en-US" sz="4400" b="1" dirty="0" smtClean="0"/>
              <a:t> Master</a:t>
            </a:r>
          </a:p>
          <a:p>
            <a:pPr marL="0" indent="0" algn="just">
              <a:buFontTx/>
              <a:buNone/>
              <a:defRPr/>
            </a:pPr>
            <a:r>
              <a:rPr lang="en-US" sz="2800" dirty="0" err="1" smtClean="0"/>
              <a:t>Misalkan</a:t>
            </a:r>
            <a:r>
              <a:rPr lang="en-US" sz="2800" dirty="0" smtClean="0"/>
              <a:t> </a:t>
            </a:r>
            <a:r>
              <a:rPr lang="en-US" sz="2800" i="1" dirty="0" smtClean="0"/>
              <a:t>T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menaik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memenuhi</a:t>
            </a:r>
            <a:r>
              <a:rPr lang="en-US" sz="2800" dirty="0" smtClean="0"/>
              <a:t> </a:t>
            </a:r>
            <a:r>
              <a:rPr lang="en-US" sz="2800" dirty="0" err="1" smtClean="0"/>
              <a:t>relasi</a:t>
            </a:r>
            <a:r>
              <a:rPr lang="en-US" sz="2800" dirty="0" smtClean="0"/>
              <a:t> </a:t>
            </a:r>
            <a:r>
              <a:rPr lang="en-US" sz="2800" dirty="0" err="1" smtClean="0"/>
              <a:t>rekurens</a:t>
            </a:r>
            <a:r>
              <a:rPr lang="en-US" sz="2800" dirty="0" smtClean="0"/>
              <a:t>:</a:t>
            </a:r>
          </a:p>
          <a:p>
            <a:pPr marL="0" indent="0" algn="just">
              <a:buFontTx/>
              <a:buNone/>
              <a:defRPr/>
            </a:pPr>
            <a:endParaRPr lang="en-US" sz="2800" dirty="0" smtClean="0"/>
          </a:p>
          <a:p>
            <a:pPr algn="just">
              <a:buFontTx/>
              <a:buNone/>
              <a:defRPr/>
            </a:pPr>
            <a:r>
              <a:rPr lang="en-US" sz="2800" dirty="0" smtClean="0"/>
              <a:t>	</a:t>
            </a:r>
            <a:r>
              <a:rPr lang="en-US" sz="2800" i="1" dirty="0" smtClean="0"/>
              <a:t>T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= </a:t>
            </a:r>
            <a:r>
              <a:rPr lang="en-US" sz="2800" i="1" dirty="0" err="1" smtClean="0"/>
              <a:t>aT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/</a:t>
            </a:r>
            <a:r>
              <a:rPr lang="en-US" sz="2800" i="1" dirty="0" smtClean="0"/>
              <a:t>b</a:t>
            </a:r>
            <a:r>
              <a:rPr lang="en-US" sz="2800" dirty="0" smtClean="0"/>
              <a:t>) + </a:t>
            </a:r>
            <a:r>
              <a:rPr lang="en-US" sz="2800" i="1" dirty="0" err="1" smtClean="0"/>
              <a:t>cn</a:t>
            </a:r>
            <a:r>
              <a:rPr lang="en-US" sz="2800" i="1" baseline="30000" dirty="0" err="1" smtClean="0"/>
              <a:t>d</a:t>
            </a:r>
            <a:endParaRPr lang="en-US" sz="2800" i="1" baseline="30000" dirty="0" smtClean="0"/>
          </a:p>
          <a:p>
            <a:pPr marL="0" indent="0" algn="just">
              <a:buFontTx/>
              <a:buNone/>
              <a:defRPr/>
            </a:pPr>
            <a:endParaRPr lang="en-US" sz="2800" dirty="0" smtClean="0"/>
          </a:p>
          <a:p>
            <a:pPr marL="0" indent="0" algn="just">
              <a:buFontTx/>
              <a:buNone/>
              <a:defRPr/>
            </a:pPr>
            <a:r>
              <a:rPr lang="en-US" sz="2800" dirty="0" smtClean="0"/>
              <a:t>yang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b</a:t>
            </a:r>
            <a:r>
              <a:rPr lang="en-US" sz="2800" i="1" baseline="30000" dirty="0" err="1" smtClean="0"/>
              <a:t>k</a:t>
            </a:r>
            <a:r>
              <a:rPr lang="en-US" sz="2800" dirty="0" smtClean="0"/>
              <a:t> , </a:t>
            </a:r>
            <a:r>
              <a:rPr lang="en-US" sz="2800" i="1" dirty="0" smtClean="0"/>
              <a:t>k</a:t>
            </a:r>
            <a:r>
              <a:rPr lang="en-US" sz="2800" dirty="0" smtClean="0"/>
              <a:t> = 1, 2, …,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 1, </a:t>
            </a:r>
            <a:r>
              <a:rPr lang="en-US" sz="2800" i="1" dirty="0" smtClean="0">
                <a:sym typeface="Symbol"/>
              </a:rPr>
              <a:t>b</a:t>
            </a:r>
            <a:r>
              <a:rPr lang="en-US" sz="2800" dirty="0" smtClean="0">
                <a:sym typeface="Symbol"/>
              </a:rPr>
              <a:t>  2, </a:t>
            </a:r>
            <a:r>
              <a:rPr lang="en-US" sz="2800" dirty="0" err="1" smtClean="0">
                <a:sym typeface="Symbol"/>
              </a:rPr>
              <a:t>dan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i="1" dirty="0" smtClean="0">
                <a:sym typeface="Symbol"/>
              </a:rPr>
              <a:t>c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dan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i="1" dirty="0" smtClean="0">
                <a:sym typeface="Symbol"/>
              </a:rPr>
              <a:t>d </a:t>
            </a:r>
            <a:r>
              <a:rPr lang="en-US" sz="2800" dirty="0" err="1" smtClean="0">
                <a:sym typeface="Symbol"/>
              </a:rPr>
              <a:t>adalah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bilangan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riil</a:t>
            </a:r>
            <a:r>
              <a:rPr lang="en-US" sz="2800" dirty="0" smtClean="0">
                <a:sym typeface="Symbol"/>
              </a:rPr>
              <a:t>  0, </a:t>
            </a:r>
            <a:r>
              <a:rPr lang="en-US" sz="2800" dirty="0" err="1" smtClean="0">
                <a:sym typeface="Symbol"/>
              </a:rPr>
              <a:t>maka</a:t>
            </a:r>
            <a:endParaRPr lang="en-US" sz="2800" dirty="0" smtClean="0">
              <a:sym typeface="Symbol"/>
            </a:endParaRPr>
          </a:p>
          <a:p>
            <a:pPr marL="0" indent="0" algn="just">
              <a:buFontTx/>
              <a:buNone/>
              <a:defRPr/>
            </a:pPr>
            <a:endParaRPr lang="en-US" sz="2800" dirty="0" smtClean="0">
              <a:sym typeface="Symbol"/>
            </a:endParaRPr>
          </a:p>
          <a:p>
            <a:pPr marL="0" indent="0" algn="just">
              <a:buFontTx/>
              <a:buNone/>
              <a:defRPr/>
            </a:pPr>
            <a:r>
              <a:rPr lang="en-US" sz="2800" dirty="0" smtClean="0">
                <a:sym typeface="Symbol"/>
              </a:rPr>
              <a:t>	</a:t>
            </a:r>
            <a:r>
              <a:rPr lang="en-US" sz="2800" i="1" dirty="0" smtClean="0">
                <a:sym typeface="Symbol"/>
              </a:rPr>
              <a:t>T</a:t>
            </a:r>
            <a:r>
              <a:rPr lang="en-US" sz="2800" dirty="0" smtClean="0">
                <a:sym typeface="Symbol"/>
              </a:rPr>
              <a:t>(</a:t>
            </a:r>
            <a:r>
              <a:rPr lang="en-US" sz="2800" i="1" dirty="0" smtClean="0">
                <a:sym typeface="Symbol"/>
              </a:rPr>
              <a:t>n</a:t>
            </a:r>
            <a:r>
              <a:rPr lang="en-US" sz="2800" dirty="0" smtClean="0">
                <a:sym typeface="Symbol"/>
              </a:rPr>
              <a:t>) </a:t>
            </a:r>
            <a:r>
              <a:rPr lang="en-US" sz="2800" dirty="0" err="1" smtClean="0">
                <a:sym typeface="Symbol"/>
              </a:rPr>
              <a:t>adalah</a:t>
            </a:r>
            <a:r>
              <a:rPr lang="en-US" sz="2800" dirty="0" smtClean="0">
                <a:sym typeface="Symbol"/>
              </a:rPr>
              <a:t> </a:t>
            </a:r>
            <a:endParaRPr lang="en-US" sz="2800" dirty="0" smtClean="0"/>
          </a:p>
          <a:p>
            <a:pPr algn="just">
              <a:buFontTx/>
              <a:buNone/>
              <a:defRPr/>
            </a:pPr>
            <a:endParaRPr lang="en-US" sz="2800" dirty="0"/>
          </a:p>
        </p:txBody>
      </p:sp>
      <p:sp>
        <p:nvSpPr>
          <p:cNvPr id="3789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59CC58-7AD1-4982-B537-510364D82C24}" type="slidenum">
              <a:rPr lang="en-US" smtClean="0"/>
              <a:pPr/>
              <a:t>60</a:t>
            </a:fld>
            <a:endParaRPr lang="en-US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457575" y="4800600"/>
          <a:ext cx="3421063" cy="1600200"/>
        </p:xfrm>
        <a:graphic>
          <a:graphicData uri="http://schemas.openxmlformats.org/presentationml/2006/ole">
            <p:oleObj spid="_x0000_s37890" name="Equation" r:id="rId3" imgW="1384200" imgH="647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b="1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Mergesort</a:t>
            </a:r>
            <a:r>
              <a:rPr lang="en-US" sz="2800" dirty="0" smtClean="0"/>
              <a:t>/Quick Sort,</a:t>
            </a:r>
          </a:p>
          <a:p>
            <a:pPr marL="0" indent="0">
              <a:buFontTx/>
              <a:buNone/>
              <a:defRPr/>
            </a:pPr>
            <a:endParaRPr lang="en-US" sz="2800" dirty="0" smtClean="0"/>
          </a:p>
          <a:p>
            <a:pPr marL="0" indent="0">
              <a:buFontTx/>
              <a:buNone/>
              <a:defRPr/>
            </a:pPr>
            <a:endParaRPr lang="en-US" sz="2800" dirty="0" smtClean="0"/>
          </a:p>
          <a:p>
            <a:pPr marL="0" indent="0">
              <a:buFontTx/>
              <a:buNone/>
              <a:defRPr/>
            </a:pPr>
            <a:endParaRPr lang="en-US" sz="2800" dirty="0" smtClean="0"/>
          </a:p>
          <a:p>
            <a:pPr marL="0" indent="0">
              <a:buFontTx/>
              <a:buNone/>
              <a:defRPr/>
            </a:pPr>
            <a:r>
              <a:rPr lang="en-US" sz="2800" dirty="0" err="1" smtClean="0"/>
              <a:t>Menurut</a:t>
            </a:r>
            <a:r>
              <a:rPr lang="en-US" sz="2800" dirty="0" smtClean="0"/>
              <a:t> </a:t>
            </a:r>
            <a:r>
              <a:rPr lang="en-US" sz="2800" dirty="0" err="1" smtClean="0"/>
              <a:t>Teorema</a:t>
            </a:r>
            <a:r>
              <a:rPr lang="en-US" sz="2800" dirty="0" smtClean="0"/>
              <a:t> Master, </a:t>
            </a:r>
            <a:r>
              <a:rPr lang="en-US" sz="2800" i="1" dirty="0" smtClean="0"/>
              <a:t>a</a:t>
            </a:r>
            <a:r>
              <a:rPr lang="en-US" sz="2800" dirty="0" smtClean="0"/>
              <a:t> = 2, </a:t>
            </a:r>
            <a:r>
              <a:rPr lang="en-US" sz="2800" i="1" dirty="0" smtClean="0"/>
              <a:t>b</a:t>
            </a:r>
            <a:r>
              <a:rPr lang="en-US" sz="2800" dirty="0" smtClean="0"/>
              <a:t> = 2, </a:t>
            </a:r>
            <a:r>
              <a:rPr lang="en-US" sz="2800" i="1" dirty="0" smtClean="0"/>
              <a:t>d</a:t>
            </a:r>
            <a:r>
              <a:rPr lang="en-US" sz="2800" dirty="0" smtClean="0"/>
              <a:t> = 1, </a:t>
            </a:r>
            <a:r>
              <a:rPr lang="en-US" sz="2800" dirty="0" err="1" smtClean="0"/>
              <a:t>dan</a:t>
            </a:r>
            <a:endParaRPr lang="en-US" sz="2800" dirty="0" smtClean="0"/>
          </a:p>
          <a:p>
            <a:pPr marL="0" indent="0">
              <a:buFontTx/>
              <a:buNone/>
              <a:defRPr/>
            </a:pPr>
            <a:r>
              <a:rPr lang="en-US" sz="2800" i="1" dirty="0" smtClean="0"/>
              <a:t>a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b</a:t>
            </a:r>
            <a:r>
              <a:rPr lang="en-US" sz="2800" i="1" baseline="30000" dirty="0" err="1" smtClean="0"/>
              <a:t>d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relasi</a:t>
            </a:r>
            <a:r>
              <a:rPr lang="en-US" sz="2800" dirty="0" smtClean="0"/>
              <a:t> </a:t>
            </a:r>
            <a:r>
              <a:rPr lang="en-US" sz="2800" dirty="0" err="1" smtClean="0"/>
              <a:t>rekurens</a:t>
            </a:r>
            <a:r>
              <a:rPr lang="en-US" sz="2800" dirty="0" smtClean="0"/>
              <a:t>:  </a:t>
            </a:r>
          </a:p>
          <a:p>
            <a:pPr marL="0" indent="0">
              <a:buFontTx/>
              <a:buNone/>
              <a:defRPr/>
            </a:pPr>
            <a:endParaRPr lang="en-US" sz="2800" i="1" dirty="0" smtClean="0"/>
          </a:p>
          <a:p>
            <a:pPr marL="0" indent="0">
              <a:buFontTx/>
              <a:buNone/>
              <a:defRPr/>
            </a:pPr>
            <a:r>
              <a:rPr lang="en-US" sz="2800" i="1" dirty="0" smtClean="0"/>
              <a:t>	T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= 2</a:t>
            </a:r>
            <a:r>
              <a:rPr lang="en-US" sz="2800" i="1" dirty="0" smtClean="0"/>
              <a:t>T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/2) + </a:t>
            </a:r>
            <a:r>
              <a:rPr lang="en-US" sz="2800" i="1" dirty="0" err="1" smtClean="0"/>
              <a:t>cn</a:t>
            </a:r>
            <a:r>
              <a:rPr lang="en-US" sz="2800" dirty="0" smtClean="0"/>
              <a:t>  =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 log </a:t>
            </a:r>
            <a:r>
              <a:rPr lang="en-US" sz="2800" i="1" dirty="0" smtClean="0"/>
              <a:t>n</a:t>
            </a:r>
            <a:r>
              <a:rPr lang="en-US" sz="2800" dirty="0" smtClean="0"/>
              <a:t>)</a:t>
            </a:r>
          </a:p>
          <a:p>
            <a:pPr>
              <a:defRPr/>
            </a:pPr>
            <a:endParaRPr lang="en-US" sz="2800" dirty="0" smtClean="0"/>
          </a:p>
          <a:p>
            <a:pPr>
              <a:buFontTx/>
              <a:buNone/>
              <a:defRPr/>
            </a:pP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289CAA-14DF-4C7F-9FF8-AD977A0E9FB6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8914" name="Object 1"/>
          <p:cNvGraphicFramePr>
            <a:graphicFrameLocks noChangeAspect="1"/>
          </p:cNvGraphicFramePr>
          <p:nvPr/>
        </p:nvGraphicFramePr>
        <p:xfrm>
          <a:off x="1752600" y="1295400"/>
          <a:ext cx="4343400" cy="1019175"/>
        </p:xfrm>
        <a:graphic>
          <a:graphicData uri="http://schemas.openxmlformats.org/presentationml/2006/ole">
            <p:oleObj spid="_x0000_s38914" name="Equation" r:id="rId3" imgW="2476500" imgH="584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AE744D-FD82-4CAA-8F04-D58BFF8AAE7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6191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300" b="1" smtClean="0"/>
              <a:t>Definisi</a:t>
            </a:r>
            <a:r>
              <a:rPr lang="en-US" sz="4000" b="1" smtClean="0"/>
              <a:t> </a:t>
            </a:r>
            <a:endParaRPr lang="en-US" sz="4000" b="1" i="1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828800"/>
            <a:ext cx="7696200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i="1" smtClean="0"/>
              <a:t>Divide</a:t>
            </a:r>
            <a:r>
              <a:rPr lang="en-US" sz="2800" smtClean="0"/>
              <a:t>:  membagi persoalan menjadi beberapa upa-masalah yang memiliki kemiripan dengan persoalan semula namun berukuran lebih kecil (idealnya berukuran hampir sama),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i="1" smtClean="0"/>
              <a:t>Conquer (solve)</a:t>
            </a:r>
            <a:r>
              <a:rPr lang="en-US" sz="2800" smtClean="0"/>
              <a:t>: memecahkan (menyelesaikan) masing-masing upa-masalah secara  rekursif.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i="1" smtClean="0"/>
              <a:t>Combine: </a:t>
            </a:r>
            <a:r>
              <a:rPr lang="en-US" sz="2800" smtClean="0"/>
              <a:t>mengabungkan solusi masing-masing upa-masalah sehingga membentuk solusi persoalan semula.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E17EA-1D98-495C-996F-017BC30A00E4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798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8113"/>
            <a:ext cx="6762750" cy="649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F10956-0A0B-4D17-B00B-1FB9048F7CB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546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Obyek persoalan yang dibagi : masukan (</a:t>
            </a:r>
            <a:r>
              <a:rPr lang="en-US" sz="2800" i="1" smtClean="0"/>
              <a:t>input</a:t>
            </a:r>
            <a:r>
              <a:rPr lang="en-US" sz="2800" smtClean="0"/>
              <a:t>) atau </a:t>
            </a:r>
            <a:r>
              <a:rPr lang="en-US" sz="2800" i="1" smtClean="0"/>
              <a:t>instances</a:t>
            </a:r>
            <a:r>
              <a:rPr lang="en-US" sz="2800" smtClean="0"/>
              <a:t> persoalan yang berukuran </a:t>
            </a:r>
            <a:r>
              <a:rPr lang="en-US" sz="2800" i="1" smtClean="0"/>
              <a:t>n</a:t>
            </a:r>
            <a:r>
              <a:rPr lang="en-US" sz="2800" smtClean="0"/>
              <a:t> seperti: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- tabel (larik),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- matriks,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- eksponen,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- dll, bergantung persoalannya.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Tiap-tiap upa-masalah mempunyai karakteristik yang sama (</a:t>
            </a:r>
            <a:r>
              <a:rPr lang="en-US" sz="2800" i="1" smtClean="0"/>
              <a:t>the same type</a:t>
            </a:r>
            <a:r>
              <a:rPr lang="en-US" sz="2800" smtClean="0"/>
              <a:t>) dengan karakteristik masalah asal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sehingga metode </a:t>
            </a:r>
            <a:r>
              <a:rPr lang="en-US" sz="2800" i="1" smtClean="0"/>
              <a:t>Divide and Conquer</a:t>
            </a:r>
            <a:r>
              <a:rPr lang="en-US" sz="2800" smtClean="0"/>
              <a:t> lebih natural diungkapkan dengan skema rekursif.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663</Words>
  <Application>Microsoft Office PowerPoint</Application>
  <PresentationFormat>On-screen Show (4:3)</PresentationFormat>
  <Paragraphs>209</Paragraphs>
  <Slides>61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Office Theme</vt:lpstr>
      <vt:lpstr>Document</vt:lpstr>
      <vt:lpstr>Equation</vt:lpstr>
      <vt:lpstr>Divide And Conquer</vt:lpstr>
      <vt:lpstr>Slide 2</vt:lpstr>
      <vt:lpstr>Slide 3</vt:lpstr>
      <vt:lpstr>Slide 4</vt:lpstr>
      <vt:lpstr>Slide 5</vt:lpstr>
      <vt:lpstr>Slide 6</vt:lpstr>
      <vt:lpstr>Definisi </vt:lpstr>
      <vt:lpstr>Slide 8</vt:lpstr>
      <vt:lpstr>Slide 9</vt:lpstr>
      <vt:lpstr>Skema Umum Algoritma Divide and Conquer </vt:lpstr>
      <vt:lpstr>Jika pembagian selalu menghasilkan dua upa-masalah yang berukuran sama:</vt:lpstr>
      <vt:lpstr>Mencari Nilai Minimum dan Maksimum (MinMaks)</vt:lpstr>
      <vt:lpstr>Penyelesaian dengan Algoritma Brute Force</vt:lpstr>
      <vt:lpstr>Ide penyelesaian dengan Divide and Conquer</vt:lpstr>
      <vt:lpstr>Slide 15</vt:lpstr>
      <vt:lpstr>Slide 16</vt:lpstr>
      <vt:lpstr>Slide 17</vt:lpstr>
      <vt:lpstr>Slide 18</vt:lpstr>
      <vt:lpstr>Slide 19</vt:lpstr>
      <vt:lpstr>Slide 20</vt:lpstr>
      <vt:lpstr>Algoritma Pengurutan Secara Divide and Conquer</vt:lpstr>
      <vt:lpstr>Slide 22</vt:lpstr>
      <vt:lpstr>Slide 23</vt:lpstr>
      <vt:lpstr>(a) Merge Sort</vt:lpstr>
      <vt:lpstr>Merge Sort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(b) Insertion Sort</vt:lpstr>
      <vt:lpstr>Slide 35</vt:lpstr>
      <vt:lpstr>Slide 36</vt:lpstr>
      <vt:lpstr>Slide 37</vt:lpstr>
      <vt:lpstr>Slide 38</vt:lpstr>
      <vt:lpstr>(c) Quick Sort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Kompleksitas Algoritma Quicksort:</vt:lpstr>
      <vt:lpstr>Slide 50</vt:lpstr>
      <vt:lpstr>Slide 51</vt:lpstr>
      <vt:lpstr>Slide 52</vt:lpstr>
      <vt:lpstr>Slide 53</vt:lpstr>
      <vt:lpstr>Slide 54</vt:lpstr>
      <vt:lpstr>Slide 55</vt:lpstr>
      <vt:lpstr>(d)  Selection Sort</vt:lpstr>
      <vt:lpstr>Slide 57</vt:lpstr>
      <vt:lpstr>Slide 58</vt:lpstr>
      <vt:lpstr>Slide 59</vt:lpstr>
      <vt:lpstr>Slide 60</vt:lpstr>
      <vt:lpstr>Slide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wilis</cp:lastModifiedBy>
  <cp:revision>10</cp:revision>
  <dcterms:created xsi:type="dcterms:W3CDTF">2014-01-31T01:13:01Z</dcterms:created>
  <dcterms:modified xsi:type="dcterms:W3CDTF">2014-10-29T02:44:31Z</dcterms:modified>
</cp:coreProperties>
</file>