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4"/>
  </p:handout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AF27B-315A-4F9E-8DB4-577993AD9F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A092-C581-4CCF-8E0B-B706145A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4F1E2-98D0-4DE6-ACC0-85168A31A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4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5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olker_Strasse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Divide And Conquer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 </a:t>
            </a:r>
          </a:p>
          <a:p>
            <a:r>
              <a:rPr lang="id-ID" smtClean="0"/>
              <a:t>Pertemuan </a:t>
            </a:r>
            <a:r>
              <a:rPr lang="id-ID" dirty="0" smtClean="0"/>
              <a:t>9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834"/>
            <a:ext cx="4286280" cy="378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Kasus 4</a:t>
            </a:r>
            <a:r>
              <a:rPr lang="en-US" sz="2400" smtClean="0"/>
              <a:t>: bagian kiri dan bagian kanan memiliki mayoritas,  Pada </a:t>
            </a:r>
            <a:r>
              <a:rPr lang="en-US" sz="2400" i="1" smtClean="0"/>
              <a:t>array</a:t>
            </a:r>
            <a:r>
              <a:rPr lang="en-US" sz="2400" smtClean="0"/>
              <a:t> gabungan, hitung jumlah elemen yang sama dengan kedua elemen kandidat  mayoritas tersebut.</a:t>
            </a:r>
          </a:p>
          <a:p>
            <a:pPr>
              <a:buFontTx/>
              <a:buNone/>
            </a:pPr>
            <a:r>
              <a:rPr lang="en-US" sz="2400" smtClean="0"/>
              <a:t>	Jika salah satu kandidat adalah elemen mayoritas, </a:t>
            </a:r>
            <a:r>
              <a:rPr lang="en-US" sz="2400" i="1" smtClean="0"/>
              <a:t>return</a:t>
            </a:r>
            <a:r>
              <a:rPr lang="en-US" sz="2400" smtClean="0"/>
              <a:t> elemen tersebut, kalau tidak </a:t>
            </a:r>
            <a:r>
              <a:rPr lang="en-US" sz="2400" i="1" smtClean="0"/>
              <a:t>return</a:t>
            </a:r>
            <a:r>
              <a:rPr lang="en-US" sz="2400" smtClean="0"/>
              <a:t> “no majority”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Contoh:  	</a:t>
            </a:r>
            <a:r>
              <a:rPr lang="en-US" sz="2400" u="sng" smtClean="0"/>
              <a:t>3     3     4      3      4     4     4     4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400" u="sng" smtClean="0"/>
              <a:t> 3     3     4     3</a:t>
            </a:r>
            <a:r>
              <a:rPr lang="en-US" sz="2400" smtClean="0"/>
              <a:t>      </a:t>
            </a:r>
            <a:r>
              <a:rPr lang="en-US" sz="2400" u="sng" smtClean="0"/>
              <a:t>4     4     4     4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000" smtClean="0"/>
              <a:t>majority = 3	       majority = 4	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400" u="sng" smtClean="0"/>
              <a:t>3     3     4      3      4     4     4     4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000" smtClean="0"/>
              <a:t>Jumlah elemen 3 = 3 buah</a:t>
            </a:r>
          </a:p>
          <a:p>
            <a:pPr>
              <a:buFontTx/>
              <a:buNone/>
            </a:pPr>
            <a:r>
              <a:rPr lang="en-US" sz="2000" smtClean="0"/>
              <a:t>			Jumlah elemen 4 = 5 buah  </a:t>
            </a:r>
            <a:r>
              <a:rPr lang="en-US" sz="2000" smtClean="0">
                <a:sym typeface="Wingdings" pitchFamily="2" charset="2"/>
              </a:rPr>
              <a:t> mayoritas</a:t>
            </a:r>
            <a:endParaRPr lang="en-US" sz="2000" smtClean="0"/>
          </a:p>
          <a:p>
            <a:pPr>
              <a:buFontTx/>
              <a:buNone/>
            </a:pPr>
            <a:r>
              <a:rPr lang="en-US" sz="2400" smtClean="0"/>
              <a:t> </a:t>
            </a:r>
            <a:endParaRPr lang="en-US" sz="240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73FA7-F117-4298-AFC0-5BE292986013}" type="slidenum">
              <a:rPr lang="en-US" smtClean="0"/>
              <a:pPr/>
              <a:t>10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29000" y="3352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3352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648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800600" y="4572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6" name="TextBox 13"/>
          <p:cNvSpPr txBox="1">
            <a:spLocks noChangeArrowheads="1"/>
          </p:cNvSpPr>
          <p:nvPr/>
        </p:nvSpPr>
        <p:spPr bwMode="auto">
          <a:xfrm>
            <a:off x="3810000" y="6457950"/>
            <a:ext cx="1677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“majority = 4”</a:t>
            </a:r>
          </a:p>
        </p:txBody>
      </p:sp>
      <p:cxnSp>
        <p:nvCxnSpPr>
          <p:cNvPr id="25" name="Straight Arrow Connector 24"/>
          <p:cNvCxnSpPr>
            <a:endCxn id="104456" idx="0"/>
          </p:cNvCxnSpPr>
          <p:nvPr/>
        </p:nvCxnSpPr>
        <p:spPr>
          <a:xfrm rot="16200000" flipH="1">
            <a:off x="4448969" y="6257131"/>
            <a:ext cx="4000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4456" idx="0"/>
          </p:cNvCxnSpPr>
          <p:nvPr/>
        </p:nvCxnSpPr>
        <p:spPr>
          <a:xfrm rot="16200000" flipH="1">
            <a:off x="4496594" y="630475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Contoh keseluruhan: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	4	4	4	5	4	3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	4	4</a:t>
            </a:r>
            <a:r>
              <a:rPr lang="en-US" sz="2400" smtClean="0"/>
              <a:t>	</a:t>
            </a:r>
            <a:r>
              <a:rPr lang="en-US" sz="2400" u="sng" smtClean="0"/>
              <a:t>4	5	4	3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</a:t>
            </a:r>
            <a:r>
              <a:rPr lang="en-US" sz="2400" smtClean="0"/>
              <a:t>	</a:t>
            </a:r>
            <a:r>
              <a:rPr lang="en-US" sz="2400" u="sng" smtClean="0"/>
              <a:t>4	4</a:t>
            </a:r>
            <a:r>
              <a:rPr lang="en-US" sz="2400" smtClean="0"/>
              <a:t>	</a:t>
            </a:r>
            <a:r>
              <a:rPr lang="en-US" sz="2400" u="sng" smtClean="0"/>
              <a:t>4	5</a:t>
            </a:r>
            <a:r>
              <a:rPr lang="en-US" sz="2400" smtClean="0"/>
              <a:t>	</a:t>
            </a:r>
            <a:r>
              <a:rPr lang="en-US" sz="2400" u="sng" smtClean="0"/>
              <a:t>4	3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  </a:t>
            </a:r>
            <a:r>
              <a:rPr lang="en-US" sz="2400" u="sng" smtClean="0"/>
              <a:t>3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5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3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  </a:t>
            </a:r>
            <a:r>
              <a:rPr lang="en-US" sz="2400" u="sng" smtClean="0"/>
              <a:t>3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5</a:t>
            </a:r>
            <a:r>
              <a:rPr lang="en-US" sz="2400" smtClean="0"/>
              <a:t>	</a:t>
            </a:r>
            <a:r>
              <a:rPr lang="en-US" sz="2400" u="sng" smtClean="0"/>
              <a:t>4</a:t>
            </a:r>
            <a:r>
              <a:rPr lang="en-US" sz="2400" smtClean="0"/>
              <a:t>	</a:t>
            </a:r>
            <a:r>
              <a:rPr lang="en-US" sz="2400" u="sng" smtClean="0"/>
              <a:t>3</a:t>
            </a:r>
          </a:p>
          <a:p>
            <a:pPr>
              <a:buFontTx/>
              <a:buNone/>
            </a:pPr>
            <a:r>
              <a:rPr lang="en-US" sz="2000" smtClean="0"/>
              <a:t>   m=4     m=3     m=4       m=4      m=4       m=5       m=4       m=3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</a:t>
            </a: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36F2B-98A9-4973-8B04-74F975754072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696200" y="1143000"/>
          <a:ext cx="1112838" cy="2895600"/>
        </p:xfrm>
        <a:graphic>
          <a:graphicData uri="http://schemas.openxmlformats.org/presentationml/2006/ole">
            <p:oleObj spid="_x0000_s39938" name="Equation" r:id="rId3" imgW="482600" imgH="115570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7702550" y="4343400"/>
          <a:ext cx="1060450" cy="914400"/>
        </p:xfrm>
        <a:graphic>
          <a:graphicData uri="http://schemas.openxmlformats.org/presentationml/2006/ole">
            <p:oleObj spid="_x0000_s39939" name="Equation" r:id="rId4" imgW="457002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800" u="sng" smtClean="0"/>
              <a:t>4</a:t>
            </a:r>
            <a:r>
              <a:rPr lang="en-US" sz="2800" smtClean="0"/>
              <a:t>	  </a:t>
            </a:r>
            <a:r>
              <a:rPr lang="en-US" sz="2800" u="sng" smtClean="0"/>
              <a:t>3</a:t>
            </a:r>
            <a:r>
              <a:rPr lang="en-US" sz="2800" smtClean="0"/>
              <a:t>	</a:t>
            </a:r>
            <a:r>
              <a:rPr lang="en-US" sz="2800" u="sng" smtClean="0"/>
              <a:t>4</a:t>
            </a:r>
            <a:r>
              <a:rPr lang="en-US" sz="2800" smtClean="0"/>
              <a:t>	</a:t>
            </a:r>
            <a:r>
              <a:rPr lang="en-US" sz="2800" u="sng" smtClean="0"/>
              <a:t>4</a:t>
            </a:r>
            <a:r>
              <a:rPr lang="en-US" sz="2800" smtClean="0"/>
              <a:t>	</a:t>
            </a:r>
            <a:r>
              <a:rPr lang="en-US" sz="2800" u="sng" smtClean="0"/>
              <a:t>4</a:t>
            </a:r>
            <a:r>
              <a:rPr lang="en-US" sz="2800" smtClean="0"/>
              <a:t>	</a:t>
            </a:r>
            <a:r>
              <a:rPr lang="en-US" sz="2800" u="sng" smtClean="0"/>
              <a:t>5</a:t>
            </a:r>
            <a:r>
              <a:rPr lang="en-US" sz="2800" smtClean="0"/>
              <a:t>	</a:t>
            </a:r>
            <a:r>
              <a:rPr lang="en-US" sz="2800" u="sng" smtClean="0"/>
              <a:t>4</a:t>
            </a:r>
            <a:r>
              <a:rPr lang="en-US" sz="2800" smtClean="0"/>
              <a:t>	</a:t>
            </a:r>
            <a:r>
              <a:rPr lang="en-US" sz="2800" u="sng" smtClean="0"/>
              <a:t>3</a:t>
            </a:r>
          </a:p>
          <a:p>
            <a:pPr>
              <a:buFontTx/>
              <a:buNone/>
            </a:pPr>
            <a:r>
              <a:rPr lang="en-US" sz="2000" smtClean="0"/>
              <a:t>   m=4     m=3     m=4       m=4      m=4       m=5       m=4       m=3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</a:t>
            </a:r>
            <a:r>
              <a:rPr lang="en-US" sz="2400" smtClean="0"/>
              <a:t>	</a:t>
            </a:r>
            <a:r>
              <a:rPr lang="en-US" sz="2400" u="sng" smtClean="0"/>
              <a:t>4	4</a:t>
            </a:r>
            <a:r>
              <a:rPr lang="en-US" sz="2400" smtClean="0"/>
              <a:t>	</a:t>
            </a:r>
            <a:r>
              <a:rPr lang="en-US" sz="2400" u="sng" smtClean="0"/>
              <a:t>4	5</a:t>
            </a:r>
            <a:r>
              <a:rPr lang="en-US" sz="2400" smtClean="0"/>
              <a:t>	</a:t>
            </a:r>
            <a:r>
              <a:rPr lang="en-US" sz="2400" u="sng" smtClean="0"/>
              <a:t>4	3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    nm	   m =4                 nm                   nm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	4	4</a:t>
            </a:r>
            <a:r>
              <a:rPr lang="en-US" sz="2400" smtClean="0"/>
              <a:t>	</a:t>
            </a:r>
            <a:r>
              <a:rPr lang="en-US" sz="2400" u="sng" smtClean="0"/>
              <a:t>4	5	4	3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     m = 4			   nm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u="sng" smtClean="0"/>
              <a:t>4	  3	4	4	4	5	4	3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		m = 4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232B20-A9AC-4D79-BFF8-BA1F915DB825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397750" y="2133600"/>
          <a:ext cx="1746250" cy="3352800"/>
        </p:xfrm>
        <a:graphic>
          <a:graphicData uri="http://schemas.openxmlformats.org/presentationml/2006/ole">
            <p:oleObj spid="_x0000_s40962" name="Equation" r:id="rId3" imgW="609600" imgH="1155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Kompleksitas waktu algoritma mayoritas: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T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 adalah jumlah operasi perbandingan yang terjadi </a:t>
            </a:r>
          </a:p>
          <a:p>
            <a:pPr>
              <a:buFontTx/>
              <a:buNone/>
            </a:pPr>
            <a:r>
              <a:rPr lang="en-US" sz="2400" smtClean="0"/>
              <a:t>	(pada saat menghitung jumlah elemen yang sama dengan kandidat mayoritas)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Pada setiap level terdapat dua pemanggilan rekursif, masing-masing untuk </a:t>
            </a:r>
            <a:r>
              <a:rPr lang="en-US" sz="2400" i="1" smtClean="0"/>
              <a:t>n</a:t>
            </a:r>
            <a:r>
              <a:rPr lang="en-US" sz="2400" smtClean="0"/>
              <a:t>/2 elemen </a:t>
            </a:r>
            <a:r>
              <a:rPr lang="en-US" sz="2400" i="1" smtClean="0"/>
              <a:t>array.</a:t>
            </a:r>
          </a:p>
          <a:p>
            <a:pPr>
              <a:buFontTx/>
              <a:buNone/>
            </a:pPr>
            <a:r>
              <a:rPr lang="en-US" sz="2400" i="1" smtClean="0"/>
              <a:t>	</a:t>
            </a:r>
            <a:r>
              <a:rPr lang="en-US" sz="2400" smtClean="0"/>
              <a:t>Jumlah perbandingan yang terjadi paling banyak 2</a:t>
            </a:r>
            <a:r>
              <a:rPr lang="en-US" sz="2400" i="1" smtClean="0"/>
              <a:t>n </a:t>
            </a:r>
            <a:r>
              <a:rPr lang="en-US" sz="2400" smtClean="0"/>
              <a:t>(</a:t>
            </a:r>
            <a:r>
              <a:rPr lang="en-US" sz="2400" i="1" smtClean="0"/>
              <a:t>upper bound</a:t>
            </a:r>
            <a:r>
              <a:rPr lang="en-US" sz="2400" smtClean="0"/>
              <a:t>) yaitu pada kasus 4, untuk </a:t>
            </a:r>
            <a:r>
              <a:rPr lang="en-US" sz="2400" i="1" smtClean="0"/>
              <a:t>array</a:t>
            </a:r>
            <a:r>
              <a:rPr lang="en-US" sz="2400" smtClean="0"/>
              <a:t> berukuran </a:t>
            </a:r>
            <a:r>
              <a:rPr lang="en-US" sz="2400" i="1" smtClean="0"/>
              <a:t>n</a:t>
            </a:r>
            <a:r>
              <a:rPr lang="en-US" sz="2400" smtClean="0"/>
              <a:t>.  Secara umum jumlah perbandingan = </a:t>
            </a:r>
            <a:r>
              <a:rPr lang="en-US" sz="2400" i="1" smtClean="0"/>
              <a:t>cn</a:t>
            </a:r>
            <a:r>
              <a:rPr lang="en-US" sz="24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pPr>
              <a:buFontTx/>
              <a:buNone/>
            </a:pPr>
            <a:r>
              <a:rPr lang="en-US" sz="2400" smtClean="0"/>
              <a:t>	Untuk </a:t>
            </a:r>
            <a:r>
              <a:rPr lang="en-US" sz="2400" i="1" smtClean="0"/>
              <a:t>n </a:t>
            </a:r>
            <a:r>
              <a:rPr lang="en-US" sz="2400" smtClean="0"/>
              <a:t>= 1, jumlah perbandingan = 0, secara umum = </a:t>
            </a:r>
            <a:r>
              <a:rPr lang="en-US" sz="2400" i="1" smtClean="0"/>
              <a:t>a</a:t>
            </a:r>
            <a:r>
              <a:rPr lang="en-US" sz="2400" smtClean="0"/>
              <a:t>.	</a:t>
            </a:r>
            <a:endParaRPr lang="en-US" sz="2400" i="1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E243C-6655-4B03-8F48-0EF3E7F1047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153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Jadi,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Menurut Teorema Master, 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</a:t>
            </a:r>
            <a:r>
              <a:rPr lang="en-US" sz="2400" i="1" smtClean="0"/>
              <a:t>T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 = 2</a:t>
            </a:r>
            <a:r>
              <a:rPr lang="en-US" sz="2400" i="1" smtClean="0"/>
              <a:t>T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/2) + </a:t>
            </a:r>
            <a:r>
              <a:rPr lang="en-US" sz="2400" i="1" smtClean="0"/>
              <a:t>cn </a:t>
            </a:r>
            <a:r>
              <a:rPr lang="en-US" sz="2400" smtClean="0"/>
              <a:t>=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 log </a:t>
            </a:r>
            <a:r>
              <a:rPr lang="en-US" sz="2400" i="1" smtClean="0"/>
              <a:t>n</a:t>
            </a:r>
            <a:r>
              <a:rPr lang="en-US" sz="2400" smtClean="0"/>
              <a:t>)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1E9581-F508-4AFC-BE7A-3265DF645F9E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447800" y="1066800"/>
          <a:ext cx="4198938" cy="1066800"/>
        </p:xfrm>
        <a:graphic>
          <a:graphicData uri="http://schemas.openxmlformats.org/presentationml/2006/ole">
            <p:oleObj spid="_x0000_s41986" name="Equation" r:id="rId3" imgW="1548728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ED50B-8C8A-4AF3-B65F-FE488A60DA0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49275"/>
            <a:ext cx="8229600" cy="55467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smtClean="0"/>
              <a:t>	</a:t>
            </a:r>
            <a:r>
              <a:rPr lang="en-US" sz="3600" b="1" smtClean="0"/>
              <a:t>Mencari Pasangan Titik yang Jaraknya Terdekat (</a:t>
            </a:r>
            <a:r>
              <a:rPr lang="en-US" sz="3600" b="1" i="1" smtClean="0"/>
              <a:t>Closest Pair</a:t>
            </a:r>
            <a:r>
              <a:rPr lang="en-US" sz="3600" b="1" smtClean="0"/>
              <a:t>)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800" b="1" smtClean="0"/>
              <a:t>Persoalan</a:t>
            </a:r>
            <a:r>
              <a:rPr lang="en-US" sz="2800" smtClean="0"/>
              <a:t>: Diberikan himpunan titik, </a:t>
            </a:r>
            <a:r>
              <a:rPr lang="en-US" sz="2800" i="1" smtClean="0"/>
              <a:t>P</a:t>
            </a:r>
            <a:r>
              <a:rPr lang="en-US" sz="2800" smtClean="0"/>
              <a:t>, yang terdiri dari </a:t>
            </a:r>
            <a:r>
              <a:rPr lang="en-US" sz="2800" i="1" smtClean="0"/>
              <a:t>n</a:t>
            </a:r>
            <a:r>
              <a:rPr lang="en-US" sz="2800" smtClean="0"/>
              <a:t> buah titik, (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, </a:t>
            </a:r>
            <a:r>
              <a:rPr lang="en-US" sz="2800" i="1" smtClean="0"/>
              <a:t>y</a:t>
            </a:r>
            <a:r>
              <a:rPr lang="en-US" sz="2800" i="1" baseline="-25000" smtClean="0"/>
              <a:t>i</a:t>
            </a:r>
            <a:r>
              <a:rPr lang="en-US" sz="2800" smtClean="0"/>
              <a:t>), pada bidang 2-D. Tentukan sepasang titik di dalam P yang jaraknya  terdekat satu sama lain. 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114800"/>
            <a:ext cx="2409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002C7-2456-47B8-8D74-054A31058646}" type="slidenum">
              <a:rPr lang="en-US" smtClean="0"/>
              <a:pPr/>
              <a:t>16</a:t>
            </a:fld>
            <a:endParaRPr lang="en-US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ph/>
          </p:nvPr>
        </p:nvGraphicFramePr>
        <p:xfrm>
          <a:off x="914400" y="542925"/>
          <a:ext cx="5915025" cy="4545013"/>
        </p:xfrm>
        <a:graphic>
          <a:graphicData uri="http://schemas.openxmlformats.org/presentationml/2006/ole">
            <p:oleObj spid="_x0000_s43010" name="Visio" r:id="rId3" imgW="2894076" imgH="2223516" progId="Visio.Drawing.11">
              <p:embed/>
            </p:oleObj>
          </a:graphicData>
        </a:graphic>
      </p:graphicFrame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971550" y="5157788"/>
            <a:ext cx="7277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>
                <a:latin typeface="Arial" charset="0"/>
                <a:cs typeface="Times New Roman" pitchFamily="18" charset="0"/>
              </a:rPr>
              <a:t>Jarak dua buah titik </a:t>
            </a:r>
            <a:r>
              <a:rPr lang="en-US" i="1">
                <a:latin typeface="Arial" charset="0"/>
                <a:cs typeface="Times New Roman" pitchFamily="18" charset="0"/>
              </a:rPr>
              <a:t>p</a:t>
            </a:r>
            <a:r>
              <a:rPr lang="en-US" baseline="-30000">
                <a:latin typeface="Arial" charset="0"/>
                <a:cs typeface="Times New Roman" pitchFamily="18" charset="0"/>
              </a:rPr>
              <a:t>1</a:t>
            </a:r>
            <a:r>
              <a:rPr lang="en-US">
                <a:latin typeface="Arial" charset="0"/>
                <a:cs typeface="Times New Roman" pitchFamily="18" charset="0"/>
              </a:rPr>
              <a:t> = (</a:t>
            </a:r>
            <a:r>
              <a:rPr lang="en-US" i="1">
                <a:latin typeface="Arial" charset="0"/>
                <a:cs typeface="Times New Roman" pitchFamily="18" charset="0"/>
              </a:rPr>
              <a:t>x</a:t>
            </a:r>
            <a:r>
              <a:rPr lang="en-US" baseline="-30000">
                <a:latin typeface="Arial" charset="0"/>
                <a:cs typeface="Times New Roman" pitchFamily="18" charset="0"/>
              </a:rPr>
              <a:t>1</a:t>
            </a:r>
            <a:r>
              <a:rPr lang="en-US">
                <a:latin typeface="Arial" charset="0"/>
                <a:cs typeface="Times New Roman" pitchFamily="18" charset="0"/>
              </a:rPr>
              <a:t>, </a:t>
            </a:r>
            <a:r>
              <a:rPr lang="en-US" i="1">
                <a:latin typeface="Arial" charset="0"/>
                <a:cs typeface="Times New Roman" pitchFamily="18" charset="0"/>
              </a:rPr>
              <a:t>y</a:t>
            </a:r>
            <a:r>
              <a:rPr lang="en-US" baseline="-30000">
                <a:latin typeface="Arial" charset="0"/>
                <a:cs typeface="Times New Roman" pitchFamily="18" charset="0"/>
              </a:rPr>
              <a:t>1</a:t>
            </a:r>
            <a:r>
              <a:rPr lang="en-US">
                <a:latin typeface="Arial" charset="0"/>
                <a:cs typeface="Times New Roman" pitchFamily="18" charset="0"/>
              </a:rPr>
              <a:t>) dan </a:t>
            </a:r>
            <a:r>
              <a:rPr lang="en-US" i="1">
                <a:latin typeface="Arial" charset="0"/>
                <a:cs typeface="Times New Roman" pitchFamily="18" charset="0"/>
              </a:rPr>
              <a:t>p</a:t>
            </a:r>
            <a:r>
              <a:rPr lang="en-US" baseline="-30000">
                <a:latin typeface="Arial" charset="0"/>
                <a:cs typeface="Times New Roman" pitchFamily="18" charset="0"/>
              </a:rPr>
              <a:t>2</a:t>
            </a:r>
            <a:r>
              <a:rPr lang="en-US">
                <a:latin typeface="Arial" charset="0"/>
                <a:cs typeface="Times New Roman" pitchFamily="18" charset="0"/>
              </a:rPr>
              <a:t> = (</a:t>
            </a:r>
            <a:r>
              <a:rPr lang="en-US" i="1">
                <a:latin typeface="Arial" charset="0"/>
                <a:cs typeface="Times New Roman" pitchFamily="18" charset="0"/>
              </a:rPr>
              <a:t>x</a:t>
            </a:r>
            <a:r>
              <a:rPr lang="en-US" baseline="-30000">
                <a:latin typeface="Arial" charset="0"/>
                <a:cs typeface="Times New Roman" pitchFamily="18" charset="0"/>
              </a:rPr>
              <a:t>2</a:t>
            </a:r>
            <a:r>
              <a:rPr lang="en-US">
                <a:latin typeface="Arial" charset="0"/>
                <a:cs typeface="Times New Roman" pitchFamily="18" charset="0"/>
              </a:rPr>
              <a:t>, </a:t>
            </a:r>
            <a:r>
              <a:rPr lang="en-US" i="1">
                <a:latin typeface="Arial" charset="0"/>
                <a:cs typeface="Times New Roman" pitchFamily="18" charset="0"/>
              </a:rPr>
              <a:t>y</a:t>
            </a:r>
            <a:r>
              <a:rPr lang="en-US" baseline="-30000">
                <a:latin typeface="Arial" charset="0"/>
                <a:cs typeface="Times New Roman" pitchFamily="18" charset="0"/>
              </a:rPr>
              <a:t>2</a:t>
            </a:r>
            <a:r>
              <a:rPr lang="en-US">
                <a:latin typeface="Arial" charset="0"/>
                <a:cs typeface="Times New Roman" pitchFamily="18" charset="0"/>
              </a:rPr>
              <a:t>): </a:t>
            </a:r>
            <a:endParaRPr lang="en-US">
              <a:latin typeface="Arial" charset="0"/>
            </a:endParaRPr>
          </a:p>
          <a:p>
            <a:pPr indent="457200" eaLnBrk="0" hangingPunct="0"/>
            <a:endParaRPr lang="en-US">
              <a:latin typeface="Arial" charset="0"/>
            </a:endParaRP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2195513" y="5949950"/>
          <a:ext cx="5040312" cy="690563"/>
        </p:xfrm>
        <a:graphic>
          <a:graphicData uri="http://schemas.openxmlformats.org/presentationml/2006/ole">
            <p:oleObj spid="_x0000_s43011" name="Equation" r:id="rId4" imgW="2222500" imgH="304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C8B1E-FEA5-4969-90E3-EF9E395E41E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001000" cy="11430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Penyelesaian secara </a:t>
            </a:r>
            <a:r>
              <a:rPr lang="en-US" sz="3200" b="1" i="1" smtClean="0"/>
              <a:t>Brute Force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Hitung jarak setiap pasang titik. Ada sebanyak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, 2) = 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– 1)/2 pasangan titik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Pilih pasangan titik yang mempunyai jarak terkecil.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Kompleksitas algoritma adalah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B31D8-BCB2-4C08-B07E-40E074F07FB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Penyelesaian secara </a:t>
            </a:r>
            <a:r>
              <a:rPr lang="en-US" sz="3200" b="1" i="1" smtClean="0"/>
              <a:t>Divide and Conquer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Asumsi:  </a:t>
            </a:r>
            <a:r>
              <a:rPr lang="en-US" i="1" smtClean="0"/>
              <a:t>n = </a:t>
            </a:r>
            <a:r>
              <a:rPr lang="en-US" smtClean="0"/>
              <a:t>2</a:t>
            </a:r>
            <a:r>
              <a:rPr lang="en-US" i="1" baseline="30000" smtClean="0"/>
              <a:t>k</a:t>
            </a:r>
            <a:r>
              <a:rPr lang="en-US" smtClean="0"/>
              <a:t> dan titik-titik sudah diurut berdasarkan absis (</a:t>
            </a:r>
            <a:r>
              <a:rPr lang="en-US" i="1" smtClean="0"/>
              <a:t>x</a:t>
            </a:r>
            <a:r>
              <a:rPr lang="en-US" smtClean="0"/>
              <a:t>).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Algoritma </a:t>
            </a:r>
            <a:r>
              <a:rPr lang="en-US" i="1" smtClean="0"/>
              <a:t>Closest Pair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r>
              <a:rPr lang="en-US" smtClean="0"/>
              <a:t>	1.  SOLVE: jika </a:t>
            </a:r>
            <a:r>
              <a:rPr lang="en-US" i="1" smtClean="0"/>
              <a:t>n</a:t>
            </a:r>
            <a:r>
              <a:rPr lang="en-US" smtClean="0"/>
              <a:t> = 2, maka jarak kedua</a:t>
            </a:r>
          </a:p>
          <a:p>
            <a:pPr eaLnBrk="1" hangingPunct="1">
              <a:buFontTx/>
              <a:buNone/>
            </a:pPr>
            <a:r>
              <a:rPr lang="en-US" smtClean="0"/>
              <a:t>        titik dihitung langsung dengan rumus </a:t>
            </a:r>
          </a:p>
          <a:p>
            <a:pPr eaLnBrk="1" hangingPunct="1">
              <a:buFontTx/>
              <a:buNone/>
            </a:pPr>
            <a:r>
              <a:rPr lang="en-US" smtClean="0"/>
              <a:t>        Euclidean.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C0552-330A-403A-A3A9-BB6ED670DF9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7550"/>
          </a:xfrm>
        </p:spPr>
        <p:txBody>
          <a:bodyPr/>
          <a:lstStyle/>
          <a:p>
            <a:pPr marL="571500" indent="-571500" eaLnBrk="1" hangingPunct="1">
              <a:buFontTx/>
              <a:buNone/>
            </a:pPr>
            <a:r>
              <a:rPr lang="en-US" sz="2800" smtClean="0"/>
              <a:t>2.   DIVIDE: Bagi himpunan titik ke dalam dua bagian, </a:t>
            </a:r>
            <a:r>
              <a:rPr lang="en-US" sz="2800" i="1" smtClean="0"/>
              <a:t>S</a:t>
            </a:r>
            <a:r>
              <a:rPr lang="en-US" sz="2800" baseline="-25000" smtClean="0"/>
              <a:t>1</a:t>
            </a:r>
            <a:r>
              <a:rPr lang="en-US" sz="2800" smtClean="0"/>
              <a:t> dan </a:t>
            </a:r>
            <a:r>
              <a:rPr lang="en-US" sz="2800" i="1" smtClean="0"/>
              <a:t>S</a:t>
            </a:r>
            <a:r>
              <a:rPr lang="en-US" sz="2800" baseline="-25000" smtClean="0"/>
              <a:t>2</a:t>
            </a:r>
            <a:r>
              <a:rPr lang="en-US" sz="2800" smtClean="0"/>
              <a:t>, setiap bagian mempunyai jumlah titik yang sama. </a:t>
            </a:r>
            <a:r>
              <a:rPr lang="id-ID" sz="2800" smtClean="0"/>
              <a:t> </a:t>
            </a:r>
            <a:r>
              <a:rPr lang="id-ID" sz="2800" i="1" smtClean="0"/>
              <a:t>L</a:t>
            </a:r>
            <a:r>
              <a:rPr lang="id-ID" sz="2800" smtClean="0"/>
              <a:t> adalah garis maya yang membagi dua himpunan titik ke dalam dua sub-himpunan, masing-masin </a:t>
            </a:r>
            <a:r>
              <a:rPr lang="id-ID" sz="2800" i="1" smtClean="0"/>
              <a:t>n</a:t>
            </a:r>
            <a:r>
              <a:rPr lang="id-ID" sz="2800" smtClean="0"/>
              <a:t>/2 titik.</a:t>
            </a:r>
            <a:endParaRPr lang="en-US" sz="2800" smtClean="0"/>
          </a:p>
          <a:p>
            <a:pPr marL="571500" indent="-571500"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531938" y="2501900"/>
          <a:ext cx="4951412" cy="4356100"/>
        </p:xfrm>
        <a:graphic>
          <a:graphicData uri="http://schemas.openxmlformats.org/presentationml/2006/ole">
            <p:oleObj spid="_x0000_s44034" name="Visio" r:id="rId3" imgW="2894076" imgH="254622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Persoalan Pemasangan Ubin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tabLst>
                <a:tab pos="0" algn="l"/>
              </a:tabLst>
            </a:pPr>
            <a:r>
              <a:rPr lang="en-US" sz="2800" b="1" smtClean="0"/>
              <a:t>Persoalan</a:t>
            </a:r>
            <a:r>
              <a:rPr lang="en-US" sz="2800" smtClean="0"/>
              <a:t>: Diberikan sebuah papan yang berukuran  2</a:t>
            </a:r>
            <a:r>
              <a:rPr lang="en-US" sz="2800" i="1" baseline="30000" smtClean="0"/>
              <a:t>k</a:t>
            </a:r>
            <a:r>
              <a:rPr lang="en-US" sz="2800" smtClean="0"/>
              <a:t> × 2</a:t>
            </a:r>
            <a:r>
              <a:rPr lang="en-US" sz="2800" i="1" baseline="30000" smtClean="0"/>
              <a:t>k</a:t>
            </a:r>
            <a:r>
              <a:rPr lang="en-US" sz="2800" smtClean="0"/>
              <a:t>. Tersedia sebuah ubin dan 2</a:t>
            </a:r>
            <a:r>
              <a:rPr lang="en-US" sz="2800" baseline="30000" smtClean="0"/>
              <a:t>2</a:t>
            </a:r>
            <a:r>
              <a:rPr lang="en-US" sz="2800" i="1" baseline="30000" smtClean="0"/>
              <a:t>k </a:t>
            </a:r>
            <a:r>
              <a:rPr lang="en-US" sz="2800" baseline="30000" smtClean="0"/>
              <a:t> </a:t>
            </a:r>
            <a:r>
              <a:rPr lang="en-US" sz="2800" smtClean="0"/>
              <a:t>– 1 buah ubin yang terdiri dari kelompok 3-ubin berbentuk huruf L. Pasanglah semua ubin pada papan tersebut.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D50A1-50FE-4218-AA75-4A0155599857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61769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AB1F02-E7E5-40B2-97D5-16CB36A0FEC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3.  CONQUER: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, </a:t>
            </a:r>
            <a:r>
              <a:rPr lang="en-US" sz="2800" dirty="0" err="1" smtClean="0"/>
              <a:t>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D-and-C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 startAt="3"/>
              <a:defRPr/>
            </a:pPr>
            <a:endParaRPr lang="en-US" sz="2800" dirty="0" smtClean="0"/>
          </a:p>
          <a:p>
            <a:pPr marL="571500" indent="-5715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4.   </a:t>
            </a:r>
            <a:r>
              <a:rPr lang="id-ID" sz="2800" dirty="0" smtClean="0"/>
              <a:t>COMBINE: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jaraknya</a:t>
            </a:r>
            <a:r>
              <a:rPr lang="en-US" sz="2800" dirty="0" smtClean="0"/>
              <a:t> </a:t>
            </a:r>
            <a:r>
              <a:rPr lang="en-US" sz="2800" dirty="0" err="1" smtClean="0"/>
              <a:t>terdekat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letaknya</a:t>
            </a:r>
            <a:r>
              <a:rPr lang="en-US" sz="2800" dirty="0" smtClean="0"/>
              <a:t>: </a:t>
            </a:r>
          </a:p>
          <a:p>
            <a:pPr marL="571500" indent="-5556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(a) 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terdekat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. </a:t>
            </a:r>
          </a:p>
          <a:p>
            <a:pPr marL="571500" indent="-5556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(b) 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terdekat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</a:p>
          <a:p>
            <a:pPr marL="571500" indent="-5556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(c) 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terdekat</a:t>
            </a:r>
            <a:r>
              <a:rPr lang="en-US" sz="2800" dirty="0" smtClean="0"/>
              <a:t> </a:t>
            </a:r>
            <a:r>
              <a:rPr lang="en-US" sz="2800" dirty="0" err="1" smtClean="0"/>
              <a:t>dipisahkan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i="1" dirty="0" smtClean="0"/>
              <a:t>L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1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</a:p>
          <a:p>
            <a:pPr marL="571500" indent="-57150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marL="571500" indent="-5715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kasusnya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(c),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id-ID" sz="2800" dirty="0" smtClean="0"/>
              <a:t>ketiga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jarak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terdekat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semula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643F56-D6D9-4E17-BF9E-808BEEAE9D81}" type="slidenum">
              <a:rPr lang="en-US" smtClean="0"/>
              <a:pPr/>
              <a:t>21</a:t>
            </a:fld>
            <a:endParaRPr lang="en-US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ph/>
          </p:nvPr>
        </p:nvGraphicFramePr>
        <p:xfrm>
          <a:off x="317500" y="676275"/>
          <a:ext cx="7893050" cy="5905500"/>
        </p:xfrm>
        <a:graphic>
          <a:graphicData uri="http://schemas.openxmlformats.org/presentationml/2006/ole">
            <p:oleObj spid="_x0000_s45058" name="Document" r:id="rId3" imgW="6221249" imgH="465442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2EDFD6-545E-423C-9C2C-1572E7D6CE1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l</a:t>
            </a:r>
            <a:r>
              <a:rPr lang="en-US" sz="2800" dirty="0" smtClean="0"/>
              <a:t> and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r</a:t>
            </a:r>
            <a:r>
              <a:rPr lang="en-US" sz="2800" dirty="0" smtClean="0"/>
              <a:t> yang </a:t>
            </a:r>
            <a:r>
              <a:rPr lang="en-US" sz="2800" dirty="0" err="1" smtClean="0"/>
              <a:t>jaraknya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kasusnya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 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marL="798513" indent="-798513" eaLnBrk="1" hangingPunct="1">
              <a:buFontTx/>
              <a:buNone/>
              <a:defRPr/>
            </a:pPr>
            <a:r>
              <a:rPr lang="en-US" sz="2800" dirty="0" smtClean="0"/>
              <a:t>    (</a:t>
            </a:r>
            <a:r>
              <a:rPr lang="en-US" sz="2800" dirty="0" err="1" smtClean="0"/>
              <a:t>i</a:t>
            </a:r>
            <a:r>
              <a:rPr lang="en-US" sz="2800" dirty="0" smtClean="0"/>
              <a:t>)  </a:t>
            </a:r>
            <a:r>
              <a:rPr lang="en-US" sz="2800" dirty="0" err="1" smtClean="0"/>
              <a:t>Absis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sebesar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en-US" sz="2800" dirty="0" smtClean="0"/>
              <a:t>. 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/>
          </a:p>
          <a:p>
            <a:pPr marL="798513" indent="-798513" eaLnBrk="1" hangingPunct="1">
              <a:buFontTx/>
              <a:buNone/>
              <a:defRPr/>
            </a:pPr>
            <a:r>
              <a:rPr lang="en-US" sz="2800" dirty="0" smtClean="0"/>
              <a:t>   (ii) </a:t>
            </a:r>
            <a:r>
              <a:rPr lang="en-US" sz="2800" dirty="0" err="1" smtClean="0"/>
              <a:t>Ordinat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sebesar</a:t>
            </a:r>
            <a:r>
              <a:rPr lang="en-US" sz="2800" dirty="0" smtClean="0"/>
              <a:t>   </a:t>
            </a:r>
            <a:r>
              <a:rPr lang="en-US" sz="2800" i="1" dirty="0" smtClean="0"/>
              <a:t>d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07EC3-903E-4AF9-A2EE-9C9FC34345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8382000" cy="5334000"/>
          </a:xfrm>
        </p:spPr>
        <p:txBody>
          <a:bodyPr/>
          <a:lstStyle/>
          <a:p>
            <a:pPr eaLnBrk="1" hangingPunct="1"/>
            <a:r>
              <a:rPr lang="en-US" sz="2800" smtClean="0"/>
              <a:t>Ini berarti </a:t>
            </a:r>
            <a:r>
              <a:rPr lang="en-US" sz="2800" i="1" smtClean="0"/>
              <a:t>p</a:t>
            </a:r>
            <a:r>
              <a:rPr lang="en-US" sz="2800" i="1" baseline="-25000" smtClean="0"/>
              <a:t>l</a:t>
            </a:r>
            <a:r>
              <a:rPr lang="en-US" sz="2800" smtClean="0"/>
              <a:t> and </a:t>
            </a:r>
            <a:r>
              <a:rPr lang="en-US" sz="2800" i="1" smtClean="0"/>
              <a:t>p</a:t>
            </a:r>
            <a:r>
              <a:rPr lang="en-US" sz="2800" i="1" baseline="-25000" smtClean="0"/>
              <a:t>r</a:t>
            </a:r>
            <a:r>
              <a:rPr lang="en-US" sz="2800" smtClean="0"/>
              <a:t> adalah sepasang titik yang berada di daerah sekitar garis vertikal </a:t>
            </a:r>
            <a:r>
              <a:rPr lang="en-US" sz="2800" i="1" smtClean="0"/>
              <a:t>L</a:t>
            </a:r>
            <a:r>
              <a:rPr lang="en-US" sz="2800" smtClean="0"/>
              <a:t>: 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Berapa lebar strip abu-abu tersebut?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286000" y="1676400"/>
          <a:ext cx="4191000" cy="4414838"/>
        </p:xfrm>
        <a:graphic>
          <a:graphicData uri="http://schemas.openxmlformats.org/presentationml/2006/ole">
            <p:oleObj spid="_x0000_s46082" name="Visio" r:id="rId3" imgW="2619756" imgH="27595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60C0B-25E7-48A4-AC08-B1EBF3C19B3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20713"/>
            <a:ext cx="5638800" cy="56276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 Kita </a:t>
            </a:r>
            <a:r>
              <a:rPr lang="en-US" sz="2000" dirty="0" err="1" smtClean="0"/>
              <a:t>membatasi</a:t>
            </a:r>
            <a:r>
              <a:rPr lang="en-US" sz="2000" dirty="0" smtClean="0"/>
              <a:t> </a:t>
            </a:r>
            <a:r>
              <a:rPr lang="en-US" sz="2000" dirty="0" err="1" smtClean="0"/>
              <a:t>titik-titik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i="1" dirty="0" smtClean="0"/>
              <a:t>strip</a:t>
            </a:r>
            <a:r>
              <a:rPr lang="en-US" sz="2000" dirty="0" smtClean="0"/>
              <a:t> </a:t>
            </a:r>
            <a:r>
              <a:rPr lang="en-US" sz="2000" dirty="0" err="1" smtClean="0"/>
              <a:t>selebar</a:t>
            </a:r>
            <a:r>
              <a:rPr lang="en-US" sz="2000" dirty="0" smtClean="0"/>
              <a:t> 2</a:t>
            </a:r>
            <a:r>
              <a:rPr lang="en-US" sz="2000" i="1" dirty="0" smtClean="0"/>
              <a:t>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tahap</a:t>
            </a:r>
            <a:r>
              <a:rPr lang="en-US" sz="2000" dirty="0" smtClean="0"/>
              <a:t> </a:t>
            </a:r>
            <a:r>
              <a:rPr lang="id-ID" sz="2000" dirty="0" smtClean="0"/>
              <a:t>ketiga</a:t>
            </a:r>
            <a:r>
              <a:rPr lang="en-US" sz="2000" dirty="0" smtClean="0"/>
              <a:t> </a:t>
            </a:r>
            <a:r>
              <a:rPr lang="id-ID" sz="2000" dirty="0" smtClean="0"/>
              <a:t>adalah </a:t>
            </a:r>
            <a:r>
              <a:rPr lang="en-US" sz="2000" dirty="0" err="1" smtClean="0"/>
              <a:t>sbb</a:t>
            </a:r>
            <a:r>
              <a:rPr lang="en-US" sz="2000" dirty="0" smtClean="0"/>
              <a:t>:</a:t>
            </a:r>
          </a:p>
          <a:p>
            <a:pPr marL="577850" indent="-5778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  </a:t>
            </a:r>
          </a:p>
          <a:p>
            <a:pPr marL="577850" indent="-228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	</a:t>
            </a:r>
            <a:r>
              <a:rPr lang="en-US" sz="2000" dirty="0" err="1" smtClean="0"/>
              <a:t>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i="1" dirty="0" smtClean="0"/>
              <a:t>S1</a:t>
            </a:r>
            <a:r>
              <a:rPr lang="en-US" sz="2000" i="1" baseline="-25000" dirty="0" smtClean="0"/>
              <a:t>t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absis</a:t>
            </a: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minimal 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i="1" baseline="-25000" dirty="0" smtClean="0"/>
              <a:t>/2</a:t>
            </a:r>
            <a:r>
              <a:rPr lang="en-US" sz="2000" i="1" dirty="0" smtClean="0"/>
              <a:t>  </a:t>
            </a:r>
            <a:r>
              <a:rPr lang="en-US" sz="2000" dirty="0" smtClean="0"/>
              <a:t>– </a:t>
            </a:r>
            <a:r>
              <a:rPr lang="en-US" sz="2000" i="1" dirty="0" smtClean="0"/>
              <a:t>d</a:t>
            </a:r>
            <a:r>
              <a:rPr lang="en-US" sz="2000" dirty="0" smtClean="0"/>
              <a:t>. </a:t>
            </a:r>
          </a:p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AutoNum type="romanLcParenBoth"/>
              <a:defRPr/>
            </a:pPr>
            <a:endParaRPr lang="en-US" sz="2000" dirty="0" smtClean="0"/>
          </a:p>
          <a:p>
            <a:pPr marL="577850" indent="-228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(ii )   </a:t>
            </a:r>
            <a:r>
              <a:rPr lang="en-US" sz="2000" dirty="0" err="1" smtClean="0"/>
              <a:t>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i="1" dirty="0" smtClean="0"/>
              <a:t>S2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absis</a:t>
            </a: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maksimal</a:t>
            </a:r>
            <a:r>
              <a:rPr lang="en-US" sz="2000" dirty="0" smtClean="0"/>
              <a:t> </a:t>
            </a:r>
            <a:r>
              <a:rPr lang="en-US" sz="2000" i="1" dirty="0" smtClean="0"/>
              <a:t>x </a:t>
            </a:r>
            <a:r>
              <a:rPr lang="en-US" sz="2000" i="1" baseline="-25000" dirty="0" smtClean="0"/>
              <a:t>n/2 </a:t>
            </a:r>
            <a:r>
              <a:rPr lang="en-US" sz="2000" i="1" dirty="0" smtClean="0"/>
              <a:t>+ d</a:t>
            </a:r>
            <a:r>
              <a:rPr lang="en-US" sz="2000" dirty="0" smtClean="0"/>
              <a:t>.</a:t>
            </a:r>
          </a:p>
          <a:p>
            <a:pPr marL="577850" indent="-57785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/>
          </a:p>
          <a:p>
            <a:pPr marL="49213" indent="-4921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err="1" smtClean="0"/>
              <a:t>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titik-titik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(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(ii)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strip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. </a:t>
            </a:r>
          </a:p>
          <a:p>
            <a:pPr marL="577850" indent="-57785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err="1" smtClean="0"/>
              <a:t>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titik-titik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absis</a:t>
            </a:r>
            <a:r>
              <a:rPr lang="en-US" sz="2000" dirty="0" smtClean="0"/>
              <a:t> </a:t>
            </a:r>
            <a:r>
              <a:rPr lang="en-US" sz="2000" i="1" dirty="0" smtClean="0"/>
              <a:t>y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menaik</a:t>
            </a:r>
            <a:r>
              <a:rPr lang="en-US" sz="2000" dirty="0" smtClean="0"/>
              <a:t>. </a:t>
            </a:r>
            <a:r>
              <a:rPr lang="en-US" sz="2000" dirty="0" err="1" smtClean="0"/>
              <a:t>Misalkan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1, </a:t>
            </a:r>
            <a:r>
              <a:rPr lang="en-US" sz="2000" i="1" dirty="0" smtClean="0"/>
              <a:t>q</a:t>
            </a:r>
            <a:r>
              <a:rPr lang="en-US" sz="2000" dirty="0" smtClean="0"/>
              <a:t>2 , ..., </a:t>
            </a:r>
            <a:r>
              <a:rPr lang="en-US" sz="2000" i="1" dirty="0" err="1" smtClean="0"/>
              <a:t>qs</a:t>
            </a:r>
            <a:r>
              <a:rPr lang="en-US" sz="2000" dirty="0" smtClean="0"/>
              <a:t>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pengurutan</a:t>
            </a:r>
            <a:r>
              <a:rPr lang="en-US" sz="2000" dirty="0" smtClean="0"/>
              <a:t>.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6311900" y="1371600"/>
          <a:ext cx="2832100" cy="4729163"/>
        </p:xfrm>
        <a:graphic>
          <a:graphicData uri="http://schemas.openxmlformats.org/presentationml/2006/ole">
            <p:oleObj spid="_x0000_s47106" name="Visio" r:id="rId3" imgW="1744980" imgH="2913507" progId="Visio.Drawing.11">
              <p:embed/>
            </p:oleObj>
          </a:graphicData>
        </a:graphic>
      </p:graphicFrame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010400" y="5334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id-ID" b="1" baseline="-25000">
                <a:solidFill>
                  <a:srgbClr val="FF0000"/>
                </a:solidFill>
              </a:rPr>
              <a:t>strip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32968-8462-4BEF-88DE-9357AEE7CD1B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6432550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0391FA-2335-4900-9C3D-25C2811857F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2643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486400"/>
          </a:xfrm>
        </p:spPr>
        <p:txBody>
          <a:bodyPr/>
          <a:lstStyle/>
          <a:p>
            <a:pPr>
              <a:buFontTx/>
              <a:buNone/>
            </a:pPr>
            <a:r>
              <a:rPr lang="id-ID" sz="2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i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do  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i+1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do    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d-ID" sz="24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|q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.x–q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.x |&gt;d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|q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.y–q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.y|&gt; d </a:t>
            </a:r>
            <a:r>
              <a:rPr lang="id-ID" sz="24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tidak diproses</a:t>
            </a:r>
            <a:endParaRPr lang="id-ID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id-ID" sz="2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d-ID" sz="2400" b="1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id-ID" sz="2400" smtClean="0">
                <a:latin typeface="Courier New" pitchFamily="49" charset="0"/>
                <a:cs typeface="Courier New" pitchFamily="49" charset="0"/>
              </a:rPr>
              <a:t>        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 EUCLIDEAN(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d3 &lt;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	   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3      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endif</a:t>
            </a:r>
            <a:endParaRPr lang="id-ID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id-ID" sz="2400" b="1" smtClean="0">
                <a:latin typeface="Courier New" pitchFamily="49" charset="0"/>
                <a:cs typeface="Courier New" pitchFamily="49" charset="0"/>
              </a:rPr>
              <a:t>     endif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endfor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36966-5C11-4240-AB06-57CB5F75D34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7931150" cy="5175250"/>
          </a:xfrm>
        </p:spPr>
        <p:txBody>
          <a:bodyPr/>
          <a:lstStyle/>
          <a:p>
            <a:pPr eaLnBrk="1" hangingPunct="1"/>
            <a:r>
              <a:rPr lang="en-US" sz="2800" smtClean="0"/>
              <a:t>Pengurutan titik-titik dalam absis </a:t>
            </a:r>
            <a:r>
              <a:rPr lang="en-US" sz="2800" i="1" smtClean="0"/>
              <a:t>x</a:t>
            </a:r>
            <a:r>
              <a:rPr lang="en-US" sz="2800" smtClean="0"/>
              <a:t> dan ordinat </a:t>
            </a:r>
            <a:r>
              <a:rPr lang="en-US" sz="2800" i="1" smtClean="0"/>
              <a:t>y</a:t>
            </a:r>
            <a:r>
              <a:rPr lang="en-US" sz="2800" smtClean="0"/>
              <a:t> dilakukan sebelum menerapkan algoritma </a:t>
            </a:r>
            <a:r>
              <a:rPr lang="en-US" sz="2800" i="1" smtClean="0"/>
              <a:t>Divide and Conquer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Pemrosesan titik-titk di dalam </a:t>
            </a:r>
            <a:r>
              <a:rPr lang="en-US" sz="2800" i="1" smtClean="0"/>
              <a:t>S</a:t>
            </a:r>
            <a:r>
              <a:rPr lang="en-US" sz="2800" i="1" baseline="-25000" smtClean="0"/>
              <a:t>strip</a:t>
            </a:r>
            <a:r>
              <a:rPr lang="en-US" sz="2800" baseline="-25000" smtClean="0"/>
              <a:t> </a:t>
            </a:r>
            <a:r>
              <a:rPr lang="en-US" sz="2800" smtClean="0"/>
              <a:t>memerlukan waktu </a:t>
            </a:r>
            <a:r>
              <a:rPr lang="en-US" sz="2800" i="1" smtClean="0"/>
              <a:t>t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= </a:t>
            </a:r>
            <a:r>
              <a:rPr lang="en-US" sz="2800" i="1" smtClean="0"/>
              <a:t>cn</a:t>
            </a:r>
            <a:r>
              <a:rPr lang="en-US" sz="2800" smtClean="0"/>
              <a:t> =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).</a:t>
            </a:r>
          </a:p>
          <a:p>
            <a:pPr eaLnBrk="1" hangingPunct="1"/>
            <a:r>
              <a:rPr lang="en-US" sz="2800" smtClean="0"/>
              <a:t>Kompleksitas algoritma: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219200" y="3886200"/>
          <a:ext cx="5410200" cy="1084263"/>
        </p:xfrm>
        <a:graphic>
          <a:graphicData uri="http://schemas.openxmlformats.org/presentationml/2006/ole">
            <p:oleObj spid="_x0000_s48130" name="Equation" r:id="rId3" imgW="2524285" imgH="583301" progId="Equation.3">
              <p:embed/>
            </p:oleObj>
          </a:graphicData>
        </a:graphic>
      </p:graphicFrame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685800" y="5257800"/>
            <a:ext cx="8091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rial" charset="0"/>
              </a:rPr>
              <a:t>Solusi dari persamaan di atas adalah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) = </a:t>
            </a:r>
            <a:r>
              <a:rPr lang="en-US" i="1">
                <a:latin typeface="Arial" charset="0"/>
              </a:rPr>
              <a:t>O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log 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), sesuai dengan Teorema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E8209-2948-4B5B-A970-44062B8C944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Perpangkatan </a:t>
            </a:r>
            <a:r>
              <a:rPr lang="en-US" b="1" i="1" smtClean="0"/>
              <a:t>a</a:t>
            </a:r>
            <a:r>
              <a:rPr lang="en-US" b="1" i="1" baseline="30000" smtClean="0"/>
              <a:t>n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:</a:t>
            </a:r>
            <a:endParaRPr lang="en-US" i="1" dirty="0" smtClean="0"/>
          </a:p>
          <a:p>
            <a:pPr eaLnBrk="1" hangingPunct="1">
              <a:buFontTx/>
              <a:buNone/>
              <a:defRPr/>
            </a:pPr>
            <a:r>
              <a:rPr lang="en-US" i="1" dirty="0" smtClean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i="1" dirty="0" smtClean="0"/>
              <a:t>   a</a:t>
            </a:r>
            <a:r>
              <a:rPr lang="en-US" i="1" baseline="30000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× </a:t>
            </a:r>
            <a:r>
              <a:rPr lang="en-US" i="1" dirty="0" smtClean="0"/>
              <a:t>a</a:t>
            </a:r>
            <a:r>
              <a:rPr lang="en-US" dirty="0" smtClean="0"/>
              <a:t> × … × </a:t>
            </a:r>
            <a:r>
              <a:rPr lang="en-US" i="1" dirty="0" smtClean="0"/>
              <a:t>a</a:t>
            </a:r>
            <a:r>
              <a:rPr lang="en-US" dirty="0" smtClean="0"/>
              <a:t>   (</a:t>
            </a:r>
            <a:r>
              <a:rPr lang="en-US" i="1" dirty="0" smtClean="0"/>
              <a:t>n</a:t>
            </a:r>
            <a:r>
              <a:rPr lang="en-US" dirty="0" smtClean="0"/>
              <a:t> kali),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&gt; 0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      = 1          		      	  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B4169-7E7F-4D5A-88B7-A428573AF557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ph/>
          </p:nvPr>
        </p:nvGraphicFramePr>
        <p:xfrm>
          <a:off x="395288" y="549275"/>
          <a:ext cx="8424862" cy="5768975"/>
        </p:xfrm>
        <a:graphic>
          <a:graphicData uri="http://schemas.openxmlformats.org/presentationml/2006/ole">
            <p:oleObj spid="_x0000_s49154" name="Document" r:id="rId3" imgW="5760990" imgH="394573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Algoritma D &amp; C:</a:t>
            </a:r>
          </a:p>
          <a:p>
            <a:r>
              <a:rPr lang="en-US" smtClean="0"/>
              <a:t>Bagi papan menjadi 4 bagian</a:t>
            </a:r>
          </a:p>
          <a:p>
            <a:r>
              <a:rPr lang="en-US" smtClean="0"/>
              <a:t>Ubin tunggal dapat ditaruh di mana saja.</a:t>
            </a:r>
          </a:p>
          <a:p>
            <a:r>
              <a:rPr lang="en-US" smtClean="0"/>
              <a:t>Tempatkan kelompok 3-ubin berbentuk L </a:t>
            </a:r>
          </a:p>
          <a:p>
            <a:pPr>
              <a:buFontTx/>
              <a:buNone/>
            </a:pPr>
            <a:r>
              <a:rPr lang="en-US" smtClean="0"/>
              <a:t>   pada bagian tengah yang tidak ada ubin tunggal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CCCFFF-05B2-4B11-895A-12715B23A99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0937FC-DDC5-48EB-95F1-2D8F2E146CE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b="1" i="1" smtClean="0"/>
              <a:t>Penyelesaian dengan Divide and Conquer</a:t>
            </a:r>
            <a:endParaRPr lang="en-US" sz="2800" smtClean="0"/>
          </a:p>
          <a:p>
            <a:pPr marL="609600" indent="-609600" eaLnBrk="1" hangingPunct="1">
              <a:buFontTx/>
              <a:buNone/>
            </a:pPr>
            <a:r>
              <a:rPr lang="en-US" smtClean="0"/>
              <a:t>Algoritma menghitung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smtClean="0"/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1.  Untuk kasus </a:t>
            </a:r>
            <a:r>
              <a:rPr lang="en-US" i="1" smtClean="0"/>
              <a:t>n</a:t>
            </a:r>
            <a:r>
              <a:rPr lang="en-US" smtClean="0"/>
              <a:t> = 0, maka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smtClean="0"/>
              <a:t> = 1.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mtClean="0"/>
              <a:t>2.  Untuk kasus </a:t>
            </a:r>
            <a:r>
              <a:rPr lang="en-US" i="1" smtClean="0"/>
              <a:t>n</a:t>
            </a:r>
            <a:r>
              <a:rPr lang="en-US" smtClean="0"/>
              <a:t> &gt; 0, bedakan menjadi dua kasus lagi: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(i) jika </a:t>
            </a:r>
            <a:r>
              <a:rPr lang="en-US" i="1" smtClean="0"/>
              <a:t>n</a:t>
            </a:r>
            <a:r>
              <a:rPr lang="en-US" smtClean="0"/>
              <a:t> genap, maka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smtClean="0"/>
              <a:t> =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baseline="30000" smtClean="0"/>
              <a:t>/2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baseline="30000" smtClean="0"/>
              <a:t>/2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(ii) jika </a:t>
            </a:r>
            <a:r>
              <a:rPr lang="en-US" i="1" smtClean="0"/>
              <a:t>n</a:t>
            </a:r>
            <a:r>
              <a:rPr lang="en-US" smtClean="0"/>
              <a:t> ganjil, maka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i="1" smtClean="0"/>
              <a:t> </a:t>
            </a:r>
            <a:r>
              <a:rPr lang="en-US" smtClean="0"/>
              <a:t>=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baseline="30000" smtClean="0"/>
              <a:t>/2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i="1" baseline="30000" smtClean="0"/>
              <a:t>n</a:t>
            </a:r>
            <a:r>
              <a:rPr lang="en-US" baseline="30000" smtClean="0"/>
              <a:t>/2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</a:t>
            </a:r>
            <a:r>
              <a:rPr lang="en-US" i="1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AD5CA-841D-40D5-AEBA-3F5F209C543C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ph/>
          </p:nvPr>
        </p:nvGraphicFramePr>
        <p:xfrm>
          <a:off x="611188" y="990600"/>
          <a:ext cx="8137525" cy="4462463"/>
        </p:xfrm>
        <a:graphic>
          <a:graphicData uri="http://schemas.openxmlformats.org/presentationml/2006/ole">
            <p:oleObj spid="_x0000_s50178" name="Document" r:id="rId3" imgW="5617209" imgH="307977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0F0F8-626A-4317-93CC-5275BCDB6CC9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73063" y="839788"/>
          <a:ext cx="8453437" cy="4403725"/>
        </p:xfrm>
        <a:graphic>
          <a:graphicData uri="http://schemas.openxmlformats.org/presentationml/2006/ole">
            <p:oleObj spid="_x0000_s51202" name="Document" r:id="rId3" imgW="5773161" imgH="3005413" progId="Word.Document.8">
              <p:embed/>
            </p:oleObj>
          </a:graphicData>
        </a:graphic>
      </p:graphicFrame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685800" y="5334000"/>
            <a:ext cx="73866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Tidak mangkus, karena ada dua kali pemanggilan rekursif </a:t>
            </a:r>
          </a:p>
          <a:p>
            <a:r>
              <a:rPr lang="en-US"/>
              <a:t>untuk nialai parameter yang sama </a:t>
            </a:r>
            <a:r>
              <a:rPr lang="en-US">
                <a:sym typeface="Wingdings" pitchFamily="2" charset="2"/>
              </a:rPr>
              <a:t> Exp2(a, n div 2)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953BC-5CA6-405F-88D7-C0FCDC57DE9F}" type="slidenum">
              <a:rPr lang="en-US" smtClean="0"/>
              <a:pPr/>
              <a:t>33</a:t>
            </a:fld>
            <a:endParaRPr lang="en-US" smtClean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ph/>
          </p:nvPr>
        </p:nvGraphicFramePr>
        <p:xfrm>
          <a:off x="381000" y="1143000"/>
          <a:ext cx="8445500" cy="4386263"/>
        </p:xfrm>
        <a:graphic>
          <a:graphicData uri="http://schemas.openxmlformats.org/presentationml/2006/ole">
            <p:oleObj spid="_x0000_s52226" name="Document" r:id="rId3" imgW="5773161" imgH="2999287" progId="Word.Document.8">
              <p:embed/>
            </p:oleObj>
          </a:graphicData>
        </a:graphic>
      </p:graphicFrame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457200" y="381000"/>
            <a:ext cx="1901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Perbaikan: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F7E78-0144-4925-A1C2-8D878F92E3C6}" type="slidenum">
              <a:rPr lang="en-US" smtClean="0"/>
              <a:pPr/>
              <a:t>34</a:t>
            </a:fld>
            <a:endParaRPr lang="en-US" smtClean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ph/>
          </p:nvPr>
        </p:nvGraphicFramePr>
        <p:xfrm>
          <a:off x="830263" y="1204913"/>
          <a:ext cx="7550150" cy="4333875"/>
        </p:xfrm>
        <a:graphic>
          <a:graphicData uri="http://schemas.openxmlformats.org/presentationml/2006/ole">
            <p:oleObj spid="_x0000_s53250" name="Document" r:id="rId3" imgW="5617209" imgH="300389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51AD6-24C2-4B94-BDD8-B0531174B5BD}" type="slidenum">
              <a:rPr lang="en-US" smtClean="0"/>
              <a:pPr/>
              <a:t>35</a:t>
            </a:fld>
            <a:endParaRPr lang="en-US" smtClean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ph/>
          </p:nvPr>
        </p:nvGraphicFramePr>
        <p:xfrm>
          <a:off x="763588" y="747713"/>
          <a:ext cx="7685087" cy="5254625"/>
        </p:xfrm>
        <a:graphic>
          <a:graphicData uri="http://schemas.openxmlformats.org/presentationml/2006/ole">
            <p:oleObj spid="_x0000_s54274" name="Document" r:id="rId3" imgW="5617209" imgH="357712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6395E-6B6B-4DE7-BA71-0287C92F6DC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Perkalian Matriks</a:t>
            </a:r>
            <a:r>
              <a:rPr lang="en-US" smtClean="0"/>
              <a:t> 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6350" cy="4114800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Misalkan </a:t>
            </a:r>
            <a:r>
              <a:rPr lang="en-US" sz="2800" i="1" smtClean="0"/>
              <a:t>A</a:t>
            </a:r>
            <a:r>
              <a:rPr lang="en-US" sz="2800" smtClean="0"/>
              <a:t> dan </a:t>
            </a:r>
            <a:r>
              <a:rPr lang="en-US" sz="2800" i="1" smtClean="0"/>
              <a:t>B</a:t>
            </a:r>
            <a:r>
              <a:rPr lang="en-US" sz="2800" smtClean="0"/>
              <a:t> dua buah matrik berukuran 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. 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Perkalian matriks: </a:t>
            </a:r>
            <a:r>
              <a:rPr lang="en-US" sz="2800" i="1" smtClean="0"/>
              <a:t>C</a:t>
            </a:r>
            <a:r>
              <a:rPr lang="en-US" sz="2800" smtClean="0"/>
              <a:t> = </a:t>
            </a:r>
            <a:r>
              <a:rPr lang="en-US" sz="2800" i="1" smtClean="0"/>
              <a:t>A</a:t>
            </a:r>
            <a:r>
              <a:rPr lang="en-US" sz="2800" smtClean="0"/>
              <a:t> × </a:t>
            </a:r>
            <a:r>
              <a:rPr lang="en-US" sz="2800" i="1" smtClean="0"/>
              <a:t>B</a:t>
            </a:r>
            <a:r>
              <a:rPr lang="en-US" sz="2800" smtClean="0"/>
              <a:t> </a:t>
            </a:r>
          </a:p>
          <a:p>
            <a:pPr marL="609600" indent="-609600" eaLnBrk="1" hangingPunct="1"/>
            <a:endParaRPr lang="en-US" sz="2800" smtClean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11188" y="4419600"/>
          <a:ext cx="8532812" cy="768350"/>
        </p:xfrm>
        <a:graphic>
          <a:graphicData uri="http://schemas.openxmlformats.org/presentationml/2006/ole">
            <p:oleObj spid="_x0000_s55298" name="Document" r:id="rId3" imgW="5617209" imgH="50706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32B84-397E-47C0-B97A-EEA7430062BE}" type="slidenum">
              <a:rPr lang="en-US" smtClean="0"/>
              <a:pPr/>
              <a:t>37</a:t>
            </a:fld>
            <a:endParaRPr lang="en-US" smtClean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ph/>
          </p:nvPr>
        </p:nvGraphicFramePr>
        <p:xfrm>
          <a:off x="611188" y="466725"/>
          <a:ext cx="7345362" cy="5741988"/>
        </p:xfrm>
        <a:graphic>
          <a:graphicData uri="http://schemas.openxmlformats.org/presentationml/2006/ole">
            <p:oleObj spid="_x0000_s56322" name="Document" r:id="rId3" imgW="5764233" imgH="45063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75BA5-7499-4C1A-9DA3-3063C10E33AF}" type="slidenum">
              <a:rPr lang="en-US" smtClean="0"/>
              <a:pPr/>
              <a:t>38</a:t>
            </a:fld>
            <a:endParaRPr lang="en-US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ph/>
          </p:nvPr>
        </p:nvGraphicFramePr>
        <p:xfrm>
          <a:off x="763588" y="863600"/>
          <a:ext cx="7277100" cy="4848225"/>
        </p:xfrm>
        <a:graphic>
          <a:graphicData uri="http://schemas.openxmlformats.org/presentationml/2006/ole">
            <p:oleObj spid="_x0000_s57346" name="Document" r:id="rId3" imgW="5617209" imgH="3769881" progId="Word.Document.8">
              <p:embed/>
            </p:oleObj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76250" y="811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66EDC-4DC6-4820-AED6-820644CAA668}" type="slidenum">
              <a:rPr lang="en-US" smtClean="0"/>
              <a:pPr/>
              <a:t>39</a:t>
            </a:fld>
            <a:endParaRPr lang="en-US" smtClean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ph/>
          </p:nvPr>
        </p:nvGraphicFramePr>
        <p:xfrm>
          <a:off x="468313" y="1052513"/>
          <a:ext cx="8280400" cy="4340225"/>
        </p:xfrm>
        <a:graphic>
          <a:graphicData uri="http://schemas.openxmlformats.org/presentationml/2006/ole">
            <p:oleObj spid="_x0000_s58370" name="Document" r:id="rId3" imgW="5617209" imgH="294275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376DA-6D77-4534-9343-3CCD7C93AC37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48768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43B47-7458-4484-B1B3-777355E0DEBD}" type="slidenum">
              <a:rPr lang="en-US" smtClean="0"/>
              <a:pPr/>
              <a:t>40</a:t>
            </a:fld>
            <a:endParaRPr lang="en-US" smtClean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ph/>
          </p:nvPr>
        </p:nvGraphicFramePr>
        <p:xfrm>
          <a:off x="539750" y="404813"/>
          <a:ext cx="7489825" cy="5913437"/>
        </p:xfrm>
        <a:graphic>
          <a:graphicData uri="http://schemas.openxmlformats.org/presentationml/2006/ole">
            <p:oleObj spid="_x0000_s59394" name="Document" r:id="rId3" imgW="5764233" imgH="455169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69993-8C0E-4A1D-84AA-9A86DEF7431D}" type="slidenum">
              <a:rPr lang="en-US" smtClean="0"/>
              <a:pPr/>
              <a:t>41</a:t>
            </a:fld>
            <a:endParaRPr lang="en-US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ph/>
          </p:nvPr>
        </p:nvGraphicFramePr>
        <p:xfrm>
          <a:off x="250825" y="549275"/>
          <a:ext cx="8713788" cy="5148263"/>
        </p:xfrm>
        <a:graphic>
          <a:graphicData uri="http://schemas.openxmlformats.org/presentationml/2006/ole">
            <p:oleObj spid="_x0000_s60418" name="Document" r:id="rId3" imgW="5764233" imgH="34045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0BDDE-14FC-4228-878D-A4FE626D135B}" type="slidenum">
              <a:rPr lang="en-US" smtClean="0"/>
              <a:pPr/>
              <a:t>42</a:t>
            </a:fld>
            <a:endParaRPr lang="en-US" smtClean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ph/>
          </p:nvPr>
        </p:nvGraphicFramePr>
        <p:xfrm>
          <a:off x="395288" y="687388"/>
          <a:ext cx="8353425" cy="5032375"/>
        </p:xfrm>
        <a:graphic>
          <a:graphicData uri="http://schemas.openxmlformats.org/presentationml/2006/ole">
            <p:oleObj spid="_x0000_s61442" name="Document" r:id="rId3" imgW="5617209" imgH="338401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6800E-49BF-4E0E-A0AB-00FDA8FD78B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n-US" sz="3600" b="1" i="1" smtClean="0"/>
              <a:t>Algoritma Perkalian Matriks Strassen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i="1" smtClean="0"/>
              <a:t>Hitung matriks antara: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i="1" smtClean="0"/>
              <a:t>		M</a:t>
            </a:r>
            <a:r>
              <a:rPr lang="en-US" sz="2300" smtClean="0"/>
              <a:t>1 = (</a:t>
            </a:r>
            <a:r>
              <a:rPr lang="en-US" sz="2300" i="1" smtClean="0"/>
              <a:t>A</a:t>
            </a:r>
            <a:r>
              <a:rPr lang="en-US" sz="2300" smtClean="0"/>
              <a:t>12 – </a:t>
            </a:r>
            <a:r>
              <a:rPr lang="en-US" sz="2300" i="1" smtClean="0"/>
              <a:t>A</a:t>
            </a:r>
            <a:r>
              <a:rPr lang="en-US" sz="2300" smtClean="0"/>
              <a:t>22)(</a:t>
            </a:r>
            <a:r>
              <a:rPr lang="en-US" sz="2300" i="1" smtClean="0"/>
              <a:t>B</a:t>
            </a:r>
            <a:r>
              <a:rPr lang="en-US" sz="2300" smtClean="0"/>
              <a:t>21 + </a:t>
            </a:r>
            <a:r>
              <a:rPr lang="en-US" sz="2300" i="1" smtClean="0"/>
              <a:t>B</a:t>
            </a:r>
            <a:r>
              <a:rPr lang="en-US" sz="2300" smtClean="0"/>
              <a:t>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2 = (A11 + </a:t>
            </a:r>
            <a:r>
              <a:rPr lang="en-US" sz="2300" i="1" smtClean="0"/>
              <a:t>A</a:t>
            </a:r>
            <a:r>
              <a:rPr lang="en-US" sz="2300" smtClean="0"/>
              <a:t>22)(</a:t>
            </a:r>
            <a:r>
              <a:rPr lang="en-US" sz="2300" i="1" smtClean="0"/>
              <a:t>B</a:t>
            </a:r>
            <a:r>
              <a:rPr lang="en-US" sz="2300" smtClean="0"/>
              <a:t>11 + </a:t>
            </a:r>
            <a:r>
              <a:rPr lang="en-US" sz="2300" i="1" smtClean="0"/>
              <a:t>B</a:t>
            </a:r>
            <a:r>
              <a:rPr lang="en-US" sz="2300" smtClean="0"/>
              <a:t>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3 = (</a:t>
            </a:r>
            <a:r>
              <a:rPr lang="en-US" sz="2300" i="1" smtClean="0"/>
              <a:t>A</a:t>
            </a:r>
            <a:r>
              <a:rPr lang="en-US" sz="2300" smtClean="0"/>
              <a:t>11 – </a:t>
            </a:r>
            <a:r>
              <a:rPr lang="en-US" sz="2300" i="1" smtClean="0"/>
              <a:t>A</a:t>
            </a:r>
            <a:r>
              <a:rPr lang="en-US" sz="2300" smtClean="0"/>
              <a:t>21)(</a:t>
            </a:r>
            <a:r>
              <a:rPr lang="en-US" sz="2300" i="1" smtClean="0"/>
              <a:t>B</a:t>
            </a:r>
            <a:r>
              <a:rPr lang="en-US" sz="2300" smtClean="0"/>
              <a:t>11 + </a:t>
            </a:r>
            <a:r>
              <a:rPr lang="en-US" sz="2300" i="1" smtClean="0"/>
              <a:t>B</a:t>
            </a:r>
            <a:r>
              <a:rPr lang="en-US" sz="2300" smtClean="0"/>
              <a:t>12)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4 = (</a:t>
            </a:r>
            <a:r>
              <a:rPr lang="en-US" sz="2300" i="1" smtClean="0"/>
              <a:t>A</a:t>
            </a:r>
            <a:r>
              <a:rPr lang="en-US" sz="2300" smtClean="0"/>
              <a:t>11 + </a:t>
            </a:r>
            <a:r>
              <a:rPr lang="en-US" sz="2300" i="1" smtClean="0"/>
              <a:t>A</a:t>
            </a:r>
            <a:r>
              <a:rPr lang="en-US" sz="2300" smtClean="0"/>
              <a:t>12)</a:t>
            </a:r>
            <a:r>
              <a:rPr lang="en-US" sz="2300" i="1" smtClean="0"/>
              <a:t>B</a:t>
            </a:r>
            <a:r>
              <a:rPr lang="en-US" sz="2300" smtClean="0"/>
              <a:t>22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5 = </a:t>
            </a:r>
            <a:r>
              <a:rPr lang="en-US" sz="2300" i="1" smtClean="0"/>
              <a:t>A</a:t>
            </a:r>
            <a:r>
              <a:rPr lang="en-US" sz="2300" smtClean="0"/>
              <a:t>11 (</a:t>
            </a:r>
            <a:r>
              <a:rPr lang="en-US" sz="2300" i="1" smtClean="0"/>
              <a:t>B</a:t>
            </a:r>
            <a:r>
              <a:rPr lang="en-US" sz="2300" smtClean="0"/>
              <a:t>12 – </a:t>
            </a:r>
            <a:r>
              <a:rPr lang="en-US" sz="2300" i="1" smtClean="0"/>
              <a:t>B</a:t>
            </a:r>
            <a:r>
              <a:rPr lang="en-US" sz="2300" smtClean="0"/>
              <a:t>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6 = </a:t>
            </a:r>
            <a:r>
              <a:rPr lang="en-US" sz="2300" i="1" smtClean="0"/>
              <a:t>A</a:t>
            </a:r>
            <a:r>
              <a:rPr lang="en-US" sz="2300" smtClean="0"/>
              <a:t>22 (</a:t>
            </a:r>
            <a:r>
              <a:rPr lang="en-US" sz="2300" i="1" smtClean="0"/>
              <a:t>B</a:t>
            </a:r>
            <a:r>
              <a:rPr lang="en-US" sz="2300" smtClean="0"/>
              <a:t>21 – </a:t>
            </a:r>
            <a:r>
              <a:rPr lang="en-US" sz="2300" i="1" smtClean="0"/>
              <a:t>B</a:t>
            </a:r>
            <a:r>
              <a:rPr lang="en-US" sz="2300" smtClean="0"/>
              <a:t>11)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M</a:t>
            </a:r>
            <a:r>
              <a:rPr lang="en-US" sz="2300" smtClean="0"/>
              <a:t>7 = (</a:t>
            </a:r>
            <a:r>
              <a:rPr lang="en-US" sz="2300" i="1" smtClean="0"/>
              <a:t>A</a:t>
            </a:r>
            <a:r>
              <a:rPr lang="en-US" sz="2300" smtClean="0"/>
              <a:t>21 + </a:t>
            </a:r>
            <a:r>
              <a:rPr lang="en-US" sz="2300" i="1" smtClean="0"/>
              <a:t>A</a:t>
            </a:r>
            <a:r>
              <a:rPr lang="en-US" sz="2300" smtClean="0"/>
              <a:t>22)</a:t>
            </a:r>
            <a:r>
              <a:rPr lang="en-US" sz="2300" i="1" smtClean="0"/>
              <a:t>B</a:t>
            </a:r>
            <a:r>
              <a:rPr lang="en-US" sz="2300" smtClean="0"/>
              <a:t>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3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i="1" smtClean="0"/>
              <a:t>maka,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C</a:t>
            </a:r>
            <a:r>
              <a:rPr lang="en-US" sz="2300" smtClean="0"/>
              <a:t>11 = </a:t>
            </a:r>
            <a:r>
              <a:rPr lang="en-US" sz="2300" i="1" smtClean="0"/>
              <a:t>M</a:t>
            </a:r>
            <a:r>
              <a:rPr lang="en-US" sz="2300" smtClean="0"/>
              <a:t>1 + </a:t>
            </a:r>
            <a:r>
              <a:rPr lang="en-US" sz="2300" i="1" smtClean="0"/>
              <a:t>M</a:t>
            </a:r>
            <a:r>
              <a:rPr lang="en-US" sz="2300" smtClean="0"/>
              <a:t>2 – </a:t>
            </a:r>
            <a:r>
              <a:rPr lang="en-US" sz="2300" i="1" smtClean="0"/>
              <a:t>M</a:t>
            </a:r>
            <a:r>
              <a:rPr lang="en-US" sz="2300" smtClean="0"/>
              <a:t>4 + </a:t>
            </a:r>
            <a:r>
              <a:rPr lang="en-US" sz="2300" i="1" smtClean="0"/>
              <a:t>M</a:t>
            </a:r>
            <a:r>
              <a:rPr lang="en-US" sz="2300" smtClean="0"/>
              <a:t>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C</a:t>
            </a:r>
            <a:r>
              <a:rPr lang="en-US" sz="2300" smtClean="0"/>
              <a:t>12 = </a:t>
            </a:r>
            <a:r>
              <a:rPr lang="en-US" sz="2300" i="1" smtClean="0"/>
              <a:t>M</a:t>
            </a:r>
            <a:r>
              <a:rPr lang="en-US" sz="2300" smtClean="0"/>
              <a:t>4 + </a:t>
            </a:r>
            <a:r>
              <a:rPr lang="en-US" sz="2300" i="1" smtClean="0"/>
              <a:t>M</a:t>
            </a:r>
            <a:r>
              <a:rPr lang="en-US" sz="2300" smtClean="0"/>
              <a:t>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C</a:t>
            </a:r>
            <a:r>
              <a:rPr lang="en-US" sz="2300" smtClean="0"/>
              <a:t>21 = </a:t>
            </a:r>
            <a:r>
              <a:rPr lang="en-US" sz="2300" i="1" smtClean="0"/>
              <a:t>M</a:t>
            </a:r>
            <a:r>
              <a:rPr lang="en-US" sz="2300" smtClean="0"/>
              <a:t>6 + </a:t>
            </a:r>
            <a:r>
              <a:rPr lang="en-US" sz="2300" i="1" smtClean="0"/>
              <a:t>M</a:t>
            </a:r>
            <a:r>
              <a:rPr lang="en-US" sz="2300" smtClean="0"/>
              <a:t>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		</a:t>
            </a:r>
            <a:r>
              <a:rPr lang="en-US" sz="2300" i="1" smtClean="0"/>
              <a:t>C</a:t>
            </a:r>
            <a:r>
              <a:rPr lang="en-US" sz="2300" smtClean="0"/>
              <a:t>22 = </a:t>
            </a:r>
            <a:r>
              <a:rPr lang="en-US" sz="2300" i="1" smtClean="0"/>
              <a:t>M</a:t>
            </a:r>
            <a:r>
              <a:rPr lang="en-US" sz="2300" smtClean="0"/>
              <a:t>2 – </a:t>
            </a:r>
            <a:r>
              <a:rPr lang="en-US" sz="2300" i="1" smtClean="0"/>
              <a:t>M</a:t>
            </a:r>
            <a:r>
              <a:rPr lang="en-US" sz="2300" smtClean="0"/>
              <a:t>3 + </a:t>
            </a:r>
            <a:r>
              <a:rPr lang="en-US" sz="2300" i="1" smtClean="0"/>
              <a:t>M</a:t>
            </a:r>
            <a:r>
              <a:rPr lang="en-US" sz="2300" smtClean="0"/>
              <a:t>5 – </a:t>
            </a:r>
            <a:r>
              <a:rPr lang="en-US" sz="2300" i="1" smtClean="0"/>
              <a:t>M</a:t>
            </a:r>
            <a:r>
              <a:rPr lang="en-US" sz="2300" smtClean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3962400" y="533400"/>
            <a:ext cx="4343400" cy="2362200"/>
          </a:xfrm>
        </p:spPr>
        <p:txBody>
          <a:bodyPr/>
          <a:lstStyle/>
          <a:p>
            <a:r>
              <a:rPr lang="en-US" sz="2400" b="1" smtClean="0"/>
              <a:t>Volker Strassen</a:t>
            </a:r>
            <a:r>
              <a:rPr lang="en-US" sz="2400" smtClean="0"/>
              <a:t> (born April 29, 1936) is a German mathematician, a professor emeritus in the department of mathematics and statistics at the University of Konstanz.</a:t>
            </a:r>
          </a:p>
          <a:p>
            <a:endParaRPr lang="en-US" sz="2400" smtClean="0"/>
          </a:p>
          <a:p>
            <a:endParaRPr lang="en-US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4BFF7-3194-488C-9866-723E43AE65A4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1167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259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85800" y="4800600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2575" indent="-282575">
              <a:buFont typeface="Arial" charset="0"/>
              <a:buChar char="•"/>
            </a:pPr>
            <a:r>
              <a:rPr lang="en-US"/>
              <a:t> In 2008 he was awarded the Knuth Prize for "seminal and influential contributions to the design and analysis of efficient algorithms."</a:t>
            </a:r>
            <a:r>
              <a:rPr lang="en-US" baseline="30000">
                <a:hlinkClick r:id="rId3"/>
              </a:rPr>
              <a:t>[5]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CF824-3D73-471D-BDCD-72E8ED181ADB}" type="slidenum">
              <a:rPr lang="en-US" smtClean="0"/>
              <a:pPr/>
              <a:t>45</a:t>
            </a:fld>
            <a:endParaRPr lang="en-US" smtClean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ph/>
          </p:nvPr>
        </p:nvGraphicFramePr>
        <p:xfrm>
          <a:off x="468313" y="981075"/>
          <a:ext cx="8496300" cy="4103688"/>
        </p:xfrm>
        <a:graphic>
          <a:graphicData uri="http://schemas.openxmlformats.org/presentationml/2006/ole">
            <p:oleObj spid="_x0000_s62466" name="Document" r:id="rId3" imgW="5617209" imgH="229652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51996-CEC6-438A-B98A-FFA4AC41EBA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Perkalian Dua Buah Bilangan </a:t>
            </a:r>
            <a:br>
              <a:rPr lang="en-US" sz="3600" b="1" smtClean="0"/>
            </a:br>
            <a:r>
              <a:rPr lang="en-US" sz="3600" b="1" smtClean="0"/>
              <a:t>    Bulat yang Besar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Persoalan:</a:t>
            </a:r>
            <a:r>
              <a:rPr lang="en-US" smtClean="0"/>
              <a:t> Misalkan bilangan bulat </a:t>
            </a:r>
            <a:r>
              <a:rPr lang="en-US" i="1" smtClean="0"/>
              <a:t>X</a:t>
            </a:r>
            <a:r>
              <a:rPr lang="en-US" smtClean="0"/>
              <a:t> dan </a:t>
            </a:r>
            <a:r>
              <a:rPr lang="en-US" i="1" smtClean="0"/>
              <a:t>Y</a:t>
            </a:r>
          </a:p>
          <a:p>
            <a:pPr eaLnBrk="1" hangingPunct="1">
              <a:buFontTx/>
              <a:buNone/>
            </a:pPr>
            <a:r>
              <a:rPr lang="en-US" i="1" smtClean="0"/>
              <a:t>     </a:t>
            </a:r>
            <a:r>
              <a:rPr lang="en-US" smtClean="0"/>
              <a:t>             yang panjangnya </a:t>
            </a:r>
            <a:r>
              <a:rPr lang="en-US" i="1" smtClean="0"/>
              <a:t>n</a:t>
            </a:r>
            <a:r>
              <a:rPr lang="en-US" smtClean="0"/>
              <a:t> angka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     	</a:t>
            </a:r>
            <a:r>
              <a:rPr lang="en-US" i="1" smtClean="0"/>
              <a:t>X</a:t>
            </a:r>
            <a:r>
              <a:rPr lang="en-US" smtClean="0"/>
              <a:t> = 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i="1" smtClean="0"/>
              <a:t>x</a:t>
            </a:r>
            <a:r>
              <a:rPr lang="en-US" baseline="-25000" smtClean="0"/>
              <a:t>2</a:t>
            </a:r>
            <a:r>
              <a:rPr lang="en-US" i="1" smtClean="0"/>
              <a:t>x</a:t>
            </a:r>
            <a:r>
              <a:rPr lang="en-US" baseline="-25000" smtClean="0"/>
              <a:t>3</a:t>
            </a:r>
            <a:r>
              <a:rPr lang="en-US" smtClean="0"/>
              <a:t> … </a:t>
            </a:r>
            <a:r>
              <a:rPr lang="en-US" i="1" smtClean="0"/>
              <a:t>x</a:t>
            </a:r>
            <a:r>
              <a:rPr lang="en-US" i="1" baseline="-25000" smtClean="0"/>
              <a:t>n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i="1" smtClean="0"/>
              <a:t>Y </a:t>
            </a:r>
            <a:r>
              <a:rPr lang="en-US" smtClean="0"/>
              <a:t>= </a:t>
            </a:r>
            <a:r>
              <a:rPr lang="en-US" i="1" smtClean="0"/>
              <a:t>y</a:t>
            </a:r>
            <a:r>
              <a:rPr lang="en-US" baseline="-25000" smtClean="0"/>
              <a:t>1</a:t>
            </a:r>
            <a:r>
              <a:rPr lang="en-US" i="1" smtClean="0"/>
              <a:t>y</a:t>
            </a:r>
            <a:r>
              <a:rPr lang="en-US" baseline="-25000" smtClean="0"/>
              <a:t>2</a:t>
            </a:r>
            <a:r>
              <a:rPr lang="en-US" i="1" smtClean="0"/>
              <a:t>y</a:t>
            </a:r>
            <a:r>
              <a:rPr lang="en-US" smtClean="0"/>
              <a:t>3… </a:t>
            </a:r>
            <a:r>
              <a:rPr lang="en-US" i="1" smtClean="0"/>
              <a:t>y</a:t>
            </a:r>
            <a:r>
              <a:rPr lang="en-US" i="1" baseline="-25000" smtClean="0"/>
              <a:t>n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Hitunglah hasil kali </a:t>
            </a:r>
            <a:r>
              <a:rPr lang="en-US" i="1" smtClean="0"/>
              <a:t>X</a:t>
            </a:r>
            <a:r>
              <a:rPr lang="en-US" smtClean="0"/>
              <a:t>  dengan </a:t>
            </a:r>
            <a:r>
              <a:rPr lang="en-US" i="1" smtClean="0"/>
              <a:t>Y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54252-D3E8-48FA-8D6D-1B1072EC445A}" type="slidenum">
              <a:rPr lang="en-US" smtClean="0"/>
              <a:pPr/>
              <a:t>47</a:t>
            </a:fld>
            <a:endParaRPr lang="en-US" smtClean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ph/>
          </p:nvPr>
        </p:nvGraphicFramePr>
        <p:xfrm>
          <a:off x="830263" y="1017588"/>
          <a:ext cx="7550150" cy="4711700"/>
        </p:xfrm>
        <a:graphic>
          <a:graphicData uri="http://schemas.openxmlformats.org/presentationml/2006/ole">
            <p:oleObj spid="_x0000_s63490" name="Document" r:id="rId3" imgW="5617209" imgH="353145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9A663-4384-4A7F-9BB2-68EF86957381}" type="slidenum">
              <a:rPr lang="en-US" smtClean="0"/>
              <a:pPr/>
              <a:t>48</a:t>
            </a:fld>
            <a:endParaRPr lang="en-US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0825" y="260350"/>
          <a:ext cx="8353425" cy="6386513"/>
        </p:xfrm>
        <a:graphic>
          <a:graphicData uri="http://schemas.openxmlformats.org/presentationml/2006/ole">
            <p:oleObj spid="_x0000_s64514" name="Document" r:id="rId3" imgW="5760990" imgH="440496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0F81C-FC23-461F-85D7-94930F3E8C49}" type="slidenum">
              <a:rPr lang="en-US" smtClean="0"/>
              <a:pPr/>
              <a:t>49</a:t>
            </a:fld>
            <a:endParaRPr lang="en-US" smtClean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>
            <p:ph/>
          </p:nvPr>
        </p:nvGraphicFramePr>
        <p:xfrm>
          <a:off x="684213" y="333375"/>
          <a:ext cx="7488237" cy="6127750"/>
        </p:xfrm>
        <a:graphic>
          <a:graphicData uri="http://schemas.openxmlformats.org/presentationml/2006/ole">
            <p:oleObj spid="_x0000_s65538" name="Document" r:id="rId3" imgW="5617209" imgH="459628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114800"/>
          </a:xfrm>
        </p:spPr>
        <p:txBody>
          <a:bodyPr/>
          <a:lstStyle/>
          <a:p>
            <a:r>
              <a:rPr lang="en-US" sz="2400" smtClean="0"/>
              <a:t>(Soal UTS 2011) </a:t>
            </a:r>
            <a:r>
              <a:rPr lang="id-ID" sz="2400" smtClean="0"/>
              <a:t>Misalkan anda mempunyai array </a:t>
            </a:r>
            <a:r>
              <a:rPr lang="id-ID" sz="2400" i="1" smtClean="0"/>
              <a:t>A</a:t>
            </a:r>
            <a:r>
              <a:rPr lang="id-ID" sz="2400" smtClean="0"/>
              <a:t>[1..</a:t>
            </a:r>
            <a:r>
              <a:rPr lang="id-ID" sz="2400" i="1" smtClean="0"/>
              <a:t>n</a:t>
            </a:r>
            <a:r>
              <a:rPr lang="id-ID" sz="2400" smtClean="0"/>
              <a:t>] yang telah berisi </a:t>
            </a:r>
            <a:r>
              <a:rPr lang="id-ID" sz="2400" i="1" smtClean="0"/>
              <a:t>n </a:t>
            </a:r>
            <a:r>
              <a:rPr lang="id-ID" sz="2400" smtClean="0"/>
              <a:t>elemen </a:t>
            </a:r>
            <a:r>
              <a:rPr lang="id-ID" sz="2400" i="1" smtClean="0"/>
              <a:t>integer</a:t>
            </a:r>
            <a:r>
              <a:rPr lang="id-ID" sz="2400" smtClean="0"/>
              <a:t>. </a:t>
            </a:r>
            <a:r>
              <a:rPr lang="id-ID" sz="2400" i="1" smtClean="0">
                <a:solidFill>
                  <a:srgbClr val="FF0000"/>
                </a:solidFill>
              </a:rPr>
              <a:t>Elemen mayoritas</a:t>
            </a:r>
            <a:r>
              <a:rPr lang="id-ID" sz="2400" smtClean="0">
                <a:solidFill>
                  <a:srgbClr val="FF0000"/>
                </a:solidFill>
              </a:rPr>
              <a:t> di dalam </a:t>
            </a:r>
            <a:r>
              <a:rPr lang="id-ID" sz="2400" i="1" smtClean="0">
                <a:solidFill>
                  <a:srgbClr val="FF0000"/>
                </a:solidFill>
              </a:rPr>
              <a:t>A</a:t>
            </a:r>
            <a:r>
              <a:rPr lang="id-ID" sz="2400" smtClean="0">
                <a:solidFill>
                  <a:srgbClr val="FF0000"/>
                </a:solidFill>
              </a:rPr>
              <a:t> adalah elemen yang terdapat pada lebih dari </a:t>
            </a:r>
            <a:r>
              <a:rPr lang="id-ID" sz="2400" i="1" smtClean="0">
                <a:solidFill>
                  <a:srgbClr val="FF0000"/>
                </a:solidFill>
              </a:rPr>
              <a:t>n</a:t>
            </a:r>
            <a:r>
              <a:rPr lang="id-ID" sz="2400" smtClean="0">
                <a:solidFill>
                  <a:srgbClr val="FF0000"/>
                </a:solidFill>
              </a:rPr>
              <a:t>/2 posisi </a:t>
            </a:r>
            <a:r>
              <a:rPr lang="id-ID" sz="2400" smtClean="0"/>
              <a:t>(jadi, jika </a:t>
            </a:r>
            <a:r>
              <a:rPr lang="id-ID" sz="2400" i="1" smtClean="0"/>
              <a:t>n </a:t>
            </a:r>
            <a:r>
              <a:rPr lang="id-ID" sz="2400" smtClean="0"/>
              <a:t>= 6 atau </a:t>
            </a:r>
            <a:r>
              <a:rPr lang="id-ID" sz="2400" i="1" smtClean="0"/>
              <a:t>n </a:t>
            </a:r>
            <a:r>
              <a:rPr lang="id-ID" sz="2400" smtClean="0"/>
              <a:t>= 7, elemen mayoritas terdapat pada paling sedikit 4 posisi). Rancanglah algoritma </a:t>
            </a:r>
            <a:r>
              <a:rPr lang="id-ID" sz="2400" i="1" smtClean="0"/>
              <a:t>divide and conquer</a:t>
            </a:r>
            <a:r>
              <a:rPr lang="id-ID" sz="2400" smtClean="0"/>
              <a:t> (tidak dalam bentuk </a:t>
            </a:r>
            <a:r>
              <a:rPr lang="id-ID" sz="2400" i="1" smtClean="0"/>
              <a:t>pseudo-code</a:t>
            </a:r>
            <a:r>
              <a:rPr lang="id-ID" sz="2400" smtClean="0"/>
              <a:t>, tapi dalam bentuk uraian deskriptif) untuk menemukan elemen mayoritas di dalam </a:t>
            </a:r>
            <a:r>
              <a:rPr lang="id-ID" sz="2400" i="1" smtClean="0"/>
              <a:t>A</a:t>
            </a:r>
            <a:r>
              <a:rPr lang="id-ID" sz="2400" smtClean="0"/>
              <a:t> (atau menentukan tidak terdapat elemen mayoritas). Jelaskan algoritma anda dengan contoh sebuah </a:t>
            </a:r>
            <a:r>
              <a:rPr lang="id-ID" sz="2400" i="1" smtClean="0"/>
              <a:t>array</a:t>
            </a:r>
            <a:r>
              <a:rPr lang="id-ID" sz="2400" smtClean="0"/>
              <a:t> berukuran 8 elemen. Selanjutnya, perkirakan kompleksitas algoritmanya dalam hubungan rekursif (misalnya </a:t>
            </a:r>
            <a:r>
              <a:rPr lang="id-ID" sz="2400" i="1" smtClean="0"/>
              <a:t>T</a:t>
            </a:r>
            <a:r>
              <a:rPr lang="id-ID" sz="2400" smtClean="0"/>
              <a:t>(</a:t>
            </a:r>
            <a:r>
              <a:rPr lang="id-ID" sz="2400" i="1" smtClean="0"/>
              <a:t>n</a:t>
            </a:r>
            <a:r>
              <a:rPr lang="id-ID" sz="2400" smtClean="0"/>
              <a:t>) = </a:t>
            </a:r>
            <a:r>
              <a:rPr lang="id-ID" sz="2400" i="1" smtClean="0"/>
              <a:t>bT</a:t>
            </a:r>
            <a:r>
              <a:rPr lang="id-ID" sz="2400" smtClean="0"/>
              <a:t>(</a:t>
            </a:r>
            <a:r>
              <a:rPr lang="id-ID" sz="2400" i="1" smtClean="0"/>
              <a:t>n</a:t>
            </a:r>
            <a:r>
              <a:rPr lang="id-ID" sz="2400" smtClean="0"/>
              <a:t>/</a:t>
            </a:r>
            <a:r>
              <a:rPr lang="id-ID" sz="2400" i="1" smtClean="0"/>
              <a:t>p</a:t>
            </a:r>
            <a:r>
              <a:rPr lang="id-ID" sz="2400" smtClean="0"/>
              <a:t>) + </a:t>
            </a:r>
            <a:r>
              <a:rPr lang="id-ID" sz="2400" i="1" smtClean="0"/>
              <a:t>h</a:t>
            </a:r>
            <a:r>
              <a:rPr lang="id-ID" sz="2400" smtClean="0"/>
              <a:t>(</a:t>
            </a:r>
            <a:r>
              <a:rPr lang="id-ID" sz="2400" i="1" smtClean="0"/>
              <a:t>n</a:t>
            </a:r>
            <a:r>
              <a:rPr lang="id-ID" sz="2400" smtClean="0"/>
              <a:t>)), lalu selesaikan </a:t>
            </a:r>
            <a:r>
              <a:rPr lang="id-ID" sz="2400" i="1" smtClean="0"/>
              <a:t>T</a:t>
            </a:r>
            <a:r>
              <a:rPr lang="id-ID" sz="2400" smtClean="0"/>
              <a:t>(</a:t>
            </a:r>
            <a:r>
              <a:rPr lang="id-ID" sz="2400" i="1" smtClean="0"/>
              <a:t>n</a:t>
            </a:r>
            <a:r>
              <a:rPr lang="id-ID" sz="2400" smtClean="0"/>
              <a:t>) tersebut. </a:t>
            </a:r>
            <a:r>
              <a:rPr lang="en-US" sz="2400" smtClean="0"/>
              <a:t>	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568A0-9206-4A98-B407-7C699A5A295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1556D-07F7-4DDC-A5A5-4A45A9BEFDEC}" type="slidenum">
              <a:rPr lang="en-US" smtClean="0"/>
              <a:pPr/>
              <a:t>50</a:t>
            </a:fld>
            <a:endParaRPr lang="en-US" smtClean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ph/>
          </p:nvPr>
        </p:nvGraphicFramePr>
        <p:xfrm>
          <a:off x="539750" y="620713"/>
          <a:ext cx="8604250" cy="4176712"/>
        </p:xfrm>
        <a:graphic>
          <a:graphicData uri="http://schemas.openxmlformats.org/presentationml/2006/ole">
            <p:oleObj spid="_x0000_s66562" name="Document" r:id="rId3" imgW="5617209" imgH="2410163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0565E-9DA5-4CF4-9D79-83BA0253181D}" type="slidenum">
              <a:rPr lang="en-US" smtClean="0"/>
              <a:pPr/>
              <a:t>51</a:t>
            </a:fld>
            <a:endParaRPr lang="en-US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ph/>
          </p:nvPr>
        </p:nvGraphicFramePr>
        <p:xfrm>
          <a:off x="755650" y="188913"/>
          <a:ext cx="7058025" cy="6459537"/>
        </p:xfrm>
        <a:graphic>
          <a:graphicData uri="http://schemas.openxmlformats.org/presentationml/2006/ole">
            <p:oleObj spid="_x0000_s67586" name="Document" r:id="rId3" imgW="5760990" imgH="527308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0B158-A354-432A-A832-0114F5E823F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pPr eaLnBrk="1" hangingPunct="1"/>
            <a:r>
              <a:rPr lang="en-US" smtClean="0"/>
              <a:t>Penyelesaian:</a:t>
            </a:r>
            <a:endParaRPr lang="en-US" i="1" smtClean="0"/>
          </a:p>
          <a:p>
            <a:pPr eaLnBrk="1" hangingPunct="1">
              <a:buFontTx/>
              <a:buNone/>
            </a:pPr>
            <a:r>
              <a:rPr lang="en-US" i="1" smtClean="0"/>
              <a:t>		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Ternyata, perkalian dengan algoritma </a:t>
            </a:r>
            <a:r>
              <a:rPr lang="en-US" i="1" smtClean="0"/>
              <a:t>Divide and Conquer</a:t>
            </a:r>
            <a:r>
              <a:rPr lang="en-US" smtClean="0"/>
              <a:t> seperti di atas belum memperbaiki kompleksitas waktu algoritma perkalian secara </a:t>
            </a:r>
            <a:r>
              <a:rPr lang="en-US" i="1" smtClean="0"/>
              <a:t>brute force</a:t>
            </a:r>
            <a:r>
              <a:rPr lang="en-US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Adakah algoritma perkalian yang lebih baik?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4AD14-F7A3-4DD7-9FE8-70A14F40798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sz="3800" b="1" smtClean="0"/>
              <a:t>Perbaikan (A.A Karatsuba, 1962):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ph idx="1"/>
          </p:nvPr>
        </p:nvGraphicFramePr>
        <p:xfrm>
          <a:off x="395288" y="1441450"/>
          <a:ext cx="8497887" cy="4933950"/>
        </p:xfrm>
        <a:graphic>
          <a:graphicData uri="http://schemas.openxmlformats.org/presentationml/2006/ole">
            <p:oleObj spid="_x0000_s68610" name="Document" r:id="rId3" imgW="5617209" imgH="325994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962C6-B763-408A-9E66-88D60DCD1A81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1198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457200" y="381000"/>
            <a:ext cx="406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Anatolii Alexevich Karatsuba</a:t>
            </a:r>
          </a:p>
        </p:txBody>
      </p:sp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47656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4" name="Rectangle 7"/>
          <p:cNvSpPr>
            <a:spLocks noChangeArrowheads="1"/>
          </p:cNvSpPr>
          <p:nvPr/>
        </p:nvSpPr>
        <p:spPr bwMode="auto">
          <a:xfrm>
            <a:off x="457200" y="4343400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Anatolii Alexeevitch Karatsuba</a:t>
            </a:r>
            <a:r>
              <a:rPr lang="en-US">
                <a:solidFill>
                  <a:schemeClr val="tx2"/>
                </a:solidFill>
              </a:rPr>
              <a:t> (Russian: </a:t>
            </a:r>
            <a:r>
              <a:rPr lang="vi-VN">
                <a:solidFill>
                  <a:schemeClr val="tx2"/>
                </a:solidFill>
              </a:rPr>
              <a:t>Анато́лий Алексе́евич Карацу́ба; </a:t>
            </a:r>
            <a:r>
              <a:rPr lang="en-US">
                <a:solidFill>
                  <a:schemeClr val="tx2"/>
                </a:solidFill>
              </a:rPr>
              <a:t>Grozny, January 31, 1937 — Moscow, September 28, 2008) was a Russian mathematician, who authored the first fast multiplication method: the Karatsuba algorithm, a fast procedure for multiplying large numbers. (Sumber: Wikipedia)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FE659-B002-4E52-B982-9F8E51C5F31A}" type="slidenum">
              <a:rPr lang="en-US" smtClean="0"/>
              <a:pPr/>
              <a:t>55</a:t>
            </a:fld>
            <a:endParaRPr lang="en-US" smtClean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ph/>
          </p:nvPr>
        </p:nvGraphicFramePr>
        <p:xfrm>
          <a:off x="395288" y="333375"/>
          <a:ext cx="8424862" cy="6119813"/>
        </p:xfrm>
        <a:graphic>
          <a:graphicData uri="http://schemas.openxmlformats.org/presentationml/2006/ole">
            <p:oleObj spid="_x0000_s69634" name="Document" r:id="rId3" imgW="5617209" imgH="407951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6EE62-70BC-40B3-A94A-C1785BB24380}" type="slidenum">
              <a:rPr lang="en-US" smtClean="0"/>
              <a:pPr/>
              <a:t>56</a:t>
            </a:fld>
            <a:endParaRPr lang="en-US" smtClean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ph/>
          </p:nvPr>
        </p:nvGraphicFramePr>
        <p:xfrm>
          <a:off x="250825" y="779463"/>
          <a:ext cx="8569325" cy="4808537"/>
        </p:xfrm>
        <a:graphic>
          <a:graphicData uri="http://schemas.openxmlformats.org/presentationml/2006/ole">
            <p:oleObj spid="_x0000_s70658" name="Document" r:id="rId3" imgW="5617209" imgH="315061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FA9C5-DF4B-4367-83EC-5639E4F4B72F}" type="slidenum">
              <a:rPr lang="en-US" smtClean="0"/>
              <a:pPr/>
              <a:t>57</a:t>
            </a:fld>
            <a:endParaRPr lang="en-US" smtClean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01638"/>
            <a:ext cx="6553200" cy="605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71E61-091E-4F9F-85C6-833621110EE9}" type="slidenum">
              <a:rPr lang="en-US" smtClean="0"/>
              <a:pPr/>
              <a:t>58</a:t>
            </a:fld>
            <a:endParaRPr lang="en-US" smtClean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863" y="381000"/>
            <a:ext cx="49942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F2C1D-B476-4FA9-90CE-07E6E3580513}" type="slidenum">
              <a:rPr lang="en-US" smtClean="0"/>
              <a:pPr/>
              <a:t>59</a:t>
            </a:fld>
            <a:endParaRPr lang="en-US" smtClean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8451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err="1" smtClean="0"/>
              <a:t>Solusi</a:t>
            </a:r>
            <a:r>
              <a:rPr lang="en-US" sz="2400" dirty="0" smtClean="0"/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= 1,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mayoritasnya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n </a:t>
            </a:r>
            <a:r>
              <a:rPr lang="en-US" sz="2400" dirty="0" smtClean="0"/>
              <a:t>&gt; 1,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i="1" dirty="0" smtClean="0"/>
              <a:t>array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(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) yang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i="1" dirty="0" smtClean="0"/>
              <a:t>n</a:t>
            </a:r>
            <a:r>
              <a:rPr lang="en-US" sz="2400" dirty="0" smtClean="0"/>
              <a:t>/2).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i="1" dirty="0" smtClean="0"/>
              <a:t>combine.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:</a:t>
            </a:r>
          </a:p>
          <a:p>
            <a:pPr marL="457200" indent="-457200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b="1" u="sng" dirty="0" err="1" smtClean="0"/>
              <a:t>Kasus</a:t>
            </a:r>
            <a:r>
              <a:rPr lang="en-US" sz="2400" b="1" u="sng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mayoritas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i="1" dirty="0" smtClean="0"/>
              <a:t>array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mayoritas</a:t>
            </a:r>
            <a:r>
              <a:rPr lang="en-US" sz="2400" dirty="0" smtClean="0"/>
              <a:t>. </a:t>
            </a:r>
          </a:p>
          <a:p>
            <a:pPr marL="457200" indent="-457200">
              <a:buFontTx/>
              <a:buNone/>
              <a:defRPr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i="1" dirty="0" smtClean="0">
                <a:sym typeface="Wingdings" pitchFamily="2" charset="2"/>
              </a:rPr>
              <a:t>Return</a:t>
            </a:r>
            <a:r>
              <a:rPr lang="en-US" sz="2400" dirty="0" smtClean="0">
                <a:sym typeface="Wingdings" pitchFamily="2" charset="2"/>
              </a:rPr>
              <a:t>: </a:t>
            </a:r>
            <a:r>
              <a:rPr lang="en-US" sz="2400" dirty="0" smtClean="0"/>
              <a:t>“no majority”</a:t>
            </a:r>
          </a:p>
          <a:p>
            <a:pPr marL="457200" indent="-457200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	 </a:t>
            </a:r>
            <a:r>
              <a:rPr lang="en-US" sz="2400" u="sng" dirty="0" smtClean="0"/>
              <a:t>4     3     4      2      7     5     2     1</a:t>
            </a:r>
            <a:r>
              <a:rPr lang="en-US" sz="2400" dirty="0" smtClean="0"/>
              <a:t>		</a:t>
            </a:r>
          </a:p>
          <a:p>
            <a:pPr marL="457200" indent="-457200">
              <a:buFontTx/>
              <a:buNone/>
              <a:defRPr/>
            </a:pPr>
            <a:r>
              <a:rPr lang="en-US" sz="2400" dirty="0" smtClean="0"/>
              <a:t>	</a:t>
            </a:r>
          </a:p>
          <a:p>
            <a:pPr marL="457200" indent="-457200">
              <a:buFontTx/>
              <a:buNone/>
              <a:defRPr/>
            </a:pPr>
            <a:r>
              <a:rPr lang="en-US" sz="2400" dirty="0" smtClean="0"/>
              <a:t>			 </a:t>
            </a:r>
            <a:r>
              <a:rPr lang="en-US" sz="2400" u="sng" dirty="0" smtClean="0"/>
              <a:t>4     3     4      2</a:t>
            </a:r>
            <a:r>
              <a:rPr lang="en-US" sz="2400" dirty="0" smtClean="0"/>
              <a:t>      </a:t>
            </a:r>
            <a:r>
              <a:rPr lang="en-US" sz="2400" u="sng" dirty="0" smtClean="0"/>
              <a:t>7     5     2     1</a:t>
            </a:r>
            <a:endParaRPr lang="en-US" sz="2400" dirty="0" smtClean="0"/>
          </a:p>
          <a:p>
            <a:pPr marL="457200" indent="-457200">
              <a:buFontTx/>
              <a:buNone/>
              <a:defRPr/>
            </a:pPr>
            <a:r>
              <a:rPr lang="en-US" sz="2400" dirty="0" smtClean="0"/>
              <a:t>			 </a:t>
            </a:r>
            <a:r>
              <a:rPr lang="en-US" sz="2000" dirty="0" smtClean="0"/>
              <a:t>no majority</a:t>
            </a:r>
            <a:r>
              <a:rPr lang="en-US" sz="2400" dirty="0" smtClean="0"/>
              <a:t>	       </a:t>
            </a:r>
            <a:r>
              <a:rPr lang="en-US" sz="2000" dirty="0" smtClean="0"/>
              <a:t>no majority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0A50D-38C3-4EC3-8F61-0C86B2976081}" type="slidenum">
              <a:rPr lang="en-US" smtClean="0"/>
              <a:pPr/>
              <a:t>6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6576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46482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8" name="TextBox 9"/>
          <p:cNvSpPr txBox="1">
            <a:spLocks noChangeArrowheads="1"/>
          </p:cNvSpPr>
          <p:nvPr/>
        </p:nvSpPr>
        <p:spPr bwMode="auto">
          <a:xfrm>
            <a:off x="3886200" y="6457950"/>
            <a:ext cx="158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“no majority”</a:t>
            </a:r>
          </a:p>
        </p:txBody>
      </p:sp>
      <p:sp>
        <p:nvSpPr>
          <p:cNvPr id="100359" name="TextBox 14"/>
          <p:cNvSpPr txBox="1">
            <a:spLocks noChangeArrowheads="1"/>
          </p:cNvSpPr>
          <p:nvPr/>
        </p:nvSpPr>
        <p:spPr bwMode="auto">
          <a:xfrm>
            <a:off x="838200" y="5562600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Ingat definisi</a:t>
            </a:r>
          </a:p>
          <a:p>
            <a:pPr algn="ctr"/>
            <a:r>
              <a:rPr lang="en-US" sz="1600">
                <a:solidFill>
                  <a:srgbClr val="FF0000"/>
                </a:solidFill>
              </a:rPr>
              <a:t>mayoritas!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5562600"/>
            <a:ext cx="1219200" cy="609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2057400" y="5867400"/>
            <a:ext cx="533400" cy="15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2" name="TextBox 22"/>
          <p:cNvSpPr txBox="1">
            <a:spLocks noChangeArrowheads="1"/>
          </p:cNvSpPr>
          <p:nvPr/>
        </p:nvSpPr>
        <p:spPr bwMode="auto">
          <a:xfrm>
            <a:off x="2590800" y="6096000"/>
            <a:ext cx="4340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u="sng"/>
              <a:t>4     3     4      2      7     5     2     1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59436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724400" y="5943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066F7-6BB6-4320-9D9A-8F6974F857CE}" type="slidenum">
              <a:rPr lang="en-US" smtClean="0"/>
              <a:pPr/>
              <a:t>60</a:t>
            </a:fld>
            <a:endParaRPr lang="en-US" smtClean="0"/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9991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00A8D-4B63-48F1-9BF8-EA1E65EB16BD}" type="slidenum">
              <a:rPr lang="en-US" smtClean="0"/>
              <a:pPr/>
              <a:t>61</a:t>
            </a:fld>
            <a:endParaRPr lang="en-US" smtClean="0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60007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5E461-DB1F-4636-BA45-BFB84CA2FD34}" type="slidenum">
              <a:rPr lang="en-US" smtClean="0"/>
              <a:pPr/>
              <a:t>62</a:t>
            </a:fld>
            <a:endParaRPr lang="en-US" smtClean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90500"/>
            <a:ext cx="6915150" cy="615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A4FF1-EFBE-4CAE-83E6-1B0CF38A0CE1}" type="slidenum">
              <a:rPr lang="en-US" smtClean="0"/>
              <a:pPr/>
              <a:t>63</a:t>
            </a:fld>
            <a:endParaRPr lang="en-US" smtClean="0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80010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B1D19-2B55-41FC-ACA0-F5703C7C2691}" type="slidenum">
              <a:rPr lang="en-US" smtClean="0"/>
              <a:pPr/>
              <a:t>64</a:t>
            </a:fld>
            <a:endParaRPr lang="en-US" smtClean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70000"/>
            <a:ext cx="75438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25443-B8C3-43BC-BD63-0DA7C2FDE5CA}" type="slidenum">
              <a:rPr lang="en-US" smtClean="0"/>
              <a:pPr/>
              <a:t>65</a:t>
            </a:fld>
            <a:endParaRPr lang="en-US" smtClean="0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57200"/>
            <a:ext cx="61071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A1C11-F0EC-4459-A171-1CD6BD876E58}" type="slidenum">
              <a:rPr lang="en-US" smtClean="0"/>
              <a:pPr/>
              <a:t>66</a:t>
            </a:fld>
            <a:endParaRPr lang="en-US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"/>
            <a:ext cx="553561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BB79F-A431-4B1E-91FB-70D7756A6B1C}" type="slidenum">
              <a:rPr lang="en-US" smtClean="0"/>
              <a:pPr/>
              <a:t>67</a:t>
            </a:fld>
            <a:endParaRPr lang="en-US" smtClean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724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7D5F5-4BAE-4DF3-B7D9-94675E58D800}" type="slidenum">
              <a:rPr lang="en-US" smtClean="0"/>
              <a:pPr/>
              <a:t>68</a:t>
            </a:fld>
            <a:endParaRPr lang="en-US" smtClean="0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333375"/>
            <a:ext cx="6343650" cy="618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10B5C0-52E5-4C1E-AAB4-6588C7CA83E4}" type="slidenum">
              <a:rPr lang="en-US" smtClean="0"/>
              <a:pPr/>
              <a:t>69</a:t>
            </a:fld>
            <a:endParaRPr lang="en-US" smtClean="0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28600"/>
            <a:ext cx="67437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Kasus 2</a:t>
            </a:r>
            <a:r>
              <a:rPr lang="en-US" sz="2400" smtClean="0"/>
              <a:t>: bagian kanan memiliki mayoritas, bagian kiri tidak. Pada </a:t>
            </a:r>
            <a:r>
              <a:rPr lang="en-US" sz="2400" i="1" smtClean="0"/>
              <a:t>array</a:t>
            </a:r>
            <a:r>
              <a:rPr lang="en-US" sz="2400" smtClean="0"/>
              <a:t> gabungan, hitung jumlah elemen yang sama dengan elemen mayoritas bagian kanan tersebut;</a:t>
            </a:r>
          </a:p>
          <a:p>
            <a:pPr>
              <a:buFontTx/>
              <a:buNone/>
            </a:pPr>
            <a:r>
              <a:rPr lang="en-US" sz="2400" smtClean="0"/>
              <a:t>	Jika elemen tersebut mayoritas, </a:t>
            </a:r>
            <a:r>
              <a:rPr lang="en-US" sz="2400" i="1" smtClean="0"/>
              <a:t>return</a:t>
            </a:r>
            <a:r>
              <a:rPr lang="en-US" sz="2400" smtClean="0"/>
              <a:t> elemen tersebut, kalau tidak </a:t>
            </a:r>
            <a:r>
              <a:rPr lang="en-US" sz="2400" i="1" smtClean="0"/>
              <a:t>return</a:t>
            </a:r>
            <a:r>
              <a:rPr lang="en-US" sz="2400" smtClean="0"/>
              <a:t> “no majority”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Contoh:  	</a:t>
            </a:r>
            <a:r>
              <a:rPr lang="en-US" sz="2400" u="sng" smtClean="0"/>
              <a:t>4     3     4      2      7     4     4     4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400" u="sng" smtClean="0"/>
              <a:t> 4     3     4      2</a:t>
            </a:r>
            <a:r>
              <a:rPr lang="en-US" sz="2400" smtClean="0"/>
              <a:t>      </a:t>
            </a:r>
            <a:r>
              <a:rPr lang="en-US" sz="2400" u="sng" smtClean="0"/>
              <a:t>7     4     4     4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000" smtClean="0"/>
              <a:t>no majority	         majority = 4	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400" u="sng" smtClean="0"/>
              <a:t>4     3     4      2       7     4     4     4</a:t>
            </a:r>
          </a:p>
          <a:p>
            <a:pPr>
              <a:buFontTx/>
              <a:buNone/>
            </a:pPr>
            <a:r>
              <a:rPr lang="en-US" sz="2400" smtClean="0"/>
              <a:t>			Jumlah elemen 4 = 5 buah </a:t>
            </a:r>
            <a:r>
              <a:rPr lang="en-US" sz="2400" smtClean="0">
                <a:sym typeface="Wingdings" pitchFamily="2" charset="2"/>
              </a:rPr>
              <a:t> mayoritas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65E9C-56D3-461A-9072-6D7A5D2D35CF}" type="slidenum">
              <a:rPr lang="en-US" smtClean="0"/>
              <a:pPr/>
              <a:t>7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29000" y="3352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3352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648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800600" y="4572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4" name="TextBox 13"/>
          <p:cNvSpPr txBox="1">
            <a:spLocks noChangeArrowheads="1"/>
          </p:cNvSpPr>
          <p:nvPr/>
        </p:nvSpPr>
        <p:spPr bwMode="auto">
          <a:xfrm>
            <a:off x="3886200" y="6248400"/>
            <a:ext cx="1677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“majority = 4”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0" y="4876800"/>
            <a:ext cx="1219200" cy="609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386" name="TextBox 15"/>
          <p:cNvSpPr txBox="1">
            <a:spLocks noChangeArrowheads="1"/>
          </p:cNvSpPr>
          <p:nvPr/>
        </p:nvSpPr>
        <p:spPr bwMode="auto">
          <a:xfrm>
            <a:off x="7620000" y="4876800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Ingat definisi</a:t>
            </a:r>
          </a:p>
          <a:p>
            <a:pPr algn="ctr"/>
            <a:r>
              <a:rPr lang="en-US" sz="1600">
                <a:solidFill>
                  <a:srgbClr val="FF0000"/>
                </a:solidFill>
              </a:rPr>
              <a:t>mayoritas!</a:t>
            </a:r>
          </a:p>
        </p:txBody>
      </p:sp>
      <p:cxnSp>
        <p:nvCxnSpPr>
          <p:cNvPr id="18" name="Straight Arrow Connector 17"/>
          <p:cNvCxnSpPr>
            <a:stCxn id="101386" idx="1"/>
          </p:cNvCxnSpPr>
          <p:nvPr/>
        </p:nvCxnSpPr>
        <p:spPr>
          <a:xfrm rot="10800000" flipV="1">
            <a:off x="7162800" y="5168900"/>
            <a:ext cx="457200" cy="3937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8" name="TextBox 18"/>
          <p:cNvSpPr txBox="1">
            <a:spLocks noChangeArrowheads="1"/>
          </p:cNvSpPr>
          <p:nvPr/>
        </p:nvSpPr>
        <p:spPr bwMode="auto">
          <a:xfrm>
            <a:off x="762000" y="3733800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Ingat definisi</a:t>
            </a:r>
          </a:p>
          <a:p>
            <a:pPr algn="ctr"/>
            <a:r>
              <a:rPr lang="en-US" sz="1600">
                <a:solidFill>
                  <a:srgbClr val="FF0000"/>
                </a:solidFill>
              </a:rPr>
              <a:t>mayoritas!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733800"/>
            <a:ext cx="1219200" cy="609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981200" y="40386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1384" idx="0"/>
          </p:cNvCxnSpPr>
          <p:nvPr/>
        </p:nvCxnSpPr>
        <p:spPr>
          <a:xfrm rot="16200000" flipH="1">
            <a:off x="4572794" y="6095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B1C382-B289-4536-95AB-E39FE89BDD61}" type="slidenum">
              <a:rPr lang="en-US" smtClean="0"/>
              <a:pPr/>
              <a:t>70</a:t>
            </a:fld>
            <a:endParaRPr lang="en-US" smtClean="0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381000"/>
            <a:ext cx="7762875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AC0D8-1BB3-4E51-80C4-B35BDC8E0C46}" type="slidenum">
              <a:rPr lang="en-US" smtClean="0"/>
              <a:pPr/>
              <a:t>71</a:t>
            </a:fld>
            <a:endParaRPr lang="en-US" smtClean="0"/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"/>
            <a:ext cx="50196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6E3A7-0B8C-474C-9E1B-E7F0F7D510F8}" type="slidenum">
              <a:rPr lang="en-US" smtClean="0"/>
              <a:pPr/>
              <a:t>72</a:t>
            </a:fld>
            <a:endParaRPr lang="en-US" smtClean="0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563" y="190500"/>
            <a:ext cx="572928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Contoh lain (tidak ada mayoritas):</a:t>
            </a:r>
          </a:p>
          <a:p>
            <a:pPr>
              <a:buFontTx/>
              <a:buNone/>
            </a:pPr>
            <a:r>
              <a:rPr lang="en-US" sz="2400" smtClean="0"/>
              <a:t>		  	</a:t>
            </a:r>
            <a:r>
              <a:rPr lang="en-US" sz="2400" u="sng" smtClean="0"/>
              <a:t>4     3     5      2      7     4     4     4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400" u="sng" smtClean="0"/>
              <a:t> 4     3     5      2</a:t>
            </a:r>
            <a:r>
              <a:rPr lang="en-US" sz="2400" smtClean="0"/>
              <a:t>      </a:t>
            </a:r>
            <a:r>
              <a:rPr lang="en-US" sz="2400" u="sng" smtClean="0"/>
              <a:t>7     4     4     4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000" smtClean="0"/>
              <a:t>no majority	         majority = 4	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400" u="sng" smtClean="0"/>
              <a:t>4     3     5      2       7     4     4     4</a:t>
            </a:r>
          </a:p>
          <a:p>
            <a:pPr>
              <a:buFontTx/>
              <a:buNone/>
            </a:pPr>
            <a:r>
              <a:rPr lang="en-US" sz="2400" smtClean="0"/>
              <a:t>			Jumlah elemen 4 = 4 buah </a:t>
            </a:r>
            <a:r>
              <a:rPr lang="en-US" sz="2400" smtClean="0">
                <a:sym typeface="Wingdings" pitchFamily="2" charset="2"/>
              </a:rPr>
              <a:t> bukan mayoritas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5F1A56-6E94-41AE-AA69-55109AD1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04" name="TextBox 4"/>
          <p:cNvSpPr txBox="1">
            <a:spLocks noChangeArrowheads="1"/>
          </p:cNvSpPr>
          <p:nvPr/>
        </p:nvSpPr>
        <p:spPr bwMode="auto">
          <a:xfrm>
            <a:off x="4114800" y="5486400"/>
            <a:ext cx="1598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“no majority”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29000" y="15240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8200" y="15240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3276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876800" y="32004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404" idx="0"/>
          </p:cNvCxnSpPr>
          <p:nvPr/>
        </p:nvCxnSpPr>
        <p:spPr>
          <a:xfrm rot="16200000" flipH="1">
            <a:off x="4552157" y="5125243"/>
            <a:ext cx="685800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Kasus 3</a:t>
            </a:r>
            <a:r>
              <a:rPr lang="en-US" sz="2400" smtClean="0"/>
              <a:t>: bagian kiri memiliki mayoritas, bagian kanan tidak. Pada array gabungan, hitung jumlah elemen yang sama dengan elemen mayoritas bagian kiri tersebut.</a:t>
            </a:r>
          </a:p>
          <a:p>
            <a:pPr>
              <a:buFontTx/>
              <a:buNone/>
            </a:pPr>
            <a:r>
              <a:rPr lang="en-US" sz="2400" smtClean="0"/>
              <a:t>	Jika elemen tersebut mayoritas, </a:t>
            </a:r>
            <a:r>
              <a:rPr lang="en-US" sz="2400" i="1" smtClean="0"/>
              <a:t>return</a:t>
            </a:r>
            <a:r>
              <a:rPr lang="en-US" sz="2400" smtClean="0"/>
              <a:t> elemen tersebut, kalau tidak </a:t>
            </a:r>
            <a:r>
              <a:rPr lang="en-US" sz="2400" i="1" smtClean="0"/>
              <a:t>return</a:t>
            </a:r>
            <a:r>
              <a:rPr lang="en-US" sz="2400" smtClean="0"/>
              <a:t> “no majority”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Contoh:  	</a:t>
            </a:r>
            <a:r>
              <a:rPr lang="en-US" sz="2400" u="sng" smtClean="0"/>
              <a:t>3     3     4      3      7     3     3     4</a:t>
            </a:r>
          </a:p>
          <a:p>
            <a:pP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400" u="sng" smtClean="0"/>
              <a:t> 3     3     4     3</a:t>
            </a:r>
            <a:r>
              <a:rPr lang="en-US" sz="2400" smtClean="0"/>
              <a:t>      </a:t>
            </a:r>
            <a:r>
              <a:rPr lang="en-US" sz="2400" u="sng" smtClean="0"/>
              <a:t>7     3     3     4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000" smtClean="0"/>
              <a:t>majority = 3	         no majority	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400" u="sng" smtClean="0"/>
              <a:t>3     3     4      3      7     3     3     4</a:t>
            </a:r>
          </a:p>
          <a:p>
            <a:pPr>
              <a:buFontTx/>
              <a:buNone/>
            </a:pPr>
            <a:r>
              <a:rPr lang="en-US" sz="2400" smtClean="0"/>
              <a:t>			Jumlah elemen 3 = 5 buah </a:t>
            </a:r>
            <a:r>
              <a:rPr lang="en-US" sz="2400" smtClean="0">
                <a:sym typeface="Wingdings" pitchFamily="2" charset="2"/>
              </a:rPr>
              <a:t> mayoritas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7153D-F7B0-43D1-8E83-A48DF9165BF6}" type="slidenum">
              <a:rPr lang="en-US" smtClean="0"/>
              <a:pPr/>
              <a:t>9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29000" y="3352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3352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648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800600" y="4572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2" name="TextBox 13"/>
          <p:cNvSpPr txBox="1">
            <a:spLocks noChangeArrowheads="1"/>
          </p:cNvSpPr>
          <p:nvPr/>
        </p:nvSpPr>
        <p:spPr bwMode="auto">
          <a:xfrm>
            <a:off x="3886200" y="6248400"/>
            <a:ext cx="1677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“majority = 3”</a:t>
            </a:r>
          </a:p>
        </p:txBody>
      </p:sp>
      <p:cxnSp>
        <p:nvCxnSpPr>
          <p:cNvPr id="25" name="Straight Arrow Connector 24"/>
          <p:cNvCxnSpPr>
            <a:endCxn id="103432" idx="0"/>
          </p:cNvCxnSpPr>
          <p:nvPr/>
        </p:nvCxnSpPr>
        <p:spPr>
          <a:xfrm rot="16200000" flipH="1">
            <a:off x="4572794" y="6095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1032</Words>
  <Application>Microsoft Office PowerPoint</Application>
  <PresentationFormat>On-screen Show (4:3)</PresentationFormat>
  <Paragraphs>311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Office Theme</vt:lpstr>
      <vt:lpstr>Equation</vt:lpstr>
      <vt:lpstr>Visio</vt:lpstr>
      <vt:lpstr>Document</vt:lpstr>
      <vt:lpstr>Divide And Conquer</vt:lpstr>
      <vt:lpstr>Persoalan Pemasangan Ubin</vt:lpstr>
      <vt:lpstr>Slide 3</vt:lpstr>
      <vt:lpstr>Slide 4</vt:lpstr>
      <vt:lpstr>Latihan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Penyelesaian secara Brute Force</vt:lpstr>
      <vt:lpstr>Penyelesaian secara Divide and Conquer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Perpangkatan an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Perkalian Matriks </vt:lpstr>
      <vt:lpstr>Slide 37</vt:lpstr>
      <vt:lpstr>Slide 38</vt:lpstr>
      <vt:lpstr>Slide 39</vt:lpstr>
      <vt:lpstr>Slide 40</vt:lpstr>
      <vt:lpstr>Slide 41</vt:lpstr>
      <vt:lpstr>Slide 42</vt:lpstr>
      <vt:lpstr>Algoritma Perkalian Matriks Strassen</vt:lpstr>
      <vt:lpstr>Slide 44</vt:lpstr>
      <vt:lpstr>Slide 45</vt:lpstr>
      <vt:lpstr>Perkalian Dua Buah Bilangan      Bulat yang Besar</vt:lpstr>
      <vt:lpstr>Slide 47</vt:lpstr>
      <vt:lpstr>Slide 48</vt:lpstr>
      <vt:lpstr>Slide 49</vt:lpstr>
      <vt:lpstr>Slide 50</vt:lpstr>
      <vt:lpstr>Slide 51</vt:lpstr>
      <vt:lpstr>Slide 52</vt:lpstr>
      <vt:lpstr>Perbaikan (A.A Karatsuba, 1962):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10</cp:revision>
  <dcterms:created xsi:type="dcterms:W3CDTF">2014-01-31T01:13:01Z</dcterms:created>
  <dcterms:modified xsi:type="dcterms:W3CDTF">2014-10-29T02:44:22Z</dcterms:modified>
</cp:coreProperties>
</file>