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5"/>
  </p:notesMasterIdLst>
  <p:handoutMasterIdLst>
    <p:handoutMasterId r:id="rId106"/>
  </p:handoutMasterIdLst>
  <p:sldIdLst>
    <p:sldId id="349" r:id="rId2"/>
    <p:sldId id="350" r:id="rId3"/>
    <p:sldId id="359" r:id="rId4"/>
    <p:sldId id="360" r:id="rId5"/>
    <p:sldId id="361" r:id="rId6"/>
    <p:sldId id="362" r:id="rId7"/>
    <p:sldId id="363" r:id="rId8"/>
    <p:sldId id="357" r:id="rId9"/>
    <p:sldId id="352" r:id="rId10"/>
    <p:sldId id="353" r:id="rId11"/>
    <p:sldId id="356" r:id="rId12"/>
    <p:sldId id="355" r:id="rId13"/>
    <p:sldId id="256" r:id="rId14"/>
    <p:sldId id="258" r:id="rId15"/>
    <p:sldId id="259" r:id="rId16"/>
    <p:sldId id="260" r:id="rId17"/>
    <p:sldId id="261" r:id="rId18"/>
    <p:sldId id="262" r:id="rId19"/>
    <p:sldId id="263" r:id="rId20"/>
    <p:sldId id="264" r:id="rId21"/>
    <p:sldId id="265" r:id="rId22"/>
    <p:sldId id="266" r:id="rId23"/>
    <p:sldId id="267" r:id="rId24"/>
    <p:sldId id="34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Lst>
  <p:sldSz cx="9144000" cy="6858000" type="screen4x3"/>
  <p:notesSz cx="6858000" cy="9945688"/>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708" autoAdjust="0"/>
  </p:normalViewPr>
  <p:slideViewPr>
    <p:cSldViewPr>
      <p:cViewPr varScale="1">
        <p:scale>
          <a:sx n="76" d="100"/>
          <a:sy n="76" d="100"/>
        </p:scale>
        <p:origin x="11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97284"/>
          </a:xfrm>
          <a:prstGeom prst="rect">
            <a:avLst/>
          </a:prstGeom>
        </p:spPr>
        <p:txBody>
          <a:bodyPr vert="horz" lIns="91440" tIns="45720" rIns="91440" bIns="45720" rtlCol="0"/>
          <a:lstStyle>
            <a:lvl1pPr algn="r">
              <a:defRPr sz="1200"/>
            </a:lvl1pPr>
          </a:lstStyle>
          <a:p>
            <a:fld id="{6B106CBE-5B12-497E-A8F0-5313E07A8F07}" type="datetimeFigureOut">
              <a:rPr lang="id-ID" smtClean="0"/>
              <a:pPr/>
              <a:t>30/01/2020</a:t>
            </a:fld>
            <a:endParaRPr lang="id-ID"/>
          </a:p>
        </p:txBody>
      </p:sp>
      <p:sp>
        <p:nvSpPr>
          <p:cNvPr id="4" name="Footer Placeholder 3"/>
          <p:cNvSpPr>
            <a:spLocks noGrp="1"/>
          </p:cNvSpPr>
          <p:nvPr>
            <p:ph type="ftr" sz="quarter" idx="2"/>
          </p:nvPr>
        </p:nvSpPr>
        <p:spPr>
          <a:xfrm>
            <a:off x="0" y="9446678"/>
            <a:ext cx="2971800" cy="497284"/>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9446678"/>
            <a:ext cx="2971800" cy="497284"/>
          </a:xfrm>
          <a:prstGeom prst="rect">
            <a:avLst/>
          </a:prstGeom>
        </p:spPr>
        <p:txBody>
          <a:bodyPr vert="horz" lIns="91440" tIns="45720" rIns="91440" bIns="45720" rtlCol="0" anchor="b"/>
          <a:lstStyle>
            <a:lvl1pPr algn="r">
              <a:defRPr sz="1200"/>
            </a:lvl1pPr>
          </a:lstStyle>
          <a:p>
            <a:fld id="{5310BA0D-5745-40E8-BBD8-464A76ED58E8}" type="slidenum">
              <a:rPr lang="id-ID" smtClean="0"/>
              <a:pPr/>
              <a:t>‹#›</a:t>
            </a:fld>
            <a:endParaRPr lang="id-ID"/>
          </a:p>
        </p:txBody>
      </p:sp>
    </p:spTree>
    <p:extLst>
      <p:ext uri="{BB962C8B-B14F-4D97-AF65-F5344CB8AC3E}">
        <p14:creationId xmlns:p14="http://schemas.microsoft.com/office/powerpoint/2010/main" val="1053127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A99862B3-6AEB-42CB-A394-D4FB92ABFF0E}" type="datetimeFigureOut">
              <a:rPr lang="id-ID" smtClean="0"/>
              <a:pPr/>
              <a:t>30/01/2020</a:t>
            </a:fld>
            <a:endParaRPr lang="id-ID"/>
          </a:p>
        </p:txBody>
      </p:sp>
      <p:sp>
        <p:nvSpPr>
          <p:cNvPr id="4" name="Slide Image Placehold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8E527E17-A015-424F-9C56-1E7CA1FE5602}" type="slidenum">
              <a:rPr lang="id-ID" smtClean="0"/>
              <a:pPr/>
              <a:t>‹#›</a:t>
            </a:fld>
            <a:endParaRPr lang="id-ID"/>
          </a:p>
        </p:txBody>
      </p:sp>
    </p:spTree>
    <p:extLst>
      <p:ext uri="{BB962C8B-B14F-4D97-AF65-F5344CB8AC3E}">
        <p14:creationId xmlns:p14="http://schemas.microsoft.com/office/powerpoint/2010/main" val="50097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p>
            <a:fld id="{F6934FFB-9BDE-4310-A33D-2CE89AF3A0E6}" type="slidenum">
              <a:rPr lang="en-GB" smtClean="0">
                <a:latin typeface="Times New Roman" pitchFamily="18" charset="0"/>
                <a:ea typeface="Arial Unicode MS" pitchFamily="34" charset="-128"/>
                <a:cs typeface="Arial Unicode MS" pitchFamily="34" charset="-128"/>
              </a:rPr>
              <a:pPr/>
              <a:t>1</a:t>
            </a:fld>
            <a:endParaRPr lang="en-GB">
              <a:latin typeface="Times New Roman" pitchFamily="18" charset="0"/>
              <a:ea typeface="Arial Unicode MS" pitchFamily="34" charset="-128"/>
              <a:cs typeface="Arial Unicode MS" pitchFamily="34" charset="-128"/>
            </a:endParaRPr>
          </a:p>
        </p:txBody>
      </p:sp>
      <p:sp>
        <p:nvSpPr>
          <p:cNvPr id="55299" name="Text Box 1"/>
          <p:cNvSpPr txBox="1">
            <a:spLocks noChangeArrowheads="1"/>
          </p:cNvSpPr>
          <p:nvPr/>
        </p:nvSpPr>
        <p:spPr bwMode="auto">
          <a:xfrm>
            <a:off x="1143000" y="745927"/>
            <a:ext cx="4572000" cy="3729633"/>
          </a:xfrm>
          <a:prstGeom prst="rect">
            <a:avLst/>
          </a:prstGeom>
          <a:solidFill>
            <a:srgbClr val="FFFFFF"/>
          </a:solidFill>
          <a:ln w="9525">
            <a:solidFill>
              <a:srgbClr val="000000"/>
            </a:solidFill>
            <a:miter lim="800000"/>
            <a:headEnd/>
            <a:tailEnd/>
          </a:ln>
        </p:spPr>
        <p:txBody>
          <a:bodyPr wrap="none" anchor="ctr"/>
          <a:lstStyle/>
          <a:p>
            <a:endParaRPr lang="id-ID"/>
          </a:p>
        </p:txBody>
      </p:sp>
      <p:sp>
        <p:nvSpPr>
          <p:cNvPr id="55300" name="Rectangle 2"/>
          <p:cNvSpPr>
            <a:spLocks noGrp="1" noChangeArrowheads="1"/>
          </p:cNvSpPr>
          <p:nvPr>
            <p:ph type="body"/>
          </p:nvPr>
        </p:nvSpPr>
        <p:spPr>
          <a:xfrm>
            <a:off x="685801" y="4724202"/>
            <a:ext cx="5484813" cy="4475560"/>
          </a:xfrm>
          <a:noFill/>
          <a:ln/>
        </p:spPr>
        <p:txBody>
          <a:bodyPr wrap="none" anchor="ctr"/>
          <a:lstStyle/>
          <a:p>
            <a:endParaRPr lang="id-ID">
              <a:latin typeface="Times New Roman" pitchFamily="18" charset="0"/>
            </a:endParaRPr>
          </a:p>
        </p:txBody>
      </p:sp>
    </p:spTree>
    <p:extLst>
      <p:ext uri="{BB962C8B-B14F-4D97-AF65-F5344CB8AC3E}">
        <p14:creationId xmlns:p14="http://schemas.microsoft.com/office/powerpoint/2010/main" val="426365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2143125" y="756287"/>
            <a:ext cx="2571750" cy="3729633"/>
          </a:xfrm>
          <a:prstGeom prst="rect">
            <a:avLst/>
          </a:prstGeom>
          <a:solidFill>
            <a:srgbClr val="FFFFFF"/>
          </a:solidFill>
          <a:ln w="9525">
            <a:solidFill>
              <a:srgbClr val="000000"/>
            </a:solidFill>
            <a:miter lim="800000"/>
            <a:headEnd/>
            <a:tailEnd/>
          </a:ln>
        </p:spPr>
        <p:txBody>
          <a:bodyPr wrap="none" anchor="ctr"/>
          <a:lstStyle/>
          <a:p>
            <a:endParaRPr lang="id-ID"/>
          </a:p>
        </p:txBody>
      </p:sp>
      <p:sp>
        <p:nvSpPr>
          <p:cNvPr id="16387" name="Rectangle 2"/>
          <p:cNvSpPr>
            <a:spLocks noGrp="1" noChangeArrowheads="1"/>
          </p:cNvSpPr>
          <p:nvPr>
            <p:ph type="body"/>
          </p:nvPr>
        </p:nvSpPr>
        <p:spPr>
          <a:xfrm>
            <a:off x="685801" y="4724202"/>
            <a:ext cx="5484813" cy="4475560"/>
          </a:xfrm>
          <a:noFill/>
          <a:ln/>
        </p:spPr>
        <p:txBody>
          <a:bodyPr wrap="none" anchor="ctr"/>
          <a:lstStyle/>
          <a:p>
            <a:endParaRPr lang="id-ID">
              <a:latin typeface="Times New Roman" pitchFamily="18" charset="0"/>
            </a:endParaRPr>
          </a:p>
        </p:txBody>
      </p:sp>
    </p:spTree>
    <p:extLst>
      <p:ext uri="{BB962C8B-B14F-4D97-AF65-F5344CB8AC3E}">
        <p14:creationId xmlns:p14="http://schemas.microsoft.com/office/powerpoint/2010/main" val="105363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2143125" y="756287"/>
            <a:ext cx="2571750" cy="3729633"/>
          </a:xfrm>
          <a:prstGeom prst="rect">
            <a:avLst/>
          </a:prstGeom>
          <a:solidFill>
            <a:srgbClr val="FFFFFF"/>
          </a:solidFill>
          <a:ln w="9525">
            <a:solidFill>
              <a:srgbClr val="000000"/>
            </a:solidFill>
            <a:miter lim="800000"/>
            <a:headEnd/>
            <a:tailEnd/>
          </a:ln>
        </p:spPr>
        <p:txBody>
          <a:bodyPr wrap="none" anchor="ctr"/>
          <a:lstStyle/>
          <a:p>
            <a:endParaRPr lang="id-ID"/>
          </a:p>
        </p:txBody>
      </p:sp>
      <p:sp>
        <p:nvSpPr>
          <p:cNvPr id="22531" name="Rectangle 2"/>
          <p:cNvSpPr>
            <a:spLocks noGrp="1" noChangeArrowheads="1"/>
          </p:cNvSpPr>
          <p:nvPr>
            <p:ph type="body"/>
          </p:nvPr>
        </p:nvSpPr>
        <p:spPr>
          <a:xfrm>
            <a:off x="685801" y="4724202"/>
            <a:ext cx="5484813" cy="4475560"/>
          </a:xfrm>
          <a:noFill/>
          <a:ln/>
        </p:spPr>
        <p:txBody>
          <a:bodyPr wrap="none" anchor="ctr"/>
          <a:lstStyle/>
          <a:p>
            <a:endParaRPr lang="id-ID">
              <a:latin typeface="Times New Roman" pitchFamily="18" charset="0"/>
            </a:endParaRPr>
          </a:p>
        </p:txBody>
      </p:sp>
    </p:spTree>
    <p:extLst>
      <p:ext uri="{BB962C8B-B14F-4D97-AF65-F5344CB8AC3E}">
        <p14:creationId xmlns:p14="http://schemas.microsoft.com/office/powerpoint/2010/main" val="45138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7469415-CB6E-47FF-883B-267685C50BE4}" type="slidenum">
              <a:rPr lang="en-US"/>
              <a:pPr/>
              <a:t>14</a:t>
            </a:fld>
            <a:endParaRPr lang="en-US"/>
          </a:p>
        </p:txBody>
      </p:sp>
      <p:sp>
        <p:nvSpPr>
          <p:cNvPr id="48131" name="Rectangle 2"/>
          <p:cNvSpPr>
            <a:spLocks noGrp="1" noChangeArrowheads="1"/>
          </p:cNvSpPr>
          <p:nvPr>
            <p:ph type="body" idx="1"/>
          </p:nvPr>
        </p:nvSpPr>
        <p:spPr>
          <a:noFill/>
          <a:ln/>
        </p:spPr>
        <p:txBody>
          <a:bodyPr lIns="90487" tIns="44450" rIns="90487" bIns="44450"/>
          <a:lstStyle/>
          <a:p>
            <a:endParaRPr lang="id-ID"/>
          </a:p>
        </p:txBody>
      </p:sp>
      <p:sp>
        <p:nvSpPr>
          <p:cNvPr id="48132" name="Rectangle 3"/>
          <p:cNvSpPr>
            <a:spLocks noGrp="1" noRot="1" noChangeAspect="1" noChangeArrowheads="1" noTextEdit="1"/>
          </p:cNvSpPr>
          <p:nvPr>
            <p:ph type="sldImg"/>
          </p:nvPr>
        </p:nvSpPr>
        <p:spPr>
          <a:ln>
            <a:noFill/>
          </a:ln>
        </p:spPr>
      </p:sp>
    </p:spTree>
    <p:extLst>
      <p:ext uri="{BB962C8B-B14F-4D97-AF65-F5344CB8AC3E}">
        <p14:creationId xmlns:p14="http://schemas.microsoft.com/office/powerpoint/2010/main" val="227200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8996B07-0EFF-48BE-95B1-D1C32E7924B0}" type="slidenum">
              <a:rPr lang="en-US"/>
              <a:pPr/>
              <a:t>19</a:t>
            </a:fld>
            <a:endParaRPr lang="en-US"/>
          </a:p>
        </p:txBody>
      </p:sp>
      <p:sp>
        <p:nvSpPr>
          <p:cNvPr id="49155" name="Rectangle 2"/>
          <p:cNvSpPr>
            <a:spLocks noGrp="1" noChangeArrowheads="1"/>
          </p:cNvSpPr>
          <p:nvPr>
            <p:ph type="body" idx="1"/>
          </p:nvPr>
        </p:nvSpPr>
        <p:spPr>
          <a:noFill/>
          <a:ln/>
        </p:spPr>
        <p:txBody>
          <a:bodyPr lIns="90487" tIns="44450" rIns="90487" bIns="44450"/>
          <a:lstStyle/>
          <a:p>
            <a:endParaRPr lang="id-ID"/>
          </a:p>
        </p:txBody>
      </p:sp>
      <p:sp>
        <p:nvSpPr>
          <p:cNvPr id="49156" name="Rectangle 3"/>
          <p:cNvSpPr>
            <a:spLocks noGrp="1" noRot="1" noChangeAspect="1" noChangeArrowheads="1" noTextEdit="1"/>
          </p:cNvSpPr>
          <p:nvPr>
            <p:ph type="sldImg"/>
          </p:nvPr>
        </p:nvSpPr>
        <p:spPr>
          <a:ln>
            <a:noFill/>
          </a:ln>
        </p:spPr>
      </p:sp>
    </p:spTree>
    <p:extLst>
      <p:ext uri="{BB962C8B-B14F-4D97-AF65-F5344CB8AC3E}">
        <p14:creationId xmlns:p14="http://schemas.microsoft.com/office/powerpoint/2010/main" val="354470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CA999A6-338F-4A85-8383-F9277019E6DC}" type="slidenum">
              <a:rPr lang="en-US"/>
              <a:pPr/>
              <a:t>21</a:t>
            </a:fld>
            <a:endParaRPr lang="en-US"/>
          </a:p>
        </p:txBody>
      </p:sp>
      <p:sp>
        <p:nvSpPr>
          <p:cNvPr id="51203" name="Rectangle 2"/>
          <p:cNvSpPr>
            <a:spLocks noGrp="1" noChangeArrowheads="1"/>
          </p:cNvSpPr>
          <p:nvPr>
            <p:ph type="body" idx="1"/>
          </p:nvPr>
        </p:nvSpPr>
        <p:spPr>
          <a:noFill/>
          <a:ln/>
        </p:spPr>
        <p:txBody>
          <a:bodyPr lIns="90487" tIns="44450" rIns="90487" bIns="44450"/>
          <a:lstStyle/>
          <a:p>
            <a:r>
              <a:rPr lang="en-US"/>
              <a:t>That is, any computer, no matter how primitive or advance, can be divided into five parts:</a:t>
            </a:r>
          </a:p>
          <a:p>
            <a:r>
              <a:rPr lang="en-US"/>
              <a:t>1. The input devices bring the data from the outside world into the computer.</a:t>
            </a:r>
          </a:p>
          <a:p>
            <a:r>
              <a:rPr lang="en-US"/>
              <a:t>2. These data are kept in the computer’s memory  until ...</a:t>
            </a:r>
          </a:p>
          <a:p>
            <a:r>
              <a:rPr lang="en-US"/>
              <a:t>3. The datapath request and process them.</a:t>
            </a:r>
          </a:p>
          <a:p>
            <a:r>
              <a:rPr lang="en-US"/>
              <a:t>4. The operation of the datapath is controlled by the computer’s controller.</a:t>
            </a:r>
          </a:p>
          <a:p>
            <a:r>
              <a:rPr lang="en-US"/>
              <a:t>All the work done by the computer will NOT do us any good unless we can get the data back to the outside world. </a:t>
            </a:r>
          </a:p>
          <a:p>
            <a:r>
              <a:rPr lang="en-US"/>
              <a:t> 5. Getting the data back to the outside world is the job of the output devices.</a:t>
            </a:r>
          </a:p>
          <a:p>
            <a:endParaRPr lang="en-US"/>
          </a:p>
          <a:p>
            <a:r>
              <a:rPr lang="en-US"/>
              <a:t>The most COMMON way to connect these 5 components together is to use a network of busses.</a:t>
            </a:r>
          </a:p>
        </p:txBody>
      </p:sp>
      <p:sp>
        <p:nvSpPr>
          <p:cNvPr id="51204" name="Rectangle 3"/>
          <p:cNvSpPr>
            <a:spLocks noGrp="1" noRot="1" noChangeAspect="1" noChangeArrowheads="1" noTextEdit="1"/>
          </p:cNvSpPr>
          <p:nvPr>
            <p:ph type="sldImg"/>
          </p:nvPr>
        </p:nvSpPr>
        <p:spPr>
          <a:ln>
            <a:noFill/>
          </a:ln>
        </p:spPr>
      </p:sp>
    </p:spTree>
    <p:extLst>
      <p:ext uri="{BB962C8B-B14F-4D97-AF65-F5344CB8AC3E}">
        <p14:creationId xmlns:p14="http://schemas.microsoft.com/office/powerpoint/2010/main" val="328013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942975" y="746125"/>
            <a:ext cx="4972050" cy="3729038"/>
          </a:xfrm>
          <a:ln/>
        </p:spPr>
      </p:sp>
      <p:sp>
        <p:nvSpPr>
          <p:cNvPr id="160771" name="Rectangle 3"/>
          <p:cNvSpPr>
            <a:spLocks noGrp="1" noChangeArrowheads="1"/>
          </p:cNvSpPr>
          <p:nvPr>
            <p:ph type="body" idx="1"/>
          </p:nvPr>
        </p:nvSpPr>
        <p:spPr>
          <a:xfrm>
            <a:off x="913904" y="4724203"/>
            <a:ext cx="5030194" cy="4475560"/>
          </a:xfrm>
        </p:spPr>
        <p:txBody>
          <a:bodyPr/>
          <a:lstStyle/>
          <a:p>
            <a:endParaRPr lang="en-GB"/>
          </a:p>
        </p:txBody>
      </p:sp>
    </p:spTree>
    <p:extLst>
      <p:ext uri="{BB962C8B-B14F-4D97-AF65-F5344CB8AC3E}">
        <p14:creationId xmlns:p14="http://schemas.microsoft.com/office/powerpoint/2010/main" val="60487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B7BFBE33-14FF-4AE9-AF22-9DC789CB2375}"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0" y="304800"/>
            <a:ext cx="752475" cy="368300"/>
          </a:xfrm>
        </p:spPr>
        <p:txBody>
          <a:bodyPr/>
          <a:lstStyle/>
          <a:p>
            <a:r>
              <a:rPr lang="en-US"/>
              <a:t>Click to edit Master title style</a:t>
            </a:r>
            <a:endParaRPr lang="id-ID"/>
          </a:p>
        </p:txBody>
      </p:sp>
      <p:sp>
        <p:nvSpPr>
          <p:cNvPr id="3" name="Text Placeholder 2"/>
          <p:cNvSpPr>
            <a:spLocks noGrp="1"/>
          </p:cNvSpPr>
          <p:nvPr>
            <p:ph type="body" sz="half" idx="1"/>
          </p:nvPr>
        </p:nvSpPr>
        <p:spPr>
          <a:xfrm>
            <a:off x="685800" y="1143000"/>
            <a:ext cx="38481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86300" y="1143000"/>
            <a:ext cx="38481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5600" y="1371600"/>
            <a:ext cx="5864225" cy="2284413"/>
          </a:xfrm>
        </p:spPr>
        <p:txBody>
          <a:bodyPr/>
          <a:lstStyle/>
          <a:p>
            <a:r>
              <a:rPr lang="en-US"/>
              <a:t>Click to edit Master title style</a:t>
            </a:r>
            <a:endParaRPr lang="id-ID"/>
          </a:p>
        </p:txBody>
      </p:sp>
      <p:sp>
        <p:nvSpPr>
          <p:cNvPr id="3" name="Rectangle 2"/>
          <p:cNvSpPr>
            <a:spLocks noGrp="1" noChangeArrowheads="1"/>
          </p:cNvSpPr>
          <p:nvPr>
            <p:ph type="ftr" idx="10"/>
          </p:nvPr>
        </p:nvSpPr>
        <p:spPr>
          <a:ln/>
        </p:spPr>
        <p:txBody>
          <a:bodyPr/>
          <a:lstStyle>
            <a:lvl1pPr>
              <a:defRPr/>
            </a:lvl1pPr>
          </a:lstStyle>
          <a:p>
            <a:pPr>
              <a:defRPr/>
            </a:pPr>
            <a:endParaRPr lang="en-GB"/>
          </a:p>
        </p:txBody>
      </p:sp>
      <p:sp>
        <p:nvSpPr>
          <p:cNvPr id="4" name="Rectangle 3"/>
          <p:cNvSpPr>
            <a:spLocks noGrp="1" noChangeArrowheads="1"/>
          </p:cNvSpPr>
          <p:nvPr>
            <p:ph type="sldNum" idx="11"/>
          </p:nvPr>
        </p:nvSpPr>
        <p:spPr>
          <a:ln/>
        </p:spPr>
        <p:txBody>
          <a:bodyPr/>
          <a:lstStyle>
            <a:lvl1pPr>
              <a:defRPr/>
            </a:lvl1pPr>
          </a:lstStyle>
          <a:p>
            <a:pPr>
              <a:defRPr/>
            </a:pPr>
            <a:fld id="{16F0A451-911D-49D4-AB75-AB0F5E0AA947}"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7BFBE33-14FF-4AE9-AF22-9DC789CB2375}"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7BFBE33-14FF-4AE9-AF22-9DC789CB2375}"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DD20E67-57B7-4B2C-B69C-343AE7240E45}" type="datetimeFigureOut">
              <a:rPr lang="id-ID" smtClean="0"/>
              <a:pPr/>
              <a:t>30/01/2020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B7BFBE33-14FF-4AE9-AF22-9DC789CB2375}"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DD20E67-57B7-4B2C-B69C-343AE7240E45}" type="datetimeFigureOut">
              <a:rPr lang="id-ID" smtClean="0"/>
              <a:pPr/>
              <a:t>30/01/2020</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7BFBE33-14FF-4AE9-AF22-9DC789CB2375}"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9.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0.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4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
          <p:cNvSpPr>
            <a:spLocks noGrp="1" noChangeArrowheads="1"/>
          </p:cNvSpPr>
          <p:nvPr>
            <p:ph type="title"/>
          </p:nvPr>
        </p:nvSpPr>
        <p:spPr>
          <a:xfrm>
            <a:off x="2895600" y="1729770"/>
            <a:ext cx="5867400" cy="1569660"/>
          </a:xfrm>
        </p:spPr>
        <p:txBody>
          <a:bodyPr>
            <a:spAutoFit/>
          </a:bodyPr>
          <a:lstStyle/>
          <a:p>
            <a:pPr algn="l">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d-ID" sz="4800" dirty="0"/>
              <a:t>Arsitektur dan Organisasi Komputer</a:t>
            </a:r>
            <a:endParaRPr lang="en-GB" sz="4500" dirty="0">
              <a:latin typeface="Comic Sans MS" pitchFamily="64" charset="0"/>
            </a:endParaRPr>
          </a:p>
        </p:txBody>
      </p:sp>
      <p:sp>
        <p:nvSpPr>
          <p:cNvPr id="5122" name="Footer Placeholder 2"/>
          <p:cNvSpPr>
            <a:spLocks noGrp="1"/>
          </p:cNvSpPr>
          <p:nvPr>
            <p:ph type="ftr" idx="10"/>
          </p:nvPr>
        </p:nvSpPr>
        <p:spPr>
          <a:noFill/>
        </p:spPr>
        <p:txBody>
          <a:bodyPr/>
          <a:lstStyle/>
          <a:p>
            <a:r>
              <a:rPr lang="en-GB" dirty="0">
                <a:latin typeface="Times New Roman" pitchFamily="18" charset="0"/>
                <a:ea typeface="Arial Unicode MS" pitchFamily="34" charset="-128"/>
                <a:cs typeface="Arial Unicode MS" pitchFamily="34" charset="-128"/>
              </a:rPr>
              <a:t>semester </a:t>
            </a:r>
            <a:r>
              <a:rPr lang="id-ID" dirty="0">
                <a:latin typeface="Times New Roman" pitchFamily="18" charset="0"/>
                <a:ea typeface="Arial Unicode MS" pitchFamily="34" charset="-128"/>
                <a:cs typeface="Arial Unicode MS" pitchFamily="34" charset="-128"/>
              </a:rPr>
              <a:t>G</a:t>
            </a:r>
            <a:r>
              <a:rPr lang="en-US" dirty="0" err="1">
                <a:latin typeface="Times New Roman" pitchFamily="18" charset="0"/>
                <a:ea typeface="Arial Unicode MS" pitchFamily="34" charset="-128"/>
                <a:cs typeface="Arial Unicode MS" pitchFamily="34" charset="-128"/>
              </a:rPr>
              <a:t>enap</a:t>
            </a:r>
            <a:r>
              <a:rPr lang="id-ID" dirty="0">
                <a:latin typeface="Times New Roman" pitchFamily="18" charset="0"/>
                <a:ea typeface="Arial Unicode MS" pitchFamily="34" charset="-128"/>
                <a:cs typeface="Arial Unicode MS" pitchFamily="34" charset="-128"/>
              </a:rPr>
              <a:t> 20</a:t>
            </a:r>
            <a:r>
              <a:rPr lang="en-US" dirty="0">
                <a:latin typeface="Times New Roman" pitchFamily="18" charset="0"/>
                <a:ea typeface="Arial Unicode MS" pitchFamily="34" charset="-128"/>
                <a:cs typeface="Arial Unicode MS" pitchFamily="34" charset="-128"/>
              </a:rPr>
              <a:t>19-</a:t>
            </a:r>
            <a:r>
              <a:rPr lang="id-ID" dirty="0">
                <a:latin typeface="Times New Roman" pitchFamily="18" charset="0"/>
                <a:ea typeface="Arial Unicode MS" pitchFamily="34" charset="-128"/>
                <a:cs typeface="Arial Unicode MS" pitchFamily="34" charset="-128"/>
              </a:rPr>
              <a:t>20</a:t>
            </a:r>
            <a:r>
              <a:rPr lang="en-US" dirty="0">
                <a:latin typeface="Times New Roman" pitchFamily="18" charset="0"/>
                <a:ea typeface="Arial Unicode MS" pitchFamily="34" charset="-128"/>
                <a:cs typeface="Arial Unicode MS" pitchFamily="34" charset="-128"/>
              </a:rPr>
              <a:t>20</a:t>
            </a:r>
            <a:endParaRPr lang="en-GB" dirty="0">
              <a:latin typeface="Times New Roman" pitchFamily="18" charset="0"/>
              <a:ea typeface="Arial Unicode MS" pitchFamily="34" charset="-128"/>
              <a:cs typeface="Arial Unicode MS" pitchFamily="34" charset="-128"/>
            </a:endParaRPr>
          </a:p>
        </p:txBody>
      </p:sp>
      <p:sp>
        <p:nvSpPr>
          <p:cNvPr id="5123" name="Slide Number Placeholder 3"/>
          <p:cNvSpPr>
            <a:spLocks noGrp="1"/>
          </p:cNvSpPr>
          <p:nvPr>
            <p:ph type="sldNum" idx="11"/>
          </p:nvPr>
        </p:nvSpPr>
        <p:spPr>
          <a:noFill/>
        </p:spPr>
        <p:txBody>
          <a:bodyPr/>
          <a:lstStyle/>
          <a:p>
            <a:fld id="{43F08147-4B40-49D6-A666-74840CB9929D}" type="slidenum">
              <a:rPr lang="en-GB" smtClean="0">
                <a:latin typeface="Times New Roman" pitchFamily="18" charset="0"/>
                <a:ea typeface="Arial Unicode MS" pitchFamily="34" charset="-128"/>
                <a:cs typeface="Arial Unicode MS" pitchFamily="34" charset="-128"/>
              </a:rPr>
              <a:pPr/>
              <a:t>1</a:t>
            </a:fld>
            <a:endParaRPr lang="en-GB" dirty="0">
              <a:latin typeface="Times New Roman" pitchFamily="18" charset="0"/>
              <a:ea typeface="Arial Unicode MS" pitchFamily="34" charset="-128"/>
              <a:cs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268760"/>
            <a:ext cx="5688632" cy="369332"/>
          </a:xfrm>
          <a:prstGeom prst="rect">
            <a:avLst/>
          </a:prstGeom>
          <a:noFill/>
        </p:spPr>
        <p:txBody>
          <a:bodyPr wrap="square" rtlCol="0">
            <a:spAutoFit/>
          </a:bodyPr>
          <a:lstStyle/>
          <a:p>
            <a:r>
              <a:rPr lang="id-ID" dirty="0"/>
              <a:t>PROPORSI NILAI di atas akan ditentukan sbb:</a:t>
            </a:r>
          </a:p>
        </p:txBody>
      </p:sp>
      <p:sp>
        <p:nvSpPr>
          <p:cNvPr id="4" name="TextBox 3"/>
          <p:cNvSpPr txBox="1"/>
          <p:nvPr/>
        </p:nvSpPr>
        <p:spPr>
          <a:xfrm>
            <a:off x="683568" y="1700808"/>
            <a:ext cx="7920880" cy="1384995"/>
          </a:xfrm>
          <a:prstGeom prst="rect">
            <a:avLst/>
          </a:prstGeom>
          <a:noFill/>
        </p:spPr>
        <p:txBody>
          <a:bodyPr wrap="square" rtlCol="0">
            <a:spAutoFit/>
          </a:bodyPr>
          <a:lstStyle/>
          <a:p>
            <a:pPr>
              <a:tabLst>
                <a:tab pos="3048000" algn="l"/>
              </a:tabLst>
            </a:pPr>
            <a:r>
              <a:rPr lang="id-ID" sz="2800" dirty="0"/>
              <a:t>Tugas</a:t>
            </a:r>
            <a:r>
              <a:rPr lang="en-US" sz="2800" dirty="0"/>
              <a:t>+</a:t>
            </a:r>
            <a:r>
              <a:rPr lang="en-US" sz="2800" dirty="0" err="1"/>
              <a:t>Kuis</a:t>
            </a:r>
            <a:r>
              <a:rPr lang="en-US" sz="2800" dirty="0"/>
              <a:t> + </a:t>
            </a:r>
            <a:r>
              <a:rPr lang="en-US" sz="2800" dirty="0" err="1"/>
              <a:t>Keaktifan</a:t>
            </a:r>
            <a:r>
              <a:rPr lang="en-US" sz="2800" dirty="0"/>
              <a:t> </a:t>
            </a:r>
            <a:r>
              <a:rPr lang="id-ID" sz="2800" dirty="0"/>
              <a:t>	30%</a:t>
            </a:r>
          </a:p>
          <a:p>
            <a:pPr>
              <a:tabLst>
                <a:tab pos="3048000" algn="l"/>
              </a:tabLst>
            </a:pPr>
            <a:r>
              <a:rPr lang="id-ID" sz="2800" dirty="0"/>
              <a:t>UTS	30%</a:t>
            </a:r>
          </a:p>
          <a:p>
            <a:pPr>
              <a:tabLst>
                <a:tab pos="3048000" algn="l"/>
              </a:tabLst>
            </a:pPr>
            <a:r>
              <a:rPr lang="id-ID" sz="2800" dirty="0"/>
              <a:t>UAS	40%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F4BBDA-1B0F-4808-B584-BB085B197365}" type="slidenum">
              <a:rPr lang="en-US"/>
              <a:pPr/>
              <a:t>100</a:t>
            </a:fld>
            <a:endParaRPr lang="en-US"/>
          </a:p>
        </p:txBody>
      </p:sp>
      <p:sp>
        <p:nvSpPr>
          <p:cNvPr id="161794" name="Rectangle 2"/>
          <p:cNvSpPr>
            <a:spLocks noGrp="1" noChangeArrowheads="1"/>
          </p:cNvSpPr>
          <p:nvPr>
            <p:ph type="title"/>
          </p:nvPr>
        </p:nvSpPr>
        <p:spPr>
          <a:xfrm>
            <a:off x="381000" y="457200"/>
            <a:ext cx="8204200" cy="1143000"/>
          </a:xfrm>
        </p:spPr>
        <p:txBody>
          <a:bodyPr/>
          <a:lstStyle/>
          <a:p>
            <a:r>
              <a:rPr lang="en-US" sz="7200"/>
              <a:t>Latihan</a:t>
            </a:r>
            <a:endParaRPr lang="en-US" sz="2800"/>
          </a:p>
        </p:txBody>
      </p:sp>
      <p:sp>
        <p:nvSpPr>
          <p:cNvPr id="161795" name="Rectangle 3"/>
          <p:cNvSpPr>
            <a:spLocks noGrp="1" noChangeArrowheads="1"/>
          </p:cNvSpPr>
          <p:nvPr>
            <p:ph type="body" idx="1"/>
          </p:nvPr>
        </p:nvSpPr>
        <p:spPr/>
        <p:txBody>
          <a:bodyPr/>
          <a:lstStyle/>
          <a:p>
            <a:pPr marL="533400" indent="-533400">
              <a:lnSpc>
                <a:spcPct val="90000"/>
              </a:lnSpc>
              <a:buFont typeface="Monotype Sorts" pitchFamily="2" charset="2"/>
              <a:buNone/>
            </a:pPr>
            <a:r>
              <a:rPr lang="en-US" sz="2000"/>
              <a:t>1. Berapakah hasil operasi berikut menggunakan operasi two’s Complement</a:t>
            </a:r>
          </a:p>
          <a:p>
            <a:pPr marL="533400" indent="-533400">
              <a:lnSpc>
                <a:spcPct val="90000"/>
              </a:lnSpc>
              <a:buFont typeface="Monotype Sorts" pitchFamily="2" charset="2"/>
              <a:buAutoNum type="alphaLcPeriod"/>
            </a:pPr>
            <a:r>
              <a:rPr lang="en-US" sz="2000"/>
              <a:t>011001 X 001101  =</a:t>
            </a:r>
          </a:p>
          <a:p>
            <a:pPr marL="533400" indent="-533400">
              <a:lnSpc>
                <a:spcPct val="90000"/>
              </a:lnSpc>
              <a:buFont typeface="Monotype Sorts" pitchFamily="2" charset="2"/>
              <a:buAutoNum type="alphaLcPeriod"/>
            </a:pPr>
            <a:r>
              <a:rPr lang="en-US" sz="2000"/>
              <a:t>01111 X 01000	=</a:t>
            </a:r>
          </a:p>
          <a:p>
            <a:pPr marL="533400" indent="-533400">
              <a:lnSpc>
                <a:spcPct val="90000"/>
              </a:lnSpc>
              <a:buFont typeface="Monotype Sorts" pitchFamily="2" charset="2"/>
              <a:buAutoNum type="alphaLcPeriod"/>
            </a:pPr>
            <a:r>
              <a:rPr lang="en-US" sz="2000"/>
              <a:t>11011 X 10010  =</a:t>
            </a:r>
          </a:p>
          <a:p>
            <a:pPr marL="533400" indent="-533400">
              <a:lnSpc>
                <a:spcPct val="90000"/>
              </a:lnSpc>
              <a:buFont typeface="Monotype Sorts" pitchFamily="2" charset="2"/>
              <a:buAutoNum type="alphaLcPeriod"/>
            </a:pPr>
            <a:r>
              <a:rPr lang="en-US" sz="2000"/>
              <a:t>011001 / 0110  =</a:t>
            </a:r>
          </a:p>
          <a:p>
            <a:pPr marL="533400" indent="-533400">
              <a:lnSpc>
                <a:spcPct val="90000"/>
              </a:lnSpc>
              <a:buFont typeface="Monotype Sorts" pitchFamily="2" charset="2"/>
              <a:buAutoNum type="alphaLcPeriod"/>
            </a:pPr>
            <a:r>
              <a:rPr lang="en-US" sz="2000"/>
              <a:t>100011 / 0011  =</a:t>
            </a:r>
          </a:p>
          <a:p>
            <a:pPr marL="533400" indent="-533400">
              <a:lnSpc>
                <a:spcPct val="90000"/>
              </a:lnSpc>
              <a:buFont typeface="Monotype Sorts" pitchFamily="2" charset="2"/>
              <a:buAutoNum type="alphaLcPeriod"/>
            </a:pPr>
            <a:r>
              <a:rPr lang="en-US" sz="2000"/>
              <a:t>0100011 / 1101  =</a:t>
            </a:r>
          </a:p>
          <a:p>
            <a:pPr marL="533400" indent="-533400">
              <a:lnSpc>
                <a:spcPct val="90000"/>
              </a:lnSpc>
              <a:buFont typeface="Monotype Sorts" pitchFamily="2" charset="2"/>
              <a:buNone/>
            </a:pPr>
            <a:r>
              <a:rPr lang="en-US" sz="2000"/>
              <a:t>2. Berapakah bilangan biner dari</a:t>
            </a:r>
          </a:p>
          <a:p>
            <a:pPr marL="533400" indent="-533400">
              <a:lnSpc>
                <a:spcPct val="90000"/>
              </a:lnSpc>
              <a:buFont typeface="Monotype Sorts" pitchFamily="2" charset="2"/>
              <a:buAutoNum type="alphaLcPeriod"/>
            </a:pPr>
            <a:r>
              <a:rPr lang="en-US" sz="2000"/>
              <a:t>234,787</a:t>
            </a:r>
          </a:p>
          <a:p>
            <a:pPr marL="533400" indent="-533400">
              <a:lnSpc>
                <a:spcPct val="90000"/>
              </a:lnSpc>
              <a:buFont typeface="Monotype Sorts" pitchFamily="2" charset="2"/>
              <a:buAutoNum type="alphaLcPeriod"/>
            </a:pPr>
            <a:r>
              <a:rPr lang="en-US" sz="2000"/>
              <a:t>76,564</a:t>
            </a:r>
          </a:p>
          <a:p>
            <a:pPr marL="533400" indent="-533400">
              <a:lnSpc>
                <a:spcPct val="90000"/>
              </a:lnSpc>
              <a:buFont typeface="Monotype Sorts" pitchFamily="2" charset="2"/>
              <a:buAutoNum type="alphaLcPeriod"/>
            </a:pPr>
            <a:r>
              <a:rPr lang="en-US" sz="2000"/>
              <a:t>124,767</a:t>
            </a:r>
          </a:p>
          <a:p>
            <a:pPr marL="533400" indent="-533400">
              <a:lnSpc>
                <a:spcPct val="90000"/>
              </a:lnSpc>
              <a:buFont typeface="Monotype Sorts" pitchFamily="2" charset="2"/>
              <a:buNone/>
            </a:pPr>
            <a:endParaRPr lang="en-US" sz="2000"/>
          </a:p>
          <a:p>
            <a:pPr marL="533400" indent="-533400">
              <a:lnSpc>
                <a:spcPct val="90000"/>
              </a:lnSpc>
              <a:buFont typeface="Monotype Sorts" pitchFamily="2" charset="2"/>
              <a:buNone/>
            </a:pPr>
            <a:endParaRPr lang="en-US" sz="20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EDFFD35F-5C39-4539-97F2-812C19686E4B}" type="slidenum">
              <a:rPr lang="en-US"/>
              <a:pPr/>
              <a:t>101</a:t>
            </a:fld>
            <a:endParaRPr lang="en-US"/>
          </a:p>
        </p:txBody>
      </p:sp>
      <p:sp>
        <p:nvSpPr>
          <p:cNvPr id="154628" name="Rectangle 4"/>
          <p:cNvSpPr>
            <a:spLocks noGrp="1" noChangeArrowheads="1"/>
          </p:cNvSpPr>
          <p:nvPr>
            <p:ph type="title"/>
          </p:nvPr>
        </p:nvSpPr>
        <p:spPr/>
        <p:txBody>
          <a:bodyPr/>
          <a:lstStyle/>
          <a:p>
            <a:endParaRPr lang="id-ID"/>
          </a:p>
        </p:txBody>
      </p:sp>
      <p:sp>
        <p:nvSpPr>
          <p:cNvPr id="154629" name="Rectangle 5"/>
          <p:cNvSpPr>
            <a:spLocks noGrp="1" noChangeArrowheads="1"/>
          </p:cNvSpPr>
          <p:nvPr>
            <p:ph type="body" sz="half" idx="1"/>
          </p:nvPr>
        </p:nvSpPr>
        <p:spPr/>
        <p:txBody>
          <a:bodyPr/>
          <a:lstStyle/>
          <a:p>
            <a:pPr>
              <a:buFont typeface="Monotype Sorts" pitchFamily="2" charset="2"/>
              <a:buNone/>
            </a:pPr>
            <a:r>
              <a:rPr lang="en-US" sz="2400">
                <a:latin typeface="Courier New" pitchFamily="49" charset="0"/>
              </a:rPr>
              <a:t>111001111</a:t>
            </a:r>
          </a:p>
          <a:p>
            <a:pPr>
              <a:buFont typeface="Monotype Sorts" pitchFamily="2" charset="2"/>
              <a:buNone/>
            </a:pPr>
            <a:r>
              <a:rPr lang="en-US" sz="2400">
                <a:latin typeface="Courier New" pitchFamily="49" charset="0"/>
              </a:rPr>
              <a:t>    11011</a:t>
            </a:r>
          </a:p>
          <a:p>
            <a:pPr>
              <a:buFont typeface="Monotype Sorts" pitchFamily="2" charset="2"/>
              <a:buNone/>
            </a:pPr>
            <a:r>
              <a:rPr lang="en-US" sz="2400">
                <a:latin typeface="Courier New" pitchFamily="49" charset="0"/>
              </a:rPr>
              <a:t>  1111001  +</a:t>
            </a:r>
          </a:p>
          <a:p>
            <a:pPr>
              <a:buFont typeface="Monotype Sorts" pitchFamily="2" charset="2"/>
              <a:buNone/>
            </a:pPr>
            <a:endParaRPr lang="en-US" sz="2400">
              <a:latin typeface="Courier New" pitchFamily="49" charset="0"/>
            </a:endParaRPr>
          </a:p>
          <a:p>
            <a:pPr>
              <a:buFont typeface="Monotype Sorts" pitchFamily="2" charset="2"/>
              <a:buNone/>
            </a:pPr>
            <a:endParaRPr lang="en-US" sz="2400">
              <a:latin typeface="Courier New" pitchFamily="49" charset="0"/>
            </a:endParaRPr>
          </a:p>
          <a:p>
            <a:pPr>
              <a:buFont typeface="Monotype Sorts" pitchFamily="2" charset="2"/>
              <a:buNone/>
            </a:pPr>
            <a:r>
              <a:rPr lang="en-US" sz="2400">
                <a:latin typeface="Courier New" pitchFamily="49" charset="0"/>
              </a:rPr>
              <a:t>110001001</a:t>
            </a:r>
          </a:p>
          <a:p>
            <a:pPr>
              <a:buFont typeface="Monotype Sorts" pitchFamily="2" charset="2"/>
              <a:buNone/>
            </a:pPr>
            <a:r>
              <a:rPr lang="en-US" sz="2400">
                <a:latin typeface="Courier New" pitchFamily="49" charset="0"/>
              </a:rPr>
              <a:t>    11111</a:t>
            </a:r>
          </a:p>
          <a:p>
            <a:pPr>
              <a:buFont typeface="Monotype Sorts" pitchFamily="2" charset="2"/>
              <a:buNone/>
            </a:pPr>
            <a:r>
              <a:rPr lang="en-US" sz="2400">
                <a:latin typeface="Courier New" pitchFamily="49" charset="0"/>
              </a:rPr>
              <a:t>   100010 -</a:t>
            </a:r>
          </a:p>
          <a:p>
            <a:pPr>
              <a:buFont typeface="Monotype Sorts" pitchFamily="2" charset="2"/>
              <a:buNone/>
            </a:pPr>
            <a:endParaRPr lang="en-US" sz="2400">
              <a:latin typeface="Courier New" pitchFamily="49" charset="0"/>
            </a:endParaRPr>
          </a:p>
        </p:txBody>
      </p:sp>
      <p:sp>
        <p:nvSpPr>
          <p:cNvPr id="154630" name="Rectangle 6"/>
          <p:cNvSpPr>
            <a:spLocks noGrp="1" noChangeArrowheads="1"/>
          </p:cNvSpPr>
          <p:nvPr>
            <p:ph type="body" sz="half" idx="2"/>
          </p:nvPr>
        </p:nvSpPr>
        <p:spPr/>
        <p:txBody>
          <a:bodyPr/>
          <a:lstStyle/>
          <a:p>
            <a:pPr>
              <a:buFont typeface="Monotype Sorts" pitchFamily="2" charset="2"/>
              <a:buNone/>
            </a:pPr>
            <a:r>
              <a:rPr lang="en-US" sz="2400">
                <a:latin typeface="Courier New" pitchFamily="49" charset="0"/>
              </a:rPr>
              <a:t>1110010</a:t>
            </a:r>
          </a:p>
          <a:p>
            <a:pPr>
              <a:buFont typeface="Monotype Sorts" pitchFamily="2" charset="2"/>
              <a:buNone/>
            </a:pPr>
            <a:r>
              <a:rPr lang="en-US" sz="2400">
                <a:latin typeface="Courier New" pitchFamily="49" charset="0"/>
              </a:rPr>
              <a:t>  11001 x</a:t>
            </a:r>
          </a:p>
          <a:p>
            <a:pPr>
              <a:buFont typeface="Monotype Sorts" pitchFamily="2" charset="2"/>
              <a:buNone/>
            </a:pPr>
            <a:endParaRPr lang="en-US" sz="2400">
              <a:latin typeface="Courier New" pitchFamily="49" charset="0"/>
            </a:endParaRPr>
          </a:p>
          <a:p>
            <a:pPr>
              <a:buFont typeface="Monotype Sorts" pitchFamily="2" charset="2"/>
              <a:buNone/>
            </a:pPr>
            <a:endParaRPr lang="en-US" sz="2400">
              <a:latin typeface="Courier New" pitchFamily="49" charset="0"/>
            </a:endParaRPr>
          </a:p>
        </p:txBody>
      </p:sp>
      <p:sp>
        <p:nvSpPr>
          <p:cNvPr id="154631" name="Line 7"/>
          <p:cNvSpPr>
            <a:spLocks noChangeShapeType="1"/>
          </p:cNvSpPr>
          <p:nvPr/>
        </p:nvSpPr>
        <p:spPr bwMode="auto">
          <a:xfrm>
            <a:off x="381000" y="3200400"/>
            <a:ext cx="2514600" cy="0"/>
          </a:xfrm>
          <a:prstGeom prst="line">
            <a:avLst/>
          </a:prstGeom>
          <a:noFill/>
          <a:ln w="9525">
            <a:solidFill>
              <a:schemeClr val="tx1"/>
            </a:solidFill>
            <a:round/>
            <a:headEnd/>
            <a:tailEnd/>
          </a:ln>
          <a:effectLst/>
        </p:spPr>
        <p:txBody>
          <a:bodyPr lIns="90000" tIns="46800" rIns="90000" bIns="46800"/>
          <a:lstStyle/>
          <a:p>
            <a:endParaRPr lang="id-ID"/>
          </a:p>
        </p:txBody>
      </p:sp>
      <p:sp>
        <p:nvSpPr>
          <p:cNvPr id="154632" name="Line 8"/>
          <p:cNvSpPr>
            <a:spLocks noChangeShapeType="1"/>
          </p:cNvSpPr>
          <p:nvPr/>
        </p:nvSpPr>
        <p:spPr bwMode="auto">
          <a:xfrm flipV="1">
            <a:off x="381000" y="5410200"/>
            <a:ext cx="2286000" cy="0"/>
          </a:xfrm>
          <a:prstGeom prst="line">
            <a:avLst/>
          </a:prstGeom>
          <a:noFill/>
          <a:ln w="9525">
            <a:solidFill>
              <a:schemeClr val="tx1"/>
            </a:solidFill>
            <a:round/>
            <a:headEnd/>
            <a:tailEnd/>
          </a:ln>
          <a:effectLst/>
        </p:spPr>
        <p:txBody>
          <a:bodyPr lIns="90000" tIns="46800" rIns="90000" bIns="46800"/>
          <a:lstStyle/>
          <a:p>
            <a:endParaRPr lang="id-ID"/>
          </a:p>
        </p:txBody>
      </p:sp>
      <p:sp>
        <p:nvSpPr>
          <p:cNvPr id="154633" name="Line 9"/>
          <p:cNvSpPr>
            <a:spLocks noChangeShapeType="1"/>
          </p:cNvSpPr>
          <p:nvPr/>
        </p:nvSpPr>
        <p:spPr bwMode="auto">
          <a:xfrm>
            <a:off x="4648200" y="2819400"/>
            <a:ext cx="1524000" cy="0"/>
          </a:xfrm>
          <a:prstGeom prst="line">
            <a:avLst/>
          </a:prstGeom>
          <a:noFill/>
          <a:ln w="9525">
            <a:solidFill>
              <a:schemeClr val="tx1"/>
            </a:solidFill>
            <a:round/>
            <a:headEnd/>
            <a:tailEnd/>
          </a:ln>
          <a:effectLst/>
        </p:spPr>
        <p:txBody>
          <a:bodyPr lIns="90000" tIns="46800" rIns="90000" bIns="46800"/>
          <a:lstStyle/>
          <a:p>
            <a:endParaRPr lang="id-ID"/>
          </a:p>
        </p:txBody>
      </p:sp>
      <p:graphicFrame>
        <p:nvGraphicFramePr>
          <p:cNvPr id="154634" name="Object 10"/>
          <p:cNvGraphicFramePr>
            <a:graphicFrameLocks noChangeAspect="1"/>
          </p:cNvGraphicFramePr>
          <p:nvPr/>
        </p:nvGraphicFramePr>
        <p:xfrm>
          <a:off x="4495800" y="4267200"/>
          <a:ext cx="3429000" cy="968375"/>
        </p:xfrm>
        <a:graphic>
          <a:graphicData uri="http://schemas.openxmlformats.org/presentationml/2006/ole">
            <mc:AlternateContent xmlns:mc="http://schemas.openxmlformats.org/markup-compatibility/2006">
              <mc:Choice xmlns:v="urn:schemas-microsoft-com:vml" Requires="v">
                <p:oleObj spid="_x0000_s1036" name="Equation" r:id="rId3" imgW="1079280" imgH="304560" progId="Equation.3">
                  <p:embed/>
                </p:oleObj>
              </mc:Choice>
              <mc:Fallback>
                <p:oleObj name="Equation" r:id="rId3" imgW="107928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267200"/>
                        <a:ext cx="3429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1D83CCAA-DDA8-4F01-9492-428F2999FC79}" type="slidenum">
              <a:rPr lang="en-US"/>
              <a:pPr/>
              <a:t>102</a:t>
            </a:fld>
            <a:endParaRPr lang="en-US"/>
          </a:p>
        </p:txBody>
      </p:sp>
      <p:sp>
        <p:nvSpPr>
          <p:cNvPr id="156674" name="Rectangle 2"/>
          <p:cNvSpPr>
            <a:spLocks noGrp="1" noChangeArrowheads="1"/>
          </p:cNvSpPr>
          <p:nvPr>
            <p:ph type="title"/>
          </p:nvPr>
        </p:nvSpPr>
        <p:spPr/>
        <p:txBody>
          <a:bodyPr/>
          <a:lstStyle/>
          <a:p>
            <a:endParaRPr lang="id-ID"/>
          </a:p>
        </p:txBody>
      </p:sp>
      <p:sp>
        <p:nvSpPr>
          <p:cNvPr id="156675" name="Rectangle 3"/>
          <p:cNvSpPr>
            <a:spLocks noGrp="1" noChangeArrowheads="1"/>
          </p:cNvSpPr>
          <p:nvPr>
            <p:ph type="body" sz="half" idx="1"/>
          </p:nvPr>
        </p:nvSpPr>
        <p:spPr/>
        <p:txBody>
          <a:bodyPr/>
          <a:lstStyle/>
          <a:p>
            <a:pPr>
              <a:buFont typeface="Monotype Sorts" pitchFamily="2" charset="2"/>
              <a:buNone/>
            </a:pPr>
            <a:r>
              <a:rPr lang="en-US" sz="2400">
                <a:latin typeface="Courier New" pitchFamily="49" charset="0"/>
              </a:rPr>
              <a:t>562523</a:t>
            </a:r>
          </a:p>
          <a:p>
            <a:pPr>
              <a:buFont typeface="Monotype Sorts" pitchFamily="2" charset="2"/>
              <a:buNone/>
            </a:pPr>
            <a:r>
              <a:rPr lang="en-US" sz="2400">
                <a:latin typeface="Courier New" pitchFamily="49" charset="0"/>
              </a:rPr>
              <a:t>  2347</a:t>
            </a:r>
          </a:p>
          <a:p>
            <a:pPr>
              <a:buFont typeface="Monotype Sorts" pitchFamily="2" charset="2"/>
              <a:buNone/>
            </a:pPr>
            <a:r>
              <a:rPr lang="en-US" sz="2400">
                <a:latin typeface="Courier New" pitchFamily="49" charset="0"/>
              </a:rPr>
              <a:t> 76254 +</a:t>
            </a:r>
          </a:p>
          <a:p>
            <a:pPr>
              <a:buFont typeface="Monotype Sorts" pitchFamily="2" charset="2"/>
              <a:buNone/>
            </a:pPr>
            <a:endParaRPr lang="en-US" sz="2400">
              <a:latin typeface="Courier New" pitchFamily="49" charset="0"/>
            </a:endParaRPr>
          </a:p>
          <a:p>
            <a:pPr>
              <a:buFont typeface="Monotype Sorts" pitchFamily="2" charset="2"/>
              <a:buNone/>
            </a:pPr>
            <a:endParaRPr lang="en-US" sz="2400">
              <a:latin typeface="Courier New" pitchFamily="49" charset="0"/>
            </a:endParaRPr>
          </a:p>
          <a:p>
            <a:pPr>
              <a:buFont typeface="Monotype Sorts" pitchFamily="2" charset="2"/>
              <a:buNone/>
            </a:pPr>
            <a:r>
              <a:rPr lang="en-US" sz="2400">
                <a:latin typeface="Courier New" pitchFamily="49" charset="0"/>
              </a:rPr>
              <a:t>13561</a:t>
            </a:r>
          </a:p>
          <a:p>
            <a:pPr>
              <a:buFont typeface="Monotype Sorts" pitchFamily="2" charset="2"/>
              <a:buNone/>
            </a:pPr>
            <a:r>
              <a:rPr lang="en-US" sz="2400">
                <a:latin typeface="Courier New" pitchFamily="49" charset="0"/>
              </a:rPr>
              <a:t>  245</a:t>
            </a:r>
          </a:p>
          <a:p>
            <a:pPr>
              <a:buFont typeface="Monotype Sorts" pitchFamily="2" charset="2"/>
              <a:buNone/>
            </a:pPr>
            <a:r>
              <a:rPr lang="en-US" sz="2400">
                <a:latin typeface="Courier New" pitchFamily="49" charset="0"/>
              </a:rPr>
              <a:t>  765 -</a:t>
            </a:r>
          </a:p>
          <a:p>
            <a:pPr>
              <a:buFont typeface="Monotype Sorts" pitchFamily="2" charset="2"/>
              <a:buNone/>
            </a:pPr>
            <a:endParaRPr lang="en-US" sz="2400">
              <a:latin typeface="Courier New" pitchFamily="49" charset="0"/>
            </a:endParaRPr>
          </a:p>
        </p:txBody>
      </p:sp>
      <p:sp>
        <p:nvSpPr>
          <p:cNvPr id="156676" name="Rectangle 4"/>
          <p:cNvSpPr>
            <a:spLocks noGrp="1" noChangeArrowheads="1"/>
          </p:cNvSpPr>
          <p:nvPr>
            <p:ph type="body" sz="half" idx="2"/>
          </p:nvPr>
        </p:nvSpPr>
        <p:spPr/>
        <p:txBody>
          <a:bodyPr/>
          <a:lstStyle/>
          <a:p>
            <a:pPr>
              <a:buFont typeface="Monotype Sorts" pitchFamily="2" charset="2"/>
              <a:buNone/>
            </a:pPr>
            <a:r>
              <a:rPr lang="en-US" sz="2400">
                <a:latin typeface="Courier New" pitchFamily="49" charset="0"/>
              </a:rPr>
              <a:t>7654</a:t>
            </a:r>
          </a:p>
          <a:p>
            <a:pPr>
              <a:buFont typeface="Monotype Sorts" pitchFamily="2" charset="2"/>
              <a:buNone/>
            </a:pPr>
            <a:r>
              <a:rPr lang="en-US" sz="2400">
                <a:latin typeface="Courier New" pitchFamily="49" charset="0"/>
              </a:rPr>
              <a:t>  76 x</a:t>
            </a:r>
          </a:p>
          <a:p>
            <a:pPr>
              <a:buFont typeface="Monotype Sorts" pitchFamily="2" charset="2"/>
              <a:buNone/>
            </a:pPr>
            <a:endParaRPr lang="en-US" sz="2400">
              <a:latin typeface="Courier New" pitchFamily="49" charset="0"/>
            </a:endParaRPr>
          </a:p>
          <a:p>
            <a:pPr>
              <a:buFont typeface="Monotype Sorts" pitchFamily="2" charset="2"/>
              <a:buNone/>
            </a:pPr>
            <a:endParaRPr lang="en-US" sz="2400">
              <a:latin typeface="Courier New" pitchFamily="49" charset="0"/>
            </a:endParaRPr>
          </a:p>
        </p:txBody>
      </p:sp>
      <p:sp>
        <p:nvSpPr>
          <p:cNvPr id="156677" name="Line 5"/>
          <p:cNvSpPr>
            <a:spLocks noChangeShapeType="1"/>
          </p:cNvSpPr>
          <p:nvPr/>
        </p:nvSpPr>
        <p:spPr bwMode="auto">
          <a:xfrm>
            <a:off x="381000" y="3200400"/>
            <a:ext cx="1447800" cy="0"/>
          </a:xfrm>
          <a:prstGeom prst="line">
            <a:avLst/>
          </a:prstGeom>
          <a:noFill/>
          <a:ln w="9525">
            <a:solidFill>
              <a:schemeClr val="tx1"/>
            </a:solidFill>
            <a:round/>
            <a:headEnd/>
            <a:tailEnd/>
          </a:ln>
          <a:effectLst/>
        </p:spPr>
        <p:txBody>
          <a:bodyPr lIns="90000" tIns="46800" rIns="90000" bIns="46800"/>
          <a:lstStyle/>
          <a:p>
            <a:endParaRPr lang="id-ID"/>
          </a:p>
        </p:txBody>
      </p:sp>
      <p:sp>
        <p:nvSpPr>
          <p:cNvPr id="156678" name="Line 6"/>
          <p:cNvSpPr>
            <a:spLocks noChangeShapeType="1"/>
          </p:cNvSpPr>
          <p:nvPr/>
        </p:nvSpPr>
        <p:spPr bwMode="auto">
          <a:xfrm flipV="1">
            <a:off x="381000" y="5410200"/>
            <a:ext cx="1371600" cy="0"/>
          </a:xfrm>
          <a:prstGeom prst="line">
            <a:avLst/>
          </a:prstGeom>
          <a:noFill/>
          <a:ln w="9525">
            <a:solidFill>
              <a:schemeClr val="tx1"/>
            </a:solidFill>
            <a:round/>
            <a:headEnd/>
            <a:tailEnd/>
          </a:ln>
          <a:effectLst/>
        </p:spPr>
        <p:txBody>
          <a:bodyPr lIns="90000" tIns="46800" rIns="90000" bIns="46800"/>
          <a:lstStyle/>
          <a:p>
            <a:endParaRPr lang="id-ID"/>
          </a:p>
        </p:txBody>
      </p:sp>
      <p:sp>
        <p:nvSpPr>
          <p:cNvPr id="156679" name="Line 7"/>
          <p:cNvSpPr>
            <a:spLocks noChangeShapeType="1"/>
          </p:cNvSpPr>
          <p:nvPr/>
        </p:nvSpPr>
        <p:spPr bwMode="auto">
          <a:xfrm>
            <a:off x="4648200" y="2819400"/>
            <a:ext cx="1524000" cy="0"/>
          </a:xfrm>
          <a:prstGeom prst="line">
            <a:avLst/>
          </a:prstGeom>
          <a:noFill/>
          <a:ln w="9525">
            <a:solidFill>
              <a:schemeClr val="tx1"/>
            </a:solidFill>
            <a:round/>
            <a:headEnd/>
            <a:tailEnd/>
          </a:ln>
          <a:effectLst/>
        </p:spPr>
        <p:txBody>
          <a:bodyPr lIns="90000" tIns="46800" rIns="90000" bIns="46800"/>
          <a:lstStyle/>
          <a:p>
            <a:endParaRPr lang="id-ID"/>
          </a:p>
        </p:txBody>
      </p:sp>
      <p:graphicFrame>
        <p:nvGraphicFramePr>
          <p:cNvPr id="156680" name="Object 8"/>
          <p:cNvGraphicFramePr>
            <a:graphicFrameLocks noChangeAspect="1"/>
          </p:cNvGraphicFramePr>
          <p:nvPr/>
        </p:nvGraphicFramePr>
        <p:xfrm>
          <a:off x="4419600" y="3429000"/>
          <a:ext cx="2097088" cy="968375"/>
        </p:xfrm>
        <a:graphic>
          <a:graphicData uri="http://schemas.openxmlformats.org/presentationml/2006/ole">
            <mc:AlternateContent xmlns:mc="http://schemas.openxmlformats.org/markup-compatibility/2006">
              <mc:Choice xmlns:v="urn:schemas-microsoft-com:vml" Requires="v">
                <p:oleObj spid="_x0000_s2060" name="Equation" r:id="rId3" imgW="660240" imgH="304560" progId="Equation.3">
                  <p:embed/>
                </p:oleObj>
              </mc:Choice>
              <mc:Fallback>
                <p:oleObj name="Equation" r:id="rId3" imgW="66024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429000"/>
                        <a:ext cx="2097088"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6CD1FC04-FA29-4352-9473-CCB3B158633C}" type="slidenum">
              <a:rPr lang="en-US"/>
              <a:pPr/>
              <a:t>103</a:t>
            </a:fld>
            <a:endParaRPr lang="en-US"/>
          </a:p>
        </p:txBody>
      </p:sp>
      <p:sp>
        <p:nvSpPr>
          <p:cNvPr id="157698" name="Rectangle 2"/>
          <p:cNvSpPr>
            <a:spLocks noGrp="1" noChangeArrowheads="1"/>
          </p:cNvSpPr>
          <p:nvPr>
            <p:ph type="title"/>
          </p:nvPr>
        </p:nvSpPr>
        <p:spPr/>
        <p:txBody>
          <a:bodyPr/>
          <a:lstStyle/>
          <a:p>
            <a:endParaRPr lang="id-ID"/>
          </a:p>
        </p:txBody>
      </p:sp>
      <p:sp>
        <p:nvSpPr>
          <p:cNvPr id="157699" name="Rectangle 3"/>
          <p:cNvSpPr>
            <a:spLocks noGrp="1" noChangeArrowheads="1"/>
          </p:cNvSpPr>
          <p:nvPr>
            <p:ph type="body" sz="half" idx="1"/>
          </p:nvPr>
        </p:nvSpPr>
        <p:spPr/>
        <p:txBody>
          <a:bodyPr/>
          <a:lstStyle/>
          <a:p>
            <a:pPr>
              <a:buFont typeface="Monotype Sorts" pitchFamily="2" charset="2"/>
              <a:buNone/>
            </a:pPr>
            <a:r>
              <a:rPr lang="en-US" sz="2400">
                <a:latin typeface="Courier New" pitchFamily="49" charset="0"/>
              </a:rPr>
              <a:t>34AC98</a:t>
            </a:r>
          </a:p>
          <a:p>
            <a:pPr>
              <a:buFont typeface="Monotype Sorts" pitchFamily="2" charset="2"/>
              <a:buNone/>
            </a:pPr>
            <a:r>
              <a:rPr lang="en-US" sz="2400">
                <a:latin typeface="Courier New" pitchFamily="49" charset="0"/>
              </a:rPr>
              <a:t>  3FDC</a:t>
            </a:r>
          </a:p>
          <a:p>
            <a:pPr>
              <a:buFont typeface="Monotype Sorts" pitchFamily="2" charset="2"/>
              <a:buNone/>
            </a:pPr>
            <a:r>
              <a:rPr lang="en-US" sz="2400">
                <a:latin typeface="Courier New" pitchFamily="49" charset="0"/>
              </a:rPr>
              <a:t> FACDE  +</a:t>
            </a:r>
          </a:p>
          <a:p>
            <a:pPr>
              <a:buFont typeface="Monotype Sorts" pitchFamily="2" charset="2"/>
              <a:buNone/>
            </a:pPr>
            <a:endParaRPr lang="en-US" sz="2400">
              <a:latin typeface="Courier New" pitchFamily="49" charset="0"/>
            </a:endParaRPr>
          </a:p>
          <a:p>
            <a:pPr>
              <a:buFont typeface="Monotype Sorts" pitchFamily="2" charset="2"/>
              <a:buNone/>
            </a:pPr>
            <a:endParaRPr lang="en-US" sz="2400">
              <a:latin typeface="Courier New" pitchFamily="49" charset="0"/>
            </a:endParaRPr>
          </a:p>
          <a:p>
            <a:pPr>
              <a:buFont typeface="Monotype Sorts" pitchFamily="2" charset="2"/>
              <a:buNone/>
            </a:pPr>
            <a:r>
              <a:rPr lang="en-US" sz="2400">
                <a:latin typeface="Courier New" pitchFamily="49" charset="0"/>
              </a:rPr>
              <a:t>FF2349</a:t>
            </a:r>
          </a:p>
          <a:p>
            <a:pPr>
              <a:buFont typeface="Monotype Sorts" pitchFamily="2" charset="2"/>
              <a:buNone/>
            </a:pPr>
            <a:r>
              <a:rPr lang="en-US" sz="2400">
                <a:latin typeface="Courier New" pitchFamily="49" charset="0"/>
              </a:rPr>
              <a:t>  AD34</a:t>
            </a:r>
          </a:p>
          <a:p>
            <a:pPr>
              <a:buFont typeface="Monotype Sorts" pitchFamily="2" charset="2"/>
              <a:buNone/>
            </a:pPr>
            <a:r>
              <a:rPr lang="en-US" sz="2400">
                <a:latin typeface="Courier New" pitchFamily="49" charset="0"/>
              </a:rPr>
              <a:t>  ADDC -</a:t>
            </a:r>
          </a:p>
          <a:p>
            <a:pPr>
              <a:buFont typeface="Monotype Sorts" pitchFamily="2" charset="2"/>
              <a:buNone/>
            </a:pPr>
            <a:endParaRPr lang="en-US" sz="2400">
              <a:latin typeface="Courier New" pitchFamily="49" charset="0"/>
            </a:endParaRPr>
          </a:p>
        </p:txBody>
      </p:sp>
      <p:sp>
        <p:nvSpPr>
          <p:cNvPr id="157700" name="Rectangle 4"/>
          <p:cNvSpPr>
            <a:spLocks noGrp="1" noChangeArrowheads="1"/>
          </p:cNvSpPr>
          <p:nvPr>
            <p:ph type="body" sz="half" idx="2"/>
          </p:nvPr>
        </p:nvSpPr>
        <p:spPr/>
        <p:txBody>
          <a:bodyPr/>
          <a:lstStyle/>
          <a:p>
            <a:pPr>
              <a:buFont typeface="Monotype Sorts" pitchFamily="2" charset="2"/>
              <a:buNone/>
            </a:pPr>
            <a:r>
              <a:rPr lang="en-US" sz="2400">
                <a:latin typeface="Courier New" pitchFamily="49" charset="0"/>
              </a:rPr>
              <a:t>BCF450</a:t>
            </a:r>
          </a:p>
          <a:p>
            <a:pPr>
              <a:buFont typeface="Monotype Sorts" pitchFamily="2" charset="2"/>
              <a:buNone/>
            </a:pPr>
            <a:r>
              <a:rPr lang="en-US" sz="2400">
                <a:latin typeface="Courier New" pitchFamily="49" charset="0"/>
              </a:rPr>
              <a:t>   3EF x</a:t>
            </a:r>
          </a:p>
          <a:p>
            <a:pPr>
              <a:buFont typeface="Monotype Sorts" pitchFamily="2" charset="2"/>
              <a:buNone/>
            </a:pPr>
            <a:endParaRPr lang="en-US" sz="2400">
              <a:latin typeface="Courier New" pitchFamily="49" charset="0"/>
            </a:endParaRPr>
          </a:p>
          <a:p>
            <a:pPr>
              <a:buFont typeface="Monotype Sorts" pitchFamily="2" charset="2"/>
              <a:buNone/>
            </a:pPr>
            <a:endParaRPr lang="en-US" sz="2400">
              <a:latin typeface="Courier New" pitchFamily="49" charset="0"/>
            </a:endParaRPr>
          </a:p>
        </p:txBody>
      </p:sp>
      <p:sp>
        <p:nvSpPr>
          <p:cNvPr id="157701" name="Line 5"/>
          <p:cNvSpPr>
            <a:spLocks noChangeShapeType="1"/>
          </p:cNvSpPr>
          <p:nvPr/>
        </p:nvSpPr>
        <p:spPr bwMode="auto">
          <a:xfrm>
            <a:off x="381000" y="3200400"/>
            <a:ext cx="1981200" cy="0"/>
          </a:xfrm>
          <a:prstGeom prst="line">
            <a:avLst/>
          </a:prstGeom>
          <a:noFill/>
          <a:ln w="9525">
            <a:solidFill>
              <a:schemeClr val="tx1"/>
            </a:solidFill>
            <a:round/>
            <a:headEnd/>
            <a:tailEnd/>
          </a:ln>
          <a:effectLst/>
        </p:spPr>
        <p:txBody>
          <a:bodyPr lIns="90000" tIns="46800" rIns="90000" bIns="46800"/>
          <a:lstStyle/>
          <a:p>
            <a:endParaRPr lang="id-ID"/>
          </a:p>
        </p:txBody>
      </p:sp>
      <p:sp>
        <p:nvSpPr>
          <p:cNvPr id="157702" name="Line 6"/>
          <p:cNvSpPr>
            <a:spLocks noChangeShapeType="1"/>
          </p:cNvSpPr>
          <p:nvPr/>
        </p:nvSpPr>
        <p:spPr bwMode="auto">
          <a:xfrm flipV="1">
            <a:off x="381000" y="5410200"/>
            <a:ext cx="1752600" cy="0"/>
          </a:xfrm>
          <a:prstGeom prst="line">
            <a:avLst/>
          </a:prstGeom>
          <a:noFill/>
          <a:ln w="9525">
            <a:solidFill>
              <a:schemeClr val="tx1"/>
            </a:solidFill>
            <a:round/>
            <a:headEnd/>
            <a:tailEnd/>
          </a:ln>
          <a:effectLst/>
        </p:spPr>
        <p:txBody>
          <a:bodyPr lIns="90000" tIns="46800" rIns="90000" bIns="46800"/>
          <a:lstStyle/>
          <a:p>
            <a:endParaRPr lang="id-ID"/>
          </a:p>
        </p:txBody>
      </p:sp>
      <p:sp>
        <p:nvSpPr>
          <p:cNvPr id="157703" name="Line 7"/>
          <p:cNvSpPr>
            <a:spLocks noChangeShapeType="1"/>
          </p:cNvSpPr>
          <p:nvPr/>
        </p:nvSpPr>
        <p:spPr bwMode="auto">
          <a:xfrm>
            <a:off x="4648200" y="2819400"/>
            <a:ext cx="1524000" cy="0"/>
          </a:xfrm>
          <a:prstGeom prst="line">
            <a:avLst/>
          </a:prstGeom>
          <a:noFill/>
          <a:ln w="9525">
            <a:solidFill>
              <a:schemeClr val="tx1"/>
            </a:solidFill>
            <a:round/>
            <a:headEnd/>
            <a:tailEnd/>
          </a:ln>
          <a:effectLst/>
        </p:spPr>
        <p:txBody>
          <a:bodyPr lIns="90000" tIns="46800" rIns="90000" bIns="46800"/>
          <a:lstStyle/>
          <a:p>
            <a:endParaRPr lang="id-ID"/>
          </a:p>
        </p:txBody>
      </p:sp>
      <p:graphicFrame>
        <p:nvGraphicFramePr>
          <p:cNvPr id="157704" name="Object 8"/>
          <p:cNvGraphicFramePr>
            <a:graphicFrameLocks noChangeAspect="1"/>
          </p:cNvGraphicFramePr>
          <p:nvPr/>
        </p:nvGraphicFramePr>
        <p:xfrm>
          <a:off x="5121275" y="4267200"/>
          <a:ext cx="2178050" cy="968375"/>
        </p:xfrm>
        <a:graphic>
          <a:graphicData uri="http://schemas.openxmlformats.org/presentationml/2006/ole">
            <mc:AlternateContent xmlns:mc="http://schemas.openxmlformats.org/markup-compatibility/2006">
              <mc:Choice xmlns:v="urn:schemas-microsoft-com:vml" Requires="v">
                <p:oleObj spid="_x0000_s3084" name="Equation" r:id="rId3" imgW="685800" imgH="304560" progId="Equation.3">
                  <p:embed/>
                </p:oleObj>
              </mc:Choice>
              <mc:Fallback>
                <p:oleObj name="Equation" r:id="rId3" imgW="68580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275" y="4267200"/>
                        <a:ext cx="21780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548680"/>
            <a:ext cx="7736433" cy="908720"/>
          </a:xfrm>
        </p:spPr>
        <p:txBody>
          <a:bodyPr/>
          <a:lstStyle/>
          <a:p>
            <a:pPr algn="l">
              <a:defRPr/>
            </a:pPr>
            <a:r>
              <a:rPr lang="id-ID" dirty="0"/>
              <a:t>KONVERSI NILAI</a:t>
            </a:r>
          </a:p>
        </p:txBody>
      </p:sp>
      <p:sp>
        <p:nvSpPr>
          <p:cNvPr id="3" name="Content Placeholder 2"/>
          <p:cNvSpPr>
            <a:spLocks noGrp="1"/>
          </p:cNvSpPr>
          <p:nvPr>
            <p:ph idx="1"/>
          </p:nvPr>
        </p:nvSpPr>
        <p:spPr>
          <a:xfrm>
            <a:off x="1619672" y="1412776"/>
            <a:ext cx="7150695" cy="4464496"/>
          </a:xfrm>
        </p:spPr>
        <p:txBody>
          <a:bodyPr>
            <a:normAutofit lnSpcReduction="10000"/>
          </a:bodyPr>
          <a:lstStyle/>
          <a:p>
            <a:pPr>
              <a:buNone/>
              <a:tabLst>
                <a:tab pos="1965325" algn="l"/>
                <a:tab pos="3763963" algn="l"/>
                <a:tab pos="4130675" algn="l"/>
              </a:tabLst>
              <a:defRPr/>
            </a:pPr>
            <a:r>
              <a:rPr lang="id-ID" sz="3200" dirty="0"/>
              <a:t>Nilai A	point 4	= 	</a:t>
            </a:r>
            <a:r>
              <a:rPr lang="id-ID" sz="3200" b="1" dirty="0"/>
              <a:t> </a:t>
            </a:r>
            <a:r>
              <a:rPr lang="id-ID" sz="3200" b="1" dirty="0">
                <a:sym typeface="Symbol"/>
              </a:rPr>
              <a:t></a:t>
            </a:r>
            <a:r>
              <a:rPr lang="id-ID" sz="3200" dirty="0"/>
              <a:t>8</a:t>
            </a:r>
            <a:r>
              <a:rPr lang="en-US" sz="3200" dirty="0"/>
              <a:t>1 - 100</a:t>
            </a:r>
            <a:endParaRPr lang="id-ID" sz="3200" dirty="0"/>
          </a:p>
          <a:p>
            <a:pPr>
              <a:buNone/>
              <a:tabLst>
                <a:tab pos="1965325" algn="l"/>
                <a:tab pos="3763963" algn="l"/>
                <a:tab pos="4130675" algn="l"/>
              </a:tabLst>
              <a:defRPr/>
            </a:pPr>
            <a:r>
              <a:rPr lang="id-ID" sz="3200" dirty="0"/>
              <a:t>Nilai B+	point 3,5	= 	</a:t>
            </a:r>
            <a:r>
              <a:rPr lang="id-ID" sz="3200" b="1" dirty="0"/>
              <a:t> </a:t>
            </a:r>
            <a:r>
              <a:rPr lang="id-ID" sz="3200" b="1" dirty="0">
                <a:sym typeface="Symbol"/>
              </a:rPr>
              <a:t></a:t>
            </a:r>
            <a:r>
              <a:rPr lang="id-ID" sz="3200" dirty="0"/>
              <a:t> 75 – 80</a:t>
            </a:r>
          </a:p>
          <a:p>
            <a:pPr>
              <a:buNone/>
              <a:tabLst>
                <a:tab pos="1965325" algn="l"/>
                <a:tab pos="3763963" algn="l"/>
                <a:tab pos="4130675" algn="l"/>
              </a:tabLst>
              <a:defRPr/>
            </a:pPr>
            <a:r>
              <a:rPr lang="id-ID" sz="3200" dirty="0"/>
              <a:t>Nilai B	point 3	= 	</a:t>
            </a:r>
            <a:r>
              <a:rPr lang="id-ID" sz="3200" b="1" dirty="0"/>
              <a:t> </a:t>
            </a:r>
            <a:r>
              <a:rPr lang="id-ID" sz="3200" b="1" dirty="0">
                <a:sym typeface="Symbol"/>
              </a:rPr>
              <a:t></a:t>
            </a:r>
            <a:r>
              <a:rPr lang="id-ID" sz="3200" b="1" dirty="0"/>
              <a:t> </a:t>
            </a:r>
            <a:r>
              <a:rPr lang="en-US" sz="3200" dirty="0"/>
              <a:t>66</a:t>
            </a:r>
            <a:r>
              <a:rPr lang="id-ID" sz="3200" dirty="0"/>
              <a:t> – 75</a:t>
            </a:r>
          </a:p>
          <a:p>
            <a:pPr>
              <a:buNone/>
              <a:tabLst>
                <a:tab pos="1965325" algn="l"/>
                <a:tab pos="3763963" algn="l"/>
                <a:tab pos="4130675" algn="l"/>
              </a:tabLst>
              <a:defRPr/>
            </a:pPr>
            <a:r>
              <a:rPr lang="id-ID" sz="3200" dirty="0"/>
              <a:t>Nilai C+	point 2,5	= 	</a:t>
            </a:r>
            <a:r>
              <a:rPr lang="id-ID" sz="3200" b="1" dirty="0"/>
              <a:t> </a:t>
            </a:r>
            <a:r>
              <a:rPr lang="id-ID" sz="3200" b="1" dirty="0">
                <a:sym typeface="Symbol"/>
              </a:rPr>
              <a:t></a:t>
            </a:r>
            <a:r>
              <a:rPr lang="id-ID" sz="3200" b="1" dirty="0"/>
              <a:t> </a:t>
            </a:r>
            <a:r>
              <a:rPr lang="id-ID" sz="3200" dirty="0"/>
              <a:t>6</a:t>
            </a:r>
            <a:r>
              <a:rPr lang="en-US" sz="3200" dirty="0"/>
              <a:t>1</a:t>
            </a:r>
            <a:r>
              <a:rPr lang="id-ID" sz="3200" dirty="0"/>
              <a:t> – </a:t>
            </a:r>
            <a:r>
              <a:rPr lang="en-US" sz="3200" dirty="0"/>
              <a:t>65</a:t>
            </a:r>
            <a:endParaRPr lang="id-ID" sz="3200" dirty="0"/>
          </a:p>
          <a:p>
            <a:pPr>
              <a:buNone/>
              <a:tabLst>
                <a:tab pos="1965325" algn="l"/>
                <a:tab pos="3763963" algn="l"/>
                <a:tab pos="4130675" algn="l"/>
              </a:tabLst>
              <a:defRPr/>
            </a:pPr>
            <a:r>
              <a:rPr lang="id-ID" sz="3200" dirty="0"/>
              <a:t>Nilai C	point 2	= 	</a:t>
            </a:r>
            <a:r>
              <a:rPr lang="id-ID" sz="3200" b="1" dirty="0"/>
              <a:t> </a:t>
            </a:r>
            <a:r>
              <a:rPr lang="id-ID" sz="3200" b="1" dirty="0">
                <a:sym typeface="Symbol"/>
              </a:rPr>
              <a:t></a:t>
            </a:r>
            <a:r>
              <a:rPr lang="id-ID" sz="3200" dirty="0"/>
              <a:t> </a:t>
            </a:r>
            <a:r>
              <a:rPr lang="en-US" sz="3200" dirty="0"/>
              <a:t>51</a:t>
            </a:r>
            <a:r>
              <a:rPr lang="id-ID" sz="3200" dirty="0"/>
              <a:t> – 6</a:t>
            </a:r>
            <a:r>
              <a:rPr lang="en-US" sz="3200" dirty="0"/>
              <a:t>0</a:t>
            </a:r>
            <a:endParaRPr lang="id-ID" sz="3200" dirty="0"/>
          </a:p>
          <a:p>
            <a:pPr>
              <a:buNone/>
              <a:tabLst>
                <a:tab pos="1965325" algn="l"/>
                <a:tab pos="3763963" algn="l"/>
                <a:tab pos="4130675" algn="l"/>
              </a:tabLst>
              <a:defRPr/>
            </a:pPr>
            <a:r>
              <a:rPr lang="id-ID" sz="3200" dirty="0"/>
              <a:t>Nilai D	point 1	= 	 </a:t>
            </a:r>
            <a:r>
              <a:rPr lang="id-ID" sz="3200" dirty="0">
                <a:sym typeface="Symbol"/>
              </a:rPr>
              <a:t> </a:t>
            </a:r>
            <a:r>
              <a:rPr lang="en-US" sz="3200" dirty="0">
                <a:sym typeface="Symbol"/>
              </a:rPr>
              <a:t>31</a:t>
            </a:r>
            <a:r>
              <a:rPr lang="id-ID" sz="3200" dirty="0"/>
              <a:t> – </a:t>
            </a:r>
            <a:r>
              <a:rPr lang="en-US" sz="3200" dirty="0"/>
              <a:t>5</a:t>
            </a:r>
            <a:r>
              <a:rPr lang="id-ID" sz="3200" dirty="0"/>
              <a:t>0</a:t>
            </a:r>
          </a:p>
          <a:p>
            <a:pPr>
              <a:buNone/>
              <a:tabLst>
                <a:tab pos="1965325" algn="l"/>
                <a:tab pos="3763963" algn="l"/>
                <a:tab pos="4130675" algn="l"/>
              </a:tabLst>
              <a:defRPr/>
            </a:pPr>
            <a:r>
              <a:rPr lang="id-ID" sz="3200" dirty="0"/>
              <a:t>Nilai E	point 0 	=  &lt; </a:t>
            </a:r>
            <a:r>
              <a:rPr lang="en-US" sz="3200" dirty="0"/>
              <a:t>3</a:t>
            </a:r>
            <a:r>
              <a:rPr lang="id-ID" sz="3200" dirty="0"/>
              <a:t>0</a:t>
            </a:r>
          </a:p>
          <a:p>
            <a:pPr>
              <a:buFont typeface="Wingdings" pitchFamily="2" charset="2"/>
              <a:buNone/>
              <a:defRPr/>
            </a:pPr>
            <a:r>
              <a:rPr lang="id-ID" b="1" dirty="0"/>
              <a:t> </a:t>
            </a:r>
            <a:endParaRPr lang="id-ID" dirty="0"/>
          </a:p>
          <a:p>
            <a:pPr>
              <a:defRPr/>
            </a:pPr>
            <a:endParaRPr lang="id-ID" dirty="0"/>
          </a:p>
        </p:txBody>
      </p:sp>
      <p:sp>
        <p:nvSpPr>
          <p:cNvPr id="4" name="Date Placeholder 3"/>
          <p:cNvSpPr>
            <a:spLocks noGrp="1"/>
          </p:cNvSpPr>
          <p:nvPr>
            <p:ph type="dt" idx="12"/>
          </p:nvPr>
        </p:nvSpPr>
        <p:spPr>
          <a:xfrm>
            <a:off x="251521" y="6237312"/>
            <a:ext cx="1008112" cy="454025"/>
          </a:xfrm>
        </p:spPr>
        <p:txBody>
          <a:bodyPr/>
          <a:lstStyle/>
          <a:p>
            <a:pPr algn="l">
              <a:defRPr/>
            </a:pPr>
            <a:fld id="{AC99FABD-AFBA-48C8-A482-79D28B87D5B2}" type="datetime1">
              <a:rPr lang="en-US" smtClean="0"/>
              <a:pPr algn="l">
                <a:defRPr/>
              </a:pPr>
              <a:t>1/30/2020</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412776"/>
            <a:ext cx="6191672" cy="3816424"/>
          </a:xfrm>
        </p:spPr>
        <p:txBody>
          <a:bodyPr/>
          <a:lstStyle/>
          <a:p>
            <a:pPr eaLnBrk="1" hangingPunct="1">
              <a:buFont typeface="Wingdings" charset="2"/>
              <a:buNone/>
              <a:defRPr/>
            </a:pPr>
            <a:r>
              <a:rPr lang="id-ID" dirty="0"/>
              <a:t>Nilai ditentukan berdasarkan</a:t>
            </a:r>
          </a:p>
          <a:p>
            <a:pPr marL="898525" indent="-788988" eaLnBrk="1" hangingPunct="1">
              <a:buFont typeface="Wingdings" pitchFamily="2" charset="2"/>
              <a:buChar char="q"/>
              <a:defRPr/>
            </a:pPr>
            <a:r>
              <a:rPr lang="id-ID" dirty="0"/>
              <a:t>Kuis</a:t>
            </a:r>
          </a:p>
          <a:p>
            <a:pPr marL="898525" indent="-788988" eaLnBrk="1" hangingPunct="1">
              <a:buFont typeface="Wingdings" pitchFamily="2" charset="2"/>
              <a:buChar char="q"/>
              <a:defRPr/>
            </a:pPr>
            <a:r>
              <a:rPr lang="id-ID" dirty="0"/>
              <a:t>Pekerjaan rumah (latihan)</a:t>
            </a:r>
          </a:p>
          <a:p>
            <a:pPr marL="898525" indent="-788988" eaLnBrk="1" hangingPunct="1">
              <a:buFont typeface="Wingdings" pitchFamily="2" charset="2"/>
              <a:buChar char="q"/>
              <a:defRPr/>
            </a:pPr>
            <a:r>
              <a:rPr lang="id-ID" dirty="0"/>
              <a:t>Ujian Tengah Semester</a:t>
            </a:r>
          </a:p>
          <a:p>
            <a:pPr marL="898525" indent="-788988" eaLnBrk="1" hangingPunct="1">
              <a:buFont typeface="Wingdings" pitchFamily="2" charset="2"/>
              <a:buChar char="q"/>
              <a:defRPr/>
            </a:pPr>
            <a:r>
              <a:rPr lang="id-ID" dirty="0"/>
              <a:t>Proyek dan Presentasi</a:t>
            </a:r>
          </a:p>
          <a:p>
            <a:pPr marL="898525" indent="-788988" eaLnBrk="1" hangingPunct="1">
              <a:buFont typeface="Wingdings" pitchFamily="2" charset="2"/>
              <a:buChar char="q"/>
              <a:defRPr/>
            </a:pPr>
            <a:r>
              <a:rPr lang="id-ID" dirty="0"/>
              <a:t>Ujian Akhir Semester</a:t>
            </a:r>
          </a:p>
          <a:p>
            <a:pPr eaLnBrk="1" hangingPunct="1">
              <a:buNone/>
              <a:defRPr/>
            </a:pPr>
            <a:endParaRPr lang="id-ID" dirty="0"/>
          </a:p>
        </p:txBody>
      </p:sp>
      <p:sp>
        <p:nvSpPr>
          <p:cNvPr id="2" name="Title 1"/>
          <p:cNvSpPr>
            <a:spLocks noGrp="1"/>
          </p:cNvSpPr>
          <p:nvPr>
            <p:ph type="title"/>
          </p:nvPr>
        </p:nvSpPr>
        <p:spPr>
          <a:xfrm>
            <a:off x="179512" y="0"/>
            <a:ext cx="5864225" cy="1193304"/>
          </a:xfrm>
        </p:spPr>
        <p:txBody>
          <a:bodyPr/>
          <a:lstStyle/>
          <a:p>
            <a:pPr eaLnBrk="1" hangingPunct="1">
              <a:defRPr/>
            </a:pPr>
            <a:r>
              <a:rPr lang="id-ID" dirty="0"/>
              <a:t>	PENILAIAN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Pertemuan 1</a:t>
            </a:r>
          </a:p>
        </p:txBody>
      </p:sp>
      <p:sp>
        <p:nvSpPr>
          <p:cNvPr id="3" name="Subtitle 2"/>
          <p:cNvSpPr>
            <a:spLocks noGrp="1"/>
          </p:cNvSpPr>
          <p:nvPr>
            <p:ph type="subTitle" idx="1"/>
          </p:nvPr>
        </p:nvSpPr>
        <p:spPr>
          <a:xfrm>
            <a:off x="533400" y="3857628"/>
            <a:ext cx="7854696" cy="1123508"/>
          </a:xfrm>
        </p:spPr>
        <p:txBody>
          <a:bodyPr>
            <a:normAutofit/>
          </a:bodyPr>
          <a:lstStyle/>
          <a:p>
            <a:pPr algn="ctr"/>
            <a:r>
              <a:rPr lang="id-ID" sz="4000" dirty="0"/>
              <a:t>PENDAHULUAN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descr="5%"/>
          <p:cNvSpPr>
            <a:spLocks noChangeArrowheads="1"/>
          </p:cNvSpPr>
          <p:nvPr/>
        </p:nvSpPr>
        <p:spPr bwMode="auto">
          <a:xfrm>
            <a:off x="152400" y="2886068"/>
            <a:ext cx="8305800" cy="1676400"/>
          </a:xfrm>
          <a:prstGeom prst="ellipse">
            <a:avLst/>
          </a:prstGeom>
          <a:pattFill prst="pct5">
            <a:fgClr>
              <a:schemeClr val="hlink"/>
            </a:fgClr>
            <a:bgClr>
              <a:srgbClr val="FFFFFF"/>
            </a:bgClr>
          </a:pattFill>
          <a:ln w="28575">
            <a:solidFill>
              <a:schemeClr val="hlink"/>
            </a:solidFill>
            <a:round/>
            <a:headEnd/>
            <a:tailEnd/>
          </a:ln>
        </p:spPr>
        <p:txBody>
          <a:bodyPr wrap="none" anchor="ctr"/>
          <a:lstStyle/>
          <a:p>
            <a:endParaRPr lang="id-ID"/>
          </a:p>
        </p:txBody>
      </p:sp>
      <p:sp>
        <p:nvSpPr>
          <p:cNvPr id="11267" name="Rectangle 3"/>
          <p:cNvSpPr>
            <a:spLocks noGrp="1" noChangeArrowheads="1"/>
          </p:cNvSpPr>
          <p:nvPr>
            <p:ph type="title"/>
          </p:nvPr>
        </p:nvSpPr>
        <p:spPr>
          <a:xfrm>
            <a:off x="785786" y="279400"/>
            <a:ext cx="7643866" cy="863584"/>
          </a:xfrm>
          <a:noFill/>
        </p:spPr>
        <p:txBody>
          <a:bodyPr>
            <a:normAutofit/>
          </a:bodyPr>
          <a:lstStyle/>
          <a:p>
            <a:r>
              <a:rPr lang="en-US" dirty="0" err="1"/>
              <a:t>Organisasi</a:t>
            </a:r>
            <a:r>
              <a:rPr lang="en-US" dirty="0"/>
              <a:t> </a:t>
            </a:r>
            <a:r>
              <a:rPr lang="en-US" dirty="0" err="1"/>
              <a:t>Sistem</a:t>
            </a:r>
            <a:r>
              <a:rPr lang="id-ID" dirty="0"/>
              <a:t> </a:t>
            </a:r>
            <a:r>
              <a:rPr lang="en-US" dirty="0" err="1"/>
              <a:t>Komputer</a:t>
            </a:r>
            <a:r>
              <a:rPr lang="en-US" dirty="0"/>
              <a:t> </a:t>
            </a:r>
          </a:p>
        </p:txBody>
      </p:sp>
      <p:sp>
        <p:nvSpPr>
          <p:cNvPr id="11289" name="Rectangle 25"/>
          <p:cNvSpPr>
            <a:spLocks noGrp="1" noChangeArrowheads="1"/>
          </p:cNvSpPr>
          <p:nvPr>
            <p:ph idx="1"/>
          </p:nvPr>
        </p:nvSpPr>
        <p:spPr>
          <a:xfrm>
            <a:off x="609600" y="5715016"/>
            <a:ext cx="7848600" cy="325438"/>
          </a:xfrm>
          <a:noFill/>
        </p:spPr>
        <p:txBody>
          <a:bodyPr>
            <a:normAutofit fontScale="70000" lnSpcReduction="20000"/>
          </a:bodyPr>
          <a:lstStyle/>
          <a:p>
            <a:r>
              <a:rPr lang="en-US" dirty="0" err="1"/>
              <a:t>Koordinasi</a:t>
            </a:r>
            <a:r>
              <a:rPr lang="en-US" dirty="0"/>
              <a:t> </a:t>
            </a:r>
            <a:r>
              <a:rPr lang="en-US" dirty="0" err="1"/>
              <a:t>dari</a:t>
            </a:r>
            <a:r>
              <a:rPr lang="en-US" dirty="0"/>
              <a:t> </a:t>
            </a:r>
            <a:r>
              <a:rPr lang="en-US" dirty="0" err="1">
                <a:solidFill>
                  <a:schemeClr val="accent1"/>
                </a:solidFill>
              </a:rPr>
              <a:t>berbagai</a:t>
            </a:r>
            <a:r>
              <a:rPr lang="en-US" dirty="0">
                <a:solidFill>
                  <a:schemeClr val="accent1"/>
                </a:solidFill>
              </a:rPr>
              <a:t> </a:t>
            </a:r>
            <a:r>
              <a:rPr lang="en-US" dirty="0" err="1">
                <a:solidFill>
                  <a:schemeClr val="accent1"/>
                </a:solidFill>
              </a:rPr>
              <a:t>tingkat</a:t>
            </a:r>
            <a:r>
              <a:rPr lang="en-US" dirty="0">
                <a:solidFill>
                  <a:schemeClr val="accent1"/>
                </a:solidFill>
              </a:rPr>
              <a:t> “</a:t>
            </a:r>
            <a:r>
              <a:rPr lang="en-US" dirty="0" err="1">
                <a:solidFill>
                  <a:schemeClr val="accent1"/>
                </a:solidFill>
              </a:rPr>
              <a:t>abstraksi</a:t>
            </a:r>
            <a:r>
              <a:rPr lang="en-US" dirty="0">
                <a:solidFill>
                  <a:schemeClr val="accent1"/>
                </a:solidFill>
              </a:rPr>
              <a:t>”</a:t>
            </a:r>
            <a:endParaRPr lang="en-US" dirty="0"/>
          </a:p>
        </p:txBody>
      </p:sp>
      <p:sp>
        <p:nvSpPr>
          <p:cNvPr id="11268" name="Rectangle 4"/>
          <p:cNvSpPr>
            <a:spLocks noChangeArrowheads="1"/>
          </p:cNvSpPr>
          <p:nvPr/>
        </p:nvSpPr>
        <p:spPr bwMode="auto">
          <a:xfrm>
            <a:off x="4572000" y="3648068"/>
            <a:ext cx="1282700" cy="330200"/>
          </a:xfrm>
          <a:prstGeom prst="rect">
            <a:avLst/>
          </a:prstGeom>
          <a:noFill/>
          <a:ln w="12700">
            <a:noFill/>
            <a:miter lim="800000"/>
            <a:headEnd/>
            <a:tailEnd/>
          </a:ln>
        </p:spPr>
        <p:txBody>
          <a:bodyPr wrap="none" lIns="63500" tIns="25400" rIns="63500" bIns="25400">
            <a:spAutoFit/>
          </a:bodyPr>
          <a:lstStyle/>
          <a:p>
            <a:pPr>
              <a:lnSpc>
                <a:spcPct val="102000"/>
              </a:lnSpc>
            </a:pPr>
            <a:r>
              <a:rPr lang="en-US" sz="1800" b="1">
                <a:latin typeface="Helvetica" pitchFamily="34" charset="0"/>
              </a:rPr>
              <a:t>I/O system</a:t>
            </a:r>
          </a:p>
        </p:txBody>
      </p:sp>
      <p:sp>
        <p:nvSpPr>
          <p:cNvPr id="11269" name="Rectangle 5"/>
          <p:cNvSpPr>
            <a:spLocks noChangeArrowheads="1"/>
          </p:cNvSpPr>
          <p:nvPr/>
        </p:nvSpPr>
        <p:spPr bwMode="auto">
          <a:xfrm>
            <a:off x="2908300" y="5070468"/>
            <a:ext cx="25400" cy="279400"/>
          </a:xfrm>
          <a:prstGeom prst="rect">
            <a:avLst/>
          </a:prstGeom>
          <a:noFill/>
          <a:ln w="76200">
            <a:noFill/>
            <a:miter lim="800000"/>
            <a:headEnd/>
            <a:tailEnd/>
          </a:ln>
        </p:spPr>
        <p:txBody>
          <a:bodyPr wrap="none" anchor="ctr"/>
          <a:lstStyle/>
          <a:p>
            <a:endParaRPr lang="id-ID"/>
          </a:p>
        </p:txBody>
      </p:sp>
      <p:sp>
        <p:nvSpPr>
          <p:cNvPr id="11270" name="Rectangle 6"/>
          <p:cNvSpPr>
            <a:spLocks noChangeArrowheads="1"/>
          </p:cNvSpPr>
          <p:nvPr/>
        </p:nvSpPr>
        <p:spPr bwMode="auto">
          <a:xfrm>
            <a:off x="2362200" y="3648068"/>
            <a:ext cx="1244600" cy="330200"/>
          </a:xfrm>
          <a:prstGeom prst="rect">
            <a:avLst/>
          </a:prstGeom>
          <a:noFill/>
          <a:ln w="12700">
            <a:noFill/>
            <a:miter lim="800000"/>
            <a:headEnd/>
            <a:tailEnd/>
          </a:ln>
        </p:spPr>
        <p:txBody>
          <a:bodyPr wrap="none" lIns="63500" tIns="25400" rIns="63500" bIns="25400">
            <a:spAutoFit/>
          </a:bodyPr>
          <a:lstStyle/>
          <a:p>
            <a:pPr>
              <a:lnSpc>
                <a:spcPct val="102000"/>
              </a:lnSpc>
            </a:pPr>
            <a:r>
              <a:rPr lang="en-US" sz="1800" b="1">
                <a:latin typeface="Helvetica" pitchFamily="34" charset="0"/>
              </a:rPr>
              <a:t>Processor</a:t>
            </a:r>
          </a:p>
        </p:txBody>
      </p:sp>
      <p:sp>
        <p:nvSpPr>
          <p:cNvPr id="11271" name="Rectangle 7"/>
          <p:cNvSpPr>
            <a:spLocks noChangeArrowheads="1"/>
          </p:cNvSpPr>
          <p:nvPr/>
        </p:nvSpPr>
        <p:spPr bwMode="auto">
          <a:xfrm>
            <a:off x="2286000" y="3641718"/>
            <a:ext cx="3810000" cy="381000"/>
          </a:xfrm>
          <a:prstGeom prst="rect">
            <a:avLst/>
          </a:prstGeom>
          <a:noFill/>
          <a:ln w="28575">
            <a:solidFill>
              <a:schemeClr val="tx1"/>
            </a:solidFill>
            <a:miter lim="800000"/>
            <a:headEnd/>
            <a:tailEnd/>
          </a:ln>
        </p:spPr>
        <p:txBody>
          <a:bodyPr wrap="none" anchor="ctr"/>
          <a:lstStyle/>
          <a:p>
            <a:endParaRPr lang="id-ID"/>
          </a:p>
        </p:txBody>
      </p:sp>
      <p:sp>
        <p:nvSpPr>
          <p:cNvPr id="11272" name="Line 8"/>
          <p:cNvSpPr>
            <a:spLocks noChangeShapeType="1"/>
          </p:cNvSpPr>
          <p:nvPr/>
        </p:nvSpPr>
        <p:spPr bwMode="auto">
          <a:xfrm>
            <a:off x="4572000" y="3648068"/>
            <a:ext cx="0" cy="406400"/>
          </a:xfrm>
          <a:prstGeom prst="line">
            <a:avLst/>
          </a:prstGeom>
          <a:noFill/>
          <a:ln w="28575">
            <a:solidFill>
              <a:schemeClr val="tx1"/>
            </a:solidFill>
            <a:round/>
            <a:headEnd/>
            <a:tailEnd/>
          </a:ln>
        </p:spPr>
        <p:txBody>
          <a:bodyPr wrap="none" anchor="ctr"/>
          <a:lstStyle/>
          <a:p>
            <a:endParaRPr lang="id-ID"/>
          </a:p>
        </p:txBody>
      </p:sp>
      <p:sp>
        <p:nvSpPr>
          <p:cNvPr id="11273" name="Rectangle 9"/>
          <p:cNvSpPr>
            <a:spLocks noChangeArrowheads="1"/>
          </p:cNvSpPr>
          <p:nvPr/>
        </p:nvSpPr>
        <p:spPr bwMode="auto">
          <a:xfrm>
            <a:off x="2743200" y="2733668"/>
            <a:ext cx="1117600" cy="330200"/>
          </a:xfrm>
          <a:prstGeom prst="rect">
            <a:avLst/>
          </a:prstGeom>
          <a:noFill/>
          <a:ln w="12700">
            <a:noFill/>
            <a:miter lim="800000"/>
            <a:headEnd/>
            <a:tailEnd/>
          </a:ln>
        </p:spPr>
        <p:txBody>
          <a:bodyPr wrap="none" lIns="63500" tIns="25400" rIns="63500" bIns="25400">
            <a:spAutoFit/>
          </a:bodyPr>
          <a:lstStyle/>
          <a:p>
            <a:pPr>
              <a:lnSpc>
                <a:spcPct val="102000"/>
              </a:lnSpc>
            </a:pPr>
            <a:r>
              <a:rPr lang="en-US" sz="1800" b="1">
                <a:latin typeface="Helvetica" pitchFamily="34" charset="0"/>
              </a:rPr>
              <a:t>Compiler</a:t>
            </a:r>
          </a:p>
        </p:txBody>
      </p:sp>
      <p:sp>
        <p:nvSpPr>
          <p:cNvPr id="11274" name="Rectangle 10"/>
          <p:cNvSpPr>
            <a:spLocks noChangeArrowheads="1"/>
          </p:cNvSpPr>
          <p:nvPr/>
        </p:nvSpPr>
        <p:spPr bwMode="auto">
          <a:xfrm>
            <a:off x="2743200" y="3114668"/>
            <a:ext cx="1295400" cy="330200"/>
          </a:xfrm>
          <a:prstGeom prst="rect">
            <a:avLst/>
          </a:prstGeom>
          <a:noFill/>
          <a:ln w="28575">
            <a:solidFill>
              <a:schemeClr val="tx1"/>
            </a:solidFill>
            <a:miter lim="800000"/>
            <a:headEnd/>
            <a:tailEnd/>
          </a:ln>
        </p:spPr>
        <p:txBody>
          <a:bodyPr wrap="none" anchor="ctr"/>
          <a:lstStyle/>
          <a:p>
            <a:endParaRPr lang="id-ID"/>
          </a:p>
        </p:txBody>
      </p:sp>
      <p:sp>
        <p:nvSpPr>
          <p:cNvPr id="11275" name="Rectangle 11"/>
          <p:cNvSpPr>
            <a:spLocks noChangeArrowheads="1"/>
          </p:cNvSpPr>
          <p:nvPr/>
        </p:nvSpPr>
        <p:spPr bwMode="auto">
          <a:xfrm>
            <a:off x="4267200" y="2428868"/>
            <a:ext cx="1206500" cy="330200"/>
          </a:xfrm>
          <a:prstGeom prst="rect">
            <a:avLst/>
          </a:prstGeom>
          <a:noFill/>
          <a:ln w="12700">
            <a:noFill/>
            <a:miter lim="800000"/>
            <a:headEnd/>
            <a:tailEnd/>
          </a:ln>
        </p:spPr>
        <p:txBody>
          <a:bodyPr wrap="none" lIns="63500" tIns="25400" rIns="63500" bIns="25400">
            <a:spAutoFit/>
          </a:bodyPr>
          <a:lstStyle/>
          <a:p>
            <a:pPr>
              <a:lnSpc>
                <a:spcPct val="102000"/>
              </a:lnSpc>
            </a:pPr>
            <a:r>
              <a:rPr lang="en-US" sz="1800" b="1">
                <a:latin typeface="Helvetica" pitchFamily="34" charset="0"/>
              </a:rPr>
              <a:t>Operating</a:t>
            </a:r>
          </a:p>
        </p:txBody>
      </p:sp>
      <p:sp>
        <p:nvSpPr>
          <p:cNvPr id="11276" name="Rectangle 12"/>
          <p:cNvSpPr>
            <a:spLocks noChangeArrowheads="1"/>
          </p:cNvSpPr>
          <p:nvPr/>
        </p:nvSpPr>
        <p:spPr bwMode="auto">
          <a:xfrm>
            <a:off x="4114800" y="2733668"/>
            <a:ext cx="1600200" cy="609600"/>
          </a:xfrm>
          <a:prstGeom prst="rect">
            <a:avLst/>
          </a:prstGeom>
          <a:noFill/>
          <a:ln w="12700">
            <a:noFill/>
            <a:miter lim="800000"/>
            <a:headEnd/>
            <a:tailEnd/>
          </a:ln>
        </p:spPr>
        <p:txBody>
          <a:bodyPr wrap="none" lIns="63500" tIns="25400" rIns="63500" bIns="25400">
            <a:spAutoFit/>
          </a:bodyPr>
          <a:lstStyle/>
          <a:p>
            <a:pPr algn="ctr">
              <a:lnSpc>
                <a:spcPct val="102000"/>
              </a:lnSpc>
            </a:pPr>
            <a:r>
              <a:rPr lang="en-US" sz="1800" b="1">
                <a:latin typeface="Helvetica" pitchFamily="34" charset="0"/>
              </a:rPr>
              <a:t>System</a:t>
            </a:r>
          </a:p>
          <a:p>
            <a:pPr algn="ctr">
              <a:lnSpc>
                <a:spcPct val="102000"/>
              </a:lnSpc>
            </a:pPr>
            <a:r>
              <a:rPr lang="en-US" sz="1800" b="1">
                <a:latin typeface="Helvetica" pitchFamily="34" charset="0"/>
              </a:rPr>
              <a:t>(Windows 98)</a:t>
            </a:r>
          </a:p>
        </p:txBody>
      </p:sp>
      <p:sp>
        <p:nvSpPr>
          <p:cNvPr id="11277" name="Line 13"/>
          <p:cNvSpPr>
            <a:spLocks noChangeShapeType="1"/>
          </p:cNvSpPr>
          <p:nvPr/>
        </p:nvSpPr>
        <p:spPr bwMode="auto">
          <a:xfrm flipV="1">
            <a:off x="3505200" y="2428868"/>
            <a:ext cx="0" cy="304800"/>
          </a:xfrm>
          <a:prstGeom prst="line">
            <a:avLst/>
          </a:prstGeom>
          <a:noFill/>
          <a:ln w="28575">
            <a:solidFill>
              <a:schemeClr val="tx1"/>
            </a:solidFill>
            <a:round/>
            <a:headEnd/>
            <a:tailEnd/>
          </a:ln>
        </p:spPr>
        <p:txBody>
          <a:bodyPr wrap="none" anchor="ctr"/>
          <a:lstStyle/>
          <a:p>
            <a:endParaRPr lang="id-ID"/>
          </a:p>
        </p:txBody>
      </p:sp>
      <p:sp>
        <p:nvSpPr>
          <p:cNvPr id="11278" name="Line 14"/>
          <p:cNvSpPr>
            <a:spLocks noChangeShapeType="1"/>
          </p:cNvSpPr>
          <p:nvPr/>
        </p:nvSpPr>
        <p:spPr bwMode="auto">
          <a:xfrm>
            <a:off x="3511550" y="2428868"/>
            <a:ext cx="2203450" cy="0"/>
          </a:xfrm>
          <a:prstGeom prst="line">
            <a:avLst/>
          </a:prstGeom>
          <a:noFill/>
          <a:ln w="28575">
            <a:solidFill>
              <a:schemeClr val="tx1"/>
            </a:solidFill>
            <a:round/>
            <a:headEnd/>
            <a:tailEnd/>
          </a:ln>
        </p:spPr>
        <p:txBody>
          <a:bodyPr wrap="none" anchor="ctr"/>
          <a:lstStyle/>
          <a:p>
            <a:endParaRPr lang="id-ID"/>
          </a:p>
        </p:txBody>
      </p:sp>
      <p:sp>
        <p:nvSpPr>
          <p:cNvPr id="11279" name="Line 15"/>
          <p:cNvSpPr>
            <a:spLocks noChangeShapeType="1"/>
          </p:cNvSpPr>
          <p:nvPr/>
        </p:nvSpPr>
        <p:spPr bwMode="auto">
          <a:xfrm>
            <a:off x="5715000" y="2428868"/>
            <a:ext cx="0" cy="1054100"/>
          </a:xfrm>
          <a:prstGeom prst="line">
            <a:avLst/>
          </a:prstGeom>
          <a:noFill/>
          <a:ln w="28575">
            <a:solidFill>
              <a:schemeClr val="tx1"/>
            </a:solidFill>
            <a:round/>
            <a:headEnd/>
            <a:tailEnd/>
          </a:ln>
        </p:spPr>
        <p:txBody>
          <a:bodyPr wrap="none" anchor="ctr"/>
          <a:lstStyle/>
          <a:p>
            <a:endParaRPr lang="id-ID"/>
          </a:p>
        </p:txBody>
      </p:sp>
      <p:sp>
        <p:nvSpPr>
          <p:cNvPr id="11280" name="Rectangle 16"/>
          <p:cNvSpPr>
            <a:spLocks noChangeArrowheads="1"/>
          </p:cNvSpPr>
          <p:nvPr/>
        </p:nvSpPr>
        <p:spPr bwMode="auto">
          <a:xfrm>
            <a:off x="2667000" y="1936742"/>
            <a:ext cx="2603500" cy="330200"/>
          </a:xfrm>
          <a:prstGeom prst="rect">
            <a:avLst/>
          </a:prstGeom>
          <a:noFill/>
          <a:ln w="12700">
            <a:noFill/>
            <a:miter lim="800000"/>
            <a:headEnd/>
            <a:tailEnd/>
          </a:ln>
        </p:spPr>
        <p:txBody>
          <a:bodyPr wrap="none" lIns="63500" tIns="25400" rIns="63500" bIns="25400">
            <a:spAutoFit/>
          </a:bodyPr>
          <a:lstStyle/>
          <a:p>
            <a:pPr>
              <a:lnSpc>
                <a:spcPct val="102000"/>
              </a:lnSpc>
            </a:pPr>
            <a:r>
              <a:rPr lang="en-US" sz="1800" b="1">
                <a:latin typeface="Helvetica" pitchFamily="34" charset="0"/>
              </a:rPr>
              <a:t>Application (Netscape)</a:t>
            </a:r>
          </a:p>
        </p:txBody>
      </p:sp>
      <p:sp>
        <p:nvSpPr>
          <p:cNvPr id="11281" name="Line 17"/>
          <p:cNvSpPr>
            <a:spLocks noChangeShapeType="1"/>
          </p:cNvSpPr>
          <p:nvPr/>
        </p:nvSpPr>
        <p:spPr bwMode="auto">
          <a:xfrm flipV="1">
            <a:off x="2438400" y="1838324"/>
            <a:ext cx="0" cy="1447800"/>
          </a:xfrm>
          <a:prstGeom prst="line">
            <a:avLst/>
          </a:prstGeom>
          <a:noFill/>
          <a:ln w="28575">
            <a:solidFill>
              <a:schemeClr val="tx1"/>
            </a:solidFill>
            <a:round/>
            <a:headEnd/>
            <a:tailEnd/>
          </a:ln>
        </p:spPr>
        <p:txBody>
          <a:bodyPr wrap="none" anchor="ctr"/>
          <a:lstStyle/>
          <a:p>
            <a:endParaRPr lang="id-ID"/>
          </a:p>
        </p:txBody>
      </p:sp>
      <p:sp>
        <p:nvSpPr>
          <p:cNvPr id="11282" name="Line 18"/>
          <p:cNvSpPr>
            <a:spLocks noChangeShapeType="1"/>
          </p:cNvSpPr>
          <p:nvPr/>
        </p:nvSpPr>
        <p:spPr bwMode="auto">
          <a:xfrm>
            <a:off x="5257800" y="1841492"/>
            <a:ext cx="0" cy="444500"/>
          </a:xfrm>
          <a:prstGeom prst="line">
            <a:avLst/>
          </a:prstGeom>
          <a:noFill/>
          <a:ln w="28575">
            <a:solidFill>
              <a:schemeClr val="tx1"/>
            </a:solidFill>
            <a:round/>
            <a:headEnd/>
            <a:tailEnd/>
          </a:ln>
        </p:spPr>
        <p:txBody>
          <a:bodyPr wrap="none" anchor="ctr"/>
          <a:lstStyle/>
          <a:p>
            <a:endParaRPr lang="id-ID"/>
          </a:p>
        </p:txBody>
      </p:sp>
      <p:sp>
        <p:nvSpPr>
          <p:cNvPr id="11283" name="Rectangle 19"/>
          <p:cNvSpPr>
            <a:spLocks noChangeArrowheads="1"/>
          </p:cNvSpPr>
          <p:nvPr/>
        </p:nvSpPr>
        <p:spPr bwMode="auto">
          <a:xfrm>
            <a:off x="3187700" y="4549768"/>
            <a:ext cx="1651000" cy="330200"/>
          </a:xfrm>
          <a:prstGeom prst="rect">
            <a:avLst/>
          </a:prstGeom>
          <a:noFill/>
          <a:ln w="50800">
            <a:noFill/>
            <a:miter lim="800000"/>
            <a:headEnd/>
            <a:tailEnd/>
          </a:ln>
        </p:spPr>
        <p:txBody>
          <a:bodyPr wrap="none" lIns="63500" tIns="25400" rIns="63500" bIns="25400">
            <a:spAutoFit/>
          </a:bodyPr>
          <a:lstStyle/>
          <a:p>
            <a:pPr>
              <a:lnSpc>
                <a:spcPct val="102000"/>
              </a:lnSpc>
            </a:pPr>
            <a:r>
              <a:rPr lang="en-US" sz="1800" b="1">
                <a:latin typeface="Helvetica" pitchFamily="34" charset="0"/>
              </a:rPr>
              <a:t>Digital Design</a:t>
            </a:r>
          </a:p>
        </p:txBody>
      </p:sp>
      <p:sp>
        <p:nvSpPr>
          <p:cNvPr id="11284" name="Rectangle 20"/>
          <p:cNvSpPr>
            <a:spLocks noChangeArrowheads="1"/>
          </p:cNvSpPr>
          <p:nvPr/>
        </p:nvSpPr>
        <p:spPr bwMode="auto">
          <a:xfrm>
            <a:off x="2724150" y="4518018"/>
            <a:ext cx="2654300" cy="342900"/>
          </a:xfrm>
          <a:prstGeom prst="rect">
            <a:avLst/>
          </a:prstGeom>
          <a:noFill/>
          <a:ln w="28575">
            <a:solidFill>
              <a:schemeClr val="tx1"/>
            </a:solidFill>
            <a:miter lim="800000"/>
            <a:headEnd/>
            <a:tailEnd/>
          </a:ln>
        </p:spPr>
        <p:txBody>
          <a:bodyPr wrap="none" anchor="ctr"/>
          <a:lstStyle/>
          <a:p>
            <a:endParaRPr lang="id-ID"/>
          </a:p>
        </p:txBody>
      </p:sp>
      <p:sp>
        <p:nvSpPr>
          <p:cNvPr id="11285" name="Rectangle 21"/>
          <p:cNvSpPr>
            <a:spLocks noChangeArrowheads="1"/>
          </p:cNvSpPr>
          <p:nvPr/>
        </p:nvSpPr>
        <p:spPr bwMode="auto">
          <a:xfrm>
            <a:off x="3124200" y="4841868"/>
            <a:ext cx="1676400" cy="330200"/>
          </a:xfrm>
          <a:prstGeom prst="rect">
            <a:avLst/>
          </a:prstGeom>
          <a:noFill/>
          <a:ln w="50800">
            <a:noFill/>
            <a:miter lim="800000"/>
            <a:headEnd/>
            <a:tailEnd/>
          </a:ln>
        </p:spPr>
        <p:txBody>
          <a:bodyPr wrap="none" lIns="63500" tIns="25400" rIns="63500" bIns="25400">
            <a:spAutoFit/>
          </a:bodyPr>
          <a:lstStyle/>
          <a:p>
            <a:pPr>
              <a:lnSpc>
                <a:spcPct val="102000"/>
              </a:lnSpc>
            </a:pPr>
            <a:r>
              <a:rPr lang="en-US" sz="1800" b="1">
                <a:latin typeface="Helvetica" pitchFamily="34" charset="0"/>
              </a:rPr>
              <a:t>Circuit Design</a:t>
            </a:r>
          </a:p>
        </p:txBody>
      </p:sp>
      <p:sp>
        <p:nvSpPr>
          <p:cNvPr id="11286" name="Rectangle 22"/>
          <p:cNvSpPr>
            <a:spLocks noChangeArrowheads="1"/>
          </p:cNvSpPr>
          <p:nvPr/>
        </p:nvSpPr>
        <p:spPr bwMode="auto">
          <a:xfrm>
            <a:off x="2876550" y="4873618"/>
            <a:ext cx="2247900" cy="215900"/>
          </a:xfrm>
          <a:prstGeom prst="rect">
            <a:avLst/>
          </a:prstGeom>
          <a:noFill/>
          <a:ln w="28575">
            <a:solidFill>
              <a:schemeClr val="tx1"/>
            </a:solidFill>
            <a:miter lim="800000"/>
            <a:headEnd/>
            <a:tailEnd/>
          </a:ln>
        </p:spPr>
        <p:txBody>
          <a:bodyPr wrap="none" anchor="ctr"/>
          <a:lstStyle/>
          <a:p>
            <a:endParaRPr lang="id-ID"/>
          </a:p>
        </p:txBody>
      </p:sp>
      <p:sp>
        <p:nvSpPr>
          <p:cNvPr id="11287" name="Rectangle 23" descr="50%"/>
          <p:cNvSpPr>
            <a:spLocks noChangeArrowheads="1"/>
          </p:cNvSpPr>
          <p:nvPr/>
        </p:nvSpPr>
        <p:spPr bwMode="auto">
          <a:xfrm>
            <a:off x="838200" y="3419468"/>
            <a:ext cx="5372100" cy="1920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id-ID"/>
          </a:p>
        </p:txBody>
      </p:sp>
      <p:sp>
        <p:nvSpPr>
          <p:cNvPr id="11288" name="Rectangle 24"/>
          <p:cNvSpPr>
            <a:spLocks noChangeArrowheads="1"/>
          </p:cNvSpPr>
          <p:nvPr/>
        </p:nvSpPr>
        <p:spPr bwMode="auto">
          <a:xfrm>
            <a:off x="6172200" y="3419468"/>
            <a:ext cx="1727200" cy="517525"/>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latin typeface="Helvetica" pitchFamily="34" charset="0"/>
              </a:rPr>
              <a:t>Instruction Set</a:t>
            </a:r>
          </a:p>
          <a:p>
            <a:pPr>
              <a:lnSpc>
                <a:spcPct val="85000"/>
              </a:lnSpc>
            </a:pPr>
            <a:r>
              <a:rPr lang="en-US" sz="1800" b="1">
                <a:latin typeface="Helvetica" pitchFamily="34" charset="0"/>
              </a:rPr>
              <a:t> Architecture</a:t>
            </a:r>
          </a:p>
        </p:txBody>
      </p:sp>
      <p:sp>
        <p:nvSpPr>
          <p:cNvPr id="11290" name="Line 26"/>
          <p:cNvSpPr>
            <a:spLocks noChangeShapeType="1"/>
          </p:cNvSpPr>
          <p:nvPr/>
        </p:nvSpPr>
        <p:spPr bwMode="auto">
          <a:xfrm>
            <a:off x="2444750" y="1835142"/>
            <a:ext cx="2806700" cy="0"/>
          </a:xfrm>
          <a:prstGeom prst="line">
            <a:avLst/>
          </a:prstGeom>
          <a:noFill/>
          <a:ln w="28575">
            <a:solidFill>
              <a:schemeClr val="tx1"/>
            </a:solidFill>
            <a:round/>
            <a:headEnd/>
            <a:tailEnd/>
          </a:ln>
        </p:spPr>
        <p:txBody>
          <a:bodyPr wrap="none" anchor="ctr"/>
          <a:lstStyle/>
          <a:p>
            <a:endParaRPr lang="id-ID"/>
          </a:p>
        </p:txBody>
      </p:sp>
      <p:sp>
        <p:nvSpPr>
          <p:cNvPr id="11291" name="Rectangle 27"/>
          <p:cNvSpPr>
            <a:spLocks noChangeArrowheads="1"/>
          </p:cNvSpPr>
          <p:nvPr/>
        </p:nvSpPr>
        <p:spPr bwMode="auto">
          <a:xfrm>
            <a:off x="2881313" y="4083043"/>
            <a:ext cx="2327275" cy="363538"/>
          </a:xfrm>
          <a:prstGeom prst="rect">
            <a:avLst/>
          </a:prstGeom>
          <a:noFill/>
          <a:ln w="12700">
            <a:noFill/>
            <a:miter lim="800000"/>
            <a:headEnd/>
            <a:tailEnd/>
          </a:ln>
        </p:spPr>
        <p:txBody>
          <a:bodyPr wrap="none" lIns="90487" tIns="44450" rIns="90487" bIns="44450">
            <a:spAutoFit/>
          </a:bodyPr>
          <a:lstStyle/>
          <a:p>
            <a:r>
              <a:rPr lang="en-US" sz="1800" b="1">
                <a:latin typeface="Helvetica" pitchFamily="34" charset="0"/>
              </a:rPr>
              <a:t>Datapath &amp; Control </a:t>
            </a:r>
          </a:p>
        </p:txBody>
      </p:sp>
      <p:sp>
        <p:nvSpPr>
          <p:cNvPr id="11292" name="Rectangle 28"/>
          <p:cNvSpPr>
            <a:spLocks noChangeArrowheads="1"/>
          </p:cNvSpPr>
          <p:nvPr/>
        </p:nvSpPr>
        <p:spPr bwMode="auto">
          <a:xfrm>
            <a:off x="2597150" y="4035418"/>
            <a:ext cx="2882900" cy="444500"/>
          </a:xfrm>
          <a:prstGeom prst="rect">
            <a:avLst/>
          </a:prstGeom>
          <a:noFill/>
          <a:ln w="28575">
            <a:solidFill>
              <a:schemeClr val="tx1"/>
            </a:solidFill>
            <a:miter lim="800000"/>
            <a:headEnd/>
            <a:tailEnd/>
          </a:ln>
        </p:spPr>
        <p:txBody>
          <a:bodyPr wrap="none" anchor="ctr"/>
          <a:lstStyle/>
          <a:p>
            <a:endParaRPr lang="id-ID"/>
          </a:p>
        </p:txBody>
      </p:sp>
      <p:sp>
        <p:nvSpPr>
          <p:cNvPr id="11293" name="Rectangle 29"/>
          <p:cNvSpPr>
            <a:spLocks noChangeArrowheads="1"/>
          </p:cNvSpPr>
          <p:nvPr/>
        </p:nvSpPr>
        <p:spPr bwMode="auto">
          <a:xfrm>
            <a:off x="3276600" y="5095868"/>
            <a:ext cx="1295400" cy="333375"/>
          </a:xfrm>
          <a:prstGeom prst="rect">
            <a:avLst/>
          </a:prstGeom>
          <a:noFill/>
          <a:ln w="12700">
            <a:noFill/>
            <a:miter lim="800000"/>
            <a:headEnd/>
            <a:tailEnd/>
          </a:ln>
        </p:spPr>
        <p:txBody>
          <a:bodyPr lIns="90487" tIns="44450" rIns="90487" bIns="44450">
            <a:spAutoFit/>
          </a:bodyPr>
          <a:lstStyle/>
          <a:p>
            <a:r>
              <a:rPr lang="en-US" sz="1600" b="1">
                <a:latin typeface="Helvetica" pitchFamily="34" charset="0"/>
              </a:rPr>
              <a:t>transistors</a:t>
            </a:r>
          </a:p>
        </p:txBody>
      </p:sp>
      <p:sp>
        <p:nvSpPr>
          <p:cNvPr id="11294" name="Rectangle 30"/>
          <p:cNvSpPr>
            <a:spLocks noChangeArrowheads="1"/>
          </p:cNvSpPr>
          <p:nvPr/>
        </p:nvSpPr>
        <p:spPr bwMode="auto">
          <a:xfrm>
            <a:off x="2978150" y="5102218"/>
            <a:ext cx="2044700" cy="298450"/>
          </a:xfrm>
          <a:prstGeom prst="rect">
            <a:avLst/>
          </a:prstGeom>
          <a:noFill/>
          <a:ln w="28575">
            <a:solidFill>
              <a:schemeClr val="tx1"/>
            </a:solidFill>
            <a:miter lim="800000"/>
            <a:headEnd/>
            <a:tailEnd/>
          </a:ln>
        </p:spPr>
        <p:txBody>
          <a:bodyPr wrap="none" anchor="ctr"/>
          <a:lstStyle/>
          <a:p>
            <a:endParaRPr lang="id-ID"/>
          </a:p>
        </p:txBody>
      </p:sp>
      <p:sp>
        <p:nvSpPr>
          <p:cNvPr id="11295" name="Line 31"/>
          <p:cNvSpPr>
            <a:spLocks noChangeShapeType="1"/>
          </p:cNvSpPr>
          <p:nvPr/>
        </p:nvSpPr>
        <p:spPr bwMode="auto">
          <a:xfrm>
            <a:off x="3581400" y="3648068"/>
            <a:ext cx="0" cy="406400"/>
          </a:xfrm>
          <a:prstGeom prst="line">
            <a:avLst/>
          </a:prstGeom>
          <a:noFill/>
          <a:ln w="28575">
            <a:solidFill>
              <a:schemeClr val="tx1"/>
            </a:solidFill>
            <a:round/>
            <a:headEnd/>
            <a:tailEnd/>
          </a:ln>
        </p:spPr>
        <p:txBody>
          <a:bodyPr wrap="none" anchor="ctr"/>
          <a:lstStyle/>
          <a:p>
            <a:endParaRPr lang="id-ID"/>
          </a:p>
        </p:txBody>
      </p:sp>
      <p:sp>
        <p:nvSpPr>
          <p:cNvPr id="11296" name="Rectangle 32"/>
          <p:cNvSpPr>
            <a:spLocks noChangeArrowheads="1"/>
          </p:cNvSpPr>
          <p:nvPr/>
        </p:nvSpPr>
        <p:spPr bwMode="auto">
          <a:xfrm>
            <a:off x="3568700" y="3648068"/>
            <a:ext cx="1003300" cy="330200"/>
          </a:xfrm>
          <a:prstGeom prst="rect">
            <a:avLst/>
          </a:prstGeom>
          <a:noFill/>
          <a:ln w="12700">
            <a:noFill/>
            <a:miter lim="800000"/>
            <a:headEnd/>
            <a:tailEnd/>
          </a:ln>
        </p:spPr>
        <p:txBody>
          <a:bodyPr wrap="none" lIns="63500" tIns="25400" rIns="63500" bIns="25400">
            <a:spAutoFit/>
          </a:bodyPr>
          <a:lstStyle/>
          <a:p>
            <a:pPr>
              <a:lnSpc>
                <a:spcPct val="102000"/>
              </a:lnSpc>
            </a:pPr>
            <a:r>
              <a:rPr lang="en-US" sz="1800" b="1">
                <a:latin typeface="Helvetica" pitchFamily="34" charset="0"/>
              </a:rPr>
              <a:t>Memory</a:t>
            </a:r>
          </a:p>
        </p:txBody>
      </p:sp>
      <p:sp>
        <p:nvSpPr>
          <p:cNvPr id="11297" name="Text Box 33"/>
          <p:cNvSpPr txBox="1">
            <a:spLocks noChangeArrowheads="1"/>
          </p:cNvSpPr>
          <p:nvPr/>
        </p:nvSpPr>
        <p:spPr bwMode="auto">
          <a:xfrm>
            <a:off x="762000" y="3571868"/>
            <a:ext cx="1341438" cy="396875"/>
          </a:xfrm>
          <a:prstGeom prst="rect">
            <a:avLst/>
          </a:prstGeom>
          <a:noFill/>
          <a:ln w="12700">
            <a:noFill/>
            <a:miter lim="800000"/>
            <a:headEnd/>
            <a:tailEnd/>
          </a:ln>
        </p:spPr>
        <p:txBody>
          <a:bodyPr wrap="none">
            <a:spAutoFit/>
          </a:bodyPr>
          <a:lstStyle/>
          <a:p>
            <a:r>
              <a:rPr lang="en-US" sz="2000" b="1">
                <a:solidFill>
                  <a:schemeClr val="accent1"/>
                </a:solidFill>
                <a:latin typeface="Helvetica" pitchFamily="34" charset="0"/>
              </a:rPr>
              <a:t>Hardware</a:t>
            </a:r>
          </a:p>
        </p:txBody>
      </p:sp>
      <p:sp>
        <p:nvSpPr>
          <p:cNvPr id="11298" name="Text Box 34"/>
          <p:cNvSpPr txBox="1">
            <a:spLocks noChangeArrowheads="1"/>
          </p:cNvSpPr>
          <p:nvPr/>
        </p:nvSpPr>
        <p:spPr bwMode="auto">
          <a:xfrm>
            <a:off x="838200" y="3114668"/>
            <a:ext cx="1255713" cy="396875"/>
          </a:xfrm>
          <a:prstGeom prst="rect">
            <a:avLst/>
          </a:prstGeom>
          <a:noFill/>
          <a:ln w="12700">
            <a:noFill/>
            <a:miter lim="800000"/>
            <a:headEnd/>
            <a:tailEnd/>
          </a:ln>
        </p:spPr>
        <p:txBody>
          <a:bodyPr wrap="none">
            <a:spAutoFit/>
          </a:bodyPr>
          <a:lstStyle/>
          <a:p>
            <a:r>
              <a:rPr lang="en-US" sz="2000" b="1">
                <a:solidFill>
                  <a:schemeClr val="accent1"/>
                </a:solidFill>
                <a:latin typeface="Helvetica" pitchFamily="34" charset="0"/>
              </a:rPr>
              <a:t>Software</a:t>
            </a:r>
          </a:p>
        </p:txBody>
      </p:sp>
      <p:sp>
        <p:nvSpPr>
          <p:cNvPr id="11299" name="Line 35"/>
          <p:cNvSpPr>
            <a:spLocks noChangeShapeType="1"/>
          </p:cNvSpPr>
          <p:nvPr/>
        </p:nvSpPr>
        <p:spPr bwMode="auto">
          <a:xfrm flipV="1">
            <a:off x="2133600" y="2428868"/>
            <a:ext cx="0" cy="990600"/>
          </a:xfrm>
          <a:prstGeom prst="line">
            <a:avLst/>
          </a:prstGeom>
          <a:noFill/>
          <a:ln w="38100">
            <a:solidFill>
              <a:schemeClr val="tx1"/>
            </a:solidFill>
            <a:round/>
            <a:headEnd/>
            <a:tailEnd type="triangle" w="med" len="med"/>
          </a:ln>
        </p:spPr>
        <p:txBody>
          <a:bodyPr wrap="none" anchor="ctr"/>
          <a:lstStyle/>
          <a:p>
            <a:endParaRPr lang="id-ID"/>
          </a:p>
        </p:txBody>
      </p:sp>
      <p:sp>
        <p:nvSpPr>
          <p:cNvPr id="11300" name="Line 36"/>
          <p:cNvSpPr>
            <a:spLocks noChangeShapeType="1"/>
          </p:cNvSpPr>
          <p:nvPr/>
        </p:nvSpPr>
        <p:spPr bwMode="auto">
          <a:xfrm>
            <a:off x="2133600" y="3571868"/>
            <a:ext cx="0" cy="1066800"/>
          </a:xfrm>
          <a:prstGeom prst="line">
            <a:avLst/>
          </a:prstGeom>
          <a:noFill/>
          <a:ln w="38100">
            <a:solidFill>
              <a:schemeClr val="tx1"/>
            </a:solidFill>
            <a:round/>
            <a:headEnd/>
            <a:tailEnd type="triangle" w="med" len="med"/>
          </a:ln>
        </p:spPr>
        <p:txBody>
          <a:bodyPr wrap="none" anchor="ctr"/>
          <a:lstStyle/>
          <a:p>
            <a:endParaRPr lang="id-ID"/>
          </a:p>
        </p:txBody>
      </p:sp>
      <p:sp>
        <p:nvSpPr>
          <p:cNvPr id="11301" name="Rectangle 37"/>
          <p:cNvSpPr>
            <a:spLocks noChangeArrowheads="1"/>
          </p:cNvSpPr>
          <p:nvPr/>
        </p:nvSpPr>
        <p:spPr bwMode="auto">
          <a:xfrm>
            <a:off x="2819400" y="2733668"/>
            <a:ext cx="1143000" cy="330200"/>
          </a:xfrm>
          <a:prstGeom prst="rect">
            <a:avLst/>
          </a:prstGeom>
          <a:noFill/>
          <a:ln w="28575">
            <a:solidFill>
              <a:schemeClr val="tx1"/>
            </a:solidFill>
            <a:miter lim="800000"/>
            <a:headEnd/>
            <a:tailEnd/>
          </a:ln>
        </p:spPr>
        <p:txBody>
          <a:bodyPr wrap="none" anchor="ctr"/>
          <a:lstStyle/>
          <a:p>
            <a:endParaRPr lang="id-ID"/>
          </a:p>
        </p:txBody>
      </p:sp>
      <p:sp>
        <p:nvSpPr>
          <p:cNvPr id="11302" name="Rectangle 38"/>
          <p:cNvSpPr>
            <a:spLocks noChangeArrowheads="1"/>
          </p:cNvSpPr>
          <p:nvPr/>
        </p:nvSpPr>
        <p:spPr bwMode="auto">
          <a:xfrm>
            <a:off x="2743200" y="3114668"/>
            <a:ext cx="1371600" cy="330200"/>
          </a:xfrm>
          <a:prstGeom prst="rect">
            <a:avLst/>
          </a:prstGeom>
          <a:noFill/>
          <a:ln w="12700">
            <a:noFill/>
            <a:miter lim="800000"/>
            <a:headEnd/>
            <a:tailEnd/>
          </a:ln>
        </p:spPr>
        <p:txBody>
          <a:bodyPr lIns="63500" tIns="25400" rIns="63500" bIns="25400">
            <a:spAutoFit/>
          </a:bodyPr>
          <a:lstStyle/>
          <a:p>
            <a:pPr>
              <a:lnSpc>
                <a:spcPct val="102000"/>
              </a:lnSpc>
            </a:pPr>
            <a:r>
              <a:rPr lang="en-US" sz="1800" b="1">
                <a:latin typeface="Helvetica" pitchFamily="34" charset="0"/>
              </a:rPr>
              <a:t>Assembler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subTitle" idx="1"/>
          </p:nvPr>
        </p:nvSpPr>
        <p:spPr>
          <a:xfrm>
            <a:off x="1428728" y="3857628"/>
            <a:ext cx="6400800" cy="325438"/>
          </a:xfrm>
        </p:spPr>
        <p:txBody>
          <a:bodyPr>
            <a:normAutofit fontScale="70000" lnSpcReduction="20000"/>
          </a:bodyPr>
          <a:lstStyle/>
          <a:p>
            <a:r>
              <a:rPr lang="en-US" dirty="0" err="1"/>
              <a:t>Abstraksi</a:t>
            </a:r>
            <a:r>
              <a:rPr lang="en-US" dirty="0"/>
              <a:t> </a:t>
            </a:r>
            <a:r>
              <a:rPr lang="en-US" dirty="0" err="1"/>
              <a:t>Sistem</a:t>
            </a:r>
            <a:r>
              <a:rPr lang="en-US" dirty="0"/>
              <a:t> </a:t>
            </a:r>
            <a:r>
              <a:rPr lang="en-US" dirty="0" err="1"/>
              <a:t>Komputer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800100" y="304800"/>
            <a:ext cx="7272362" cy="695308"/>
          </a:xfrm>
        </p:spPr>
        <p:txBody>
          <a:bodyPr>
            <a:normAutofit fontScale="90000"/>
          </a:bodyPr>
          <a:lstStyle/>
          <a:p>
            <a:r>
              <a:rPr lang="en-US" dirty="0" err="1"/>
              <a:t>Konsep</a:t>
            </a:r>
            <a:r>
              <a:rPr lang="en-US" dirty="0"/>
              <a:t> </a:t>
            </a:r>
            <a:r>
              <a:rPr lang="en-US" dirty="0" err="1"/>
              <a:t>Abstraksi</a:t>
            </a:r>
            <a:endParaRPr lang="id-ID" dirty="0"/>
          </a:p>
        </p:txBody>
      </p:sp>
      <p:sp>
        <p:nvSpPr>
          <p:cNvPr id="13315" name="Rectangle 1027"/>
          <p:cNvSpPr>
            <a:spLocks noGrp="1" noChangeArrowheads="1"/>
          </p:cNvSpPr>
          <p:nvPr>
            <p:ph idx="1"/>
          </p:nvPr>
        </p:nvSpPr>
        <p:spPr>
          <a:xfrm>
            <a:off x="685800" y="1143000"/>
            <a:ext cx="7848600" cy="4894263"/>
          </a:xfrm>
        </p:spPr>
        <p:txBody>
          <a:bodyPr>
            <a:normAutofit lnSpcReduction="10000"/>
          </a:bodyPr>
          <a:lstStyle/>
          <a:p>
            <a:r>
              <a:rPr lang="en-US"/>
              <a:t>Memudahkan bermacam “pengguna” memahami sistem komputer sesuai tingkat kebutuhannya (yang berbeda-beda):</a:t>
            </a:r>
          </a:p>
          <a:p>
            <a:pPr lvl="1"/>
            <a:r>
              <a:rPr lang="en-US" sz="1800" i="1"/>
              <a:t>end-user</a:t>
            </a:r>
            <a:r>
              <a:rPr lang="en-US" sz="1800"/>
              <a:t>:</a:t>
            </a:r>
          </a:p>
          <a:p>
            <a:pPr lvl="2"/>
            <a:r>
              <a:rPr lang="en-US" sz="1800"/>
              <a:t>menggunakan aplikasi untuk menyelesaikan tugasnya</a:t>
            </a:r>
          </a:p>
          <a:p>
            <a:pPr lvl="2"/>
            <a:r>
              <a:rPr lang="en-US" sz="1800"/>
              <a:t>butuh aplikasi yang merepresentasikan alat bantu penyelesaian tugasnya</a:t>
            </a:r>
          </a:p>
          <a:p>
            <a:pPr lvl="1"/>
            <a:r>
              <a:rPr lang="en-US" sz="1800"/>
              <a:t>pemrogram aplikasi:</a:t>
            </a:r>
          </a:p>
          <a:p>
            <a:pPr lvl="2"/>
            <a:r>
              <a:rPr lang="en-US" sz="1800"/>
              <a:t>menggunakan </a:t>
            </a:r>
            <a:r>
              <a:rPr lang="en-US" sz="1800" i="1"/>
              <a:t>development tools</a:t>
            </a:r>
            <a:r>
              <a:rPr lang="en-US" sz="1800"/>
              <a:t> untuk membuat program aplikasi</a:t>
            </a:r>
          </a:p>
          <a:p>
            <a:pPr lvl="2"/>
            <a:r>
              <a:rPr lang="en-US" sz="1800"/>
              <a:t>butuh model sistem komputer tanpa bergantung pada jenis komputer secara spesifik</a:t>
            </a:r>
          </a:p>
          <a:p>
            <a:pPr lvl="1"/>
            <a:r>
              <a:rPr lang="en-US" sz="1800"/>
              <a:t>pemrogram sistem:</a:t>
            </a:r>
          </a:p>
          <a:p>
            <a:pPr lvl="2"/>
            <a:r>
              <a:rPr lang="en-US" sz="1800"/>
              <a:t>membuat program sistem</a:t>
            </a:r>
          </a:p>
          <a:p>
            <a:pPr lvl="2"/>
            <a:r>
              <a:rPr lang="en-US" sz="1800"/>
              <a:t>butuh model sistem komputer tanpa bergantung pada implementasi komponen-komponen perangkat keras</a:t>
            </a:r>
            <a:endParaRPr lang="id-ID"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00100" y="142852"/>
            <a:ext cx="7915304" cy="766746"/>
          </a:xfrm>
        </p:spPr>
        <p:txBody>
          <a:bodyPr>
            <a:noAutofit/>
          </a:bodyPr>
          <a:lstStyle/>
          <a:p>
            <a:r>
              <a:rPr lang="en-US" sz="3600" dirty="0"/>
              <a:t>Tingkat-</a:t>
            </a:r>
            <a:r>
              <a:rPr lang="en-US" sz="3600" dirty="0" err="1"/>
              <a:t>tingkat</a:t>
            </a:r>
            <a:r>
              <a:rPr lang="en-US" sz="3600" dirty="0"/>
              <a:t> </a:t>
            </a:r>
            <a:r>
              <a:rPr lang="en-US" sz="3600" dirty="0" err="1"/>
              <a:t>Abstraksi</a:t>
            </a:r>
            <a:r>
              <a:rPr lang="en-US" sz="3600" dirty="0"/>
              <a:t> </a:t>
            </a:r>
            <a:r>
              <a:rPr lang="en-US" sz="3600" dirty="0" err="1"/>
              <a:t>Sistem</a:t>
            </a:r>
            <a:r>
              <a:rPr lang="en-US" sz="3600" dirty="0"/>
              <a:t> </a:t>
            </a:r>
            <a:r>
              <a:rPr lang="en-US" sz="3600" dirty="0" err="1"/>
              <a:t>Komputer</a:t>
            </a:r>
            <a:endParaRPr lang="id-ID" sz="3600" dirty="0"/>
          </a:p>
        </p:txBody>
      </p:sp>
      <p:sp>
        <p:nvSpPr>
          <p:cNvPr id="14339" name="Rectangle 3"/>
          <p:cNvSpPr>
            <a:spLocks noGrp="1" noChangeArrowheads="1"/>
          </p:cNvSpPr>
          <p:nvPr>
            <p:ph idx="1"/>
          </p:nvPr>
        </p:nvSpPr>
        <p:spPr>
          <a:xfrm>
            <a:off x="685800" y="990600"/>
            <a:ext cx="7848600" cy="5307013"/>
          </a:xfrm>
        </p:spPr>
        <p:txBody>
          <a:bodyPr>
            <a:normAutofit/>
          </a:bodyPr>
          <a:lstStyle/>
          <a:p>
            <a:r>
              <a:rPr lang="en-US" i="1" dirty="0"/>
              <a:t>Application S/W</a:t>
            </a:r>
          </a:p>
          <a:p>
            <a:pPr lvl="1"/>
            <a:r>
              <a:rPr lang="en-US" sz="1800" b="0" i="1" dirty="0"/>
              <a:t>MS Word </a:t>
            </a:r>
            <a:r>
              <a:rPr lang="en-US" sz="1800" b="0" i="1" dirty="0">
                <a:sym typeface="Wingdings" pitchFamily="2" charset="2"/>
              </a:rPr>
              <a:t> computer as electronic type-writer</a:t>
            </a:r>
          </a:p>
          <a:p>
            <a:pPr lvl="1"/>
            <a:r>
              <a:rPr lang="en-US" sz="1800" b="0" i="1" dirty="0">
                <a:sym typeface="Wingdings" pitchFamily="2" charset="2"/>
              </a:rPr>
              <a:t>MS Excel  computer as electronic calculator</a:t>
            </a:r>
            <a:endParaRPr lang="en-US" sz="1800" b="0" i="1" dirty="0"/>
          </a:p>
          <a:p>
            <a:r>
              <a:rPr lang="en-US" i="1" dirty="0"/>
              <a:t>System S/W</a:t>
            </a:r>
          </a:p>
          <a:p>
            <a:pPr lvl="1"/>
            <a:r>
              <a:rPr lang="id-ID" sz="1800" i="1" dirty="0"/>
              <a:t>Compiler </a:t>
            </a:r>
            <a:r>
              <a:rPr lang="en-US" sz="1800" i="1" dirty="0">
                <a:sym typeface="Wingdings" pitchFamily="2" charset="2"/>
              </a:rPr>
              <a:t></a:t>
            </a:r>
            <a:r>
              <a:rPr lang="id-ID" sz="1800" i="1" dirty="0"/>
              <a:t> komputer sebagai penerjemah (sumber program dieksekusi)</a:t>
            </a:r>
          </a:p>
          <a:p>
            <a:pPr lvl="1"/>
            <a:r>
              <a:rPr lang="id-ID" sz="1800" i="1" dirty="0"/>
              <a:t>Sistem Operasi </a:t>
            </a:r>
            <a:r>
              <a:rPr lang="en-US" sz="1800" i="1" dirty="0">
                <a:sym typeface="Wingdings" pitchFamily="2" charset="2"/>
              </a:rPr>
              <a:t> </a:t>
            </a:r>
            <a:r>
              <a:rPr lang="id-ID" sz="1800" i="1" dirty="0"/>
              <a:t>komputer sebagai mesin yang menjalankan program, menyimpan file, mencetak file untuk konten printer, berkomunikasi dengan komputer lain</a:t>
            </a:r>
          </a:p>
          <a:p>
            <a:r>
              <a:rPr lang="en-US" i="1" dirty="0"/>
              <a:t>Instruction Set</a:t>
            </a:r>
          </a:p>
          <a:p>
            <a:pPr lvl="1"/>
            <a:r>
              <a:rPr lang="id-ID" sz="1700" i="1" dirty="0"/>
              <a:t>Apa dasar operasi dapat dilakukan</a:t>
            </a:r>
          </a:p>
          <a:p>
            <a:pPr lvl="1"/>
            <a:r>
              <a:rPr lang="id-ID" sz="1700" i="1" dirty="0"/>
              <a:t>Apa, dimana, dan bagaimana data dapat disimpan &amp; diambil di / dari memori</a:t>
            </a:r>
          </a:p>
          <a:p>
            <a:pPr lvl="1"/>
            <a:r>
              <a:rPr lang="id-ID" sz="1700" i="1" dirty="0"/>
              <a:t>Bagaimana data akan ditukar dengan dunia "luar"</a:t>
            </a:r>
          </a:p>
          <a:p>
            <a:r>
              <a:rPr lang="en-US" i="1" dirty="0"/>
              <a:t>Computer H/W</a:t>
            </a:r>
          </a:p>
          <a:p>
            <a:pPr lvl="1"/>
            <a:r>
              <a:rPr lang="en-US" sz="1800" b="0" i="1" dirty="0"/>
              <a:t>The 5 components: </a:t>
            </a:r>
            <a:r>
              <a:rPr lang="en-US" sz="1800" b="0" i="1" dirty="0" err="1"/>
              <a:t>Datapath</a:t>
            </a:r>
            <a:r>
              <a:rPr lang="en-US" sz="1800" b="0" i="1" dirty="0"/>
              <a:t>, Control, Memory, Input, Output</a:t>
            </a:r>
            <a:endParaRPr lang="id-ID" sz="1800" b="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p:txBody>
          <a:bodyPr/>
          <a:lstStyle/>
          <a:p>
            <a:endParaRPr lang="id-ID"/>
          </a:p>
        </p:txBody>
      </p:sp>
      <p:sp>
        <p:nvSpPr>
          <p:cNvPr id="15363" name="Rectangle 5"/>
          <p:cNvSpPr>
            <a:spLocks noGrp="1" noChangeArrowheads="1"/>
          </p:cNvSpPr>
          <p:nvPr>
            <p:ph type="subTitle" idx="1"/>
          </p:nvPr>
        </p:nvSpPr>
        <p:spPr>
          <a:xfrm>
            <a:off x="1371600" y="3886200"/>
            <a:ext cx="6400800" cy="325438"/>
          </a:xfrm>
        </p:spPr>
        <p:txBody>
          <a:bodyPr>
            <a:normAutofit fontScale="70000" lnSpcReduction="20000"/>
          </a:bodyPr>
          <a:lstStyle/>
          <a:p>
            <a:r>
              <a:rPr lang="en-US"/>
              <a:t>Bahasa Pemrograman</a:t>
            </a:r>
            <a:endParaRPr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descr="5%"/>
          <p:cNvSpPr>
            <a:spLocks noChangeArrowheads="1"/>
          </p:cNvSpPr>
          <p:nvPr/>
        </p:nvSpPr>
        <p:spPr bwMode="auto">
          <a:xfrm rot="-5400000">
            <a:off x="190500" y="1333500"/>
            <a:ext cx="4114800" cy="3733800"/>
          </a:xfrm>
          <a:prstGeom prst="ellipse">
            <a:avLst/>
          </a:prstGeom>
          <a:pattFill prst="pct5">
            <a:fgClr>
              <a:schemeClr val="hlink"/>
            </a:fgClr>
            <a:bgClr>
              <a:srgbClr val="FFFFFF"/>
            </a:bgClr>
          </a:pattFill>
          <a:ln w="28575">
            <a:solidFill>
              <a:schemeClr val="hlink"/>
            </a:solidFill>
            <a:round/>
            <a:headEnd/>
            <a:tailEnd/>
          </a:ln>
        </p:spPr>
        <p:txBody>
          <a:bodyPr wrap="none" anchor="ctr"/>
          <a:lstStyle/>
          <a:p>
            <a:endParaRPr lang="id-ID"/>
          </a:p>
        </p:txBody>
      </p:sp>
      <p:sp>
        <p:nvSpPr>
          <p:cNvPr id="16387" name="Rectangle 3"/>
          <p:cNvSpPr>
            <a:spLocks noGrp="1" noChangeArrowheads="1"/>
          </p:cNvSpPr>
          <p:nvPr>
            <p:ph type="title"/>
          </p:nvPr>
        </p:nvSpPr>
        <p:spPr>
          <a:xfrm>
            <a:off x="800100" y="228600"/>
            <a:ext cx="7915304" cy="414318"/>
          </a:xfrm>
          <a:noFill/>
        </p:spPr>
        <p:txBody>
          <a:bodyPr>
            <a:normAutofit fontScale="90000"/>
          </a:bodyPr>
          <a:lstStyle/>
          <a:p>
            <a:r>
              <a:rPr lang="en-US" sz="3200" dirty="0"/>
              <a:t>Tingkat-</a:t>
            </a:r>
            <a:r>
              <a:rPr lang="en-US" sz="3200" dirty="0" err="1"/>
              <a:t>tingkat</a:t>
            </a:r>
            <a:r>
              <a:rPr lang="en-US" sz="3200" dirty="0"/>
              <a:t> </a:t>
            </a:r>
            <a:r>
              <a:rPr lang="en-US" sz="3200" dirty="0" err="1"/>
              <a:t>Bahasa</a:t>
            </a:r>
            <a:r>
              <a:rPr lang="en-US" sz="3200" dirty="0"/>
              <a:t> </a:t>
            </a:r>
            <a:r>
              <a:rPr lang="en-US" sz="3200" dirty="0" err="1"/>
              <a:t>Pemrograman</a:t>
            </a:r>
            <a:endParaRPr lang="en-US" sz="3200" dirty="0"/>
          </a:p>
        </p:txBody>
      </p:sp>
      <p:sp>
        <p:nvSpPr>
          <p:cNvPr id="16400" name="Rectangle 16"/>
          <p:cNvSpPr>
            <a:spLocks noGrp="1" noChangeArrowheads="1"/>
          </p:cNvSpPr>
          <p:nvPr>
            <p:ph idx="1"/>
          </p:nvPr>
        </p:nvSpPr>
        <p:spPr>
          <a:xfrm>
            <a:off x="5181600" y="2065338"/>
            <a:ext cx="3086100" cy="1973262"/>
          </a:xfrm>
          <a:noFill/>
        </p:spPr>
        <p:txBody>
          <a:bodyPr>
            <a:normAutofit lnSpcReduction="10000"/>
          </a:bodyPr>
          <a:lstStyle/>
          <a:p>
            <a:pPr marL="342900" indent="-342900">
              <a:lnSpc>
                <a:spcPct val="100000"/>
              </a:lnSpc>
              <a:spcBef>
                <a:spcPct val="0"/>
              </a:spcBef>
              <a:buFontTx/>
              <a:buNone/>
              <a:tabLst>
                <a:tab pos="635000" algn="l"/>
                <a:tab pos="1066800" algn="l"/>
              </a:tabLst>
            </a:pPr>
            <a:r>
              <a:rPr lang="en-US" sz="1800">
                <a:solidFill>
                  <a:schemeClr val="accent2"/>
                </a:solidFill>
              </a:rPr>
              <a:t>A		dw 25</a:t>
            </a:r>
          </a:p>
          <a:p>
            <a:pPr marL="342900" indent="-342900">
              <a:lnSpc>
                <a:spcPct val="100000"/>
              </a:lnSpc>
              <a:spcBef>
                <a:spcPct val="0"/>
              </a:spcBef>
              <a:buFontTx/>
              <a:buNone/>
              <a:tabLst>
                <a:tab pos="635000" algn="l"/>
                <a:tab pos="1066800" algn="l"/>
              </a:tabLst>
            </a:pPr>
            <a:r>
              <a:rPr lang="en-US" sz="1800">
                <a:solidFill>
                  <a:schemeClr val="accent2"/>
                </a:solidFill>
              </a:rPr>
              <a:t>B		dw 8</a:t>
            </a:r>
          </a:p>
          <a:p>
            <a:pPr marL="342900" indent="-342900">
              <a:lnSpc>
                <a:spcPct val="100000"/>
              </a:lnSpc>
              <a:spcBef>
                <a:spcPct val="0"/>
              </a:spcBef>
              <a:buFontTx/>
              <a:buNone/>
              <a:tabLst>
                <a:tab pos="635000" algn="l"/>
                <a:tab pos="1066800" algn="l"/>
              </a:tabLst>
            </a:pPr>
            <a:r>
              <a:rPr lang="en-US" sz="1800">
                <a:solidFill>
                  <a:schemeClr val="accent2"/>
                </a:solidFill>
              </a:rPr>
              <a:t>C		resw 1</a:t>
            </a:r>
          </a:p>
          <a:p>
            <a:pPr marL="342900" indent="-342900">
              <a:lnSpc>
                <a:spcPct val="100000"/>
              </a:lnSpc>
              <a:spcBef>
                <a:spcPct val="0"/>
              </a:spcBef>
              <a:buFontTx/>
              <a:buNone/>
              <a:tabLst>
                <a:tab pos="635000" algn="l"/>
                <a:tab pos="1066800" algn="l"/>
              </a:tabLst>
            </a:pPr>
            <a:r>
              <a:rPr lang="en-US" sz="1800">
                <a:solidFill>
                  <a:schemeClr val="accent2"/>
                </a:solidFill>
              </a:rPr>
              <a:t>mov	eax, [A]</a:t>
            </a:r>
          </a:p>
          <a:p>
            <a:pPr marL="342900" indent="-342900">
              <a:lnSpc>
                <a:spcPct val="100000"/>
              </a:lnSpc>
              <a:spcBef>
                <a:spcPct val="0"/>
              </a:spcBef>
              <a:buFontTx/>
              <a:buNone/>
              <a:tabLst>
                <a:tab pos="635000" algn="l"/>
                <a:tab pos="1066800" algn="l"/>
              </a:tabLst>
            </a:pPr>
            <a:r>
              <a:rPr lang="en-US" sz="1800">
                <a:solidFill>
                  <a:schemeClr val="accent2"/>
                </a:solidFill>
              </a:rPr>
              <a:t>mov	ebx, [B]</a:t>
            </a:r>
          </a:p>
          <a:p>
            <a:pPr marL="342900" indent="-342900">
              <a:lnSpc>
                <a:spcPct val="100000"/>
              </a:lnSpc>
              <a:spcBef>
                <a:spcPct val="0"/>
              </a:spcBef>
              <a:buFontTx/>
              <a:buNone/>
              <a:tabLst>
                <a:tab pos="635000" algn="l"/>
                <a:tab pos="1066800" algn="l"/>
              </a:tabLst>
            </a:pPr>
            <a:r>
              <a:rPr lang="en-US" sz="1800">
                <a:solidFill>
                  <a:schemeClr val="accent2"/>
                </a:solidFill>
              </a:rPr>
              <a:t>add	eax, ebx</a:t>
            </a:r>
          </a:p>
          <a:p>
            <a:pPr marL="342900" indent="-342900">
              <a:lnSpc>
                <a:spcPct val="100000"/>
              </a:lnSpc>
              <a:spcBef>
                <a:spcPct val="0"/>
              </a:spcBef>
              <a:buFontTx/>
              <a:buNone/>
              <a:tabLst>
                <a:tab pos="635000" algn="l"/>
                <a:tab pos="1066800" algn="l"/>
              </a:tabLst>
            </a:pPr>
            <a:r>
              <a:rPr lang="en-US" sz="1800">
                <a:solidFill>
                  <a:schemeClr val="accent2"/>
                </a:solidFill>
              </a:rPr>
              <a:t>mov	[C], eax</a:t>
            </a:r>
          </a:p>
        </p:txBody>
      </p:sp>
      <p:sp>
        <p:nvSpPr>
          <p:cNvPr id="16388" name="Rectangle 4"/>
          <p:cNvSpPr>
            <a:spLocks noChangeArrowheads="1"/>
          </p:cNvSpPr>
          <p:nvPr/>
        </p:nvSpPr>
        <p:spPr bwMode="auto">
          <a:xfrm>
            <a:off x="596900" y="1054100"/>
            <a:ext cx="7429500" cy="266700"/>
          </a:xfrm>
          <a:prstGeom prst="rect">
            <a:avLst/>
          </a:prstGeom>
          <a:noFill/>
          <a:ln w="12700">
            <a:noFill/>
            <a:miter lim="800000"/>
            <a:headEnd/>
            <a:tailEnd/>
          </a:ln>
        </p:spPr>
        <p:txBody>
          <a:bodyPr wrap="none" anchor="ctr"/>
          <a:lstStyle/>
          <a:p>
            <a:endParaRPr lang="id-ID"/>
          </a:p>
        </p:txBody>
      </p:sp>
      <p:sp>
        <p:nvSpPr>
          <p:cNvPr id="16389" name="Rectangle 5"/>
          <p:cNvSpPr>
            <a:spLocks noChangeArrowheads="1"/>
          </p:cNvSpPr>
          <p:nvPr/>
        </p:nvSpPr>
        <p:spPr bwMode="auto">
          <a:xfrm>
            <a:off x="857250" y="1187450"/>
            <a:ext cx="2590800" cy="546100"/>
          </a:xfrm>
          <a:prstGeom prst="rect">
            <a:avLst/>
          </a:prstGeom>
          <a:noFill/>
          <a:ln w="28575">
            <a:solidFill>
              <a:schemeClr val="tx1"/>
            </a:solidFill>
            <a:miter lim="800000"/>
            <a:headEnd/>
            <a:tailEnd/>
          </a:ln>
        </p:spPr>
        <p:txBody>
          <a:bodyPr lIns="63500" tIns="25400" rIns="63500" bIns="25400">
            <a:spAutoFit/>
          </a:bodyPr>
          <a:lstStyle/>
          <a:p>
            <a:pPr marL="342900" indent="-342900">
              <a:lnSpc>
                <a:spcPct val="85000"/>
              </a:lnSpc>
              <a:spcBef>
                <a:spcPct val="41000"/>
              </a:spcBef>
            </a:pPr>
            <a:r>
              <a:rPr lang="en-US" sz="1800" b="1">
                <a:latin typeface="Helvetica" pitchFamily="34" charset="0"/>
              </a:rPr>
              <a:t>High Level Language Program (e.g., C)</a:t>
            </a:r>
          </a:p>
        </p:txBody>
      </p:sp>
      <p:sp>
        <p:nvSpPr>
          <p:cNvPr id="16390" name="Rectangle 6"/>
          <p:cNvSpPr>
            <a:spLocks noChangeArrowheads="1"/>
          </p:cNvSpPr>
          <p:nvPr/>
        </p:nvSpPr>
        <p:spPr bwMode="auto">
          <a:xfrm>
            <a:off x="857250" y="2559050"/>
            <a:ext cx="2800350" cy="546100"/>
          </a:xfrm>
          <a:prstGeom prst="rect">
            <a:avLst/>
          </a:prstGeom>
          <a:noFill/>
          <a:ln w="28575">
            <a:solidFill>
              <a:schemeClr val="tx1"/>
            </a:solidFill>
            <a:miter lim="800000"/>
            <a:headEnd/>
            <a:tailEnd/>
          </a:ln>
        </p:spPr>
        <p:txBody>
          <a:bodyPr lIns="63500" tIns="25400" rIns="63500" bIns="25400">
            <a:spAutoFit/>
          </a:bodyPr>
          <a:lstStyle/>
          <a:p>
            <a:pPr marL="342900" indent="-342900">
              <a:lnSpc>
                <a:spcPct val="85000"/>
              </a:lnSpc>
              <a:spcBef>
                <a:spcPct val="41000"/>
              </a:spcBef>
            </a:pPr>
            <a:r>
              <a:rPr lang="en-US" sz="1800" b="1">
                <a:solidFill>
                  <a:schemeClr val="accent2"/>
                </a:solidFill>
                <a:latin typeface="Helvetica" pitchFamily="34" charset="0"/>
              </a:rPr>
              <a:t>Assembly  Language            Program</a:t>
            </a:r>
            <a:endParaRPr lang="en-US" sz="1800" b="1">
              <a:latin typeface="Helvetica" pitchFamily="34" charset="0"/>
            </a:endParaRPr>
          </a:p>
        </p:txBody>
      </p:sp>
      <p:sp>
        <p:nvSpPr>
          <p:cNvPr id="16391" name="Rectangle 7"/>
          <p:cNvSpPr>
            <a:spLocks noChangeArrowheads="1"/>
          </p:cNvSpPr>
          <p:nvPr/>
        </p:nvSpPr>
        <p:spPr bwMode="auto">
          <a:xfrm>
            <a:off x="908050" y="3981450"/>
            <a:ext cx="2590800" cy="546100"/>
          </a:xfrm>
          <a:prstGeom prst="rect">
            <a:avLst/>
          </a:prstGeom>
          <a:noFill/>
          <a:ln w="28575">
            <a:solidFill>
              <a:schemeClr val="tx1"/>
            </a:solidFill>
            <a:miter lim="800000"/>
            <a:headEnd/>
            <a:tailEnd/>
          </a:ln>
        </p:spPr>
        <p:txBody>
          <a:bodyPr lIns="63500" tIns="25400" rIns="63500" bIns="25400">
            <a:spAutoFit/>
          </a:bodyPr>
          <a:lstStyle/>
          <a:p>
            <a:pPr marL="342900" indent="-342900">
              <a:lnSpc>
                <a:spcPct val="85000"/>
              </a:lnSpc>
              <a:spcBef>
                <a:spcPct val="41000"/>
              </a:spcBef>
            </a:pPr>
            <a:r>
              <a:rPr lang="en-US" sz="1800" b="1">
                <a:solidFill>
                  <a:schemeClr val="accent1"/>
                </a:solidFill>
                <a:latin typeface="Helvetica" pitchFamily="34" charset="0"/>
              </a:rPr>
              <a:t>Machine  Language Program (80x86)</a:t>
            </a:r>
          </a:p>
        </p:txBody>
      </p:sp>
      <p:sp>
        <p:nvSpPr>
          <p:cNvPr id="16392" name="Rectangle 8"/>
          <p:cNvSpPr>
            <a:spLocks noChangeArrowheads="1"/>
          </p:cNvSpPr>
          <p:nvPr/>
        </p:nvSpPr>
        <p:spPr bwMode="auto">
          <a:xfrm>
            <a:off x="908050" y="5353050"/>
            <a:ext cx="2590800" cy="561975"/>
          </a:xfrm>
          <a:prstGeom prst="rect">
            <a:avLst/>
          </a:prstGeom>
          <a:noFill/>
          <a:ln w="28575">
            <a:pattFill prst="pct70">
              <a:fgClr>
                <a:schemeClr val="tx1"/>
              </a:fgClr>
              <a:bgClr>
                <a:schemeClr val="bg1"/>
              </a:bgClr>
            </a:pattFill>
            <a:miter lim="800000"/>
            <a:headEnd/>
            <a:tailEnd/>
          </a:ln>
        </p:spPr>
        <p:txBody>
          <a:bodyPr lIns="63500" tIns="25400" rIns="63500" bIns="25400">
            <a:spAutoFit/>
          </a:bodyPr>
          <a:lstStyle/>
          <a:p>
            <a:pPr marL="342900" indent="-342900">
              <a:lnSpc>
                <a:spcPct val="88000"/>
              </a:lnSpc>
              <a:spcBef>
                <a:spcPct val="43000"/>
              </a:spcBef>
            </a:pPr>
            <a:r>
              <a:rPr lang="en-US" sz="1800">
                <a:latin typeface="Helvetica" pitchFamily="34" charset="0"/>
              </a:rPr>
              <a:t>Control Signal Specification</a:t>
            </a:r>
          </a:p>
        </p:txBody>
      </p:sp>
      <p:sp>
        <p:nvSpPr>
          <p:cNvPr id="16393" name="Line 9"/>
          <p:cNvSpPr>
            <a:spLocks noChangeShapeType="1"/>
          </p:cNvSpPr>
          <p:nvPr/>
        </p:nvSpPr>
        <p:spPr bwMode="auto">
          <a:xfrm>
            <a:off x="2057400" y="1733550"/>
            <a:ext cx="0" cy="800100"/>
          </a:xfrm>
          <a:prstGeom prst="line">
            <a:avLst/>
          </a:prstGeom>
          <a:noFill/>
          <a:ln w="28575">
            <a:solidFill>
              <a:schemeClr val="tx1"/>
            </a:solidFill>
            <a:round/>
            <a:headEnd/>
            <a:tailEnd/>
          </a:ln>
        </p:spPr>
        <p:txBody>
          <a:bodyPr wrap="none" anchor="ctr"/>
          <a:lstStyle/>
          <a:p>
            <a:endParaRPr lang="id-ID"/>
          </a:p>
        </p:txBody>
      </p:sp>
      <p:sp>
        <p:nvSpPr>
          <p:cNvPr id="16394" name="Line 10"/>
          <p:cNvSpPr>
            <a:spLocks noChangeShapeType="1"/>
          </p:cNvSpPr>
          <p:nvPr/>
        </p:nvSpPr>
        <p:spPr bwMode="auto">
          <a:xfrm>
            <a:off x="2082800" y="3105150"/>
            <a:ext cx="0" cy="850900"/>
          </a:xfrm>
          <a:prstGeom prst="line">
            <a:avLst/>
          </a:prstGeom>
          <a:noFill/>
          <a:ln w="28575">
            <a:solidFill>
              <a:schemeClr val="tx1"/>
            </a:solidFill>
            <a:round/>
            <a:headEnd/>
            <a:tailEnd/>
          </a:ln>
        </p:spPr>
        <p:txBody>
          <a:bodyPr wrap="none" anchor="ctr"/>
          <a:lstStyle/>
          <a:p>
            <a:endParaRPr lang="id-ID"/>
          </a:p>
        </p:txBody>
      </p:sp>
      <p:sp>
        <p:nvSpPr>
          <p:cNvPr id="16395" name="Rectangle 11"/>
          <p:cNvSpPr>
            <a:spLocks noChangeArrowheads="1"/>
          </p:cNvSpPr>
          <p:nvPr/>
        </p:nvSpPr>
        <p:spPr bwMode="auto">
          <a:xfrm>
            <a:off x="2197100" y="1981200"/>
            <a:ext cx="1308100" cy="284163"/>
          </a:xfrm>
          <a:prstGeom prst="rect">
            <a:avLst/>
          </a:prstGeom>
          <a:noFill/>
          <a:ln w="12700">
            <a:noFill/>
            <a:miter lim="800000"/>
            <a:headEnd/>
            <a:tailEnd/>
          </a:ln>
        </p:spPr>
        <p:txBody>
          <a:bodyPr lIns="63500" tIns="25400" rIns="63500" bIns="25400">
            <a:spAutoFit/>
          </a:bodyPr>
          <a:lstStyle/>
          <a:p>
            <a:pPr>
              <a:lnSpc>
                <a:spcPct val="85000"/>
              </a:lnSpc>
            </a:pPr>
            <a:r>
              <a:rPr lang="en-US" sz="1800" b="1" i="1">
                <a:latin typeface="Helvetica" pitchFamily="34" charset="0"/>
              </a:rPr>
              <a:t>Compiler</a:t>
            </a:r>
          </a:p>
        </p:txBody>
      </p:sp>
      <p:sp>
        <p:nvSpPr>
          <p:cNvPr id="16396" name="Rectangle 12"/>
          <p:cNvSpPr>
            <a:spLocks noChangeArrowheads="1"/>
          </p:cNvSpPr>
          <p:nvPr/>
        </p:nvSpPr>
        <p:spPr bwMode="auto">
          <a:xfrm>
            <a:off x="2222500" y="3352800"/>
            <a:ext cx="1435100" cy="284163"/>
          </a:xfrm>
          <a:prstGeom prst="rect">
            <a:avLst/>
          </a:prstGeom>
          <a:noFill/>
          <a:ln w="12700">
            <a:noFill/>
            <a:miter lim="800000"/>
            <a:headEnd/>
            <a:tailEnd/>
          </a:ln>
        </p:spPr>
        <p:txBody>
          <a:bodyPr lIns="63500" tIns="25400" rIns="63500" bIns="25400">
            <a:spAutoFit/>
          </a:bodyPr>
          <a:lstStyle/>
          <a:p>
            <a:pPr>
              <a:lnSpc>
                <a:spcPct val="85000"/>
              </a:lnSpc>
            </a:pPr>
            <a:r>
              <a:rPr lang="en-US" sz="1800" b="1" i="1">
                <a:latin typeface="Helvetica" pitchFamily="34" charset="0"/>
              </a:rPr>
              <a:t>Assembler</a:t>
            </a:r>
          </a:p>
        </p:txBody>
      </p:sp>
      <p:sp>
        <p:nvSpPr>
          <p:cNvPr id="16397" name="Line 13"/>
          <p:cNvSpPr>
            <a:spLocks noChangeShapeType="1"/>
          </p:cNvSpPr>
          <p:nvPr/>
        </p:nvSpPr>
        <p:spPr bwMode="auto">
          <a:xfrm>
            <a:off x="2108200" y="4502150"/>
            <a:ext cx="0" cy="850900"/>
          </a:xfrm>
          <a:prstGeom prst="line">
            <a:avLst/>
          </a:prstGeom>
          <a:noFill/>
          <a:ln w="28575">
            <a:solidFill>
              <a:schemeClr val="tx1"/>
            </a:solidFill>
            <a:round/>
            <a:headEnd/>
            <a:tailEnd/>
          </a:ln>
        </p:spPr>
        <p:txBody>
          <a:bodyPr wrap="none" anchor="ctr"/>
          <a:lstStyle/>
          <a:p>
            <a:endParaRPr lang="id-ID"/>
          </a:p>
        </p:txBody>
      </p:sp>
      <p:sp>
        <p:nvSpPr>
          <p:cNvPr id="16398" name="Rectangle 14"/>
          <p:cNvSpPr>
            <a:spLocks noChangeArrowheads="1"/>
          </p:cNvSpPr>
          <p:nvPr/>
        </p:nvSpPr>
        <p:spPr bwMode="auto">
          <a:xfrm>
            <a:off x="381000" y="4876800"/>
            <a:ext cx="2705100" cy="284163"/>
          </a:xfrm>
          <a:prstGeom prst="rect">
            <a:avLst/>
          </a:prstGeom>
          <a:noFill/>
          <a:ln w="12700">
            <a:noFill/>
            <a:miter lim="800000"/>
            <a:headEnd/>
            <a:tailEnd/>
          </a:ln>
        </p:spPr>
        <p:txBody>
          <a:bodyPr lIns="63500" tIns="25400" rIns="63500" bIns="25400">
            <a:spAutoFit/>
          </a:bodyPr>
          <a:lstStyle/>
          <a:p>
            <a:pPr>
              <a:lnSpc>
                <a:spcPct val="85000"/>
              </a:lnSpc>
            </a:pPr>
            <a:r>
              <a:rPr lang="en-US" sz="1800" b="1" i="1">
                <a:latin typeface="Helvetica" pitchFamily="34" charset="0"/>
              </a:rPr>
              <a:t>Machine Interpretation</a:t>
            </a:r>
          </a:p>
        </p:txBody>
      </p:sp>
      <p:sp>
        <p:nvSpPr>
          <p:cNvPr id="16399" name="Rectangle 15"/>
          <p:cNvSpPr>
            <a:spLocks noChangeArrowheads="1"/>
          </p:cNvSpPr>
          <p:nvPr/>
        </p:nvSpPr>
        <p:spPr bwMode="auto">
          <a:xfrm>
            <a:off x="5143500" y="685800"/>
            <a:ext cx="3086100" cy="1320800"/>
          </a:xfrm>
          <a:prstGeom prst="rect">
            <a:avLst/>
          </a:prstGeom>
          <a:noFill/>
          <a:ln w="12700">
            <a:noFill/>
            <a:miter lim="800000"/>
            <a:headEnd/>
            <a:tailEnd/>
          </a:ln>
        </p:spPr>
        <p:txBody>
          <a:bodyPr lIns="63500" tIns="25400" rIns="63500" bIns="25400">
            <a:spAutoFit/>
          </a:bodyPr>
          <a:lstStyle/>
          <a:p>
            <a:pPr marL="342900" indent="-342900">
              <a:lnSpc>
                <a:spcPct val="88000"/>
              </a:lnSpc>
              <a:spcBef>
                <a:spcPct val="42000"/>
              </a:spcBef>
            </a:pPr>
            <a:r>
              <a:rPr lang="en-US" b="1">
                <a:latin typeface="Helvetica" pitchFamily="34" charset="0"/>
              </a:rPr>
              <a:t>A = 25;</a:t>
            </a:r>
          </a:p>
          <a:p>
            <a:pPr marL="342900" indent="-342900">
              <a:lnSpc>
                <a:spcPct val="88000"/>
              </a:lnSpc>
              <a:spcBef>
                <a:spcPct val="42000"/>
              </a:spcBef>
            </a:pPr>
            <a:r>
              <a:rPr lang="en-US" b="1">
                <a:latin typeface="Helvetica" pitchFamily="34" charset="0"/>
              </a:rPr>
              <a:t>B = 8;</a:t>
            </a:r>
          </a:p>
          <a:p>
            <a:pPr marL="342900" indent="-342900">
              <a:lnSpc>
                <a:spcPct val="88000"/>
              </a:lnSpc>
              <a:spcBef>
                <a:spcPct val="42000"/>
              </a:spcBef>
            </a:pPr>
            <a:r>
              <a:rPr lang="en-US" b="1">
                <a:latin typeface="Helvetica" pitchFamily="34" charset="0"/>
              </a:rPr>
              <a:t>C = A * B;</a:t>
            </a:r>
            <a:endParaRPr lang="en-US" sz="1600">
              <a:latin typeface="Helvetica" pitchFamily="34" charset="0"/>
            </a:endParaRPr>
          </a:p>
        </p:txBody>
      </p:sp>
      <p:sp>
        <p:nvSpPr>
          <p:cNvPr id="16401" name="Rectangle 17"/>
          <p:cNvSpPr>
            <a:spLocks noChangeArrowheads="1"/>
          </p:cNvSpPr>
          <p:nvPr/>
        </p:nvSpPr>
        <p:spPr bwMode="auto">
          <a:xfrm>
            <a:off x="5270500" y="4051300"/>
            <a:ext cx="2984500" cy="266700"/>
          </a:xfrm>
          <a:prstGeom prst="rect">
            <a:avLst/>
          </a:prstGeom>
          <a:noFill/>
          <a:ln w="12700">
            <a:noFill/>
            <a:miter lim="800000"/>
            <a:headEnd/>
            <a:tailEnd/>
          </a:ln>
        </p:spPr>
        <p:txBody>
          <a:bodyPr wrap="none" anchor="ctr"/>
          <a:lstStyle/>
          <a:p>
            <a:endParaRPr lang="id-ID"/>
          </a:p>
        </p:txBody>
      </p:sp>
      <p:sp>
        <p:nvSpPr>
          <p:cNvPr id="16402" name="Rectangle 18"/>
          <p:cNvSpPr>
            <a:spLocks noChangeArrowheads="1"/>
          </p:cNvSpPr>
          <p:nvPr/>
        </p:nvSpPr>
        <p:spPr bwMode="auto">
          <a:xfrm>
            <a:off x="3502025" y="4114800"/>
            <a:ext cx="5641975" cy="1187450"/>
          </a:xfrm>
          <a:prstGeom prst="rect">
            <a:avLst/>
          </a:prstGeom>
          <a:noFill/>
          <a:ln w="12700">
            <a:noFill/>
            <a:miter lim="800000"/>
            <a:headEnd/>
            <a:tailEnd/>
          </a:ln>
        </p:spPr>
        <p:txBody>
          <a:bodyPr wrap="none" lIns="90487" tIns="44450" rIns="90487" bIns="44450">
            <a:spAutoFit/>
          </a:bodyPr>
          <a:lstStyle/>
          <a:p>
            <a:r>
              <a:rPr lang="en-US" sz="1800">
                <a:solidFill>
                  <a:schemeClr val="accent1"/>
                </a:solidFill>
                <a:latin typeface="Courier New" pitchFamily="49" charset="0"/>
              </a:rPr>
              <a:t>0000 1001 1100 0110 1010 1111 0101 1000</a:t>
            </a:r>
          </a:p>
          <a:p>
            <a:r>
              <a:rPr lang="en-US" sz="1800">
                <a:solidFill>
                  <a:schemeClr val="accent1"/>
                </a:solidFill>
                <a:latin typeface="Courier New" pitchFamily="49" charset="0"/>
              </a:rPr>
              <a:t>1010 1111 0101 1000 0000 1001 1100 0110 </a:t>
            </a:r>
          </a:p>
          <a:p>
            <a:r>
              <a:rPr lang="en-US" sz="1800">
                <a:solidFill>
                  <a:schemeClr val="accent1"/>
                </a:solidFill>
                <a:latin typeface="Courier New" pitchFamily="49" charset="0"/>
              </a:rPr>
              <a:t>1100 0110 1010 1111 0101 1000 0000 1001 </a:t>
            </a:r>
          </a:p>
          <a:p>
            <a:r>
              <a:rPr lang="en-US" sz="1800">
                <a:solidFill>
                  <a:schemeClr val="accent1"/>
                </a:solidFill>
                <a:latin typeface="Courier New" pitchFamily="49" charset="0"/>
              </a:rPr>
              <a:t>0101 1000 0000 1001 1100 0110 1010 1111</a:t>
            </a:r>
            <a:r>
              <a:rPr lang="en-US" sz="1800">
                <a:solidFill>
                  <a:schemeClr val="accent1"/>
                </a:solidFill>
                <a:latin typeface="Courier" charset="0"/>
              </a:rPr>
              <a:t> </a:t>
            </a:r>
          </a:p>
        </p:txBody>
      </p:sp>
      <p:sp>
        <p:nvSpPr>
          <p:cNvPr id="16403" name="Rectangle 19"/>
          <p:cNvSpPr>
            <a:spLocks noChangeArrowheads="1"/>
          </p:cNvSpPr>
          <p:nvPr/>
        </p:nvSpPr>
        <p:spPr bwMode="auto">
          <a:xfrm>
            <a:off x="2043113" y="5943600"/>
            <a:ext cx="261937" cy="577850"/>
          </a:xfrm>
          <a:prstGeom prst="rect">
            <a:avLst/>
          </a:prstGeom>
          <a:noFill/>
          <a:ln w="12700">
            <a:noFill/>
            <a:miter lim="800000"/>
            <a:headEnd/>
            <a:tailEnd/>
          </a:ln>
        </p:spPr>
        <p:txBody>
          <a:bodyPr wrap="none" lIns="90487" tIns="44450" rIns="90487" bIns="44450">
            <a:spAutoFit/>
          </a:bodyPr>
          <a:lstStyle/>
          <a:p>
            <a:r>
              <a:rPr lang="en-US" sz="1600">
                <a:solidFill>
                  <a:schemeClr val="accent1"/>
                </a:solidFill>
                <a:latin typeface="Helvetica" pitchFamily="34" charset="0"/>
              </a:rPr>
              <a:t>°</a:t>
            </a:r>
          </a:p>
          <a:p>
            <a:r>
              <a:rPr lang="en-US" sz="1600">
                <a:solidFill>
                  <a:schemeClr val="accent1"/>
                </a:solidFill>
                <a:latin typeface="Helvetica" pitchFamily="34" charset="0"/>
              </a:rPr>
              <a:t>°</a:t>
            </a:r>
          </a:p>
        </p:txBody>
      </p:sp>
      <p:sp>
        <p:nvSpPr>
          <p:cNvPr id="16404" name="Rectangle 20"/>
          <p:cNvSpPr>
            <a:spLocks noChangeArrowheads="1"/>
          </p:cNvSpPr>
          <p:nvPr/>
        </p:nvSpPr>
        <p:spPr bwMode="auto">
          <a:xfrm>
            <a:off x="844550" y="4502150"/>
            <a:ext cx="2730500" cy="139700"/>
          </a:xfrm>
          <a:prstGeom prst="rect">
            <a:avLst/>
          </a:prstGeom>
          <a:solidFill>
            <a:srgbClr val="FF8DA0"/>
          </a:solidFill>
          <a:ln w="12700">
            <a:solidFill>
              <a:schemeClr val="tx1"/>
            </a:solidFill>
            <a:miter lim="800000"/>
            <a:headEnd/>
            <a:tailEnd/>
          </a:ln>
        </p:spPr>
        <p:txBody>
          <a:bodyPr wrap="none" anchor="ctr"/>
          <a:lstStyle/>
          <a:p>
            <a:endParaRPr lang="id-ID"/>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340768"/>
            <a:ext cx="6048672" cy="623540"/>
          </a:xfrm>
        </p:spPr>
        <p:txBody>
          <a:bodyPr>
            <a:normAutofit fontScale="90000"/>
          </a:bodyPr>
          <a:lstStyle/>
          <a:p>
            <a:pPr>
              <a:defRPr/>
            </a:pPr>
            <a:r>
              <a:rPr lang="id-ID" dirty="0"/>
              <a:t>JADUAL KULIAH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a:xfrm>
            <a:off x="800100" y="304800"/>
            <a:ext cx="4883150" cy="368300"/>
          </a:xfrm>
        </p:spPr>
        <p:txBody>
          <a:bodyPr>
            <a:normAutofit fontScale="90000"/>
          </a:bodyPr>
          <a:lstStyle/>
          <a:p>
            <a:r>
              <a:rPr lang="en-US"/>
              <a:t>Komponen-komponen Komputer</a:t>
            </a:r>
            <a:endParaRPr lang="id-ID"/>
          </a:p>
        </p:txBody>
      </p:sp>
      <p:pic>
        <p:nvPicPr>
          <p:cNvPr id="22531" name="Picture 11" descr="278757_f"/>
          <p:cNvPicPr>
            <a:picLocks noChangeAspect="1" noChangeArrowheads="1"/>
          </p:cNvPicPr>
          <p:nvPr/>
        </p:nvPicPr>
        <p:blipFill>
          <a:blip r:embed="rId2" cstate="print"/>
          <a:srcRect/>
          <a:stretch>
            <a:fillRect/>
          </a:stretch>
        </p:blipFill>
        <p:spPr bwMode="auto">
          <a:xfrm>
            <a:off x="2362200" y="1295400"/>
            <a:ext cx="4267200" cy="4267200"/>
          </a:xfrm>
          <a:prstGeom prst="rect">
            <a:avLst/>
          </a:prstGeom>
          <a:noFill/>
          <a:ln w="9525">
            <a:noFill/>
            <a:miter lim="800000"/>
            <a:headEnd/>
            <a:tailEnd/>
          </a:ln>
        </p:spPr>
      </p:pic>
      <p:sp>
        <p:nvSpPr>
          <p:cNvPr id="238606" name="Text Box 14"/>
          <p:cNvSpPr txBox="1">
            <a:spLocks noChangeArrowheads="1"/>
          </p:cNvSpPr>
          <p:nvPr/>
        </p:nvSpPr>
        <p:spPr bwMode="auto">
          <a:xfrm>
            <a:off x="1447800" y="5105400"/>
            <a:ext cx="3048000" cy="822325"/>
          </a:xfrm>
          <a:prstGeom prst="rect">
            <a:avLst/>
          </a:prstGeom>
          <a:noFill/>
          <a:ln w="12700">
            <a:noFill/>
            <a:miter lim="800000"/>
            <a:headEnd/>
            <a:tailEnd/>
          </a:ln>
        </p:spPr>
        <p:txBody>
          <a:bodyPr>
            <a:spAutoFit/>
          </a:bodyPr>
          <a:lstStyle/>
          <a:p>
            <a:pPr>
              <a:spcBef>
                <a:spcPct val="50000"/>
              </a:spcBef>
            </a:pPr>
            <a:r>
              <a:rPr lang="en-US"/>
              <a:t>KEYBOARD: to </a:t>
            </a:r>
            <a:r>
              <a:rPr lang="en-US" b="1"/>
              <a:t>input</a:t>
            </a:r>
            <a:r>
              <a:rPr lang="en-US"/>
              <a:t> command/data</a:t>
            </a:r>
            <a:endParaRPr lang="id-ID"/>
          </a:p>
        </p:txBody>
      </p:sp>
      <p:sp>
        <p:nvSpPr>
          <p:cNvPr id="238608" name="Text Box 16"/>
          <p:cNvSpPr txBox="1">
            <a:spLocks noChangeArrowheads="1"/>
          </p:cNvSpPr>
          <p:nvPr/>
        </p:nvSpPr>
        <p:spPr bwMode="auto">
          <a:xfrm>
            <a:off x="2209800" y="1219200"/>
            <a:ext cx="3962400" cy="457200"/>
          </a:xfrm>
          <a:prstGeom prst="rect">
            <a:avLst/>
          </a:prstGeom>
          <a:noFill/>
          <a:ln w="12700">
            <a:noFill/>
            <a:miter lim="800000"/>
            <a:headEnd/>
            <a:tailEnd/>
          </a:ln>
        </p:spPr>
        <p:txBody>
          <a:bodyPr>
            <a:spAutoFit/>
          </a:bodyPr>
          <a:lstStyle/>
          <a:p>
            <a:pPr>
              <a:spcBef>
                <a:spcPct val="50000"/>
              </a:spcBef>
            </a:pPr>
            <a:r>
              <a:rPr lang="en-US"/>
              <a:t>MONITOR: to </a:t>
            </a:r>
            <a:r>
              <a:rPr lang="en-US" b="1"/>
              <a:t>output</a:t>
            </a:r>
            <a:r>
              <a:rPr lang="en-US"/>
              <a:t> data</a:t>
            </a:r>
            <a:endParaRPr lang="id-ID"/>
          </a:p>
        </p:txBody>
      </p:sp>
      <p:sp>
        <p:nvSpPr>
          <p:cNvPr id="238609" name="Text Box 17"/>
          <p:cNvSpPr txBox="1">
            <a:spLocks noChangeArrowheads="1"/>
          </p:cNvSpPr>
          <p:nvPr/>
        </p:nvSpPr>
        <p:spPr bwMode="auto">
          <a:xfrm>
            <a:off x="304800" y="2590800"/>
            <a:ext cx="2057400" cy="822325"/>
          </a:xfrm>
          <a:prstGeom prst="rect">
            <a:avLst/>
          </a:prstGeom>
          <a:noFill/>
          <a:ln w="12700">
            <a:noFill/>
            <a:miter lim="800000"/>
            <a:headEnd/>
            <a:tailEnd/>
          </a:ln>
        </p:spPr>
        <p:txBody>
          <a:bodyPr>
            <a:spAutoFit/>
          </a:bodyPr>
          <a:lstStyle/>
          <a:p>
            <a:pPr>
              <a:spcBef>
                <a:spcPct val="50000"/>
              </a:spcBef>
            </a:pPr>
            <a:r>
              <a:rPr lang="en-US"/>
              <a:t>SPEAKER: to </a:t>
            </a:r>
            <a:r>
              <a:rPr lang="en-US" b="1"/>
              <a:t>output</a:t>
            </a:r>
            <a:r>
              <a:rPr lang="en-US"/>
              <a:t> data</a:t>
            </a:r>
            <a:endParaRPr lang="id-ID"/>
          </a:p>
        </p:txBody>
      </p:sp>
      <p:sp>
        <p:nvSpPr>
          <p:cNvPr id="238610" name="Text Box 18"/>
          <p:cNvSpPr txBox="1">
            <a:spLocks noChangeArrowheads="1"/>
          </p:cNvSpPr>
          <p:nvPr/>
        </p:nvSpPr>
        <p:spPr bwMode="auto">
          <a:xfrm>
            <a:off x="6781800" y="2286000"/>
            <a:ext cx="1905000" cy="1552575"/>
          </a:xfrm>
          <a:prstGeom prst="rect">
            <a:avLst/>
          </a:prstGeom>
          <a:noFill/>
          <a:ln w="12700">
            <a:noFill/>
            <a:miter lim="800000"/>
            <a:headEnd/>
            <a:tailEnd/>
          </a:ln>
        </p:spPr>
        <p:txBody>
          <a:bodyPr>
            <a:spAutoFit/>
          </a:bodyPr>
          <a:lstStyle/>
          <a:p>
            <a:pPr>
              <a:spcBef>
                <a:spcPct val="50000"/>
              </a:spcBef>
            </a:pPr>
            <a:r>
              <a:rPr lang="en-US"/>
              <a:t>“CPU”: to </a:t>
            </a:r>
            <a:r>
              <a:rPr lang="en-US" b="1"/>
              <a:t>process</a:t>
            </a:r>
            <a:r>
              <a:rPr lang="en-US"/>
              <a:t> command &amp; data</a:t>
            </a:r>
            <a:endParaRPr lang="id-ID"/>
          </a:p>
        </p:txBody>
      </p:sp>
      <p:sp>
        <p:nvSpPr>
          <p:cNvPr id="238611" name="Text Box 19"/>
          <p:cNvSpPr txBox="1">
            <a:spLocks noChangeArrowheads="1"/>
          </p:cNvSpPr>
          <p:nvPr/>
        </p:nvSpPr>
        <p:spPr bwMode="auto">
          <a:xfrm>
            <a:off x="4876800" y="5426075"/>
            <a:ext cx="2667000" cy="822325"/>
          </a:xfrm>
          <a:prstGeom prst="rect">
            <a:avLst/>
          </a:prstGeom>
          <a:noFill/>
          <a:ln w="12700">
            <a:noFill/>
            <a:miter lim="800000"/>
            <a:headEnd/>
            <a:tailEnd/>
          </a:ln>
        </p:spPr>
        <p:txBody>
          <a:bodyPr>
            <a:spAutoFit/>
          </a:bodyPr>
          <a:lstStyle/>
          <a:p>
            <a:pPr>
              <a:spcBef>
                <a:spcPct val="50000"/>
              </a:spcBef>
            </a:pPr>
            <a:r>
              <a:rPr lang="en-US"/>
              <a:t>MOUSE: to </a:t>
            </a:r>
            <a:r>
              <a:rPr lang="en-US" b="1"/>
              <a:t>input</a:t>
            </a:r>
            <a:r>
              <a:rPr lang="en-US"/>
              <a:t> command/data</a:t>
            </a:r>
            <a:endParaRPr lang="id-ID"/>
          </a:p>
        </p:txBody>
      </p:sp>
      <p:sp>
        <p:nvSpPr>
          <p:cNvPr id="238613" name="Freeform 21"/>
          <p:cNvSpPr>
            <a:spLocks/>
          </p:cNvSpPr>
          <p:nvPr/>
        </p:nvSpPr>
        <p:spPr bwMode="auto">
          <a:xfrm>
            <a:off x="3962400" y="1676400"/>
            <a:ext cx="1588" cy="457200"/>
          </a:xfrm>
          <a:custGeom>
            <a:avLst/>
            <a:gdLst>
              <a:gd name="T0" fmla="*/ 0 w 1"/>
              <a:gd name="T1" fmla="*/ 0 h 288"/>
              <a:gd name="T2" fmla="*/ 0 w 1"/>
              <a:gd name="T3" fmla="*/ 288 h 288"/>
              <a:gd name="T4" fmla="*/ 0 60000 65536"/>
              <a:gd name="T5" fmla="*/ 0 60000 65536"/>
              <a:gd name="T6" fmla="*/ 0 w 1"/>
              <a:gd name="T7" fmla="*/ 0 h 288"/>
              <a:gd name="T8" fmla="*/ 1 w 1"/>
              <a:gd name="T9" fmla="*/ 288 h 288"/>
            </a:gdLst>
            <a:ahLst/>
            <a:cxnLst>
              <a:cxn ang="T4">
                <a:pos x="T0" y="T1"/>
              </a:cxn>
              <a:cxn ang="T5">
                <a:pos x="T2" y="T3"/>
              </a:cxn>
            </a:cxnLst>
            <a:rect l="T6" t="T7" r="T8" b="T9"/>
            <a:pathLst>
              <a:path w="1" h="288">
                <a:moveTo>
                  <a:pt x="0" y="0"/>
                </a:moveTo>
                <a:cubicBezTo>
                  <a:pt x="0" y="0"/>
                  <a:pt x="0" y="144"/>
                  <a:pt x="0" y="288"/>
                </a:cubicBezTo>
              </a:path>
            </a:pathLst>
          </a:custGeom>
          <a:noFill/>
          <a:ln w="12700">
            <a:solidFill>
              <a:schemeClr val="tx1"/>
            </a:solidFill>
            <a:round/>
            <a:headEnd/>
            <a:tailEnd type="triangle" w="med" len="med"/>
          </a:ln>
        </p:spPr>
        <p:txBody>
          <a:bodyPr/>
          <a:lstStyle/>
          <a:p>
            <a:endParaRPr lang="id-ID"/>
          </a:p>
        </p:txBody>
      </p:sp>
      <p:sp>
        <p:nvSpPr>
          <p:cNvPr id="238614" name="Line 22"/>
          <p:cNvSpPr>
            <a:spLocks noChangeShapeType="1"/>
          </p:cNvSpPr>
          <p:nvPr/>
        </p:nvSpPr>
        <p:spPr bwMode="auto">
          <a:xfrm>
            <a:off x="2209800" y="3048000"/>
            <a:ext cx="381000" cy="0"/>
          </a:xfrm>
          <a:prstGeom prst="line">
            <a:avLst/>
          </a:prstGeom>
          <a:noFill/>
          <a:ln w="12700">
            <a:solidFill>
              <a:schemeClr val="tx1"/>
            </a:solidFill>
            <a:round/>
            <a:headEnd/>
            <a:tailEnd type="triangle" w="med" len="med"/>
          </a:ln>
        </p:spPr>
        <p:txBody>
          <a:bodyPr/>
          <a:lstStyle/>
          <a:p>
            <a:endParaRPr lang="id-ID"/>
          </a:p>
        </p:txBody>
      </p:sp>
      <p:sp>
        <p:nvSpPr>
          <p:cNvPr id="238615" name="Line 23"/>
          <p:cNvSpPr>
            <a:spLocks noChangeShapeType="1"/>
          </p:cNvSpPr>
          <p:nvPr/>
        </p:nvSpPr>
        <p:spPr bwMode="auto">
          <a:xfrm flipV="1">
            <a:off x="2590800" y="4724400"/>
            <a:ext cx="609600" cy="457200"/>
          </a:xfrm>
          <a:prstGeom prst="line">
            <a:avLst/>
          </a:prstGeom>
          <a:noFill/>
          <a:ln w="12700">
            <a:solidFill>
              <a:schemeClr val="tx1"/>
            </a:solidFill>
            <a:round/>
            <a:headEnd/>
            <a:tailEnd type="triangle" w="med" len="med"/>
          </a:ln>
        </p:spPr>
        <p:txBody>
          <a:bodyPr/>
          <a:lstStyle/>
          <a:p>
            <a:endParaRPr lang="id-ID"/>
          </a:p>
        </p:txBody>
      </p:sp>
      <p:sp>
        <p:nvSpPr>
          <p:cNvPr id="238617" name="Line 25"/>
          <p:cNvSpPr>
            <a:spLocks noChangeShapeType="1"/>
          </p:cNvSpPr>
          <p:nvPr/>
        </p:nvSpPr>
        <p:spPr bwMode="auto">
          <a:xfrm flipH="1">
            <a:off x="6553200" y="3048000"/>
            <a:ext cx="228600" cy="0"/>
          </a:xfrm>
          <a:prstGeom prst="line">
            <a:avLst/>
          </a:prstGeom>
          <a:noFill/>
          <a:ln w="12700">
            <a:solidFill>
              <a:schemeClr val="tx1"/>
            </a:solidFill>
            <a:round/>
            <a:headEnd/>
            <a:tailEnd type="triangle" w="med" len="med"/>
          </a:ln>
        </p:spPr>
        <p:txBody>
          <a:bodyPr/>
          <a:lstStyle/>
          <a:p>
            <a:endParaRPr lang="id-ID"/>
          </a:p>
        </p:txBody>
      </p:sp>
      <p:sp>
        <p:nvSpPr>
          <p:cNvPr id="238618" name="Text Box 26"/>
          <p:cNvSpPr txBox="1">
            <a:spLocks noChangeArrowheads="1"/>
          </p:cNvSpPr>
          <p:nvPr/>
        </p:nvSpPr>
        <p:spPr bwMode="auto">
          <a:xfrm>
            <a:off x="6934200" y="4191000"/>
            <a:ext cx="1981200" cy="1187450"/>
          </a:xfrm>
          <a:prstGeom prst="rect">
            <a:avLst/>
          </a:prstGeom>
          <a:noFill/>
          <a:ln w="12700">
            <a:noFill/>
            <a:miter lim="800000"/>
            <a:headEnd/>
            <a:tailEnd/>
          </a:ln>
        </p:spPr>
        <p:txBody>
          <a:bodyPr>
            <a:spAutoFit/>
          </a:bodyPr>
          <a:lstStyle/>
          <a:p>
            <a:pPr>
              <a:spcBef>
                <a:spcPct val="50000"/>
              </a:spcBef>
            </a:pPr>
            <a:r>
              <a:rPr lang="en-US"/>
              <a:t>DISK: to </a:t>
            </a:r>
            <a:r>
              <a:rPr lang="en-US" b="1"/>
              <a:t>input/output</a:t>
            </a:r>
            <a:r>
              <a:rPr lang="en-US"/>
              <a:t> data</a:t>
            </a:r>
            <a:endParaRPr lang="id-ID"/>
          </a:p>
        </p:txBody>
      </p:sp>
      <p:sp>
        <p:nvSpPr>
          <p:cNvPr id="238619" name="Line 27"/>
          <p:cNvSpPr>
            <a:spLocks noChangeShapeType="1"/>
          </p:cNvSpPr>
          <p:nvPr/>
        </p:nvSpPr>
        <p:spPr bwMode="auto">
          <a:xfrm flipV="1">
            <a:off x="6019800" y="4648200"/>
            <a:ext cx="0" cy="762000"/>
          </a:xfrm>
          <a:prstGeom prst="line">
            <a:avLst/>
          </a:prstGeom>
          <a:noFill/>
          <a:ln w="12700">
            <a:solidFill>
              <a:schemeClr val="tx1"/>
            </a:solidFill>
            <a:round/>
            <a:headEnd/>
            <a:tailEnd type="triangle" w="med" len="med"/>
          </a:ln>
        </p:spPr>
        <p:txBody>
          <a:bodyPr/>
          <a:lstStyle/>
          <a:p>
            <a:endParaRPr lang="id-ID"/>
          </a:p>
        </p:txBody>
      </p:sp>
      <p:sp>
        <p:nvSpPr>
          <p:cNvPr id="238620" name="Line 28"/>
          <p:cNvSpPr>
            <a:spLocks noChangeShapeType="1"/>
          </p:cNvSpPr>
          <p:nvPr/>
        </p:nvSpPr>
        <p:spPr bwMode="auto">
          <a:xfrm flipH="1" flipV="1">
            <a:off x="6248400" y="3429000"/>
            <a:ext cx="762000" cy="838200"/>
          </a:xfrm>
          <a:prstGeom prst="line">
            <a:avLst/>
          </a:prstGeom>
          <a:noFill/>
          <a:ln w="12700">
            <a:solidFill>
              <a:schemeClr val="accent1"/>
            </a:solidFill>
            <a:round/>
            <a:headEnd/>
            <a:tailEnd type="triangle" w="med" len="med"/>
          </a:ln>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6"/>
                                        </p:tgtEl>
                                        <p:attrNameLst>
                                          <p:attrName>style.visibility</p:attrName>
                                        </p:attrNameLst>
                                      </p:cBhvr>
                                      <p:to>
                                        <p:strVal val="visible"/>
                                      </p:to>
                                    </p:set>
                                    <p:anim calcmode="lin" valueType="num">
                                      <p:cBhvr additive="base">
                                        <p:cTn id="7" dur="500" fill="hold"/>
                                        <p:tgtEl>
                                          <p:spTgt spid="238606"/>
                                        </p:tgtEl>
                                        <p:attrNameLst>
                                          <p:attrName>ppt_x</p:attrName>
                                        </p:attrNameLst>
                                      </p:cBhvr>
                                      <p:tavLst>
                                        <p:tav tm="0">
                                          <p:val>
                                            <p:strVal val="#ppt_x"/>
                                          </p:val>
                                        </p:tav>
                                        <p:tav tm="100000">
                                          <p:val>
                                            <p:strVal val="#ppt_x"/>
                                          </p:val>
                                        </p:tav>
                                      </p:tavLst>
                                    </p:anim>
                                    <p:anim calcmode="lin" valueType="num">
                                      <p:cBhvr additive="base">
                                        <p:cTn id="8" dur="500" fill="hold"/>
                                        <p:tgtEl>
                                          <p:spTgt spid="2386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8615"/>
                                        </p:tgtEl>
                                        <p:attrNameLst>
                                          <p:attrName>style.visibility</p:attrName>
                                        </p:attrNameLst>
                                      </p:cBhvr>
                                      <p:to>
                                        <p:strVal val="visible"/>
                                      </p:to>
                                    </p:set>
                                    <p:anim calcmode="lin" valueType="num">
                                      <p:cBhvr additive="base">
                                        <p:cTn id="11" dur="500" fill="hold"/>
                                        <p:tgtEl>
                                          <p:spTgt spid="238615"/>
                                        </p:tgtEl>
                                        <p:attrNameLst>
                                          <p:attrName>ppt_x</p:attrName>
                                        </p:attrNameLst>
                                      </p:cBhvr>
                                      <p:tavLst>
                                        <p:tav tm="0">
                                          <p:val>
                                            <p:strVal val="#ppt_x"/>
                                          </p:val>
                                        </p:tav>
                                        <p:tav tm="100000">
                                          <p:val>
                                            <p:strVal val="#ppt_x"/>
                                          </p:val>
                                        </p:tav>
                                      </p:tavLst>
                                    </p:anim>
                                    <p:anim calcmode="lin" valueType="num">
                                      <p:cBhvr additive="base">
                                        <p:cTn id="12" dur="500" fill="hold"/>
                                        <p:tgtEl>
                                          <p:spTgt spid="2386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8611"/>
                                        </p:tgtEl>
                                        <p:attrNameLst>
                                          <p:attrName>style.visibility</p:attrName>
                                        </p:attrNameLst>
                                      </p:cBhvr>
                                      <p:to>
                                        <p:strVal val="visible"/>
                                      </p:to>
                                    </p:set>
                                    <p:anim calcmode="lin" valueType="num">
                                      <p:cBhvr additive="base">
                                        <p:cTn id="17" dur="500" fill="hold"/>
                                        <p:tgtEl>
                                          <p:spTgt spid="238611"/>
                                        </p:tgtEl>
                                        <p:attrNameLst>
                                          <p:attrName>ppt_x</p:attrName>
                                        </p:attrNameLst>
                                      </p:cBhvr>
                                      <p:tavLst>
                                        <p:tav tm="0">
                                          <p:val>
                                            <p:strVal val="#ppt_x"/>
                                          </p:val>
                                        </p:tav>
                                        <p:tav tm="100000">
                                          <p:val>
                                            <p:strVal val="#ppt_x"/>
                                          </p:val>
                                        </p:tav>
                                      </p:tavLst>
                                    </p:anim>
                                    <p:anim calcmode="lin" valueType="num">
                                      <p:cBhvr additive="base">
                                        <p:cTn id="18" dur="500" fill="hold"/>
                                        <p:tgtEl>
                                          <p:spTgt spid="2386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8619"/>
                                        </p:tgtEl>
                                        <p:attrNameLst>
                                          <p:attrName>style.visibility</p:attrName>
                                        </p:attrNameLst>
                                      </p:cBhvr>
                                      <p:to>
                                        <p:strVal val="visible"/>
                                      </p:to>
                                    </p:set>
                                    <p:anim calcmode="lin" valueType="num">
                                      <p:cBhvr additive="base">
                                        <p:cTn id="21" dur="500" fill="hold"/>
                                        <p:tgtEl>
                                          <p:spTgt spid="238619"/>
                                        </p:tgtEl>
                                        <p:attrNameLst>
                                          <p:attrName>ppt_x</p:attrName>
                                        </p:attrNameLst>
                                      </p:cBhvr>
                                      <p:tavLst>
                                        <p:tav tm="0">
                                          <p:val>
                                            <p:strVal val="#ppt_x"/>
                                          </p:val>
                                        </p:tav>
                                        <p:tav tm="100000">
                                          <p:val>
                                            <p:strVal val="#ppt_x"/>
                                          </p:val>
                                        </p:tav>
                                      </p:tavLst>
                                    </p:anim>
                                    <p:anim calcmode="lin" valueType="num">
                                      <p:cBhvr additive="base">
                                        <p:cTn id="22" dur="500" fill="hold"/>
                                        <p:tgtEl>
                                          <p:spTgt spid="2386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238608"/>
                                        </p:tgtEl>
                                        <p:attrNameLst>
                                          <p:attrName>style.visibility</p:attrName>
                                        </p:attrNameLst>
                                      </p:cBhvr>
                                      <p:to>
                                        <p:strVal val="visible"/>
                                      </p:to>
                                    </p:set>
                                    <p:anim calcmode="lin" valueType="num">
                                      <p:cBhvr additive="base">
                                        <p:cTn id="27" dur="500" fill="hold"/>
                                        <p:tgtEl>
                                          <p:spTgt spid="238608"/>
                                        </p:tgtEl>
                                        <p:attrNameLst>
                                          <p:attrName>ppt_x</p:attrName>
                                        </p:attrNameLst>
                                      </p:cBhvr>
                                      <p:tavLst>
                                        <p:tav tm="0">
                                          <p:val>
                                            <p:strVal val="#ppt_x"/>
                                          </p:val>
                                        </p:tav>
                                        <p:tav tm="100000">
                                          <p:val>
                                            <p:strVal val="#ppt_x"/>
                                          </p:val>
                                        </p:tav>
                                      </p:tavLst>
                                    </p:anim>
                                    <p:anim calcmode="lin" valueType="num">
                                      <p:cBhvr additive="base">
                                        <p:cTn id="28" dur="500" fill="hold"/>
                                        <p:tgtEl>
                                          <p:spTgt spid="238608"/>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38613"/>
                                        </p:tgtEl>
                                        <p:attrNameLst>
                                          <p:attrName>style.visibility</p:attrName>
                                        </p:attrNameLst>
                                      </p:cBhvr>
                                      <p:to>
                                        <p:strVal val="visible"/>
                                      </p:to>
                                    </p:set>
                                    <p:anim calcmode="lin" valueType="num">
                                      <p:cBhvr additive="base">
                                        <p:cTn id="31" dur="500" fill="hold"/>
                                        <p:tgtEl>
                                          <p:spTgt spid="238613"/>
                                        </p:tgtEl>
                                        <p:attrNameLst>
                                          <p:attrName>ppt_x</p:attrName>
                                        </p:attrNameLst>
                                      </p:cBhvr>
                                      <p:tavLst>
                                        <p:tav tm="0">
                                          <p:val>
                                            <p:strVal val="#ppt_x"/>
                                          </p:val>
                                        </p:tav>
                                        <p:tav tm="100000">
                                          <p:val>
                                            <p:strVal val="#ppt_x"/>
                                          </p:val>
                                        </p:tav>
                                      </p:tavLst>
                                    </p:anim>
                                    <p:anim calcmode="lin" valueType="num">
                                      <p:cBhvr additive="base">
                                        <p:cTn id="32" dur="500" fill="hold"/>
                                        <p:tgtEl>
                                          <p:spTgt spid="238613"/>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8609"/>
                                        </p:tgtEl>
                                        <p:attrNameLst>
                                          <p:attrName>style.visibility</p:attrName>
                                        </p:attrNameLst>
                                      </p:cBhvr>
                                      <p:to>
                                        <p:strVal val="visible"/>
                                      </p:to>
                                    </p:set>
                                    <p:anim calcmode="lin" valueType="num">
                                      <p:cBhvr additive="base">
                                        <p:cTn id="37" dur="500" fill="hold"/>
                                        <p:tgtEl>
                                          <p:spTgt spid="238609"/>
                                        </p:tgtEl>
                                        <p:attrNameLst>
                                          <p:attrName>ppt_x</p:attrName>
                                        </p:attrNameLst>
                                      </p:cBhvr>
                                      <p:tavLst>
                                        <p:tav tm="0">
                                          <p:val>
                                            <p:strVal val="0-#ppt_w/2"/>
                                          </p:val>
                                        </p:tav>
                                        <p:tav tm="100000">
                                          <p:val>
                                            <p:strVal val="#ppt_x"/>
                                          </p:val>
                                        </p:tav>
                                      </p:tavLst>
                                    </p:anim>
                                    <p:anim calcmode="lin" valueType="num">
                                      <p:cBhvr additive="base">
                                        <p:cTn id="38" dur="500" fill="hold"/>
                                        <p:tgtEl>
                                          <p:spTgt spid="23860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38614"/>
                                        </p:tgtEl>
                                        <p:attrNameLst>
                                          <p:attrName>style.visibility</p:attrName>
                                        </p:attrNameLst>
                                      </p:cBhvr>
                                      <p:to>
                                        <p:strVal val="visible"/>
                                      </p:to>
                                    </p:set>
                                    <p:anim calcmode="lin" valueType="num">
                                      <p:cBhvr additive="base">
                                        <p:cTn id="41" dur="500" fill="hold"/>
                                        <p:tgtEl>
                                          <p:spTgt spid="238614"/>
                                        </p:tgtEl>
                                        <p:attrNameLst>
                                          <p:attrName>ppt_x</p:attrName>
                                        </p:attrNameLst>
                                      </p:cBhvr>
                                      <p:tavLst>
                                        <p:tav tm="0">
                                          <p:val>
                                            <p:strVal val="0-#ppt_w/2"/>
                                          </p:val>
                                        </p:tav>
                                        <p:tav tm="100000">
                                          <p:val>
                                            <p:strVal val="#ppt_x"/>
                                          </p:val>
                                        </p:tav>
                                      </p:tavLst>
                                    </p:anim>
                                    <p:anim calcmode="lin" valueType="num">
                                      <p:cBhvr additive="base">
                                        <p:cTn id="42" dur="500" fill="hold"/>
                                        <p:tgtEl>
                                          <p:spTgt spid="23861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238618"/>
                                        </p:tgtEl>
                                        <p:attrNameLst>
                                          <p:attrName>style.visibility</p:attrName>
                                        </p:attrNameLst>
                                      </p:cBhvr>
                                      <p:to>
                                        <p:strVal val="visible"/>
                                      </p:to>
                                    </p:set>
                                    <p:anim calcmode="lin" valueType="num">
                                      <p:cBhvr additive="base">
                                        <p:cTn id="47" dur="500" fill="hold"/>
                                        <p:tgtEl>
                                          <p:spTgt spid="238618"/>
                                        </p:tgtEl>
                                        <p:attrNameLst>
                                          <p:attrName>ppt_x</p:attrName>
                                        </p:attrNameLst>
                                      </p:cBhvr>
                                      <p:tavLst>
                                        <p:tav tm="0">
                                          <p:val>
                                            <p:strVal val="1+#ppt_w/2"/>
                                          </p:val>
                                        </p:tav>
                                        <p:tav tm="100000">
                                          <p:val>
                                            <p:strVal val="#ppt_x"/>
                                          </p:val>
                                        </p:tav>
                                      </p:tavLst>
                                    </p:anim>
                                    <p:anim calcmode="lin" valueType="num">
                                      <p:cBhvr additive="base">
                                        <p:cTn id="48" dur="500" fill="hold"/>
                                        <p:tgtEl>
                                          <p:spTgt spid="23861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238620"/>
                                        </p:tgtEl>
                                        <p:attrNameLst>
                                          <p:attrName>style.visibility</p:attrName>
                                        </p:attrNameLst>
                                      </p:cBhvr>
                                      <p:to>
                                        <p:strVal val="visible"/>
                                      </p:to>
                                    </p:set>
                                    <p:anim calcmode="lin" valueType="num">
                                      <p:cBhvr additive="base">
                                        <p:cTn id="51" dur="500" fill="hold"/>
                                        <p:tgtEl>
                                          <p:spTgt spid="238620"/>
                                        </p:tgtEl>
                                        <p:attrNameLst>
                                          <p:attrName>ppt_x</p:attrName>
                                        </p:attrNameLst>
                                      </p:cBhvr>
                                      <p:tavLst>
                                        <p:tav tm="0">
                                          <p:val>
                                            <p:strVal val="1+#ppt_w/2"/>
                                          </p:val>
                                        </p:tav>
                                        <p:tav tm="100000">
                                          <p:val>
                                            <p:strVal val="#ppt_x"/>
                                          </p:val>
                                        </p:tav>
                                      </p:tavLst>
                                    </p:anim>
                                    <p:anim calcmode="lin" valueType="num">
                                      <p:cBhvr additive="base">
                                        <p:cTn id="52" dur="500" fill="hold"/>
                                        <p:tgtEl>
                                          <p:spTgt spid="2386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38610"/>
                                        </p:tgtEl>
                                        <p:attrNameLst>
                                          <p:attrName>style.visibility</p:attrName>
                                        </p:attrNameLst>
                                      </p:cBhvr>
                                      <p:to>
                                        <p:strVal val="visible"/>
                                      </p:to>
                                    </p:set>
                                    <p:anim calcmode="lin" valueType="num">
                                      <p:cBhvr additive="base">
                                        <p:cTn id="57" dur="500" fill="hold"/>
                                        <p:tgtEl>
                                          <p:spTgt spid="238610"/>
                                        </p:tgtEl>
                                        <p:attrNameLst>
                                          <p:attrName>ppt_x</p:attrName>
                                        </p:attrNameLst>
                                      </p:cBhvr>
                                      <p:tavLst>
                                        <p:tav tm="0">
                                          <p:val>
                                            <p:strVal val="1+#ppt_w/2"/>
                                          </p:val>
                                        </p:tav>
                                        <p:tav tm="100000">
                                          <p:val>
                                            <p:strVal val="#ppt_x"/>
                                          </p:val>
                                        </p:tav>
                                      </p:tavLst>
                                    </p:anim>
                                    <p:anim calcmode="lin" valueType="num">
                                      <p:cBhvr additive="base">
                                        <p:cTn id="58" dur="500" fill="hold"/>
                                        <p:tgtEl>
                                          <p:spTgt spid="238610"/>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38617"/>
                                        </p:tgtEl>
                                        <p:attrNameLst>
                                          <p:attrName>style.visibility</p:attrName>
                                        </p:attrNameLst>
                                      </p:cBhvr>
                                      <p:to>
                                        <p:strVal val="visible"/>
                                      </p:to>
                                    </p:set>
                                    <p:anim calcmode="lin" valueType="num">
                                      <p:cBhvr additive="base">
                                        <p:cTn id="61" dur="500" fill="hold"/>
                                        <p:tgtEl>
                                          <p:spTgt spid="238617"/>
                                        </p:tgtEl>
                                        <p:attrNameLst>
                                          <p:attrName>ppt_x</p:attrName>
                                        </p:attrNameLst>
                                      </p:cBhvr>
                                      <p:tavLst>
                                        <p:tav tm="0">
                                          <p:val>
                                            <p:strVal val="1+#ppt_w/2"/>
                                          </p:val>
                                        </p:tav>
                                        <p:tav tm="100000">
                                          <p:val>
                                            <p:strVal val="#ppt_x"/>
                                          </p:val>
                                        </p:tav>
                                      </p:tavLst>
                                    </p:anim>
                                    <p:anim calcmode="lin" valueType="num">
                                      <p:cBhvr additive="base">
                                        <p:cTn id="62" dur="500" fill="hold"/>
                                        <p:tgtEl>
                                          <p:spTgt spid="2386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p:bldP spid="238608" grpId="0"/>
      <p:bldP spid="238609" grpId="0"/>
      <p:bldP spid="238610" grpId="0"/>
      <p:bldP spid="238611" grpId="0"/>
      <p:bldP spid="238613" grpId="0" animBg="1"/>
      <p:bldP spid="238614" grpId="0" animBg="1"/>
      <p:bldP spid="238615" grpId="0" animBg="1"/>
      <p:bldP spid="238617" grpId="0" animBg="1"/>
      <p:bldP spid="238618" grpId="0"/>
      <p:bldP spid="238619" grpId="0" animBg="1"/>
      <p:bldP spid="2386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00100" y="228600"/>
            <a:ext cx="4513263" cy="368300"/>
          </a:xfrm>
          <a:noFill/>
        </p:spPr>
        <p:txBody>
          <a:bodyPr>
            <a:normAutofit fontScale="90000"/>
          </a:bodyPr>
          <a:lstStyle/>
          <a:p>
            <a:r>
              <a:rPr lang="en-US"/>
              <a:t>5 Komponen Utama Komputer</a:t>
            </a:r>
          </a:p>
        </p:txBody>
      </p:sp>
      <p:grpSp>
        <p:nvGrpSpPr>
          <p:cNvPr id="2" name="Group 3"/>
          <p:cNvGrpSpPr>
            <a:grpSpLocks/>
          </p:cNvGrpSpPr>
          <p:nvPr/>
        </p:nvGrpSpPr>
        <p:grpSpPr bwMode="auto">
          <a:xfrm>
            <a:off x="1371600" y="1905000"/>
            <a:ext cx="6991350" cy="3336925"/>
            <a:chOff x="1312" y="1651"/>
            <a:chExt cx="4404" cy="2102"/>
          </a:xfrm>
        </p:grpSpPr>
        <p:sp>
          <p:nvSpPr>
            <p:cNvPr id="211972" name="Rectangle 4"/>
            <p:cNvSpPr>
              <a:spLocks noChangeArrowheads="1"/>
            </p:cNvSpPr>
            <p:nvPr/>
          </p:nvSpPr>
          <p:spPr bwMode="auto">
            <a:xfrm>
              <a:off x="1312" y="1664"/>
              <a:ext cx="3240" cy="18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id-ID"/>
            </a:p>
          </p:txBody>
        </p:sp>
        <p:sp>
          <p:nvSpPr>
            <p:cNvPr id="211973" name="Rectangle 5"/>
            <p:cNvSpPr>
              <a:spLocks noChangeArrowheads="1"/>
            </p:cNvSpPr>
            <p:nvPr/>
          </p:nvSpPr>
          <p:spPr bwMode="auto">
            <a:xfrm>
              <a:off x="1552" y="1920"/>
              <a:ext cx="920" cy="138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id-ID"/>
            </a:p>
          </p:txBody>
        </p:sp>
        <p:sp>
          <p:nvSpPr>
            <p:cNvPr id="23561" name="Rectangle 6"/>
            <p:cNvSpPr>
              <a:spLocks noChangeArrowheads="1"/>
            </p:cNvSpPr>
            <p:nvPr/>
          </p:nvSpPr>
          <p:spPr bwMode="auto">
            <a:xfrm>
              <a:off x="1576" y="2004"/>
              <a:ext cx="824" cy="326"/>
            </a:xfrm>
            <a:prstGeom prst="rect">
              <a:avLst/>
            </a:prstGeom>
            <a:noFill/>
            <a:ln w="12700">
              <a:noFill/>
              <a:miter lim="800000"/>
              <a:headEnd/>
              <a:tailEnd/>
            </a:ln>
          </p:spPr>
          <p:txBody>
            <a:bodyPr wrap="none" lIns="63500" tIns="25400" rIns="63500" bIns="25400">
              <a:spAutoFit/>
            </a:bodyPr>
            <a:lstStyle/>
            <a:p>
              <a:pPr algn="ctr">
                <a:lnSpc>
                  <a:spcPct val="85000"/>
                </a:lnSpc>
              </a:pPr>
              <a:r>
                <a:rPr lang="en-US" sz="1800" b="1">
                  <a:latin typeface="Helvetica" pitchFamily="34" charset="0"/>
                </a:rPr>
                <a:t> Processor</a:t>
              </a:r>
            </a:p>
            <a:p>
              <a:pPr algn="ctr">
                <a:lnSpc>
                  <a:spcPct val="85000"/>
                </a:lnSpc>
              </a:pPr>
              <a:r>
                <a:rPr lang="en-US" sz="1800" b="1">
                  <a:latin typeface="Helvetica" pitchFamily="34" charset="0"/>
                </a:rPr>
                <a:t> </a:t>
              </a:r>
              <a:r>
                <a:rPr lang="en-US" sz="1800">
                  <a:latin typeface="Helvetica" pitchFamily="34" charset="0"/>
                </a:rPr>
                <a:t>(active)</a:t>
              </a:r>
              <a:endParaRPr lang="en-US" sz="1800" b="1">
                <a:latin typeface="Helvetica" pitchFamily="34" charset="0"/>
              </a:endParaRPr>
            </a:p>
          </p:txBody>
        </p:sp>
        <p:sp>
          <p:nvSpPr>
            <p:cNvPr id="211975" name="Rectangle 7"/>
            <p:cNvSpPr>
              <a:spLocks noChangeArrowheads="1"/>
            </p:cNvSpPr>
            <p:nvPr/>
          </p:nvSpPr>
          <p:spPr bwMode="auto">
            <a:xfrm>
              <a:off x="2592" y="1920"/>
              <a:ext cx="840" cy="14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id-ID"/>
            </a:p>
          </p:txBody>
        </p:sp>
        <p:sp>
          <p:nvSpPr>
            <p:cNvPr id="211976" name="Rectangle 8"/>
            <p:cNvSpPr>
              <a:spLocks noChangeArrowheads="1"/>
            </p:cNvSpPr>
            <p:nvPr/>
          </p:nvSpPr>
          <p:spPr bwMode="auto">
            <a:xfrm>
              <a:off x="3536" y="1920"/>
              <a:ext cx="840" cy="14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id-ID"/>
            </a:p>
          </p:txBody>
        </p:sp>
        <p:sp>
          <p:nvSpPr>
            <p:cNvPr id="23564" name="Rectangle 9"/>
            <p:cNvSpPr>
              <a:spLocks noChangeArrowheads="1"/>
            </p:cNvSpPr>
            <p:nvPr/>
          </p:nvSpPr>
          <p:spPr bwMode="auto">
            <a:xfrm>
              <a:off x="1716" y="1724"/>
              <a:ext cx="760"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latin typeface="Helvetica" pitchFamily="34" charset="0"/>
                </a:rPr>
                <a:t>Computer</a:t>
              </a:r>
            </a:p>
          </p:txBody>
        </p:sp>
        <p:sp>
          <p:nvSpPr>
            <p:cNvPr id="211978" name="AutoShape 10"/>
            <p:cNvSpPr>
              <a:spLocks noChangeArrowheads="1"/>
            </p:cNvSpPr>
            <p:nvPr/>
          </p:nvSpPr>
          <p:spPr bwMode="auto">
            <a:xfrm>
              <a:off x="1680" y="2352"/>
              <a:ext cx="680" cy="376"/>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id-ID"/>
            </a:p>
          </p:txBody>
        </p:sp>
        <p:sp>
          <p:nvSpPr>
            <p:cNvPr id="211979" name="AutoShape 11"/>
            <p:cNvSpPr>
              <a:spLocks noChangeArrowheads="1"/>
            </p:cNvSpPr>
            <p:nvPr/>
          </p:nvSpPr>
          <p:spPr bwMode="auto">
            <a:xfrm>
              <a:off x="1680" y="2832"/>
              <a:ext cx="680" cy="376"/>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id-ID"/>
            </a:p>
          </p:txBody>
        </p:sp>
        <p:sp>
          <p:nvSpPr>
            <p:cNvPr id="23567" name="Rectangle 12"/>
            <p:cNvSpPr>
              <a:spLocks noChangeArrowheads="1"/>
            </p:cNvSpPr>
            <p:nvPr/>
          </p:nvSpPr>
          <p:spPr bwMode="auto">
            <a:xfrm>
              <a:off x="1720" y="2400"/>
              <a:ext cx="592" cy="326"/>
            </a:xfrm>
            <a:prstGeom prst="rect">
              <a:avLst/>
            </a:prstGeom>
            <a:noFill/>
            <a:ln w="12700">
              <a:noFill/>
              <a:miter lim="800000"/>
              <a:headEnd/>
              <a:tailEnd/>
            </a:ln>
          </p:spPr>
          <p:txBody>
            <a:bodyPr wrap="none" lIns="63500" tIns="25400" rIns="63500" bIns="25400">
              <a:spAutoFit/>
            </a:bodyPr>
            <a:lstStyle/>
            <a:p>
              <a:pPr algn="ctr">
                <a:lnSpc>
                  <a:spcPct val="85000"/>
                </a:lnSpc>
              </a:pPr>
              <a:r>
                <a:rPr lang="en-US" sz="1800" b="1">
                  <a:solidFill>
                    <a:schemeClr val="accent1"/>
                  </a:solidFill>
                  <a:latin typeface="Helvetica" pitchFamily="34" charset="0"/>
                </a:rPr>
                <a:t>Control</a:t>
              </a:r>
              <a:endParaRPr lang="en-US" sz="1800" b="1">
                <a:latin typeface="Helvetica" pitchFamily="34" charset="0"/>
              </a:endParaRPr>
            </a:p>
            <a:p>
              <a:pPr algn="ctr">
                <a:lnSpc>
                  <a:spcPct val="85000"/>
                </a:lnSpc>
              </a:pPr>
              <a:r>
                <a:rPr lang="en-US" sz="1800">
                  <a:latin typeface="Helvetica" pitchFamily="34" charset="0"/>
                </a:rPr>
                <a:t>(“brain”)</a:t>
              </a:r>
              <a:endParaRPr lang="en-US" sz="1800" b="1">
                <a:latin typeface="Helvetica" pitchFamily="34" charset="0"/>
              </a:endParaRPr>
            </a:p>
          </p:txBody>
        </p:sp>
        <p:sp>
          <p:nvSpPr>
            <p:cNvPr id="23568" name="Rectangle 13"/>
            <p:cNvSpPr>
              <a:spLocks noChangeArrowheads="1"/>
            </p:cNvSpPr>
            <p:nvPr/>
          </p:nvSpPr>
          <p:spPr bwMode="auto">
            <a:xfrm>
              <a:off x="1656" y="2880"/>
              <a:ext cx="696" cy="326"/>
            </a:xfrm>
            <a:prstGeom prst="rect">
              <a:avLst/>
            </a:prstGeom>
            <a:noFill/>
            <a:ln w="12700">
              <a:noFill/>
              <a:miter lim="800000"/>
              <a:headEnd/>
              <a:tailEnd/>
            </a:ln>
          </p:spPr>
          <p:txBody>
            <a:bodyPr wrap="none" lIns="63500" tIns="25400" rIns="63500" bIns="25400">
              <a:spAutoFit/>
            </a:bodyPr>
            <a:lstStyle/>
            <a:p>
              <a:pPr algn="ctr">
                <a:lnSpc>
                  <a:spcPct val="85000"/>
                </a:lnSpc>
              </a:pPr>
              <a:r>
                <a:rPr lang="en-US" sz="1800" b="1">
                  <a:solidFill>
                    <a:schemeClr val="accent1"/>
                  </a:solidFill>
                  <a:latin typeface="Helvetica" pitchFamily="34" charset="0"/>
                </a:rPr>
                <a:t>Datapath</a:t>
              </a:r>
              <a:endParaRPr lang="en-US" sz="1800" b="1">
                <a:latin typeface="Helvetica" pitchFamily="34" charset="0"/>
              </a:endParaRPr>
            </a:p>
            <a:p>
              <a:pPr algn="ctr">
                <a:lnSpc>
                  <a:spcPct val="85000"/>
                </a:lnSpc>
              </a:pPr>
              <a:r>
                <a:rPr lang="en-US" sz="1800">
                  <a:latin typeface="Helvetica" pitchFamily="34" charset="0"/>
                </a:rPr>
                <a:t>(“brawn”)</a:t>
              </a:r>
              <a:endParaRPr lang="en-US" sz="1800" b="1">
                <a:latin typeface="Helvetica" pitchFamily="34" charset="0"/>
              </a:endParaRPr>
            </a:p>
          </p:txBody>
        </p:sp>
        <p:sp>
          <p:nvSpPr>
            <p:cNvPr id="23569" name="Rectangle 14"/>
            <p:cNvSpPr>
              <a:spLocks noChangeArrowheads="1"/>
            </p:cNvSpPr>
            <p:nvPr/>
          </p:nvSpPr>
          <p:spPr bwMode="auto">
            <a:xfrm>
              <a:off x="2644" y="2044"/>
              <a:ext cx="768" cy="1208"/>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solidFill>
                    <a:schemeClr val="accent1"/>
                  </a:solidFill>
                  <a:latin typeface="Helvetica" pitchFamily="34" charset="0"/>
                </a:rPr>
                <a:t>Memory</a:t>
              </a:r>
              <a:endParaRPr lang="en-US" sz="1800" b="1">
                <a:latin typeface="Helvetica" pitchFamily="34" charset="0"/>
              </a:endParaRPr>
            </a:p>
            <a:p>
              <a:pPr>
                <a:lnSpc>
                  <a:spcPct val="85000"/>
                </a:lnSpc>
              </a:pPr>
              <a:r>
                <a:rPr lang="en-US" sz="1800">
                  <a:latin typeface="Helvetica" pitchFamily="34" charset="0"/>
                </a:rPr>
                <a:t>(passive)</a:t>
              </a:r>
              <a:endParaRPr lang="en-US" sz="1800" b="1">
                <a:latin typeface="Helvetica" pitchFamily="34" charset="0"/>
              </a:endParaRPr>
            </a:p>
            <a:p>
              <a:pPr>
                <a:lnSpc>
                  <a:spcPct val="85000"/>
                </a:lnSpc>
              </a:pPr>
              <a:endParaRPr lang="en-US" sz="1800" b="1">
                <a:latin typeface="Helvetica" pitchFamily="34" charset="0"/>
              </a:endParaRPr>
            </a:p>
            <a:p>
              <a:pPr>
                <a:lnSpc>
                  <a:spcPct val="85000"/>
                </a:lnSpc>
              </a:pPr>
              <a:r>
                <a:rPr lang="en-US" sz="1800">
                  <a:latin typeface="Helvetica" pitchFamily="34" charset="0"/>
                </a:rPr>
                <a:t>(where </a:t>
              </a:r>
            </a:p>
            <a:p>
              <a:pPr>
                <a:lnSpc>
                  <a:spcPct val="85000"/>
                </a:lnSpc>
              </a:pPr>
              <a:r>
                <a:rPr lang="en-US" sz="1800">
                  <a:latin typeface="Helvetica" pitchFamily="34" charset="0"/>
                </a:rPr>
                <a:t>programs, </a:t>
              </a:r>
            </a:p>
            <a:p>
              <a:pPr>
                <a:lnSpc>
                  <a:spcPct val="85000"/>
                </a:lnSpc>
              </a:pPr>
              <a:r>
                <a:rPr lang="en-US" sz="1800">
                  <a:latin typeface="Helvetica" pitchFamily="34" charset="0"/>
                </a:rPr>
                <a:t>data </a:t>
              </a:r>
            </a:p>
            <a:p>
              <a:pPr>
                <a:lnSpc>
                  <a:spcPct val="85000"/>
                </a:lnSpc>
              </a:pPr>
              <a:r>
                <a:rPr lang="en-US" sz="1800">
                  <a:latin typeface="Helvetica" pitchFamily="34" charset="0"/>
                </a:rPr>
                <a:t>live when</a:t>
              </a:r>
            </a:p>
            <a:p>
              <a:pPr>
                <a:lnSpc>
                  <a:spcPct val="85000"/>
                </a:lnSpc>
              </a:pPr>
              <a:r>
                <a:rPr lang="en-US" sz="1800">
                  <a:latin typeface="Helvetica" pitchFamily="34" charset="0"/>
                </a:rPr>
                <a:t>running)</a:t>
              </a:r>
              <a:endParaRPr lang="en-US" sz="1800" b="1">
                <a:latin typeface="Helvetica" pitchFamily="34" charset="0"/>
              </a:endParaRPr>
            </a:p>
          </p:txBody>
        </p:sp>
        <p:sp>
          <p:nvSpPr>
            <p:cNvPr id="23570" name="Rectangle 15"/>
            <p:cNvSpPr>
              <a:spLocks noChangeArrowheads="1"/>
            </p:cNvSpPr>
            <p:nvPr/>
          </p:nvSpPr>
          <p:spPr bwMode="auto">
            <a:xfrm>
              <a:off x="3620" y="2044"/>
              <a:ext cx="624"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latin typeface="Helvetica" pitchFamily="34" charset="0"/>
                </a:rPr>
                <a:t>Devices</a:t>
              </a:r>
            </a:p>
          </p:txBody>
        </p:sp>
        <p:sp>
          <p:nvSpPr>
            <p:cNvPr id="211984" name="AutoShape 16"/>
            <p:cNvSpPr>
              <a:spLocks noChangeArrowheads="1"/>
            </p:cNvSpPr>
            <p:nvPr/>
          </p:nvSpPr>
          <p:spPr bwMode="auto">
            <a:xfrm>
              <a:off x="3616" y="2256"/>
              <a:ext cx="680" cy="376"/>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id-ID"/>
            </a:p>
          </p:txBody>
        </p:sp>
        <p:sp>
          <p:nvSpPr>
            <p:cNvPr id="211985" name="AutoShape 17"/>
            <p:cNvSpPr>
              <a:spLocks noChangeArrowheads="1"/>
            </p:cNvSpPr>
            <p:nvPr/>
          </p:nvSpPr>
          <p:spPr bwMode="auto">
            <a:xfrm>
              <a:off x="3616" y="2864"/>
              <a:ext cx="680" cy="376"/>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id-ID"/>
            </a:p>
          </p:txBody>
        </p:sp>
        <p:sp>
          <p:nvSpPr>
            <p:cNvPr id="23573" name="Rectangle 18"/>
            <p:cNvSpPr>
              <a:spLocks noChangeArrowheads="1"/>
            </p:cNvSpPr>
            <p:nvPr/>
          </p:nvSpPr>
          <p:spPr bwMode="auto">
            <a:xfrm>
              <a:off x="3652" y="2364"/>
              <a:ext cx="432"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solidFill>
                    <a:schemeClr val="accent1"/>
                  </a:solidFill>
                  <a:latin typeface="Helvetica" pitchFamily="34" charset="0"/>
                </a:rPr>
                <a:t>Input</a:t>
              </a:r>
              <a:endParaRPr lang="en-US" sz="1800" b="1">
                <a:latin typeface="Helvetica" pitchFamily="34" charset="0"/>
              </a:endParaRPr>
            </a:p>
          </p:txBody>
        </p:sp>
        <p:sp>
          <p:nvSpPr>
            <p:cNvPr id="23574" name="Rectangle 19"/>
            <p:cNvSpPr>
              <a:spLocks noChangeArrowheads="1"/>
            </p:cNvSpPr>
            <p:nvPr/>
          </p:nvSpPr>
          <p:spPr bwMode="auto">
            <a:xfrm>
              <a:off x="3652" y="2972"/>
              <a:ext cx="552" cy="179"/>
            </a:xfrm>
            <a:prstGeom prst="rect">
              <a:avLst/>
            </a:prstGeom>
            <a:noFill/>
            <a:ln w="12700">
              <a:noFill/>
              <a:miter lim="800000"/>
              <a:headEnd/>
              <a:tailEnd/>
            </a:ln>
          </p:spPr>
          <p:txBody>
            <a:bodyPr wrap="none" lIns="63500" tIns="25400" rIns="63500" bIns="25400">
              <a:spAutoFit/>
            </a:bodyPr>
            <a:lstStyle/>
            <a:p>
              <a:pPr>
                <a:lnSpc>
                  <a:spcPct val="85000"/>
                </a:lnSpc>
              </a:pPr>
              <a:r>
                <a:rPr lang="en-US" sz="1800" b="1">
                  <a:solidFill>
                    <a:schemeClr val="accent1"/>
                  </a:solidFill>
                  <a:latin typeface="Helvetica" pitchFamily="34" charset="0"/>
                </a:rPr>
                <a:t>Output</a:t>
              </a:r>
              <a:endParaRPr lang="en-US" sz="1800" b="1">
                <a:latin typeface="Helvetica" pitchFamily="34" charset="0"/>
              </a:endParaRPr>
            </a:p>
          </p:txBody>
        </p:sp>
        <p:sp>
          <p:nvSpPr>
            <p:cNvPr id="23575" name="Text Box 20"/>
            <p:cNvSpPr txBox="1">
              <a:spLocks noChangeArrowheads="1"/>
            </p:cNvSpPr>
            <p:nvPr/>
          </p:nvSpPr>
          <p:spPr bwMode="auto">
            <a:xfrm>
              <a:off x="4608" y="1651"/>
              <a:ext cx="1108" cy="518"/>
            </a:xfrm>
            <a:prstGeom prst="rect">
              <a:avLst/>
            </a:prstGeom>
            <a:noFill/>
            <a:ln w="12700">
              <a:noFill/>
              <a:miter lim="800000"/>
              <a:headEnd/>
              <a:tailEnd/>
            </a:ln>
          </p:spPr>
          <p:txBody>
            <a:bodyPr wrap="none">
              <a:spAutoFit/>
            </a:bodyPr>
            <a:lstStyle/>
            <a:p>
              <a:r>
                <a:rPr lang="en-US" b="1">
                  <a:solidFill>
                    <a:schemeClr val="hlink"/>
                  </a:solidFill>
                  <a:latin typeface="Helvetica" pitchFamily="34" charset="0"/>
                </a:rPr>
                <a:t>Keyboard, </a:t>
              </a:r>
              <a:br>
                <a:rPr lang="en-US" b="1">
                  <a:solidFill>
                    <a:schemeClr val="hlink"/>
                  </a:solidFill>
                  <a:latin typeface="Helvetica" pitchFamily="34" charset="0"/>
                </a:rPr>
              </a:br>
              <a:r>
                <a:rPr lang="en-US" b="1">
                  <a:solidFill>
                    <a:schemeClr val="hlink"/>
                  </a:solidFill>
                  <a:latin typeface="Helvetica" pitchFamily="34" charset="0"/>
                </a:rPr>
                <a:t>Mouse</a:t>
              </a:r>
              <a:endParaRPr lang="en-US" sz="2000">
                <a:solidFill>
                  <a:schemeClr val="accent1"/>
                </a:solidFill>
                <a:latin typeface="Helvetica" pitchFamily="34" charset="0"/>
              </a:endParaRPr>
            </a:p>
          </p:txBody>
        </p:sp>
        <p:sp>
          <p:nvSpPr>
            <p:cNvPr id="23576" name="Text Box 21"/>
            <p:cNvSpPr txBox="1">
              <a:spLocks noChangeArrowheads="1"/>
            </p:cNvSpPr>
            <p:nvPr/>
          </p:nvSpPr>
          <p:spPr bwMode="auto">
            <a:xfrm>
              <a:off x="4704" y="3235"/>
              <a:ext cx="905" cy="518"/>
            </a:xfrm>
            <a:prstGeom prst="rect">
              <a:avLst/>
            </a:prstGeom>
            <a:noFill/>
            <a:ln w="12700">
              <a:noFill/>
              <a:miter lim="800000"/>
              <a:headEnd/>
              <a:tailEnd/>
            </a:ln>
          </p:spPr>
          <p:txBody>
            <a:bodyPr wrap="none">
              <a:spAutoFit/>
            </a:bodyPr>
            <a:lstStyle/>
            <a:p>
              <a:r>
                <a:rPr lang="en-US" b="1">
                  <a:solidFill>
                    <a:schemeClr val="hlink"/>
                  </a:solidFill>
                  <a:latin typeface="Helvetica" pitchFamily="34" charset="0"/>
                </a:rPr>
                <a:t>Display</a:t>
              </a:r>
              <a:r>
                <a:rPr lang="en-US">
                  <a:solidFill>
                    <a:schemeClr val="hlink"/>
                  </a:solidFill>
                  <a:latin typeface="Helvetica" pitchFamily="34" charset="0"/>
                </a:rPr>
                <a:t>, </a:t>
              </a:r>
              <a:br>
                <a:rPr lang="en-US">
                  <a:solidFill>
                    <a:schemeClr val="hlink"/>
                  </a:solidFill>
                  <a:latin typeface="Helvetica" pitchFamily="34" charset="0"/>
                </a:rPr>
              </a:br>
              <a:r>
                <a:rPr lang="en-US" b="1">
                  <a:solidFill>
                    <a:schemeClr val="hlink"/>
                  </a:solidFill>
                  <a:latin typeface="Helvetica" pitchFamily="34" charset="0"/>
                </a:rPr>
                <a:t>Printer</a:t>
              </a:r>
              <a:endParaRPr lang="en-US" sz="2000">
                <a:solidFill>
                  <a:schemeClr val="accent1"/>
                </a:solidFill>
                <a:latin typeface="Helvetica" pitchFamily="34" charset="0"/>
              </a:endParaRPr>
            </a:p>
          </p:txBody>
        </p:sp>
        <p:sp>
          <p:nvSpPr>
            <p:cNvPr id="23577" name="Line 22"/>
            <p:cNvSpPr>
              <a:spLocks noChangeShapeType="1"/>
            </p:cNvSpPr>
            <p:nvPr/>
          </p:nvSpPr>
          <p:spPr bwMode="auto">
            <a:xfrm>
              <a:off x="4224" y="3024"/>
              <a:ext cx="528" cy="384"/>
            </a:xfrm>
            <a:prstGeom prst="line">
              <a:avLst/>
            </a:prstGeom>
            <a:noFill/>
            <a:ln w="28575">
              <a:solidFill>
                <a:schemeClr val="tx1"/>
              </a:solidFill>
              <a:round/>
              <a:headEnd/>
              <a:tailEnd type="triangle" w="med" len="med"/>
            </a:ln>
          </p:spPr>
          <p:txBody>
            <a:bodyPr wrap="none" anchor="ctr"/>
            <a:lstStyle/>
            <a:p>
              <a:endParaRPr lang="id-ID"/>
            </a:p>
          </p:txBody>
        </p:sp>
        <p:sp>
          <p:nvSpPr>
            <p:cNvPr id="23578" name="Line 23"/>
            <p:cNvSpPr>
              <a:spLocks noChangeShapeType="1"/>
            </p:cNvSpPr>
            <p:nvPr/>
          </p:nvSpPr>
          <p:spPr bwMode="auto">
            <a:xfrm flipH="1">
              <a:off x="4176" y="1968"/>
              <a:ext cx="480" cy="384"/>
            </a:xfrm>
            <a:prstGeom prst="line">
              <a:avLst/>
            </a:prstGeom>
            <a:noFill/>
            <a:ln w="28575">
              <a:solidFill>
                <a:schemeClr val="tx1"/>
              </a:solidFill>
              <a:round/>
              <a:headEnd/>
              <a:tailEnd type="triangle" w="med" len="med"/>
            </a:ln>
          </p:spPr>
          <p:txBody>
            <a:bodyPr wrap="none" anchor="ctr"/>
            <a:lstStyle/>
            <a:p>
              <a:endParaRPr lang="id-ID"/>
            </a:p>
          </p:txBody>
        </p:sp>
        <p:sp>
          <p:nvSpPr>
            <p:cNvPr id="23579" name="Text Box 24"/>
            <p:cNvSpPr txBox="1">
              <a:spLocks noChangeArrowheads="1"/>
            </p:cNvSpPr>
            <p:nvPr/>
          </p:nvSpPr>
          <p:spPr bwMode="auto">
            <a:xfrm>
              <a:off x="4608" y="2208"/>
              <a:ext cx="1056" cy="1049"/>
            </a:xfrm>
            <a:prstGeom prst="rect">
              <a:avLst/>
            </a:prstGeom>
            <a:noFill/>
            <a:ln w="12700">
              <a:noFill/>
              <a:miter lim="800000"/>
              <a:headEnd/>
              <a:tailEnd/>
            </a:ln>
          </p:spPr>
          <p:txBody>
            <a:bodyPr>
              <a:spAutoFit/>
            </a:bodyPr>
            <a:lstStyle/>
            <a:p>
              <a:r>
                <a:rPr lang="en-US" b="1">
                  <a:solidFill>
                    <a:schemeClr val="hlink"/>
                  </a:solidFill>
                  <a:latin typeface="Helvetica" pitchFamily="34" charset="0"/>
                </a:rPr>
                <a:t>Disk</a:t>
              </a:r>
              <a:r>
                <a:rPr lang="en-US" sz="2000">
                  <a:solidFill>
                    <a:schemeClr val="accent1"/>
                  </a:solidFill>
                  <a:latin typeface="Helvetica" pitchFamily="34" charset="0"/>
                </a:rPr>
                <a:t> </a:t>
              </a:r>
              <a:br>
                <a:rPr lang="en-US" sz="2000">
                  <a:solidFill>
                    <a:schemeClr val="accent1"/>
                  </a:solidFill>
                  <a:latin typeface="Helvetica" pitchFamily="34" charset="0"/>
                </a:rPr>
              </a:br>
              <a:r>
                <a:rPr lang="en-US" sz="1800">
                  <a:latin typeface="Helvetica" pitchFamily="34" charset="0"/>
                </a:rPr>
                <a:t>(where </a:t>
              </a:r>
            </a:p>
            <a:p>
              <a:pPr>
                <a:lnSpc>
                  <a:spcPct val="85000"/>
                </a:lnSpc>
              </a:pPr>
              <a:r>
                <a:rPr lang="en-US" sz="1800">
                  <a:latin typeface="Helvetica" pitchFamily="34" charset="0"/>
                </a:rPr>
                <a:t>programs, </a:t>
              </a:r>
            </a:p>
            <a:p>
              <a:pPr>
                <a:lnSpc>
                  <a:spcPct val="85000"/>
                </a:lnSpc>
              </a:pPr>
              <a:r>
                <a:rPr lang="en-US" sz="1800">
                  <a:latin typeface="Helvetica" pitchFamily="34" charset="0"/>
                </a:rPr>
                <a:t>data </a:t>
              </a:r>
            </a:p>
            <a:p>
              <a:pPr>
                <a:lnSpc>
                  <a:spcPct val="85000"/>
                </a:lnSpc>
              </a:pPr>
              <a:r>
                <a:rPr lang="en-US" sz="1800">
                  <a:latin typeface="Helvetica" pitchFamily="34" charset="0"/>
                </a:rPr>
                <a:t>live when</a:t>
              </a:r>
            </a:p>
            <a:p>
              <a:pPr>
                <a:lnSpc>
                  <a:spcPct val="85000"/>
                </a:lnSpc>
              </a:pPr>
              <a:r>
                <a:rPr lang="en-US" sz="1800">
                  <a:latin typeface="Helvetica" pitchFamily="34" charset="0"/>
                </a:rPr>
                <a:t>not running)</a:t>
              </a:r>
            </a:p>
          </p:txBody>
        </p:sp>
        <p:sp>
          <p:nvSpPr>
            <p:cNvPr id="23580" name="Line 25"/>
            <p:cNvSpPr>
              <a:spLocks noChangeShapeType="1"/>
            </p:cNvSpPr>
            <p:nvPr/>
          </p:nvSpPr>
          <p:spPr bwMode="auto">
            <a:xfrm flipH="1" flipV="1">
              <a:off x="4224" y="2544"/>
              <a:ext cx="432" cy="192"/>
            </a:xfrm>
            <a:prstGeom prst="line">
              <a:avLst/>
            </a:prstGeom>
            <a:noFill/>
            <a:ln w="28575">
              <a:solidFill>
                <a:schemeClr val="tx1"/>
              </a:solidFill>
              <a:round/>
              <a:headEnd/>
              <a:tailEnd type="triangle" w="med" len="med"/>
            </a:ln>
          </p:spPr>
          <p:txBody>
            <a:bodyPr wrap="none" anchor="ctr"/>
            <a:lstStyle/>
            <a:p>
              <a:endParaRPr lang="id-ID"/>
            </a:p>
          </p:txBody>
        </p:sp>
        <p:sp>
          <p:nvSpPr>
            <p:cNvPr id="23581" name="Line 26"/>
            <p:cNvSpPr>
              <a:spLocks noChangeShapeType="1"/>
            </p:cNvSpPr>
            <p:nvPr/>
          </p:nvSpPr>
          <p:spPr bwMode="auto">
            <a:xfrm flipV="1">
              <a:off x="4224" y="2784"/>
              <a:ext cx="432" cy="192"/>
            </a:xfrm>
            <a:prstGeom prst="line">
              <a:avLst/>
            </a:prstGeom>
            <a:noFill/>
            <a:ln w="28575">
              <a:solidFill>
                <a:schemeClr val="tx1"/>
              </a:solidFill>
              <a:round/>
              <a:headEnd/>
              <a:tailEnd type="triangle" w="med" len="med"/>
            </a:ln>
          </p:spPr>
          <p:txBody>
            <a:bodyPr wrap="none" anchor="ctr"/>
            <a:lstStyle/>
            <a:p>
              <a:endParaRPr lang="id-ID"/>
            </a:p>
          </p:txBody>
        </p:sp>
      </p:grpSp>
      <p:sp>
        <p:nvSpPr>
          <p:cNvPr id="211995" name="Oval 27"/>
          <p:cNvSpPr>
            <a:spLocks noChangeArrowheads="1"/>
          </p:cNvSpPr>
          <p:nvPr/>
        </p:nvSpPr>
        <p:spPr bwMode="auto">
          <a:xfrm>
            <a:off x="1676400" y="2286000"/>
            <a:ext cx="3048000" cy="2590800"/>
          </a:xfrm>
          <a:prstGeom prst="ellipse">
            <a:avLst/>
          </a:prstGeom>
          <a:noFill/>
          <a:ln w="28575">
            <a:solidFill>
              <a:schemeClr val="hlink"/>
            </a:solidFill>
            <a:round/>
            <a:headEnd/>
            <a:tailEnd/>
          </a:ln>
        </p:spPr>
        <p:txBody>
          <a:bodyPr wrap="none" anchor="ctr"/>
          <a:lstStyle/>
          <a:p>
            <a:endParaRPr lang="id-ID"/>
          </a:p>
        </p:txBody>
      </p:sp>
      <p:sp>
        <p:nvSpPr>
          <p:cNvPr id="211996" name="Text Box 28"/>
          <p:cNvSpPr txBox="1">
            <a:spLocks noChangeArrowheads="1"/>
          </p:cNvSpPr>
          <p:nvPr/>
        </p:nvSpPr>
        <p:spPr bwMode="auto">
          <a:xfrm>
            <a:off x="2514600" y="5257800"/>
            <a:ext cx="1447800" cy="457200"/>
          </a:xfrm>
          <a:prstGeom prst="rect">
            <a:avLst/>
          </a:prstGeom>
          <a:noFill/>
          <a:ln w="12700">
            <a:noFill/>
            <a:miter lim="800000"/>
            <a:headEnd/>
            <a:tailEnd/>
          </a:ln>
        </p:spPr>
        <p:txBody>
          <a:bodyPr>
            <a:spAutoFit/>
          </a:bodyPr>
          <a:lstStyle/>
          <a:p>
            <a:pPr algn="ctr">
              <a:spcBef>
                <a:spcPct val="50000"/>
              </a:spcBef>
            </a:pPr>
            <a:r>
              <a:rPr lang="en-US" b="1">
                <a:solidFill>
                  <a:schemeClr val="hlink"/>
                </a:solidFill>
              </a:rPr>
              <a:t>“CPU”</a:t>
            </a:r>
            <a:endParaRPr lang="id-ID" b="1">
              <a:solidFill>
                <a:schemeClr val="hlink"/>
              </a:solidFill>
            </a:endParaRPr>
          </a:p>
        </p:txBody>
      </p:sp>
      <p:sp>
        <p:nvSpPr>
          <p:cNvPr id="211997" name="Line 29"/>
          <p:cNvSpPr>
            <a:spLocks noChangeShapeType="1"/>
          </p:cNvSpPr>
          <p:nvPr/>
        </p:nvSpPr>
        <p:spPr bwMode="auto">
          <a:xfrm flipV="1">
            <a:off x="3200400" y="4953000"/>
            <a:ext cx="0" cy="304800"/>
          </a:xfrm>
          <a:prstGeom prst="line">
            <a:avLst/>
          </a:prstGeom>
          <a:noFill/>
          <a:ln w="12700">
            <a:solidFill>
              <a:schemeClr val="tx1"/>
            </a:solidFill>
            <a:round/>
            <a:headEnd/>
            <a:tailEnd type="triangle" w="med" len="med"/>
          </a:ln>
        </p:spPr>
        <p:txBody>
          <a:bodyPr/>
          <a:lstStyle/>
          <a:p>
            <a:endParaRPr lang="id-ID"/>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1995"/>
                                        </p:tgtEl>
                                        <p:attrNameLst>
                                          <p:attrName>style.visibility</p:attrName>
                                        </p:attrNameLst>
                                      </p:cBhvr>
                                      <p:to>
                                        <p:strVal val="visible"/>
                                      </p:to>
                                    </p:set>
                                    <p:animEffect transition="in" filter="checkerboard(across)">
                                      <p:cBhvr>
                                        <p:cTn id="7" dur="500"/>
                                        <p:tgtEl>
                                          <p:spTgt spid="21199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1997"/>
                                        </p:tgtEl>
                                        <p:attrNameLst>
                                          <p:attrName>style.visibility</p:attrName>
                                        </p:attrNameLst>
                                      </p:cBhvr>
                                      <p:to>
                                        <p:strVal val="visible"/>
                                      </p:to>
                                    </p:set>
                                    <p:animEffect transition="in" filter="checkerboard(across)">
                                      <p:cBhvr>
                                        <p:cTn id="10" dur="500"/>
                                        <p:tgtEl>
                                          <p:spTgt spid="21199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1996"/>
                                        </p:tgtEl>
                                        <p:attrNameLst>
                                          <p:attrName>style.visibility</p:attrName>
                                        </p:attrNameLst>
                                      </p:cBhvr>
                                      <p:to>
                                        <p:strVal val="visible"/>
                                      </p:to>
                                    </p:set>
                                    <p:animEffect transition="in" filter="checkerboard(across)">
                                      <p:cBhvr>
                                        <p:cTn id="13" dur="500"/>
                                        <p:tgtEl>
                                          <p:spTgt spid="21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95" grpId="0" animBg="1"/>
      <p:bldP spid="211996" grpId="0"/>
      <p:bldP spid="21199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00100" y="304800"/>
            <a:ext cx="6415106" cy="552432"/>
          </a:xfrm>
        </p:spPr>
        <p:txBody>
          <a:bodyPr>
            <a:normAutofit fontScale="90000"/>
          </a:bodyPr>
          <a:lstStyle/>
          <a:p>
            <a:r>
              <a:rPr lang="en-US" dirty="0"/>
              <a:t>Processor</a:t>
            </a:r>
            <a:endParaRPr lang="id-ID" dirty="0"/>
          </a:p>
        </p:txBody>
      </p:sp>
      <p:sp>
        <p:nvSpPr>
          <p:cNvPr id="214019" name="Rectangle 3"/>
          <p:cNvSpPr>
            <a:spLocks noGrp="1" noChangeArrowheads="1"/>
          </p:cNvSpPr>
          <p:nvPr>
            <p:ph type="body" idx="1"/>
          </p:nvPr>
        </p:nvSpPr>
        <p:spPr>
          <a:xfrm>
            <a:off x="685800" y="1143000"/>
            <a:ext cx="7848600" cy="5287963"/>
          </a:xfrm>
        </p:spPr>
        <p:txBody>
          <a:bodyPr>
            <a:normAutofit lnSpcReduction="10000"/>
          </a:bodyPr>
          <a:lstStyle/>
          <a:p>
            <a:r>
              <a:rPr lang="en-US" dirty="0"/>
              <a:t>Responsible of executing program stored in memory</a:t>
            </a:r>
          </a:p>
          <a:p>
            <a:pPr lvl="1"/>
            <a:r>
              <a:rPr lang="en-US" sz="1800" dirty="0"/>
              <a:t>read instructions &amp; input data</a:t>
            </a:r>
          </a:p>
          <a:p>
            <a:pPr lvl="1"/>
            <a:r>
              <a:rPr lang="en-US" sz="1800" dirty="0"/>
              <a:t>execute</a:t>
            </a:r>
          </a:p>
          <a:p>
            <a:pPr lvl="1"/>
            <a:r>
              <a:rPr lang="en-US" sz="1800" dirty="0"/>
              <a:t>store results (output data)</a:t>
            </a:r>
          </a:p>
          <a:p>
            <a:r>
              <a:rPr lang="en-US" dirty="0"/>
              <a:t>Control Unit (“</a:t>
            </a:r>
            <a:r>
              <a:rPr lang="en-US" dirty="0" err="1"/>
              <a:t>otak</a:t>
            </a:r>
            <a:r>
              <a:rPr lang="en-US" dirty="0"/>
              <a:t>”):</a:t>
            </a:r>
          </a:p>
          <a:p>
            <a:pPr lvl="1"/>
            <a:r>
              <a:rPr lang="en-US" sz="1800" dirty="0" err="1"/>
              <a:t>interprete</a:t>
            </a:r>
            <a:r>
              <a:rPr lang="en-US" sz="1800" dirty="0"/>
              <a:t> instruction</a:t>
            </a:r>
          </a:p>
          <a:p>
            <a:pPr lvl="1"/>
            <a:r>
              <a:rPr lang="en-US" sz="1800" dirty="0"/>
              <a:t>control data transfer between registers</a:t>
            </a:r>
          </a:p>
          <a:p>
            <a:pPr lvl="1"/>
            <a:r>
              <a:rPr lang="id-ID" sz="1800" dirty="0"/>
              <a:t>menetapkan Prosesor bahasa yang komplek</a:t>
            </a:r>
            <a:r>
              <a:rPr lang="en-US" sz="1800" dirty="0"/>
              <a:t>.</a:t>
            </a:r>
            <a:r>
              <a:rPr lang="id-ID" sz="1800" dirty="0"/>
              <a:t>(</a:t>
            </a:r>
            <a:r>
              <a:rPr lang="en-US" sz="1800" dirty="0"/>
              <a:t> RISC vs. CISC)</a:t>
            </a:r>
            <a:endParaRPr lang="id-ID" sz="1800" dirty="0"/>
          </a:p>
          <a:p>
            <a:r>
              <a:rPr lang="en-US" dirty="0" err="1"/>
              <a:t>Datapath</a:t>
            </a:r>
            <a:r>
              <a:rPr lang="en-US" dirty="0"/>
              <a:t> (“</a:t>
            </a:r>
            <a:r>
              <a:rPr lang="en-US" dirty="0" err="1"/>
              <a:t>otot</a:t>
            </a:r>
            <a:r>
              <a:rPr lang="en-US" dirty="0"/>
              <a:t>”):</a:t>
            </a:r>
          </a:p>
          <a:p>
            <a:pPr lvl="1"/>
            <a:r>
              <a:rPr lang="en-US" sz="1800" dirty="0"/>
              <a:t>ALU: </a:t>
            </a:r>
            <a:r>
              <a:rPr lang="en-US" sz="1800" dirty="0" err="1"/>
              <a:t>Aritmetic</a:t>
            </a:r>
            <a:r>
              <a:rPr lang="en-US" sz="1800" dirty="0"/>
              <a:t> &amp; Logical Unit</a:t>
            </a:r>
          </a:p>
          <a:p>
            <a:pPr lvl="1"/>
            <a:r>
              <a:rPr lang="en-US" sz="1800" dirty="0"/>
              <a:t>Exposed register</a:t>
            </a:r>
          </a:p>
          <a:p>
            <a:pPr lvl="2"/>
            <a:r>
              <a:rPr lang="nb-NO" sz="1800" dirty="0"/>
              <a:t>Ukuran dari register prosesor menentukan satuan yang</a:t>
            </a:r>
            <a:r>
              <a:rPr lang="id-ID" sz="1800" dirty="0"/>
              <a:t> </a:t>
            </a:r>
            <a:r>
              <a:rPr lang="nb-NO" sz="1800" dirty="0"/>
              <a:t>terkecil </a:t>
            </a:r>
            <a:r>
              <a:rPr lang="id-ID" sz="1800" dirty="0"/>
              <a:t>dari </a:t>
            </a:r>
            <a:r>
              <a:rPr lang="nb-NO" sz="1800" dirty="0"/>
              <a:t>data </a:t>
            </a:r>
            <a:r>
              <a:rPr lang="en-US" sz="1800" dirty="0"/>
              <a:t>(</a:t>
            </a:r>
            <a:r>
              <a:rPr lang="id-ID" sz="1800" dirty="0"/>
              <a:t>al.</a:t>
            </a:r>
            <a:r>
              <a:rPr lang="en-US" sz="1800" dirty="0"/>
              <a:t>, 8-bit, 16-bit, 32-bit, 64-bit computers)</a:t>
            </a:r>
          </a:p>
          <a:p>
            <a:pPr lvl="1"/>
            <a:r>
              <a:rPr lang="en-US" sz="1800" dirty="0"/>
              <a:t>Hidden register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strips(downRight)">
                                      <p:cBhvr>
                                        <p:cTn id="7" dur="1000"/>
                                        <p:tgtEl>
                                          <p:spTgt spid="21401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4019">
                                            <p:txEl>
                                              <p:pRg st="1" end="1"/>
                                            </p:txEl>
                                          </p:spTgt>
                                        </p:tgtEl>
                                        <p:attrNameLst>
                                          <p:attrName>style.visibility</p:attrName>
                                        </p:attrNameLst>
                                      </p:cBhvr>
                                      <p:to>
                                        <p:strVal val="visible"/>
                                      </p:to>
                                    </p:set>
                                    <p:animEffect transition="in" filter="strips(downRight)">
                                      <p:cBhvr>
                                        <p:cTn id="10" dur="1000"/>
                                        <p:tgtEl>
                                          <p:spTgt spid="21401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animEffect transition="in" filter="strips(downRight)">
                                      <p:cBhvr>
                                        <p:cTn id="13" dur="1000"/>
                                        <p:tgtEl>
                                          <p:spTgt spid="21401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14019">
                                            <p:txEl>
                                              <p:pRg st="3" end="3"/>
                                            </p:txEl>
                                          </p:spTgt>
                                        </p:tgtEl>
                                        <p:attrNameLst>
                                          <p:attrName>style.visibility</p:attrName>
                                        </p:attrNameLst>
                                      </p:cBhvr>
                                      <p:to>
                                        <p:strVal val="visible"/>
                                      </p:to>
                                    </p:set>
                                    <p:animEffect transition="in" filter="strips(downRight)">
                                      <p:cBhvr>
                                        <p:cTn id="16" dur="1000"/>
                                        <p:tgtEl>
                                          <p:spTgt spid="2140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14019">
                                            <p:txEl>
                                              <p:pRg st="4" end="4"/>
                                            </p:txEl>
                                          </p:spTgt>
                                        </p:tgtEl>
                                        <p:attrNameLst>
                                          <p:attrName>style.visibility</p:attrName>
                                        </p:attrNameLst>
                                      </p:cBhvr>
                                      <p:to>
                                        <p:strVal val="visible"/>
                                      </p:to>
                                    </p:set>
                                    <p:animEffect transition="in" filter="strips(downRight)">
                                      <p:cBhvr>
                                        <p:cTn id="21" dur="1000"/>
                                        <p:tgtEl>
                                          <p:spTgt spid="214019">
                                            <p:txEl>
                                              <p:pRg st="4" end="4"/>
                                            </p:txEl>
                                          </p:spTgt>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214019">
                                            <p:txEl>
                                              <p:pRg st="5" end="5"/>
                                            </p:txEl>
                                          </p:spTgt>
                                        </p:tgtEl>
                                        <p:attrNameLst>
                                          <p:attrName>style.visibility</p:attrName>
                                        </p:attrNameLst>
                                      </p:cBhvr>
                                      <p:to>
                                        <p:strVal val="visible"/>
                                      </p:to>
                                    </p:set>
                                    <p:animEffect transition="in" filter="strips(downRight)">
                                      <p:cBhvr>
                                        <p:cTn id="24" dur="1000"/>
                                        <p:tgtEl>
                                          <p:spTgt spid="214019">
                                            <p:txEl>
                                              <p:pRg st="5" end="5"/>
                                            </p:txEl>
                                          </p:spTgt>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214019">
                                            <p:txEl>
                                              <p:pRg st="6" end="6"/>
                                            </p:txEl>
                                          </p:spTgt>
                                        </p:tgtEl>
                                        <p:attrNameLst>
                                          <p:attrName>style.visibility</p:attrName>
                                        </p:attrNameLst>
                                      </p:cBhvr>
                                      <p:to>
                                        <p:strVal val="visible"/>
                                      </p:to>
                                    </p:set>
                                    <p:animEffect transition="in" filter="strips(downRight)">
                                      <p:cBhvr>
                                        <p:cTn id="27" dur="1000"/>
                                        <p:tgtEl>
                                          <p:spTgt spid="214019">
                                            <p:txEl>
                                              <p:pRg st="6" end="6"/>
                                            </p:txEl>
                                          </p:spTgt>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214019">
                                            <p:txEl>
                                              <p:pRg st="7" end="7"/>
                                            </p:txEl>
                                          </p:spTgt>
                                        </p:tgtEl>
                                        <p:attrNameLst>
                                          <p:attrName>style.visibility</p:attrName>
                                        </p:attrNameLst>
                                      </p:cBhvr>
                                      <p:to>
                                        <p:strVal val="visible"/>
                                      </p:to>
                                    </p:set>
                                    <p:animEffect transition="in" filter="strips(downRight)">
                                      <p:cBhvr>
                                        <p:cTn id="30" dur="1000"/>
                                        <p:tgtEl>
                                          <p:spTgt spid="2140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14019">
                                            <p:txEl>
                                              <p:pRg st="8" end="8"/>
                                            </p:txEl>
                                          </p:spTgt>
                                        </p:tgtEl>
                                        <p:attrNameLst>
                                          <p:attrName>style.visibility</p:attrName>
                                        </p:attrNameLst>
                                      </p:cBhvr>
                                      <p:to>
                                        <p:strVal val="visible"/>
                                      </p:to>
                                    </p:set>
                                    <p:animEffect transition="in" filter="strips(downRight)">
                                      <p:cBhvr>
                                        <p:cTn id="35" dur="1000"/>
                                        <p:tgtEl>
                                          <p:spTgt spid="214019">
                                            <p:txEl>
                                              <p:pRg st="8" end="8"/>
                                            </p:txEl>
                                          </p:spTgt>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214019">
                                            <p:txEl>
                                              <p:pRg st="9" end="9"/>
                                            </p:txEl>
                                          </p:spTgt>
                                        </p:tgtEl>
                                        <p:attrNameLst>
                                          <p:attrName>style.visibility</p:attrName>
                                        </p:attrNameLst>
                                      </p:cBhvr>
                                      <p:to>
                                        <p:strVal val="visible"/>
                                      </p:to>
                                    </p:set>
                                    <p:animEffect transition="in" filter="strips(downRight)">
                                      <p:cBhvr>
                                        <p:cTn id="38" dur="1000"/>
                                        <p:tgtEl>
                                          <p:spTgt spid="214019">
                                            <p:txEl>
                                              <p:pRg st="9" end="9"/>
                                            </p:txEl>
                                          </p:spTgt>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214019">
                                            <p:txEl>
                                              <p:pRg st="10" end="10"/>
                                            </p:txEl>
                                          </p:spTgt>
                                        </p:tgtEl>
                                        <p:attrNameLst>
                                          <p:attrName>style.visibility</p:attrName>
                                        </p:attrNameLst>
                                      </p:cBhvr>
                                      <p:to>
                                        <p:strVal val="visible"/>
                                      </p:to>
                                    </p:set>
                                    <p:animEffect transition="in" filter="strips(downRight)">
                                      <p:cBhvr>
                                        <p:cTn id="41" dur="1000"/>
                                        <p:tgtEl>
                                          <p:spTgt spid="214019">
                                            <p:txEl>
                                              <p:pRg st="10" end="10"/>
                                            </p:txEl>
                                          </p:spTgt>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214019">
                                            <p:txEl>
                                              <p:pRg st="11" end="11"/>
                                            </p:txEl>
                                          </p:spTgt>
                                        </p:tgtEl>
                                        <p:attrNameLst>
                                          <p:attrName>style.visibility</p:attrName>
                                        </p:attrNameLst>
                                      </p:cBhvr>
                                      <p:to>
                                        <p:strVal val="visible"/>
                                      </p:to>
                                    </p:set>
                                    <p:animEffect transition="in" filter="strips(downRight)">
                                      <p:cBhvr>
                                        <p:cTn id="44" dur="1000"/>
                                        <p:tgtEl>
                                          <p:spTgt spid="214019">
                                            <p:txEl>
                                              <p:pRg st="11" end="11"/>
                                            </p:txEl>
                                          </p:spTgt>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214019">
                                            <p:txEl>
                                              <p:pRg st="12" end="12"/>
                                            </p:txEl>
                                          </p:spTgt>
                                        </p:tgtEl>
                                        <p:attrNameLst>
                                          <p:attrName>style.visibility</p:attrName>
                                        </p:attrNameLst>
                                      </p:cBhvr>
                                      <p:to>
                                        <p:strVal val="visible"/>
                                      </p:to>
                                    </p:set>
                                    <p:animEffect transition="in" filter="strips(downRight)">
                                      <p:cBhvr>
                                        <p:cTn id="47" dur="1000"/>
                                        <p:tgtEl>
                                          <p:spTgt spid="2140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00100" y="304800"/>
            <a:ext cx="4986346" cy="623870"/>
          </a:xfrm>
        </p:spPr>
        <p:txBody>
          <a:bodyPr>
            <a:normAutofit fontScale="90000"/>
          </a:bodyPr>
          <a:lstStyle/>
          <a:p>
            <a:r>
              <a:rPr lang="en-US" dirty="0"/>
              <a:t>Memory</a:t>
            </a:r>
            <a:endParaRPr lang="id-ID" dirty="0"/>
          </a:p>
        </p:txBody>
      </p:sp>
      <p:sp>
        <p:nvSpPr>
          <p:cNvPr id="215043" name="Rectangle 3"/>
          <p:cNvSpPr>
            <a:spLocks noGrp="1" noChangeArrowheads="1"/>
          </p:cNvSpPr>
          <p:nvPr>
            <p:ph type="body" idx="1"/>
          </p:nvPr>
        </p:nvSpPr>
        <p:spPr>
          <a:xfrm>
            <a:off x="685800" y="1143000"/>
            <a:ext cx="7848600" cy="4024313"/>
          </a:xfrm>
        </p:spPr>
        <p:txBody>
          <a:bodyPr>
            <a:normAutofit lnSpcReduction="10000"/>
          </a:bodyPr>
          <a:lstStyle/>
          <a:p>
            <a:r>
              <a:rPr lang="en-US" dirty="0"/>
              <a:t>Responsible </a:t>
            </a:r>
            <a:r>
              <a:rPr lang="id-ID" dirty="0"/>
              <a:t> penyimpanan instruksi / data</a:t>
            </a:r>
          </a:p>
          <a:p>
            <a:r>
              <a:rPr lang="id-ID" dirty="0"/>
              <a:t>Setiap unit instruksi / data yang disimpan dalam sel memori, alamat dapat diketahui prosesor</a:t>
            </a:r>
          </a:p>
          <a:p>
            <a:r>
              <a:rPr lang="id-ID" dirty="0"/>
              <a:t>Setiap sel memori dapat diakses oleh prosesor secara acak (RAM: random access memory)</a:t>
            </a:r>
          </a:p>
          <a:p>
            <a:r>
              <a:rPr lang="id-ID" dirty="0"/>
              <a:t>Jumlah instruksi / data yang diakses oleh prosesor mungkin berbeda (1, 2, ..., n sel memori pada satu waktu)</a:t>
            </a:r>
          </a:p>
          <a:p>
            <a:r>
              <a:rPr lang="id-ID" dirty="0"/>
              <a:t>Untuk mencapai trade-off antara kecepatan dan biaya.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strips(downRight)">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strips(downRight)">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strips(downRight)">
                                      <p:cBhvr>
                                        <p:cTn id="17" dur="500"/>
                                        <p:tgtEl>
                                          <p:spTgt spid="215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Input/Output</a:t>
            </a:r>
            <a:r>
              <a:rPr lang="en-US" dirty="0"/>
              <a:t> (Device)</a:t>
            </a:r>
            <a:endParaRPr lang="id-ID" dirty="0"/>
          </a:p>
        </p:txBody>
      </p:sp>
      <p:sp>
        <p:nvSpPr>
          <p:cNvPr id="3" name="Content Placeholder 2"/>
          <p:cNvSpPr>
            <a:spLocks noGrp="1"/>
          </p:cNvSpPr>
          <p:nvPr>
            <p:ph idx="1"/>
          </p:nvPr>
        </p:nvSpPr>
        <p:spPr/>
        <p:txBody>
          <a:bodyPr>
            <a:normAutofit/>
          </a:bodyPr>
          <a:lstStyle/>
          <a:p>
            <a:r>
              <a:rPr lang="id-ID" dirty="0"/>
              <a:t>Responsive dalam berkomunikasi dengan dunia luar (dari komputer)</a:t>
            </a:r>
          </a:p>
          <a:p>
            <a:r>
              <a:rPr lang="id-ID" dirty="0"/>
              <a:t>Perangkat mungkin berfungsi sebagai Input-saja, Output-only, atau keduanya perangkat (Input-Output)</a:t>
            </a:r>
            <a:br>
              <a:rPr lang="id-ID" dirty="0"/>
            </a:br>
            <a:r>
              <a:rPr lang="id-ID" dirty="0"/>
              <a:t>	</a:t>
            </a:r>
            <a:r>
              <a:rPr lang="id-ID" sz="2000" dirty="0"/>
              <a:t>Input-saja: keyboard</a:t>
            </a:r>
            <a:br>
              <a:rPr lang="id-ID" sz="2000" dirty="0"/>
            </a:br>
            <a:r>
              <a:rPr lang="id-ID" sz="2000" dirty="0"/>
              <a:t>	Output-only: layar monitor</a:t>
            </a:r>
            <a:br>
              <a:rPr lang="id-ID" sz="2000" dirty="0"/>
            </a:br>
            <a:r>
              <a:rPr lang="id-ID" sz="2000" dirty="0"/>
              <a:t>	Input-Output: floppy disk, hard disk</a:t>
            </a:r>
          </a:p>
          <a:p>
            <a:r>
              <a:rPr lang="id-ID" dirty="0"/>
              <a:t>data terjemahan dapat dibutuhkan ketika prosesor pertukaran data dengan perangkat I / O sehingga manusia dapat memahaminya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title"/>
          </p:nvPr>
        </p:nvSpPr>
        <p:spPr>
          <a:xfrm>
            <a:off x="800100" y="304800"/>
            <a:ext cx="6680200" cy="368300"/>
          </a:xfrm>
        </p:spPr>
        <p:txBody>
          <a:bodyPr>
            <a:normAutofit fontScale="90000"/>
          </a:bodyPr>
          <a:lstStyle/>
          <a:p>
            <a:r>
              <a:rPr lang="en-US"/>
              <a:t>Interkoneksi Antar-komponen Komputer (1/2)</a:t>
            </a:r>
            <a:endParaRPr lang="id-ID"/>
          </a:p>
        </p:txBody>
      </p:sp>
      <p:sp>
        <p:nvSpPr>
          <p:cNvPr id="27651" name="Rectangle 6"/>
          <p:cNvSpPr>
            <a:spLocks noChangeArrowheads="1"/>
          </p:cNvSpPr>
          <p:nvPr/>
        </p:nvSpPr>
        <p:spPr bwMode="auto">
          <a:xfrm>
            <a:off x="0" y="2506663"/>
            <a:ext cx="9144000" cy="0"/>
          </a:xfrm>
          <a:prstGeom prst="rect">
            <a:avLst/>
          </a:prstGeom>
          <a:noFill/>
          <a:ln w="12700">
            <a:noFill/>
            <a:miter lim="800000"/>
            <a:headEnd/>
            <a:tailEnd/>
          </a:ln>
        </p:spPr>
        <p:txBody>
          <a:bodyPr wrap="none" anchor="ctr">
            <a:spAutoFit/>
          </a:bodyPr>
          <a:lstStyle/>
          <a:p>
            <a:endParaRPr lang="id-ID"/>
          </a:p>
        </p:txBody>
      </p:sp>
      <p:sp>
        <p:nvSpPr>
          <p:cNvPr id="27652" name="Rectangle 7"/>
          <p:cNvSpPr>
            <a:spLocks noChangeArrowheads="1"/>
          </p:cNvSpPr>
          <p:nvPr/>
        </p:nvSpPr>
        <p:spPr bwMode="auto">
          <a:xfrm>
            <a:off x="0" y="4078288"/>
            <a:ext cx="222250" cy="274637"/>
          </a:xfrm>
          <a:prstGeom prst="rect">
            <a:avLst/>
          </a:prstGeom>
          <a:noFill/>
          <a:ln w="12700">
            <a:noFill/>
            <a:miter lim="800000"/>
            <a:headEnd/>
            <a:tailEnd/>
          </a:ln>
        </p:spPr>
        <p:txBody>
          <a:bodyPr wrap="none" anchor="ctr">
            <a:spAutoFit/>
          </a:bodyPr>
          <a:lstStyle/>
          <a:p>
            <a:pPr algn="just"/>
            <a:r>
              <a:rPr lang="en-US" sz="1200">
                <a:latin typeface="Times New Roman" pitchFamily="18" charset="0"/>
                <a:cs typeface="Times New Roman" pitchFamily="18" charset="0"/>
              </a:rPr>
              <a:t> </a:t>
            </a:r>
            <a:endParaRPr lang="en-US">
              <a:latin typeface="Times New Roman" pitchFamily="18" charset="0"/>
            </a:endParaRPr>
          </a:p>
        </p:txBody>
      </p:sp>
      <p:pic>
        <p:nvPicPr>
          <p:cNvPr id="27653" name="Picture 8"/>
          <p:cNvPicPr>
            <a:picLocks noGrp="1" noChangeAspect="1" noChangeArrowheads="1"/>
          </p:cNvPicPr>
          <p:nvPr>
            <p:ph sz="half" idx="2"/>
          </p:nvPr>
        </p:nvPicPr>
        <p:blipFill>
          <a:blip r:embed="rId2" cstate="print"/>
          <a:srcRect/>
          <a:stretch>
            <a:fillRect/>
          </a:stretch>
        </p:blipFill>
        <p:spPr>
          <a:xfrm>
            <a:off x="609600" y="1600200"/>
            <a:ext cx="7924800" cy="3686175"/>
          </a:xfrm>
          <a:noFill/>
        </p:spPr>
      </p:pic>
      <p:sp>
        <p:nvSpPr>
          <p:cNvPr id="27654" name="Rectangle 11"/>
          <p:cNvSpPr>
            <a:spLocks noChangeArrowheads="1"/>
          </p:cNvSpPr>
          <p:nvPr/>
        </p:nvSpPr>
        <p:spPr bwMode="auto">
          <a:xfrm>
            <a:off x="914400" y="5334000"/>
            <a:ext cx="7294563" cy="336550"/>
          </a:xfrm>
          <a:prstGeom prst="rect">
            <a:avLst/>
          </a:prstGeom>
          <a:noFill/>
          <a:ln w="12700">
            <a:noFill/>
            <a:miter lim="800000"/>
            <a:headEnd/>
            <a:tailEnd/>
          </a:ln>
        </p:spPr>
        <p:txBody>
          <a:bodyPr wrap="none" anchor="ctr">
            <a:spAutoFit/>
          </a:bodyPr>
          <a:lstStyle/>
          <a:p>
            <a:pPr algn="ctr"/>
            <a:r>
              <a:rPr lang="en-US" sz="1600">
                <a:latin typeface="Times New Roman" pitchFamily="18" charset="0"/>
              </a:rPr>
              <a:t>Gbr. 5. (a) Tampak belakang komputer. (b) Bagian dalam komputer (tampak samping).</a:t>
            </a:r>
          </a:p>
        </p:txBody>
      </p:sp>
      <p:sp>
        <p:nvSpPr>
          <p:cNvPr id="27655" name="Text Box 13"/>
          <p:cNvSpPr txBox="1">
            <a:spLocks noChangeArrowheads="1"/>
          </p:cNvSpPr>
          <p:nvPr/>
        </p:nvSpPr>
        <p:spPr bwMode="auto">
          <a:xfrm>
            <a:off x="457200" y="6172200"/>
            <a:ext cx="7391400" cy="366713"/>
          </a:xfrm>
          <a:prstGeom prst="rect">
            <a:avLst/>
          </a:prstGeom>
          <a:noFill/>
          <a:ln w="12700">
            <a:noFill/>
            <a:miter lim="800000"/>
            <a:headEnd/>
            <a:tailEnd/>
          </a:ln>
        </p:spPr>
        <p:txBody>
          <a:bodyPr>
            <a:spAutoFit/>
          </a:bodyPr>
          <a:lstStyle/>
          <a:p>
            <a:pPr>
              <a:spcBef>
                <a:spcPct val="50000"/>
              </a:spcBef>
            </a:pPr>
            <a:r>
              <a:rPr lang="en-US" sz="1800"/>
              <a:t>*Diambil dari </a:t>
            </a:r>
            <a:r>
              <a:rPr lang="id-ID" sz="1800">
                <a:solidFill>
                  <a:schemeClr val="hlink"/>
                </a:solidFill>
              </a:rPr>
              <a:t>http://www.ui.ac.id/pdpt/ppkk/PengenalanKomputer.html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5"/>
          <p:cNvSpPr>
            <a:spLocks noChangeArrowheads="1"/>
          </p:cNvSpPr>
          <p:nvPr/>
        </p:nvSpPr>
        <p:spPr bwMode="auto">
          <a:xfrm>
            <a:off x="1295400" y="1919304"/>
            <a:ext cx="990600" cy="1447800"/>
          </a:xfrm>
          <a:prstGeom prst="rect">
            <a:avLst/>
          </a:prstGeom>
          <a:solidFill>
            <a:schemeClr val="bg1"/>
          </a:solidFill>
          <a:ln w="12700">
            <a:solidFill>
              <a:schemeClr val="tx1"/>
            </a:solidFill>
            <a:miter lim="800000"/>
            <a:headEnd/>
            <a:tailEnd/>
          </a:ln>
        </p:spPr>
        <p:txBody>
          <a:bodyPr wrap="none" anchor="ctr"/>
          <a:lstStyle/>
          <a:p>
            <a:endParaRPr lang="id-ID"/>
          </a:p>
        </p:txBody>
      </p:sp>
      <p:sp>
        <p:nvSpPr>
          <p:cNvPr id="28675" name="Rectangle 2"/>
          <p:cNvSpPr>
            <a:spLocks noGrp="1" noChangeArrowheads="1"/>
          </p:cNvSpPr>
          <p:nvPr>
            <p:ph type="title"/>
          </p:nvPr>
        </p:nvSpPr>
        <p:spPr>
          <a:xfrm>
            <a:off x="428596" y="642918"/>
            <a:ext cx="8215370" cy="714380"/>
          </a:xfrm>
        </p:spPr>
        <p:txBody>
          <a:bodyPr>
            <a:normAutofit/>
          </a:bodyPr>
          <a:lstStyle/>
          <a:p>
            <a:r>
              <a:rPr lang="en-US" sz="4000" dirty="0" err="1"/>
              <a:t>Interkoneksi</a:t>
            </a:r>
            <a:r>
              <a:rPr lang="en-US" sz="4000" dirty="0"/>
              <a:t> </a:t>
            </a:r>
            <a:r>
              <a:rPr lang="en-US" sz="4000" dirty="0" err="1"/>
              <a:t>Antar-komponen</a:t>
            </a:r>
            <a:r>
              <a:rPr lang="en-US" sz="4000" dirty="0"/>
              <a:t> </a:t>
            </a:r>
            <a:r>
              <a:rPr lang="en-US" sz="4000" dirty="0" err="1"/>
              <a:t>Komp</a:t>
            </a:r>
            <a:r>
              <a:rPr lang="id-ID" sz="4000" dirty="0"/>
              <a:t>.</a:t>
            </a:r>
            <a:r>
              <a:rPr lang="en-US" sz="4000" dirty="0"/>
              <a:t> </a:t>
            </a:r>
            <a:endParaRPr lang="id-ID" dirty="0"/>
          </a:p>
        </p:txBody>
      </p:sp>
      <p:sp>
        <p:nvSpPr>
          <p:cNvPr id="28676" name="Rectangle 4"/>
          <p:cNvSpPr>
            <a:spLocks noChangeArrowheads="1"/>
          </p:cNvSpPr>
          <p:nvPr/>
        </p:nvSpPr>
        <p:spPr bwMode="auto">
          <a:xfrm>
            <a:off x="1433513" y="2125679"/>
            <a:ext cx="688975" cy="363538"/>
          </a:xfrm>
          <a:prstGeom prst="rect">
            <a:avLst/>
          </a:prstGeom>
          <a:noFill/>
          <a:ln w="12700">
            <a:noFill/>
            <a:miter lim="800000"/>
            <a:headEnd/>
            <a:tailEnd/>
          </a:ln>
        </p:spPr>
        <p:txBody>
          <a:bodyPr wrap="none" lIns="90488" tIns="44450" rIns="90488" bIns="44450">
            <a:spAutoFit/>
          </a:bodyPr>
          <a:lstStyle/>
          <a:p>
            <a:r>
              <a:rPr lang="en-US" sz="1800" b="1">
                <a:solidFill>
                  <a:schemeClr val="hlink"/>
                </a:solidFill>
              </a:rPr>
              <a:t>Proc</a:t>
            </a:r>
            <a:endParaRPr lang="en-US" sz="1800">
              <a:solidFill>
                <a:schemeClr val="hlink"/>
              </a:solidFill>
            </a:endParaRPr>
          </a:p>
        </p:txBody>
      </p:sp>
      <p:sp>
        <p:nvSpPr>
          <p:cNvPr id="28677" name="Rectangle 5"/>
          <p:cNvSpPr>
            <a:spLocks noChangeArrowheads="1"/>
          </p:cNvSpPr>
          <p:nvPr/>
        </p:nvSpPr>
        <p:spPr bwMode="auto">
          <a:xfrm>
            <a:off x="1357313" y="2811479"/>
            <a:ext cx="955675" cy="363538"/>
          </a:xfrm>
          <a:prstGeom prst="rect">
            <a:avLst/>
          </a:prstGeom>
          <a:noFill/>
          <a:ln w="12700">
            <a:noFill/>
            <a:miter lim="800000"/>
            <a:headEnd/>
            <a:tailEnd/>
          </a:ln>
        </p:spPr>
        <p:txBody>
          <a:bodyPr wrap="none" lIns="90488" tIns="44450" rIns="90488" bIns="44450">
            <a:spAutoFit/>
          </a:bodyPr>
          <a:lstStyle/>
          <a:p>
            <a:r>
              <a:rPr lang="en-US" sz="1800">
                <a:solidFill>
                  <a:schemeClr val="accent1"/>
                </a:solidFill>
              </a:rPr>
              <a:t>Caches</a:t>
            </a:r>
          </a:p>
        </p:txBody>
      </p:sp>
      <p:sp>
        <p:nvSpPr>
          <p:cNvPr id="28678" name="Rectangle 6"/>
          <p:cNvSpPr>
            <a:spLocks noChangeArrowheads="1"/>
          </p:cNvSpPr>
          <p:nvPr/>
        </p:nvSpPr>
        <p:spPr bwMode="auto">
          <a:xfrm>
            <a:off x="2424113" y="3040079"/>
            <a:ext cx="2746375" cy="363538"/>
          </a:xfrm>
          <a:prstGeom prst="rect">
            <a:avLst/>
          </a:prstGeom>
          <a:noFill/>
          <a:ln w="12700">
            <a:noFill/>
            <a:miter lim="800000"/>
            <a:headEnd/>
            <a:tailEnd/>
          </a:ln>
        </p:spPr>
        <p:txBody>
          <a:bodyPr wrap="none" lIns="90488" tIns="44450" rIns="90488" bIns="44450">
            <a:spAutoFit/>
          </a:bodyPr>
          <a:lstStyle/>
          <a:p>
            <a:r>
              <a:rPr lang="en-US" sz="1800" b="1">
                <a:solidFill>
                  <a:schemeClr val="hlink"/>
                </a:solidFill>
              </a:rPr>
              <a:t>Processor-Memory Bus</a:t>
            </a:r>
          </a:p>
        </p:txBody>
      </p:sp>
      <p:sp>
        <p:nvSpPr>
          <p:cNvPr id="28679" name="Rectangle 7"/>
          <p:cNvSpPr>
            <a:spLocks noChangeArrowheads="1"/>
          </p:cNvSpPr>
          <p:nvPr/>
        </p:nvSpPr>
        <p:spPr bwMode="auto">
          <a:xfrm>
            <a:off x="1357313" y="3802079"/>
            <a:ext cx="1057275" cy="363538"/>
          </a:xfrm>
          <a:prstGeom prst="rect">
            <a:avLst/>
          </a:prstGeom>
          <a:noFill/>
          <a:ln w="12700">
            <a:noFill/>
            <a:miter lim="800000"/>
            <a:headEnd/>
            <a:tailEnd/>
          </a:ln>
        </p:spPr>
        <p:txBody>
          <a:bodyPr wrap="none" lIns="90488" tIns="44450" rIns="90488" bIns="44450">
            <a:spAutoFit/>
          </a:bodyPr>
          <a:lstStyle/>
          <a:p>
            <a:r>
              <a:rPr lang="en-US" sz="1800" b="1">
                <a:solidFill>
                  <a:schemeClr val="hlink"/>
                </a:solidFill>
              </a:rPr>
              <a:t>Memory</a:t>
            </a:r>
            <a:endParaRPr lang="en-US" sz="1800">
              <a:solidFill>
                <a:schemeClr val="hlink"/>
              </a:solidFill>
            </a:endParaRPr>
          </a:p>
        </p:txBody>
      </p:sp>
      <p:sp>
        <p:nvSpPr>
          <p:cNvPr id="28680" name="Rectangle 8"/>
          <p:cNvSpPr>
            <a:spLocks noChangeArrowheads="1"/>
          </p:cNvSpPr>
          <p:nvPr/>
        </p:nvSpPr>
        <p:spPr bwMode="auto">
          <a:xfrm>
            <a:off x="1433513" y="5097479"/>
            <a:ext cx="1476375" cy="363538"/>
          </a:xfrm>
          <a:prstGeom prst="rect">
            <a:avLst/>
          </a:prstGeom>
          <a:noFill/>
          <a:ln w="12700">
            <a:noFill/>
            <a:miter lim="800000"/>
            <a:headEnd/>
            <a:tailEnd/>
          </a:ln>
        </p:spPr>
        <p:txBody>
          <a:bodyPr wrap="none" lIns="90488" tIns="44450" rIns="90488" bIns="44450">
            <a:spAutoFit/>
          </a:bodyPr>
          <a:lstStyle/>
          <a:p>
            <a:r>
              <a:rPr lang="en-US" sz="1800" b="1">
                <a:solidFill>
                  <a:schemeClr val="hlink"/>
                </a:solidFill>
              </a:rPr>
              <a:t>I/O Devices</a:t>
            </a:r>
            <a:r>
              <a:rPr lang="en-US" sz="1800">
                <a:solidFill>
                  <a:schemeClr val="accent1"/>
                </a:solidFill>
              </a:rPr>
              <a:t>:</a:t>
            </a:r>
          </a:p>
        </p:txBody>
      </p:sp>
      <p:sp>
        <p:nvSpPr>
          <p:cNvPr id="28681" name="Rectangle 9"/>
          <p:cNvSpPr>
            <a:spLocks noChangeArrowheads="1"/>
          </p:cNvSpPr>
          <p:nvPr/>
        </p:nvSpPr>
        <p:spPr bwMode="auto">
          <a:xfrm>
            <a:off x="1377950" y="2001854"/>
            <a:ext cx="825500" cy="520700"/>
          </a:xfrm>
          <a:prstGeom prst="rect">
            <a:avLst/>
          </a:prstGeom>
          <a:noFill/>
          <a:ln w="12700">
            <a:solidFill>
              <a:schemeClr val="tx1"/>
            </a:solidFill>
            <a:miter lim="800000"/>
            <a:headEnd/>
            <a:tailEnd/>
          </a:ln>
        </p:spPr>
        <p:txBody>
          <a:bodyPr wrap="none" anchor="ctr"/>
          <a:lstStyle/>
          <a:p>
            <a:endParaRPr lang="id-ID"/>
          </a:p>
        </p:txBody>
      </p:sp>
      <p:sp>
        <p:nvSpPr>
          <p:cNvPr id="28682" name="Line 10"/>
          <p:cNvSpPr>
            <a:spLocks noChangeShapeType="1"/>
          </p:cNvSpPr>
          <p:nvPr/>
        </p:nvSpPr>
        <p:spPr bwMode="auto">
          <a:xfrm>
            <a:off x="1828800" y="2535254"/>
            <a:ext cx="0" cy="215900"/>
          </a:xfrm>
          <a:prstGeom prst="line">
            <a:avLst/>
          </a:prstGeom>
          <a:noFill/>
          <a:ln w="12700">
            <a:solidFill>
              <a:schemeClr val="tx1"/>
            </a:solidFill>
            <a:round/>
            <a:headEnd/>
            <a:tailEnd/>
          </a:ln>
        </p:spPr>
        <p:txBody>
          <a:bodyPr wrap="none" anchor="ctr"/>
          <a:lstStyle/>
          <a:p>
            <a:endParaRPr lang="id-ID"/>
          </a:p>
        </p:txBody>
      </p:sp>
      <p:sp>
        <p:nvSpPr>
          <p:cNvPr id="28683" name="Rectangle 11"/>
          <p:cNvSpPr>
            <a:spLocks noChangeArrowheads="1"/>
          </p:cNvSpPr>
          <p:nvPr/>
        </p:nvSpPr>
        <p:spPr bwMode="auto">
          <a:xfrm>
            <a:off x="1377950" y="2763854"/>
            <a:ext cx="825500" cy="520700"/>
          </a:xfrm>
          <a:prstGeom prst="rect">
            <a:avLst/>
          </a:prstGeom>
          <a:noFill/>
          <a:ln w="12700">
            <a:solidFill>
              <a:schemeClr val="tx1"/>
            </a:solidFill>
            <a:miter lim="800000"/>
            <a:headEnd/>
            <a:tailEnd/>
          </a:ln>
        </p:spPr>
        <p:txBody>
          <a:bodyPr wrap="none" anchor="ctr"/>
          <a:lstStyle/>
          <a:p>
            <a:endParaRPr lang="id-ID"/>
          </a:p>
        </p:txBody>
      </p:sp>
      <p:sp>
        <p:nvSpPr>
          <p:cNvPr id="28684" name="Rectangle 12"/>
          <p:cNvSpPr>
            <a:spLocks noChangeArrowheads="1"/>
          </p:cNvSpPr>
          <p:nvPr/>
        </p:nvSpPr>
        <p:spPr bwMode="auto">
          <a:xfrm>
            <a:off x="1377950" y="3754454"/>
            <a:ext cx="1054100" cy="520700"/>
          </a:xfrm>
          <a:prstGeom prst="rect">
            <a:avLst/>
          </a:prstGeom>
          <a:noFill/>
          <a:ln w="12700">
            <a:solidFill>
              <a:schemeClr val="tx1"/>
            </a:solidFill>
            <a:miter lim="800000"/>
            <a:headEnd/>
            <a:tailEnd/>
          </a:ln>
        </p:spPr>
        <p:txBody>
          <a:bodyPr wrap="none" anchor="ctr"/>
          <a:lstStyle/>
          <a:p>
            <a:endParaRPr lang="id-ID"/>
          </a:p>
        </p:txBody>
      </p:sp>
      <p:sp>
        <p:nvSpPr>
          <p:cNvPr id="28685" name="Line 13"/>
          <p:cNvSpPr>
            <a:spLocks noChangeShapeType="1"/>
          </p:cNvSpPr>
          <p:nvPr/>
        </p:nvSpPr>
        <p:spPr bwMode="auto">
          <a:xfrm>
            <a:off x="1828800" y="3297254"/>
            <a:ext cx="0" cy="139700"/>
          </a:xfrm>
          <a:prstGeom prst="line">
            <a:avLst/>
          </a:prstGeom>
          <a:noFill/>
          <a:ln w="12700">
            <a:solidFill>
              <a:schemeClr val="tx1"/>
            </a:solidFill>
            <a:round/>
            <a:headEnd/>
            <a:tailEnd/>
          </a:ln>
        </p:spPr>
        <p:txBody>
          <a:bodyPr wrap="none" anchor="ctr"/>
          <a:lstStyle/>
          <a:p>
            <a:endParaRPr lang="id-ID"/>
          </a:p>
        </p:txBody>
      </p:sp>
      <p:sp>
        <p:nvSpPr>
          <p:cNvPr id="28686" name="Line 14"/>
          <p:cNvSpPr>
            <a:spLocks noChangeShapeType="1"/>
          </p:cNvSpPr>
          <p:nvPr/>
        </p:nvSpPr>
        <p:spPr bwMode="auto">
          <a:xfrm>
            <a:off x="1628775" y="3443304"/>
            <a:ext cx="2381250" cy="0"/>
          </a:xfrm>
          <a:prstGeom prst="line">
            <a:avLst/>
          </a:prstGeom>
          <a:noFill/>
          <a:ln w="57150" cmpd="thinThick">
            <a:solidFill>
              <a:schemeClr val="tx1"/>
            </a:solidFill>
            <a:round/>
            <a:headEnd/>
            <a:tailEnd/>
          </a:ln>
        </p:spPr>
        <p:txBody>
          <a:bodyPr wrap="none" anchor="ctr"/>
          <a:lstStyle/>
          <a:p>
            <a:endParaRPr lang="id-ID"/>
          </a:p>
        </p:txBody>
      </p:sp>
      <p:sp>
        <p:nvSpPr>
          <p:cNvPr id="28687" name="Line 15"/>
          <p:cNvSpPr>
            <a:spLocks noChangeShapeType="1"/>
          </p:cNvSpPr>
          <p:nvPr/>
        </p:nvSpPr>
        <p:spPr bwMode="auto">
          <a:xfrm flipV="1">
            <a:off x="1981200" y="3436954"/>
            <a:ext cx="0" cy="317500"/>
          </a:xfrm>
          <a:prstGeom prst="line">
            <a:avLst/>
          </a:prstGeom>
          <a:noFill/>
          <a:ln w="12700">
            <a:solidFill>
              <a:schemeClr val="tx1"/>
            </a:solidFill>
            <a:round/>
            <a:headEnd/>
            <a:tailEnd/>
          </a:ln>
        </p:spPr>
        <p:txBody>
          <a:bodyPr wrap="none" anchor="ctr"/>
          <a:lstStyle/>
          <a:p>
            <a:endParaRPr lang="id-ID"/>
          </a:p>
        </p:txBody>
      </p:sp>
      <p:sp>
        <p:nvSpPr>
          <p:cNvPr id="28688" name="Rectangle 16"/>
          <p:cNvSpPr>
            <a:spLocks noChangeArrowheads="1"/>
          </p:cNvSpPr>
          <p:nvPr/>
        </p:nvSpPr>
        <p:spPr bwMode="auto">
          <a:xfrm>
            <a:off x="3109913" y="4411679"/>
            <a:ext cx="1285875" cy="363538"/>
          </a:xfrm>
          <a:prstGeom prst="rect">
            <a:avLst/>
          </a:prstGeom>
          <a:noFill/>
          <a:ln w="12700">
            <a:noFill/>
            <a:miter lim="800000"/>
            <a:headEnd/>
            <a:tailEnd/>
          </a:ln>
        </p:spPr>
        <p:txBody>
          <a:bodyPr wrap="none" lIns="90488" tIns="44450" rIns="90488" bIns="44450">
            <a:spAutoFit/>
          </a:bodyPr>
          <a:lstStyle/>
          <a:p>
            <a:r>
              <a:rPr lang="en-US" sz="1800">
                <a:solidFill>
                  <a:schemeClr val="accent1"/>
                </a:solidFill>
              </a:rPr>
              <a:t>Controllers</a:t>
            </a:r>
          </a:p>
        </p:txBody>
      </p:sp>
      <p:sp>
        <p:nvSpPr>
          <p:cNvPr id="28689" name="Rectangle 17"/>
          <p:cNvSpPr>
            <a:spLocks noChangeArrowheads="1"/>
          </p:cNvSpPr>
          <p:nvPr/>
        </p:nvSpPr>
        <p:spPr bwMode="auto">
          <a:xfrm>
            <a:off x="3130550" y="4364054"/>
            <a:ext cx="1282700" cy="444500"/>
          </a:xfrm>
          <a:prstGeom prst="rect">
            <a:avLst/>
          </a:prstGeom>
          <a:noFill/>
          <a:ln w="12700">
            <a:solidFill>
              <a:schemeClr val="tx1"/>
            </a:solidFill>
            <a:miter lim="800000"/>
            <a:headEnd/>
            <a:tailEnd/>
          </a:ln>
        </p:spPr>
        <p:txBody>
          <a:bodyPr wrap="none" anchor="ctr"/>
          <a:lstStyle/>
          <a:p>
            <a:endParaRPr lang="id-ID"/>
          </a:p>
        </p:txBody>
      </p:sp>
      <p:sp>
        <p:nvSpPr>
          <p:cNvPr id="28690" name="Line 18"/>
          <p:cNvSpPr>
            <a:spLocks noChangeShapeType="1"/>
          </p:cNvSpPr>
          <p:nvPr/>
        </p:nvSpPr>
        <p:spPr bwMode="auto">
          <a:xfrm>
            <a:off x="3152775" y="4052904"/>
            <a:ext cx="2533650" cy="0"/>
          </a:xfrm>
          <a:prstGeom prst="line">
            <a:avLst/>
          </a:prstGeom>
          <a:noFill/>
          <a:ln w="57150" cmpd="thinThick">
            <a:solidFill>
              <a:schemeClr val="tx1"/>
            </a:solidFill>
            <a:round/>
            <a:headEnd/>
            <a:tailEnd/>
          </a:ln>
        </p:spPr>
        <p:txBody>
          <a:bodyPr wrap="none" anchor="ctr"/>
          <a:lstStyle/>
          <a:p>
            <a:endParaRPr lang="id-ID"/>
          </a:p>
        </p:txBody>
      </p:sp>
      <p:sp>
        <p:nvSpPr>
          <p:cNvPr id="28691" name="Rectangle 19"/>
          <p:cNvSpPr>
            <a:spLocks noChangeArrowheads="1"/>
          </p:cNvSpPr>
          <p:nvPr/>
        </p:nvSpPr>
        <p:spPr bwMode="auto">
          <a:xfrm>
            <a:off x="3359150" y="3602054"/>
            <a:ext cx="368300" cy="292100"/>
          </a:xfrm>
          <a:prstGeom prst="rect">
            <a:avLst/>
          </a:prstGeom>
          <a:noFill/>
          <a:ln w="12700">
            <a:solidFill>
              <a:schemeClr val="tx1"/>
            </a:solidFill>
            <a:miter lim="800000"/>
            <a:headEnd/>
            <a:tailEnd/>
          </a:ln>
        </p:spPr>
        <p:txBody>
          <a:bodyPr wrap="none" anchor="ctr"/>
          <a:lstStyle/>
          <a:p>
            <a:endParaRPr lang="id-ID"/>
          </a:p>
        </p:txBody>
      </p:sp>
      <p:sp>
        <p:nvSpPr>
          <p:cNvPr id="28692" name="Line 20"/>
          <p:cNvSpPr>
            <a:spLocks noChangeShapeType="1"/>
          </p:cNvSpPr>
          <p:nvPr/>
        </p:nvSpPr>
        <p:spPr bwMode="auto">
          <a:xfrm>
            <a:off x="3505200" y="3449654"/>
            <a:ext cx="0" cy="139700"/>
          </a:xfrm>
          <a:prstGeom prst="line">
            <a:avLst/>
          </a:prstGeom>
          <a:noFill/>
          <a:ln w="12700">
            <a:solidFill>
              <a:schemeClr val="tx1"/>
            </a:solidFill>
            <a:round/>
            <a:headEnd/>
            <a:tailEnd/>
          </a:ln>
        </p:spPr>
        <p:txBody>
          <a:bodyPr wrap="none" anchor="ctr"/>
          <a:lstStyle/>
          <a:p>
            <a:endParaRPr lang="id-ID"/>
          </a:p>
        </p:txBody>
      </p:sp>
      <p:sp>
        <p:nvSpPr>
          <p:cNvPr id="28693" name="Line 21"/>
          <p:cNvSpPr>
            <a:spLocks noChangeShapeType="1"/>
          </p:cNvSpPr>
          <p:nvPr/>
        </p:nvSpPr>
        <p:spPr bwMode="auto">
          <a:xfrm>
            <a:off x="3505200" y="3906854"/>
            <a:ext cx="0" cy="139700"/>
          </a:xfrm>
          <a:prstGeom prst="line">
            <a:avLst/>
          </a:prstGeom>
          <a:noFill/>
          <a:ln w="12700">
            <a:solidFill>
              <a:schemeClr val="tx1"/>
            </a:solidFill>
            <a:round/>
            <a:headEnd/>
            <a:tailEnd/>
          </a:ln>
        </p:spPr>
        <p:txBody>
          <a:bodyPr wrap="none" anchor="ctr"/>
          <a:lstStyle/>
          <a:p>
            <a:endParaRPr lang="id-ID"/>
          </a:p>
        </p:txBody>
      </p:sp>
      <p:sp>
        <p:nvSpPr>
          <p:cNvPr id="28694" name="Rectangle 22"/>
          <p:cNvSpPr>
            <a:spLocks noChangeArrowheads="1"/>
          </p:cNvSpPr>
          <p:nvPr/>
        </p:nvSpPr>
        <p:spPr bwMode="auto">
          <a:xfrm>
            <a:off x="3657600" y="3443304"/>
            <a:ext cx="1069975" cy="363538"/>
          </a:xfrm>
          <a:prstGeom prst="rect">
            <a:avLst/>
          </a:prstGeom>
          <a:noFill/>
          <a:ln w="12700">
            <a:noFill/>
            <a:miter lim="800000"/>
            <a:headEnd/>
            <a:tailEnd/>
          </a:ln>
        </p:spPr>
        <p:txBody>
          <a:bodyPr wrap="none" lIns="90488" tIns="44450" rIns="90488" bIns="44450">
            <a:spAutoFit/>
          </a:bodyPr>
          <a:lstStyle/>
          <a:p>
            <a:r>
              <a:rPr lang="en-US" sz="1800">
                <a:solidFill>
                  <a:schemeClr val="accent1"/>
                </a:solidFill>
              </a:rPr>
              <a:t>adapters</a:t>
            </a:r>
          </a:p>
        </p:txBody>
      </p:sp>
      <p:sp>
        <p:nvSpPr>
          <p:cNvPr id="28695" name="Line 23"/>
          <p:cNvSpPr>
            <a:spLocks noChangeShapeType="1"/>
          </p:cNvSpPr>
          <p:nvPr/>
        </p:nvSpPr>
        <p:spPr bwMode="auto">
          <a:xfrm>
            <a:off x="3657600" y="4059254"/>
            <a:ext cx="0" cy="292100"/>
          </a:xfrm>
          <a:prstGeom prst="line">
            <a:avLst/>
          </a:prstGeom>
          <a:noFill/>
          <a:ln w="12700">
            <a:solidFill>
              <a:schemeClr val="tx1"/>
            </a:solidFill>
            <a:round/>
            <a:headEnd/>
            <a:tailEnd/>
          </a:ln>
        </p:spPr>
        <p:txBody>
          <a:bodyPr wrap="none" anchor="ctr"/>
          <a:lstStyle/>
          <a:p>
            <a:endParaRPr lang="id-ID"/>
          </a:p>
        </p:txBody>
      </p:sp>
      <p:sp>
        <p:nvSpPr>
          <p:cNvPr id="28696" name="Rectangle 24"/>
          <p:cNvSpPr>
            <a:spLocks noChangeArrowheads="1"/>
          </p:cNvSpPr>
          <p:nvPr/>
        </p:nvSpPr>
        <p:spPr bwMode="auto">
          <a:xfrm>
            <a:off x="2957513" y="4945079"/>
            <a:ext cx="1273175" cy="912813"/>
          </a:xfrm>
          <a:prstGeom prst="rect">
            <a:avLst/>
          </a:prstGeom>
          <a:noFill/>
          <a:ln w="12700">
            <a:noFill/>
            <a:miter lim="800000"/>
            <a:headEnd/>
            <a:tailEnd/>
          </a:ln>
        </p:spPr>
        <p:txBody>
          <a:bodyPr wrap="none" lIns="90488" tIns="44450" rIns="90488" bIns="44450">
            <a:spAutoFit/>
          </a:bodyPr>
          <a:lstStyle/>
          <a:p>
            <a:r>
              <a:rPr lang="en-US" sz="1800">
                <a:solidFill>
                  <a:schemeClr val="accent1"/>
                </a:solidFill>
              </a:rPr>
              <a:t>Disks</a:t>
            </a:r>
          </a:p>
          <a:p>
            <a:r>
              <a:rPr lang="en-US" sz="1800">
                <a:solidFill>
                  <a:schemeClr val="accent1"/>
                </a:solidFill>
              </a:rPr>
              <a:t>Displays</a:t>
            </a:r>
          </a:p>
          <a:p>
            <a:r>
              <a:rPr lang="en-US" sz="1800">
                <a:solidFill>
                  <a:schemeClr val="accent1"/>
                </a:solidFill>
              </a:rPr>
              <a:t>Keyboards</a:t>
            </a:r>
          </a:p>
        </p:txBody>
      </p:sp>
      <p:sp>
        <p:nvSpPr>
          <p:cNvPr id="28697" name="AutoShape 25"/>
          <p:cNvSpPr>
            <a:spLocks noChangeArrowheads="1"/>
          </p:cNvSpPr>
          <p:nvPr/>
        </p:nvSpPr>
        <p:spPr bwMode="auto">
          <a:xfrm>
            <a:off x="5264150" y="5202254"/>
            <a:ext cx="2044700" cy="596900"/>
          </a:xfrm>
          <a:prstGeom prst="roundRect">
            <a:avLst>
              <a:gd name="adj" fmla="val 12495"/>
            </a:avLst>
          </a:prstGeom>
          <a:noFill/>
          <a:ln w="12700">
            <a:solidFill>
              <a:schemeClr val="tx1"/>
            </a:solidFill>
            <a:round/>
            <a:headEnd/>
            <a:tailEnd/>
          </a:ln>
        </p:spPr>
        <p:txBody>
          <a:bodyPr wrap="none" anchor="ctr"/>
          <a:lstStyle/>
          <a:p>
            <a:endParaRPr lang="id-ID"/>
          </a:p>
        </p:txBody>
      </p:sp>
      <p:sp>
        <p:nvSpPr>
          <p:cNvPr id="28698" name="Rectangle 26"/>
          <p:cNvSpPr>
            <a:spLocks noChangeArrowheads="1"/>
          </p:cNvSpPr>
          <p:nvPr/>
        </p:nvSpPr>
        <p:spPr bwMode="auto">
          <a:xfrm>
            <a:off x="4806950" y="4364054"/>
            <a:ext cx="977900" cy="444500"/>
          </a:xfrm>
          <a:prstGeom prst="rect">
            <a:avLst/>
          </a:prstGeom>
          <a:noFill/>
          <a:ln w="12700">
            <a:solidFill>
              <a:schemeClr val="tx1"/>
            </a:solidFill>
            <a:miter lim="800000"/>
            <a:headEnd/>
            <a:tailEnd/>
          </a:ln>
        </p:spPr>
        <p:txBody>
          <a:bodyPr wrap="none" anchor="ctr"/>
          <a:lstStyle/>
          <a:p>
            <a:endParaRPr lang="id-ID"/>
          </a:p>
        </p:txBody>
      </p:sp>
      <p:sp>
        <p:nvSpPr>
          <p:cNvPr id="28699" name="Rectangle 27"/>
          <p:cNvSpPr>
            <a:spLocks noChangeArrowheads="1"/>
          </p:cNvSpPr>
          <p:nvPr/>
        </p:nvSpPr>
        <p:spPr bwMode="auto">
          <a:xfrm>
            <a:off x="5548313" y="5326079"/>
            <a:ext cx="1133475" cy="363538"/>
          </a:xfrm>
          <a:prstGeom prst="rect">
            <a:avLst/>
          </a:prstGeom>
          <a:noFill/>
          <a:ln w="12700">
            <a:noFill/>
            <a:miter lim="800000"/>
            <a:headEnd/>
            <a:tailEnd/>
          </a:ln>
        </p:spPr>
        <p:txBody>
          <a:bodyPr wrap="none" lIns="90488" tIns="44450" rIns="90488" bIns="44450">
            <a:spAutoFit/>
          </a:bodyPr>
          <a:lstStyle/>
          <a:p>
            <a:r>
              <a:rPr lang="en-US" sz="1800">
                <a:solidFill>
                  <a:schemeClr val="accent1"/>
                </a:solidFill>
              </a:rPr>
              <a:t>Networks</a:t>
            </a:r>
          </a:p>
        </p:txBody>
      </p:sp>
      <p:sp>
        <p:nvSpPr>
          <p:cNvPr id="28700" name="Line 28"/>
          <p:cNvSpPr>
            <a:spLocks noChangeShapeType="1"/>
          </p:cNvSpPr>
          <p:nvPr/>
        </p:nvSpPr>
        <p:spPr bwMode="auto">
          <a:xfrm>
            <a:off x="5181600" y="4059254"/>
            <a:ext cx="0" cy="292100"/>
          </a:xfrm>
          <a:prstGeom prst="line">
            <a:avLst/>
          </a:prstGeom>
          <a:noFill/>
          <a:ln w="12700">
            <a:solidFill>
              <a:schemeClr val="tx1"/>
            </a:solidFill>
            <a:round/>
            <a:headEnd/>
            <a:tailEnd/>
          </a:ln>
        </p:spPr>
        <p:txBody>
          <a:bodyPr wrap="none" anchor="ctr"/>
          <a:lstStyle/>
          <a:p>
            <a:endParaRPr lang="id-ID"/>
          </a:p>
        </p:txBody>
      </p:sp>
      <p:sp>
        <p:nvSpPr>
          <p:cNvPr id="28701" name="Line 29"/>
          <p:cNvSpPr>
            <a:spLocks noChangeShapeType="1"/>
          </p:cNvSpPr>
          <p:nvPr/>
        </p:nvSpPr>
        <p:spPr bwMode="auto">
          <a:xfrm>
            <a:off x="5486400" y="4821254"/>
            <a:ext cx="0" cy="368300"/>
          </a:xfrm>
          <a:prstGeom prst="line">
            <a:avLst/>
          </a:prstGeom>
          <a:noFill/>
          <a:ln w="12700">
            <a:solidFill>
              <a:schemeClr val="tx1"/>
            </a:solidFill>
            <a:round/>
            <a:headEnd/>
            <a:tailEnd/>
          </a:ln>
        </p:spPr>
        <p:txBody>
          <a:bodyPr wrap="none" anchor="ctr"/>
          <a:lstStyle/>
          <a:p>
            <a:endParaRPr lang="id-ID"/>
          </a:p>
        </p:txBody>
      </p:sp>
      <p:sp>
        <p:nvSpPr>
          <p:cNvPr id="28702" name="Line 30"/>
          <p:cNvSpPr>
            <a:spLocks noChangeShapeType="1"/>
          </p:cNvSpPr>
          <p:nvPr/>
        </p:nvSpPr>
        <p:spPr bwMode="auto">
          <a:xfrm>
            <a:off x="6400800" y="4821254"/>
            <a:ext cx="0" cy="368300"/>
          </a:xfrm>
          <a:prstGeom prst="line">
            <a:avLst/>
          </a:prstGeom>
          <a:noFill/>
          <a:ln w="12700">
            <a:solidFill>
              <a:schemeClr val="tx1"/>
            </a:solidFill>
            <a:round/>
            <a:headEnd/>
            <a:tailEnd/>
          </a:ln>
        </p:spPr>
        <p:txBody>
          <a:bodyPr wrap="none" anchor="ctr"/>
          <a:lstStyle/>
          <a:p>
            <a:endParaRPr lang="id-ID"/>
          </a:p>
        </p:txBody>
      </p:sp>
      <p:sp>
        <p:nvSpPr>
          <p:cNvPr id="28703" name="Line 31"/>
          <p:cNvSpPr>
            <a:spLocks noChangeShapeType="1"/>
          </p:cNvSpPr>
          <p:nvPr/>
        </p:nvSpPr>
        <p:spPr bwMode="auto">
          <a:xfrm>
            <a:off x="6705600" y="4821254"/>
            <a:ext cx="0" cy="368300"/>
          </a:xfrm>
          <a:prstGeom prst="line">
            <a:avLst/>
          </a:prstGeom>
          <a:noFill/>
          <a:ln w="12700">
            <a:solidFill>
              <a:schemeClr val="tx1"/>
            </a:solidFill>
            <a:round/>
            <a:headEnd/>
            <a:tailEnd/>
          </a:ln>
        </p:spPr>
        <p:txBody>
          <a:bodyPr wrap="none" anchor="ctr"/>
          <a:lstStyle/>
          <a:p>
            <a:endParaRPr lang="id-ID"/>
          </a:p>
        </p:txBody>
      </p:sp>
      <p:sp>
        <p:nvSpPr>
          <p:cNvPr id="28704" name="Line 32"/>
          <p:cNvSpPr>
            <a:spLocks noChangeShapeType="1"/>
          </p:cNvSpPr>
          <p:nvPr/>
        </p:nvSpPr>
        <p:spPr bwMode="auto">
          <a:xfrm>
            <a:off x="7010400" y="4821254"/>
            <a:ext cx="0" cy="368300"/>
          </a:xfrm>
          <a:prstGeom prst="line">
            <a:avLst/>
          </a:prstGeom>
          <a:noFill/>
          <a:ln w="12700">
            <a:solidFill>
              <a:schemeClr val="tx1"/>
            </a:solidFill>
            <a:round/>
            <a:headEnd/>
            <a:tailEnd/>
          </a:ln>
        </p:spPr>
        <p:txBody>
          <a:bodyPr wrap="none" anchor="ctr"/>
          <a:lstStyle/>
          <a:p>
            <a:endParaRPr lang="id-ID"/>
          </a:p>
        </p:txBody>
      </p:sp>
      <p:sp>
        <p:nvSpPr>
          <p:cNvPr id="28705" name="Rectangle 33"/>
          <p:cNvSpPr>
            <a:spLocks noChangeArrowheads="1"/>
          </p:cNvSpPr>
          <p:nvPr/>
        </p:nvSpPr>
        <p:spPr bwMode="auto">
          <a:xfrm>
            <a:off x="685800" y="6032521"/>
            <a:ext cx="8001000" cy="325437"/>
          </a:xfrm>
          <a:prstGeom prst="rect">
            <a:avLst/>
          </a:prstGeom>
          <a:noFill/>
          <a:ln w="12700">
            <a:noFill/>
            <a:miter lim="800000"/>
            <a:headEnd/>
            <a:tailEnd/>
          </a:ln>
        </p:spPr>
        <p:txBody>
          <a:bodyPr lIns="63500" tIns="25400" rIns="63500" bIns="25400">
            <a:spAutoFit/>
          </a:bodyPr>
          <a:lstStyle/>
          <a:p>
            <a:pPr marL="342900" indent="-342900">
              <a:lnSpc>
                <a:spcPct val="75000"/>
              </a:lnSpc>
              <a:spcBef>
                <a:spcPct val="65000"/>
              </a:spcBef>
              <a:buSzPct val="100000"/>
            </a:pPr>
            <a:r>
              <a:rPr lang="en-US" b="1" dirty="0"/>
              <a:t>Interconnected by a BUS</a:t>
            </a:r>
          </a:p>
        </p:txBody>
      </p:sp>
      <p:sp>
        <p:nvSpPr>
          <p:cNvPr id="28706" name="Rectangle 34"/>
          <p:cNvSpPr>
            <a:spLocks noChangeArrowheads="1"/>
          </p:cNvSpPr>
          <p:nvPr/>
        </p:nvSpPr>
        <p:spPr bwMode="auto">
          <a:xfrm>
            <a:off x="4695825" y="3671904"/>
            <a:ext cx="981075" cy="363538"/>
          </a:xfrm>
          <a:prstGeom prst="rect">
            <a:avLst/>
          </a:prstGeom>
          <a:noFill/>
          <a:ln w="12700">
            <a:noFill/>
            <a:miter lim="800000"/>
            <a:headEnd/>
            <a:tailEnd/>
          </a:ln>
        </p:spPr>
        <p:txBody>
          <a:bodyPr wrap="none" lIns="90488" tIns="44450" rIns="90488" bIns="44450">
            <a:spAutoFit/>
          </a:bodyPr>
          <a:lstStyle/>
          <a:p>
            <a:r>
              <a:rPr lang="en-US" sz="1800" b="1">
                <a:solidFill>
                  <a:schemeClr val="hlink"/>
                </a:solidFill>
              </a:rPr>
              <a:t>I/O Bus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6604000" y="6229350"/>
            <a:ext cx="1828800" cy="514350"/>
          </a:xfrm>
          <a:prstGeom prst="rect">
            <a:avLst/>
          </a:prstGeom>
        </p:spPr>
        <p:txBody>
          <a:bodyPr/>
          <a:lstStyle/>
          <a:p>
            <a:fld id="{EECB10A9-71BF-4258-B252-06C2919FC0AB}" type="slidenum">
              <a:rPr lang="en-US"/>
              <a:pPr/>
              <a:t>27</a:t>
            </a:fld>
            <a:endParaRPr lang="en-US"/>
          </a:p>
        </p:txBody>
      </p:sp>
      <p:sp>
        <p:nvSpPr>
          <p:cNvPr id="71682" name="Rectangle 2"/>
          <p:cNvSpPr>
            <a:spLocks noGrp="1" noChangeArrowheads="1"/>
          </p:cNvSpPr>
          <p:nvPr>
            <p:ph type="ctrTitle"/>
          </p:nvPr>
        </p:nvSpPr>
        <p:spPr>
          <a:xfrm>
            <a:off x="642910" y="3929066"/>
            <a:ext cx="8026400" cy="1438292"/>
          </a:xfrm>
        </p:spPr>
        <p:txBody>
          <a:bodyPr/>
          <a:lstStyle/>
          <a:p>
            <a:r>
              <a:rPr lang="en-GB" sz="8000" dirty="0" err="1"/>
              <a:t>Aritmatika</a:t>
            </a:r>
            <a:endParaRPr lang="en-US" sz="8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DC1DE1-F688-4D1E-8C17-E5534F898C85}" type="slidenum">
              <a:rPr lang="en-US"/>
              <a:pPr/>
              <a:t>28</a:t>
            </a:fld>
            <a:endParaRPr lang="en-US"/>
          </a:p>
        </p:txBody>
      </p:sp>
      <p:sp>
        <p:nvSpPr>
          <p:cNvPr id="81922" name="Rectangle 2"/>
          <p:cNvSpPr>
            <a:spLocks noGrp="1" noChangeArrowheads="1"/>
          </p:cNvSpPr>
          <p:nvPr>
            <p:ph type="title"/>
          </p:nvPr>
        </p:nvSpPr>
        <p:spPr/>
        <p:txBody>
          <a:bodyPr/>
          <a:lstStyle/>
          <a:p>
            <a:r>
              <a:rPr lang="en-US"/>
              <a:t>Mengapa Belajar Aritmatika</a:t>
            </a:r>
          </a:p>
        </p:txBody>
      </p:sp>
      <p:sp>
        <p:nvSpPr>
          <p:cNvPr id="81923" name="Rectangle 3"/>
          <p:cNvSpPr>
            <a:spLocks noGrp="1" noChangeArrowheads="1"/>
          </p:cNvSpPr>
          <p:nvPr>
            <p:ph type="body" idx="1"/>
          </p:nvPr>
        </p:nvSpPr>
        <p:spPr/>
        <p:txBody>
          <a:bodyPr/>
          <a:lstStyle/>
          <a:p>
            <a:pPr>
              <a:lnSpc>
                <a:spcPct val="90000"/>
              </a:lnSpc>
            </a:pPr>
            <a:r>
              <a:rPr lang="en-US"/>
              <a:t>Mengerti bagian-bagian ALU</a:t>
            </a:r>
          </a:p>
          <a:p>
            <a:pPr>
              <a:lnSpc>
                <a:spcPct val="90000"/>
              </a:lnSpc>
            </a:pPr>
            <a:r>
              <a:rPr lang="en-US"/>
              <a:t>Memahami representasi Integer</a:t>
            </a:r>
          </a:p>
          <a:p>
            <a:pPr>
              <a:lnSpc>
                <a:spcPct val="90000"/>
              </a:lnSpc>
            </a:pPr>
            <a:r>
              <a:rPr lang="en-US"/>
              <a:t>Memahami cara operasi penambahan, pengurangan, perkalian dan pembagian dengan representasi Integer</a:t>
            </a:r>
          </a:p>
          <a:p>
            <a:pPr>
              <a:lnSpc>
                <a:spcPct val="90000"/>
              </a:lnSpc>
            </a:pPr>
            <a:r>
              <a:rPr lang="en-US"/>
              <a:t>Memahami representasi floating point</a:t>
            </a:r>
          </a:p>
          <a:p>
            <a:pPr>
              <a:lnSpc>
                <a:spcPct val="90000"/>
              </a:lnSpc>
            </a:pPr>
            <a:r>
              <a:rPr lang="en-US"/>
              <a:t>Memahami operasi penambahan, pengurangan, perkalian dan pembagian dengan representasi floating point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D1D427C-A325-4058-9BB2-AA3D8E935183}" type="slidenum">
              <a:rPr lang="en-US"/>
              <a:pPr/>
              <a:t>29</a:t>
            </a:fld>
            <a:endParaRPr lang="en-US"/>
          </a:p>
        </p:txBody>
      </p:sp>
      <p:sp>
        <p:nvSpPr>
          <p:cNvPr id="82946" name="Rectangle 2"/>
          <p:cNvSpPr>
            <a:spLocks noGrp="1" noChangeArrowheads="1"/>
          </p:cNvSpPr>
          <p:nvPr>
            <p:ph type="title"/>
          </p:nvPr>
        </p:nvSpPr>
        <p:spPr/>
        <p:txBody>
          <a:bodyPr/>
          <a:lstStyle/>
          <a:p>
            <a:r>
              <a:rPr lang="en-US"/>
              <a:t>Kode Biner</a:t>
            </a:r>
          </a:p>
        </p:txBody>
      </p:sp>
      <p:sp>
        <p:nvSpPr>
          <p:cNvPr id="82947" name="Rectangle 3"/>
          <p:cNvSpPr>
            <a:spLocks noGrp="1" noChangeArrowheads="1"/>
          </p:cNvSpPr>
          <p:nvPr>
            <p:ph type="body" idx="1"/>
          </p:nvPr>
        </p:nvSpPr>
        <p:spPr/>
        <p:txBody>
          <a:bodyPr/>
          <a:lstStyle/>
          <a:p>
            <a:pPr>
              <a:lnSpc>
                <a:spcPct val="90000"/>
              </a:lnSpc>
            </a:pPr>
            <a:r>
              <a:rPr lang="en-US"/>
              <a:t>Data huruf yang akan dirubah menjadi kode ASCII</a:t>
            </a:r>
          </a:p>
          <a:p>
            <a:pPr>
              <a:lnSpc>
                <a:spcPct val="90000"/>
              </a:lnSpc>
            </a:pPr>
            <a:r>
              <a:rPr lang="en-US"/>
              <a:t>Dari kode ASCII dirubah menjadi Bilangan Biner</a:t>
            </a:r>
          </a:p>
          <a:p>
            <a:pPr>
              <a:lnSpc>
                <a:spcPct val="90000"/>
              </a:lnSpc>
            </a:pPr>
            <a:r>
              <a:rPr lang="en-US"/>
              <a:t>Data gambar merupakan kumpulan dari angka-angka yang merupakan perwakilan dari warna masing-masing titik/pixel, dan angka tersebut yang akan dirubah dalam bentuk biner</a:t>
            </a:r>
          </a:p>
          <a:p>
            <a:pPr>
              <a:lnSpc>
                <a:spcPct val="90000"/>
              </a:lnSpc>
            </a:pPr>
            <a:r>
              <a:rPr lang="en-US"/>
              <a:t>Semua data direpresentasikan/dituliskan dalam bentuk 0 dan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4D00-69E6-4F6C-B11E-00512F17C481}"/>
              </a:ext>
            </a:extLst>
          </p:cNvPr>
          <p:cNvSpPr>
            <a:spLocks noGrp="1"/>
          </p:cNvSpPr>
          <p:nvPr>
            <p:ph type="title"/>
          </p:nvPr>
        </p:nvSpPr>
        <p:spPr/>
        <p:txBody>
          <a:bodyPr/>
          <a:lstStyle/>
          <a:p>
            <a:r>
              <a:rPr lang="en-US" dirty="0"/>
              <a:t>DESKRIPSI</a:t>
            </a:r>
            <a:endParaRPr lang="en-ID" dirty="0"/>
          </a:p>
        </p:txBody>
      </p:sp>
      <p:sp>
        <p:nvSpPr>
          <p:cNvPr id="3" name="Content Placeholder 2">
            <a:extLst>
              <a:ext uri="{FF2B5EF4-FFF2-40B4-BE49-F238E27FC236}">
                <a16:creationId xmlns:a16="http://schemas.microsoft.com/office/drawing/2014/main" id="{1BD7EAFA-D7AC-40FF-9FE1-F4D27CC543C3}"/>
              </a:ext>
            </a:extLst>
          </p:cNvPr>
          <p:cNvSpPr>
            <a:spLocks noGrp="1"/>
          </p:cNvSpPr>
          <p:nvPr>
            <p:ph idx="1"/>
          </p:nvPr>
        </p:nvSpPr>
        <p:spPr/>
        <p:txBody>
          <a:bodyPr>
            <a:normAutofit/>
          </a:bodyPr>
          <a:lstStyle/>
          <a:p>
            <a:pPr marL="0" indent="0" algn="r">
              <a:buNone/>
            </a:pPr>
            <a:r>
              <a:rPr lang="en-US" sz="3600" dirty="0"/>
              <a:t>Mata </a:t>
            </a:r>
            <a:r>
              <a:rPr lang="en-US" sz="3600" dirty="0" err="1"/>
              <a:t>kuliah</a:t>
            </a:r>
            <a:r>
              <a:rPr lang="en-US" sz="3600" dirty="0"/>
              <a:t> </a:t>
            </a:r>
            <a:r>
              <a:rPr lang="en-US" sz="3600" dirty="0" err="1"/>
              <a:t>ini</a:t>
            </a:r>
            <a:r>
              <a:rPr lang="en-US" sz="3600" dirty="0"/>
              <a:t> </a:t>
            </a:r>
            <a:r>
              <a:rPr lang="en-US" sz="3600" dirty="0" err="1"/>
              <a:t>merupakan</a:t>
            </a:r>
            <a:r>
              <a:rPr lang="en-US" sz="3600" dirty="0"/>
              <a:t> </a:t>
            </a:r>
            <a:r>
              <a:rPr lang="en-US" sz="3600" dirty="0" err="1"/>
              <a:t>kuliah</a:t>
            </a:r>
            <a:r>
              <a:rPr lang="en-US" sz="3600" dirty="0"/>
              <a:t> </a:t>
            </a:r>
            <a:r>
              <a:rPr lang="en-US" sz="3600" dirty="0" err="1"/>
              <a:t>dasar</a:t>
            </a:r>
            <a:r>
              <a:rPr lang="en-US" sz="3600" dirty="0"/>
              <a:t> </a:t>
            </a:r>
            <a:r>
              <a:rPr lang="en-US" sz="3600" dirty="0" err="1"/>
              <a:t>sebagai</a:t>
            </a:r>
            <a:r>
              <a:rPr lang="en-US" sz="3600" dirty="0"/>
              <a:t> </a:t>
            </a:r>
            <a:r>
              <a:rPr lang="en-US" sz="3600" dirty="0" err="1"/>
              <a:t>bekal</a:t>
            </a:r>
            <a:r>
              <a:rPr lang="en-US" sz="3600" dirty="0"/>
              <a:t> para </a:t>
            </a:r>
            <a:r>
              <a:rPr lang="en-US" sz="3600" dirty="0" err="1"/>
              <a:t>mahasiswa</a:t>
            </a:r>
            <a:r>
              <a:rPr lang="en-US" sz="3600" dirty="0"/>
              <a:t> </a:t>
            </a:r>
            <a:r>
              <a:rPr lang="en-US" sz="3600" dirty="0" err="1"/>
              <a:t>untuk</a:t>
            </a:r>
            <a:r>
              <a:rPr lang="en-US" sz="3600" dirty="0"/>
              <a:t> </a:t>
            </a:r>
            <a:r>
              <a:rPr lang="en-US" sz="3600" dirty="0" err="1"/>
              <a:t>mengetahui</a:t>
            </a:r>
            <a:r>
              <a:rPr lang="en-US" sz="3600" dirty="0"/>
              <a:t> </a:t>
            </a:r>
            <a:r>
              <a:rPr lang="en-US" sz="3600" dirty="0" err="1"/>
              <a:t>lebih</a:t>
            </a:r>
            <a:r>
              <a:rPr lang="en-US" sz="3600" dirty="0"/>
              <a:t> </a:t>
            </a:r>
            <a:r>
              <a:rPr lang="en-US" sz="3600" dirty="0" err="1"/>
              <a:t>dalam</a:t>
            </a:r>
            <a:r>
              <a:rPr lang="en-US" sz="3600" dirty="0"/>
              <a:t> </a:t>
            </a:r>
            <a:r>
              <a:rPr lang="en-US" sz="3600" dirty="0" err="1"/>
              <a:t>mengenai</a:t>
            </a:r>
            <a:r>
              <a:rPr lang="en-US" sz="3600" dirty="0"/>
              <a:t> </a:t>
            </a:r>
            <a:r>
              <a:rPr lang="en-US" sz="3600" dirty="0" err="1"/>
              <a:t>bagaimana</a:t>
            </a:r>
            <a:r>
              <a:rPr lang="en-US" sz="3600" dirty="0"/>
              <a:t> </a:t>
            </a:r>
            <a:r>
              <a:rPr lang="en-US" sz="3600" dirty="0" err="1"/>
              <a:t>arsitektur</a:t>
            </a:r>
            <a:r>
              <a:rPr lang="en-US" sz="3600" dirty="0"/>
              <a:t> dan </a:t>
            </a:r>
            <a:r>
              <a:rPr lang="en-US" sz="3600" dirty="0" err="1"/>
              <a:t>organisasi</a:t>
            </a:r>
            <a:r>
              <a:rPr lang="en-US" sz="3600" dirty="0"/>
              <a:t> </a:t>
            </a:r>
            <a:r>
              <a:rPr lang="en-US" sz="3600" dirty="0" err="1"/>
              <a:t>suatu</a:t>
            </a:r>
            <a:r>
              <a:rPr lang="en-US" sz="3600" dirty="0"/>
              <a:t> </a:t>
            </a:r>
            <a:r>
              <a:rPr lang="en-US" sz="3600" dirty="0" err="1"/>
              <a:t>komputer</a:t>
            </a:r>
            <a:endParaRPr lang="en-ID" sz="3600" dirty="0"/>
          </a:p>
        </p:txBody>
      </p:sp>
    </p:spTree>
    <p:extLst>
      <p:ext uri="{BB962C8B-B14F-4D97-AF65-F5344CB8AC3E}">
        <p14:creationId xmlns:p14="http://schemas.microsoft.com/office/powerpoint/2010/main" val="2500424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98C6B6-1A6D-42F1-BE25-AC8FC480BA8B}" type="slidenum">
              <a:rPr lang="en-US"/>
              <a:pPr/>
              <a:t>30</a:t>
            </a:fld>
            <a:endParaRPr lang="en-US"/>
          </a:p>
        </p:txBody>
      </p:sp>
      <p:sp>
        <p:nvSpPr>
          <p:cNvPr id="83970" name="Rectangle 2"/>
          <p:cNvSpPr>
            <a:spLocks noGrp="1" noChangeArrowheads="1"/>
          </p:cNvSpPr>
          <p:nvPr>
            <p:ph type="title"/>
          </p:nvPr>
        </p:nvSpPr>
        <p:spPr/>
        <p:txBody>
          <a:bodyPr/>
          <a:lstStyle/>
          <a:p>
            <a:r>
              <a:rPr lang="en-US"/>
              <a:t>Proses dikodekan dalam Biner</a:t>
            </a:r>
          </a:p>
        </p:txBody>
      </p:sp>
      <p:sp>
        <p:nvSpPr>
          <p:cNvPr id="83971" name="Rectangle 3"/>
          <p:cNvSpPr>
            <a:spLocks noGrp="1" noChangeArrowheads="1"/>
          </p:cNvSpPr>
          <p:nvPr>
            <p:ph type="body" idx="1"/>
          </p:nvPr>
        </p:nvSpPr>
        <p:spPr/>
        <p:txBody>
          <a:bodyPr/>
          <a:lstStyle/>
          <a:p>
            <a:r>
              <a:rPr lang="en-US"/>
              <a:t>Sebagian besar operasi yang ada di dalam proses komputer adalah operasi aritmatika</a:t>
            </a:r>
          </a:p>
          <a:p>
            <a:r>
              <a:rPr lang="en-US"/>
              <a:t>Operasi aritmatika apa saja ?</a:t>
            </a:r>
          </a:p>
          <a:p>
            <a:pPr lvl="1"/>
            <a:r>
              <a:rPr lang="en-US"/>
              <a:t>Penambahan </a:t>
            </a:r>
          </a:p>
          <a:p>
            <a:pPr lvl="1"/>
            <a:r>
              <a:rPr lang="en-US"/>
              <a:t>Pengurangan</a:t>
            </a:r>
          </a:p>
          <a:p>
            <a:pPr lvl="1"/>
            <a:r>
              <a:rPr lang="en-US"/>
              <a:t>Perkalian </a:t>
            </a:r>
          </a:p>
          <a:p>
            <a:pPr lvl="1"/>
            <a:r>
              <a:rPr lang="en-US"/>
              <a:t>Pembagian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0D63C2-A119-4449-AF78-FF94F05B3B04}" type="slidenum">
              <a:rPr lang="en-US"/>
              <a:pPr/>
              <a:t>31</a:t>
            </a:fld>
            <a:endParaRPr lang="en-US"/>
          </a:p>
        </p:txBody>
      </p:sp>
      <p:sp>
        <p:nvSpPr>
          <p:cNvPr id="84994" name="Rectangle 2"/>
          <p:cNvSpPr>
            <a:spLocks noGrp="1" noChangeArrowheads="1"/>
          </p:cNvSpPr>
          <p:nvPr>
            <p:ph type="title"/>
          </p:nvPr>
        </p:nvSpPr>
        <p:spPr/>
        <p:txBody>
          <a:bodyPr/>
          <a:lstStyle/>
          <a:p>
            <a:r>
              <a:rPr lang="en-US" sz="3200"/>
              <a:t>Data yang bagaimana yang di operasikan ?</a:t>
            </a:r>
          </a:p>
        </p:txBody>
      </p:sp>
      <p:sp>
        <p:nvSpPr>
          <p:cNvPr id="84995" name="Rectangle 3"/>
          <p:cNvSpPr>
            <a:spLocks noGrp="1" noChangeArrowheads="1"/>
          </p:cNvSpPr>
          <p:nvPr>
            <p:ph type="body" idx="1"/>
          </p:nvPr>
        </p:nvSpPr>
        <p:spPr/>
        <p:txBody>
          <a:bodyPr/>
          <a:lstStyle/>
          <a:p>
            <a:r>
              <a:rPr lang="en-US" dirty="0" err="1"/>
              <a:t>Adalah</a:t>
            </a:r>
            <a:r>
              <a:rPr lang="en-US" dirty="0"/>
              <a:t> data yang </a:t>
            </a:r>
            <a:r>
              <a:rPr lang="en-US" dirty="0" err="1"/>
              <a:t>berupa</a:t>
            </a:r>
            <a:r>
              <a:rPr lang="en-US" dirty="0"/>
              <a:t> </a:t>
            </a:r>
            <a:r>
              <a:rPr lang="en-US" dirty="0" err="1"/>
              <a:t>angka</a:t>
            </a:r>
            <a:endParaRPr lang="en-US" dirty="0"/>
          </a:p>
          <a:p>
            <a:r>
              <a:rPr lang="en-US" dirty="0"/>
              <a:t>Data </a:t>
            </a:r>
            <a:r>
              <a:rPr lang="en-US" dirty="0" err="1"/>
              <a:t>angka</a:t>
            </a:r>
            <a:r>
              <a:rPr lang="en-US" dirty="0"/>
              <a:t> dig</a:t>
            </a:r>
            <a:r>
              <a:rPr lang="id-ID" dirty="0"/>
              <a:t>o</a:t>
            </a:r>
            <a:r>
              <a:rPr lang="en-US" dirty="0" err="1"/>
              <a:t>longkan</a:t>
            </a:r>
            <a:r>
              <a:rPr lang="en-US" dirty="0"/>
              <a:t> </a:t>
            </a:r>
            <a:r>
              <a:rPr lang="en-US" dirty="0" err="1"/>
              <a:t>menjadi</a:t>
            </a:r>
            <a:r>
              <a:rPr lang="en-US" dirty="0"/>
              <a:t> :</a:t>
            </a:r>
          </a:p>
          <a:p>
            <a:pPr lvl="1"/>
            <a:r>
              <a:rPr lang="en-US" dirty="0"/>
              <a:t>Data </a:t>
            </a:r>
            <a:r>
              <a:rPr lang="en-US" dirty="0" err="1"/>
              <a:t>bilangan</a:t>
            </a:r>
            <a:r>
              <a:rPr lang="en-US" dirty="0"/>
              <a:t> </a:t>
            </a:r>
            <a:r>
              <a:rPr lang="en-US" dirty="0" err="1"/>
              <a:t>bulat</a:t>
            </a:r>
            <a:r>
              <a:rPr lang="en-US" dirty="0"/>
              <a:t> / integer</a:t>
            </a:r>
          </a:p>
          <a:p>
            <a:pPr lvl="1"/>
            <a:r>
              <a:rPr lang="en-US" dirty="0"/>
              <a:t>Data </a:t>
            </a:r>
            <a:r>
              <a:rPr lang="en-US" dirty="0" err="1"/>
              <a:t>bilangan</a:t>
            </a:r>
            <a:r>
              <a:rPr lang="en-US" dirty="0"/>
              <a:t> </a:t>
            </a:r>
            <a:r>
              <a:rPr lang="en-US" dirty="0" err="1"/>
              <a:t>pecahan</a:t>
            </a:r>
            <a:r>
              <a:rPr lang="en-US" dirty="0"/>
              <a:t> / float</a:t>
            </a:r>
          </a:p>
          <a:p>
            <a:r>
              <a:rPr lang="en-US" dirty="0" err="1"/>
              <a:t>Apa</a:t>
            </a:r>
            <a:r>
              <a:rPr lang="en-US" dirty="0"/>
              <a:t> yang </a:t>
            </a:r>
            <a:r>
              <a:rPr lang="en-US" dirty="0" err="1"/>
              <a:t>akan</a:t>
            </a:r>
            <a:r>
              <a:rPr lang="en-US" dirty="0"/>
              <a:t> </a:t>
            </a:r>
            <a:r>
              <a:rPr lang="en-US" dirty="0" err="1"/>
              <a:t>kita</a:t>
            </a:r>
            <a:r>
              <a:rPr lang="en-US" dirty="0"/>
              <a:t> </a:t>
            </a:r>
            <a:r>
              <a:rPr lang="en-US" dirty="0" err="1"/>
              <a:t>pelajari</a:t>
            </a:r>
            <a:r>
              <a:rPr lang="en-US" dirty="0"/>
              <a:t> </a:t>
            </a:r>
            <a:r>
              <a:rPr lang="en-US" dirty="0" err="1"/>
              <a:t>sekarang</a:t>
            </a:r>
            <a:endParaRPr lang="en-US" dirty="0"/>
          </a:p>
          <a:p>
            <a:pPr lvl="1"/>
            <a:r>
              <a:rPr lang="en-US" dirty="0"/>
              <a:t>Data integer </a:t>
            </a:r>
            <a:r>
              <a:rPr lang="en-US" dirty="0" err="1"/>
              <a:t>dan</a:t>
            </a:r>
            <a:r>
              <a:rPr lang="en-US" dirty="0"/>
              <a:t> float </a:t>
            </a:r>
            <a:r>
              <a:rPr lang="en-US" dirty="0" err="1"/>
              <a:t>di</a:t>
            </a:r>
            <a:r>
              <a:rPr lang="en-US" dirty="0"/>
              <a:t> </a:t>
            </a:r>
            <a:r>
              <a:rPr lang="en-US" dirty="0" err="1"/>
              <a:t>representasikan</a:t>
            </a:r>
            <a:r>
              <a:rPr lang="en-US" dirty="0"/>
              <a:t> </a:t>
            </a:r>
            <a:r>
              <a:rPr lang="en-US" dirty="0" err="1"/>
              <a:t>dalam</a:t>
            </a:r>
            <a:r>
              <a:rPr lang="en-US" dirty="0"/>
              <a:t> </a:t>
            </a:r>
            <a:r>
              <a:rPr lang="en-US" dirty="0" err="1"/>
              <a:t>bentuk</a:t>
            </a:r>
            <a:r>
              <a:rPr lang="en-US" dirty="0"/>
              <a:t> </a:t>
            </a:r>
            <a:r>
              <a:rPr lang="en-US" dirty="0" err="1"/>
              <a:t>biner</a:t>
            </a:r>
            <a:endParaRPr lang="en-US" dirty="0"/>
          </a:p>
          <a:p>
            <a:pPr lvl="1"/>
            <a:r>
              <a:rPr lang="en-US" dirty="0"/>
              <a:t>Cara agar data </a:t>
            </a:r>
            <a:r>
              <a:rPr lang="en-US" dirty="0" err="1"/>
              <a:t>tersebut</a:t>
            </a:r>
            <a:r>
              <a:rPr lang="en-US" dirty="0"/>
              <a:t> </a:t>
            </a:r>
            <a:r>
              <a:rPr lang="en-US" dirty="0" err="1"/>
              <a:t>bisa</a:t>
            </a:r>
            <a:r>
              <a:rPr lang="en-US" dirty="0"/>
              <a:t> </a:t>
            </a:r>
            <a:r>
              <a:rPr lang="en-US" dirty="0" err="1"/>
              <a:t>di</a:t>
            </a:r>
            <a:r>
              <a:rPr lang="en-US" dirty="0"/>
              <a:t> </a:t>
            </a:r>
            <a:r>
              <a:rPr lang="en-US" dirty="0" err="1"/>
              <a:t>operasikan</a:t>
            </a:r>
            <a:r>
              <a:rPr lang="en-US" dirty="0"/>
              <a:t> </a:t>
            </a:r>
            <a:r>
              <a:rPr lang="en-US" dirty="0" err="1"/>
              <a:t>secara</a:t>
            </a:r>
            <a:r>
              <a:rPr lang="en-US" dirty="0"/>
              <a:t> </a:t>
            </a:r>
            <a:r>
              <a:rPr lang="en-US" dirty="0" err="1"/>
              <a:t>aritmatik</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232861-58BC-4E7B-8D70-F9A472041210}" type="slidenum">
              <a:rPr lang="en-US"/>
              <a:pPr/>
              <a:t>32</a:t>
            </a:fld>
            <a:endParaRPr lang="en-US"/>
          </a:p>
        </p:txBody>
      </p:sp>
      <p:sp>
        <p:nvSpPr>
          <p:cNvPr id="86018" name="Rectangle 2"/>
          <p:cNvSpPr>
            <a:spLocks noGrp="1" noChangeArrowheads="1"/>
          </p:cNvSpPr>
          <p:nvPr>
            <p:ph type="title"/>
          </p:nvPr>
        </p:nvSpPr>
        <p:spPr/>
        <p:txBody>
          <a:bodyPr/>
          <a:lstStyle/>
          <a:p>
            <a:r>
              <a:rPr lang="en-US"/>
              <a:t>ALU</a:t>
            </a:r>
          </a:p>
        </p:txBody>
      </p:sp>
      <p:sp>
        <p:nvSpPr>
          <p:cNvPr id="86019" name="Rectangle 3"/>
          <p:cNvSpPr>
            <a:spLocks noGrp="1" noChangeArrowheads="1"/>
          </p:cNvSpPr>
          <p:nvPr>
            <p:ph type="body" idx="1"/>
          </p:nvPr>
        </p:nvSpPr>
        <p:spPr/>
        <p:txBody>
          <a:bodyPr/>
          <a:lstStyle/>
          <a:p>
            <a:r>
              <a:rPr lang="en-US"/>
              <a:t>Semua operasi dalam Komputer dikerjakan oleh </a:t>
            </a:r>
            <a:r>
              <a:rPr lang="en-US" sz="9600" b="1"/>
              <a:t>ALU</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CB443A-6E7C-46F4-AD47-FDB54CE924F8}" type="slidenum">
              <a:rPr lang="en-US"/>
              <a:pPr/>
              <a:t>33</a:t>
            </a:fld>
            <a:endParaRPr lang="en-US"/>
          </a:p>
        </p:txBody>
      </p:sp>
      <p:sp>
        <p:nvSpPr>
          <p:cNvPr id="87042" name="Rectangle 2"/>
          <p:cNvSpPr>
            <a:spLocks noGrp="1" noChangeArrowheads="1"/>
          </p:cNvSpPr>
          <p:nvPr>
            <p:ph type="title"/>
          </p:nvPr>
        </p:nvSpPr>
        <p:spPr/>
        <p:txBody>
          <a:bodyPr/>
          <a:lstStyle/>
          <a:p>
            <a:r>
              <a:rPr lang="en-US"/>
              <a:t>ALU ( Aritmatic Logic Unit )</a:t>
            </a:r>
          </a:p>
        </p:txBody>
      </p:sp>
      <p:sp>
        <p:nvSpPr>
          <p:cNvPr id="87043" name="Rectangle 3"/>
          <p:cNvSpPr>
            <a:spLocks noGrp="1" noChangeArrowheads="1"/>
          </p:cNvSpPr>
          <p:nvPr>
            <p:ph type="body" idx="1"/>
          </p:nvPr>
        </p:nvSpPr>
        <p:spPr/>
        <p:txBody>
          <a:bodyPr/>
          <a:lstStyle/>
          <a:p>
            <a:r>
              <a:rPr lang="en-US"/>
              <a:t>Merupakan bagian CPU yang berfungsi membentuk operasi-operasi aritmatika dan logika terhadap data.</a:t>
            </a:r>
          </a:p>
          <a:p>
            <a:r>
              <a:rPr lang="en-US"/>
              <a:t>Semua proses ada disini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7645830-0155-47B5-B2D1-3F5A9A28CAB1}" type="slidenum">
              <a:rPr lang="en-US"/>
              <a:pPr/>
              <a:t>34</a:t>
            </a:fld>
            <a:endParaRPr lang="en-US"/>
          </a:p>
        </p:txBody>
      </p:sp>
      <p:sp>
        <p:nvSpPr>
          <p:cNvPr id="88066" name="Rectangle 2"/>
          <p:cNvSpPr>
            <a:spLocks noGrp="1" noChangeArrowheads="1"/>
          </p:cNvSpPr>
          <p:nvPr>
            <p:ph type="title"/>
          </p:nvPr>
        </p:nvSpPr>
        <p:spPr/>
        <p:txBody>
          <a:bodyPr/>
          <a:lstStyle/>
          <a:p>
            <a:r>
              <a:rPr lang="en-US"/>
              <a:t>Semua Proses ada di ALU</a:t>
            </a:r>
          </a:p>
        </p:txBody>
      </p:sp>
      <p:sp>
        <p:nvSpPr>
          <p:cNvPr id="88067" name="Rectangle 3"/>
          <p:cNvSpPr>
            <a:spLocks noGrp="1" noChangeArrowheads="1"/>
          </p:cNvSpPr>
          <p:nvPr>
            <p:ph type="body" idx="1"/>
          </p:nvPr>
        </p:nvSpPr>
        <p:spPr/>
        <p:txBody>
          <a:bodyPr/>
          <a:lstStyle/>
          <a:p>
            <a:r>
              <a:rPr lang="en-US"/>
              <a:t>Semua komponen CPU lainnya dan komponen penyusun komputer secara keseluruhan berfungsi ;</a:t>
            </a:r>
          </a:p>
          <a:p>
            <a:pPr lvl="1"/>
            <a:r>
              <a:rPr lang="en-US"/>
              <a:t>Membawa data ke ALU untuk di proses</a:t>
            </a:r>
          </a:p>
          <a:p>
            <a:pPr lvl="1"/>
            <a:r>
              <a:rPr lang="en-US"/>
              <a:t>Mengambil lagi hasil proses dari ALU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923FDD-620C-4008-BACA-35072BE99DAA}" type="slidenum">
              <a:rPr lang="en-US"/>
              <a:pPr/>
              <a:t>35</a:t>
            </a:fld>
            <a:endParaRPr lang="en-US"/>
          </a:p>
        </p:txBody>
      </p:sp>
      <p:sp>
        <p:nvSpPr>
          <p:cNvPr id="89090" name="Rectangle 2"/>
          <p:cNvSpPr>
            <a:spLocks noGrp="1" noChangeArrowheads="1"/>
          </p:cNvSpPr>
          <p:nvPr>
            <p:ph type="title"/>
          </p:nvPr>
        </p:nvSpPr>
        <p:spPr/>
        <p:txBody>
          <a:bodyPr/>
          <a:lstStyle/>
          <a:p>
            <a:r>
              <a:rPr lang="en-US"/>
              <a:t>Representasi Proses</a:t>
            </a:r>
          </a:p>
        </p:txBody>
      </p:sp>
      <p:pic>
        <p:nvPicPr>
          <p:cNvPr id="89091" name="Picture 3"/>
          <p:cNvPicPr>
            <a:picLocks noGrp="1" noChangeAspect="1" noChangeArrowheads="1"/>
          </p:cNvPicPr>
          <p:nvPr>
            <p:ph type="body" idx="1"/>
          </p:nvPr>
        </p:nvPicPr>
        <p:blipFill>
          <a:blip r:embed="rId2" cstate="print"/>
          <a:srcRect b="26598"/>
          <a:stretch>
            <a:fillRect/>
          </a:stretch>
        </p:blipFill>
        <p:spPr>
          <a:xfrm>
            <a:off x="457200" y="1935480"/>
            <a:ext cx="8229600" cy="3221712"/>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EC0FC3-3AB4-477F-9F2D-AE7AD27453FB}" type="slidenum">
              <a:rPr lang="en-US"/>
              <a:pPr/>
              <a:t>36</a:t>
            </a:fld>
            <a:endParaRPr lang="en-US"/>
          </a:p>
        </p:txBody>
      </p:sp>
      <p:sp>
        <p:nvSpPr>
          <p:cNvPr id="90114" name="Rectangle 2"/>
          <p:cNvSpPr>
            <a:spLocks noGrp="1" noChangeArrowheads="1"/>
          </p:cNvSpPr>
          <p:nvPr>
            <p:ph type="title"/>
          </p:nvPr>
        </p:nvSpPr>
        <p:spPr/>
        <p:txBody>
          <a:bodyPr/>
          <a:lstStyle/>
          <a:p>
            <a:r>
              <a:rPr lang="en-US" sz="3200"/>
              <a:t>Diagram penyusun CPU dengan ALU didalamnya</a:t>
            </a:r>
          </a:p>
        </p:txBody>
      </p:sp>
      <p:pic>
        <p:nvPicPr>
          <p:cNvPr id="90115" name="Picture 3"/>
          <p:cNvPicPr>
            <a:picLocks noGrp="1" noChangeAspect="1" noChangeArrowheads="1"/>
          </p:cNvPicPr>
          <p:nvPr>
            <p:ph type="body" idx="1"/>
          </p:nvPr>
        </p:nvPicPr>
        <p:blipFill>
          <a:blip r:embed="rId2" cstate="print"/>
          <a:srcRect/>
          <a:stretch>
            <a:fillRect/>
          </a:stretch>
        </p:blipFill>
        <p:spPr>
          <a:xfrm>
            <a:off x="-457200" y="1419225"/>
            <a:ext cx="9601200" cy="489743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E6D411-8F10-4A60-86C5-3F116F1EE269}" type="slidenum">
              <a:rPr lang="en-US"/>
              <a:pPr/>
              <a:t>37</a:t>
            </a:fld>
            <a:endParaRPr lang="en-US"/>
          </a:p>
        </p:txBody>
      </p:sp>
      <p:sp>
        <p:nvSpPr>
          <p:cNvPr id="91138" name="Rectangle 2"/>
          <p:cNvSpPr>
            <a:spLocks noGrp="1" noChangeArrowheads="1"/>
          </p:cNvSpPr>
          <p:nvPr>
            <p:ph type="title"/>
          </p:nvPr>
        </p:nvSpPr>
        <p:spPr/>
        <p:txBody>
          <a:bodyPr/>
          <a:lstStyle/>
          <a:p>
            <a:r>
              <a:rPr lang="en-US"/>
              <a:t>Penjelasan hubungan</a:t>
            </a:r>
          </a:p>
        </p:txBody>
      </p:sp>
      <p:sp>
        <p:nvSpPr>
          <p:cNvPr id="91139" name="Rectangle 3"/>
          <p:cNvSpPr>
            <a:spLocks noGrp="1" noChangeArrowheads="1"/>
          </p:cNvSpPr>
          <p:nvPr>
            <p:ph type="body" idx="1"/>
          </p:nvPr>
        </p:nvSpPr>
        <p:spPr/>
        <p:txBody>
          <a:bodyPr/>
          <a:lstStyle/>
          <a:p>
            <a:r>
              <a:rPr lang="en-US"/>
              <a:t>Hubungan interkoneksi ALU dengan</a:t>
            </a:r>
          </a:p>
          <a:p>
            <a:pPr lvl="1"/>
            <a:r>
              <a:rPr lang="en-US"/>
              <a:t>Register</a:t>
            </a:r>
          </a:p>
          <a:p>
            <a:pPr lvl="1"/>
            <a:r>
              <a:rPr lang="en-US"/>
              <a:t>Unit Kontrol</a:t>
            </a:r>
          </a:p>
          <a:p>
            <a:pPr lvl="1"/>
            <a:r>
              <a:rPr lang="en-US"/>
              <a:t>Flag</a:t>
            </a:r>
          </a:p>
          <a:p>
            <a:pPr lvl="1"/>
            <a:endParaRPr lang="en-US"/>
          </a:p>
          <a:p>
            <a:pPr lvl="1"/>
            <a:r>
              <a:rPr lang="en-US"/>
              <a:t>Semuanya melalui Bus internal CPU</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055F49-BBA8-4508-B76B-DF66CE26E6E7}" type="slidenum">
              <a:rPr lang="en-US"/>
              <a:pPr/>
              <a:t>38</a:t>
            </a:fld>
            <a:endParaRPr lang="en-US"/>
          </a:p>
        </p:txBody>
      </p:sp>
      <p:sp>
        <p:nvSpPr>
          <p:cNvPr id="92162" name="Rectangle 2"/>
          <p:cNvSpPr>
            <a:spLocks noGrp="1" noChangeArrowheads="1"/>
          </p:cNvSpPr>
          <p:nvPr>
            <p:ph type="title"/>
          </p:nvPr>
        </p:nvSpPr>
        <p:spPr/>
        <p:txBody>
          <a:bodyPr/>
          <a:lstStyle/>
          <a:p>
            <a:r>
              <a:rPr lang="en-US"/>
              <a:t>Register, Flag, Kontrol Unit ?</a:t>
            </a:r>
          </a:p>
        </p:txBody>
      </p:sp>
      <p:sp>
        <p:nvSpPr>
          <p:cNvPr id="92163" name="Rectangle 3"/>
          <p:cNvSpPr>
            <a:spLocks noGrp="1" noChangeArrowheads="1"/>
          </p:cNvSpPr>
          <p:nvPr>
            <p:ph type="body" idx="1"/>
          </p:nvPr>
        </p:nvSpPr>
        <p:spPr/>
        <p:txBody>
          <a:bodyPr/>
          <a:lstStyle/>
          <a:p>
            <a:pPr>
              <a:lnSpc>
                <a:spcPct val="90000"/>
              </a:lnSpc>
            </a:pPr>
            <a:r>
              <a:rPr lang="en-US" sz="2400"/>
              <a:t>Register adalah tempat penyimpanan data sementara dalam CPU selama proses eksekusi. Apabila terjadi proses eksekusi data dalam register dikirim ke ALU untuk di proses, hasil eksekusi nantinya diletakkan ke register kembali.</a:t>
            </a:r>
          </a:p>
          <a:p>
            <a:pPr>
              <a:lnSpc>
                <a:spcPct val="90000"/>
              </a:lnSpc>
            </a:pPr>
            <a:r>
              <a:rPr lang="en-US" sz="2400"/>
              <a:t>Flag di set ALU sebagai hasil dari suatu operasi, Misalnya : Overflow flag, diset 1 bila hasil komputasi melampaui panjang register tempat flag disimpan.</a:t>
            </a:r>
          </a:p>
          <a:p>
            <a:pPr>
              <a:lnSpc>
                <a:spcPct val="90000"/>
              </a:lnSpc>
            </a:pPr>
            <a:r>
              <a:rPr lang="en-US" sz="2400"/>
              <a:t>Unit Kontrol akan menghasilkan sinyal yang akan mengontrol operasi ALU dan pemindahan data ke dan dari ALU</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6604000" y="6229350"/>
            <a:ext cx="1828800" cy="514350"/>
          </a:xfrm>
          <a:prstGeom prst="rect">
            <a:avLst/>
          </a:prstGeom>
        </p:spPr>
        <p:txBody>
          <a:bodyPr/>
          <a:lstStyle/>
          <a:p>
            <a:fld id="{15CABA39-E8E2-4A1B-9BEF-53413B6C3261}" type="slidenum">
              <a:rPr lang="en-US"/>
              <a:pPr/>
              <a:t>39</a:t>
            </a:fld>
            <a:endParaRPr lang="en-US"/>
          </a:p>
        </p:txBody>
      </p:sp>
      <p:sp>
        <p:nvSpPr>
          <p:cNvPr id="93188" name="Rectangle 4"/>
          <p:cNvSpPr>
            <a:spLocks noGrp="1" noChangeArrowheads="1"/>
          </p:cNvSpPr>
          <p:nvPr>
            <p:ph type="ctrTitle"/>
          </p:nvPr>
        </p:nvSpPr>
        <p:spPr/>
        <p:txBody>
          <a:bodyPr/>
          <a:lstStyle/>
          <a:p>
            <a:r>
              <a:rPr lang="en-US"/>
              <a:t>Mari belajar berhitung</a:t>
            </a:r>
          </a:p>
        </p:txBody>
      </p:sp>
      <p:sp>
        <p:nvSpPr>
          <p:cNvPr id="93189" name="Rectangle 5"/>
          <p:cNvSpPr>
            <a:spLocks noGrp="1" noChangeArrowheads="1"/>
          </p:cNvSpPr>
          <p:nvPr>
            <p:ph type="subTitle" idx="1"/>
          </p:nvPr>
        </p:nvSpPr>
        <p:spPr/>
        <p:txBody>
          <a:bodyPr/>
          <a:lstStyle/>
          <a:p>
            <a:endParaRPr lang="id-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6614-8DDD-4E38-8A67-2D0B365918CC}"/>
              </a:ext>
            </a:extLst>
          </p:cNvPr>
          <p:cNvSpPr>
            <a:spLocks noGrp="1"/>
          </p:cNvSpPr>
          <p:nvPr>
            <p:ph type="title"/>
          </p:nvPr>
        </p:nvSpPr>
        <p:spPr>
          <a:xfrm>
            <a:off x="457200" y="704088"/>
            <a:ext cx="8229600" cy="708688"/>
          </a:xfrm>
        </p:spPr>
        <p:txBody>
          <a:bodyPr>
            <a:normAutofit/>
          </a:bodyPr>
          <a:lstStyle/>
          <a:p>
            <a:r>
              <a:rPr lang="en-US" sz="3200" dirty="0">
                <a:latin typeface="Arial Rounded MT Bold" panose="020F0704030504030204" pitchFamily="34" charset="0"/>
              </a:rPr>
              <a:t>Yang </a:t>
            </a:r>
            <a:r>
              <a:rPr lang="en-US" sz="3200" dirty="0" err="1">
                <a:latin typeface="Arial Rounded MT Bold" panose="020F0704030504030204" pitchFamily="34" charset="0"/>
              </a:rPr>
              <a:t>perlu</a:t>
            </a:r>
            <a:r>
              <a:rPr lang="en-US" sz="3200" dirty="0">
                <a:latin typeface="Arial Rounded MT Bold" panose="020F0704030504030204" pitchFamily="34" charset="0"/>
              </a:rPr>
              <a:t> </a:t>
            </a:r>
            <a:r>
              <a:rPr lang="en-US" sz="3200" dirty="0" err="1">
                <a:latin typeface="Arial Rounded MT Bold" panose="020F0704030504030204" pitchFamily="34" charset="0"/>
              </a:rPr>
              <a:t>untuk</a:t>
            </a:r>
            <a:r>
              <a:rPr lang="en-US" sz="3200" dirty="0">
                <a:latin typeface="Arial Rounded MT Bold" panose="020F0704030504030204" pitchFamily="34" charset="0"/>
              </a:rPr>
              <a:t> </a:t>
            </a:r>
            <a:r>
              <a:rPr lang="en-US" sz="3200" dirty="0" err="1">
                <a:latin typeface="Arial Rounded MT Bold" panose="020F0704030504030204" pitchFamily="34" charset="0"/>
              </a:rPr>
              <a:t>dipahami</a:t>
            </a:r>
            <a:endParaRPr lang="en-ID" sz="32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4E0E80A-E63A-465E-AD49-AE9332272A31}"/>
              </a:ext>
            </a:extLst>
          </p:cNvPr>
          <p:cNvSpPr>
            <a:spLocks noGrp="1"/>
          </p:cNvSpPr>
          <p:nvPr>
            <p:ph idx="1"/>
          </p:nvPr>
        </p:nvSpPr>
        <p:spPr>
          <a:xfrm>
            <a:off x="457200" y="1700808"/>
            <a:ext cx="8229600" cy="4623792"/>
          </a:xfrm>
        </p:spPr>
        <p:txBody>
          <a:bodyPr>
            <a:normAutofit fontScale="92500" lnSpcReduction="20000"/>
          </a:bodyPr>
          <a:lstStyle/>
          <a:p>
            <a:r>
              <a:rPr lang="en-US" sz="2800" dirty="0" err="1">
                <a:solidFill>
                  <a:schemeClr val="accent1">
                    <a:lumMod val="75000"/>
                  </a:schemeClr>
                </a:solidFill>
              </a:rPr>
              <a:t>evolusi</a:t>
            </a:r>
            <a:r>
              <a:rPr lang="en-US" sz="2800" dirty="0">
                <a:solidFill>
                  <a:schemeClr val="accent1">
                    <a:lumMod val="75000"/>
                  </a:schemeClr>
                </a:solidFill>
              </a:rPr>
              <a:t> dan </a:t>
            </a:r>
            <a:r>
              <a:rPr lang="en-US" sz="2800" dirty="0" err="1">
                <a:solidFill>
                  <a:schemeClr val="accent1">
                    <a:lumMod val="75000"/>
                  </a:schemeClr>
                </a:solidFill>
              </a:rPr>
              <a:t>kinerja</a:t>
            </a:r>
            <a:r>
              <a:rPr lang="en-US" sz="2800" dirty="0">
                <a:solidFill>
                  <a:schemeClr val="accent1">
                    <a:lumMod val="75000"/>
                  </a:schemeClr>
                </a:solidFill>
              </a:rPr>
              <a:t> computer </a:t>
            </a:r>
            <a:r>
              <a:rPr lang="en-US" sz="2800" dirty="0" err="1">
                <a:solidFill>
                  <a:schemeClr val="accent1">
                    <a:lumMod val="75000"/>
                  </a:schemeClr>
                </a:solidFill>
              </a:rPr>
              <a:t>dari</a:t>
            </a:r>
            <a:r>
              <a:rPr lang="en-US" sz="2800" dirty="0">
                <a:solidFill>
                  <a:schemeClr val="accent1">
                    <a:lumMod val="75000"/>
                  </a:schemeClr>
                </a:solidFill>
              </a:rPr>
              <a:t> </a:t>
            </a:r>
            <a:r>
              <a:rPr lang="en-US" sz="2800" dirty="0" err="1">
                <a:solidFill>
                  <a:schemeClr val="accent1">
                    <a:lumMod val="75000"/>
                  </a:schemeClr>
                </a:solidFill>
              </a:rPr>
              <a:t>generasi</a:t>
            </a:r>
            <a:r>
              <a:rPr lang="en-US" sz="2800" dirty="0">
                <a:solidFill>
                  <a:schemeClr val="accent1">
                    <a:lumMod val="75000"/>
                  </a:schemeClr>
                </a:solidFill>
              </a:rPr>
              <a:t> 1 </a:t>
            </a:r>
            <a:r>
              <a:rPr lang="en-US" sz="2800" dirty="0" err="1">
                <a:solidFill>
                  <a:schemeClr val="accent1">
                    <a:lumMod val="75000"/>
                  </a:schemeClr>
                </a:solidFill>
              </a:rPr>
              <a:t>sampai</a:t>
            </a:r>
            <a:r>
              <a:rPr lang="en-US" sz="2800" dirty="0">
                <a:solidFill>
                  <a:schemeClr val="accent1">
                    <a:lumMod val="75000"/>
                  </a:schemeClr>
                </a:solidFill>
              </a:rPr>
              <a:t> </a:t>
            </a:r>
            <a:r>
              <a:rPr lang="en-US" sz="2800" dirty="0" err="1">
                <a:solidFill>
                  <a:schemeClr val="accent1">
                    <a:lumMod val="75000"/>
                  </a:schemeClr>
                </a:solidFill>
              </a:rPr>
              <a:t>dengan</a:t>
            </a:r>
            <a:r>
              <a:rPr lang="en-US" sz="2800" dirty="0">
                <a:solidFill>
                  <a:schemeClr val="accent1">
                    <a:lumMod val="75000"/>
                  </a:schemeClr>
                </a:solidFill>
              </a:rPr>
              <a:t> 6, </a:t>
            </a:r>
          </a:p>
          <a:p>
            <a:r>
              <a:rPr lang="en-US" sz="2800" dirty="0" err="1">
                <a:solidFill>
                  <a:schemeClr val="accent1">
                    <a:lumMod val="75000"/>
                  </a:schemeClr>
                </a:solidFill>
              </a:rPr>
              <a:t>struktur</a:t>
            </a:r>
            <a:r>
              <a:rPr lang="en-US" sz="2800" dirty="0">
                <a:solidFill>
                  <a:schemeClr val="accent1">
                    <a:lumMod val="75000"/>
                  </a:schemeClr>
                </a:solidFill>
              </a:rPr>
              <a:t> </a:t>
            </a:r>
            <a:r>
              <a:rPr lang="en-US" sz="2800" dirty="0" err="1">
                <a:solidFill>
                  <a:schemeClr val="accent1">
                    <a:lumMod val="75000"/>
                  </a:schemeClr>
                </a:solidFill>
              </a:rPr>
              <a:t>interkoneksi</a:t>
            </a:r>
            <a:r>
              <a:rPr lang="en-US" sz="2800" dirty="0">
                <a:solidFill>
                  <a:schemeClr val="accent1">
                    <a:lumMod val="75000"/>
                  </a:schemeClr>
                </a:solidFill>
              </a:rPr>
              <a:t> </a:t>
            </a:r>
            <a:r>
              <a:rPr lang="en-US" sz="2800" dirty="0" err="1">
                <a:solidFill>
                  <a:schemeClr val="accent1">
                    <a:lumMod val="75000"/>
                  </a:schemeClr>
                </a:solidFill>
              </a:rPr>
              <a:t>komponen</a:t>
            </a:r>
            <a:r>
              <a:rPr lang="en-US" sz="2800" dirty="0">
                <a:solidFill>
                  <a:schemeClr val="accent1">
                    <a:lumMod val="75000"/>
                  </a:schemeClr>
                </a:solidFill>
              </a:rPr>
              <a:t> computer yang </a:t>
            </a:r>
            <a:r>
              <a:rPr lang="en-US" sz="2800" dirty="0" err="1">
                <a:solidFill>
                  <a:schemeClr val="accent1">
                    <a:lumMod val="75000"/>
                  </a:schemeClr>
                </a:solidFill>
              </a:rPr>
              <a:t>dikenal</a:t>
            </a:r>
            <a:r>
              <a:rPr lang="en-US" sz="2800" dirty="0">
                <a:solidFill>
                  <a:schemeClr val="accent1">
                    <a:lumMod val="75000"/>
                  </a:schemeClr>
                </a:solidFill>
              </a:rPr>
              <a:t> </a:t>
            </a:r>
            <a:r>
              <a:rPr lang="en-US" sz="2800" dirty="0" err="1">
                <a:solidFill>
                  <a:schemeClr val="accent1">
                    <a:lumMod val="75000"/>
                  </a:schemeClr>
                </a:solidFill>
              </a:rPr>
              <a:t>dengan</a:t>
            </a:r>
            <a:r>
              <a:rPr lang="en-US" sz="2800" dirty="0">
                <a:solidFill>
                  <a:schemeClr val="accent1">
                    <a:lumMod val="75000"/>
                  </a:schemeClr>
                </a:solidFill>
              </a:rPr>
              <a:t> </a:t>
            </a:r>
            <a:r>
              <a:rPr lang="en-US" sz="2800" dirty="0" err="1">
                <a:solidFill>
                  <a:schemeClr val="accent1">
                    <a:lumMod val="75000"/>
                  </a:schemeClr>
                </a:solidFill>
              </a:rPr>
              <a:t>istilah</a:t>
            </a:r>
            <a:r>
              <a:rPr lang="en-US" sz="2800" dirty="0">
                <a:solidFill>
                  <a:schemeClr val="accent1">
                    <a:lumMod val="75000"/>
                  </a:schemeClr>
                </a:solidFill>
              </a:rPr>
              <a:t> </a:t>
            </a:r>
            <a:r>
              <a:rPr lang="en-US" sz="2800" dirty="0" err="1">
                <a:solidFill>
                  <a:schemeClr val="accent1">
                    <a:lumMod val="75000"/>
                  </a:schemeClr>
                </a:solidFill>
              </a:rPr>
              <a:t>sistem</a:t>
            </a:r>
            <a:r>
              <a:rPr lang="en-US" sz="2800" dirty="0">
                <a:solidFill>
                  <a:schemeClr val="accent1">
                    <a:lumMod val="75000"/>
                  </a:schemeClr>
                </a:solidFill>
              </a:rPr>
              <a:t> bus, </a:t>
            </a:r>
          </a:p>
          <a:p>
            <a:r>
              <a:rPr lang="en-US" sz="2800" dirty="0" err="1">
                <a:solidFill>
                  <a:schemeClr val="accent1">
                    <a:lumMod val="75000"/>
                  </a:schemeClr>
                </a:solidFill>
              </a:rPr>
              <a:t>memori</a:t>
            </a:r>
            <a:r>
              <a:rPr lang="en-US" sz="2800" dirty="0">
                <a:solidFill>
                  <a:schemeClr val="accent1">
                    <a:lumMod val="75000"/>
                  </a:schemeClr>
                </a:solidFill>
              </a:rPr>
              <a:t> </a:t>
            </a:r>
            <a:r>
              <a:rPr lang="en-US" sz="2800" dirty="0" err="1">
                <a:solidFill>
                  <a:schemeClr val="accent1">
                    <a:lumMod val="75000"/>
                  </a:schemeClr>
                </a:solidFill>
              </a:rPr>
              <a:t>terutama</a:t>
            </a:r>
            <a:r>
              <a:rPr lang="en-US" sz="2800" dirty="0">
                <a:solidFill>
                  <a:schemeClr val="accent1">
                    <a:lumMod val="75000"/>
                  </a:schemeClr>
                </a:solidFill>
              </a:rPr>
              <a:t>, cache, internal dan </a:t>
            </a:r>
            <a:r>
              <a:rPr lang="en-US" sz="2800" dirty="0" err="1">
                <a:solidFill>
                  <a:schemeClr val="accent1">
                    <a:lumMod val="75000"/>
                  </a:schemeClr>
                </a:solidFill>
              </a:rPr>
              <a:t>eksternal</a:t>
            </a:r>
            <a:r>
              <a:rPr lang="en-US" sz="2800" dirty="0">
                <a:solidFill>
                  <a:schemeClr val="accent1">
                    <a:lumMod val="75000"/>
                  </a:schemeClr>
                </a:solidFill>
              </a:rPr>
              <a:t> </a:t>
            </a:r>
            <a:r>
              <a:rPr lang="en-US" sz="2800" dirty="0" err="1">
                <a:solidFill>
                  <a:schemeClr val="accent1">
                    <a:lumMod val="75000"/>
                  </a:schemeClr>
                </a:solidFill>
              </a:rPr>
              <a:t>memori</a:t>
            </a:r>
            <a:r>
              <a:rPr lang="en-US" sz="2800" dirty="0">
                <a:solidFill>
                  <a:schemeClr val="accent1">
                    <a:lumMod val="75000"/>
                  </a:schemeClr>
                </a:solidFill>
              </a:rPr>
              <a:t>,</a:t>
            </a:r>
          </a:p>
          <a:p>
            <a:r>
              <a:rPr lang="en-US" sz="2800" dirty="0">
                <a:solidFill>
                  <a:schemeClr val="accent1">
                    <a:lumMod val="75000"/>
                  </a:schemeClr>
                </a:solidFill>
              </a:rPr>
              <a:t> </a:t>
            </a:r>
            <a:r>
              <a:rPr lang="en-US" sz="2800" dirty="0" err="1">
                <a:solidFill>
                  <a:schemeClr val="accent1">
                    <a:lumMod val="75000"/>
                  </a:schemeClr>
                </a:solidFill>
              </a:rPr>
              <a:t>modul</a:t>
            </a:r>
            <a:r>
              <a:rPr lang="en-US" sz="2800" dirty="0">
                <a:solidFill>
                  <a:schemeClr val="accent1">
                    <a:lumMod val="75000"/>
                  </a:schemeClr>
                </a:solidFill>
              </a:rPr>
              <a:t> I/O </a:t>
            </a:r>
          </a:p>
          <a:p>
            <a:r>
              <a:rPr lang="en-US" sz="2800" dirty="0">
                <a:solidFill>
                  <a:schemeClr val="accent1">
                    <a:lumMod val="75000"/>
                  </a:schemeClr>
                </a:solidFill>
              </a:rPr>
              <a:t>CPU </a:t>
            </a:r>
            <a:r>
              <a:rPr lang="en-US" sz="2800" dirty="0" err="1">
                <a:solidFill>
                  <a:schemeClr val="accent1">
                    <a:lumMod val="75000"/>
                  </a:schemeClr>
                </a:solidFill>
              </a:rPr>
              <a:t>sebagai</a:t>
            </a:r>
            <a:r>
              <a:rPr lang="en-US" sz="2800" dirty="0">
                <a:solidFill>
                  <a:schemeClr val="accent1">
                    <a:lumMod val="75000"/>
                  </a:schemeClr>
                </a:solidFill>
              </a:rPr>
              <a:t> </a:t>
            </a:r>
            <a:r>
              <a:rPr lang="en-US" sz="2800" dirty="0" err="1">
                <a:solidFill>
                  <a:schemeClr val="accent1">
                    <a:lumMod val="75000"/>
                  </a:schemeClr>
                </a:solidFill>
              </a:rPr>
              <a:t>bagian</a:t>
            </a:r>
            <a:r>
              <a:rPr lang="en-US" sz="2800" dirty="0">
                <a:solidFill>
                  <a:schemeClr val="accent1">
                    <a:lumMod val="75000"/>
                  </a:schemeClr>
                </a:solidFill>
              </a:rPr>
              <a:t> </a:t>
            </a:r>
            <a:r>
              <a:rPr lang="en-US" sz="2800" dirty="0" err="1">
                <a:solidFill>
                  <a:schemeClr val="accent1">
                    <a:lumMod val="75000"/>
                  </a:schemeClr>
                </a:solidFill>
              </a:rPr>
              <a:t>komponen</a:t>
            </a:r>
            <a:r>
              <a:rPr lang="en-US" sz="2800" dirty="0">
                <a:solidFill>
                  <a:schemeClr val="accent1">
                    <a:lumMod val="75000"/>
                  </a:schemeClr>
                </a:solidFill>
              </a:rPr>
              <a:t> computer, </a:t>
            </a:r>
          </a:p>
          <a:p>
            <a:r>
              <a:rPr lang="en-US" sz="2800" dirty="0">
                <a:solidFill>
                  <a:schemeClr val="accent1">
                    <a:lumMod val="75000"/>
                  </a:schemeClr>
                </a:solidFill>
              </a:rPr>
              <a:t>Operating System Support, </a:t>
            </a:r>
          </a:p>
          <a:p>
            <a:r>
              <a:rPr lang="en-US" sz="2800" dirty="0">
                <a:solidFill>
                  <a:schemeClr val="accent1">
                    <a:lumMod val="75000"/>
                  </a:schemeClr>
                </a:solidFill>
              </a:rPr>
              <a:t>Computer arithmetic, </a:t>
            </a:r>
            <a:r>
              <a:rPr lang="en-US" sz="2800" dirty="0" err="1">
                <a:solidFill>
                  <a:schemeClr val="accent1">
                    <a:lumMod val="75000"/>
                  </a:schemeClr>
                </a:solidFill>
              </a:rPr>
              <a:t>memahami</a:t>
            </a:r>
            <a:r>
              <a:rPr lang="en-US" sz="2800" dirty="0">
                <a:solidFill>
                  <a:schemeClr val="accent1">
                    <a:lumMod val="75000"/>
                  </a:schemeClr>
                </a:solidFill>
              </a:rPr>
              <a:t> </a:t>
            </a:r>
            <a:r>
              <a:rPr lang="en-US" sz="2800" dirty="0" err="1">
                <a:solidFill>
                  <a:schemeClr val="accent1">
                    <a:lumMod val="75000"/>
                  </a:schemeClr>
                </a:solidFill>
              </a:rPr>
              <a:t>lebih</a:t>
            </a:r>
            <a:r>
              <a:rPr lang="en-US" sz="2800" dirty="0">
                <a:solidFill>
                  <a:schemeClr val="accent1">
                    <a:lumMod val="75000"/>
                  </a:schemeClr>
                </a:solidFill>
              </a:rPr>
              <a:t> </a:t>
            </a:r>
            <a:r>
              <a:rPr lang="en-US" sz="2800" dirty="0" err="1">
                <a:solidFill>
                  <a:schemeClr val="accent1">
                    <a:lumMod val="75000"/>
                  </a:schemeClr>
                </a:solidFill>
              </a:rPr>
              <a:t>dalam</a:t>
            </a:r>
            <a:r>
              <a:rPr lang="en-US" sz="2800" dirty="0">
                <a:solidFill>
                  <a:schemeClr val="accent1">
                    <a:lumMod val="75000"/>
                  </a:schemeClr>
                </a:solidFill>
              </a:rPr>
              <a:t> </a:t>
            </a:r>
            <a:r>
              <a:rPr lang="en-US" sz="2800" dirty="0" err="1">
                <a:solidFill>
                  <a:schemeClr val="accent1">
                    <a:lumMod val="75000"/>
                  </a:schemeClr>
                </a:solidFill>
              </a:rPr>
              <a:t>mengenai</a:t>
            </a:r>
            <a:r>
              <a:rPr lang="en-US" sz="2800" dirty="0">
                <a:solidFill>
                  <a:schemeClr val="accent1">
                    <a:lumMod val="75000"/>
                  </a:schemeClr>
                </a:solidFill>
              </a:rPr>
              <a:t> set </a:t>
            </a:r>
            <a:r>
              <a:rPr lang="en-US" sz="2800" dirty="0" err="1">
                <a:solidFill>
                  <a:schemeClr val="accent1">
                    <a:lumMod val="75000"/>
                  </a:schemeClr>
                </a:solidFill>
              </a:rPr>
              <a:t>intruksi</a:t>
            </a:r>
            <a:r>
              <a:rPr lang="en-US" sz="2800" dirty="0">
                <a:solidFill>
                  <a:schemeClr val="accent1">
                    <a:lumMod val="75000"/>
                  </a:schemeClr>
                </a:solidFill>
              </a:rPr>
              <a:t> </a:t>
            </a:r>
            <a:r>
              <a:rPr lang="en-US" sz="2800" dirty="0" err="1">
                <a:solidFill>
                  <a:schemeClr val="accent1">
                    <a:lumMod val="75000"/>
                  </a:schemeClr>
                </a:solidFill>
              </a:rPr>
              <a:t>seperti</a:t>
            </a:r>
            <a:r>
              <a:rPr lang="en-US" sz="2800" dirty="0">
                <a:solidFill>
                  <a:schemeClr val="accent1">
                    <a:lumMod val="75000"/>
                  </a:schemeClr>
                </a:solidFill>
              </a:rPr>
              <a:t> </a:t>
            </a:r>
            <a:r>
              <a:rPr lang="en-US" sz="2800" dirty="0" err="1">
                <a:solidFill>
                  <a:schemeClr val="accent1">
                    <a:lumMod val="75000"/>
                  </a:schemeClr>
                </a:solidFill>
              </a:rPr>
              <a:t>fungsi</a:t>
            </a:r>
            <a:r>
              <a:rPr lang="en-US" sz="2800" dirty="0">
                <a:solidFill>
                  <a:schemeClr val="accent1">
                    <a:lumMod val="75000"/>
                  </a:schemeClr>
                </a:solidFill>
              </a:rPr>
              <a:t>, </a:t>
            </a:r>
          </a:p>
          <a:p>
            <a:r>
              <a:rPr lang="en-US" sz="2800" dirty="0" err="1">
                <a:solidFill>
                  <a:schemeClr val="accent1">
                    <a:lumMod val="75000"/>
                  </a:schemeClr>
                </a:solidFill>
              </a:rPr>
              <a:t>karakteristik</a:t>
            </a:r>
            <a:r>
              <a:rPr lang="en-US" sz="2800" dirty="0">
                <a:solidFill>
                  <a:schemeClr val="accent1">
                    <a:lumMod val="75000"/>
                  </a:schemeClr>
                </a:solidFill>
              </a:rPr>
              <a:t>, format dan </a:t>
            </a:r>
            <a:r>
              <a:rPr lang="en-US" sz="2800" dirty="0" err="1">
                <a:solidFill>
                  <a:schemeClr val="accent1">
                    <a:lumMod val="75000"/>
                  </a:schemeClr>
                </a:solidFill>
              </a:rPr>
              <a:t>teknik</a:t>
            </a:r>
            <a:r>
              <a:rPr lang="en-US" sz="2800" dirty="0">
                <a:solidFill>
                  <a:schemeClr val="accent1">
                    <a:lumMod val="75000"/>
                  </a:schemeClr>
                </a:solidFill>
              </a:rPr>
              <a:t> </a:t>
            </a:r>
            <a:r>
              <a:rPr lang="en-US" sz="2800" dirty="0" err="1">
                <a:solidFill>
                  <a:schemeClr val="accent1">
                    <a:lumMod val="75000"/>
                  </a:schemeClr>
                </a:solidFill>
              </a:rPr>
              <a:t>pengalamatannya</a:t>
            </a:r>
            <a:r>
              <a:rPr lang="en-US" sz="2800" dirty="0">
                <a:solidFill>
                  <a:schemeClr val="accent1">
                    <a:lumMod val="75000"/>
                  </a:schemeClr>
                </a:solidFill>
              </a:rPr>
              <a:t>.</a:t>
            </a:r>
            <a:endParaRPr lang="en-ID" dirty="0">
              <a:solidFill>
                <a:schemeClr val="accent1">
                  <a:lumMod val="75000"/>
                </a:schemeClr>
              </a:solidFill>
            </a:endParaRPr>
          </a:p>
        </p:txBody>
      </p:sp>
    </p:spTree>
    <p:extLst>
      <p:ext uri="{BB962C8B-B14F-4D97-AF65-F5344CB8AC3E}">
        <p14:creationId xmlns:p14="http://schemas.microsoft.com/office/powerpoint/2010/main" val="3263437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4592384-7D34-4072-B5F0-A89326F95DB8}" type="slidenum">
              <a:rPr lang="en-US"/>
              <a:pPr/>
              <a:t>40</a:t>
            </a:fld>
            <a:endParaRPr lang="en-US"/>
          </a:p>
        </p:txBody>
      </p:sp>
      <p:sp>
        <p:nvSpPr>
          <p:cNvPr id="95234" name="Rectangle 2"/>
          <p:cNvSpPr>
            <a:spLocks noGrp="1" noChangeArrowheads="1"/>
          </p:cNvSpPr>
          <p:nvPr>
            <p:ph type="title"/>
          </p:nvPr>
        </p:nvSpPr>
        <p:spPr/>
        <p:txBody>
          <a:bodyPr/>
          <a:lstStyle/>
          <a:p>
            <a:r>
              <a:rPr lang="en-US"/>
              <a:t>Representasi Integer</a:t>
            </a:r>
          </a:p>
        </p:txBody>
      </p:sp>
      <p:sp>
        <p:nvSpPr>
          <p:cNvPr id="95235" name="Rectangle 3"/>
          <p:cNvSpPr>
            <a:spLocks noGrp="1" noChangeArrowheads="1"/>
          </p:cNvSpPr>
          <p:nvPr>
            <p:ph type="body" idx="1"/>
          </p:nvPr>
        </p:nvSpPr>
        <p:spPr/>
        <p:txBody>
          <a:bodyPr/>
          <a:lstStyle/>
          <a:p>
            <a:r>
              <a:rPr lang="en-US"/>
              <a:t>Sistem bilangan dengan Radix berbeda</a:t>
            </a:r>
          </a:p>
          <a:p>
            <a:pPr lvl="1"/>
            <a:r>
              <a:rPr lang="en-US"/>
              <a:t>Biner</a:t>
            </a:r>
          </a:p>
          <a:p>
            <a:pPr lvl="1"/>
            <a:r>
              <a:rPr lang="en-US"/>
              <a:t>Oktal</a:t>
            </a:r>
          </a:p>
          <a:p>
            <a:pPr lvl="1"/>
            <a:r>
              <a:rPr lang="en-US"/>
              <a:t>Desimal</a:t>
            </a:r>
          </a:p>
          <a:p>
            <a:pPr lvl="1"/>
            <a:r>
              <a:rPr lang="en-US"/>
              <a:t>Heksadesimal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0F392E-66DE-497A-9565-60F63829FC42}" type="slidenum">
              <a:rPr lang="en-US"/>
              <a:pPr/>
              <a:t>41</a:t>
            </a:fld>
            <a:endParaRPr lang="en-US"/>
          </a:p>
        </p:txBody>
      </p:sp>
      <p:sp>
        <p:nvSpPr>
          <p:cNvPr id="96258" name="Rectangle 2"/>
          <p:cNvSpPr>
            <a:spLocks noGrp="1" noChangeArrowheads="1"/>
          </p:cNvSpPr>
          <p:nvPr>
            <p:ph type="title"/>
          </p:nvPr>
        </p:nvSpPr>
        <p:spPr/>
        <p:txBody>
          <a:bodyPr/>
          <a:lstStyle/>
          <a:p>
            <a:r>
              <a:rPr lang="en-US"/>
              <a:t>Representasi Bilangan Biner</a:t>
            </a:r>
          </a:p>
        </p:txBody>
      </p:sp>
      <p:sp>
        <p:nvSpPr>
          <p:cNvPr id="96259" name="Rectangle 3"/>
          <p:cNvSpPr>
            <a:spLocks noGrp="1" noChangeArrowheads="1"/>
          </p:cNvSpPr>
          <p:nvPr>
            <p:ph type="body" idx="1"/>
          </p:nvPr>
        </p:nvSpPr>
        <p:spPr/>
        <p:txBody>
          <a:bodyPr/>
          <a:lstStyle/>
          <a:p>
            <a:r>
              <a:rPr lang="en-US" dirty="0" err="1"/>
              <a:t>Ada</a:t>
            </a:r>
            <a:r>
              <a:rPr lang="en-US" dirty="0"/>
              <a:t> </a:t>
            </a:r>
            <a:r>
              <a:rPr lang="en-US" dirty="0" err="1"/>
              <a:t>alasan</a:t>
            </a:r>
            <a:r>
              <a:rPr lang="en-US" dirty="0"/>
              <a:t> </a:t>
            </a:r>
            <a:r>
              <a:rPr lang="en-US" dirty="0" err="1"/>
              <a:t>mendasar</a:t>
            </a:r>
            <a:r>
              <a:rPr lang="en-US" dirty="0"/>
              <a:t> </a:t>
            </a:r>
            <a:r>
              <a:rPr lang="en-US" dirty="0" err="1"/>
              <a:t>kenapa</a:t>
            </a:r>
            <a:r>
              <a:rPr lang="en-US" dirty="0"/>
              <a:t> </a:t>
            </a:r>
            <a:r>
              <a:rPr lang="en-US" dirty="0" err="1"/>
              <a:t>bilangan</a:t>
            </a:r>
            <a:r>
              <a:rPr lang="en-US" dirty="0"/>
              <a:t> </a:t>
            </a:r>
            <a:r>
              <a:rPr lang="en-US" dirty="0" err="1"/>
              <a:t>biner</a:t>
            </a:r>
            <a:r>
              <a:rPr lang="en-US" dirty="0"/>
              <a:t> </a:t>
            </a:r>
            <a:r>
              <a:rPr lang="en-US" dirty="0" err="1"/>
              <a:t>dipilih</a:t>
            </a:r>
            <a:r>
              <a:rPr lang="en-US" dirty="0"/>
              <a:t> </a:t>
            </a:r>
            <a:r>
              <a:rPr lang="en-US" dirty="0" err="1"/>
              <a:t>untuk</a:t>
            </a:r>
            <a:r>
              <a:rPr lang="en-US" dirty="0"/>
              <a:t> m</a:t>
            </a:r>
            <a:r>
              <a:rPr lang="id-ID" dirty="0"/>
              <a:t>e</a:t>
            </a:r>
            <a:r>
              <a:rPr lang="en-US" dirty="0" err="1"/>
              <a:t>kanisme</a:t>
            </a:r>
            <a:r>
              <a:rPr lang="en-US" dirty="0"/>
              <a:t> </a:t>
            </a:r>
            <a:r>
              <a:rPr lang="en-US" dirty="0" err="1"/>
              <a:t>representasi</a:t>
            </a:r>
            <a:r>
              <a:rPr lang="en-US" dirty="0"/>
              <a:t> data </a:t>
            </a:r>
            <a:r>
              <a:rPr lang="en-US" dirty="0" err="1"/>
              <a:t>komputer</a:t>
            </a:r>
            <a:r>
              <a:rPr lang="en-US" dirty="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EE2BAE-1E12-485D-8D8A-A837BA29CD41}" type="slidenum">
              <a:rPr lang="en-US"/>
              <a:pPr/>
              <a:t>42</a:t>
            </a:fld>
            <a:endParaRPr lang="en-US"/>
          </a:p>
        </p:txBody>
      </p:sp>
      <p:sp>
        <p:nvSpPr>
          <p:cNvPr id="97282" name="Rectangle 2"/>
          <p:cNvSpPr>
            <a:spLocks noGrp="1" noChangeArrowheads="1"/>
          </p:cNvSpPr>
          <p:nvPr>
            <p:ph type="title"/>
          </p:nvPr>
        </p:nvSpPr>
        <p:spPr/>
        <p:txBody>
          <a:bodyPr/>
          <a:lstStyle/>
          <a:p>
            <a:r>
              <a:rPr lang="en-US"/>
              <a:t>Alasannya</a:t>
            </a:r>
          </a:p>
        </p:txBody>
      </p:sp>
      <p:pic>
        <p:nvPicPr>
          <p:cNvPr id="97283" name="Picture 3"/>
          <p:cNvPicPr>
            <a:picLocks noGrp="1" noChangeAspect="1" noChangeArrowheads="1"/>
          </p:cNvPicPr>
          <p:nvPr>
            <p:ph type="body" idx="1"/>
          </p:nvPr>
        </p:nvPicPr>
        <p:blipFill>
          <a:blip r:embed="rId2" cstate="print"/>
          <a:srcRect/>
          <a:stretch>
            <a:fillRect/>
          </a:stretch>
        </p:blipFill>
        <p:spPr/>
        <p:style>
          <a:lnRef idx="2">
            <a:schemeClr val="accent2"/>
          </a:lnRef>
          <a:fillRef idx="1">
            <a:schemeClr val="lt1"/>
          </a:fillRef>
          <a:effectRef idx="0">
            <a:schemeClr val="accent2"/>
          </a:effectRef>
          <a:fontRef idx="minor">
            <a:schemeClr val="dk1"/>
          </a:fontRef>
        </p:style>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2A7E49-CE65-4B44-AA81-FF3BDB574F22}" type="slidenum">
              <a:rPr lang="en-US"/>
              <a:pPr/>
              <a:t>43</a:t>
            </a:fld>
            <a:endParaRPr lang="en-US"/>
          </a:p>
        </p:txBody>
      </p:sp>
      <p:sp>
        <p:nvSpPr>
          <p:cNvPr id="98306" name="Rectangle 2"/>
          <p:cNvSpPr>
            <a:spLocks noGrp="1" noChangeArrowheads="1"/>
          </p:cNvSpPr>
          <p:nvPr>
            <p:ph type="title"/>
          </p:nvPr>
        </p:nvSpPr>
        <p:spPr/>
        <p:txBody>
          <a:bodyPr/>
          <a:lstStyle/>
          <a:p>
            <a:r>
              <a:rPr lang="en-US"/>
              <a:t>Representasi Integer oleh Biner</a:t>
            </a:r>
          </a:p>
        </p:txBody>
      </p:sp>
      <p:sp>
        <p:nvSpPr>
          <p:cNvPr id="98307" name="Rectangle 3"/>
          <p:cNvSpPr>
            <a:spLocks noGrp="1" noChangeArrowheads="1"/>
          </p:cNvSpPr>
          <p:nvPr>
            <p:ph type="body" idx="1"/>
          </p:nvPr>
        </p:nvSpPr>
        <p:spPr/>
        <p:txBody>
          <a:bodyPr/>
          <a:lstStyle/>
          <a:p>
            <a:r>
              <a:rPr lang="en-US"/>
              <a:t>Dalam sistem bilangan biner terdapat empat macam sistem untuk merepresentasikan Integer</a:t>
            </a:r>
          </a:p>
          <a:p>
            <a:pPr lvl="1"/>
            <a:r>
              <a:rPr lang="en-US"/>
              <a:t>Representasi Unsign Integer</a:t>
            </a:r>
          </a:p>
          <a:p>
            <a:pPr lvl="1"/>
            <a:r>
              <a:rPr lang="en-US"/>
              <a:t>Representasi nilai tanda ( Sign-magnetude)</a:t>
            </a:r>
          </a:p>
          <a:p>
            <a:pPr lvl="1"/>
            <a:r>
              <a:rPr lang="en-US"/>
              <a:t>Representasi Bias</a:t>
            </a:r>
          </a:p>
          <a:p>
            <a:pPr lvl="1"/>
            <a:r>
              <a:rPr lang="en-US"/>
              <a:t>Representasi Komplemen dua (Two’s Complement)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C5CE8C-08DF-45F3-97FC-1AEA460F46F2}" type="slidenum">
              <a:rPr lang="en-US"/>
              <a:pPr/>
              <a:t>44</a:t>
            </a:fld>
            <a:endParaRPr lang="en-US"/>
          </a:p>
        </p:txBody>
      </p:sp>
      <p:sp>
        <p:nvSpPr>
          <p:cNvPr id="99330" name="Rectangle 2"/>
          <p:cNvSpPr>
            <a:spLocks noGrp="1" noChangeArrowheads="1"/>
          </p:cNvSpPr>
          <p:nvPr>
            <p:ph type="title"/>
          </p:nvPr>
        </p:nvSpPr>
        <p:spPr/>
        <p:txBody>
          <a:bodyPr/>
          <a:lstStyle/>
          <a:p>
            <a:r>
              <a:rPr lang="en-US"/>
              <a:t>Representasi Unsign Integer</a:t>
            </a:r>
          </a:p>
        </p:txBody>
      </p:sp>
      <p:sp>
        <p:nvSpPr>
          <p:cNvPr id="99331" name="Rectangle 3"/>
          <p:cNvSpPr>
            <a:spLocks noGrp="1" noChangeArrowheads="1"/>
          </p:cNvSpPr>
          <p:nvPr>
            <p:ph type="body" idx="1"/>
          </p:nvPr>
        </p:nvSpPr>
        <p:spPr/>
        <p:txBody>
          <a:bodyPr/>
          <a:lstStyle/>
          <a:p>
            <a:r>
              <a:rPr lang="en-US" sz="2400"/>
              <a:t>Untuk keperluan penyimpanan dan pengolahan data pengolahan komputer diperlukan bilangan biner yang terdiri atas bilangan 0 dan 1.</a:t>
            </a:r>
          </a:p>
          <a:p>
            <a:r>
              <a:rPr lang="en-US" sz="2400"/>
              <a:t>Suatu word 8 bit dapat digunakan untuk menyatakan bilangandesimal 0 hingga 255</a:t>
            </a:r>
          </a:p>
          <a:p>
            <a:r>
              <a:rPr lang="en-US" sz="2400"/>
              <a:t>Contoh :</a:t>
            </a:r>
          </a:p>
          <a:p>
            <a:pPr lvl="1"/>
            <a:r>
              <a:rPr lang="en-US" sz="2000"/>
              <a:t>0000 0000</a:t>
            </a:r>
            <a:r>
              <a:rPr lang="en-US" sz="2000" baseline="-25000"/>
              <a:t>2</a:t>
            </a:r>
            <a:r>
              <a:rPr lang="en-US" sz="2000"/>
              <a:t> = 0 </a:t>
            </a:r>
            <a:r>
              <a:rPr lang="en-US" sz="2000" baseline="-25000"/>
              <a:t>10</a:t>
            </a:r>
            <a:endParaRPr lang="en-US" sz="2000"/>
          </a:p>
          <a:p>
            <a:pPr lvl="1"/>
            <a:r>
              <a:rPr lang="en-US" sz="2000"/>
              <a:t>0000 0001</a:t>
            </a:r>
            <a:r>
              <a:rPr lang="en-US" sz="2000" baseline="-25000"/>
              <a:t>2</a:t>
            </a:r>
            <a:r>
              <a:rPr lang="en-US" sz="2000"/>
              <a:t> = 1 </a:t>
            </a:r>
            <a:r>
              <a:rPr lang="en-US" sz="2000" baseline="-25000"/>
              <a:t>10</a:t>
            </a:r>
            <a:endParaRPr lang="en-US" sz="2000"/>
          </a:p>
          <a:p>
            <a:pPr lvl="1"/>
            <a:r>
              <a:rPr lang="en-US" sz="2000"/>
              <a:t>1000 0000</a:t>
            </a:r>
            <a:r>
              <a:rPr lang="en-US" sz="2000" baseline="-25000"/>
              <a:t>2</a:t>
            </a:r>
            <a:r>
              <a:rPr lang="en-US" sz="2000"/>
              <a:t> = 128 </a:t>
            </a:r>
            <a:r>
              <a:rPr lang="en-US" sz="2000" baseline="-25000"/>
              <a:t>10</a:t>
            </a:r>
            <a:endParaRPr lang="en-US" sz="2000"/>
          </a:p>
          <a:p>
            <a:pPr lvl="1"/>
            <a:r>
              <a:rPr lang="en-US" sz="2000"/>
              <a:t>1111 1111</a:t>
            </a:r>
            <a:r>
              <a:rPr lang="en-US" sz="2000" baseline="-25000"/>
              <a:t>2</a:t>
            </a:r>
            <a:r>
              <a:rPr lang="en-US" sz="2000"/>
              <a:t> = 255 </a:t>
            </a:r>
            <a:r>
              <a:rPr lang="en-US" sz="2000" baseline="-25000"/>
              <a:t>10</a:t>
            </a:r>
            <a:endParaRPr 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4904490-15E8-4190-95AD-28C396E57DDF}" type="slidenum">
              <a:rPr lang="en-US"/>
              <a:pPr/>
              <a:t>45</a:t>
            </a:fld>
            <a:endParaRPr lang="en-US"/>
          </a:p>
        </p:txBody>
      </p:sp>
      <p:sp>
        <p:nvSpPr>
          <p:cNvPr id="100354" name="Rectangle 2"/>
          <p:cNvSpPr>
            <a:spLocks noGrp="1" noChangeArrowheads="1"/>
          </p:cNvSpPr>
          <p:nvPr>
            <p:ph type="title"/>
          </p:nvPr>
        </p:nvSpPr>
        <p:spPr/>
        <p:txBody>
          <a:bodyPr/>
          <a:lstStyle/>
          <a:p>
            <a:r>
              <a:rPr lang="en-US" sz="3200"/>
              <a:t>Formula Representasi unsign Integer</a:t>
            </a:r>
          </a:p>
        </p:txBody>
      </p:sp>
      <p:sp>
        <p:nvSpPr>
          <p:cNvPr id="100355" name="Rectangle 3"/>
          <p:cNvSpPr>
            <a:spLocks noGrp="1" noChangeArrowheads="1"/>
          </p:cNvSpPr>
          <p:nvPr>
            <p:ph type="body" idx="1"/>
          </p:nvPr>
        </p:nvSpPr>
        <p:spPr/>
        <p:txBody>
          <a:bodyPr/>
          <a:lstStyle/>
          <a:p>
            <a:pPr>
              <a:lnSpc>
                <a:spcPct val="90000"/>
              </a:lnSpc>
            </a:pPr>
            <a:r>
              <a:rPr lang="en-US"/>
              <a:t>Formulasi umum untuk representasi unsign integer N adalah : </a:t>
            </a:r>
          </a:p>
          <a:p>
            <a:pPr>
              <a:lnSpc>
                <a:spcPct val="90000"/>
              </a:lnSpc>
            </a:pPr>
            <a:endParaRPr lang="en-US"/>
          </a:p>
          <a:p>
            <a:pPr>
              <a:lnSpc>
                <a:spcPct val="90000"/>
              </a:lnSpc>
            </a:pPr>
            <a:endParaRPr lang="en-US"/>
          </a:p>
          <a:p>
            <a:pPr>
              <a:lnSpc>
                <a:spcPct val="90000"/>
              </a:lnSpc>
            </a:pPr>
            <a:endParaRPr lang="en-US"/>
          </a:p>
          <a:p>
            <a:pPr>
              <a:lnSpc>
                <a:spcPct val="90000"/>
              </a:lnSpc>
            </a:pPr>
            <a:r>
              <a:rPr lang="en-US"/>
              <a:t>Kelemahan:</a:t>
            </a:r>
          </a:p>
          <a:p>
            <a:pPr lvl="1">
              <a:lnSpc>
                <a:spcPct val="90000"/>
              </a:lnSpc>
            </a:pPr>
            <a:r>
              <a:rPr lang="en-US"/>
              <a:t>Hanya dapat menyatakan bilangan positif saja</a:t>
            </a:r>
          </a:p>
          <a:p>
            <a:pPr lvl="1">
              <a:lnSpc>
                <a:spcPct val="90000"/>
              </a:lnSpc>
            </a:pPr>
            <a:r>
              <a:rPr lang="en-US"/>
              <a:t>Sistem ini tidak bisa digunakan untuk menyatakan bilangan integer negatif</a:t>
            </a:r>
          </a:p>
        </p:txBody>
      </p:sp>
      <p:pic>
        <p:nvPicPr>
          <p:cNvPr id="100356" name="Picture 4"/>
          <p:cNvPicPr>
            <a:picLocks noChangeAspect="1" noChangeArrowheads="1"/>
          </p:cNvPicPr>
          <p:nvPr/>
        </p:nvPicPr>
        <p:blipFill>
          <a:blip r:embed="rId2" cstate="print"/>
          <a:srcRect/>
          <a:stretch>
            <a:fillRect/>
          </a:stretch>
        </p:blipFill>
        <p:spPr bwMode="auto">
          <a:xfrm>
            <a:off x="2895600" y="2743200"/>
            <a:ext cx="1752600" cy="14986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1E7381-056A-40A4-B3BB-29CB19E6E6F2}" type="slidenum">
              <a:rPr lang="en-US"/>
              <a:pPr/>
              <a:t>46</a:t>
            </a:fld>
            <a:endParaRPr lang="en-US"/>
          </a:p>
        </p:txBody>
      </p:sp>
      <p:sp>
        <p:nvSpPr>
          <p:cNvPr id="101378" name="Rectangle 2"/>
          <p:cNvSpPr>
            <a:spLocks noGrp="1" noChangeArrowheads="1"/>
          </p:cNvSpPr>
          <p:nvPr>
            <p:ph type="title"/>
          </p:nvPr>
        </p:nvSpPr>
        <p:spPr/>
        <p:txBody>
          <a:bodyPr/>
          <a:lstStyle/>
          <a:p>
            <a:r>
              <a:rPr lang="en-US"/>
              <a:t>Representasi Nilai Tanda</a:t>
            </a:r>
          </a:p>
        </p:txBody>
      </p:sp>
      <p:sp>
        <p:nvSpPr>
          <p:cNvPr id="101379" name="Rectangle 3"/>
          <p:cNvSpPr>
            <a:spLocks noGrp="1" noChangeArrowheads="1"/>
          </p:cNvSpPr>
          <p:nvPr>
            <p:ph type="body" idx="1"/>
          </p:nvPr>
        </p:nvSpPr>
        <p:spPr/>
        <p:txBody>
          <a:bodyPr/>
          <a:lstStyle/>
          <a:p>
            <a:r>
              <a:rPr lang="en-US" dirty="0" err="1"/>
              <a:t>Berangkat</a:t>
            </a:r>
            <a:r>
              <a:rPr lang="en-US" dirty="0"/>
              <a:t> </a:t>
            </a:r>
            <a:r>
              <a:rPr lang="en-US" dirty="0" err="1"/>
              <a:t>dari</a:t>
            </a:r>
            <a:r>
              <a:rPr lang="en-US" dirty="0"/>
              <a:t> </a:t>
            </a:r>
            <a:r>
              <a:rPr lang="en-US" dirty="0" err="1"/>
              <a:t>kelemahan</a:t>
            </a:r>
            <a:r>
              <a:rPr lang="en-US" dirty="0"/>
              <a:t> </a:t>
            </a:r>
            <a:r>
              <a:rPr lang="en-US" dirty="0" err="1"/>
              <a:t>unsign</a:t>
            </a:r>
            <a:r>
              <a:rPr lang="en-US" dirty="0"/>
              <a:t> integer</a:t>
            </a:r>
          </a:p>
          <a:p>
            <a:r>
              <a:rPr lang="en-US" dirty="0" err="1"/>
              <a:t>Dikembangkan</a:t>
            </a:r>
            <a:r>
              <a:rPr lang="en-US" dirty="0"/>
              <a:t> </a:t>
            </a:r>
            <a:r>
              <a:rPr lang="en-US" dirty="0" err="1"/>
              <a:t>beberapa</a:t>
            </a:r>
            <a:r>
              <a:rPr lang="en-US" dirty="0"/>
              <a:t> </a:t>
            </a:r>
            <a:r>
              <a:rPr lang="en-US" dirty="0" err="1"/>
              <a:t>konvensi</a:t>
            </a:r>
            <a:r>
              <a:rPr lang="en-US" dirty="0"/>
              <a:t> </a:t>
            </a:r>
            <a:r>
              <a:rPr lang="en-US" dirty="0" err="1"/>
              <a:t>untuk</a:t>
            </a:r>
            <a:r>
              <a:rPr lang="en-US" dirty="0"/>
              <a:t> </a:t>
            </a:r>
            <a:r>
              <a:rPr lang="en-US" dirty="0" err="1"/>
              <a:t>menyatakan</a:t>
            </a:r>
            <a:r>
              <a:rPr lang="en-US" dirty="0"/>
              <a:t> </a:t>
            </a:r>
            <a:r>
              <a:rPr lang="en-US" dirty="0" err="1"/>
              <a:t>bilangan</a:t>
            </a:r>
            <a:r>
              <a:rPr lang="en-US" dirty="0"/>
              <a:t> integer </a:t>
            </a:r>
            <a:r>
              <a:rPr lang="en-US" dirty="0" err="1"/>
              <a:t>negatif</a:t>
            </a:r>
            <a:endParaRPr lang="en-US" dirty="0"/>
          </a:p>
          <a:p>
            <a:endParaRPr lang="en-US" dirty="0"/>
          </a:p>
          <a:p>
            <a:pPr>
              <a:buFont typeface="Monotype Sorts" pitchFamily="2" charset="2"/>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355C135-8F37-4F80-8898-55B7BB1C509B}" type="slidenum">
              <a:rPr lang="en-US"/>
              <a:pPr/>
              <a:t>47</a:t>
            </a:fld>
            <a:endParaRPr lang="en-US"/>
          </a:p>
        </p:txBody>
      </p:sp>
      <p:sp>
        <p:nvSpPr>
          <p:cNvPr id="102402" name="Rectangle 2"/>
          <p:cNvSpPr>
            <a:spLocks noGrp="1" noChangeArrowheads="1"/>
          </p:cNvSpPr>
          <p:nvPr>
            <p:ph type="title"/>
          </p:nvPr>
        </p:nvSpPr>
        <p:spPr/>
        <p:txBody>
          <a:bodyPr/>
          <a:lstStyle/>
          <a:p>
            <a:r>
              <a:rPr lang="en-US" sz="3200"/>
              <a:t>Konvensi Representasi nilai tanda</a:t>
            </a:r>
          </a:p>
        </p:txBody>
      </p:sp>
      <p:sp>
        <p:nvSpPr>
          <p:cNvPr id="102403" name="Rectangle 3"/>
          <p:cNvSpPr>
            <a:spLocks noGrp="1" noChangeArrowheads="1"/>
          </p:cNvSpPr>
          <p:nvPr>
            <p:ph type="body" idx="1"/>
          </p:nvPr>
        </p:nvSpPr>
        <p:spPr/>
        <p:txBody>
          <a:bodyPr/>
          <a:lstStyle/>
          <a:p>
            <a:r>
              <a:rPr lang="en-US"/>
              <a:t>Perlakuan bit paling berarti (paling kiri) didalam word sebagai tanda</a:t>
            </a:r>
          </a:p>
          <a:p>
            <a:r>
              <a:rPr lang="en-US"/>
              <a:t>Bila bit paling kiri adalah 0 maka bilangan tersebut positif</a:t>
            </a:r>
          </a:p>
          <a:p>
            <a:r>
              <a:rPr lang="en-US"/>
              <a:t>Bila bit paling kiri adalah 1 maka bilangan tersebut negatif</a:t>
            </a:r>
          </a:p>
          <a:p>
            <a:endParaRPr lang="en-US"/>
          </a:p>
        </p:txBody>
      </p:sp>
      <p:pic>
        <p:nvPicPr>
          <p:cNvPr id="102404" name="Picture 4"/>
          <p:cNvPicPr>
            <a:picLocks noChangeAspect="1" noChangeArrowheads="1"/>
          </p:cNvPicPr>
          <p:nvPr/>
        </p:nvPicPr>
        <p:blipFill>
          <a:blip r:embed="rId2" cstate="print"/>
          <a:srcRect/>
          <a:stretch>
            <a:fillRect/>
          </a:stretch>
        </p:blipFill>
        <p:spPr bwMode="auto">
          <a:xfrm>
            <a:off x="1219200" y="4800600"/>
            <a:ext cx="2819400" cy="175736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1CEE772-617C-4D2F-93EA-7F9074C2625C}" type="slidenum">
              <a:rPr lang="en-US"/>
              <a:pPr/>
              <a:t>48</a:t>
            </a:fld>
            <a:endParaRPr lang="en-US"/>
          </a:p>
        </p:txBody>
      </p:sp>
      <p:sp>
        <p:nvSpPr>
          <p:cNvPr id="103426" name="Rectangle 2"/>
          <p:cNvSpPr>
            <a:spLocks noGrp="1" noChangeArrowheads="1"/>
          </p:cNvSpPr>
          <p:nvPr>
            <p:ph type="title"/>
          </p:nvPr>
        </p:nvSpPr>
        <p:spPr/>
        <p:txBody>
          <a:bodyPr/>
          <a:lstStyle/>
          <a:p>
            <a:r>
              <a:rPr lang="en-US" sz="3200"/>
              <a:t>Formulasi Representasi nilai tanda </a:t>
            </a:r>
          </a:p>
        </p:txBody>
      </p:sp>
      <p:sp>
        <p:nvSpPr>
          <p:cNvPr id="103427" name="Rectangle 3"/>
          <p:cNvSpPr>
            <a:spLocks noGrp="1" noChangeArrowheads="1"/>
          </p:cNvSpPr>
          <p:nvPr>
            <p:ph type="body" idx="1"/>
          </p:nvPr>
        </p:nvSpPr>
        <p:spPr/>
        <p:txBody>
          <a:bodyPr/>
          <a:lstStyle/>
          <a:p>
            <a:r>
              <a:rPr lang="en-US"/>
              <a:t>Formulasi umum dalam signed integer N</a:t>
            </a:r>
          </a:p>
        </p:txBody>
      </p:sp>
      <p:pic>
        <p:nvPicPr>
          <p:cNvPr id="103428" name="Picture 4"/>
          <p:cNvPicPr>
            <a:picLocks noChangeAspect="1" noChangeArrowheads="1"/>
          </p:cNvPicPr>
          <p:nvPr/>
        </p:nvPicPr>
        <p:blipFill>
          <a:blip r:embed="rId2" cstate="print"/>
          <a:srcRect/>
          <a:stretch>
            <a:fillRect/>
          </a:stretch>
        </p:blipFill>
        <p:spPr bwMode="auto">
          <a:xfrm>
            <a:off x="1828800" y="2590800"/>
            <a:ext cx="4572000" cy="35623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9A02812-239A-4563-A6F7-8A48AA1CCDF1}" type="slidenum">
              <a:rPr lang="en-US"/>
              <a:pPr/>
              <a:t>49</a:t>
            </a:fld>
            <a:endParaRPr lang="en-US"/>
          </a:p>
        </p:txBody>
      </p:sp>
      <p:sp>
        <p:nvSpPr>
          <p:cNvPr id="104450" name="Rectangle 2"/>
          <p:cNvSpPr>
            <a:spLocks noGrp="1" noChangeArrowheads="1"/>
          </p:cNvSpPr>
          <p:nvPr>
            <p:ph type="title"/>
          </p:nvPr>
        </p:nvSpPr>
        <p:spPr/>
        <p:txBody>
          <a:bodyPr/>
          <a:lstStyle/>
          <a:p>
            <a:r>
              <a:rPr lang="en-US" sz="3200"/>
              <a:t>Kelemahan Representasi nilai tanda </a:t>
            </a:r>
          </a:p>
        </p:txBody>
      </p:sp>
      <p:sp>
        <p:nvSpPr>
          <p:cNvPr id="104451" name="Rectangle 3"/>
          <p:cNvSpPr>
            <a:spLocks noGrp="1" noChangeArrowheads="1"/>
          </p:cNvSpPr>
          <p:nvPr>
            <p:ph type="body" idx="1"/>
          </p:nvPr>
        </p:nvSpPr>
        <p:spPr/>
        <p:txBody>
          <a:bodyPr/>
          <a:lstStyle/>
          <a:p>
            <a:r>
              <a:rPr lang="en-US"/>
              <a:t>Masalah pada operasi aritmatika penjumlahan dan pengurangan yang memerlukan pertimbangan tanda maupun nilai bilangan</a:t>
            </a:r>
          </a:p>
          <a:p>
            <a:r>
              <a:rPr lang="en-US"/>
              <a:t>Adanya representasi nilai ganda pada bilangan 0</a:t>
            </a:r>
          </a:p>
          <a:p>
            <a:pPr lvl="1"/>
            <a:endParaRPr lang="en-US"/>
          </a:p>
        </p:txBody>
      </p:sp>
      <p:pic>
        <p:nvPicPr>
          <p:cNvPr id="104453" name="Picture 5"/>
          <p:cNvPicPr>
            <a:picLocks noChangeAspect="1" noChangeArrowheads="1"/>
          </p:cNvPicPr>
          <p:nvPr/>
        </p:nvPicPr>
        <p:blipFill>
          <a:blip r:embed="rId2" cstate="print"/>
          <a:srcRect/>
          <a:stretch>
            <a:fillRect/>
          </a:stretch>
        </p:blipFill>
        <p:spPr bwMode="auto">
          <a:xfrm>
            <a:off x="990600" y="3962400"/>
            <a:ext cx="2933700" cy="9620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D82F-A3FD-43B6-8EFB-55AD632E0288}"/>
              </a:ext>
            </a:extLst>
          </p:cNvPr>
          <p:cNvSpPr>
            <a:spLocks noGrp="1"/>
          </p:cNvSpPr>
          <p:nvPr>
            <p:ph type="title"/>
          </p:nvPr>
        </p:nvSpPr>
        <p:spPr/>
        <p:txBody>
          <a:bodyPr/>
          <a:lstStyle/>
          <a:p>
            <a:r>
              <a:rPr lang="en-US" dirty="0"/>
              <a:t>Proses </a:t>
            </a:r>
            <a:r>
              <a:rPr lang="en-US" dirty="0" err="1"/>
              <a:t>pembelajaran</a:t>
            </a:r>
            <a:endParaRPr lang="en-ID" dirty="0"/>
          </a:p>
        </p:txBody>
      </p:sp>
      <p:sp>
        <p:nvSpPr>
          <p:cNvPr id="3" name="Content Placeholder 2">
            <a:extLst>
              <a:ext uri="{FF2B5EF4-FFF2-40B4-BE49-F238E27FC236}">
                <a16:creationId xmlns:a16="http://schemas.microsoft.com/office/drawing/2014/main" id="{A08103B3-543C-4512-A2CC-7098AFF3A003}"/>
              </a:ext>
            </a:extLst>
          </p:cNvPr>
          <p:cNvSpPr>
            <a:spLocks noGrp="1"/>
          </p:cNvSpPr>
          <p:nvPr>
            <p:ph idx="1"/>
          </p:nvPr>
        </p:nvSpPr>
        <p:spPr/>
        <p:txBody>
          <a:bodyPr>
            <a:normAutofit fontScale="92500" lnSpcReduction="10000"/>
          </a:bodyPr>
          <a:lstStyle/>
          <a:p>
            <a:r>
              <a:rPr lang="en-US" sz="2800" dirty="0" err="1"/>
              <a:t>ceramah</a:t>
            </a:r>
            <a:r>
              <a:rPr lang="en-US" sz="2800" dirty="0"/>
              <a:t>, </a:t>
            </a:r>
          </a:p>
          <a:p>
            <a:r>
              <a:rPr lang="en-US" sz="2800" dirty="0" err="1"/>
              <a:t>diskusi</a:t>
            </a:r>
            <a:r>
              <a:rPr lang="en-US" sz="2800" dirty="0"/>
              <a:t>, </a:t>
            </a:r>
          </a:p>
          <a:p>
            <a:r>
              <a:rPr lang="en-US" sz="2800" dirty="0" err="1"/>
              <a:t>tanya</a:t>
            </a:r>
            <a:r>
              <a:rPr lang="en-US" sz="2800" dirty="0"/>
              <a:t> </a:t>
            </a:r>
            <a:r>
              <a:rPr lang="en-US" sz="2800" dirty="0" err="1"/>
              <a:t>jawab</a:t>
            </a:r>
            <a:r>
              <a:rPr lang="en-US" sz="2800" dirty="0"/>
              <a:t>,  </a:t>
            </a:r>
          </a:p>
          <a:p>
            <a:r>
              <a:rPr lang="en-US" sz="2800" dirty="0" err="1"/>
              <a:t>pembelajaran</a:t>
            </a:r>
            <a:r>
              <a:rPr lang="en-US" sz="2800" dirty="0"/>
              <a:t> </a:t>
            </a:r>
            <a:r>
              <a:rPr lang="en-US" sz="2800" dirty="0" err="1"/>
              <a:t>mandiri</a:t>
            </a:r>
            <a:r>
              <a:rPr lang="en-US" sz="2800" dirty="0"/>
              <a:t> </a:t>
            </a:r>
          </a:p>
          <a:p>
            <a:r>
              <a:rPr lang="en-US" sz="2800" dirty="0"/>
              <a:t> </a:t>
            </a:r>
            <a:r>
              <a:rPr lang="en-US" sz="2800" dirty="0" err="1"/>
              <a:t>evaluasi</a:t>
            </a:r>
            <a:r>
              <a:rPr lang="en-US" sz="2800" dirty="0"/>
              <a:t> :</a:t>
            </a:r>
          </a:p>
          <a:p>
            <a:pPr lvl="2"/>
            <a:r>
              <a:rPr lang="en-US" sz="2300" dirty="0"/>
              <a:t>quiz,</a:t>
            </a:r>
          </a:p>
          <a:p>
            <a:pPr lvl="2"/>
            <a:r>
              <a:rPr lang="en-US" sz="2300" dirty="0" err="1"/>
              <a:t>tugas</a:t>
            </a:r>
            <a:r>
              <a:rPr lang="en-US" sz="2300" dirty="0"/>
              <a:t> </a:t>
            </a:r>
            <a:r>
              <a:rPr lang="en-US" sz="2300" dirty="0" err="1"/>
              <a:t>rumah</a:t>
            </a:r>
            <a:r>
              <a:rPr lang="en-US" sz="2300" dirty="0"/>
              <a:t> </a:t>
            </a:r>
            <a:r>
              <a:rPr lang="en-US" sz="2300" dirty="0" err="1"/>
              <a:t>individu</a:t>
            </a:r>
            <a:r>
              <a:rPr lang="en-US" sz="2300" dirty="0"/>
              <a:t> dan </a:t>
            </a:r>
            <a:r>
              <a:rPr lang="en-US" sz="2300" dirty="0" err="1"/>
              <a:t>tugas</a:t>
            </a:r>
            <a:r>
              <a:rPr lang="en-US" sz="2300" dirty="0"/>
              <a:t> </a:t>
            </a:r>
            <a:r>
              <a:rPr lang="en-US" sz="2300" dirty="0" err="1"/>
              <a:t>kelompok</a:t>
            </a:r>
            <a:r>
              <a:rPr lang="en-US" sz="2300" dirty="0"/>
              <a:t> </a:t>
            </a:r>
            <a:r>
              <a:rPr lang="en-US" sz="2300" dirty="0" err="1"/>
              <a:t>langsung</a:t>
            </a:r>
            <a:r>
              <a:rPr lang="en-US" sz="2300" dirty="0"/>
              <a:t> di </a:t>
            </a:r>
            <a:r>
              <a:rPr lang="en-US" sz="2300" dirty="0" err="1"/>
              <a:t>sampaikan</a:t>
            </a:r>
            <a:r>
              <a:rPr lang="en-US" sz="2300" dirty="0"/>
              <a:t> di </a:t>
            </a:r>
            <a:r>
              <a:rPr lang="en-US" sz="2300" dirty="0" err="1"/>
              <a:t>kelas</a:t>
            </a:r>
            <a:r>
              <a:rPr lang="en-US" sz="2300" dirty="0"/>
              <a:t> </a:t>
            </a:r>
            <a:r>
              <a:rPr lang="en-US" sz="2300" dirty="0" err="1"/>
              <a:t>atau</a:t>
            </a:r>
            <a:r>
              <a:rPr lang="en-US" sz="2300" dirty="0"/>
              <a:t> </a:t>
            </a:r>
            <a:r>
              <a:rPr lang="en-US" sz="2300" dirty="0" err="1"/>
              <a:t>melalui</a:t>
            </a:r>
            <a:r>
              <a:rPr lang="en-US" sz="2300" dirty="0"/>
              <a:t> e-mail, </a:t>
            </a:r>
          </a:p>
          <a:p>
            <a:pPr lvl="2"/>
            <a:r>
              <a:rPr lang="en-US" sz="2300" dirty="0" err="1"/>
              <a:t>diskusi</a:t>
            </a:r>
            <a:r>
              <a:rPr lang="en-US" sz="2300" dirty="0"/>
              <a:t>, </a:t>
            </a:r>
          </a:p>
          <a:p>
            <a:pPr lvl="2"/>
            <a:r>
              <a:rPr lang="en-US" sz="2300" dirty="0" err="1"/>
              <a:t>keaktifan</a:t>
            </a:r>
            <a:r>
              <a:rPr lang="en-US" sz="2300" dirty="0"/>
              <a:t> </a:t>
            </a:r>
            <a:r>
              <a:rPr lang="en-US" sz="2300" dirty="0" err="1"/>
              <a:t>mahasiswa</a:t>
            </a:r>
            <a:r>
              <a:rPr lang="en-US" sz="2300" dirty="0"/>
              <a:t>, </a:t>
            </a:r>
          </a:p>
          <a:p>
            <a:pPr lvl="2"/>
            <a:r>
              <a:rPr lang="en-US" sz="2300" dirty="0" err="1"/>
              <a:t>ujian</a:t>
            </a:r>
            <a:r>
              <a:rPr lang="en-US" sz="2300" dirty="0"/>
              <a:t> </a:t>
            </a:r>
            <a:r>
              <a:rPr lang="en-US" sz="2300" dirty="0" err="1"/>
              <a:t>tengah</a:t>
            </a:r>
            <a:r>
              <a:rPr lang="en-US" sz="2300" dirty="0"/>
              <a:t> semester dan </a:t>
            </a:r>
            <a:r>
              <a:rPr lang="en-US" sz="2300" dirty="0" err="1"/>
              <a:t>ujian</a:t>
            </a:r>
            <a:r>
              <a:rPr lang="en-US" sz="2300" dirty="0"/>
              <a:t> </a:t>
            </a:r>
            <a:r>
              <a:rPr lang="en-US" sz="2300" dirty="0" err="1"/>
              <a:t>akhir</a:t>
            </a:r>
            <a:r>
              <a:rPr lang="en-US" sz="2300" dirty="0"/>
              <a:t> semester.</a:t>
            </a:r>
            <a:endParaRPr lang="en-ID" dirty="0"/>
          </a:p>
        </p:txBody>
      </p:sp>
    </p:spTree>
    <p:extLst>
      <p:ext uri="{BB962C8B-B14F-4D97-AF65-F5344CB8AC3E}">
        <p14:creationId xmlns:p14="http://schemas.microsoft.com/office/powerpoint/2010/main" val="401528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881263-E89C-4817-8FF9-7B8E7D4A2C6A}" type="slidenum">
              <a:rPr lang="en-US"/>
              <a:pPr/>
              <a:t>50</a:t>
            </a:fld>
            <a:endParaRPr lang="en-US"/>
          </a:p>
        </p:txBody>
      </p:sp>
      <p:sp>
        <p:nvSpPr>
          <p:cNvPr id="105474" name="Rectangle 2"/>
          <p:cNvSpPr>
            <a:spLocks noGrp="1" noChangeArrowheads="1"/>
          </p:cNvSpPr>
          <p:nvPr>
            <p:ph type="title"/>
          </p:nvPr>
        </p:nvSpPr>
        <p:spPr/>
        <p:txBody>
          <a:bodyPr/>
          <a:lstStyle/>
          <a:p>
            <a:r>
              <a:rPr lang="en-US"/>
              <a:t>Representasi Bias</a:t>
            </a:r>
          </a:p>
        </p:txBody>
      </p:sp>
      <p:sp>
        <p:nvSpPr>
          <p:cNvPr id="105475" name="Rectangle 3"/>
          <p:cNvSpPr>
            <a:spLocks noGrp="1" noChangeArrowheads="1"/>
          </p:cNvSpPr>
          <p:nvPr>
            <p:ph type="body" idx="1"/>
          </p:nvPr>
        </p:nvSpPr>
        <p:spPr/>
        <p:txBody>
          <a:bodyPr/>
          <a:lstStyle/>
          <a:p>
            <a:r>
              <a:rPr lang="en-US" sz="2400"/>
              <a:t>Digunakan untuk menyatakan exponen (bilangan pemangkat) pada representasi bilangan pecahan</a:t>
            </a:r>
          </a:p>
          <a:p>
            <a:r>
              <a:rPr lang="en-US" sz="2400"/>
              <a:t>Dapat menyatakan bilangan bertanda, yaitu dengan mengurutkan bilangan negatif paling kecil yang dapat di jangkau sampai bilangan positif paling besar yang dapat di jangkau.</a:t>
            </a:r>
          </a:p>
          <a:p>
            <a:endParaRPr lang="en-US" sz="2400"/>
          </a:p>
          <a:p>
            <a:r>
              <a:rPr lang="en-US" sz="2400" b="1"/>
              <a:t>Mengatasi permasalahan pada bilangan bertanda yaitu +0 dan -0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D7354A-A0AE-49A5-B60B-5FEE2604ABD0}" type="slidenum">
              <a:rPr lang="en-US"/>
              <a:pPr/>
              <a:t>51</a:t>
            </a:fld>
            <a:endParaRPr lang="en-US"/>
          </a:p>
        </p:txBody>
      </p:sp>
      <p:sp>
        <p:nvSpPr>
          <p:cNvPr id="106498" name="Rectangle 2"/>
          <p:cNvSpPr>
            <a:spLocks noGrp="1" noChangeArrowheads="1"/>
          </p:cNvSpPr>
          <p:nvPr>
            <p:ph type="title"/>
          </p:nvPr>
        </p:nvSpPr>
        <p:spPr/>
        <p:txBody>
          <a:bodyPr/>
          <a:lstStyle/>
          <a:p>
            <a:r>
              <a:rPr lang="en-US"/>
              <a:t>Representasi bias</a:t>
            </a:r>
          </a:p>
        </p:txBody>
      </p:sp>
      <p:pic>
        <p:nvPicPr>
          <p:cNvPr id="106499"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B33B4B1-5D53-49DE-81F0-4FAED7E0C5AE}" type="slidenum">
              <a:rPr lang="en-US"/>
              <a:pPr/>
              <a:t>52</a:t>
            </a:fld>
            <a:endParaRPr lang="en-US"/>
          </a:p>
        </p:txBody>
      </p:sp>
      <p:sp>
        <p:nvSpPr>
          <p:cNvPr id="107522" name="Rectangle 2"/>
          <p:cNvSpPr>
            <a:spLocks noGrp="1" noChangeArrowheads="1"/>
          </p:cNvSpPr>
          <p:nvPr>
            <p:ph type="title"/>
          </p:nvPr>
        </p:nvSpPr>
        <p:spPr/>
        <p:txBody>
          <a:bodyPr/>
          <a:lstStyle/>
          <a:p>
            <a:r>
              <a:rPr lang="en-US"/>
              <a:t>Formula representasi bias</a:t>
            </a:r>
          </a:p>
        </p:txBody>
      </p:sp>
      <p:sp>
        <p:nvSpPr>
          <p:cNvPr id="107523" name="AutoShape 3"/>
          <p:cNvSpPr>
            <a:spLocks noGrp="1" noChangeAspect="1" noChangeArrowheads="1"/>
          </p:cNvSpPr>
          <p:nvPr>
            <p:ph type="body" idx="1"/>
          </p:nvPr>
        </p:nvSpPr>
        <p:spPr/>
        <p:txBody>
          <a:bodyPr/>
          <a:lstStyle/>
          <a:p>
            <a:r>
              <a:rPr lang="en-US"/>
              <a:t>Formulasi umum dalam biased integer N</a:t>
            </a:r>
          </a:p>
          <a:p>
            <a:endParaRPr lang="en-US"/>
          </a:p>
          <a:p>
            <a:endParaRPr lang="en-US"/>
          </a:p>
          <a:p>
            <a:r>
              <a:rPr lang="en-US"/>
              <a:t>Jika menggunakan bilangan bias 8 bit maka b akan bernilai 127, nilai ini didapat 2 dipangkatkan dengan dari n jumlah bit dikurangi dengan 1</a:t>
            </a:r>
          </a:p>
        </p:txBody>
      </p:sp>
      <p:pic>
        <p:nvPicPr>
          <p:cNvPr id="107525" name="Picture 5"/>
          <p:cNvPicPr>
            <a:picLocks noChangeAspect="1" noChangeArrowheads="1"/>
          </p:cNvPicPr>
          <p:nvPr/>
        </p:nvPicPr>
        <p:blipFill>
          <a:blip r:embed="rId2" cstate="print"/>
          <a:srcRect/>
          <a:stretch>
            <a:fillRect/>
          </a:stretch>
        </p:blipFill>
        <p:spPr bwMode="auto">
          <a:xfrm>
            <a:off x="1562100" y="2476500"/>
            <a:ext cx="2819400" cy="989013"/>
          </a:xfrm>
          <a:prstGeom prst="rect">
            <a:avLst/>
          </a:prstGeom>
          <a:noFill/>
          <a:ln w="9525">
            <a:noFill/>
            <a:miter lim="800000"/>
            <a:headEnd/>
            <a:tailEnd/>
          </a:ln>
          <a:effectLst/>
        </p:spPr>
      </p:pic>
      <p:pic>
        <p:nvPicPr>
          <p:cNvPr id="107526" name="Picture 6"/>
          <p:cNvPicPr>
            <a:picLocks noChangeAspect="1" noChangeArrowheads="1"/>
          </p:cNvPicPr>
          <p:nvPr/>
        </p:nvPicPr>
        <p:blipFill>
          <a:blip r:embed="rId3" cstate="print"/>
          <a:srcRect/>
          <a:stretch>
            <a:fillRect/>
          </a:stretch>
        </p:blipFill>
        <p:spPr bwMode="auto">
          <a:xfrm>
            <a:off x="1752600" y="5257800"/>
            <a:ext cx="2971800" cy="100171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179B09-9E26-4A48-BF76-2F821D8F71D5}" type="slidenum">
              <a:rPr lang="en-US"/>
              <a:pPr/>
              <a:t>53</a:t>
            </a:fld>
            <a:endParaRPr lang="en-US"/>
          </a:p>
        </p:txBody>
      </p:sp>
      <p:sp>
        <p:nvSpPr>
          <p:cNvPr id="108546" name="Rectangle 2"/>
          <p:cNvSpPr>
            <a:spLocks noGrp="1" noChangeArrowheads="1"/>
          </p:cNvSpPr>
          <p:nvPr>
            <p:ph type="title"/>
          </p:nvPr>
        </p:nvSpPr>
        <p:spPr/>
        <p:txBody>
          <a:bodyPr/>
          <a:lstStyle/>
          <a:p>
            <a:r>
              <a:rPr lang="en-US" sz="3200"/>
              <a:t>Representasi koplemen dua </a:t>
            </a:r>
            <a:br>
              <a:rPr lang="en-US" sz="3200"/>
            </a:br>
            <a:r>
              <a:rPr lang="en-US" sz="3200"/>
              <a:t>(Two’s Complement)</a:t>
            </a:r>
          </a:p>
        </p:txBody>
      </p:sp>
      <p:sp>
        <p:nvSpPr>
          <p:cNvPr id="108547" name="Rectangle 3"/>
          <p:cNvSpPr>
            <a:spLocks noGrp="1" noChangeArrowheads="1"/>
          </p:cNvSpPr>
          <p:nvPr>
            <p:ph type="body" idx="1"/>
          </p:nvPr>
        </p:nvSpPr>
        <p:spPr/>
        <p:txBody>
          <a:bodyPr/>
          <a:lstStyle/>
          <a:p>
            <a:r>
              <a:rPr lang="en-US"/>
              <a:t>Merupakan perbaikan metode Nilai Tanda yang memiliki kekurangan pada operasi penjumlahan dan pengurangan serta representasi bilangan nol.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FF43EDAF-F558-494A-9C1F-826068FB5A09}" type="slidenum">
              <a:rPr lang="en-US"/>
              <a:pPr/>
              <a:t>54</a:t>
            </a:fld>
            <a:endParaRPr lang="en-US"/>
          </a:p>
        </p:txBody>
      </p:sp>
      <p:sp>
        <p:nvSpPr>
          <p:cNvPr id="159746" name="Rectangle 2"/>
          <p:cNvSpPr>
            <a:spLocks noGrp="1" noChangeArrowheads="1"/>
          </p:cNvSpPr>
          <p:nvPr>
            <p:ph type="title"/>
          </p:nvPr>
        </p:nvSpPr>
        <p:spPr/>
        <p:txBody>
          <a:bodyPr>
            <a:normAutofit fontScale="90000"/>
          </a:bodyPr>
          <a:lstStyle/>
          <a:p>
            <a:r>
              <a:rPr lang="en-US" dirty="0"/>
              <a:t>Geometric Depiction of Twos Complement Integers</a:t>
            </a:r>
          </a:p>
        </p:txBody>
      </p:sp>
      <p:pic>
        <p:nvPicPr>
          <p:cNvPr id="159747" name="Picture 3"/>
          <p:cNvPicPr>
            <a:picLocks noChangeAspect="1" noChangeArrowheads="1"/>
          </p:cNvPicPr>
          <p:nvPr/>
        </p:nvPicPr>
        <p:blipFill>
          <a:blip r:embed="rId3" cstate="print"/>
          <a:srcRect b="13043"/>
          <a:stretch>
            <a:fillRect/>
          </a:stretch>
        </p:blipFill>
        <p:spPr bwMode="auto">
          <a:xfrm>
            <a:off x="609600" y="1703388"/>
            <a:ext cx="7924800" cy="500221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ACB4AB-7C99-4496-A838-5F314559E5CF}" type="slidenum">
              <a:rPr lang="en-US"/>
              <a:pPr/>
              <a:t>55</a:t>
            </a:fld>
            <a:endParaRPr lang="en-US"/>
          </a:p>
        </p:txBody>
      </p:sp>
      <p:pic>
        <p:nvPicPr>
          <p:cNvPr id="109571" name="Picture 3"/>
          <p:cNvPicPr>
            <a:picLocks noGrp="1" noChangeAspect="1" noChangeArrowheads="1"/>
          </p:cNvPicPr>
          <p:nvPr>
            <p:ph type="body" idx="1"/>
          </p:nvPr>
        </p:nvPicPr>
        <p:blipFill>
          <a:blip r:embed="rId2" cstate="print"/>
          <a:srcRect/>
          <a:stretch>
            <a:fillRect/>
          </a:stretch>
        </p:blipFill>
        <p:spPr/>
      </p:pic>
      <p:sp>
        <p:nvSpPr>
          <p:cNvPr id="109572" name="Rectangle 4"/>
          <p:cNvSpPr>
            <a:spLocks noGrp="1" noChangeArrowheads="1"/>
          </p:cNvSpPr>
          <p:nvPr>
            <p:ph type="title"/>
          </p:nvPr>
        </p:nvSpPr>
        <p:spPr>
          <a:noFill/>
          <a:ln/>
        </p:spPr>
        <p:txBody>
          <a:bodyPr/>
          <a:lstStyle/>
          <a:p>
            <a:r>
              <a:rPr lang="en-US" sz="3200"/>
              <a:t>Representasi koplemen dua </a:t>
            </a:r>
            <a:br>
              <a:rPr lang="en-US" sz="3200"/>
            </a:br>
            <a:r>
              <a:rPr lang="en-US" sz="3200"/>
              <a:t>(Two’s Complement)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4B9B944-6D9F-4492-BCED-2E1448DB48BF}" type="slidenum">
              <a:rPr lang="en-US"/>
              <a:pPr/>
              <a:t>56</a:t>
            </a:fld>
            <a:endParaRPr lang="en-US"/>
          </a:p>
        </p:txBody>
      </p:sp>
      <p:sp>
        <p:nvSpPr>
          <p:cNvPr id="110595" name="Rectangle 3"/>
          <p:cNvSpPr>
            <a:spLocks noGrp="1" noChangeArrowheads="1"/>
          </p:cNvSpPr>
          <p:nvPr>
            <p:ph type="body" idx="1"/>
          </p:nvPr>
        </p:nvSpPr>
        <p:spPr/>
        <p:txBody>
          <a:bodyPr/>
          <a:lstStyle/>
          <a:p>
            <a:r>
              <a:rPr lang="en-US"/>
              <a:t>Formulasi umum dalam 2’s komplemen integer N</a:t>
            </a:r>
          </a:p>
          <a:p>
            <a:endParaRPr lang="en-US"/>
          </a:p>
        </p:txBody>
      </p:sp>
      <p:sp>
        <p:nvSpPr>
          <p:cNvPr id="110596" name="Rectangle 4"/>
          <p:cNvSpPr>
            <a:spLocks noGrp="1" noChangeArrowheads="1"/>
          </p:cNvSpPr>
          <p:nvPr>
            <p:ph type="title"/>
          </p:nvPr>
        </p:nvSpPr>
        <p:spPr>
          <a:xfrm>
            <a:off x="406400" y="228600"/>
            <a:ext cx="8432800" cy="1143000"/>
          </a:xfrm>
          <a:noFill/>
          <a:ln/>
        </p:spPr>
        <p:txBody>
          <a:bodyPr>
            <a:normAutofit fontScale="90000"/>
          </a:bodyPr>
          <a:lstStyle/>
          <a:p>
            <a:r>
              <a:rPr lang="en-US" b="1"/>
              <a:t>Formula </a:t>
            </a:r>
            <a:br>
              <a:rPr lang="en-US" b="1"/>
            </a:br>
            <a:r>
              <a:rPr lang="en-US" sz="2400"/>
              <a:t>Representasi koplemen dua (Two’s Complement)</a:t>
            </a:r>
          </a:p>
        </p:txBody>
      </p:sp>
      <p:pic>
        <p:nvPicPr>
          <p:cNvPr id="110597" name="Picture 5"/>
          <p:cNvPicPr>
            <a:picLocks noChangeAspect="1" noChangeArrowheads="1"/>
          </p:cNvPicPr>
          <p:nvPr/>
        </p:nvPicPr>
        <p:blipFill>
          <a:blip r:embed="rId2" cstate="print"/>
          <a:srcRect/>
          <a:stretch>
            <a:fillRect/>
          </a:stretch>
        </p:blipFill>
        <p:spPr bwMode="auto">
          <a:xfrm>
            <a:off x="1219200" y="2895600"/>
            <a:ext cx="6781800" cy="182245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6E7657-653C-4CFD-A0FB-6C54ED40DE9F}" type="slidenum">
              <a:rPr lang="en-US"/>
              <a:pPr/>
              <a:t>57</a:t>
            </a:fld>
            <a:endParaRPr lang="en-US"/>
          </a:p>
        </p:txBody>
      </p:sp>
      <p:sp>
        <p:nvSpPr>
          <p:cNvPr id="111618" name="Rectangle 2"/>
          <p:cNvSpPr>
            <a:spLocks noGrp="1" noChangeArrowheads="1"/>
          </p:cNvSpPr>
          <p:nvPr>
            <p:ph type="title"/>
          </p:nvPr>
        </p:nvSpPr>
        <p:spPr/>
        <p:txBody>
          <a:bodyPr/>
          <a:lstStyle/>
          <a:p>
            <a:r>
              <a:rPr lang="en-US" sz="2400"/>
              <a:t>Untuk mengetahui nilai dalam sistem komplemen dua dengan cara sebagai berikut :</a:t>
            </a:r>
          </a:p>
        </p:txBody>
      </p:sp>
      <p:sp>
        <p:nvSpPr>
          <p:cNvPr id="111619" name="Rectangle 3"/>
          <p:cNvSpPr>
            <a:spLocks noGrp="1" noChangeArrowheads="1"/>
          </p:cNvSpPr>
          <p:nvPr>
            <p:ph type="body" idx="1"/>
          </p:nvPr>
        </p:nvSpPr>
        <p:spPr/>
        <p:txBody>
          <a:bodyPr/>
          <a:lstStyle/>
          <a:p>
            <a:r>
              <a:rPr lang="en-US"/>
              <a:t>Menghitung bilangan 2’s complemnt 8 bit </a:t>
            </a:r>
          </a:p>
        </p:txBody>
      </p:sp>
      <p:pic>
        <p:nvPicPr>
          <p:cNvPr id="111620" name="Picture 4"/>
          <p:cNvPicPr>
            <a:picLocks noChangeAspect="1" noChangeArrowheads="1"/>
          </p:cNvPicPr>
          <p:nvPr/>
        </p:nvPicPr>
        <p:blipFill>
          <a:blip r:embed="rId2" cstate="print"/>
          <a:srcRect/>
          <a:stretch>
            <a:fillRect/>
          </a:stretch>
        </p:blipFill>
        <p:spPr bwMode="auto">
          <a:xfrm>
            <a:off x="1219200" y="2590800"/>
            <a:ext cx="5257800" cy="1690688"/>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2BE444-07A1-4E4A-AE98-A417FAA8A2F7}" type="slidenum">
              <a:rPr lang="en-US"/>
              <a:pPr/>
              <a:t>58</a:t>
            </a:fld>
            <a:endParaRPr lang="en-US"/>
          </a:p>
        </p:txBody>
      </p:sp>
      <p:sp>
        <p:nvSpPr>
          <p:cNvPr id="112642" name="Rectangle 2"/>
          <p:cNvSpPr>
            <a:spLocks noGrp="1" noChangeArrowheads="1"/>
          </p:cNvSpPr>
          <p:nvPr>
            <p:ph type="title"/>
          </p:nvPr>
        </p:nvSpPr>
        <p:spPr/>
        <p:txBody>
          <a:bodyPr/>
          <a:lstStyle/>
          <a:p>
            <a:r>
              <a:rPr lang="en-US"/>
              <a:t>Contoh Two’s Complement</a:t>
            </a:r>
          </a:p>
        </p:txBody>
      </p:sp>
      <p:pic>
        <p:nvPicPr>
          <p:cNvPr id="112643"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71EFF7-CEC6-4BFE-A960-8591D210E1CF}" type="slidenum">
              <a:rPr lang="en-US"/>
              <a:pPr/>
              <a:t>59</a:t>
            </a:fld>
            <a:endParaRPr lang="en-US"/>
          </a:p>
        </p:txBody>
      </p:sp>
      <p:sp>
        <p:nvSpPr>
          <p:cNvPr id="113666" name="Rectangle 2"/>
          <p:cNvSpPr>
            <a:spLocks noGrp="1" noChangeArrowheads="1"/>
          </p:cNvSpPr>
          <p:nvPr>
            <p:ph type="title"/>
          </p:nvPr>
        </p:nvSpPr>
        <p:spPr>
          <a:xfrm>
            <a:off x="228600" y="228600"/>
            <a:ext cx="8204200" cy="685800"/>
          </a:xfrm>
        </p:spPr>
        <p:txBody>
          <a:bodyPr>
            <a:normAutofit fontScale="90000"/>
          </a:bodyPr>
          <a:lstStyle/>
          <a:p>
            <a:r>
              <a:rPr lang="en-US"/>
              <a:t>2’s Complement</a:t>
            </a:r>
          </a:p>
        </p:txBody>
      </p:sp>
      <p:pic>
        <p:nvPicPr>
          <p:cNvPr id="113667" name="Picture 3"/>
          <p:cNvPicPr>
            <a:picLocks noGrp="1" noChangeAspect="1" noChangeArrowheads="1"/>
          </p:cNvPicPr>
          <p:nvPr>
            <p:ph type="body" idx="1"/>
          </p:nvPr>
        </p:nvPicPr>
        <p:blipFill>
          <a:blip r:embed="rId2" cstate="print"/>
          <a:srcRect/>
          <a:stretch>
            <a:fillRect/>
          </a:stretch>
        </p:blipFill>
        <p:spPr>
          <a:xfrm>
            <a:off x="0" y="914400"/>
            <a:ext cx="9144000" cy="54022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3076-47F6-4F39-8DE0-A1DAC11A3F0A}"/>
              </a:ext>
            </a:extLst>
          </p:cNvPr>
          <p:cNvSpPr>
            <a:spLocks noGrp="1"/>
          </p:cNvSpPr>
          <p:nvPr>
            <p:ph type="title"/>
          </p:nvPr>
        </p:nvSpPr>
        <p:spPr/>
        <p:txBody>
          <a:bodyPr/>
          <a:lstStyle/>
          <a:p>
            <a:r>
              <a:rPr lang="en-US" dirty="0" err="1"/>
              <a:t>Materi</a:t>
            </a:r>
            <a:r>
              <a:rPr lang="en-US" dirty="0"/>
              <a:t> 1-7</a:t>
            </a:r>
            <a:endParaRPr lang="en-ID" dirty="0"/>
          </a:p>
        </p:txBody>
      </p:sp>
      <p:sp>
        <p:nvSpPr>
          <p:cNvPr id="3" name="Content Placeholder 2">
            <a:extLst>
              <a:ext uri="{FF2B5EF4-FFF2-40B4-BE49-F238E27FC236}">
                <a16:creationId xmlns:a16="http://schemas.microsoft.com/office/drawing/2014/main" id="{C29D4161-7D11-48CB-8A54-31F705285AFE}"/>
              </a:ext>
            </a:extLst>
          </p:cNvPr>
          <p:cNvSpPr>
            <a:spLocks noGrp="1"/>
          </p:cNvSpPr>
          <p:nvPr>
            <p:ph idx="1"/>
          </p:nvPr>
        </p:nvSpPr>
        <p:spPr>
          <a:xfrm>
            <a:off x="457200" y="1935480"/>
            <a:ext cx="8686800" cy="4389120"/>
          </a:xfrm>
        </p:spPr>
        <p:txBody>
          <a:bodyPr>
            <a:normAutofit/>
          </a:bodyPr>
          <a:lstStyle/>
          <a:p>
            <a:pPr fontAlgn="t"/>
            <a:r>
              <a:rPr lang="es-ES" b="1" dirty="0"/>
              <a:t>Pertemuan-1 : </a:t>
            </a:r>
            <a:r>
              <a:rPr lang="es-ES" b="1" dirty="0" err="1"/>
              <a:t>Pendahuluan</a:t>
            </a:r>
            <a:r>
              <a:rPr lang="es-ES" b="1" dirty="0"/>
              <a:t>, </a:t>
            </a:r>
            <a:r>
              <a:rPr lang="es-ES" b="1" dirty="0" err="1"/>
              <a:t>Arsitektur</a:t>
            </a:r>
            <a:r>
              <a:rPr lang="es-ES" b="1" dirty="0"/>
              <a:t> dan </a:t>
            </a:r>
            <a:r>
              <a:rPr lang="es-ES" b="1" dirty="0" err="1"/>
              <a:t>Organisasi</a:t>
            </a:r>
            <a:r>
              <a:rPr lang="es-ES" b="1" dirty="0"/>
              <a:t> </a:t>
            </a:r>
            <a:r>
              <a:rPr lang="es-ES" b="1" dirty="0" err="1"/>
              <a:t>Komputer</a:t>
            </a:r>
            <a:endParaRPr lang="en-ID" dirty="0"/>
          </a:p>
          <a:p>
            <a:pPr fontAlgn="t"/>
            <a:r>
              <a:rPr lang="en-US" b="1" dirty="0"/>
              <a:t>Pertemuan-2 : Computer Evolution and Performance</a:t>
            </a:r>
            <a:endParaRPr lang="en-ID" dirty="0"/>
          </a:p>
          <a:p>
            <a:pPr fontAlgn="t"/>
            <a:r>
              <a:rPr lang="en-US" b="1" dirty="0"/>
              <a:t>Pertemuan-3 : </a:t>
            </a:r>
            <a:r>
              <a:rPr lang="en-US" b="1" dirty="0" err="1"/>
              <a:t>Sistem</a:t>
            </a:r>
            <a:r>
              <a:rPr lang="en-US" b="1" dirty="0"/>
              <a:t> Bus</a:t>
            </a:r>
            <a:endParaRPr lang="en-ID" dirty="0"/>
          </a:p>
          <a:p>
            <a:pPr fontAlgn="t"/>
            <a:r>
              <a:rPr lang="en-US" b="1" dirty="0"/>
              <a:t>Pertemuan-4 : Cache </a:t>
            </a:r>
            <a:r>
              <a:rPr lang="en-US" b="1" dirty="0" err="1"/>
              <a:t>Memori</a:t>
            </a:r>
            <a:r>
              <a:rPr lang="en-US" b="1" dirty="0"/>
              <a:t> </a:t>
            </a:r>
            <a:endParaRPr lang="en-ID" dirty="0"/>
          </a:p>
          <a:p>
            <a:pPr fontAlgn="t"/>
            <a:r>
              <a:rPr lang="en-US" b="1" dirty="0"/>
              <a:t>Pertemuan-5 : </a:t>
            </a:r>
            <a:r>
              <a:rPr lang="en-US" b="1" dirty="0" err="1"/>
              <a:t>Memori</a:t>
            </a:r>
            <a:r>
              <a:rPr lang="en-US" b="1" dirty="0"/>
              <a:t> Internal</a:t>
            </a:r>
            <a:endParaRPr lang="en-ID" dirty="0"/>
          </a:p>
          <a:p>
            <a:pPr fontAlgn="t"/>
            <a:r>
              <a:rPr lang="en-US" b="1" dirty="0"/>
              <a:t>Pertemuan-6 : </a:t>
            </a:r>
            <a:r>
              <a:rPr lang="en-US" b="1" dirty="0" err="1"/>
              <a:t>Memori</a:t>
            </a:r>
            <a:r>
              <a:rPr lang="en-US" b="1" dirty="0"/>
              <a:t> </a:t>
            </a:r>
            <a:r>
              <a:rPr lang="en-US" b="1" dirty="0" err="1"/>
              <a:t>Eksternal</a:t>
            </a:r>
            <a:endParaRPr lang="en-ID" dirty="0"/>
          </a:p>
          <a:p>
            <a:pPr fontAlgn="t"/>
            <a:r>
              <a:rPr lang="en-US" b="1" dirty="0"/>
              <a:t>Pertemuan-7 : </a:t>
            </a:r>
            <a:r>
              <a:rPr lang="en-US" b="1" dirty="0" err="1"/>
              <a:t>Aritmatika</a:t>
            </a:r>
            <a:r>
              <a:rPr lang="en-US" b="1" dirty="0"/>
              <a:t> </a:t>
            </a:r>
            <a:r>
              <a:rPr lang="en-US" b="1" dirty="0" err="1"/>
              <a:t>kompuuter</a:t>
            </a:r>
            <a:endParaRPr lang="en-ID" dirty="0"/>
          </a:p>
          <a:p>
            <a:pPr fontAlgn="t"/>
            <a:r>
              <a:rPr lang="en-US" b="1" dirty="0"/>
              <a:t>Pertemuan-8 : </a:t>
            </a:r>
            <a:r>
              <a:rPr lang="en-US" b="1" dirty="0" err="1"/>
              <a:t>Ujian</a:t>
            </a:r>
            <a:r>
              <a:rPr lang="en-US" b="1" dirty="0"/>
              <a:t> Tengah Semester</a:t>
            </a:r>
            <a:endParaRPr lang="en-ID" dirty="0"/>
          </a:p>
          <a:p>
            <a:pPr marL="0" indent="0">
              <a:buNone/>
            </a:pPr>
            <a:endParaRPr lang="en-ID" dirty="0"/>
          </a:p>
        </p:txBody>
      </p:sp>
    </p:spTree>
    <p:extLst>
      <p:ext uri="{BB962C8B-B14F-4D97-AF65-F5344CB8AC3E}">
        <p14:creationId xmlns:p14="http://schemas.microsoft.com/office/powerpoint/2010/main" val="3584451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5436DD-2134-46C9-AD76-FF93396D5F1A}" type="slidenum">
              <a:rPr lang="en-US"/>
              <a:pPr/>
              <a:t>60</a:t>
            </a:fld>
            <a:endParaRPr lang="en-US"/>
          </a:p>
        </p:txBody>
      </p:sp>
      <p:sp>
        <p:nvSpPr>
          <p:cNvPr id="114690" name="Rectangle 2"/>
          <p:cNvSpPr>
            <a:spLocks noGrp="1" noChangeArrowheads="1"/>
          </p:cNvSpPr>
          <p:nvPr>
            <p:ph type="title"/>
          </p:nvPr>
        </p:nvSpPr>
        <p:spPr>
          <a:xfrm>
            <a:off x="190500" y="152400"/>
            <a:ext cx="8204200" cy="685800"/>
          </a:xfrm>
        </p:spPr>
        <p:txBody>
          <a:bodyPr>
            <a:normAutofit fontScale="90000"/>
          </a:bodyPr>
          <a:lstStyle/>
          <a:p>
            <a:r>
              <a:rPr lang="en-US"/>
              <a:t>2’s Complement dan Bias</a:t>
            </a:r>
          </a:p>
        </p:txBody>
      </p:sp>
      <p:pic>
        <p:nvPicPr>
          <p:cNvPr id="114691" name="Picture 3"/>
          <p:cNvPicPr>
            <a:picLocks noGrp="1" noChangeAspect="1" noChangeArrowheads="1"/>
          </p:cNvPicPr>
          <p:nvPr>
            <p:ph type="body" idx="1"/>
          </p:nvPr>
        </p:nvPicPr>
        <p:blipFill>
          <a:blip r:embed="rId2" cstate="print"/>
          <a:srcRect/>
          <a:stretch>
            <a:fillRect/>
          </a:stretch>
        </p:blipFill>
        <p:spPr>
          <a:xfrm>
            <a:off x="127000" y="838200"/>
            <a:ext cx="8788400" cy="5445125"/>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68EA57-DEE5-47FD-943A-A97285A5A6EC}" type="slidenum">
              <a:rPr lang="en-US"/>
              <a:pPr/>
              <a:t>61</a:t>
            </a:fld>
            <a:endParaRPr lang="en-US"/>
          </a:p>
        </p:txBody>
      </p:sp>
      <p:sp>
        <p:nvSpPr>
          <p:cNvPr id="115714" name="Rectangle 2"/>
          <p:cNvSpPr>
            <a:spLocks noGrp="1" noChangeArrowheads="1"/>
          </p:cNvSpPr>
          <p:nvPr>
            <p:ph type="title"/>
          </p:nvPr>
        </p:nvSpPr>
        <p:spPr>
          <a:xfrm>
            <a:off x="457200" y="44624"/>
            <a:ext cx="8229600" cy="1143000"/>
          </a:xfrm>
        </p:spPr>
        <p:txBody>
          <a:bodyPr/>
          <a:lstStyle/>
          <a:p>
            <a:r>
              <a:rPr lang="en-US" dirty="0" err="1"/>
              <a:t>Penjumlahan</a:t>
            </a:r>
            <a:r>
              <a:rPr lang="en-US" dirty="0"/>
              <a:t> </a:t>
            </a:r>
            <a:r>
              <a:rPr lang="en-US" dirty="0" err="1"/>
              <a:t>dan</a:t>
            </a:r>
            <a:r>
              <a:rPr lang="en-US" dirty="0"/>
              <a:t> </a:t>
            </a:r>
            <a:r>
              <a:rPr lang="en-US" dirty="0" err="1"/>
              <a:t>Pengurangan</a:t>
            </a:r>
            <a:endParaRPr lang="en-US" dirty="0"/>
          </a:p>
        </p:txBody>
      </p:sp>
      <p:pic>
        <p:nvPicPr>
          <p:cNvPr id="115715" name="Picture 3"/>
          <p:cNvPicPr>
            <a:picLocks noGrp="1" noChangeAspect="1" noChangeArrowheads="1"/>
          </p:cNvPicPr>
          <p:nvPr>
            <p:ph type="body" idx="1"/>
          </p:nvPr>
        </p:nvPicPr>
        <p:blipFill>
          <a:blip r:embed="rId2" cstate="print"/>
          <a:srcRect/>
          <a:stretch>
            <a:fillRect/>
          </a:stretch>
        </p:blipFill>
        <p:spPr>
          <a:xfrm>
            <a:off x="457200" y="1447800"/>
            <a:ext cx="8178800" cy="487680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367B5F-2A27-444F-B7A0-A6E4D953BD8E}" type="slidenum">
              <a:rPr lang="en-US"/>
              <a:pPr/>
              <a:t>62</a:t>
            </a:fld>
            <a:endParaRPr lang="en-US"/>
          </a:p>
        </p:txBody>
      </p:sp>
      <p:sp>
        <p:nvSpPr>
          <p:cNvPr id="116738" name="Rectangle 2"/>
          <p:cNvSpPr>
            <a:spLocks noGrp="1" noChangeArrowheads="1"/>
          </p:cNvSpPr>
          <p:nvPr>
            <p:ph type="title"/>
          </p:nvPr>
        </p:nvSpPr>
        <p:spPr/>
        <p:txBody>
          <a:bodyPr/>
          <a:lstStyle/>
          <a:p>
            <a:r>
              <a:rPr lang="en-US"/>
              <a:t>Aritmatika Integer</a:t>
            </a:r>
          </a:p>
        </p:txBody>
      </p:sp>
      <p:sp>
        <p:nvSpPr>
          <p:cNvPr id="116739" name="Rectangle 3"/>
          <p:cNvSpPr>
            <a:spLocks noGrp="1" noChangeArrowheads="1"/>
          </p:cNvSpPr>
          <p:nvPr>
            <p:ph type="body" idx="1"/>
          </p:nvPr>
        </p:nvSpPr>
        <p:spPr/>
        <p:txBody>
          <a:bodyPr/>
          <a:lstStyle/>
          <a:p>
            <a:r>
              <a:rPr lang="en-US"/>
              <a:t>Membahas Operasi aritmatika Sistem Komplemen 2</a:t>
            </a:r>
          </a:p>
          <a:p>
            <a:pPr lvl="1"/>
            <a:r>
              <a:rPr lang="en-US"/>
              <a:t>Penjumlahan</a:t>
            </a:r>
          </a:p>
          <a:p>
            <a:pPr lvl="1"/>
            <a:r>
              <a:rPr lang="en-US"/>
              <a:t>Pengurangan</a:t>
            </a:r>
          </a:p>
          <a:p>
            <a:pPr lvl="1"/>
            <a:r>
              <a:rPr lang="en-US"/>
              <a:t>Perkalian</a:t>
            </a:r>
          </a:p>
          <a:p>
            <a:pPr lvl="1"/>
            <a:r>
              <a:rPr lang="en-US"/>
              <a:t>Pembagian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7A4A33-FDE2-428F-8214-1530F65E1172}" type="slidenum">
              <a:rPr lang="en-US"/>
              <a:pPr/>
              <a:t>63</a:t>
            </a:fld>
            <a:endParaRPr lang="en-US"/>
          </a:p>
        </p:txBody>
      </p:sp>
      <p:sp>
        <p:nvSpPr>
          <p:cNvPr id="117762" name="Rectangle 2"/>
          <p:cNvSpPr>
            <a:spLocks noGrp="1" noChangeArrowheads="1"/>
          </p:cNvSpPr>
          <p:nvPr>
            <p:ph type="title"/>
          </p:nvPr>
        </p:nvSpPr>
        <p:spPr>
          <a:xfrm>
            <a:off x="0" y="228600"/>
            <a:ext cx="8204200" cy="685800"/>
          </a:xfrm>
        </p:spPr>
        <p:txBody>
          <a:bodyPr>
            <a:normAutofit fontScale="90000"/>
          </a:bodyPr>
          <a:lstStyle/>
          <a:p>
            <a:r>
              <a:rPr lang="en-US"/>
              <a:t>Penjumlahan dan Pengurangan</a:t>
            </a:r>
          </a:p>
        </p:txBody>
      </p:sp>
      <p:pic>
        <p:nvPicPr>
          <p:cNvPr id="117763" name="Picture 3"/>
          <p:cNvPicPr>
            <a:picLocks noGrp="1" noChangeAspect="1" noChangeArrowheads="1"/>
          </p:cNvPicPr>
          <p:nvPr>
            <p:ph type="body" idx="1"/>
          </p:nvPr>
        </p:nvPicPr>
        <p:blipFill>
          <a:blip r:embed="rId2" cstate="print"/>
          <a:srcRect/>
          <a:stretch>
            <a:fillRect/>
          </a:stretch>
        </p:blipFill>
        <p:spPr>
          <a:xfrm>
            <a:off x="0" y="990600"/>
            <a:ext cx="9144000" cy="5334000"/>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EB200C-6CAD-4FFA-80B6-B9161AD04EE9}" type="slidenum">
              <a:rPr lang="en-US"/>
              <a:pPr/>
              <a:t>64</a:t>
            </a:fld>
            <a:endParaRPr lang="en-US"/>
          </a:p>
        </p:txBody>
      </p:sp>
      <p:sp>
        <p:nvSpPr>
          <p:cNvPr id="118787" name="Rectangle 3"/>
          <p:cNvSpPr>
            <a:spLocks noGrp="1" noChangeArrowheads="1"/>
          </p:cNvSpPr>
          <p:nvPr>
            <p:ph type="body" idx="1"/>
          </p:nvPr>
        </p:nvSpPr>
        <p:spPr/>
        <p:txBody>
          <a:bodyPr/>
          <a:lstStyle/>
          <a:p>
            <a:r>
              <a:rPr lang="en-US"/>
              <a:t>Pada sembarang keadaan, hasil operasi dapat lebih besar dari yang dapat di tampung ukuran word yang digunakan</a:t>
            </a:r>
          </a:p>
          <a:p>
            <a:r>
              <a:rPr lang="en-US"/>
              <a:t>Overflow</a:t>
            </a:r>
          </a:p>
          <a:p>
            <a:r>
              <a:rPr lang="en-US"/>
              <a:t>Bila terjadi Overflow, ALU harus membersihkan sinyal tentang keadaan ini sehingga tidak terdapat usaha untuk menggunakan hasil operasi tersebut.</a:t>
            </a:r>
          </a:p>
        </p:txBody>
      </p:sp>
      <p:sp>
        <p:nvSpPr>
          <p:cNvPr id="118788" name="Rectangle 4"/>
          <p:cNvSpPr>
            <a:spLocks noGrp="1" noChangeArrowheads="1"/>
          </p:cNvSpPr>
          <p:nvPr>
            <p:ph type="title"/>
          </p:nvPr>
        </p:nvSpPr>
        <p:spPr>
          <a:noFill/>
          <a:ln/>
        </p:spPr>
        <p:txBody>
          <a:bodyPr/>
          <a:lstStyle/>
          <a:p>
            <a:r>
              <a:rPr lang="en-US"/>
              <a:t>Penjumlahan dan Pengurangan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E1F2CD-B41A-426A-BC26-452BB6A8FB49}" type="slidenum">
              <a:rPr lang="en-US"/>
              <a:pPr/>
              <a:t>65</a:t>
            </a:fld>
            <a:endParaRPr lang="en-US"/>
          </a:p>
        </p:txBody>
      </p:sp>
      <p:sp>
        <p:nvSpPr>
          <p:cNvPr id="119810" name="Rectangle 2"/>
          <p:cNvSpPr>
            <a:spLocks noGrp="1" noChangeArrowheads="1"/>
          </p:cNvSpPr>
          <p:nvPr>
            <p:ph type="title"/>
          </p:nvPr>
        </p:nvSpPr>
        <p:spPr/>
        <p:txBody>
          <a:bodyPr/>
          <a:lstStyle/>
          <a:p>
            <a:r>
              <a:rPr lang="en-US"/>
              <a:t>Overflow</a:t>
            </a:r>
          </a:p>
        </p:txBody>
      </p:sp>
      <p:sp>
        <p:nvSpPr>
          <p:cNvPr id="119811" name="Rectangle 3"/>
          <p:cNvSpPr>
            <a:spLocks noGrp="1" noChangeArrowheads="1"/>
          </p:cNvSpPr>
          <p:nvPr>
            <p:ph type="body" idx="1"/>
          </p:nvPr>
        </p:nvSpPr>
        <p:spPr/>
        <p:txBody>
          <a:bodyPr/>
          <a:lstStyle/>
          <a:p>
            <a:r>
              <a:rPr lang="en-US"/>
              <a:t>Untuk mendeteksi overflow menggunakan aturan :</a:t>
            </a:r>
          </a:p>
          <a:p>
            <a:pPr lvl="1"/>
            <a:r>
              <a:rPr lang="en-US"/>
              <a:t>Bila duabuah bilangan ditambahkan dan keduanya positif atau keduanya negatif, maka overflow akan terjadi bila dan hanya bila memiliki tanda yang berlawanan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78A3DBA-81ED-49AD-9779-282972CAB4C4}" type="slidenum">
              <a:rPr lang="en-US"/>
              <a:pPr/>
              <a:t>66</a:t>
            </a:fld>
            <a:endParaRPr lang="en-US"/>
          </a:p>
        </p:txBody>
      </p:sp>
      <p:sp>
        <p:nvSpPr>
          <p:cNvPr id="120834" name="Rectangle 2"/>
          <p:cNvSpPr>
            <a:spLocks noGrp="1" noChangeArrowheads="1"/>
          </p:cNvSpPr>
          <p:nvPr>
            <p:ph type="title"/>
          </p:nvPr>
        </p:nvSpPr>
        <p:spPr/>
        <p:txBody>
          <a:bodyPr/>
          <a:lstStyle/>
          <a:p>
            <a:r>
              <a:rPr lang="en-US"/>
              <a:t>ADDER</a:t>
            </a:r>
          </a:p>
        </p:txBody>
      </p:sp>
      <p:sp>
        <p:nvSpPr>
          <p:cNvPr id="120835" name="AutoShape 3"/>
          <p:cNvSpPr>
            <a:spLocks noGrp="1" noChangeAspect="1" noChangeArrowheads="1"/>
          </p:cNvSpPr>
          <p:nvPr>
            <p:ph type="body" idx="1"/>
          </p:nvPr>
        </p:nvSpPr>
        <p:spPr/>
        <p:txBody>
          <a:bodyPr/>
          <a:lstStyle/>
          <a:p>
            <a:r>
              <a:rPr lang="en-US"/>
              <a:t>Pada proses penambahan yang ada di ALU diselesaikan dengan switch elektronik</a:t>
            </a:r>
          </a:p>
          <a:p>
            <a:r>
              <a:rPr lang="en-US"/>
              <a:t>Pertambahan dai dua buah digit binary (binary digit atau Bit) dilakukan oleh elemen ALU yang disebut Adder.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6FACDD-D560-457A-9199-CCA2C993C47E}" type="slidenum">
              <a:rPr lang="en-US"/>
              <a:pPr/>
              <a:t>67</a:t>
            </a:fld>
            <a:endParaRPr lang="en-US"/>
          </a:p>
        </p:txBody>
      </p:sp>
      <p:sp>
        <p:nvSpPr>
          <p:cNvPr id="121858" name="Rectangle 2"/>
          <p:cNvSpPr>
            <a:spLocks noGrp="1" noChangeArrowheads="1"/>
          </p:cNvSpPr>
          <p:nvPr>
            <p:ph type="title"/>
          </p:nvPr>
        </p:nvSpPr>
        <p:spPr/>
        <p:txBody>
          <a:bodyPr/>
          <a:lstStyle/>
          <a:p>
            <a:r>
              <a:rPr lang="en-US"/>
              <a:t>Jenis Adder</a:t>
            </a:r>
          </a:p>
        </p:txBody>
      </p:sp>
      <p:sp>
        <p:nvSpPr>
          <p:cNvPr id="121859" name="Rectangle 3"/>
          <p:cNvSpPr>
            <a:spLocks noGrp="1" noChangeArrowheads="1"/>
          </p:cNvSpPr>
          <p:nvPr>
            <p:ph type="body" idx="1"/>
          </p:nvPr>
        </p:nvSpPr>
        <p:spPr/>
        <p:txBody>
          <a:bodyPr/>
          <a:lstStyle/>
          <a:p>
            <a:r>
              <a:rPr lang="en-US" sz="4000" b="1"/>
              <a:t>Half Adder</a:t>
            </a:r>
          </a:p>
          <a:p>
            <a:r>
              <a:rPr lang="en-US"/>
              <a:t>Fungsinya adalah menambahkan dua buah binary digit dengan hasil berupa pertambahan dan sebuah carry of</a:t>
            </a:r>
          </a:p>
          <a:p>
            <a:r>
              <a:rPr lang="en-US"/>
              <a:t>Input ada 2 macam yaitu X dan Y sedangkan outputnya berupa Sum dan Cary Of</a:t>
            </a:r>
          </a:p>
          <a:p>
            <a:r>
              <a:rPr lang="en-US"/>
              <a:t>Pada half adder hasil carry of tidak ikut ditambahkan pada perhitungan selanjutnya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63BB01-3F1A-423D-B03C-D991503DD24A}" type="slidenum">
              <a:rPr lang="en-US"/>
              <a:pPr/>
              <a:t>68</a:t>
            </a:fld>
            <a:endParaRPr lang="en-US"/>
          </a:p>
        </p:txBody>
      </p:sp>
      <p:sp>
        <p:nvSpPr>
          <p:cNvPr id="122882" name="Rectangle 2"/>
          <p:cNvSpPr>
            <a:spLocks noGrp="1" noChangeArrowheads="1"/>
          </p:cNvSpPr>
          <p:nvPr>
            <p:ph type="title"/>
          </p:nvPr>
        </p:nvSpPr>
        <p:spPr/>
        <p:txBody>
          <a:bodyPr/>
          <a:lstStyle/>
          <a:p>
            <a:r>
              <a:rPr lang="en-US"/>
              <a:t>Full Adder</a:t>
            </a:r>
          </a:p>
        </p:txBody>
      </p:sp>
      <p:sp>
        <p:nvSpPr>
          <p:cNvPr id="122883" name="Rectangle 3"/>
          <p:cNvSpPr>
            <a:spLocks noGrp="1" noChangeArrowheads="1"/>
          </p:cNvSpPr>
          <p:nvPr>
            <p:ph type="body" idx="1"/>
          </p:nvPr>
        </p:nvSpPr>
        <p:spPr/>
        <p:txBody>
          <a:bodyPr/>
          <a:lstStyle/>
          <a:p>
            <a:pPr>
              <a:lnSpc>
                <a:spcPct val="90000"/>
              </a:lnSpc>
            </a:pPr>
            <a:r>
              <a:rPr lang="en-US"/>
              <a:t>Fungsi dari full adder adalah menambahkan dua buah binary digit serta carry of dari perhitungan sebelumnya dengan hasil berupa pertambahan dan sebuah carry of</a:t>
            </a:r>
          </a:p>
          <a:p>
            <a:pPr>
              <a:lnSpc>
                <a:spcPct val="90000"/>
              </a:lnSpc>
            </a:pPr>
            <a:r>
              <a:rPr lang="en-US"/>
              <a:t>Input ada 3 macam yaitu X,Y,Ci (Carry of input yang dihasilkan oleh penambahan sebelumnya) sedangkan outputnya berupa Sum dan carry of Output</a:t>
            </a:r>
          </a:p>
          <a:p>
            <a:pPr>
              <a:lnSpc>
                <a:spcPct val="90000"/>
              </a:lnSpc>
            </a:pPr>
            <a:r>
              <a:rPr lang="en-US"/>
              <a:t>Pada full adder hasil cary of ikut ditambahkan pada perhitungan selanjutnya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C82B07-E389-4BAB-930F-62E1AC365D23}" type="slidenum">
              <a:rPr lang="en-US"/>
              <a:pPr/>
              <a:t>69</a:t>
            </a:fld>
            <a:endParaRPr lang="en-US"/>
          </a:p>
        </p:txBody>
      </p:sp>
      <p:sp>
        <p:nvSpPr>
          <p:cNvPr id="123906" name="Rectangle 2"/>
          <p:cNvSpPr>
            <a:spLocks noGrp="1" noChangeArrowheads="1"/>
          </p:cNvSpPr>
          <p:nvPr>
            <p:ph type="title"/>
          </p:nvPr>
        </p:nvSpPr>
        <p:spPr/>
        <p:txBody>
          <a:bodyPr/>
          <a:lstStyle/>
          <a:p>
            <a:r>
              <a:rPr lang="en-US" sz="3200"/>
              <a:t>4 bit parallel binary adder menggunakan full adder</a:t>
            </a:r>
          </a:p>
        </p:txBody>
      </p:sp>
      <p:pic>
        <p:nvPicPr>
          <p:cNvPr id="123907"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4A6F-5A24-44D7-9F29-B62AA4251CF9}"/>
              </a:ext>
            </a:extLst>
          </p:cNvPr>
          <p:cNvSpPr>
            <a:spLocks noGrp="1"/>
          </p:cNvSpPr>
          <p:nvPr>
            <p:ph type="title"/>
          </p:nvPr>
        </p:nvSpPr>
        <p:spPr/>
        <p:txBody>
          <a:bodyPr/>
          <a:lstStyle/>
          <a:p>
            <a:r>
              <a:rPr lang="en-US" dirty="0" err="1"/>
              <a:t>Materi</a:t>
            </a:r>
            <a:r>
              <a:rPr lang="en-US" dirty="0"/>
              <a:t> 9-15</a:t>
            </a:r>
            <a:endParaRPr lang="en-ID" dirty="0"/>
          </a:p>
        </p:txBody>
      </p:sp>
      <p:sp>
        <p:nvSpPr>
          <p:cNvPr id="3" name="Content Placeholder 2">
            <a:extLst>
              <a:ext uri="{FF2B5EF4-FFF2-40B4-BE49-F238E27FC236}">
                <a16:creationId xmlns:a16="http://schemas.microsoft.com/office/drawing/2014/main" id="{67105988-79AB-4079-A9E1-B4C3940D03CB}"/>
              </a:ext>
            </a:extLst>
          </p:cNvPr>
          <p:cNvSpPr>
            <a:spLocks noGrp="1"/>
          </p:cNvSpPr>
          <p:nvPr>
            <p:ph idx="1"/>
          </p:nvPr>
        </p:nvSpPr>
        <p:spPr>
          <a:xfrm>
            <a:off x="457200" y="1935480"/>
            <a:ext cx="7715200" cy="4389120"/>
          </a:xfrm>
        </p:spPr>
        <p:txBody>
          <a:bodyPr>
            <a:normAutofit/>
          </a:bodyPr>
          <a:lstStyle/>
          <a:p>
            <a:pPr fontAlgn="t"/>
            <a:r>
              <a:rPr lang="en-US" b="1" dirty="0"/>
              <a:t>Pertemuan-9 : set </a:t>
            </a:r>
            <a:r>
              <a:rPr lang="en-US" b="1" dirty="0" err="1"/>
              <a:t>intruksi</a:t>
            </a:r>
            <a:endParaRPr lang="en-ID" dirty="0"/>
          </a:p>
          <a:p>
            <a:pPr fontAlgn="t"/>
            <a:r>
              <a:rPr lang="en-US" b="1" dirty="0"/>
              <a:t>Pertemuan-10 :  Set </a:t>
            </a:r>
            <a:r>
              <a:rPr lang="en-US" b="1" dirty="0" err="1"/>
              <a:t>intruksi</a:t>
            </a:r>
            <a:r>
              <a:rPr lang="en-US" b="1" dirty="0"/>
              <a:t> : Mode dan Format </a:t>
            </a:r>
            <a:r>
              <a:rPr lang="en-US" b="1" dirty="0" err="1"/>
              <a:t>Pengalamatan</a:t>
            </a:r>
            <a:endParaRPr lang="en-ID" dirty="0"/>
          </a:p>
          <a:p>
            <a:pPr fontAlgn="t"/>
            <a:r>
              <a:rPr lang="en-US" b="1" dirty="0"/>
              <a:t>Pertemuan-11 :  </a:t>
            </a:r>
            <a:r>
              <a:rPr lang="en-US" b="1" dirty="0" err="1"/>
              <a:t>Struktur</a:t>
            </a:r>
            <a:r>
              <a:rPr lang="en-US" b="1" dirty="0"/>
              <a:t> dan </a:t>
            </a:r>
            <a:r>
              <a:rPr lang="en-US" b="1" dirty="0" err="1"/>
              <a:t>fungsi</a:t>
            </a:r>
            <a:r>
              <a:rPr lang="en-US" b="1" dirty="0"/>
              <a:t> CPU</a:t>
            </a:r>
            <a:endParaRPr lang="en-ID" dirty="0"/>
          </a:p>
          <a:p>
            <a:pPr fontAlgn="t"/>
            <a:r>
              <a:rPr lang="en-US" b="1" dirty="0"/>
              <a:t>Pertemuan-12 :  CPU </a:t>
            </a:r>
            <a:r>
              <a:rPr lang="en-US" b="1" dirty="0" err="1"/>
              <a:t>lanjut</a:t>
            </a:r>
            <a:endParaRPr lang="en-ID" dirty="0"/>
          </a:p>
          <a:p>
            <a:pPr fontAlgn="t"/>
            <a:r>
              <a:rPr lang="en-US" b="1" dirty="0"/>
              <a:t>Pertemuan-13 :  RISC</a:t>
            </a:r>
            <a:endParaRPr lang="en-ID" dirty="0"/>
          </a:p>
          <a:p>
            <a:pPr fontAlgn="t"/>
            <a:r>
              <a:rPr lang="en-US" b="1" dirty="0"/>
              <a:t>Pertemuan-14 :  </a:t>
            </a:r>
            <a:r>
              <a:rPr lang="en-US" b="1" dirty="0" err="1"/>
              <a:t>Organisasi</a:t>
            </a:r>
            <a:r>
              <a:rPr lang="en-US" b="1" dirty="0"/>
              <a:t> </a:t>
            </a:r>
            <a:r>
              <a:rPr lang="en-US" b="1" dirty="0" err="1"/>
              <a:t>paralel</a:t>
            </a:r>
            <a:endParaRPr lang="en-ID" dirty="0"/>
          </a:p>
          <a:p>
            <a:pPr fontAlgn="t"/>
            <a:r>
              <a:rPr lang="en-US" b="1" dirty="0"/>
              <a:t>Pertemuan-15 :  </a:t>
            </a:r>
            <a:r>
              <a:rPr lang="en-US" b="1" dirty="0" err="1"/>
              <a:t>Logika</a:t>
            </a:r>
            <a:r>
              <a:rPr lang="en-US" b="1" dirty="0"/>
              <a:t> digital</a:t>
            </a:r>
            <a:endParaRPr lang="en-ID" dirty="0"/>
          </a:p>
          <a:p>
            <a:pPr fontAlgn="t"/>
            <a:r>
              <a:rPr lang="en-US" b="1" dirty="0"/>
              <a:t>Pertemuan-16 : </a:t>
            </a:r>
            <a:r>
              <a:rPr lang="en-US" b="1" dirty="0" err="1"/>
              <a:t>Ujian</a:t>
            </a:r>
            <a:r>
              <a:rPr lang="en-US" b="1" dirty="0"/>
              <a:t> </a:t>
            </a:r>
            <a:r>
              <a:rPr lang="en-US" b="1" dirty="0" err="1"/>
              <a:t>Akhir</a:t>
            </a:r>
            <a:r>
              <a:rPr lang="en-US" b="1" dirty="0"/>
              <a:t> Semester</a:t>
            </a:r>
            <a:endParaRPr lang="en-ID" dirty="0"/>
          </a:p>
          <a:p>
            <a:pPr marL="0" indent="0">
              <a:buNone/>
            </a:pPr>
            <a:endParaRPr lang="en-ID" dirty="0"/>
          </a:p>
        </p:txBody>
      </p:sp>
    </p:spTree>
    <p:extLst>
      <p:ext uri="{BB962C8B-B14F-4D97-AF65-F5344CB8AC3E}">
        <p14:creationId xmlns:p14="http://schemas.microsoft.com/office/powerpoint/2010/main" val="3211277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6AA5D20-AEEB-49F0-BC1B-AE25D813D06C}" type="slidenum">
              <a:rPr lang="en-US"/>
              <a:pPr/>
              <a:t>70</a:t>
            </a:fld>
            <a:endParaRPr lang="en-US"/>
          </a:p>
        </p:txBody>
      </p:sp>
      <p:sp>
        <p:nvSpPr>
          <p:cNvPr id="124930" name="Rectangle 2"/>
          <p:cNvSpPr>
            <a:spLocks noGrp="1" noChangeArrowheads="1"/>
          </p:cNvSpPr>
          <p:nvPr>
            <p:ph type="title"/>
          </p:nvPr>
        </p:nvSpPr>
        <p:spPr/>
        <p:txBody>
          <a:bodyPr/>
          <a:lstStyle/>
          <a:p>
            <a:r>
              <a:rPr lang="en-US"/>
              <a:t>Penjelasan</a:t>
            </a:r>
          </a:p>
        </p:txBody>
      </p:sp>
      <p:sp>
        <p:nvSpPr>
          <p:cNvPr id="124931" name="Rectangle 3"/>
          <p:cNvSpPr>
            <a:spLocks noGrp="1" noChangeArrowheads="1"/>
          </p:cNvSpPr>
          <p:nvPr>
            <p:ph type="body" idx="1"/>
          </p:nvPr>
        </p:nvSpPr>
        <p:spPr/>
        <p:txBody>
          <a:bodyPr/>
          <a:lstStyle/>
          <a:p>
            <a:r>
              <a:rPr lang="en-US"/>
              <a:t>Input terdiri dari bilangan binary 4 bit yaitu yang pertama X3, X2, X1, dan X0 dan yang kedua adalah Y3, Y2, Y1 dan Y0</a:t>
            </a:r>
          </a:p>
          <a:p>
            <a:r>
              <a:rPr lang="en-US"/>
              <a:t>Contoh, dua buah bilangan binary 4 bit yang pertama adalah 1001 dan yang kedua adalah 0101</a:t>
            </a:r>
          </a:p>
        </p:txBody>
      </p:sp>
      <p:pic>
        <p:nvPicPr>
          <p:cNvPr id="124933" name="Picture 5"/>
          <p:cNvPicPr>
            <a:picLocks noChangeAspect="1" noChangeArrowheads="1"/>
          </p:cNvPicPr>
          <p:nvPr/>
        </p:nvPicPr>
        <p:blipFill>
          <a:blip r:embed="rId2" cstate="print"/>
          <a:srcRect/>
          <a:stretch>
            <a:fillRect/>
          </a:stretch>
        </p:blipFill>
        <p:spPr bwMode="auto">
          <a:xfrm>
            <a:off x="1676400" y="4724400"/>
            <a:ext cx="5648325" cy="111442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26B55C-2BC1-426C-9B2E-32E5FF98F9BB}" type="slidenum">
              <a:rPr lang="en-US"/>
              <a:pPr/>
              <a:t>71</a:t>
            </a:fld>
            <a:endParaRPr lang="en-US"/>
          </a:p>
        </p:txBody>
      </p:sp>
      <p:sp>
        <p:nvSpPr>
          <p:cNvPr id="125954" name="Rectangle 2"/>
          <p:cNvSpPr>
            <a:spLocks noGrp="1" noChangeArrowheads="1"/>
          </p:cNvSpPr>
          <p:nvPr>
            <p:ph type="title"/>
          </p:nvPr>
        </p:nvSpPr>
        <p:spPr/>
        <p:txBody>
          <a:bodyPr/>
          <a:lstStyle/>
          <a:p>
            <a:r>
              <a:rPr lang="en-US"/>
              <a:t>Proses Penambahan</a:t>
            </a:r>
          </a:p>
        </p:txBody>
      </p:sp>
      <p:sp>
        <p:nvSpPr>
          <p:cNvPr id="125955" name="Rectangle 3"/>
          <p:cNvSpPr>
            <a:spLocks noGrp="1" noChangeArrowheads="1"/>
          </p:cNvSpPr>
          <p:nvPr>
            <p:ph type="body" idx="1"/>
          </p:nvPr>
        </p:nvSpPr>
        <p:spPr/>
        <p:txBody>
          <a:bodyPr/>
          <a:lstStyle/>
          <a:p>
            <a:r>
              <a:rPr lang="en-US"/>
              <a:t>Proses penambahan dimulai dari digit yang paling kanan.</a:t>
            </a:r>
          </a:p>
          <a:p>
            <a:pPr>
              <a:buFont typeface="Monotype Sorts" pitchFamily="2" charset="2"/>
              <a:buNone/>
            </a:pPr>
            <a:endParaRPr lang="en-US"/>
          </a:p>
          <a:p>
            <a:pPr>
              <a:buFont typeface="Monotype Sorts" pitchFamily="2" charset="2"/>
              <a:buNone/>
            </a:pPr>
            <a:r>
              <a:rPr lang="en-US"/>
              <a:t>Prosesnya seperti apa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1D5503-CCAF-438D-83F2-1C48566CCE63}" type="slidenum">
              <a:rPr lang="en-US"/>
              <a:pPr/>
              <a:t>72</a:t>
            </a:fld>
            <a:endParaRPr lang="en-US"/>
          </a:p>
        </p:txBody>
      </p:sp>
      <p:sp>
        <p:nvSpPr>
          <p:cNvPr id="126978" name="Rectangle 2"/>
          <p:cNvSpPr>
            <a:spLocks noGrp="1" noChangeArrowheads="1"/>
          </p:cNvSpPr>
          <p:nvPr>
            <p:ph type="title"/>
          </p:nvPr>
        </p:nvSpPr>
        <p:spPr/>
        <p:txBody>
          <a:bodyPr/>
          <a:lstStyle/>
          <a:p>
            <a:r>
              <a:rPr lang="en-US"/>
              <a:t>Proses Penambahan</a:t>
            </a:r>
          </a:p>
        </p:txBody>
      </p:sp>
      <p:pic>
        <p:nvPicPr>
          <p:cNvPr id="126979"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D00153E-7E74-420E-8D98-F6AE3C1176E5}" type="slidenum">
              <a:rPr lang="en-US"/>
              <a:pPr/>
              <a:t>73</a:t>
            </a:fld>
            <a:endParaRPr lang="en-US"/>
          </a:p>
        </p:txBody>
      </p:sp>
      <p:sp>
        <p:nvSpPr>
          <p:cNvPr id="128002" name="Rectangle 2"/>
          <p:cNvSpPr>
            <a:spLocks noGrp="1" noChangeArrowheads="1"/>
          </p:cNvSpPr>
          <p:nvPr>
            <p:ph type="title"/>
          </p:nvPr>
        </p:nvSpPr>
        <p:spPr/>
        <p:txBody>
          <a:bodyPr/>
          <a:lstStyle/>
          <a:p>
            <a:r>
              <a:rPr lang="en-US"/>
              <a:t>Proses Pengurangan</a:t>
            </a:r>
          </a:p>
        </p:txBody>
      </p:sp>
      <p:sp>
        <p:nvSpPr>
          <p:cNvPr id="128003" name="Rectangle 3"/>
          <p:cNvSpPr>
            <a:spLocks noGrp="1" noChangeArrowheads="1"/>
          </p:cNvSpPr>
          <p:nvPr>
            <p:ph type="body" idx="1"/>
          </p:nvPr>
        </p:nvSpPr>
        <p:spPr/>
        <p:txBody>
          <a:bodyPr/>
          <a:lstStyle/>
          <a:p>
            <a:r>
              <a:rPr lang="en-US"/>
              <a:t>Proses pengurangan dapat digunakan mesin penambahan, yaitu dengan mengansumsikan :</a:t>
            </a:r>
          </a:p>
          <a:p>
            <a:endParaRPr lang="en-US"/>
          </a:p>
        </p:txBody>
      </p:sp>
      <p:pic>
        <p:nvPicPr>
          <p:cNvPr id="128004" name="Picture 4"/>
          <p:cNvPicPr>
            <a:picLocks noChangeAspect="1" noChangeArrowheads="1"/>
          </p:cNvPicPr>
          <p:nvPr/>
        </p:nvPicPr>
        <p:blipFill>
          <a:blip r:embed="rId2" cstate="print"/>
          <a:srcRect/>
          <a:stretch>
            <a:fillRect/>
          </a:stretch>
        </p:blipFill>
        <p:spPr bwMode="auto">
          <a:xfrm>
            <a:off x="2209800" y="3276600"/>
            <a:ext cx="4972050" cy="1257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543CE7-2D5B-4D5A-807E-855B22EA5A29}" type="slidenum">
              <a:rPr lang="en-US"/>
              <a:pPr/>
              <a:t>74</a:t>
            </a:fld>
            <a:endParaRPr lang="en-US"/>
          </a:p>
        </p:txBody>
      </p:sp>
      <p:sp>
        <p:nvSpPr>
          <p:cNvPr id="129026" name="Rectangle 2"/>
          <p:cNvSpPr>
            <a:spLocks noGrp="1" noChangeArrowheads="1"/>
          </p:cNvSpPr>
          <p:nvPr>
            <p:ph type="title"/>
          </p:nvPr>
        </p:nvSpPr>
        <p:spPr/>
        <p:txBody>
          <a:bodyPr/>
          <a:lstStyle/>
          <a:p>
            <a:r>
              <a:rPr lang="en-US" sz="3200"/>
              <a:t>Cara mendapatkan bilangan Negatif (-)</a:t>
            </a:r>
          </a:p>
        </p:txBody>
      </p:sp>
      <p:sp>
        <p:nvSpPr>
          <p:cNvPr id="129027" name="Rectangle 3"/>
          <p:cNvSpPr>
            <a:spLocks noGrp="1" noChangeArrowheads="1"/>
          </p:cNvSpPr>
          <p:nvPr>
            <p:ph type="body" idx="1"/>
          </p:nvPr>
        </p:nvSpPr>
        <p:spPr/>
        <p:txBody>
          <a:bodyPr/>
          <a:lstStyle/>
          <a:p>
            <a:pPr marL="533400" indent="-533400">
              <a:lnSpc>
                <a:spcPct val="80000"/>
              </a:lnSpc>
              <a:buFont typeface="Monotype Sorts" pitchFamily="2" charset="2"/>
              <a:buAutoNum type="arabicPeriod"/>
            </a:pPr>
            <a:r>
              <a:rPr lang="en-US" sz="2400"/>
              <a:t>Ubahlah bit-bit menjadi komplemen 1 termasuk bit tandanya</a:t>
            </a:r>
          </a:p>
          <a:p>
            <a:pPr marL="533400" indent="-533400">
              <a:lnSpc>
                <a:spcPct val="80000"/>
              </a:lnSpc>
              <a:buFont typeface="Monotype Sorts" pitchFamily="2" charset="2"/>
              <a:buAutoNum type="arabicPeriod"/>
            </a:pPr>
            <a:r>
              <a:rPr lang="en-US" sz="2400"/>
              <a:t>Perlakukan hasil pengubahan komplemen satu sebagai unsign binary integer kemudian tambahkan 1 pada LSBnya</a:t>
            </a:r>
          </a:p>
          <a:p>
            <a:pPr marL="533400" indent="-533400">
              <a:lnSpc>
                <a:spcPct val="80000"/>
              </a:lnSpc>
              <a:buFont typeface="Monotype Sorts" pitchFamily="2" charset="2"/>
              <a:buNone/>
            </a:pPr>
            <a:r>
              <a:rPr lang="en-US" sz="2400"/>
              <a:t>Contoh :</a:t>
            </a:r>
          </a:p>
          <a:p>
            <a:pPr marL="533400" indent="-533400">
              <a:lnSpc>
                <a:spcPct val="80000"/>
              </a:lnSpc>
              <a:buFont typeface="Monotype Sorts" pitchFamily="2" charset="2"/>
              <a:buNone/>
            </a:pPr>
            <a:r>
              <a:rPr lang="en-US" sz="2400"/>
              <a:t>			0101 = 5</a:t>
            </a:r>
          </a:p>
          <a:p>
            <a:pPr marL="533400" indent="-533400">
              <a:lnSpc>
                <a:spcPct val="80000"/>
              </a:lnSpc>
              <a:buFont typeface="Monotype Sorts" pitchFamily="2" charset="2"/>
              <a:buNone/>
            </a:pPr>
            <a:endParaRPr lang="en-US" sz="2400"/>
          </a:p>
          <a:p>
            <a:pPr marL="533400" indent="-533400">
              <a:lnSpc>
                <a:spcPct val="80000"/>
              </a:lnSpc>
              <a:buFont typeface="Monotype Sorts" pitchFamily="2" charset="2"/>
              <a:buNone/>
            </a:pPr>
            <a:r>
              <a:rPr lang="en-US" sz="2400"/>
              <a:t>Dibalik menjadi 		1010</a:t>
            </a:r>
          </a:p>
          <a:p>
            <a:pPr marL="533400" indent="-533400">
              <a:lnSpc>
                <a:spcPct val="80000"/>
              </a:lnSpc>
              <a:buFont typeface="Monotype Sorts" pitchFamily="2" charset="2"/>
              <a:buNone/>
            </a:pPr>
            <a:r>
              <a:rPr lang="en-US" sz="2400"/>
              <a:t>Jika ditambah 	</a:t>
            </a:r>
            <a:r>
              <a:rPr lang="en-US" sz="2400" u="sng"/>
              <a:t>	     1 +</a:t>
            </a:r>
          </a:p>
          <a:p>
            <a:pPr marL="533400" indent="-533400">
              <a:lnSpc>
                <a:spcPct val="80000"/>
              </a:lnSpc>
              <a:buFont typeface="Monotype Sorts" pitchFamily="2" charset="2"/>
              <a:buNone/>
            </a:pPr>
            <a:r>
              <a:rPr lang="en-US" sz="2400"/>
              <a:t>					1011</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93E0BB-C9ED-409A-9E3E-B09B613B8566}" type="slidenum">
              <a:rPr lang="en-US"/>
              <a:pPr/>
              <a:t>75</a:t>
            </a:fld>
            <a:endParaRPr lang="en-US"/>
          </a:p>
        </p:txBody>
      </p:sp>
      <p:sp>
        <p:nvSpPr>
          <p:cNvPr id="130050" name="Rectangle 2"/>
          <p:cNvSpPr>
            <a:spLocks noGrp="1" noChangeArrowheads="1"/>
          </p:cNvSpPr>
          <p:nvPr>
            <p:ph type="title"/>
          </p:nvPr>
        </p:nvSpPr>
        <p:spPr>
          <a:xfrm>
            <a:off x="304800" y="381000"/>
            <a:ext cx="8204200" cy="1143000"/>
          </a:xfrm>
        </p:spPr>
        <p:txBody>
          <a:bodyPr>
            <a:normAutofit fontScale="90000"/>
          </a:bodyPr>
          <a:lstStyle/>
          <a:p>
            <a:r>
              <a:rPr lang="en-US" sz="3200"/>
              <a:t>Negatif (-) to Positif (+) </a:t>
            </a:r>
            <a:br>
              <a:rPr lang="en-US" sz="3200"/>
            </a:br>
            <a:r>
              <a:rPr lang="en-US" sz="3200"/>
              <a:t>and </a:t>
            </a:r>
            <a:br>
              <a:rPr lang="en-US" sz="3200"/>
            </a:br>
            <a:r>
              <a:rPr lang="en-US" sz="3200"/>
              <a:t>Positif (+) to Negatif (-)</a:t>
            </a:r>
          </a:p>
        </p:txBody>
      </p:sp>
      <p:sp>
        <p:nvSpPr>
          <p:cNvPr id="130051" name="Rectangle 3"/>
          <p:cNvSpPr>
            <a:spLocks noGrp="1" noChangeArrowheads="1"/>
          </p:cNvSpPr>
          <p:nvPr>
            <p:ph type="body" idx="1"/>
          </p:nvPr>
        </p:nvSpPr>
        <p:spPr>
          <a:xfrm>
            <a:off x="457200" y="1905000"/>
            <a:ext cx="8686800" cy="4171950"/>
          </a:xfrm>
        </p:spPr>
        <p:txBody>
          <a:bodyPr>
            <a:normAutofit lnSpcReduction="10000"/>
          </a:bodyPr>
          <a:lstStyle/>
          <a:p>
            <a:pPr>
              <a:lnSpc>
                <a:spcPct val="80000"/>
              </a:lnSpc>
            </a:pPr>
            <a:r>
              <a:rPr lang="en-US" sz="2200"/>
              <a:t>Demikian juga sebaliknya (negatif ke positif) dapat dilakukan dengan algoritma yang sama</a:t>
            </a:r>
          </a:p>
          <a:p>
            <a:pPr>
              <a:lnSpc>
                <a:spcPct val="80000"/>
              </a:lnSpc>
            </a:pPr>
            <a:r>
              <a:rPr lang="en-US" sz="2200"/>
              <a:t>Tetapi cara ini terdapat dua anomali dalam sistem komplemen dua, yaitu pengubahan integer 0 dan – 128 seperti dijelaskan dibawah ini dengan contoh word 8 bit</a:t>
            </a:r>
          </a:p>
          <a:p>
            <a:pPr>
              <a:lnSpc>
                <a:spcPct val="80000"/>
              </a:lnSpc>
              <a:buFont typeface="Monotype Sorts" pitchFamily="2" charset="2"/>
              <a:buNone/>
            </a:pPr>
            <a:r>
              <a:rPr lang="en-US" sz="2200"/>
              <a:t>					0000 0000 = 0</a:t>
            </a:r>
          </a:p>
          <a:p>
            <a:pPr>
              <a:lnSpc>
                <a:spcPct val="80000"/>
              </a:lnSpc>
              <a:buFont typeface="Monotype Sorts" pitchFamily="2" charset="2"/>
              <a:buNone/>
            </a:pPr>
            <a:r>
              <a:rPr lang="en-US" sz="2200"/>
              <a:t>Dibalik menjadi 		1111 1111</a:t>
            </a:r>
          </a:p>
          <a:p>
            <a:pPr>
              <a:lnSpc>
                <a:spcPct val="80000"/>
              </a:lnSpc>
              <a:buFont typeface="Monotype Sorts" pitchFamily="2" charset="2"/>
              <a:buNone/>
            </a:pPr>
            <a:r>
              <a:rPr lang="en-US" sz="2200"/>
              <a:t>Jika ditambah			</a:t>
            </a:r>
            <a:r>
              <a:rPr lang="en-US" sz="2200" u="sng"/>
              <a:t>     	   1 +</a:t>
            </a:r>
          </a:p>
          <a:p>
            <a:pPr>
              <a:lnSpc>
                <a:spcPct val="80000"/>
              </a:lnSpc>
              <a:buFont typeface="Monotype Sorts" pitchFamily="2" charset="2"/>
              <a:buNone/>
            </a:pPr>
            <a:r>
              <a:rPr lang="en-US" sz="2200"/>
              <a:t>				          10000 0000 Overflow dapat diabaikan</a:t>
            </a:r>
          </a:p>
          <a:p>
            <a:pPr>
              <a:lnSpc>
                <a:spcPct val="80000"/>
              </a:lnSpc>
              <a:buFont typeface="Monotype Sorts" pitchFamily="2" charset="2"/>
              <a:buNone/>
            </a:pPr>
            <a:r>
              <a:rPr lang="en-US" sz="2200"/>
              <a:t>					1000 0000 = - 128</a:t>
            </a:r>
          </a:p>
          <a:p>
            <a:pPr>
              <a:lnSpc>
                <a:spcPct val="80000"/>
              </a:lnSpc>
              <a:buFont typeface="Monotype Sorts" pitchFamily="2" charset="2"/>
              <a:buNone/>
            </a:pPr>
            <a:r>
              <a:rPr lang="en-US" sz="2200"/>
              <a:t>Dibalik menjadi		0111 1111</a:t>
            </a:r>
          </a:p>
          <a:p>
            <a:pPr>
              <a:lnSpc>
                <a:spcPct val="80000"/>
              </a:lnSpc>
              <a:buFont typeface="Monotype Sorts" pitchFamily="2" charset="2"/>
              <a:buNone/>
            </a:pPr>
            <a:r>
              <a:rPr lang="en-US" sz="2200"/>
              <a:t>Jika ditambah			</a:t>
            </a:r>
            <a:r>
              <a:rPr lang="en-US" sz="2200" u="sng"/>
              <a:t>0000 0001 +</a:t>
            </a:r>
          </a:p>
          <a:p>
            <a:pPr>
              <a:lnSpc>
                <a:spcPct val="80000"/>
              </a:lnSpc>
              <a:buFont typeface="Monotype Sorts" pitchFamily="2" charset="2"/>
              <a:buNone/>
            </a:pPr>
            <a:r>
              <a:rPr lang="en-US" sz="2200"/>
              <a:t>Sama dengan			1000 0000 sama dengan -128</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46EF48-4ABE-4C28-8ABB-BF82A2BCE110}" type="slidenum">
              <a:rPr lang="en-US"/>
              <a:pPr/>
              <a:t>76</a:t>
            </a:fld>
            <a:endParaRPr lang="en-US"/>
          </a:p>
        </p:txBody>
      </p:sp>
      <p:sp>
        <p:nvSpPr>
          <p:cNvPr id="131074" name="Rectangle 2"/>
          <p:cNvSpPr>
            <a:spLocks noGrp="1" noChangeArrowheads="1"/>
          </p:cNvSpPr>
          <p:nvPr>
            <p:ph type="title"/>
          </p:nvPr>
        </p:nvSpPr>
        <p:spPr/>
        <p:txBody>
          <a:bodyPr/>
          <a:lstStyle/>
          <a:p>
            <a:r>
              <a:rPr lang="en-US"/>
              <a:t>Diagram proses pengurangan</a:t>
            </a:r>
          </a:p>
        </p:txBody>
      </p:sp>
      <p:pic>
        <p:nvPicPr>
          <p:cNvPr id="131075"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6604000" y="6229350"/>
            <a:ext cx="1828800" cy="514350"/>
          </a:xfrm>
          <a:prstGeom prst="rect">
            <a:avLst/>
          </a:prstGeom>
        </p:spPr>
        <p:txBody>
          <a:bodyPr/>
          <a:lstStyle/>
          <a:p>
            <a:fld id="{89A6D1F1-A8C5-4642-B908-53D38EE6E4A3}" type="slidenum">
              <a:rPr lang="en-US"/>
              <a:pPr/>
              <a:t>77</a:t>
            </a:fld>
            <a:endParaRPr lang="en-US"/>
          </a:p>
        </p:txBody>
      </p:sp>
      <p:sp>
        <p:nvSpPr>
          <p:cNvPr id="164868" name="Rectangle 4"/>
          <p:cNvSpPr>
            <a:spLocks noGrp="1" noChangeArrowheads="1"/>
          </p:cNvSpPr>
          <p:nvPr>
            <p:ph type="ctrTitle"/>
          </p:nvPr>
        </p:nvSpPr>
        <p:spPr>
          <a:xfrm>
            <a:off x="914400" y="2743200"/>
            <a:ext cx="7721600" cy="1905000"/>
          </a:xfrm>
        </p:spPr>
        <p:txBody>
          <a:bodyPr/>
          <a:lstStyle/>
          <a:p>
            <a:pPr algn="ctr"/>
            <a:r>
              <a:rPr lang="en-US" sz="6000"/>
              <a:t>Perkalian dan Pembagian</a:t>
            </a:r>
          </a:p>
        </p:txBody>
      </p:sp>
      <p:sp>
        <p:nvSpPr>
          <p:cNvPr id="164869" name="Rectangle 5"/>
          <p:cNvSpPr>
            <a:spLocks noGrp="1" noChangeArrowheads="1"/>
          </p:cNvSpPr>
          <p:nvPr>
            <p:ph type="subTitle" idx="1"/>
          </p:nvPr>
        </p:nvSpPr>
        <p:spPr/>
        <p:txBody>
          <a:bodyPr/>
          <a:lstStyle/>
          <a:p>
            <a:endParaRPr lang="id-ID"/>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EB8E74-B0FB-4CFB-B540-0D220C3AC00B}" type="slidenum">
              <a:rPr lang="en-US"/>
              <a:pPr/>
              <a:t>78</a:t>
            </a:fld>
            <a:endParaRPr lang="en-US"/>
          </a:p>
        </p:txBody>
      </p:sp>
      <p:sp>
        <p:nvSpPr>
          <p:cNvPr id="132098" name="Rectangle 2"/>
          <p:cNvSpPr>
            <a:spLocks noGrp="1" noChangeArrowheads="1"/>
          </p:cNvSpPr>
          <p:nvPr>
            <p:ph type="title"/>
          </p:nvPr>
        </p:nvSpPr>
        <p:spPr/>
        <p:txBody>
          <a:bodyPr/>
          <a:lstStyle/>
          <a:p>
            <a:r>
              <a:rPr lang="en-US"/>
              <a:t>Perkalian dan Pembagian</a:t>
            </a:r>
          </a:p>
        </p:txBody>
      </p:sp>
      <p:sp>
        <p:nvSpPr>
          <p:cNvPr id="132099" name="Rectangle 3"/>
          <p:cNvSpPr>
            <a:spLocks noGrp="1" noChangeArrowheads="1"/>
          </p:cNvSpPr>
          <p:nvPr>
            <p:ph type="body" idx="1"/>
          </p:nvPr>
        </p:nvSpPr>
        <p:spPr/>
        <p:txBody>
          <a:bodyPr/>
          <a:lstStyle/>
          <a:p>
            <a:r>
              <a:rPr lang="en-US"/>
              <a:t>Padaproses perkalian dapat dilakukan dengan melakukan penambahan berulang kali, </a:t>
            </a:r>
          </a:p>
          <a:p>
            <a:pPr>
              <a:buFont typeface="Monotype Sorts" pitchFamily="2" charset="2"/>
              <a:buNone/>
            </a:pPr>
            <a:r>
              <a:rPr lang="en-US"/>
              <a:t>	misal : 2 * 4 = 2 + 2 + 2 + 2 = 8</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68E1EF3-C505-4461-B450-C66649F13EEE}" type="slidenum">
              <a:rPr lang="en-US"/>
              <a:pPr/>
              <a:t>79</a:t>
            </a:fld>
            <a:endParaRPr lang="en-US"/>
          </a:p>
        </p:txBody>
      </p:sp>
      <p:sp>
        <p:nvSpPr>
          <p:cNvPr id="133122" name="Rectangle 2"/>
          <p:cNvSpPr>
            <a:spLocks noGrp="1" noChangeArrowheads="1"/>
          </p:cNvSpPr>
          <p:nvPr>
            <p:ph type="title"/>
          </p:nvPr>
        </p:nvSpPr>
        <p:spPr/>
        <p:txBody>
          <a:bodyPr/>
          <a:lstStyle/>
          <a:p>
            <a:r>
              <a:rPr lang="en-US"/>
              <a:t>Heuristik Method</a:t>
            </a:r>
          </a:p>
        </p:txBody>
      </p:sp>
      <p:sp>
        <p:nvSpPr>
          <p:cNvPr id="133123" name="Rectangle 3"/>
          <p:cNvSpPr>
            <a:spLocks noGrp="1" noChangeArrowheads="1"/>
          </p:cNvSpPr>
          <p:nvPr>
            <p:ph type="body" idx="1"/>
          </p:nvPr>
        </p:nvSpPr>
        <p:spPr/>
        <p:txBody>
          <a:bodyPr/>
          <a:lstStyle/>
          <a:p>
            <a:r>
              <a:rPr lang="en-US"/>
              <a:t>Menggunakan pendekatan perkalian dengan pensil </a:t>
            </a:r>
          </a:p>
          <a:p>
            <a:pPr lvl="1">
              <a:buFont typeface="Monotype Sorts" pitchFamily="2" charset="2"/>
              <a:buNone/>
            </a:pPr>
            <a:r>
              <a:rPr lang="en-US"/>
              <a:t> 	   1011   Multiplicand (11 dec)</a:t>
            </a:r>
          </a:p>
          <a:p>
            <a:pPr lvl="1">
              <a:buFont typeface="Monotype Sorts" pitchFamily="2" charset="2"/>
              <a:buNone/>
            </a:pPr>
            <a:r>
              <a:rPr lang="en-US" u="sng"/>
              <a:t>    x 1100</a:t>
            </a:r>
            <a:r>
              <a:rPr lang="en-US"/>
              <a:t>   Multiplier     (12 dec)</a:t>
            </a:r>
          </a:p>
          <a:p>
            <a:pPr lvl="1">
              <a:buFont typeface="Monotype Sorts" pitchFamily="2" charset="2"/>
              <a:buNone/>
            </a:pPr>
            <a:r>
              <a:rPr lang="en-US"/>
              <a:t> 	   0000</a:t>
            </a:r>
          </a:p>
          <a:p>
            <a:pPr lvl="1">
              <a:buFont typeface="Monotype Sorts" pitchFamily="2" charset="2"/>
              <a:buNone/>
            </a:pPr>
            <a:r>
              <a:rPr lang="en-US"/>
              <a:t>     0000</a:t>
            </a:r>
          </a:p>
          <a:p>
            <a:pPr lvl="1">
              <a:buFont typeface="Monotype Sorts" pitchFamily="2" charset="2"/>
              <a:buNone/>
            </a:pPr>
            <a:r>
              <a:rPr lang="en-US"/>
              <a:t>   1011	</a:t>
            </a:r>
          </a:p>
          <a:p>
            <a:pPr lvl="1">
              <a:buFont typeface="Monotype Sorts" pitchFamily="2" charset="2"/>
              <a:buNone/>
            </a:pPr>
            <a:r>
              <a:rPr lang="en-US"/>
              <a:t> </a:t>
            </a:r>
            <a:r>
              <a:rPr lang="en-US" u="sng"/>
              <a:t>1011	</a:t>
            </a:r>
            <a:endParaRPr lang="en-US"/>
          </a:p>
          <a:p>
            <a:pPr lvl="1">
              <a:buFont typeface="Monotype Sorts" pitchFamily="2" charset="2"/>
              <a:buNone/>
            </a:pPr>
            <a:r>
              <a:rPr lang="en-US"/>
              <a:t> 10000100   Product (132 dec)</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4664"/>
            <a:ext cx="8229600" cy="864096"/>
          </a:xfrm>
        </p:spPr>
        <p:txBody>
          <a:bodyPr/>
          <a:lstStyle/>
          <a:p>
            <a:r>
              <a:rPr lang="id-ID" dirty="0"/>
              <a:t>materi</a:t>
            </a:r>
          </a:p>
        </p:txBody>
      </p:sp>
      <p:sp>
        <p:nvSpPr>
          <p:cNvPr id="3" name="Content Placeholder 2"/>
          <p:cNvSpPr>
            <a:spLocks noGrp="1"/>
          </p:cNvSpPr>
          <p:nvPr>
            <p:ph idx="1"/>
          </p:nvPr>
        </p:nvSpPr>
        <p:spPr>
          <a:xfrm>
            <a:off x="1835696" y="1484784"/>
            <a:ext cx="6861448" cy="4896544"/>
          </a:xfrm>
        </p:spPr>
        <p:txBody>
          <a:bodyPr/>
          <a:lstStyle/>
          <a:p>
            <a:pPr marL="0" indent="0">
              <a:buClr>
                <a:schemeClr val="tx1"/>
              </a:buClr>
              <a:buNone/>
            </a:pPr>
            <a:endParaRPr lang="id-ID" dirty="0"/>
          </a:p>
          <a:p>
            <a:pPr marL="514350" indent="-514350">
              <a:buClr>
                <a:schemeClr val="tx1"/>
              </a:buClr>
              <a:buFont typeface="+mj-lt"/>
              <a:buAutoNum type="arabicPeriod"/>
            </a:pPr>
            <a:endParaRPr lang="id-ID" dirty="0"/>
          </a:p>
          <a:p>
            <a:pPr marL="514350" indent="-514350">
              <a:buClr>
                <a:schemeClr val="tx1"/>
              </a:buClr>
              <a:buFont typeface="+mj-lt"/>
              <a:buAutoNum type="arabicPeriod"/>
            </a:pPr>
            <a:endParaRPr lang="id-ID" dirty="0"/>
          </a:p>
          <a:p>
            <a:pPr marL="514350" indent="-514350">
              <a:buClr>
                <a:schemeClr val="tx1"/>
              </a:buClr>
              <a:buFont typeface="+mj-lt"/>
              <a:buAutoNum type="arabicPeriod"/>
            </a:pP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354613375"/>
              </p:ext>
            </p:extLst>
          </p:nvPr>
        </p:nvGraphicFramePr>
        <p:xfrm>
          <a:off x="914400" y="1466951"/>
          <a:ext cx="6825951" cy="4986384"/>
        </p:xfrm>
        <a:graphic>
          <a:graphicData uri="http://schemas.openxmlformats.org/drawingml/2006/table">
            <a:tbl>
              <a:tblPr firstRow="1" firstCol="1" lastRow="1" lastCol="1" bandRow="1" bandCol="1">
                <a:tableStyleId>{7DF18680-E054-41AD-8BC1-D1AEF772440D}</a:tableStyleId>
              </a:tblPr>
              <a:tblGrid>
                <a:gridCol w="6825951">
                  <a:extLst>
                    <a:ext uri="{9D8B030D-6E8A-4147-A177-3AD203B41FA5}">
                      <a16:colId xmlns:a16="http://schemas.microsoft.com/office/drawing/2014/main" val="20000"/>
                    </a:ext>
                  </a:extLst>
                </a:gridCol>
              </a:tblGrid>
              <a:tr h="311649">
                <a:tc>
                  <a:txBody>
                    <a:bodyPr/>
                    <a:lstStyle/>
                    <a:p>
                      <a:pPr algn="just">
                        <a:lnSpc>
                          <a:spcPct val="150000"/>
                        </a:lnSpc>
                        <a:spcAft>
                          <a:spcPts val="0"/>
                        </a:spcAft>
                      </a:pPr>
                      <a:r>
                        <a:rPr lang="es-ES" sz="1200" dirty="0">
                          <a:effectLst/>
                        </a:rPr>
                        <a:t>Pertemuan-1 : </a:t>
                      </a:r>
                      <a:r>
                        <a:rPr lang="es-ES" sz="1200" dirty="0" err="1">
                          <a:effectLst/>
                        </a:rPr>
                        <a:t>Pendahuluan</a:t>
                      </a:r>
                      <a:r>
                        <a:rPr lang="es-ES" sz="1200" dirty="0">
                          <a:effectLst/>
                        </a:rPr>
                        <a:t>, </a:t>
                      </a:r>
                      <a:r>
                        <a:rPr lang="es-ES" sz="1200" dirty="0" err="1">
                          <a:effectLst/>
                        </a:rPr>
                        <a:t>Arsitektur</a:t>
                      </a:r>
                      <a:r>
                        <a:rPr lang="es-ES" sz="1200" dirty="0">
                          <a:effectLst/>
                        </a:rPr>
                        <a:t> dan </a:t>
                      </a:r>
                      <a:r>
                        <a:rPr lang="es-ES" sz="1200" dirty="0" err="1">
                          <a:effectLst/>
                        </a:rPr>
                        <a:t>Organisasi</a:t>
                      </a:r>
                      <a:r>
                        <a:rPr lang="es-ES" sz="1200" dirty="0">
                          <a:effectLst/>
                        </a:rPr>
                        <a:t> </a:t>
                      </a:r>
                      <a:r>
                        <a:rPr lang="es-ES" sz="1200" dirty="0" err="1">
                          <a:effectLst/>
                        </a:rPr>
                        <a:t>Komputer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11649">
                <a:tc>
                  <a:txBody>
                    <a:bodyPr/>
                    <a:lstStyle/>
                    <a:p>
                      <a:pPr algn="just">
                        <a:lnSpc>
                          <a:spcPct val="150000"/>
                        </a:lnSpc>
                        <a:spcAft>
                          <a:spcPts val="0"/>
                        </a:spcAft>
                      </a:pPr>
                      <a:r>
                        <a:rPr lang="en-US" sz="1200">
                          <a:effectLst/>
                        </a:rPr>
                        <a:t>Pertemuan-2 : Computer Evolution and Performance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11649">
                <a:tc>
                  <a:txBody>
                    <a:bodyPr/>
                    <a:lstStyle/>
                    <a:p>
                      <a:pPr algn="just">
                        <a:lnSpc>
                          <a:spcPct val="150000"/>
                        </a:lnSpc>
                        <a:spcAft>
                          <a:spcPts val="0"/>
                        </a:spcAft>
                      </a:pPr>
                      <a:r>
                        <a:rPr lang="en-US" sz="1200">
                          <a:effectLst/>
                        </a:rPr>
                        <a:t>Pertemuan-3 : Sistem Bus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11649">
                <a:tc>
                  <a:txBody>
                    <a:bodyPr/>
                    <a:lstStyle/>
                    <a:p>
                      <a:pPr algn="just">
                        <a:lnSpc>
                          <a:spcPct val="150000"/>
                        </a:lnSpc>
                        <a:spcAft>
                          <a:spcPts val="0"/>
                        </a:spcAft>
                      </a:pPr>
                      <a:r>
                        <a:rPr lang="en-US" sz="1200">
                          <a:effectLst/>
                        </a:rPr>
                        <a:t>Pertemuan-4 : Cache Memori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11649">
                <a:tc>
                  <a:txBody>
                    <a:bodyPr/>
                    <a:lstStyle/>
                    <a:p>
                      <a:pPr algn="just">
                        <a:lnSpc>
                          <a:spcPct val="150000"/>
                        </a:lnSpc>
                        <a:spcAft>
                          <a:spcPts val="0"/>
                        </a:spcAft>
                      </a:pPr>
                      <a:r>
                        <a:rPr lang="en-US" sz="1200">
                          <a:effectLst/>
                        </a:rPr>
                        <a:t>Pertemuan-5 : Memori Internal</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11649">
                <a:tc>
                  <a:txBody>
                    <a:bodyPr/>
                    <a:lstStyle/>
                    <a:p>
                      <a:pPr algn="just">
                        <a:lnSpc>
                          <a:spcPct val="150000"/>
                        </a:lnSpc>
                        <a:spcAft>
                          <a:spcPts val="0"/>
                        </a:spcAft>
                      </a:pPr>
                      <a:r>
                        <a:rPr lang="en-US" sz="1200">
                          <a:effectLst/>
                        </a:rPr>
                        <a:t>Pertemuan-6 : Memori Eksternal</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1649">
                <a:tc>
                  <a:txBody>
                    <a:bodyPr/>
                    <a:lstStyle/>
                    <a:p>
                      <a:pPr algn="just">
                        <a:lnSpc>
                          <a:spcPct val="150000"/>
                        </a:lnSpc>
                        <a:spcAft>
                          <a:spcPts val="0"/>
                        </a:spcAft>
                      </a:pPr>
                      <a:r>
                        <a:rPr lang="en-US" sz="1200" dirty="0">
                          <a:effectLst/>
                        </a:rPr>
                        <a:t>Pertemuan-7 : </a:t>
                      </a:r>
                      <a:r>
                        <a:rPr lang="en-US" sz="1200" dirty="0" err="1">
                          <a:effectLst/>
                        </a:rPr>
                        <a:t>Aritmatika</a:t>
                      </a:r>
                      <a:r>
                        <a:rPr lang="en-US" sz="1200" dirty="0">
                          <a:effectLst/>
                        </a:rPr>
                        <a:t> </a:t>
                      </a:r>
                      <a:r>
                        <a:rPr lang="en-US" sz="1200" dirty="0" err="1">
                          <a:effectLst/>
                        </a:rPr>
                        <a:t>kompuuter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11649">
                <a:tc>
                  <a:txBody>
                    <a:bodyPr/>
                    <a:lstStyle/>
                    <a:p>
                      <a:pPr algn="just">
                        <a:lnSpc>
                          <a:spcPct val="150000"/>
                        </a:lnSpc>
                        <a:spcAft>
                          <a:spcPts val="0"/>
                        </a:spcAft>
                      </a:pPr>
                      <a:r>
                        <a:rPr lang="en-US" sz="1200" dirty="0">
                          <a:effectLst/>
                        </a:rPr>
                        <a:t>Pertemuan-8 : </a:t>
                      </a:r>
                      <a:r>
                        <a:rPr lang="en-US" sz="1200" dirty="0" err="1">
                          <a:effectLst/>
                        </a:rPr>
                        <a:t>Ujian</a:t>
                      </a:r>
                      <a:r>
                        <a:rPr lang="en-US" sz="1200" dirty="0">
                          <a:effectLst/>
                        </a:rPr>
                        <a:t> Tengah Semester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11649">
                <a:tc>
                  <a:txBody>
                    <a:bodyPr/>
                    <a:lstStyle/>
                    <a:p>
                      <a:pPr algn="just">
                        <a:lnSpc>
                          <a:spcPct val="150000"/>
                        </a:lnSpc>
                        <a:spcAft>
                          <a:spcPts val="0"/>
                        </a:spcAft>
                      </a:pPr>
                      <a:r>
                        <a:rPr lang="en-US" sz="1200" dirty="0">
                          <a:effectLst/>
                        </a:rPr>
                        <a:t>Pertemuan-9 : set </a:t>
                      </a:r>
                      <a:r>
                        <a:rPr lang="en-US" sz="1200" dirty="0" err="1">
                          <a:effectLst/>
                        </a:rPr>
                        <a:t>intruksi</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11649">
                <a:tc>
                  <a:txBody>
                    <a:bodyPr/>
                    <a:lstStyle/>
                    <a:p>
                      <a:pPr algn="just">
                        <a:lnSpc>
                          <a:spcPct val="150000"/>
                        </a:lnSpc>
                        <a:spcAft>
                          <a:spcPts val="0"/>
                        </a:spcAft>
                      </a:pPr>
                      <a:r>
                        <a:rPr lang="en-US" sz="1200" dirty="0">
                          <a:effectLst/>
                        </a:rPr>
                        <a:t>Pertemuan-10 :  Set </a:t>
                      </a:r>
                      <a:r>
                        <a:rPr lang="en-US" sz="1200" dirty="0" err="1">
                          <a:effectLst/>
                        </a:rPr>
                        <a:t>intruksi</a:t>
                      </a:r>
                      <a:r>
                        <a:rPr lang="en-US" sz="1200" dirty="0">
                          <a:effectLst/>
                        </a:rPr>
                        <a:t> : Mode dan Format </a:t>
                      </a:r>
                      <a:r>
                        <a:rPr lang="en-US" sz="1200" dirty="0" err="1">
                          <a:effectLst/>
                        </a:rPr>
                        <a:t>Pengalamatan</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11649">
                <a:tc>
                  <a:txBody>
                    <a:bodyPr/>
                    <a:lstStyle/>
                    <a:p>
                      <a:pPr algn="just">
                        <a:lnSpc>
                          <a:spcPct val="150000"/>
                        </a:lnSpc>
                        <a:spcAft>
                          <a:spcPts val="0"/>
                        </a:spcAft>
                      </a:pPr>
                      <a:r>
                        <a:rPr lang="en-US" sz="1200" dirty="0">
                          <a:effectLst/>
                        </a:rPr>
                        <a:t>Pertemuan-11 :  </a:t>
                      </a:r>
                      <a:r>
                        <a:rPr lang="en-US" sz="1200" dirty="0" err="1">
                          <a:effectLst/>
                        </a:rPr>
                        <a:t>Struktur</a:t>
                      </a:r>
                      <a:r>
                        <a:rPr lang="en-US" sz="1200" dirty="0">
                          <a:effectLst/>
                        </a:rPr>
                        <a:t> dan </a:t>
                      </a:r>
                      <a:r>
                        <a:rPr lang="en-US" sz="1200" dirty="0" err="1">
                          <a:effectLst/>
                        </a:rPr>
                        <a:t>fungsi</a:t>
                      </a:r>
                      <a:r>
                        <a:rPr lang="en-US" sz="1200" dirty="0">
                          <a:effectLst/>
                        </a:rPr>
                        <a:t> CPU</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311649">
                <a:tc>
                  <a:txBody>
                    <a:bodyPr/>
                    <a:lstStyle/>
                    <a:p>
                      <a:pPr algn="just">
                        <a:lnSpc>
                          <a:spcPct val="150000"/>
                        </a:lnSpc>
                        <a:spcAft>
                          <a:spcPts val="0"/>
                        </a:spcAft>
                      </a:pPr>
                      <a:r>
                        <a:rPr lang="en-US" sz="1200" dirty="0">
                          <a:effectLst/>
                        </a:rPr>
                        <a:t>Pertemuan-12 :  CPU </a:t>
                      </a:r>
                      <a:r>
                        <a:rPr lang="en-US" sz="1200" dirty="0" err="1">
                          <a:effectLst/>
                        </a:rPr>
                        <a:t>lanjut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311649">
                <a:tc>
                  <a:txBody>
                    <a:bodyPr/>
                    <a:lstStyle/>
                    <a:p>
                      <a:pPr algn="just">
                        <a:lnSpc>
                          <a:spcPct val="150000"/>
                        </a:lnSpc>
                        <a:spcAft>
                          <a:spcPts val="0"/>
                        </a:spcAft>
                      </a:pPr>
                      <a:r>
                        <a:rPr lang="en-US" sz="1200" dirty="0">
                          <a:effectLst/>
                        </a:rPr>
                        <a:t>Pertemuan-13 :  RISC</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311649">
                <a:tc>
                  <a:txBody>
                    <a:bodyPr/>
                    <a:lstStyle/>
                    <a:p>
                      <a:pPr algn="just">
                        <a:lnSpc>
                          <a:spcPct val="150000"/>
                        </a:lnSpc>
                        <a:spcAft>
                          <a:spcPts val="0"/>
                        </a:spcAft>
                      </a:pPr>
                      <a:r>
                        <a:rPr lang="en-US" sz="1200" dirty="0">
                          <a:effectLst/>
                        </a:rPr>
                        <a:t>Pertemuan-14 :  </a:t>
                      </a:r>
                      <a:r>
                        <a:rPr lang="en-US" sz="1200" dirty="0" err="1">
                          <a:effectLst/>
                        </a:rPr>
                        <a:t>Organisasi</a:t>
                      </a:r>
                      <a:r>
                        <a:rPr lang="en-US" sz="1200" dirty="0">
                          <a:effectLst/>
                        </a:rPr>
                        <a:t> </a:t>
                      </a:r>
                      <a:r>
                        <a:rPr lang="en-US" sz="1200" dirty="0" err="1">
                          <a:effectLst/>
                        </a:rPr>
                        <a:t>paralel</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311649">
                <a:tc>
                  <a:txBody>
                    <a:bodyPr/>
                    <a:lstStyle/>
                    <a:p>
                      <a:pPr algn="just">
                        <a:lnSpc>
                          <a:spcPct val="150000"/>
                        </a:lnSpc>
                        <a:spcAft>
                          <a:spcPts val="0"/>
                        </a:spcAft>
                      </a:pPr>
                      <a:r>
                        <a:rPr lang="en-US" sz="1200" dirty="0">
                          <a:effectLst/>
                        </a:rPr>
                        <a:t>Pertemuan-15 :  </a:t>
                      </a:r>
                      <a:r>
                        <a:rPr lang="en-US" sz="1200" dirty="0" err="1">
                          <a:effectLst/>
                        </a:rPr>
                        <a:t>Logika</a:t>
                      </a:r>
                      <a:r>
                        <a:rPr lang="en-US" sz="1200" dirty="0">
                          <a:effectLst/>
                        </a:rPr>
                        <a:t> digital</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311649">
                <a:tc>
                  <a:txBody>
                    <a:bodyPr/>
                    <a:lstStyle/>
                    <a:p>
                      <a:pPr algn="just">
                        <a:lnSpc>
                          <a:spcPct val="150000"/>
                        </a:lnSpc>
                        <a:spcAft>
                          <a:spcPts val="0"/>
                        </a:spcAft>
                      </a:pPr>
                      <a:r>
                        <a:rPr lang="en-US" sz="1200" dirty="0">
                          <a:effectLst/>
                        </a:rPr>
                        <a:t>Pertemuan-16 : </a:t>
                      </a:r>
                      <a:r>
                        <a:rPr lang="en-US" sz="1200" dirty="0" err="1">
                          <a:effectLst/>
                        </a:rPr>
                        <a:t>Ujian</a:t>
                      </a:r>
                      <a:r>
                        <a:rPr lang="en-US" sz="1200" dirty="0">
                          <a:effectLst/>
                        </a:rPr>
                        <a:t> </a:t>
                      </a:r>
                      <a:r>
                        <a:rPr lang="en-US" sz="1200" dirty="0" err="1">
                          <a:effectLst/>
                        </a:rPr>
                        <a:t>Akhir</a:t>
                      </a:r>
                      <a:r>
                        <a:rPr lang="en-US" sz="1200" dirty="0">
                          <a:effectLst/>
                        </a:rPr>
                        <a:t> Semester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5"/>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6604000" y="6229350"/>
            <a:ext cx="1828800" cy="514350"/>
          </a:xfrm>
          <a:prstGeom prst="rect">
            <a:avLst/>
          </a:prstGeom>
        </p:spPr>
        <p:txBody>
          <a:bodyPr/>
          <a:lstStyle/>
          <a:p>
            <a:fld id="{9367FED1-3440-4FC6-B3C4-7C81830FF67D}" type="slidenum">
              <a:rPr lang="en-US"/>
              <a:pPr/>
              <a:t>80</a:t>
            </a:fld>
            <a:endParaRPr lang="en-US"/>
          </a:p>
        </p:txBody>
      </p:sp>
      <p:sp>
        <p:nvSpPr>
          <p:cNvPr id="134148" name="Rectangle 4"/>
          <p:cNvSpPr>
            <a:spLocks noGrp="1" noChangeArrowheads="1"/>
          </p:cNvSpPr>
          <p:nvPr>
            <p:ph type="ctrTitle"/>
          </p:nvPr>
        </p:nvSpPr>
        <p:spPr/>
        <p:txBody>
          <a:bodyPr/>
          <a:lstStyle/>
          <a:p>
            <a:r>
              <a:rPr lang="en-US"/>
              <a:t>Amati proses Perkalian Tadi</a:t>
            </a:r>
          </a:p>
        </p:txBody>
      </p:sp>
      <p:sp>
        <p:nvSpPr>
          <p:cNvPr id="134149" name="Rectangle 5"/>
          <p:cNvSpPr>
            <a:spLocks noGrp="1" noChangeArrowheads="1"/>
          </p:cNvSpPr>
          <p:nvPr>
            <p:ph type="subTitle" idx="1"/>
          </p:nvPr>
        </p:nvSpPr>
        <p:spPr/>
        <p:txBody>
          <a:bodyPr/>
          <a:lstStyle/>
          <a:p>
            <a:r>
              <a:rPr lang="en-US"/>
              <a:t>Apa kesimpulannya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0BFF95-C38B-40E4-A52F-08E4E49B6BAA}" type="slidenum">
              <a:rPr lang="en-US"/>
              <a:pPr/>
              <a:t>81</a:t>
            </a:fld>
            <a:endParaRPr lang="en-US"/>
          </a:p>
        </p:txBody>
      </p:sp>
      <p:sp>
        <p:nvSpPr>
          <p:cNvPr id="136194" name="Rectangle 2"/>
          <p:cNvSpPr>
            <a:spLocks noGrp="1" noChangeArrowheads="1"/>
          </p:cNvSpPr>
          <p:nvPr>
            <p:ph type="title"/>
          </p:nvPr>
        </p:nvSpPr>
        <p:spPr/>
        <p:txBody>
          <a:bodyPr/>
          <a:lstStyle/>
          <a:p>
            <a:r>
              <a:rPr lang="en-US"/>
              <a:t>APA HASILNYA ??</a:t>
            </a:r>
          </a:p>
        </p:txBody>
      </p:sp>
      <p:sp>
        <p:nvSpPr>
          <p:cNvPr id="136195" name="Rectangle 3"/>
          <p:cNvSpPr>
            <a:spLocks noGrp="1" noChangeArrowheads="1"/>
          </p:cNvSpPr>
          <p:nvPr>
            <p:ph type="body" idx="1"/>
          </p:nvPr>
        </p:nvSpPr>
        <p:spPr/>
        <p:txBody>
          <a:bodyPr/>
          <a:lstStyle/>
          <a:p>
            <a:pPr marL="533400" indent="-533400">
              <a:lnSpc>
                <a:spcPct val="80000"/>
              </a:lnSpc>
              <a:buFont typeface="Monotype Sorts" pitchFamily="2" charset="2"/>
              <a:buAutoNum type="arabicPeriod"/>
            </a:pPr>
            <a:r>
              <a:rPr lang="en-US" sz="2400"/>
              <a:t>Perkalian meliputi pembentukan produk-produk parsial dan untuk memperoleh hasil akhir dengan menjumlahkan produk-produk parsial</a:t>
            </a:r>
          </a:p>
          <a:p>
            <a:pPr marL="533400" indent="-533400">
              <a:lnSpc>
                <a:spcPct val="80000"/>
              </a:lnSpc>
              <a:buFont typeface="Monotype Sorts" pitchFamily="2" charset="2"/>
              <a:buAutoNum type="arabicPeriod"/>
            </a:pPr>
            <a:r>
              <a:rPr lang="en-US" sz="2400"/>
              <a:t>Definisi produk parsial adalah multipier bit sama dengan 0 maka produk parsialnya adalah 0, bila multiplier bit sama dengan 1 maka produk parsialnya sama dengan multipikan</a:t>
            </a:r>
          </a:p>
          <a:p>
            <a:pPr marL="533400" indent="-533400">
              <a:lnSpc>
                <a:spcPct val="80000"/>
              </a:lnSpc>
              <a:buFont typeface="Monotype Sorts" pitchFamily="2" charset="2"/>
              <a:buAutoNum type="arabicPeriod"/>
            </a:pPr>
            <a:r>
              <a:rPr lang="en-US" sz="2400"/>
              <a:t>Terjadi pergeseran produk parsial satu bit kekiri dari produk parsial sebelumnya</a:t>
            </a:r>
          </a:p>
          <a:p>
            <a:pPr marL="533400" indent="-533400">
              <a:lnSpc>
                <a:spcPct val="80000"/>
              </a:lnSpc>
              <a:buFont typeface="Monotype Sorts" pitchFamily="2" charset="2"/>
              <a:buAutoNum type="arabicPeriod"/>
            </a:pPr>
            <a:r>
              <a:rPr lang="en-US" sz="2400"/>
              <a:t>Perkalian dua buah integer bitner n-bit akan menghasilkan bentuk produk yang panjangnya sampai dengan 2n-bit.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8334D50-8928-4EB1-BCFF-295ED8CF55E1}" type="slidenum">
              <a:rPr lang="en-US"/>
              <a:pPr/>
              <a:t>82</a:t>
            </a:fld>
            <a:endParaRPr lang="en-US"/>
          </a:p>
        </p:txBody>
      </p:sp>
      <p:sp>
        <p:nvSpPr>
          <p:cNvPr id="137218" name="Rectangle 2"/>
          <p:cNvSpPr>
            <a:spLocks noGrp="1" noChangeArrowheads="1"/>
          </p:cNvSpPr>
          <p:nvPr>
            <p:ph type="title"/>
          </p:nvPr>
        </p:nvSpPr>
        <p:spPr/>
        <p:txBody>
          <a:bodyPr/>
          <a:lstStyle/>
          <a:p>
            <a:r>
              <a:rPr lang="en-US"/>
              <a:t>Kesimpulan Proses</a:t>
            </a:r>
          </a:p>
        </p:txBody>
      </p:sp>
      <p:pic>
        <p:nvPicPr>
          <p:cNvPr id="137220" name="Picture 4"/>
          <p:cNvPicPr>
            <a:picLocks noChangeAspect="1" noChangeArrowheads="1"/>
          </p:cNvPicPr>
          <p:nvPr/>
        </p:nvPicPr>
        <p:blipFill>
          <a:blip r:embed="rId2" cstate="print"/>
          <a:srcRect/>
          <a:stretch>
            <a:fillRect/>
          </a:stretch>
        </p:blipFill>
        <p:spPr bwMode="auto">
          <a:xfrm>
            <a:off x="457200" y="1752600"/>
            <a:ext cx="7248525" cy="2466975"/>
          </a:xfrm>
          <a:prstGeom prst="rect">
            <a:avLst/>
          </a:prstGeom>
          <a:noFill/>
          <a:ln w="9525">
            <a:noFill/>
            <a:miter lim="800000"/>
            <a:headEnd/>
            <a:tailEnd/>
          </a:ln>
          <a:effectLst/>
        </p:spPr>
      </p:pic>
      <p:pic>
        <p:nvPicPr>
          <p:cNvPr id="137221" name="Picture 5"/>
          <p:cNvPicPr>
            <a:picLocks noChangeAspect="1" noChangeArrowheads="1"/>
          </p:cNvPicPr>
          <p:nvPr/>
        </p:nvPicPr>
        <p:blipFill>
          <a:blip r:embed="rId3" cstate="print"/>
          <a:srcRect/>
          <a:stretch>
            <a:fillRect/>
          </a:stretch>
        </p:blipFill>
        <p:spPr bwMode="auto">
          <a:xfrm>
            <a:off x="457200" y="4495800"/>
            <a:ext cx="6019800" cy="195262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DFAFFE-5D97-4FF0-A4AB-06187CEA3BFE}" type="slidenum">
              <a:rPr lang="en-US"/>
              <a:pPr/>
              <a:t>83</a:t>
            </a:fld>
            <a:endParaRPr lang="en-US"/>
          </a:p>
        </p:txBody>
      </p:sp>
      <p:sp>
        <p:nvSpPr>
          <p:cNvPr id="138242" name="Rectangle 2"/>
          <p:cNvSpPr>
            <a:spLocks noGrp="1" noChangeArrowheads="1"/>
          </p:cNvSpPr>
          <p:nvPr>
            <p:ph type="title"/>
          </p:nvPr>
        </p:nvSpPr>
        <p:spPr/>
        <p:txBody>
          <a:bodyPr/>
          <a:lstStyle/>
          <a:p>
            <a:r>
              <a:rPr lang="en-US"/>
              <a:t>Penyederhanaan Masalah</a:t>
            </a:r>
          </a:p>
        </p:txBody>
      </p:sp>
      <p:pic>
        <p:nvPicPr>
          <p:cNvPr id="138243"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E339D46-4930-4801-B4AE-EEC16764B6FA}" type="slidenum">
              <a:rPr lang="en-US"/>
              <a:pPr/>
              <a:t>84</a:t>
            </a:fld>
            <a:endParaRPr lang="en-US"/>
          </a:p>
        </p:txBody>
      </p:sp>
      <p:sp>
        <p:nvSpPr>
          <p:cNvPr id="139266" name="Rectangle 2"/>
          <p:cNvSpPr>
            <a:spLocks noGrp="1" noChangeArrowheads="1"/>
          </p:cNvSpPr>
          <p:nvPr>
            <p:ph type="title"/>
          </p:nvPr>
        </p:nvSpPr>
        <p:spPr/>
        <p:txBody>
          <a:bodyPr/>
          <a:lstStyle/>
          <a:p>
            <a:r>
              <a:rPr lang="en-US"/>
              <a:t>Penjelasan</a:t>
            </a:r>
          </a:p>
        </p:txBody>
      </p:sp>
      <p:sp>
        <p:nvSpPr>
          <p:cNvPr id="139267" name="Rectangle 3"/>
          <p:cNvSpPr>
            <a:spLocks noGrp="1" noChangeArrowheads="1"/>
          </p:cNvSpPr>
          <p:nvPr>
            <p:ph type="body" idx="1"/>
          </p:nvPr>
        </p:nvSpPr>
        <p:spPr/>
        <p:txBody>
          <a:bodyPr/>
          <a:lstStyle/>
          <a:p>
            <a:endParaRPr lang="id-ID"/>
          </a:p>
        </p:txBody>
      </p:sp>
      <p:pic>
        <p:nvPicPr>
          <p:cNvPr id="139268" name="Picture 4"/>
          <p:cNvPicPr>
            <a:picLocks noChangeAspect="1" noChangeArrowheads="1"/>
          </p:cNvPicPr>
          <p:nvPr/>
        </p:nvPicPr>
        <p:blipFill>
          <a:blip r:embed="rId2" cstate="print"/>
          <a:srcRect/>
          <a:stretch>
            <a:fillRect/>
          </a:stretch>
        </p:blipFill>
        <p:spPr bwMode="auto">
          <a:xfrm>
            <a:off x="533400" y="1905000"/>
            <a:ext cx="8001000" cy="4116388"/>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212F1C-C5B2-46FE-92B7-2C7B4AA41601}" type="slidenum">
              <a:rPr lang="en-US"/>
              <a:pPr/>
              <a:t>85</a:t>
            </a:fld>
            <a:endParaRPr lang="en-US"/>
          </a:p>
        </p:txBody>
      </p:sp>
      <p:sp>
        <p:nvSpPr>
          <p:cNvPr id="140290" name="Rectangle 2"/>
          <p:cNvSpPr>
            <a:spLocks noGrp="1" noChangeArrowheads="1"/>
          </p:cNvSpPr>
          <p:nvPr>
            <p:ph type="title"/>
          </p:nvPr>
        </p:nvSpPr>
        <p:spPr/>
        <p:txBody>
          <a:bodyPr/>
          <a:lstStyle/>
          <a:p>
            <a:endParaRPr lang="id-ID"/>
          </a:p>
        </p:txBody>
      </p:sp>
      <p:sp>
        <p:nvSpPr>
          <p:cNvPr id="140291" name="Rectangle 3"/>
          <p:cNvSpPr>
            <a:spLocks noGrp="1" noChangeArrowheads="1"/>
          </p:cNvSpPr>
          <p:nvPr>
            <p:ph type="body" idx="1"/>
          </p:nvPr>
        </p:nvSpPr>
        <p:spPr/>
        <p:txBody>
          <a:bodyPr/>
          <a:lstStyle/>
          <a:p>
            <a:r>
              <a:rPr lang="en-US"/>
              <a:t>Perkalian tersebut diatas tidak berlaku untuk bilangan two’s Complement</a:t>
            </a:r>
          </a:p>
          <a:p>
            <a:endParaRPr lang="en-US"/>
          </a:p>
          <a:p>
            <a:r>
              <a:rPr lang="en-US"/>
              <a:t>Bagaimana representasi perkalian dengan two’s complement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14F2137-B81E-4FE3-9D93-BC37771308F2}" type="slidenum">
              <a:rPr lang="en-US"/>
              <a:pPr/>
              <a:t>86</a:t>
            </a:fld>
            <a:endParaRPr lang="en-US"/>
          </a:p>
        </p:txBody>
      </p:sp>
      <p:pic>
        <p:nvPicPr>
          <p:cNvPr id="141316" name="Picture 4"/>
          <p:cNvPicPr>
            <a:picLocks noChangeAspect="1" noChangeArrowheads="1"/>
          </p:cNvPicPr>
          <p:nvPr/>
        </p:nvPicPr>
        <p:blipFill>
          <a:blip r:embed="rId2" cstate="print"/>
          <a:srcRect/>
          <a:stretch>
            <a:fillRect/>
          </a:stretch>
        </p:blipFill>
        <p:spPr bwMode="auto">
          <a:xfrm>
            <a:off x="0" y="0"/>
            <a:ext cx="9144000" cy="6324600"/>
          </a:xfrm>
          <a:prstGeom prst="rect">
            <a:avLst/>
          </a:prstGeom>
          <a:noFill/>
          <a:ln w="9525">
            <a:noFill/>
            <a:miter lim="800000"/>
            <a:headEnd/>
            <a:tailEnd/>
          </a:ln>
          <a:effectLst/>
        </p:spPr>
      </p:pic>
      <p:sp>
        <p:nvSpPr>
          <p:cNvPr id="141314" name="Rectangle 2"/>
          <p:cNvSpPr>
            <a:spLocks noGrp="1" noChangeArrowheads="1"/>
          </p:cNvSpPr>
          <p:nvPr>
            <p:ph type="title"/>
          </p:nvPr>
        </p:nvSpPr>
        <p:spPr>
          <a:xfrm>
            <a:off x="228600" y="304800"/>
            <a:ext cx="8204200" cy="609600"/>
          </a:xfrm>
        </p:spPr>
        <p:txBody>
          <a:bodyPr/>
          <a:lstStyle/>
          <a:p>
            <a:r>
              <a:rPr lang="en-US" sz="2800"/>
              <a:t>Perkalian dengan Two’s Complement</a:t>
            </a:r>
          </a:p>
        </p:txBody>
      </p:sp>
      <p:pic>
        <p:nvPicPr>
          <p:cNvPr id="141315" name="Picture 3"/>
          <p:cNvPicPr>
            <a:picLocks noGrp="1" noChangeAspect="1" noChangeArrowheads="1"/>
          </p:cNvPicPr>
          <p:nvPr>
            <p:ph type="body" idx="1"/>
          </p:nvPr>
        </p:nvPicPr>
        <p:blipFill>
          <a:blip r:embed="rId3" cstate="print"/>
          <a:srcRect/>
          <a:stretch>
            <a:fillRect/>
          </a:stretch>
        </p:blipFill>
        <p:spPr>
          <a:xfrm>
            <a:off x="0" y="990600"/>
            <a:ext cx="9144000" cy="5410200"/>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3E0A90-7EA4-4BE3-AF2F-EF58F732DC52}" type="slidenum">
              <a:rPr lang="en-US"/>
              <a:pPr/>
              <a:t>87</a:t>
            </a:fld>
            <a:endParaRPr lang="en-US"/>
          </a:p>
        </p:txBody>
      </p:sp>
      <p:sp>
        <p:nvSpPr>
          <p:cNvPr id="142338" name="Rectangle 2"/>
          <p:cNvSpPr>
            <a:spLocks noGrp="1" noChangeArrowheads="1"/>
          </p:cNvSpPr>
          <p:nvPr>
            <p:ph type="title"/>
          </p:nvPr>
        </p:nvSpPr>
        <p:spPr/>
        <p:txBody>
          <a:bodyPr/>
          <a:lstStyle/>
          <a:p>
            <a:r>
              <a:rPr lang="en-US"/>
              <a:t>Contoh</a:t>
            </a:r>
          </a:p>
        </p:txBody>
      </p:sp>
      <p:sp>
        <p:nvSpPr>
          <p:cNvPr id="142339" name="Rectangle 3"/>
          <p:cNvSpPr>
            <a:spLocks noGrp="1" noChangeArrowheads="1"/>
          </p:cNvSpPr>
          <p:nvPr>
            <p:ph type="body" idx="1"/>
          </p:nvPr>
        </p:nvSpPr>
        <p:spPr/>
        <p:txBody>
          <a:bodyPr/>
          <a:lstStyle/>
          <a:p>
            <a:r>
              <a:rPr lang="en-US"/>
              <a:t>Perkalian komplemen dua antara 7 (0111) dan 3 (0011) :</a:t>
            </a:r>
          </a:p>
          <a:p>
            <a:endParaRPr lang="en-US"/>
          </a:p>
          <a:p>
            <a:r>
              <a:rPr lang="en-US"/>
              <a:t>Dimana</a:t>
            </a:r>
          </a:p>
          <a:p>
            <a:pPr lvl="1"/>
            <a:r>
              <a:rPr lang="en-US"/>
              <a:t>Isi register M dengan 0111</a:t>
            </a:r>
          </a:p>
          <a:p>
            <a:pPr lvl="1"/>
            <a:r>
              <a:rPr lang="en-US"/>
              <a:t>Isi Register Q dengan 0011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2215CC-6BF2-4456-84F2-E9DB0C821AAB}" type="slidenum">
              <a:rPr lang="en-US"/>
              <a:pPr/>
              <a:t>88</a:t>
            </a:fld>
            <a:endParaRPr lang="en-US"/>
          </a:p>
        </p:txBody>
      </p:sp>
      <p:sp>
        <p:nvSpPr>
          <p:cNvPr id="143362" name="Rectangle 2"/>
          <p:cNvSpPr>
            <a:spLocks noGrp="1" noChangeArrowheads="1"/>
          </p:cNvSpPr>
          <p:nvPr>
            <p:ph type="title"/>
          </p:nvPr>
        </p:nvSpPr>
        <p:spPr>
          <a:xfrm>
            <a:off x="228600" y="6019800"/>
            <a:ext cx="8204200" cy="533400"/>
          </a:xfrm>
        </p:spPr>
        <p:txBody>
          <a:bodyPr/>
          <a:lstStyle/>
          <a:p>
            <a:r>
              <a:rPr lang="en-US" sz="2000"/>
              <a:t>Hasil Perkalian integer 7 dengan 3 adalah 0001 0101 = 21</a:t>
            </a:r>
          </a:p>
        </p:txBody>
      </p:sp>
      <p:pic>
        <p:nvPicPr>
          <p:cNvPr id="143363" name="Picture 3"/>
          <p:cNvPicPr>
            <a:picLocks noGrp="1" noChangeAspect="1" noChangeArrowheads="1"/>
          </p:cNvPicPr>
          <p:nvPr>
            <p:ph type="body" idx="1"/>
          </p:nvPr>
        </p:nvPicPr>
        <p:blipFill>
          <a:blip r:embed="rId2" cstate="print"/>
          <a:srcRect/>
          <a:stretch>
            <a:fillRect/>
          </a:stretch>
        </p:blipFill>
        <p:spPr>
          <a:xfrm>
            <a:off x="88900" y="95250"/>
            <a:ext cx="9017000" cy="5829300"/>
          </a:xfr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6604000" y="6229350"/>
            <a:ext cx="1828800" cy="514350"/>
          </a:xfrm>
          <a:prstGeom prst="rect">
            <a:avLst/>
          </a:prstGeom>
        </p:spPr>
        <p:txBody>
          <a:bodyPr/>
          <a:lstStyle/>
          <a:p>
            <a:fld id="{9AA3761B-32FF-4C51-868B-11105DE087CC}" type="slidenum">
              <a:rPr lang="en-US"/>
              <a:pPr/>
              <a:t>89</a:t>
            </a:fld>
            <a:endParaRPr lang="en-US"/>
          </a:p>
        </p:txBody>
      </p:sp>
      <p:sp>
        <p:nvSpPr>
          <p:cNvPr id="162820" name="Rectangle 4"/>
          <p:cNvSpPr>
            <a:spLocks noGrp="1" noChangeArrowheads="1"/>
          </p:cNvSpPr>
          <p:nvPr>
            <p:ph type="ctrTitle"/>
          </p:nvPr>
        </p:nvSpPr>
        <p:spPr>
          <a:xfrm>
            <a:off x="685800" y="2057400"/>
            <a:ext cx="7721600" cy="1905000"/>
          </a:xfrm>
        </p:spPr>
        <p:txBody>
          <a:bodyPr/>
          <a:lstStyle/>
          <a:p>
            <a:pPr algn="ctr"/>
            <a:r>
              <a:rPr lang="en-US" sz="8000" b="1"/>
              <a:t>Pembagian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32656"/>
            <a:ext cx="8640960" cy="6001643"/>
          </a:xfrm>
          <a:prstGeom prst="rect">
            <a:avLst/>
          </a:prstGeom>
          <a:noFill/>
        </p:spPr>
        <p:txBody>
          <a:bodyPr wrap="square" rtlCol="0">
            <a:spAutoFit/>
          </a:bodyPr>
          <a:lstStyle/>
          <a:p>
            <a:pPr lvl="0"/>
            <a:r>
              <a:rPr lang="en-US" sz="2400" dirty="0"/>
              <a:t>Textbook:</a:t>
            </a:r>
            <a:endParaRPr lang="id-ID" sz="2400" dirty="0"/>
          </a:p>
          <a:p>
            <a:r>
              <a:rPr lang="en-US" sz="2400" dirty="0"/>
              <a:t> </a:t>
            </a:r>
            <a:endParaRPr lang="id-ID" sz="2400" dirty="0"/>
          </a:p>
          <a:p>
            <a:pPr marL="365125" indent="-365125"/>
            <a:r>
              <a:rPr lang="en-US" sz="2400" dirty="0"/>
              <a:t>1. Stalling, William. (</a:t>
            </a:r>
            <a:r>
              <a:rPr lang="id-ID" sz="2400" dirty="0"/>
              <a:t> </a:t>
            </a:r>
            <a:r>
              <a:rPr lang="en-US" sz="2400" dirty="0"/>
              <a:t>). </a:t>
            </a:r>
            <a:r>
              <a:rPr lang="en-US" sz="2400" i="1" dirty="0"/>
              <a:t>Computer Organization and Architecture 6</a:t>
            </a:r>
            <a:r>
              <a:rPr lang="en-US" sz="2400" i="1" baseline="30000" dirty="0"/>
              <a:t>th</a:t>
            </a:r>
            <a:r>
              <a:rPr lang="en-US" sz="2400" i="1" dirty="0"/>
              <a:t> Edition.</a:t>
            </a:r>
            <a:r>
              <a:rPr lang="en-US" sz="2400" dirty="0"/>
              <a:t> New York: McGraw-Hill.</a:t>
            </a:r>
            <a:endParaRPr lang="id-ID" sz="2400" dirty="0"/>
          </a:p>
          <a:p>
            <a:pPr marL="365125" indent="-365125"/>
            <a:r>
              <a:rPr lang="en-US" sz="2400" dirty="0"/>
              <a:t> </a:t>
            </a:r>
            <a:endParaRPr lang="id-ID" sz="2400" dirty="0"/>
          </a:p>
          <a:p>
            <a:pPr marL="365125" lvl="0" indent="-365125"/>
            <a:r>
              <a:rPr lang="en-US" sz="2400" dirty="0" err="1"/>
              <a:t>Acuan</a:t>
            </a:r>
            <a:r>
              <a:rPr lang="en-US" sz="2400" dirty="0"/>
              <a:t>/</a:t>
            </a:r>
            <a:r>
              <a:rPr lang="en-US" sz="2400" dirty="0" err="1"/>
              <a:t>Referensi</a:t>
            </a:r>
            <a:r>
              <a:rPr lang="en-US" sz="2400" dirty="0"/>
              <a:t>:</a:t>
            </a:r>
            <a:endParaRPr lang="id-ID" sz="2400" dirty="0"/>
          </a:p>
          <a:p>
            <a:pPr marL="365125" indent="-365125"/>
            <a:r>
              <a:rPr lang="en-US" sz="2400" dirty="0"/>
              <a:t> </a:t>
            </a:r>
            <a:endParaRPr lang="id-ID" sz="2400" dirty="0"/>
          </a:p>
          <a:p>
            <a:pPr marL="365125" indent="-365125"/>
            <a:r>
              <a:rPr lang="en-US" sz="2400" dirty="0"/>
              <a:t>1. Englander, Irv. (2003). </a:t>
            </a:r>
            <a:r>
              <a:rPr lang="en-US" sz="2400" i="1" dirty="0"/>
              <a:t>The Architecture of Computer Hardware and Systems Software: An Information Technology Approach. </a:t>
            </a:r>
            <a:r>
              <a:rPr lang="en-US" sz="2400" dirty="0"/>
              <a:t>New York: John  Wiley and Sons.</a:t>
            </a:r>
            <a:endParaRPr lang="id-ID" sz="2400" dirty="0"/>
          </a:p>
          <a:p>
            <a:pPr marL="365125" indent="-365125"/>
            <a:r>
              <a:rPr lang="en-US" sz="2400" dirty="0"/>
              <a:t> </a:t>
            </a:r>
            <a:endParaRPr lang="id-ID" sz="2400" dirty="0"/>
          </a:p>
          <a:p>
            <a:pPr marL="365125" indent="-365125"/>
            <a:r>
              <a:rPr lang="en-US" sz="2400" dirty="0"/>
              <a:t>2. </a:t>
            </a:r>
            <a:r>
              <a:rPr lang="en-US" sz="2400" dirty="0" err="1"/>
              <a:t>Hamacher</a:t>
            </a:r>
            <a:r>
              <a:rPr lang="en-US" sz="2400" dirty="0"/>
              <a:t>, Carl. (2002). </a:t>
            </a:r>
            <a:r>
              <a:rPr lang="en-US" sz="2400" i="1" dirty="0"/>
              <a:t>Computer Organization. </a:t>
            </a:r>
            <a:r>
              <a:rPr lang="en-US" sz="2400" dirty="0"/>
              <a:t> New York: </a:t>
            </a:r>
            <a:r>
              <a:rPr lang="en-US" sz="2400" dirty="0" err="1"/>
              <a:t>McGraww</a:t>
            </a:r>
            <a:r>
              <a:rPr lang="en-US" sz="2400" dirty="0"/>
              <a:t>-Hill</a:t>
            </a:r>
            <a:endParaRPr lang="id-ID" sz="2400" dirty="0"/>
          </a:p>
          <a:p>
            <a:r>
              <a:rPr lang="en-US" sz="2400" dirty="0"/>
              <a:t> </a:t>
            </a:r>
            <a:endParaRPr lang="id-ID" sz="2400" dirty="0"/>
          </a:p>
          <a:p>
            <a:endParaRPr lang="id-ID" sz="2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9BD25B-F725-4CA5-A94C-60880EB45A45}" type="slidenum">
              <a:rPr lang="en-US"/>
              <a:pPr/>
              <a:t>90</a:t>
            </a:fld>
            <a:endParaRPr lang="en-US"/>
          </a:p>
        </p:txBody>
      </p:sp>
      <p:sp>
        <p:nvSpPr>
          <p:cNvPr id="144386" name="Rectangle 2"/>
          <p:cNvSpPr>
            <a:spLocks noGrp="1" noChangeArrowheads="1"/>
          </p:cNvSpPr>
          <p:nvPr>
            <p:ph type="title"/>
          </p:nvPr>
        </p:nvSpPr>
        <p:spPr/>
        <p:txBody>
          <a:bodyPr/>
          <a:lstStyle/>
          <a:p>
            <a:r>
              <a:rPr lang="en-US"/>
              <a:t>Pembagian</a:t>
            </a:r>
          </a:p>
        </p:txBody>
      </p:sp>
      <p:sp>
        <p:nvSpPr>
          <p:cNvPr id="144387" name="Rectangle 3"/>
          <p:cNvSpPr>
            <a:spLocks noGrp="1" noChangeArrowheads="1"/>
          </p:cNvSpPr>
          <p:nvPr>
            <p:ph type="body" idx="1"/>
          </p:nvPr>
        </p:nvSpPr>
        <p:spPr/>
        <p:txBody>
          <a:bodyPr/>
          <a:lstStyle/>
          <a:p>
            <a:r>
              <a:rPr lang="en-US"/>
              <a:t>Pembagian pada unsign binary seperti halnya pada sistem bilangan desimal</a:t>
            </a:r>
          </a:p>
          <a:p>
            <a:r>
              <a:rPr lang="en-US"/>
              <a:t>Istilah dalam pembagian :</a:t>
            </a:r>
          </a:p>
          <a:p>
            <a:pPr lvl="1"/>
            <a:r>
              <a:rPr lang="en-US"/>
              <a:t>Dividend adalah bilangan yang dibagi</a:t>
            </a:r>
          </a:p>
          <a:p>
            <a:pPr lvl="1"/>
            <a:r>
              <a:rPr lang="en-US"/>
              <a:t>Divisor Adalah bilangan Pembagi</a:t>
            </a:r>
          </a:p>
          <a:p>
            <a:pPr lvl="1"/>
            <a:r>
              <a:rPr lang="en-US"/>
              <a:t>Quotient adalah hasil pembagian</a:t>
            </a:r>
          </a:p>
          <a:p>
            <a:pPr lvl="1"/>
            <a:r>
              <a:rPr lang="en-US"/>
              <a:t>Remainders adalah sisa pembagian</a:t>
            </a:r>
          </a:p>
          <a:p>
            <a:pPr lvl="1"/>
            <a:r>
              <a:rPr lang="en-US"/>
              <a:t>Partial remainders adalah sisa pembagian parsial</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57369728-44E4-4025-A156-0FD2FE5A4370}" type="slidenum">
              <a:rPr lang="en-US"/>
              <a:pPr/>
              <a:t>91</a:t>
            </a:fld>
            <a:endParaRPr lang="en-US"/>
          </a:p>
        </p:txBody>
      </p:sp>
      <p:sp>
        <p:nvSpPr>
          <p:cNvPr id="145410" name="Rectangle 2"/>
          <p:cNvSpPr>
            <a:spLocks noGrp="1" noChangeArrowheads="1"/>
          </p:cNvSpPr>
          <p:nvPr>
            <p:ph type="title"/>
          </p:nvPr>
        </p:nvSpPr>
        <p:spPr/>
        <p:txBody>
          <a:bodyPr/>
          <a:lstStyle/>
          <a:p>
            <a:endParaRPr lang="id-ID"/>
          </a:p>
        </p:txBody>
      </p:sp>
      <p:sp>
        <p:nvSpPr>
          <p:cNvPr id="145412" name="Text Box 4"/>
          <p:cNvSpPr txBox="1">
            <a:spLocks noChangeArrowheads="1"/>
          </p:cNvSpPr>
          <p:nvPr/>
        </p:nvSpPr>
        <p:spPr bwMode="auto">
          <a:xfrm>
            <a:off x="3786188" y="3962400"/>
            <a:ext cx="1276350"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001111</a:t>
            </a:r>
          </a:p>
        </p:txBody>
      </p:sp>
      <p:sp>
        <p:nvSpPr>
          <p:cNvPr id="145413" name="Text Box 5"/>
          <p:cNvSpPr txBox="1">
            <a:spLocks noChangeArrowheads="1"/>
          </p:cNvSpPr>
          <p:nvPr/>
        </p:nvSpPr>
        <p:spPr bwMode="auto">
          <a:xfrm>
            <a:off x="2514600" y="2438400"/>
            <a:ext cx="966788"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1011</a:t>
            </a:r>
          </a:p>
        </p:txBody>
      </p:sp>
      <p:sp>
        <p:nvSpPr>
          <p:cNvPr id="145414" name="Text Box 6"/>
          <p:cNvSpPr txBox="1">
            <a:spLocks noChangeArrowheads="1"/>
          </p:cNvSpPr>
          <p:nvPr/>
        </p:nvSpPr>
        <p:spPr bwMode="auto">
          <a:xfrm>
            <a:off x="3405188" y="1981200"/>
            <a:ext cx="1652587"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00001101</a:t>
            </a:r>
          </a:p>
        </p:txBody>
      </p:sp>
      <p:sp>
        <p:nvSpPr>
          <p:cNvPr id="145415" name="Text Box 7"/>
          <p:cNvSpPr txBox="1">
            <a:spLocks noChangeArrowheads="1"/>
          </p:cNvSpPr>
          <p:nvPr/>
        </p:nvSpPr>
        <p:spPr bwMode="auto">
          <a:xfrm>
            <a:off x="3405188" y="2438400"/>
            <a:ext cx="1905000"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10010011</a:t>
            </a:r>
            <a:endParaRPr lang="en-US"/>
          </a:p>
        </p:txBody>
      </p:sp>
      <p:sp>
        <p:nvSpPr>
          <p:cNvPr id="145416" name="Line 8"/>
          <p:cNvSpPr>
            <a:spLocks noChangeShapeType="1"/>
          </p:cNvSpPr>
          <p:nvPr/>
        </p:nvSpPr>
        <p:spPr bwMode="auto">
          <a:xfrm flipH="1">
            <a:off x="3405188" y="2362200"/>
            <a:ext cx="1676400" cy="0"/>
          </a:xfrm>
          <a:prstGeom prst="line">
            <a:avLst/>
          </a:prstGeom>
          <a:noFill/>
          <a:ln w="9525">
            <a:solidFill>
              <a:schemeClr val="tx1"/>
            </a:solidFill>
            <a:round/>
            <a:headEnd/>
            <a:tailEnd/>
          </a:ln>
          <a:effectLst/>
        </p:spPr>
        <p:txBody>
          <a:bodyPr wrap="none" lIns="90000" tIns="46800" rIns="90000" bIns="46800" anchor="ctr"/>
          <a:lstStyle/>
          <a:p>
            <a:endParaRPr lang="id-ID"/>
          </a:p>
        </p:txBody>
      </p:sp>
      <p:sp>
        <p:nvSpPr>
          <p:cNvPr id="145417" name="Line 9"/>
          <p:cNvSpPr>
            <a:spLocks noChangeShapeType="1"/>
          </p:cNvSpPr>
          <p:nvPr/>
        </p:nvSpPr>
        <p:spPr bwMode="auto">
          <a:xfrm>
            <a:off x="3405188" y="2362200"/>
            <a:ext cx="0" cy="609600"/>
          </a:xfrm>
          <a:prstGeom prst="line">
            <a:avLst/>
          </a:prstGeom>
          <a:noFill/>
          <a:ln w="9525">
            <a:solidFill>
              <a:schemeClr val="tx1"/>
            </a:solidFill>
            <a:round/>
            <a:headEnd/>
            <a:tailEnd/>
          </a:ln>
          <a:effectLst/>
        </p:spPr>
        <p:txBody>
          <a:bodyPr wrap="none" lIns="90000" tIns="46800" rIns="90000" bIns="46800" anchor="ctr"/>
          <a:lstStyle/>
          <a:p>
            <a:endParaRPr lang="id-ID"/>
          </a:p>
        </p:txBody>
      </p:sp>
      <p:sp>
        <p:nvSpPr>
          <p:cNvPr id="145418" name="Text Box 10"/>
          <p:cNvSpPr txBox="1">
            <a:spLocks noChangeArrowheads="1"/>
          </p:cNvSpPr>
          <p:nvPr/>
        </p:nvSpPr>
        <p:spPr bwMode="auto">
          <a:xfrm>
            <a:off x="3581400" y="2819400"/>
            <a:ext cx="966788"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1011</a:t>
            </a:r>
          </a:p>
        </p:txBody>
      </p:sp>
      <p:sp>
        <p:nvSpPr>
          <p:cNvPr id="145419" name="Line 11"/>
          <p:cNvSpPr>
            <a:spLocks noChangeShapeType="1"/>
          </p:cNvSpPr>
          <p:nvPr/>
        </p:nvSpPr>
        <p:spPr bwMode="auto">
          <a:xfrm>
            <a:off x="3557588" y="3200400"/>
            <a:ext cx="914400" cy="0"/>
          </a:xfrm>
          <a:prstGeom prst="line">
            <a:avLst/>
          </a:prstGeom>
          <a:noFill/>
          <a:ln w="9525">
            <a:solidFill>
              <a:schemeClr val="tx1"/>
            </a:solidFill>
            <a:round/>
            <a:headEnd/>
            <a:tailEnd/>
          </a:ln>
          <a:effectLst/>
        </p:spPr>
        <p:txBody>
          <a:bodyPr wrap="none" lIns="90000" tIns="46800" rIns="90000" bIns="46800" anchor="ctr"/>
          <a:lstStyle/>
          <a:p>
            <a:endParaRPr lang="id-ID"/>
          </a:p>
        </p:txBody>
      </p:sp>
      <p:sp>
        <p:nvSpPr>
          <p:cNvPr id="145420" name="Text Box 12"/>
          <p:cNvSpPr txBox="1">
            <a:spLocks noChangeArrowheads="1"/>
          </p:cNvSpPr>
          <p:nvPr/>
        </p:nvSpPr>
        <p:spPr bwMode="auto">
          <a:xfrm>
            <a:off x="3405188" y="3200400"/>
            <a:ext cx="1276350"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001110</a:t>
            </a:r>
          </a:p>
        </p:txBody>
      </p:sp>
      <p:sp>
        <p:nvSpPr>
          <p:cNvPr id="145421" name="Text Box 13"/>
          <p:cNvSpPr txBox="1">
            <a:spLocks noChangeArrowheads="1"/>
          </p:cNvSpPr>
          <p:nvPr/>
        </p:nvSpPr>
        <p:spPr bwMode="auto">
          <a:xfrm>
            <a:off x="3786188" y="3505200"/>
            <a:ext cx="911225"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1011</a:t>
            </a:r>
          </a:p>
        </p:txBody>
      </p:sp>
      <p:sp>
        <p:nvSpPr>
          <p:cNvPr id="145422" name="Text Box 14"/>
          <p:cNvSpPr txBox="1">
            <a:spLocks noChangeArrowheads="1"/>
          </p:cNvSpPr>
          <p:nvPr/>
        </p:nvSpPr>
        <p:spPr bwMode="auto">
          <a:xfrm>
            <a:off x="4170363" y="4267200"/>
            <a:ext cx="911225"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1011</a:t>
            </a:r>
          </a:p>
        </p:txBody>
      </p:sp>
      <p:sp>
        <p:nvSpPr>
          <p:cNvPr id="145423" name="Line 15"/>
          <p:cNvSpPr>
            <a:spLocks noChangeShapeType="1"/>
          </p:cNvSpPr>
          <p:nvPr/>
        </p:nvSpPr>
        <p:spPr bwMode="auto">
          <a:xfrm>
            <a:off x="3938588" y="4648200"/>
            <a:ext cx="1066800" cy="0"/>
          </a:xfrm>
          <a:prstGeom prst="line">
            <a:avLst/>
          </a:prstGeom>
          <a:noFill/>
          <a:ln w="9525">
            <a:solidFill>
              <a:schemeClr val="tx1"/>
            </a:solidFill>
            <a:round/>
            <a:headEnd/>
            <a:tailEnd/>
          </a:ln>
          <a:effectLst/>
        </p:spPr>
        <p:txBody>
          <a:bodyPr wrap="none" lIns="90000" tIns="46800" rIns="90000" bIns="46800" anchor="ctr"/>
          <a:lstStyle/>
          <a:p>
            <a:endParaRPr lang="id-ID"/>
          </a:p>
        </p:txBody>
      </p:sp>
      <p:sp>
        <p:nvSpPr>
          <p:cNvPr id="145424" name="Text Box 16"/>
          <p:cNvSpPr txBox="1">
            <a:spLocks noChangeArrowheads="1"/>
          </p:cNvSpPr>
          <p:nvPr/>
        </p:nvSpPr>
        <p:spPr bwMode="auto">
          <a:xfrm>
            <a:off x="4352925" y="4648200"/>
            <a:ext cx="728663"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100</a:t>
            </a:r>
          </a:p>
        </p:txBody>
      </p:sp>
      <p:sp>
        <p:nvSpPr>
          <p:cNvPr id="145425" name="Line 17"/>
          <p:cNvSpPr>
            <a:spLocks noChangeShapeType="1"/>
          </p:cNvSpPr>
          <p:nvPr/>
        </p:nvSpPr>
        <p:spPr bwMode="auto">
          <a:xfrm>
            <a:off x="4700588" y="2819400"/>
            <a:ext cx="0" cy="106680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
        <p:nvSpPr>
          <p:cNvPr id="145426" name="Line 18"/>
          <p:cNvSpPr>
            <a:spLocks noChangeShapeType="1"/>
          </p:cNvSpPr>
          <p:nvPr/>
        </p:nvSpPr>
        <p:spPr bwMode="auto">
          <a:xfrm>
            <a:off x="4852988" y="2819400"/>
            <a:ext cx="0" cy="106680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
        <p:nvSpPr>
          <p:cNvPr id="145427" name="Text Box 19"/>
          <p:cNvSpPr txBox="1">
            <a:spLocks noChangeArrowheads="1"/>
          </p:cNvSpPr>
          <p:nvPr/>
        </p:nvSpPr>
        <p:spPr bwMode="auto">
          <a:xfrm>
            <a:off x="6450013" y="1870075"/>
            <a:ext cx="1246187" cy="457200"/>
          </a:xfrm>
          <a:prstGeom prst="rect">
            <a:avLst/>
          </a:prstGeom>
          <a:noFill/>
          <a:ln w="9525">
            <a:noFill/>
            <a:miter lim="800000"/>
            <a:headEnd/>
            <a:tailEnd/>
          </a:ln>
          <a:effectLst/>
        </p:spPr>
        <p:txBody>
          <a:bodyPr wrap="none" lIns="90000" tIns="46800" rIns="90000" bIns="46800">
            <a:spAutoFit/>
          </a:bodyPr>
          <a:lstStyle/>
          <a:p>
            <a:r>
              <a:rPr lang="en-US"/>
              <a:t>Quotient</a:t>
            </a:r>
          </a:p>
        </p:txBody>
      </p:sp>
      <p:sp>
        <p:nvSpPr>
          <p:cNvPr id="145428" name="Text Box 20"/>
          <p:cNvSpPr txBox="1">
            <a:spLocks noChangeArrowheads="1"/>
          </p:cNvSpPr>
          <p:nvPr/>
        </p:nvSpPr>
        <p:spPr bwMode="auto">
          <a:xfrm>
            <a:off x="6457950" y="2479675"/>
            <a:ext cx="1314450" cy="457200"/>
          </a:xfrm>
          <a:prstGeom prst="rect">
            <a:avLst/>
          </a:prstGeom>
          <a:noFill/>
          <a:ln w="9525">
            <a:noFill/>
            <a:miter lim="800000"/>
            <a:headEnd/>
            <a:tailEnd/>
          </a:ln>
          <a:effectLst/>
        </p:spPr>
        <p:txBody>
          <a:bodyPr wrap="none" lIns="90000" tIns="46800" rIns="90000" bIns="46800">
            <a:spAutoFit/>
          </a:bodyPr>
          <a:lstStyle/>
          <a:p>
            <a:r>
              <a:rPr lang="en-US"/>
              <a:t>Dividend</a:t>
            </a:r>
          </a:p>
        </p:txBody>
      </p:sp>
      <p:sp>
        <p:nvSpPr>
          <p:cNvPr id="145429" name="Text Box 21"/>
          <p:cNvSpPr txBox="1">
            <a:spLocks noChangeArrowheads="1"/>
          </p:cNvSpPr>
          <p:nvPr/>
        </p:nvSpPr>
        <p:spPr bwMode="auto">
          <a:xfrm>
            <a:off x="6484938" y="4495800"/>
            <a:ext cx="1516062" cy="457200"/>
          </a:xfrm>
          <a:prstGeom prst="rect">
            <a:avLst/>
          </a:prstGeom>
          <a:noFill/>
          <a:ln w="9525">
            <a:noFill/>
            <a:miter lim="800000"/>
            <a:headEnd/>
            <a:tailEnd/>
          </a:ln>
          <a:effectLst/>
        </p:spPr>
        <p:txBody>
          <a:bodyPr wrap="none" lIns="90000" tIns="46800" rIns="90000" bIns="46800">
            <a:spAutoFit/>
          </a:bodyPr>
          <a:lstStyle/>
          <a:p>
            <a:r>
              <a:rPr lang="en-US"/>
              <a:t>Remainder</a:t>
            </a:r>
          </a:p>
        </p:txBody>
      </p:sp>
      <p:sp>
        <p:nvSpPr>
          <p:cNvPr id="145430" name="Text Box 22"/>
          <p:cNvSpPr txBox="1">
            <a:spLocks noChangeArrowheads="1"/>
          </p:cNvSpPr>
          <p:nvPr/>
        </p:nvSpPr>
        <p:spPr bwMode="auto">
          <a:xfrm>
            <a:off x="1066800" y="3352800"/>
            <a:ext cx="1635125" cy="822325"/>
          </a:xfrm>
          <a:prstGeom prst="rect">
            <a:avLst/>
          </a:prstGeom>
          <a:noFill/>
          <a:ln w="9525">
            <a:noFill/>
            <a:miter lim="800000"/>
            <a:headEnd/>
            <a:tailEnd/>
          </a:ln>
          <a:effectLst/>
        </p:spPr>
        <p:txBody>
          <a:bodyPr wrap="none" lIns="90000" tIns="46800" rIns="90000" bIns="46800">
            <a:spAutoFit/>
          </a:bodyPr>
          <a:lstStyle/>
          <a:p>
            <a:r>
              <a:rPr lang="en-US"/>
              <a:t>Partial</a:t>
            </a:r>
          </a:p>
          <a:p>
            <a:r>
              <a:rPr lang="en-US"/>
              <a:t>Remainders</a:t>
            </a:r>
          </a:p>
        </p:txBody>
      </p:sp>
      <p:sp>
        <p:nvSpPr>
          <p:cNvPr id="145431" name="Text Box 23"/>
          <p:cNvSpPr txBox="1">
            <a:spLocks noChangeArrowheads="1"/>
          </p:cNvSpPr>
          <p:nvPr/>
        </p:nvSpPr>
        <p:spPr bwMode="auto">
          <a:xfrm>
            <a:off x="1066800" y="2438400"/>
            <a:ext cx="1095375" cy="457200"/>
          </a:xfrm>
          <a:prstGeom prst="rect">
            <a:avLst/>
          </a:prstGeom>
          <a:noFill/>
          <a:ln w="9525">
            <a:noFill/>
            <a:miter lim="800000"/>
            <a:headEnd/>
            <a:tailEnd/>
          </a:ln>
          <a:effectLst/>
        </p:spPr>
        <p:txBody>
          <a:bodyPr wrap="none" lIns="90000" tIns="46800" rIns="90000" bIns="46800">
            <a:spAutoFit/>
          </a:bodyPr>
          <a:lstStyle/>
          <a:p>
            <a:r>
              <a:rPr lang="en-US"/>
              <a:t>Divisor</a:t>
            </a:r>
          </a:p>
        </p:txBody>
      </p:sp>
      <p:sp>
        <p:nvSpPr>
          <p:cNvPr id="145432" name="Line 24"/>
          <p:cNvSpPr>
            <a:spLocks noChangeShapeType="1"/>
          </p:cNvSpPr>
          <p:nvPr/>
        </p:nvSpPr>
        <p:spPr bwMode="auto">
          <a:xfrm flipH="1">
            <a:off x="5105400" y="2133600"/>
            <a:ext cx="13716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
        <p:nvSpPr>
          <p:cNvPr id="145433" name="Line 25"/>
          <p:cNvSpPr>
            <a:spLocks noChangeShapeType="1"/>
          </p:cNvSpPr>
          <p:nvPr/>
        </p:nvSpPr>
        <p:spPr bwMode="auto">
          <a:xfrm flipH="1">
            <a:off x="5105400" y="2667000"/>
            <a:ext cx="13716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
        <p:nvSpPr>
          <p:cNvPr id="145434" name="Line 26"/>
          <p:cNvSpPr>
            <a:spLocks noChangeShapeType="1"/>
          </p:cNvSpPr>
          <p:nvPr/>
        </p:nvSpPr>
        <p:spPr bwMode="auto">
          <a:xfrm flipH="1">
            <a:off x="5105400" y="4724400"/>
            <a:ext cx="13716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
        <p:nvSpPr>
          <p:cNvPr id="145435" name="Line 27"/>
          <p:cNvSpPr>
            <a:spLocks noChangeShapeType="1"/>
          </p:cNvSpPr>
          <p:nvPr/>
        </p:nvSpPr>
        <p:spPr bwMode="auto">
          <a:xfrm flipV="1">
            <a:off x="2667000" y="3505200"/>
            <a:ext cx="762000" cy="22860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
        <p:nvSpPr>
          <p:cNvPr id="145436" name="Line 28"/>
          <p:cNvSpPr>
            <a:spLocks noChangeShapeType="1"/>
          </p:cNvSpPr>
          <p:nvPr/>
        </p:nvSpPr>
        <p:spPr bwMode="auto">
          <a:xfrm>
            <a:off x="2667000" y="3733800"/>
            <a:ext cx="1066800" cy="30480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
        <p:nvSpPr>
          <p:cNvPr id="145437" name="Line 29"/>
          <p:cNvSpPr>
            <a:spLocks noChangeShapeType="1"/>
          </p:cNvSpPr>
          <p:nvPr/>
        </p:nvSpPr>
        <p:spPr bwMode="auto">
          <a:xfrm flipH="1" flipV="1">
            <a:off x="3886200" y="3962400"/>
            <a:ext cx="685800" cy="0"/>
          </a:xfrm>
          <a:prstGeom prst="line">
            <a:avLst/>
          </a:prstGeom>
          <a:noFill/>
          <a:ln w="9525">
            <a:solidFill>
              <a:schemeClr val="tx1"/>
            </a:solidFill>
            <a:round/>
            <a:headEnd/>
            <a:tailEnd/>
          </a:ln>
          <a:effectLst/>
        </p:spPr>
        <p:txBody>
          <a:bodyPr wrap="none" lIns="90000" tIns="46800" rIns="90000" bIns="46800" anchor="ctr"/>
          <a:lstStyle/>
          <a:p>
            <a:endParaRPr lang="id-ID"/>
          </a:p>
        </p:txBody>
      </p:sp>
      <p:sp>
        <p:nvSpPr>
          <p:cNvPr id="145438" name="Line 30"/>
          <p:cNvSpPr>
            <a:spLocks noChangeShapeType="1"/>
          </p:cNvSpPr>
          <p:nvPr/>
        </p:nvSpPr>
        <p:spPr bwMode="auto">
          <a:xfrm>
            <a:off x="2133600" y="2667000"/>
            <a:ext cx="3810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id-ID"/>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342FD12-5C10-498C-A182-3777A791F62E}" type="slidenum">
              <a:rPr lang="en-US"/>
              <a:pPr/>
              <a:t>92</a:t>
            </a:fld>
            <a:endParaRPr lang="en-US"/>
          </a:p>
        </p:txBody>
      </p:sp>
      <p:sp>
        <p:nvSpPr>
          <p:cNvPr id="146434" name="Rectangle 2"/>
          <p:cNvSpPr>
            <a:spLocks noGrp="1" noChangeArrowheads="1"/>
          </p:cNvSpPr>
          <p:nvPr>
            <p:ph type="title"/>
          </p:nvPr>
        </p:nvSpPr>
        <p:spPr/>
        <p:txBody>
          <a:bodyPr/>
          <a:lstStyle/>
          <a:p>
            <a:r>
              <a:rPr lang="en-US"/>
              <a:t>Diagram Alir</a:t>
            </a:r>
          </a:p>
        </p:txBody>
      </p:sp>
      <p:pic>
        <p:nvPicPr>
          <p:cNvPr id="146436" name="Picture 4"/>
          <p:cNvPicPr>
            <a:picLocks noGrp="1" noChangeAspect="1" noChangeArrowheads="1"/>
          </p:cNvPicPr>
          <p:nvPr>
            <p:ph type="body" idx="1"/>
          </p:nvPr>
        </p:nvPicPr>
        <p:blipFill>
          <a:blip r:embed="rId2" cstate="print"/>
          <a:srcRect t="7666" b="17436"/>
          <a:stretch>
            <a:fillRect/>
          </a:stretch>
        </p:blipFill>
        <p:spPr>
          <a:xfrm>
            <a:off x="3733800" y="0"/>
            <a:ext cx="5292725" cy="6858000"/>
          </a:xfrm>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C1E0E91-0848-4E7A-8FC7-4C4770A593E4}" type="slidenum">
              <a:rPr lang="en-US"/>
              <a:pPr/>
              <a:t>93</a:t>
            </a:fld>
            <a:endParaRPr lang="en-US"/>
          </a:p>
        </p:txBody>
      </p:sp>
      <p:sp>
        <p:nvSpPr>
          <p:cNvPr id="147458" name="Rectangle 2"/>
          <p:cNvSpPr>
            <a:spLocks noGrp="1" noChangeArrowheads="1"/>
          </p:cNvSpPr>
          <p:nvPr>
            <p:ph type="title"/>
          </p:nvPr>
        </p:nvSpPr>
        <p:spPr/>
        <p:txBody>
          <a:bodyPr/>
          <a:lstStyle/>
          <a:p>
            <a:r>
              <a:rPr lang="en-US"/>
              <a:t>Penjelasan</a:t>
            </a:r>
          </a:p>
        </p:txBody>
      </p:sp>
      <p:pic>
        <p:nvPicPr>
          <p:cNvPr id="147459" name="Picture 3"/>
          <p:cNvPicPr>
            <a:picLocks noGrp="1" noChangeAspect="1" noChangeArrowheads="1"/>
          </p:cNvPicPr>
          <p:nvPr>
            <p:ph type="body" idx="1"/>
          </p:nvPr>
        </p:nvPicPr>
        <p:blipFill>
          <a:blip r:embed="rId2" cstate="print"/>
          <a:srcRect/>
          <a:stretch>
            <a:fillRect/>
          </a:stretch>
        </p:blipFill>
        <p:spPr>
          <a:xfrm>
            <a:off x="228600" y="1371600"/>
            <a:ext cx="8915400" cy="4548188"/>
          </a:xfr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BBFD0E-C9F2-4D5E-953D-FCDF63F47890}" type="slidenum">
              <a:rPr lang="en-US"/>
              <a:pPr/>
              <a:t>94</a:t>
            </a:fld>
            <a:endParaRPr lang="en-US"/>
          </a:p>
        </p:txBody>
      </p:sp>
      <p:sp>
        <p:nvSpPr>
          <p:cNvPr id="153602" name="Rectangle 2"/>
          <p:cNvSpPr>
            <a:spLocks noGrp="1" noChangeArrowheads="1"/>
          </p:cNvSpPr>
          <p:nvPr>
            <p:ph type="title"/>
          </p:nvPr>
        </p:nvSpPr>
        <p:spPr/>
        <p:txBody>
          <a:bodyPr/>
          <a:lstStyle/>
          <a:p>
            <a:endParaRPr lang="id-ID"/>
          </a:p>
        </p:txBody>
      </p:sp>
      <p:pic>
        <p:nvPicPr>
          <p:cNvPr id="153603" name="Picture 3"/>
          <p:cNvPicPr>
            <a:picLocks noGrp="1" noChangeAspect="1" noChangeArrowheads="1"/>
          </p:cNvPicPr>
          <p:nvPr>
            <p:ph type="body" idx="1"/>
          </p:nvPr>
        </p:nvPicPr>
        <p:blipFill>
          <a:blip r:embed="rId2" cstate="print"/>
          <a:srcRect/>
          <a:stretch>
            <a:fillRect/>
          </a:stretch>
        </p:blipFill>
        <p:spPr>
          <a:xfrm>
            <a:off x="304800" y="228600"/>
            <a:ext cx="8610600" cy="5867400"/>
          </a:xfr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01A7CE2-AB18-4687-8733-DA0660DF6B19}" type="slidenum">
              <a:rPr lang="en-US"/>
              <a:pPr/>
              <a:t>95</a:t>
            </a:fld>
            <a:endParaRPr lang="en-US"/>
          </a:p>
        </p:txBody>
      </p:sp>
      <p:sp>
        <p:nvSpPr>
          <p:cNvPr id="148482" name="Rectangle 2"/>
          <p:cNvSpPr>
            <a:spLocks noGrp="1" noChangeArrowheads="1"/>
          </p:cNvSpPr>
          <p:nvPr>
            <p:ph type="title"/>
          </p:nvPr>
        </p:nvSpPr>
        <p:spPr/>
        <p:txBody>
          <a:bodyPr/>
          <a:lstStyle/>
          <a:p>
            <a:r>
              <a:rPr lang="en-US"/>
              <a:t>Pembagian Komplemen Dua</a:t>
            </a:r>
          </a:p>
        </p:txBody>
      </p:sp>
      <p:sp>
        <p:nvSpPr>
          <p:cNvPr id="148483" name="Rectangle 3"/>
          <p:cNvSpPr>
            <a:spLocks noGrp="1" noChangeArrowheads="1"/>
          </p:cNvSpPr>
          <p:nvPr>
            <p:ph type="body" idx="1"/>
          </p:nvPr>
        </p:nvSpPr>
        <p:spPr/>
        <p:txBody>
          <a:bodyPr/>
          <a:lstStyle/>
          <a:p>
            <a:pPr marL="533400" indent="-533400">
              <a:lnSpc>
                <a:spcPct val="80000"/>
              </a:lnSpc>
              <a:buFont typeface="Monotype Sorts" pitchFamily="2" charset="2"/>
              <a:buNone/>
            </a:pPr>
            <a:r>
              <a:rPr lang="en-US" sz="2000"/>
              <a:t>Algoritmanya</a:t>
            </a:r>
          </a:p>
          <a:p>
            <a:pPr marL="533400" indent="-533400">
              <a:lnSpc>
                <a:spcPct val="80000"/>
              </a:lnSpc>
              <a:buFont typeface="Monotype Sorts" pitchFamily="2" charset="2"/>
              <a:buAutoNum type="arabicPeriod"/>
            </a:pPr>
            <a:r>
              <a:rPr lang="en-US" sz="2000"/>
              <a:t>Muatkan divisor ke register M dan dividend ke register A dan Q. Dividend harus di ekspresikan sebagai komplemen dua 2n-bit</a:t>
            </a:r>
          </a:p>
          <a:p>
            <a:pPr marL="533400" indent="-533400">
              <a:lnSpc>
                <a:spcPct val="80000"/>
              </a:lnSpc>
              <a:buFont typeface="Monotype Sorts" pitchFamily="2" charset="2"/>
              <a:buAutoNum type="arabicPeriod"/>
            </a:pPr>
            <a:r>
              <a:rPr lang="en-US" sz="2000"/>
              <a:t>Geser A, Q kekiri sejauh 1 bit</a:t>
            </a:r>
          </a:p>
          <a:p>
            <a:pPr marL="533400" indent="-533400">
              <a:lnSpc>
                <a:spcPct val="80000"/>
              </a:lnSpc>
              <a:buFont typeface="Monotype Sorts" pitchFamily="2" charset="2"/>
              <a:buAutoNum type="arabicPeriod"/>
            </a:pPr>
            <a:r>
              <a:rPr lang="en-US" sz="2000"/>
              <a:t>Bila M dan A memiliki tanda yang sama, lakukan A A-M. Bila tandanya berbeda, lakukan A A+M</a:t>
            </a:r>
          </a:p>
          <a:p>
            <a:pPr marL="533400" indent="-533400">
              <a:lnSpc>
                <a:spcPct val="80000"/>
              </a:lnSpc>
              <a:buFont typeface="Monotype Sorts" pitchFamily="2" charset="2"/>
              <a:buAutoNum type="arabicPeriod"/>
            </a:pPr>
            <a:r>
              <a:rPr lang="en-US" sz="2000"/>
              <a:t>Operasi akan berhasil bila tanda A sesudah dan sebelum Operasi tetap</a:t>
            </a:r>
          </a:p>
          <a:p>
            <a:pPr marL="914400" lvl="1" indent="-457200">
              <a:lnSpc>
                <a:spcPct val="80000"/>
              </a:lnSpc>
              <a:buFont typeface="Monotype Sorts" pitchFamily="2" charset="2"/>
              <a:buAutoNum type="arabicPeriod"/>
            </a:pPr>
            <a:r>
              <a:rPr lang="en-US" sz="2000"/>
              <a:t>Bila Operasi berhasil atau ( A=0  And Q=0 ), maka set Q0 1 dan simpan nilai A yang terakhir</a:t>
            </a:r>
          </a:p>
          <a:p>
            <a:pPr marL="914400" lvl="1" indent="-457200">
              <a:lnSpc>
                <a:spcPct val="80000"/>
              </a:lnSpc>
              <a:buFont typeface="Monotype Sorts" pitchFamily="2" charset="2"/>
              <a:buAutoNum type="arabicPeriod"/>
            </a:pPr>
            <a:r>
              <a:rPr lang="en-US" sz="2000"/>
              <a:t>Bila operasi gagal, maka set Q0 0 dan simpan nilai A sebelumnya</a:t>
            </a:r>
          </a:p>
          <a:p>
            <a:pPr marL="533400" indent="-533400">
              <a:lnSpc>
                <a:spcPct val="80000"/>
              </a:lnSpc>
              <a:buFont typeface="Monotype Sorts" pitchFamily="2" charset="2"/>
              <a:buAutoNum type="arabicPeriod"/>
            </a:pPr>
            <a:r>
              <a:rPr lang="en-US" sz="2000"/>
              <a:t>Ulangi langkah 2 samapai 4 sampai terdapat posisi bit di Q</a:t>
            </a:r>
          </a:p>
          <a:p>
            <a:pPr marL="533400" indent="-533400">
              <a:lnSpc>
                <a:spcPct val="80000"/>
              </a:lnSpc>
              <a:buFont typeface="Monotype Sorts" pitchFamily="2" charset="2"/>
              <a:buAutoNum type="arabicPeriod"/>
            </a:pPr>
            <a:r>
              <a:rPr lang="en-US" sz="2000"/>
              <a:t>Remainders akan berada di A. Bila tanda divisor dan  dividend sama, maka quotient akan berada di Q, sedangkan bila tanda tidak sama maka quotient yang benar adalah komplemen dua dari Q</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9FC38C-E6C7-4103-9AE6-3857C0B90DEA}" type="slidenum">
              <a:rPr lang="en-US"/>
              <a:pPr/>
              <a:t>96</a:t>
            </a:fld>
            <a:endParaRPr lang="en-US"/>
          </a:p>
        </p:txBody>
      </p:sp>
      <p:sp>
        <p:nvSpPr>
          <p:cNvPr id="149506" name="Rectangle 2"/>
          <p:cNvSpPr>
            <a:spLocks noGrp="1" noChangeArrowheads="1"/>
          </p:cNvSpPr>
          <p:nvPr>
            <p:ph type="title"/>
          </p:nvPr>
        </p:nvSpPr>
        <p:spPr/>
        <p:txBody>
          <a:bodyPr/>
          <a:lstStyle/>
          <a:p>
            <a:r>
              <a:rPr lang="en-US"/>
              <a:t>Formulasi Secara Umum</a:t>
            </a:r>
          </a:p>
        </p:txBody>
      </p:sp>
      <p:sp>
        <p:nvSpPr>
          <p:cNvPr id="149507" name="Rectangle 3"/>
          <p:cNvSpPr>
            <a:spLocks noGrp="1" noChangeArrowheads="1"/>
          </p:cNvSpPr>
          <p:nvPr>
            <p:ph type="body" idx="1"/>
          </p:nvPr>
        </p:nvSpPr>
        <p:spPr/>
        <p:txBody>
          <a:bodyPr/>
          <a:lstStyle/>
          <a:p>
            <a:r>
              <a:rPr lang="en-US"/>
              <a:t>D = ( Q x V ) + R</a:t>
            </a:r>
          </a:p>
          <a:p>
            <a:endParaRPr lang="en-US"/>
          </a:p>
          <a:p>
            <a:r>
              <a:rPr lang="en-US"/>
              <a:t>Dimana</a:t>
            </a:r>
          </a:p>
          <a:p>
            <a:pPr lvl="1"/>
            <a:r>
              <a:rPr lang="en-US"/>
              <a:t>D = dividend</a:t>
            </a:r>
          </a:p>
          <a:p>
            <a:pPr lvl="1"/>
            <a:r>
              <a:rPr lang="en-US"/>
              <a:t>V = Divisor</a:t>
            </a:r>
          </a:p>
          <a:p>
            <a:pPr lvl="1"/>
            <a:r>
              <a:rPr lang="en-US"/>
              <a:t>Q= Quotient</a:t>
            </a:r>
          </a:p>
          <a:p>
            <a:pPr lvl="1"/>
            <a:r>
              <a:rPr lang="en-US"/>
              <a:t>R = Remainder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42C3DC2-2DC5-4628-936E-FD6CFC4933C8}" type="slidenum">
              <a:rPr lang="en-US"/>
              <a:pPr/>
              <a:t>97</a:t>
            </a:fld>
            <a:endParaRPr lang="en-US"/>
          </a:p>
        </p:txBody>
      </p:sp>
      <p:sp>
        <p:nvSpPr>
          <p:cNvPr id="150530" name="Rectangle 2"/>
          <p:cNvSpPr>
            <a:spLocks noGrp="1" noChangeArrowheads="1"/>
          </p:cNvSpPr>
          <p:nvPr>
            <p:ph type="title"/>
          </p:nvPr>
        </p:nvSpPr>
        <p:spPr/>
        <p:txBody>
          <a:bodyPr/>
          <a:lstStyle/>
          <a:p>
            <a:endParaRPr lang="id-ID"/>
          </a:p>
        </p:txBody>
      </p:sp>
      <p:sp>
        <p:nvSpPr>
          <p:cNvPr id="150531" name="Rectangle 3"/>
          <p:cNvSpPr>
            <a:spLocks noGrp="1" noChangeArrowheads="1"/>
          </p:cNvSpPr>
          <p:nvPr>
            <p:ph type="body" idx="1"/>
          </p:nvPr>
        </p:nvSpPr>
        <p:spPr>
          <a:xfrm>
            <a:off x="4495800" y="1885950"/>
            <a:ext cx="4140200" cy="4171950"/>
          </a:xfrm>
        </p:spPr>
        <p:txBody>
          <a:bodyPr/>
          <a:lstStyle/>
          <a:p>
            <a:r>
              <a:rPr lang="en-US"/>
              <a:t>Pembagian 7 (0111) dengan 3 (0011)</a:t>
            </a:r>
          </a:p>
        </p:txBody>
      </p:sp>
      <p:pic>
        <p:nvPicPr>
          <p:cNvPr id="150532" name="Picture 4"/>
          <p:cNvPicPr>
            <a:picLocks noChangeAspect="1" noChangeArrowheads="1"/>
          </p:cNvPicPr>
          <p:nvPr/>
        </p:nvPicPr>
        <p:blipFill>
          <a:blip r:embed="rId2" cstate="print"/>
          <a:srcRect/>
          <a:stretch>
            <a:fillRect/>
          </a:stretch>
        </p:blipFill>
        <p:spPr bwMode="auto">
          <a:xfrm>
            <a:off x="0" y="0"/>
            <a:ext cx="4786314" cy="68580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6604000" y="6229350"/>
            <a:ext cx="1828800" cy="514350"/>
          </a:xfrm>
          <a:prstGeom prst="rect">
            <a:avLst/>
          </a:prstGeom>
        </p:spPr>
        <p:txBody>
          <a:bodyPr/>
          <a:lstStyle/>
          <a:p>
            <a:fld id="{F628D29E-5196-4854-B7BE-DF0D97661DD6}" type="slidenum">
              <a:rPr lang="en-US"/>
              <a:pPr/>
              <a:t>98</a:t>
            </a:fld>
            <a:endParaRPr lang="en-US"/>
          </a:p>
        </p:txBody>
      </p:sp>
      <p:sp>
        <p:nvSpPr>
          <p:cNvPr id="151556" name="Rectangle 4"/>
          <p:cNvSpPr>
            <a:spLocks noGrp="1" noChangeArrowheads="1"/>
          </p:cNvSpPr>
          <p:nvPr>
            <p:ph type="ctrTitle"/>
          </p:nvPr>
        </p:nvSpPr>
        <p:spPr>
          <a:xfrm>
            <a:off x="914400" y="1600200"/>
            <a:ext cx="7721600" cy="838200"/>
          </a:xfrm>
        </p:spPr>
        <p:txBody>
          <a:bodyPr/>
          <a:lstStyle/>
          <a:p>
            <a:r>
              <a:rPr lang="en-US" sz="4400"/>
              <a:t>SELAMAT MENCOBA</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4EEB09D-7C12-4EBB-9717-40B7E64A1335}" type="slidenum">
              <a:rPr lang="en-US"/>
              <a:pPr/>
              <a:t>99</a:t>
            </a:fld>
            <a:endParaRPr lang="en-US"/>
          </a:p>
        </p:txBody>
      </p:sp>
      <p:sp>
        <p:nvSpPr>
          <p:cNvPr id="166916" name="Rectangle 4"/>
          <p:cNvSpPr>
            <a:spLocks noGrp="1" noChangeArrowheads="1"/>
          </p:cNvSpPr>
          <p:nvPr>
            <p:ph type="title"/>
          </p:nvPr>
        </p:nvSpPr>
        <p:spPr>
          <a:xfrm>
            <a:off x="228600" y="114300"/>
            <a:ext cx="8915400" cy="304800"/>
          </a:xfrm>
          <a:noFill/>
          <a:ln/>
        </p:spPr>
        <p:txBody>
          <a:bodyPr>
            <a:normAutofit fontScale="90000"/>
          </a:bodyPr>
          <a:lstStyle/>
          <a:p>
            <a:r>
              <a:rPr lang="en-US" sz="2000"/>
              <a:t>Perkalian dengan Two’s Complement</a:t>
            </a:r>
          </a:p>
        </p:txBody>
      </p:sp>
      <p:pic>
        <p:nvPicPr>
          <p:cNvPr id="166917" name="Picture 5"/>
          <p:cNvPicPr>
            <a:picLocks noGrp="1" noChangeAspect="1" noChangeArrowheads="1"/>
          </p:cNvPicPr>
          <p:nvPr>
            <p:ph type="body" idx="1"/>
          </p:nvPr>
        </p:nvPicPr>
        <p:blipFill>
          <a:blip r:embed="rId2" cstate="print"/>
          <a:srcRect/>
          <a:stretch>
            <a:fillRect/>
          </a:stretch>
        </p:blipFill>
        <p:spPr>
          <a:xfrm>
            <a:off x="304800" y="457200"/>
            <a:ext cx="8458200" cy="2819400"/>
          </a:xfrm>
          <a:noFill/>
          <a:ln/>
        </p:spPr>
      </p:pic>
      <p:sp>
        <p:nvSpPr>
          <p:cNvPr id="166918" name="Rectangle 6"/>
          <p:cNvSpPr>
            <a:spLocks noChangeArrowheads="1"/>
          </p:cNvSpPr>
          <p:nvPr/>
        </p:nvSpPr>
        <p:spPr bwMode="auto">
          <a:xfrm>
            <a:off x="406400" y="3276600"/>
            <a:ext cx="8204200" cy="438150"/>
          </a:xfrm>
          <a:prstGeom prst="rect">
            <a:avLst/>
          </a:prstGeom>
          <a:noFill/>
          <a:ln w="9525">
            <a:noFill/>
            <a:miter lim="800000"/>
            <a:headEnd/>
            <a:tailEnd/>
          </a:ln>
        </p:spPr>
        <p:txBody>
          <a:bodyPr anchor="b"/>
          <a:lstStyle/>
          <a:p>
            <a:r>
              <a:rPr kumimoji="1" lang="en-US" sz="1800">
                <a:solidFill>
                  <a:schemeClr val="tx2"/>
                </a:solidFill>
                <a:latin typeface="Arial Black" pitchFamily="34" charset="0"/>
              </a:rPr>
              <a:t>Pembagian Komplemen Dua</a:t>
            </a:r>
          </a:p>
        </p:txBody>
      </p:sp>
      <p:sp>
        <p:nvSpPr>
          <p:cNvPr id="166919" name="Rectangle 7"/>
          <p:cNvSpPr>
            <a:spLocks noChangeArrowheads="1"/>
          </p:cNvSpPr>
          <p:nvPr/>
        </p:nvSpPr>
        <p:spPr bwMode="auto">
          <a:xfrm>
            <a:off x="304800" y="3657600"/>
            <a:ext cx="8610600" cy="3200400"/>
          </a:xfrm>
          <a:prstGeom prst="rect">
            <a:avLst/>
          </a:prstGeom>
          <a:noFill/>
          <a:ln w="9525">
            <a:noFill/>
            <a:miter lim="800000"/>
            <a:headEnd/>
            <a:tailEnd/>
          </a:ln>
        </p:spPr>
        <p:txBody>
          <a:bodyPr/>
          <a:lstStyle/>
          <a:p>
            <a:pPr marL="533400" indent="-533400">
              <a:lnSpc>
                <a:spcPct val="80000"/>
              </a:lnSpc>
              <a:spcBef>
                <a:spcPct val="20000"/>
              </a:spcBef>
              <a:buClr>
                <a:srgbClr val="FF0000"/>
              </a:buClr>
              <a:buFont typeface="Monotype Sorts" pitchFamily="2" charset="2"/>
              <a:buNone/>
            </a:pPr>
            <a:r>
              <a:rPr kumimoji="1" lang="en-US" sz="1600">
                <a:latin typeface="Tahoma" charset="0"/>
              </a:rPr>
              <a:t>Algoritmanya</a:t>
            </a:r>
          </a:p>
          <a:p>
            <a:pPr marL="533400" indent="-533400">
              <a:lnSpc>
                <a:spcPct val="80000"/>
              </a:lnSpc>
              <a:spcBef>
                <a:spcPct val="20000"/>
              </a:spcBef>
              <a:buClr>
                <a:srgbClr val="FF0000"/>
              </a:buClr>
              <a:buFont typeface="Monotype Sorts" pitchFamily="2" charset="2"/>
              <a:buAutoNum type="arabicPeriod"/>
            </a:pPr>
            <a:r>
              <a:rPr kumimoji="1" lang="en-US" sz="1600">
                <a:latin typeface="Tahoma" charset="0"/>
              </a:rPr>
              <a:t>Muatkan divisor ke register M dan dividend ke register A dan Q. Dividend harus di ekspresikan sebagai komplemen dua 2n-bit</a:t>
            </a:r>
          </a:p>
          <a:p>
            <a:pPr marL="533400" indent="-533400">
              <a:lnSpc>
                <a:spcPct val="80000"/>
              </a:lnSpc>
              <a:spcBef>
                <a:spcPct val="20000"/>
              </a:spcBef>
              <a:buClr>
                <a:srgbClr val="FF0000"/>
              </a:buClr>
              <a:buFont typeface="Monotype Sorts" pitchFamily="2" charset="2"/>
              <a:buAutoNum type="arabicPeriod"/>
            </a:pPr>
            <a:r>
              <a:rPr kumimoji="1" lang="en-US" sz="1600">
                <a:latin typeface="Tahoma" charset="0"/>
              </a:rPr>
              <a:t>Geser A, Q kekiri sejauh 1 bit</a:t>
            </a:r>
          </a:p>
          <a:p>
            <a:pPr marL="533400" indent="-533400">
              <a:lnSpc>
                <a:spcPct val="80000"/>
              </a:lnSpc>
              <a:spcBef>
                <a:spcPct val="20000"/>
              </a:spcBef>
              <a:buClr>
                <a:srgbClr val="FF0000"/>
              </a:buClr>
              <a:buFont typeface="Monotype Sorts" pitchFamily="2" charset="2"/>
              <a:buAutoNum type="arabicPeriod"/>
            </a:pPr>
            <a:r>
              <a:rPr kumimoji="1" lang="en-US" sz="1600">
                <a:latin typeface="Tahoma" charset="0"/>
              </a:rPr>
              <a:t>Bila M dan A memiliki tanda yang sama, lakukan A A-M. Bila tandanya berbeda, lakukan A A+M</a:t>
            </a:r>
          </a:p>
          <a:p>
            <a:pPr marL="533400" indent="-533400">
              <a:lnSpc>
                <a:spcPct val="80000"/>
              </a:lnSpc>
              <a:spcBef>
                <a:spcPct val="20000"/>
              </a:spcBef>
              <a:buClr>
                <a:srgbClr val="FF0000"/>
              </a:buClr>
              <a:buFont typeface="Monotype Sorts" pitchFamily="2" charset="2"/>
              <a:buAutoNum type="arabicPeriod"/>
            </a:pPr>
            <a:r>
              <a:rPr kumimoji="1" lang="en-US" sz="1600">
                <a:latin typeface="Tahoma" charset="0"/>
              </a:rPr>
              <a:t>Operasi akan berhasil bila tanda A sesudah dan sebelum Operasi tetap</a:t>
            </a:r>
          </a:p>
          <a:p>
            <a:pPr marL="914400" lvl="1" indent="-457200">
              <a:lnSpc>
                <a:spcPct val="80000"/>
              </a:lnSpc>
              <a:spcBef>
                <a:spcPct val="20000"/>
              </a:spcBef>
              <a:buClr>
                <a:srgbClr val="FF0000"/>
              </a:buClr>
              <a:buFont typeface="Monotype Sorts" pitchFamily="2" charset="2"/>
              <a:buAutoNum type="arabicPeriod"/>
            </a:pPr>
            <a:r>
              <a:rPr kumimoji="1" lang="en-US" sz="1600">
                <a:latin typeface="Tahoma" charset="0"/>
              </a:rPr>
              <a:t>Bila Operasi berhasil atau ( A=0  And Q=0 ), maka set Q0 1</a:t>
            </a:r>
          </a:p>
          <a:p>
            <a:pPr marL="914400" lvl="1" indent="-457200">
              <a:lnSpc>
                <a:spcPct val="80000"/>
              </a:lnSpc>
              <a:spcBef>
                <a:spcPct val="20000"/>
              </a:spcBef>
              <a:buClr>
                <a:srgbClr val="FF0000"/>
              </a:buClr>
              <a:buFont typeface="Monotype Sorts" pitchFamily="2" charset="2"/>
              <a:buAutoNum type="arabicPeriod"/>
            </a:pPr>
            <a:r>
              <a:rPr kumimoji="1" lang="en-US" sz="1600">
                <a:latin typeface="Tahoma" charset="0"/>
              </a:rPr>
              <a:t>Bila operasi gagal, maka set Q0 0 dan simpan nilai A sebelumnya</a:t>
            </a:r>
          </a:p>
          <a:p>
            <a:pPr marL="533400" indent="-533400">
              <a:lnSpc>
                <a:spcPct val="80000"/>
              </a:lnSpc>
              <a:spcBef>
                <a:spcPct val="20000"/>
              </a:spcBef>
              <a:buClr>
                <a:srgbClr val="FF0000"/>
              </a:buClr>
              <a:buFont typeface="Monotype Sorts" pitchFamily="2" charset="2"/>
              <a:buAutoNum type="arabicPeriod"/>
            </a:pPr>
            <a:r>
              <a:rPr kumimoji="1" lang="en-US" sz="1600">
                <a:latin typeface="Tahoma" charset="0"/>
              </a:rPr>
              <a:t>Ulangi langkah 2 samapai 4 sampai terdapat posisi bit di Q</a:t>
            </a:r>
          </a:p>
          <a:p>
            <a:pPr marL="533400" indent="-533400">
              <a:lnSpc>
                <a:spcPct val="80000"/>
              </a:lnSpc>
              <a:spcBef>
                <a:spcPct val="20000"/>
              </a:spcBef>
              <a:buClr>
                <a:srgbClr val="FF0000"/>
              </a:buClr>
              <a:buFont typeface="Monotype Sorts" pitchFamily="2" charset="2"/>
              <a:buAutoNum type="arabicPeriod"/>
            </a:pPr>
            <a:r>
              <a:rPr kumimoji="1" lang="en-US" sz="1600">
                <a:latin typeface="Tahoma" charset="0"/>
              </a:rPr>
              <a:t>Remainders akan berada di A. Bila tanda divisor dan  dividend sama, maka quotient akan berada di Q, sedangkan bila tanda tidak sama maka quotient yang benar adalah komplemen dua dari Q</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947</TotalTime>
  <Words>3423</Words>
  <Application>Microsoft Office PowerPoint</Application>
  <PresentationFormat>On-screen Show (4:3)</PresentationFormat>
  <Paragraphs>638</Paragraphs>
  <Slides>103</Slides>
  <Notes>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18" baseType="lpstr">
      <vt:lpstr>Arial Black</vt:lpstr>
      <vt:lpstr>Arial Rounded MT Bold</vt:lpstr>
      <vt:lpstr>Calibri</vt:lpstr>
      <vt:lpstr>Comic Sans MS</vt:lpstr>
      <vt:lpstr>Constantia</vt:lpstr>
      <vt:lpstr>Courier</vt:lpstr>
      <vt:lpstr>Courier New</vt:lpstr>
      <vt:lpstr>Helvetica</vt:lpstr>
      <vt:lpstr>Monotype Sorts</vt:lpstr>
      <vt:lpstr>Tahoma</vt:lpstr>
      <vt:lpstr>Times New Roman</vt:lpstr>
      <vt:lpstr>Wingdings</vt:lpstr>
      <vt:lpstr>Wingdings 2</vt:lpstr>
      <vt:lpstr>Flow</vt:lpstr>
      <vt:lpstr>Equation</vt:lpstr>
      <vt:lpstr>Arsitektur dan Organisasi Komputer</vt:lpstr>
      <vt:lpstr>JADUAL KULIAH</vt:lpstr>
      <vt:lpstr>DESKRIPSI</vt:lpstr>
      <vt:lpstr>Yang perlu untuk dipahami</vt:lpstr>
      <vt:lpstr>Proses pembelajaran</vt:lpstr>
      <vt:lpstr>Materi 1-7</vt:lpstr>
      <vt:lpstr>Materi 9-15</vt:lpstr>
      <vt:lpstr>materi</vt:lpstr>
      <vt:lpstr>PowerPoint Presentation</vt:lpstr>
      <vt:lpstr>PowerPoint Presentation</vt:lpstr>
      <vt:lpstr>KONVERSI NILAI</vt:lpstr>
      <vt:lpstr> PENILAIAN</vt:lpstr>
      <vt:lpstr>Pertemuan 1</vt:lpstr>
      <vt:lpstr>Organisasi Sistem Komputer </vt:lpstr>
      <vt:lpstr>PowerPoint Presentation</vt:lpstr>
      <vt:lpstr>Konsep Abstraksi</vt:lpstr>
      <vt:lpstr>Tingkat-tingkat Abstraksi Sistem Komputer</vt:lpstr>
      <vt:lpstr>PowerPoint Presentation</vt:lpstr>
      <vt:lpstr>Tingkat-tingkat Bahasa Pemrograman</vt:lpstr>
      <vt:lpstr>Komponen-komponen Komputer</vt:lpstr>
      <vt:lpstr>5 Komponen Utama Komputer</vt:lpstr>
      <vt:lpstr>Processor</vt:lpstr>
      <vt:lpstr>Memory</vt:lpstr>
      <vt:lpstr>Input/Output (Device)</vt:lpstr>
      <vt:lpstr>Interkoneksi Antar-komponen Komputer (1/2)</vt:lpstr>
      <vt:lpstr>Interkoneksi Antar-komponen Komp. </vt:lpstr>
      <vt:lpstr>Aritmatika</vt:lpstr>
      <vt:lpstr>Mengapa Belajar Aritmatika</vt:lpstr>
      <vt:lpstr>Kode Biner</vt:lpstr>
      <vt:lpstr>Proses dikodekan dalam Biner</vt:lpstr>
      <vt:lpstr>Data yang bagaimana yang di operasikan ?</vt:lpstr>
      <vt:lpstr>ALU</vt:lpstr>
      <vt:lpstr>ALU ( Aritmatic Logic Unit )</vt:lpstr>
      <vt:lpstr>Semua Proses ada di ALU</vt:lpstr>
      <vt:lpstr>Representasi Proses</vt:lpstr>
      <vt:lpstr>Diagram penyusun CPU dengan ALU didalamnya</vt:lpstr>
      <vt:lpstr>Penjelasan hubungan</vt:lpstr>
      <vt:lpstr>Register, Flag, Kontrol Unit ?</vt:lpstr>
      <vt:lpstr>Mari belajar berhitung</vt:lpstr>
      <vt:lpstr>Representasi Integer</vt:lpstr>
      <vt:lpstr>Representasi Bilangan Biner</vt:lpstr>
      <vt:lpstr>Alasannya</vt:lpstr>
      <vt:lpstr>Representasi Integer oleh Biner</vt:lpstr>
      <vt:lpstr>Representasi Unsign Integer</vt:lpstr>
      <vt:lpstr>Formula Representasi unsign Integer</vt:lpstr>
      <vt:lpstr>Representasi Nilai Tanda</vt:lpstr>
      <vt:lpstr>Konvensi Representasi nilai tanda</vt:lpstr>
      <vt:lpstr>Formulasi Representasi nilai tanda </vt:lpstr>
      <vt:lpstr>Kelemahan Representasi nilai tanda </vt:lpstr>
      <vt:lpstr>Representasi Bias</vt:lpstr>
      <vt:lpstr>Representasi bias</vt:lpstr>
      <vt:lpstr>Formula representasi bias</vt:lpstr>
      <vt:lpstr>Representasi koplemen dua  (Two’s Complement)</vt:lpstr>
      <vt:lpstr>Geometric Depiction of Twos Complement Integers</vt:lpstr>
      <vt:lpstr>Representasi koplemen dua  (Two’s Complement)</vt:lpstr>
      <vt:lpstr>Formula  Representasi koplemen dua (Two’s Complement)</vt:lpstr>
      <vt:lpstr>Untuk mengetahui nilai dalam sistem komplemen dua dengan cara sebagai berikut :</vt:lpstr>
      <vt:lpstr>Contoh Two’s Complement</vt:lpstr>
      <vt:lpstr>2’s Complement</vt:lpstr>
      <vt:lpstr>2’s Complement dan Bias</vt:lpstr>
      <vt:lpstr>Penjumlahan dan Pengurangan</vt:lpstr>
      <vt:lpstr>Aritmatika Integer</vt:lpstr>
      <vt:lpstr>Penjumlahan dan Pengurangan</vt:lpstr>
      <vt:lpstr>Penjumlahan dan Pengurangan</vt:lpstr>
      <vt:lpstr>Overflow</vt:lpstr>
      <vt:lpstr>ADDER</vt:lpstr>
      <vt:lpstr>Jenis Adder</vt:lpstr>
      <vt:lpstr>Full Adder</vt:lpstr>
      <vt:lpstr>4 bit parallel binary adder menggunakan full adder</vt:lpstr>
      <vt:lpstr>Penjelasan</vt:lpstr>
      <vt:lpstr>Proses Penambahan</vt:lpstr>
      <vt:lpstr>Proses Penambahan</vt:lpstr>
      <vt:lpstr>Proses Pengurangan</vt:lpstr>
      <vt:lpstr>Cara mendapatkan bilangan Negatif (-)</vt:lpstr>
      <vt:lpstr>Negatif (-) to Positif (+)  and  Positif (+) to Negatif (-)</vt:lpstr>
      <vt:lpstr>Diagram proses pengurangan</vt:lpstr>
      <vt:lpstr>Perkalian dan Pembagian</vt:lpstr>
      <vt:lpstr>Perkalian dan Pembagian</vt:lpstr>
      <vt:lpstr>Heuristik Method</vt:lpstr>
      <vt:lpstr>Amati proses Perkalian Tadi</vt:lpstr>
      <vt:lpstr>APA HASILNYA ??</vt:lpstr>
      <vt:lpstr>Kesimpulan Proses</vt:lpstr>
      <vt:lpstr>Penyederhanaan Masalah</vt:lpstr>
      <vt:lpstr>Penjelasan</vt:lpstr>
      <vt:lpstr>PowerPoint Presentation</vt:lpstr>
      <vt:lpstr>Perkalian dengan Two’s Complement</vt:lpstr>
      <vt:lpstr>Contoh</vt:lpstr>
      <vt:lpstr>Hasil Perkalian integer 7 dengan 3 adalah 0001 0101 = 21</vt:lpstr>
      <vt:lpstr>Pembagian</vt:lpstr>
      <vt:lpstr>Pembagian</vt:lpstr>
      <vt:lpstr>PowerPoint Presentation</vt:lpstr>
      <vt:lpstr>Diagram Alir</vt:lpstr>
      <vt:lpstr>Penjelasan</vt:lpstr>
      <vt:lpstr>PowerPoint Presentation</vt:lpstr>
      <vt:lpstr>Pembagian Komplemen Dua</vt:lpstr>
      <vt:lpstr>Formulasi Secara Umum</vt:lpstr>
      <vt:lpstr>PowerPoint Presentation</vt:lpstr>
      <vt:lpstr>SELAMAT MENCOBA</vt:lpstr>
      <vt:lpstr>Perkalian dengan Two’s Complement</vt:lpstr>
      <vt:lpstr>Latihan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dc:title>
  <dc:creator>TOSHIBA</dc:creator>
  <cp:lastModifiedBy>Pak Nur Heri</cp:lastModifiedBy>
  <cp:revision>52</cp:revision>
  <dcterms:created xsi:type="dcterms:W3CDTF">2010-09-21T22:47:55Z</dcterms:created>
  <dcterms:modified xsi:type="dcterms:W3CDTF">2020-01-30T06:41:46Z</dcterms:modified>
</cp:coreProperties>
</file>