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1" r:id="rId1"/>
  </p:sldMasterIdLst>
  <p:notesMasterIdLst>
    <p:notesMasterId r:id="rId62"/>
  </p:notesMasterIdLst>
  <p:handoutMasterIdLst>
    <p:handoutMasterId r:id="rId63"/>
  </p:handoutMasterIdLst>
  <p:sldIdLst>
    <p:sldId id="357" r:id="rId2"/>
    <p:sldId id="358" r:id="rId3"/>
    <p:sldId id="297" r:id="rId4"/>
    <p:sldId id="298" r:id="rId5"/>
    <p:sldId id="299" r:id="rId6"/>
    <p:sldId id="301" r:id="rId7"/>
    <p:sldId id="302" r:id="rId8"/>
    <p:sldId id="351" r:id="rId9"/>
    <p:sldId id="352" r:id="rId10"/>
    <p:sldId id="353" r:id="rId11"/>
    <p:sldId id="354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2" r:id="rId20"/>
    <p:sldId id="314" r:id="rId21"/>
    <p:sldId id="315" r:id="rId22"/>
    <p:sldId id="316" r:id="rId23"/>
    <p:sldId id="317" r:id="rId24"/>
    <p:sldId id="318" r:id="rId25"/>
    <p:sldId id="286" r:id="rId26"/>
    <p:sldId id="291" r:id="rId27"/>
    <p:sldId id="313" r:id="rId28"/>
    <p:sldId id="320" r:id="rId29"/>
    <p:sldId id="319" r:id="rId30"/>
    <p:sldId id="311" r:id="rId31"/>
    <p:sldId id="321" r:id="rId32"/>
    <p:sldId id="323" r:id="rId33"/>
    <p:sldId id="322" r:id="rId34"/>
    <p:sldId id="324" r:id="rId35"/>
    <p:sldId id="325" r:id="rId36"/>
    <p:sldId id="326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7" r:id="rId45"/>
    <p:sldId id="338" r:id="rId46"/>
    <p:sldId id="345" r:id="rId47"/>
    <p:sldId id="346" r:id="rId48"/>
    <p:sldId id="347" r:id="rId49"/>
    <p:sldId id="348" r:id="rId50"/>
    <p:sldId id="349" r:id="rId51"/>
    <p:sldId id="350" r:id="rId52"/>
    <p:sldId id="336" r:id="rId53"/>
    <p:sldId id="344" r:id="rId54"/>
    <p:sldId id="339" r:id="rId55"/>
    <p:sldId id="340" r:id="rId56"/>
    <p:sldId id="341" r:id="rId57"/>
    <p:sldId id="342" r:id="rId58"/>
    <p:sldId id="343" r:id="rId59"/>
    <p:sldId id="355" r:id="rId60"/>
    <p:sldId id="356" r:id="rId6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DA00"/>
    <a:srgbClr val="66FF33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39" autoAdjust="0"/>
    <p:restoredTop sz="91344" autoAdjust="0"/>
  </p:normalViewPr>
  <p:slideViewPr>
    <p:cSldViewPr>
      <p:cViewPr>
        <p:scale>
          <a:sx n="66" d="100"/>
          <a:sy n="66" d="100"/>
        </p:scale>
        <p:origin x="-738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0"/>
    </p:cViewPr>
  </p:sorterViewPr>
  <p:notesViewPr>
    <p:cSldViewPr>
      <p:cViewPr varScale="1">
        <p:scale>
          <a:sx n="56" d="100"/>
          <a:sy n="56" d="100"/>
        </p:scale>
        <p:origin x="-11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6FF1B4D-DDE1-458F-B14F-9F1B1022A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51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8057C0B-1226-4632-BB58-A41EDFEF415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5634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D8EA17C-A93A-4BA4-99E7-15D00C4AAF7F}" type="datetime1">
              <a:rPr lang="zh-TW" altLang="en-US" smtClean="0"/>
              <a:pPr>
                <a:defRPr/>
              </a:pPr>
              <a:t>2020/1/23</a:t>
            </a:fld>
            <a:endParaRPr lang="en-US" altLang="zh-TW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3B9B940-86D0-4F2C-B5CF-445C0B454420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3" name="Text Box 12"/>
          <p:cNvSpPr txBox="1">
            <a:spLocks noChangeArrowheads="1"/>
          </p:cNvSpPr>
          <p:nvPr userDrawn="1"/>
        </p:nvSpPr>
        <p:spPr bwMode="auto">
          <a:xfrm>
            <a:off x="0" y="6553200"/>
            <a:ext cx="1609725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1400">
                <a:solidFill>
                  <a:srgbClr val="99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</a:t>
            </a:r>
            <a:r>
              <a:rPr lang="en-US" altLang="zh-TW" sz="1400">
                <a:solidFill>
                  <a:srgbClr val="99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2002 MuDer Jeng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B62F62B-29C7-437F-8AAB-16F690811514}" type="datetime1">
              <a:rPr lang="zh-TW" altLang="en-US" smtClean="0"/>
              <a:pPr>
                <a:defRPr/>
              </a:pPr>
              <a:t>2020/1/23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019A885-EC15-403A-827F-2CB83378A723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92A74AB-0061-49C2-8A3D-8E0CC52A23C5}" type="datetime1">
              <a:rPr lang="zh-TW" altLang="en-US" smtClean="0"/>
              <a:pPr>
                <a:defRPr/>
              </a:pPr>
              <a:t>2020/1/23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1E82613-DBCB-4E7A-BA4E-9EE017FBE4EB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AF53F0B-24EF-4BEA-96FC-3198876646C6}" type="datetime1">
              <a:rPr lang="zh-TW" altLang="en-US" smtClean="0"/>
              <a:pPr>
                <a:defRPr/>
              </a:pPr>
              <a:t>2020/1/23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F9D8061-7A35-499F-A752-A3A883C3E3BE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C29D8AF-DE70-4ED1-BF08-319056147AF6}" type="datetime1">
              <a:rPr lang="zh-TW" altLang="en-US" smtClean="0"/>
              <a:pPr>
                <a:defRPr/>
              </a:pPr>
              <a:t>2020/1/23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FA75AEF-0536-4B0D-80DC-3D995CDC5556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F9CA6BD-1AAE-47D6-88D9-D0CD2BC93418}" type="datetime1">
              <a:rPr lang="zh-TW" altLang="en-US" smtClean="0"/>
              <a:pPr>
                <a:defRPr/>
              </a:pPr>
              <a:t>2020/1/23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7C4B3EE-9FE5-4A38-9945-E38492AA8392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4BC9E2-F11F-4C8B-A38F-04F726DD7D05}" type="datetime1">
              <a:rPr lang="zh-TW" altLang="en-US" smtClean="0"/>
              <a:pPr>
                <a:defRPr/>
              </a:pPr>
              <a:t>2020/1/23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07F36F9-4332-4802-A94F-7EF717816CA9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311AF02-0873-4FD2-975C-79EA7A19FE9A}" type="datetime1">
              <a:rPr lang="zh-TW" altLang="en-US" smtClean="0"/>
              <a:pPr>
                <a:defRPr/>
              </a:pPr>
              <a:t>2020/1/23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9A36028-4FBD-41DD-AF39-9D6C651D106B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6C330D9-1878-43F7-895B-C2CE7F49128F}" type="datetime1">
              <a:rPr lang="zh-TW" altLang="en-US" smtClean="0"/>
              <a:pPr>
                <a:defRPr/>
              </a:pPr>
              <a:t>2020/1/23</a:t>
            </a:fld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989B166-82B2-43B8-A0CA-524D5538F834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51BAE095-60AA-462A-AA1F-C1AF19125EE8}" type="datetime1">
              <a:rPr lang="zh-TW" altLang="en-US" smtClean="0"/>
              <a:pPr>
                <a:defRPr/>
              </a:pPr>
              <a:t>2020/1/23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3A24F42-2A3D-4579-8A6C-13450BDDB166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EA09611-EA40-45B0-94C8-490C187FFCA4}" type="datetime1">
              <a:rPr lang="zh-TW" altLang="en-US" smtClean="0"/>
              <a:pPr>
                <a:defRPr/>
              </a:pPr>
              <a:t>2020/1/23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80F475D-985A-45E0-9B37-AC05D96AB519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3753623-B35C-42B1-982F-126CF6439DCE}" type="datetime1">
              <a:rPr lang="zh-TW" altLang="en-US" smtClean="0"/>
              <a:pPr>
                <a:defRPr/>
              </a:pPr>
              <a:t>2020/1/23</a:t>
            </a:fld>
            <a:endParaRPr lang="en-US" altLang="zh-TW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TW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A83150E-76EF-4AF1-8D7A-F1C1176FAB1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>
            <a:off x="0" y="6553200"/>
            <a:ext cx="8763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1400">
                <a:solidFill>
                  <a:srgbClr val="99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</a:t>
            </a:r>
            <a:r>
              <a:rPr lang="en-US" altLang="zh-TW" sz="1400">
                <a:solidFill>
                  <a:srgbClr val="99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Syahrul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file:///F:\COMPAS%20&amp;%20COMPOR\COMPOR_SLIDE\komponen%20dasar%20komputer.ppt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file:///F:\COMPAS%20&amp;%20COMPOR\COMPOR_SLIDE\komponen%20dasar%20komputer.ppt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9B166-82B2-43B8-A0CA-524D5538F834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3" name="Rectangle 2"/>
          <p:cNvSpPr/>
          <p:nvPr/>
        </p:nvSpPr>
        <p:spPr>
          <a:xfrm>
            <a:off x="1500166" y="2143116"/>
            <a:ext cx="62151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7200" b="1" u="sng" dirty="0" smtClean="0">
                <a:solidFill>
                  <a:srgbClr val="FF0000"/>
                </a:solidFill>
                <a:latin typeface="Arial Black" pitchFamily="34" charset="0"/>
              </a:rPr>
              <a:t>E</a:t>
            </a:r>
            <a:r>
              <a:rPr lang="en-US" sz="3600" b="1" u="sng" dirty="0" smtClean="0">
                <a:solidFill>
                  <a:schemeClr val="accent1"/>
                </a:solidFill>
                <a:latin typeface="Arial Black" pitchFamily="34" charset="0"/>
              </a:rPr>
              <a:t>VOLUSI KOMPUTER DAN PERFORMA</a:t>
            </a:r>
            <a:endParaRPr lang="en-US" sz="3600" b="1" u="sng" dirty="0">
              <a:solidFill>
                <a:schemeClr val="accent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474F23-42BE-4159-9B08-506727FA20CA}" type="slidenum">
              <a:rPr lang="zh-TW" altLang="en-US"/>
              <a:pPr/>
              <a:t>10</a:t>
            </a:fld>
            <a:endParaRPr lang="en-US" altLang="zh-TW"/>
          </a:p>
        </p:txBody>
      </p:sp>
      <p:pic>
        <p:nvPicPr>
          <p:cNvPr id="1126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5350" y="188913"/>
            <a:ext cx="4999038" cy="645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800F15-432F-4FE2-8672-4DA457DC0473}" type="slidenum">
              <a:rPr lang="zh-TW" altLang="en-US"/>
              <a:pPr/>
              <a:t>11</a:t>
            </a:fld>
            <a:endParaRPr lang="en-US" altLang="zh-TW"/>
          </a:p>
        </p:txBody>
      </p:sp>
      <p:pic>
        <p:nvPicPr>
          <p:cNvPr id="1229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187325"/>
            <a:ext cx="6192837" cy="615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EF1131-A482-400D-A7BF-680EF3495362}" type="slidenum">
              <a:rPr lang="zh-TW" altLang="en-US"/>
              <a:pPr/>
              <a:t>12</a:t>
            </a:fld>
            <a:endParaRPr lang="en-US" altLang="zh-TW"/>
          </a:p>
        </p:txBody>
      </p:sp>
      <p:pic>
        <p:nvPicPr>
          <p:cNvPr id="1331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75" y="188913"/>
            <a:ext cx="6048375" cy="33766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13316" name="Text Box 7"/>
          <p:cNvSpPr txBox="1">
            <a:spLocks noChangeArrowheads="1"/>
          </p:cNvSpPr>
          <p:nvPr/>
        </p:nvSpPr>
        <p:spPr bwMode="auto">
          <a:xfrm>
            <a:off x="395288" y="3716338"/>
            <a:ext cx="8604250" cy="2835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7663" indent="-347663"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Register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tidak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termasuk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pengelompokan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memori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7663" indent="-347663">
              <a:buFont typeface="Wingdings" pitchFamily="2" charset="2"/>
              <a:buChar char="§"/>
            </a:pP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Kapasitas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main memory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sangat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penting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karena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digunakan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aktif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7663" indent="-347663">
              <a:buFont typeface="Wingdings" pitchFamily="2" charset="2"/>
              <a:buChar char="§"/>
            </a:pP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Karena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main memory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mahal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desainer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lebih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memilih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secaondary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storage device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sebagai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media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penyimpanan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dan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data. (level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dua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347663" indent="-347663"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penyimpanan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level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tiga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adalah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cache memory,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kapasitas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kecil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tetapi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cepat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dan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digunakan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sebagai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buffer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sementara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antara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CPU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dan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main memory</a:t>
            </a:r>
          </a:p>
          <a:p>
            <a:pPr marL="347663" indent="-347663"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9F27ED-5D71-4CD5-8774-25EBAF456123}" type="slidenum">
              <a:rPr lang="zh-TW" altLang="en-US"/>
              <a:pPr/>
              <a:t>13</a:t>
            </a:fld>
            <a:endParaRPr lang="en-US" altLang="zh-TW"/>
          </a:p>
        </p:txBody>
      </p:sp>
      <p:pic>
        <p:nvPicPr>
          <p:cNvPr id="1433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623888"/>
            <a:ext cx="8424862" cy="54689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B2602F-2B03-4FED-8358-5373212F09FD}" type="slidenum">
              <a:rPr lang="zh-TW" altLang="en-US"/>
              <a:pPr/>
              <a:t>14</a:t>
            </a:fld>
            <a:endParaRPr lang="en-US" altLang="zh-TW"/>
          </a:p>
        </p:txBody>
      </p:sp>
      <p:pic>
        <p:nvPicPr>
          <p:cNvPr id="1536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444500"/>
            <a:ext cx="6840538" cy="59070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5A0B83-EAD9-49C6-842B-9F4414B33CFE}" type="slidenum">
              <a:rPr lang="zh-TW" altLang="en-US"/>
              <a:pPr/>
              <a:t>15</a:t>
            </a:fld>
            <a:endParaRPr lang="en-US" altLang="zh-TW"/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620838"/>
            <a:ext cx="8135938" cy="3784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A6D231-9E5E-4659-BEE4-61EFF18AB76A}" type="slidenum">
              <a:rPr lang="zh-TW" altLang="en-US"/>
              <a:pPr/>
              <a:t>16</a:t>
            </a:fld>
            <a:endParaRPr lang="en-US" altLang="zh-TW"/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260350"/>
            <a:ext cx="7416800" cy="6203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C65ECE-E0C0-4FC1-91C5-77B5145553BF}" type="slidenum">
              <a:rPr lang="zh-TW" altLang="en-US"/>
              <a:pPr/>
              <a:t>17</a:t>
            </a:fld>
            <a:endParaRPr lang="en-US" altLang="zh-TW"/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844550"/>
            <a:ext cx="8280400" cy="53070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13B42B-5138-4655-9CF3-FD78EF996750}" type="slidenum">
              <a:rPr lang="zh-TW" altLang="en-US"/>
              <a:pPr/>
              <a:t>18</a:t>
            </a:fld>
            <a:endParaRPr lang="en-US" altLang="zh-TW"/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404813"/>
            <a:ext cx="8137525" cy="5699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3CAEBE-4F4B-407C-9B68-863C610AE166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0" y="223838"/>
            <a:ext cx="50419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>
                <a:solidFill>
                  <a:schemeClr val="accent1"/>
                </a:solidFill>
                <a:latin typeface="Arial Black" pitchFamily="34" charset="0"/>
              </a:rPr>
              <a:t>  Evolusi dan Generasi Komputer </a:t>
            </a:r>
          </a:p>
        </p:txBody>
      </p:sp>
      <p:graphicFrame>
        <p:nvGraphicFramePr>
          <p:cNvPr id="111751" name="Group 135"/>
          <p:cNvGraphicFramePr>
            <a:graphicFrameLocks noGrp="1"/>
          </p:cNvGraphicFramePr>
          <p:nvPr/>
        </p:nvGraphicFramePr>
        <p:xfrm>
          <a:off x="142875" y="750888"/>
          <a:ext cx="8893175" cy="5624195"/>
        </p:xfrm>
        <a:graphic>
          <a:graphicData uri="http://schemas.openxmlformats.org/drawingml/2006/table">
            <a:tbl>
              <a:tblPr/>
              <a:tblGrid>
                <a:gridCol w="936625"/>
                <a:gridCol w="1512888"/>
                <a:gridCol w="1439862"/>
                <a:gridCol w="2087563"/>
                <a:gridCol w="2916237"/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No. GENE RASI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endParaRPr kumimoji="1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TEKNOLOGI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endParaRPr kumimoji="1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DURASI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KOMPUTER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POPULER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PENEMUAN BARU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YG UTAMA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Vacuum tube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1945—1958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Mark I, ENIAC, EDVAC I, IBM 650, IBM 701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Stored Program Concept, magnetic core memory sebagai main memory, fixed point binary arithmetic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Transistor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1958—1966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ATLAS, B 5000, IBM 1401, ICL 1901,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PDP-1,  MINSK-2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Sistem operasi, multiprogramming, compiler, magnetic hard disk, floating point binary arithmetic, minicomputer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Integrated circuit (SSI dan MSI)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1966—1972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IBM System/360, UNIVAC 1100, hp 2100 A, PDP-8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Multiprocessing, memori semikonduktor, virtual memory, cache memory, supercomputer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LSI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1972—1978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ICL 2900, HP 9845 A, Intel 8080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Konsep RISC, microcomputer, kontrol proses, workstation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VLSI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1978 -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IBM RS/6000, keluarga SUN Micro System Ultra SPARC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Networking, server system, multimedia, embedded system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C5DBC9-1259-47BF-866A-9DD4E96B9D6A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539750" y="1182688"/>
            <a:ext cx="47704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  <a:latin typeface="Arial Black" pitchFamily="34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Arial Black" pitchFamily="34" charset="0"/>
              </a:rPr>
              <a:t>Proses</a:t>
            </a:r>
            <a:r>
              <a:rPr lang="en-US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 Black" pitchFamily="34" charset="0"/>
              </a:rPr>
              <a:t>Desain</a:t>
            </a:r>
            <a:r>
              <a:rPr lang="en-US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 Black" pitchFamily="34" charset="0"/>
              </a:rPr>
              <a:t>Komputer</a:t>
            </a:r>
            <a:endParaRPr lang="en-US" dirty="0">
              <a:solidFill>
                <a:srgbClr val="FF0000"/>
              </a:solidFill>
              <a:latin typeface="Arial Black" pitchFamily="34" charset="0"/>
            </a:endParaRPr>
          </a:p>
        </p:txBody>
      </p:sp>
      <p:pic>
        <p:nvPicPr>
          <p:cNvPr id="3077" name="Picture 4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8" y="1868488"/>
            <a:ext cx="8064500" cy="297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F55220-653B-491B-92A7-3F50F6C67006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114300" y="247650"/>
            <a:ext cx="53673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b="1">
                <a:latin typeface="Arial Black" pitchFamily="34" charset="0"/>
              </a:rPr>
              <a:t>  Komputer Generasi Pertama 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460375" y="836613"/>
            <a:ext cx="672306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FFFF00"/>
                </a:solidFill>
                <a:latin typeface="Arial Black" pitchFamily="34" charset="0"/>
              </a:rPr>
              <a:t>Kontribusi utama komputer generasi-1 adalah: </a:t>
            </a:r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468313" y="1268413"/>
            <a:ext cx="8675687" cy="5578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Menggunakan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  <a:hlinkClick r:id="rId2" action="ppaction://hlinkpres?slideindex=1&amp;slidetitle="/>
              </a:rPr>
              <a:t>vacuum tube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untuk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pemrosesan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penyimpanan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Memori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kecepatan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tinggi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bersama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untuk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program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data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Menggunakan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main memory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cepat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secondary memory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lambat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Menggunakan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instruksi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input-output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Pertama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meperkenalkan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ferrite core memory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Pertama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memperkenalkan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bahasa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assembly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untuk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menghindari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kebosanan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pemrograman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bahasa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mesin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Menggunakan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electromechanical magnetic drum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sebagai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secondary memory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Menggunakan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register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untuk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penyimpanan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operand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hasil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dari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instruksi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dalam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CPU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Menggunakan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peripheral device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seperti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magnetic tape, magnetic drum, paper tape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card punch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Menggunakan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konsep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interupsi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457200" indent="-457200">
              <a:buFont typeface="Wingdings" pitchFamily="2" charset="2"/>
              <a:buAutoNum type="arabicPeriod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3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3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3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3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36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36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136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36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36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36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136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136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36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36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136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136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36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36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517FED-7BD7-4EDA-B614-60C409B79A12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171450" y="247650"/>
            <a:ext cx="53673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b="1">
                <a:latin typeface="Arial Black" pitchFamily="34" charset="0"/>
              </a:rPr>
              <a:t>  Komputer Generasi Pertama 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460375" y="836613"/>
            <a:ext cx="8683625" cy="5029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Komputer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generas-1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murni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mesin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hardware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Tidak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mempunyai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sistem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operasi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Pemrograman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dilakukan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dalam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bahasa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mesin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, yang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berbeda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setiap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komputer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User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bekerja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pada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sejumlah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switch/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saklar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pada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panel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depan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baik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untuk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start, run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halt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komputer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Internal status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ditampilkan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pada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sejumlah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lampu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pada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panel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depan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Umumnya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hanya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dapat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dioperasikan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oleh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desainer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atau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programmer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karena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kompleks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4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4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46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46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46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46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146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46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46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46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BCBE46-7F04-42F6-A767-50BB981F2C5D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171450" y="247650"/>
            <a:ext cx="38290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b="1">
                <a:latin typeface="Arial Black" pitchFamily="34" charset="0"/>
              </a:rPr>
              <a:t>  Komputer ENIAC *) </a:t>
            </a:r>
          </a:p>
        </p:txBody>
      </p:sp>
      <p:sp>
        <p:nvSpPr>
          <p:cNvPr id="115761" name="Rectangle 49"/>
          <p:cNvSpPr>
            <a:spLocks noChangeArrowheads="1"/>
          </p:cNvSpPr>
          <p:nvPr/>
        </p:nvSpPr>
        <p:spPr bwMode="auto">
          <a:xfrm>
            <a:off x="460375" y="836613"/>
            <a:ext cx="8432800" cy="4968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Dikembangkan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di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Universitas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Pennsylvania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untuk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mengani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table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balistik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angkatan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laut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U.S.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 Black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Bekerja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dengan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bilangan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desimal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pada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sekumpulan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accumulator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 Black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Lebih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cepat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1000 kali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dari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komputer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relay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 Black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Pemrogramannya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membosankan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karena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menggunakan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saklar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manual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dan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kabel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untuk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setting-up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 Black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Digunakan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pada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saat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perang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dunia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II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untuk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kalkulasi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atomatis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pada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tabel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balistik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tetapi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nanti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dipublikasikan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pada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tahun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1946.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>
              <a:solidFill>
                <a:srgbClr val="FFFF00"/>
              </a:solidFill>
              <a:latin typeface="Arial Black" pitchFamily="34" charset="0"/>
            </a:endParaRPr>
          </a:p>
          <a:p>
            <a:pPr marL="342900" indent="-342900">
              <a:buFont typeface="Wingdings" pitchFamily="2" charset="2"/>
              <a:buNone/>
            </a:pPr>
            <a:endParaRPr lang="en-US" sz="2000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23557" name="Rectangle 50"/>
          <p:cNvSpPr>
            <a:spLocks noChangeArrowheads="1"/>
          </p:cNvSpPr>
          <p:nvPr/>
        </p:nvSpPr>
        <p:spPr bwMode="auto">
          <a:xfrm>
            <a:off x="395288" y="6069013"/>
            <a:ext cx="640715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 b="1">
                <a:latin typeface="Arial Black" pitchFamily="34" charset="0"/>
              </a:rPr>
              <a:t> *) ENIAC = Electronic Numeric Indicator and Computer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57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57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57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57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57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57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157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57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802CFF-E70F-4F6C-AB37-FBD3E2D993EF}" type="slidenum">
              <a:rPr lang="zh-TW" altLang="en-US"/>
              <a:pPr/>
              <a:t>23</a:t>
            </a:fld>
            <a:endParaRPr lang="en-US" altLang="zh-TW"/>
          </a:p>
        </p:txBody>
      </p:sp>
      <p:graphicFrame>
        <p:nvGraphicFramePr>
          <p:cNvPr id="116851" name="Group 115"/>
          <p:cNvGraphicFramePr>
            <a:graphicFrameLocks noGrp="1"/>
          </p:cNvGraphicFramePr>
          <p:nvPr/>
        </p:nvGraphicFramePr>
        <p:xfrm>
          <a:off x="900113" y="946150"/>
          <a:ext cx="7705725" cy="5154296"/>
        </p:xfrm>
        <a:graphic>
          <a:graphicData uri="http://schemas.openxmlformats.org/drawingml/2006/table">
            <a:tbl>
              <a:tblPr/>
              <a:tblGrid>
                <a:gridCol w="647700"/>
                <a:gridCol w="2736850"/>
                <a:gridCol w="4321175"/>
              </a:tblGrid>
              <a:tr h="53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No.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Nama Fitur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ENIAC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Jumlah</a:t>
                      </a: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Vacuum tube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18000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Konsumsi daya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140 kW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Kebutuhan Ruang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1800 kaki persegi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Artimetika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Desimal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Word  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10 digit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Tipe main 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Memori program dan data terpisah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Kapasitas memori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20 x 10 digit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Kecepatan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5000 penjumlahan / detik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Operasi-operasi utama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Penjumlahan, pengurangan, perkalian, division, kalkulasi akar pangkat dua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Peripheral device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Punch card, electric typewriter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29" name="Rectangle 116"/>
          <p:cNvSpPr>
            <a:spLocks noChangeArrowheads="1"/>
          </p:cNvSpPr>
          <p:nvPr/>
        </p:nvSpPr>
        <p:spPr bwMode="auto">
          <a:xfrm>
            <a:off x="2555875" y="469900"/>
            <a:ext cx="42926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 b="1">
                <a:latin typeface="Arial Black" pitchFamily="34" charset="0"/>
              </a:rPr>
              <a:t>Tabel  Fitur Komputer ENIAC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01CF87-9D20-49DD-8545-58869101B382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114300" y="247650"/>
            <a:ext cx="89392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b="1">
                <a:latin typeface="Arial Black" pitchFamily="34" charset="0"/>
              </a:rPr>
              <a:t>  Komputer EDVAC  dan Stored Program Concept *) 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395288" y="6069013"/>
            <a:ext cx="5856287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 b="1">
                <a:latin typeface="Arial Black" pitchFamily="34" charset="0"/>
              </a:rPr>
              <a:t>*) EDVAC = Electronic Discrete Variable Computer </a:t>
            </a: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460375" y="836613"/>
            <a:ext cx="8432800" cy="5578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Komputer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yang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sangat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sederhana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, fixed physical structure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dan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dapat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mengeksekusi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berbagai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komputasi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menggunakan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kontrol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pemrograman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yang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tepat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tanpa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modifikasi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uni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 Black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Merupakan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komputer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pertama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menggunakan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strored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program concept. 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 Black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Hirarki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memori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: Main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memori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1 k word yang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cepat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, secondary memory 20 k word yang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lambat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 Black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 Black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Format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instruksi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menggunakan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3-address: 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	1.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dua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address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untuk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penyimpanan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operand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	2.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satu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address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untuk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penyimpanan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hasil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 Black" pitchFamily="34" charset="0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	3.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satu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address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untuk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penunjuk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alamat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instruksi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	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berikutnya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 Black" pitchFamily="34" charset="0"/>
            </a:endParaRPr>
          </a:p>
          <a:p>
            <a:pPr marL="342900" indent="-342900">
              <a:buFont typeface="Wingdings" pitchFamily="2" charset="2"/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77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77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77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77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77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77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02AF62-257C-4AD1-843C-325427ECEB5A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635000" y="193675"/>
            <a:ext cx="8064500" cy="63094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>
              <a:tabLst>
                <a:tab pos="1612900" algn="l"/>
              </a:tabLst>
            </a:pPr>
            <a:r>
              <a:rPr lang="en-US" sz="3200" b="1" dirty="0">
                <a:solidFill>
                  <a:schemeClr val="accent1"/>
                </a:solidFill>
                <a:latin typeface="Arial Black" pitchFamily="34" charset="0"/>
              </a:rPr>
              <a:t>Stored Program Concept</a:t>
            </a:r>
          </a:p>
          <a:p>
            <a:pPr>
              <a:lnSpc>
                <a:spcPct val="50000"/>
              </a:lnSpc>
              <a:tabLst>
                <a:tab pos="1612900" algn="l"/>
              </a:tabLst>
            </a:pPr>
            <a:endParaRPr lang="en-US" dirty="0">
              <a:latin typeface="Arial Black" pitchFamily="34" charset="0"/>
            </a:endParaRPr>
          </a:p>
          <a:p>
            <a:pPr>
              <a:tabLst>
                <a:tab pos="1612900" algn="l"/>
              </a:tabLst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Komputer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modern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umumnya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menggunakan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Stored Program Concept,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yg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awalnya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disusun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oleh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tim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desain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ISA computer 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dipimpin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John Von Neumann.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Karena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itu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biasanya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disebut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konsep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atau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arsitektur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Von Neumann.</a:t>
            </a:r>
          </a:p>
          <a:p>
            <a:pPr>
              <a:tabLst>
                <a:tab pos="1612900" algn="l"/>
              </a:tabLst>
            </a:pPr>
            <a:r>
              <a:rPr lang="en-US" b="1" dirty="0">
                <a:latin typeface="Arial Black" pitchFamily="34" charset="0"/>
              </a:rPr>
              <a:t>	</a:t>
            </a:r>
            <a:endParaRPr lang="en-US" dirty="0">
              <a:latin typeface="Arial Black" pitchFamily="34" charset="0"/>
            </a:endParaRPr>
          </a:p>
          <a:p>
            <a:pPr>
              <a:tabLst>
                <a:tab pos="1612900" algn="l"/>
              </a:tabLst>
            </a:pPr>
            <a:r>
              <a:rPr lang="en-US" b="1" i="1" dirty="0">
                <a:solidFill>
                  <a:srgbClr val="FF0000"/>
                </a:solidFill>
                <a:latin typeface="Arial Black" pitchFamily="34" charset="0"/>
              </a:rPr>
              <a:t>Stored Program Concept:</a:t>
            </a:r>
            <a:endParaRPr lang="en-US" dirty="0">
              <a:solidFill>
                <a:srgbClr val="FF0000"/>
              </a:solidFill>
              <a:latin typeface="Arial Black" pitchFamily="34" charset="0"/>
            </a:endParaRPr>
          </a:p>
          <a:p>
            <a:pPr>
              <a:tabLst>
                <a:tab pos="1612900" algn="l"/>
              </a:tabLst>
            </a:pP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“ Program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bahasa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mesin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disimpan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di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dalam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komputer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serta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data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relevan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lainnya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,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dan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secara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intrinsik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komputer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mampu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memanipulasi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program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dan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data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tersebut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,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misalnya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mengambil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(load) data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ook Antiqua" pitchFamily="18" charset="0"/>
              </a:rPr>
              <a:t>/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Book Antiqua" pitchFamily="18" charset="0"/>
              </a:rPr>
              <a:t> 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program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dari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disk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ke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memori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,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memindahkannya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dari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satu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lokasi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memori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ke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lokasi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memori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lainnya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,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dan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menyimpannya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kembali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ke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disk 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CF5C73-9AB6-4523-B035-576E581DBAB4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217488" y="157163"/>
            <a:ext cx="8713787" cy="64448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342900" indent="-342900"/>
            <a:r>
              <a:rPr lang="en-US" b="1" i="1" dirty="0">
                <a:solidFill>
                  <a:schemeClr val="accent1"/>
                </a:solidFill>
                <a:latin typeface="Arial Black" pitchFamily="34" charset="0"/>
              </a:rPr>
              <a:t>Stored program concept</a:t>
            </a:r>
            <a:r>
              <a:rPr lang="en-US" dirty="0">
                <a:solidFill>
                  <a:schemeClr val="accent1"/>
                </a:solidFill>
                <a:latin typeface="Arial Black" pitchFamily="34" charset="0"/>
              </a:rPr>
              <a:t>  </a:t>
            </a:r>
            <a:r>
              <a:rPr lang="en-US" dirty="0" err="1">
                <a:solidFill>
                  <a:schemeClr val="accent1"/>
                </a:solidFill>
                <a:latin typeface="Arial Black" pitchFamily="34" charset="0"/>
              </a:rPr>
              <a:t>pada</a:t>
            </a:r>
            <a:r>
              <a:rPr lang="en-US" dirty="0">
                <a:solidFill>
                  <a:schemeClr val="accent1"/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 Black" pitchFamily="34" charset="0"/>
              </a:rPr>
              <a:t>hakekatnya</a:t>
            </a:r>
            <a:r>
              <a:rPr lang="en-US" dirty="0">
                <a:solidFill>
                  <a:schemeClr val="accent1"/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 Black" pitchFamily="34" charset="0"/>
              </a:rPr>
              <a:t>adalah</a:t>
            </a:r>
            <a:r>
              <a:rPr lang="en-US" dirty="0">
                <a:solidFill>
                  <a:schemeClr val="accent1"/>
                </a:solidFill>
                <a:latin typeface="Arial Black" pitchFamily="34" charset="0"/>
              </a:rPr>
              <a:t>:</a:t>
            </a:r>
          </a:p>
          <a:p>
            <a:pPr marL="457200" indent="-457200">
              <a:lnSpc>
                <a:spcPct val="70000"/>
              </a:lnSpc>
              <a:buFont typeface="+mj-lt"/>
              <a:buAutoNum type="arabicPeriod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Komputer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mempunyai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5 unit: memory, ALU, control unit, input unit,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output unit.</a:t>
            </a:r>
          </a:p>
          <a:p>
            <a:pPr marL="457200" indent="-457200">
              <a:lnSpc>
                <a:spcPct val="50000"/>
              </a:lnSpc>
              <a:buFont typeface="+mj-lt"/>
              <a:buAutoNum type="arabicPeriod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Program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data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disimpan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bersama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dalam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memori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.</a:t>
            </a:r>
          </a:p>
          <a:p>
            <a:pPr marL="457200" indent="-457200">
              <a:lnSpc>
                <a:spcPct val="50000"/>
              </a:lnSpc>
              <a:buFont typeface="+mj-lt"/>
              <a:buAutoNum type="arabicPeriod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Pertama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kali program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berada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memori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kemudian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komputer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dapat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mengeksekusinya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secara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otomatis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tanpa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intervensi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manual.</a:t>
            </a:r>
          </a:p>
          <a:p>
            <a:pPr marL="457200" indent="-457200">
              <a:lnSpc>
                <a:spcPct val="50000"/>
              </a:lnSpc>
              <a:buFont typeface="+mj-lt"/>
              <a:buAutoNum type="arabicPeriod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Control unit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mengambil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(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fetch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)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mengeksekusi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instruksi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satu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per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satu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secara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sekuensial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berurut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).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Eksekusi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sekuensial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tersebut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dapat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dimodifikasi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oleh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jenis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instruksi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tertentu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.</a:t>
            </a:r>
          </a:p>
          <a:p>
            <a:pPr marL="457200" indent="-457200">
              <a:lnSpc>
                <a:spcPct val="50000"/>
              </a:lnSpc>
              <a:buFont typeface="+mj-lt"/>
              <a:buAutoNum type="arabicPeriod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Suatu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instruksi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dapat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memodifikasi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isi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dari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suatu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lokasi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memori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Karena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itu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sebuah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program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dapat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memodifikasi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dirinya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sendiri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C518D9-4F47-451D-B8DD-E81E92B16D13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114300" y="247650"/>
            <a:ext cx="71135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b="1">
                <a:latin typeface="Arial Black" pitchFamily="34" charset="0"/>
              </a:rPr>
              <a:t>  Komputer IAS (Von Neumann Machine) </a:t>
            </a: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460375" y="836613"/>
            <a:ext cx="8432800" cy="5638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Komputer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IAS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dikembangkan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di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Princeton Institute for Advanced Studies. Yang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merupakan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model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dasar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untuk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stored program concept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yang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diikuti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pada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hampir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semua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komputer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setelahnya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.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Pemimpin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tim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proyek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adalah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John Von Neumann.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Instruksi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komputer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IAS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mempunyai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dua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field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yaitu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opcode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dan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address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seperti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gambar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berikut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:.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>
              <a:solidFill>
                <a:srgbClr val="FFFF00"/>
              </a:solidFill>
              <a:latin typeface="Arial Black" pitchFamily="34" charset="0"/>
            </a:endParaRPr>
          </a:p>
          <a:p>
            <a:pPr marL="342900" indent="-342900">
              <a:buFont typeface="Wingdings" pitchFamily="2" charset="2"/>
              <a:buNone/>
            </a:pPr>
            <a:endParaRPr lang="en-US" sz="2000" dirty="0">
              <a:solidFill>
                <a:srgbClr val="FFFF00"/>
              </a:solidFill>
              <a:latin typeface="Arial Black" pitchFamily="34" charset="0"/>
            </a:endParaRPr>
          </a:p>
          <a:p>
            <a:pPr marL="342900" indent="-342900">
              <a:buFont typeface="Wingdings" pitchFamily="2" charset="2"/>
              <a:buNone/>
            </a:pPr>
            <a:endParaRPr lang="en-US" sz="2000" dirty="0">
              <a:solidFill>
                <a:srgbClr val="FFFF00"/>
              </a:solidFill>
              <a:latin typeface="Arial Black" pitchFamily="34" charset="0"/>
            </a:endParaRPr>
          </a:p>
          <a:p>
            <a:pPr marL="342900" indent="-342900">
              <a:buFont typeface="Wingdings" pitchFamily="2" charset="2"/>
              <a:buNone/>
            </a:pPr>
            <a:endParaRPr lang="en-US" sz="2000" dirty="0">
              <a:solidFill>
                <a:srgbClr val="FFFF00"/>
              </a:solidFill>
              <a:latin typeface="Arial Black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000" dirty="0">
              <a:solidFill>
                <a:srgbClr val="FFFF00"/>
              </a:solidFill>
              <a:latin typeface="Arial Black" pitchFamily="34" charset="0"/>
            </a:endParaRPr>
          </a:p>
          <a:p>
            <a:pPr marL="342900" indent="-342900">
              <a:buFont typeface="Wingdings" pitchFamily="2" charset="2"/>
              <a:buNone/>
            </a:pPr>
            <a:endParaRPr lang="en-US" sz="2000" dirty="0">
              <a:solidFill>
                <a:srgbClr val="FFFF00"/>
              </a:solidFill>
              <a:latin typeface="Arial Black" pitchFamily="34" charset="0"/>
            </a:endParaRPr>
          </a:p>
          <a:p>
            <a:pPr marL="342900" indent="-342900">
              <a:buFont typeface="Wingdings" pitchFamily="2" charset="2"/>
              <a:buNone/>
            </a:pPr>
            <a:endParaRPr lang="en-US" sz="2000" dirty="0">
              <a:solidFill>
                <a:srgbClr val="FFFF00"/>
              </a:solidFill>
              <a:latin typeface="Arial Black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Sebuah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memory word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komputer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IAS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menyimpan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dua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buah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instruksi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 </a:t>
            </a:r>
          </a:p>
          <a:p>
            <a:pPr marL="342900" indent="-342900">
              <a:buFont typeface="Wingdings" pitchFamily="2" charset="2"/>
              <a:buNone/>
            </a:pPr>
            <a:endParaRPr lang="en-US" sz="2000" dirty="0">
              <a:solidFill>
                <a:srgbClr val="FFFF00"/>
              </a:solidFill>
              <a:latin typeface="Arial Black" pitchFamily="34" charset="0"/>
            </a:endParaRPr>
          </a:p>
        </p:txBody>
      </p:sp>
      <p:pic>
        <p:nvPicPr>
          <p:cNvPr id="11264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5450" y="3660775"/>
            <a:ext cx="5753100" cy="1390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6E741D-DBAE-4BE8-A3B4-E91A88E154D9}" type="slidenum">
              <a:rPr lang="zh-TW" altLang="en-US"/>
              <a:pPr/>
              <a:t>28</a:t>
            </a:fld>
            <a:endParaRPr lang="en-US" altLang="zh-TW"/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238" y="1084263"/>
            <a:ext cx="8639175" cy="47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978F2A-5440-418F-AE02-B3BB745123B9}" type="slidenum">
              <a:rPr lang="zh-TW" altLang="en-US"/>
              <a:pPr/>
              <a:t>29</a:t>
            </a:fld>
            <a:endParaRPr lang="en-US" altLang="zh-TW"/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0138" y="549275"/>
            <a:ext cx="7072312" cy="573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ACE37E-3CA1-4BDF-BBB4-122C9D9A8CB9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539750" y="549275"/>
            <a:ext cx="51435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  <a:latin typeface="Arial Black" pitchFamily="34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Arial Black" pitchFamily="34" charset="0"/>
              </a:rPr>
              <a:t>Dimensi</a:t>
            </a:r>
            <a:r>
              <a:rPr lang="en-US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 Black" pitchFamily="34" charset="0"/>
              </a:rPr>
              <a:t>Evolusi</a:t>
            </a:r>
            <a:r>
              <a:rPr lang="en-US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 Black" pitchFamily="34" charset="0"/>
              </a:rPr>
              <a:t>Komputer</a:t>
            </a:r>
            <a:r>
              <a:rPr lang="en-US" dirty="0">
                <a:solidFill>
                  <a:srgbClr val="FF0000"/>
                </a:solidFill>
                <a:latin typeface="Arial Black" pitchFamily="34" charset="0"/>
              </a:rPr>
              <a:t> 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611188" y="1196975"/>
            <a:ext cx="7993062" cy="30130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latin typeface="Arial Black" pitchFamily="34" charset="0"/>
              </a:rPr>
              <a:t>Ada lima dimensi untuk mengukur keunggulan komputer:</a:t>
            </a:r>
          </a:p>
          <a:p>
            <a:endParaRPr lang="en-US">
              <a:latin typeface="Arial Black" pitchFamily="34" charset="0"/>
            </a:endParaRPr>
          </a:p>
          <a:p>
            <a:pPr marL="971550" lvl="1" indent="-457200">
              <a:buFontTx/>
              <a:buAutoNum type="arabicPeriod"/>
            </a:pPr>
            <a:r>
              <a:rPr lang="en-US">
                <a:latin typeface="Arial Black" pitchFamily="34" charset="0"/>
              </a:rPr>
              <a:t>Performa (performance)</a:t>
            </a:r>
          </a:p>
          <a:p>
            <a:pPr marL="971550" lvl="1" indent="-457200">
              <a:buFontTx/>
              <a:buAutoNum type="arabicPeriod"/>
            </a:pPr>
            <a:r>
              <a:rPr lang="en-US">
                <a:latin typeface="Arial Black" pitchFamily="34" charset="0"/>
              </a:rPr>
              <a:t>Kapasitas (capacity)</a:t>
            </a:r>
          </a:p>
          <a:p>
            <a:pPr marL="971550" lvl="1" indent="-457200">
              <a:buFontTx/>
              <a:buAutoNum type="arabicPeriod"/>
            </a:pPr>
            <a:r>
              <a:rPr lang="en-US">
                <a:latin typeface="Arial Black" pitchFamily="34" charset="0"/>
              </a:rPr>
              <a:t>Biaya (cost)</a:t>
            </a:r>
          </a:p>
          <a:p>
            <a:pPr marL="971550" lvl="1" indent="-457200">
              <a:buFontTx/>
              <a:buAutoNum type="arabicPeriod"/>
            </a:pPr>
            <a:r>
              <a:rPr lang="en-US">
                <a:latin typeface="Arial Black" pitchFamily="34" charset="0"/>
              </a:rPr>
              <a:t>Kenyamanan (User Friendliness)</a:t>
            </a:r>
          </a:p>
          <a:p>
            <a:pPr marL="971550" lvl="1" indent="-457200">
              <a:buFontTx/>
              <a:buAutoNum type="arabicPeriod"/>
            </a:pPr>
            <a:r>
              <a:rPr lang="en-US">
                <a:latin typeface="Arial Black" pitchFamily="34" charset="0"/>
              </a:rPr>
              <a:t>Keandalan (Maintainability)</a:t>
            </a: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117475" y="4484688"/>
            <a:ext cx="86312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lvl="1"/>
            <a:r>
              <a:rPr lang="en-US">
                <a:latin typeface="Arial Black" pitchFamily="34" charset="0"/>
              </a:rPr>
              <a:t>Issue ini digunakan untuk mendesain  komputer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95285C-CC88-4A30-BA16-E38DDFC74DDA}" type="slidenum">
              <a:rPr lang="zh-TW" altLang="en-US"/>
              <a:pPr/>
              <a:t>30</a:t>
            </a:fld>
            <a:endParaRPr lang="en-US" altLang="zh-TW"/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0"/>
            <a:ext cx="54721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5B875D-BA7F-44CC-9514-B5FBFBB252A0}" type="slidenum">
              <a:rPr lang="zh-TW" altLang="en-US"/>
              <a:pPr/>
              <a:t>31</a:t>
            </a:fld>
            <a:endParaRPr lang="en-US" altLang="zh-TW"/>
          </a:p>
        </p:txBody>
      </p:sp>
      <p:graphicFrame>
        <p:nvGraphicFramePr>
          <p:cNvPr id="120910" name="Group 78"/>
          <p:cNvGraphicFramePr>
            <a:graphicFrameLocks noGrp="1"/>
          </p:cNvGraphicFramePr>
          <p:nvPr/>
        </p:nvGraphicFramePr>
        <p:xfrm>
          <a:off x="900113" y="952500"/>
          <a:ext cx="7705725" cy="3660776"/>
        </p:xfrm>
        <a:graphic>
          <a:graphicData uri="http://schemas.openxmlformats.org/drawingml/2006/table">
            <a:tbl>
              <a:tblPr/>
              <a:tblGrid>
                <a:gridCol w="647700"/>
                <a:gridCol w="2736850"/>
                <a:gridCol w="4321175"/>
              </a:tblGrid>
              <a:tr h="53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No.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Nama Fitur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Komputer IAS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Artimetika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Biner, fixed point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Jumlah instruksi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Format instruksi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Single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Panjang</a:t>
                      </a: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instruksi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20 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Kapasitas memori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1 k word expandable to 4 k 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Panjang Memory word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40 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Tipe secondary memory dan kapasitas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Magnetic drum; 16 k 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09" name="Rectangle 54"/>
          <p:cNvSpPr>
            <a:spLocks noChangeArrowheads="1"/>
          </p:cNvSpPr>
          <p:nvPr/>
        </p:nvSpPr>
        <p:spPr bwMode="auto">
          <a:xfrm>
            <a:off x="2843213" y="476250"/>
            <a:ext cx="388302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 b="1">
                <a:latin typeface="Arial Black" pitchFamily="34" charset="0"/>
              </a:rPr>
              <a:t>Tabel  Fitur Komputer IAS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B5414D-29A0-4C8C-975B-7A55C459A8E9}" type="slidenum">
              <a:rPr lang="zh-TW" altLang="en-US"/>
              <a:pPr/>
              <a:t>32</a:t>
            </a:fld>
            <a:endParaRPr lang="en-US" altLang="zh-TW"/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171450" y="247650"/>
            <a:ext cx="47259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b="1">
                <a:latin typeface="Arial Black" pitchFamily="34" charset="0"/>
              </a:rPr>
              <a:t>  Kelebihan Komputer IAS 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460375" y="836613"/>
            <a:ext cx="8432800" cy="5883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Merupakan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single address machine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Instruction length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pendek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sehingga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menghasilkan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program yang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ukurannya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kecil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karenanya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keperluan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memorinya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kecil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. Hal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ini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menyebabkan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pengurangan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bianya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sistem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Pengambilan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(fetch)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instruksi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dilakukan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dua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buah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sekaligus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membawanya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memori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.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Sehingga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satu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instruksi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selalu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pre-fetched. Hal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ini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mengurangi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access time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untuk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instruksi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yg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kedua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sehingga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mempercepat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waktu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siklus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instruksi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Penggunaan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instruksi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“address modify” 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menghasilkan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perubahan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address field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instruksi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yanglain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dalam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memori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.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59BD40-E440-46AC-959C-35C6C7770C32}" type="slidenum">
              <a:rPr lang="zh-TW" altLang="en-US"/>
              <a:pPr/>
              <a:t>33</a:t>
            </a:fld>
            <a:endParaRPr lang="en-US" altLang="zh-TW"/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171450" y="247650"/>
            <a:ext cx="50641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b="1">
                <a:latin typeface="Arial Black" pitchFamily="34" charset="0"/>
              </a:rPr>
              <a:t>  Kekurangan Komputer IAS </a:t>
            </a:r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460375" y="836613"/>
            <a:ext cx="8432800" cy="405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Lemah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dalam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pelaksanaan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operasi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I/O.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Instruksi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input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atau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instruksi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output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menghasilkan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transfer data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antara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input device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memori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atau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antara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memori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output device.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Pada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kedua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kasus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, data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harus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melalui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DPU,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karena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itu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tidak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ada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“direct memory access”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antara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memori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subsistem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I/O.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Tidak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mempunyai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tipe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instruksi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“CALL”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“RETURN”.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Karena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itu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tidak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memungkinkan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fasilitas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subrutin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. 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342900" indent="-342900">
              <a:buFont typeface="Wingdings" pitchFamily="2" charset="2"/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E3FCC6-37DC-4DC5-918B-682FB1999F87}" type="slidenum">
              <a:rPr lang="zh-TW" altLang="en-US"/>
              <a:pPr/>
              <a:t>34</a:t>
            </a:fld>
            <a:endParaRPr lang="en-US" altLang="zh-TW"/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171450" y="247650"/>
            <a:ext cx="43195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b="1">
                <a:latin typeface="Arial Black" pitchFamily="34" charset="0"/>
              </a:rPr>
              <a:t>  Setelah Komputer IAS 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460375" y="836613"/>
            <a:ext cx="8432800" cy="4968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Universal Automatic Computer (UNIVAC I)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dikembangkan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oleh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Eckert—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Mauchy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Corporotion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.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Komputer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ini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cocok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untuk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aplikasi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saintifik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komersial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Berikutnya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diikuti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oleh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UNIVAC II yang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menawarkan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performa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tinggi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mempunyai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kapasitas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memori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yang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besar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Berikutnya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seri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komputer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UNIVAC 1100 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dengan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kompatibilitas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antara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berbagai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model yang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telah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dikeluarkan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. 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342900" indent="-342900">
              <a:buFont typeface="Wingdings" pitchFamily="2" charset="2"/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39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39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39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39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3D55D3-3C81-4965-A612-D7DFB9712DFA}" type="slidenum">
              <a:rPr lang="zh-TW" altLang="en-US"/>
              <a:pPr/>
              <a:t>35</a:t>
            </a:fld>
            <a:endParaRPr lang="en-US" altLang="zh-TW"/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114300" y="247650"/>
            <a:ext cx="5029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b="1">
                <a:latin typeface="Arial Black" pitchFamily="34" charset="0"/>
              </a:rPr>
              <a:t>  Komputer Generasi Kedua </a:t>
            </a:r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460375" y="836613"/>
            <a:ext cx="672306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FFFF00"/>
                </a:solidFill>
                <a:latin typeface="Arial Black" pitchFamily="34" charset="0"/>
              </a:rPr>
              <a:t>Kontribusi utama komputer generasi-2 adalah: </a:t>
            </a:r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468313" y="1268413"/>
            <a:ext cx="8424862" cy="5883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Menggunakan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  <a:hlinkClick r:id="rId2" action="ppaction://hlinkpres?slideindex=1&amp;slidetitle="/>
              </a:rPr>
              <a:t>transistor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yang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lebih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kecil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juga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hemat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daya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dibandingkan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dengan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vacuum tube</a:t>
            </a:r>
          </a:p>
          <a:p>
            <a:pPr marL="457200" indent="-457200">
              <a:buFont typeface="Wingdings" pitchFamily="2" charset="2"/>
              <a:buAutoNum type="arabicPeriod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Beberapa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perusahaan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seperti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IBM, NCR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RCA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dll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dengan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cepat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memperkenalkan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teknologi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transistor yang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meningkatkan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realibility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komputer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457200" indent="-457200">
              <a:buFont typeface="Wingdings" pitchFamily="2" charset="2"/>
              <a:buAutoNum type="arabicPeriod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Digunakan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Printed Circuit Board (PCB)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sebagai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pengganti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wiring circuit yang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bersifat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lebih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modular yang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mudah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dilakukan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penggantian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. </a:t>
            </a:r>
          </a:p>
          <a:p>
            <a:pPr marL="457200" indent="-457200">
              <a:buFont typeface="Wingdings" pitchFamily="2" charset="2"/>
              <a:buAutoNum type="arabicPeriod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Produksi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pemeliaharaan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nya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lebih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mudah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457200" indent="-457200">
              <a:buFont typeface="Wingdings" pitchFamily="2" charset="2"/>
              <a:buAutoNum type="arabicPeriod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Menggunakan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pemrograman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bahasa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tingkat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tinggi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yang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merupakan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lompatan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yang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besar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untuk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komputer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generasi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kedua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ini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.</a:t>
            </a:r>
          </a:p>
          <a:p>
            <a:pPr marL="457200" indent="-457200">
              <a:buFont typeface="Wingdings" pitchFamily="2" charset="2"/>
              <a:buAutoNum type="arabicPeriod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457200" indent="-457200">
              <a:buFont typeface="Wingdings" pitchFamily="2" charset="2"/>
              <a:buAutoNum type="arabicPeriod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457200" indent="-457200">
              <a:buFont typeface="Wingdings" pitchFamily="2" charset="2"/>
              <a:buAutoNum type="arabicPeriod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4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4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49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49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49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49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249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49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7E0102-C4CF-4D1E-8477-824FE9458610}" type="slidenum">
              <a:rPr lang="zh-TW" altLang="en-US"/>
              <a:pPr/>
              <a:t>36</a:t>
            </a:fld>
            <a:endParaRPr lang="en-US" altLang="zh-TW"/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433388" y="836613"/>
            <a:ext cx="8459787" cy="58169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AutoNum type="arabicPeriod" startAt="6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Pembuat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komputer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juga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telah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mengembangkan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compiler yang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bervariasi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seperti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FORTRAN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COBOL.</a:t>
            </a:r>
          </a:p>
          <a:p>
            <a:pPr marL="457200" indent="-457200">
              <a:buFont typeface="Wingdings" pitchFamily="2" charset="2"/>
              <a:buAutoNum type="arabicPeriod" startAt="6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457200" indent="-457200">
              <a:buFont typeface="Wingdings" pitchFamily="2" charset="2"/>
              <a:buAutoNum type="arabicPeriod" startAt="6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457200" indent="-457200">
              <a:buFont typeface="Wingdings" pitchFamily="2" charset="2"/>
              <a:buAutoNum type="arabicPeriod" startAt="6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Mempunyai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berbagai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macam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peripheral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seperti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console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tyewriter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, card reader, line printer, CRT display, graphic device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dll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.</a:t>
            </a:r>
          </a:p>
          <a:p>
            <a:pPr marL="457200" indent="-457200">
              <a:buFont typeface="Wingdings" pitchFamily="2" charset="2"/>
              <a:buAutoNum type="arabicPeriod" startAt="6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457200" indent="-457200">
              <a:buFont typeface="Wingdings" pitchFamily="2" charset="2"/>
              <a:buAutoNum type="arabicPeriod" startAt="6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Program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Aplikasi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baru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mulai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tersedia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seperti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untuk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accounting,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pajak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, inventory control, purchase order generation, invoicing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dll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AutoNum type="arabicPeriod" startAt="6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Wingdings" pitchFamily="2" charset="2"/>
              <a:buAutoNum type="arabicPeriod" startAt="6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Organisasi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besar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yang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menggunakan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komputer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juga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membnetuk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tim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programmer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untuk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pengembngan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hose program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mereka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457200" indent="-457200">
              <a:buFont typeface="Wingdings" pitchFamily="2" charset="2"/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457200" indent="-457200">
              <a:buFont typeface="Wingdings" pitchFamily="2" charset="2"/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457200" indent="-457200"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59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59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59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59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59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59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1E2E50-BE09-437B-B8BC-CDA4083943B6}" type="slidenum">
              <a:rPr lang="zh-TW" altLang="en-US"/>
              <a:pPr/>
              <a:t>37</a:t>
            </a:fld>
            <a:endParaRPr lang="en-US" altLang="zh-TW"/>
          </a:p>
        </p:txBody>
      </p:sp>
      <p:graphicFrame>
        <p:nvGraphicFramePr>
          <p:cNvPr id="129112" name="Group 88"/>
          <p:cNvGraphicFramePr>
            <a:graphicFrameLocks noGrp="1"/>
          </p:cNvGraphicFramePr>
          <p:nvPr/>
        </p:nvGraphicFramePr>
        <p:xfrm>
          <a:off x="142875" y="787400"/>
          <a:ext cx="8750300" cy="5659120"/>
        </p:xfrm>
        <a:graphic>
          <a:graphicData uri="http://schemas.openxmlformats.org/drawingml/2006/table">
            <a:tbl>
              <a:tblPr/>
              <a:tblGrid>
                <a:gridCol w="523875"/>
                <a:gridCol w="2105025"/>
                <a:gridCol w="1944688"/>
                <a:gridCol w="4176712"/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No.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Nama Fitur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Tipe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Keterangan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Opeating system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System software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Me ‘manage” sumberdaya sistem dan penanganan keperluan user yang berasal dari program aplikasi 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Batch processing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System 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Multi programmer/user sharing dengan sistem besar yang tersentral yaitu dengan mengirimkan programnya untuk batch dan mengambil hasilnya kemudian.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Multiprogramming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Peningkatan throughput sistem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Eksekusi concurrent pada multi program; multiplex CPU menghindari waktu kosong selama operasi I/O.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Timesharing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System usage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Multiple remote user shairng pada sebuah komputer melalui terminal-terminal; sistem mengalokasikan potongan-potongan waktu ke terminal user yg menawarkan respons yg cepat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High level programming language.compiler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Programmer aid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Penyederhanaan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pemrograman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komputer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;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tidak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diperlukan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pengetahuan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hardware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atau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bahasa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mesin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untuk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membuat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program;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produktivitas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programmer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meningkat</a:t>
                      </a:r>
                      <a:endParaRPr kumimoji="1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52" name="Rectangle 89"/>
          <p:cNvSpPr>
            <a:spLocks noChangeArrowheads="1"/>
          </p:cNvSpPr>
          <p:nvPr/>
        </p:nvSpPr>
        <p:spPr bwMode="auto">
          <a:xfrm>
            <a:off x="1908175" y="333375"/>
            <a:ext cx="56197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 b="1">
                <a:latin typeface="Arial Black" pitchFamily="34" charset="0"/>
              </a:rPr>
              <a:t>Tabel  Fitur Komputer Generasi Kedua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474305-EB9F-4D94-9E8C-0CAAC29BD9A2}" type="slidenum">
              <a:rPr lang="zh-TW" altLang="en-US"/>
              <a:pPr/>
              <a:t>38</a:t>
            </a:fld>
            <a:endParaRPr lang="en-US" altLang="zh-TW"/>
          </a:p>
        </p:txBody>
      </p:sp>
      <p:graphicFrame>
        <p:nvGraphicFramePr>
          <p:cNvPr id="130123" name="Group 75"/>
          <p:cNvGraphicFramePr>
            <a:graphicFrameLocks noGrp="1"/>
          </p:cNvGraphicFramePr>
          <p:nvPr/>
        </p:nvGraphicFramePr>
        <p:xfrm>
          <a:off x="142875" y="476250"/>
          <a:ext cx="8750300" cy="5989829"/>
        </p:xfrm>
        <a:graphic>
          <a:graphicData uri="http://schemas.openxmlformats.org/drawingml/2006/table">
            <a:tbl>
              <a:tblPr/>
              <a:tblGrid>
                <a:gridCol w="523875"/>
                <a:gridCol w="2105025"/>
                <a:gridCol w="1944688"/>
                <a:gridCol w="4176712"/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No.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Nama Fitur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Tipe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Keterangan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Magnetic hard disk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Auxiliary storage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Lebih cepat dan lebih andal dari magnetic drum; read/write head melayang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Index register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Programmer aid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Digunakan untuk pengalamatan operand pada iterasi; menawarkan efisiensi pemrograman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Instruksi CALL dan RETURN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Peningkatan throughput sistem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Menawarkan fasilitas subrutin; menghidari pemrograman yg repetitif;   meningkatkan produktivitas programmer serta utilasasi ruang memori.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Floating point arithmetic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Dikhususkan untuk operasi floating point pada ALU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Untuk  aplikasi saintifik yang memerlukan presisi tinggi.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Data channel / DMA transfer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Dikhususkan untuk   transfer data pada hardwae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Mendukung device kecepatan tinggi dan juga mengizinkan parallelism antara CPU dan I/O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Minicomputer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Low cost computer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Menghasilkan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komputer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untuk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organisasi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dan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institusi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kecil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;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mengurangi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hardware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dibandinkan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dengan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sistem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yg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besar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serta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mengurangi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kecepatan</a:t>
                      </a:r>
                      <a:endParaRPr kumimoji="1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81" name="Rectangle 62"/>
          <p:cNvSpPr>
            <a:spLocks noChangeArrowheads="1"/>
          </p:cNvSpPr>
          <p:nvPr/>
        </p:nvSpPr>
        <p:spPr bwMode="auto">
          <a:xfrm>
            <a:off x="1187450" y="115888"/>
            <a:ext cx="7031038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 b="1">
                <a:latin typeface="Arial Black" pitchFamily="34" charset="0"/>
              </a:rPr>
              <a:t>Tabel  (lanjutan) Fitur Komputer Generasi Kedua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2B28C6-6B33-4459-9625-347F2A5E6C87}" type="slidenum">
              <a:rPr lang="zh-TW" altLang="en-US"/>
              <a:pPr/>
              <a:t>39</a:t>
            </a:fld>
            <a:endParaRPr lang="en-US" altLang="zh-TW"/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114300" y="204788"/>
            <a:ext cx="50625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b="1">
                <a:latin typeface="Arial Black" pitchFamily="34" charset="0"/>
              </a:rPr>
              <a:t>  Komputer Generasi Ketiga </a:t>
            </a: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460375" y="722313"/>
            <a:ext cx="672306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FFFF00"/>
                </a:solidFill>
                <a:latin typeface="Arial Black" pitchFamily="34" charset="0"/>
              </a:rPr>
              <a:t>Kontribusi utama komputer generasi-3 adalah: </a:t>
            </a:r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468313" y="1196975"/>
            <a:ext cx="8496300" cy="5883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Penemuan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chip IC (integrated circuit) yang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merupakan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sukses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besar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dalam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bidang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elektronika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untuk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membangun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sistem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mikroelektronika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457200" indent="-457200">
              <a:buFont typeface="Wingdings" pitchFamily="2" charset="2"/>
              <a:buAutoNum type="arabicPeriod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IC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mempunyai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banyak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keuntungan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dibandingkan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komponen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diskrit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: 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ukuran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kecil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kecepatan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lebih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tinggi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biaya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rendah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menigkatkan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keandalan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(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realibility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)</a:t>
            </a:r>
          </a:p>
          <a:p>
            <a:pPr marL="457200" indent="-457200">
              <a:buFont typeface="Wingdings" pitchFamily="2" charset="2"/>
              <a:buAutoNum type="arabicPeriod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Penggunaan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komputer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dalam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suatu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pemrosesan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kontinyu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sektor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manufaktur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seperti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penyulingan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BBM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distribusi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daya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listrik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menjadi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populer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. </a:t>
            </a:r>
          </a:p>
          <a:p>
            <a:pPr marL="457200" indent="-457200">
              <a:buFont typeface="Wingdings" pitchFamily="2" charset="2"/>
              <a:buAutoNum type="arabicPeriod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Perusahan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yg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terkenal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seperti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IBM, UNIVAC, HP, ICL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DEC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mendominasi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industri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komputer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457200" indent="-457200">
              <a:buFont typeface="Wingdings" pitchFamily="2" charset="2"/>
              <a:buAutoNum type="arabicPeriod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Dominasi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minicomputer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membuat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kesempatan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kerja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yang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lebih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banyak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untuk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komputer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profesional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.</a:t>
            </a:r>
          </a:p>
          <a:p>
            <a:pPr marL="457200" indent="-457200">
              <a:buFont typeface="Wingdings" pitchFamily="2" charset="2"/>
              <a:buAutoNum type="arabicPeriod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457200" indent="-457200">
              <a:buFont typeface="Wingdings" pitchFamily="2" charset="2"/>
              <a:buAutoNum type="arabicPeriod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1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1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1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31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10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10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310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310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7FE124-2955-4CB6-A3FD-C02E7683D7F2}" type="slidenum">
              <a:rPr lang="zh-TW" altLang="en-US"/>
              <a:pPr/>
              <a:t>4</a:t>
            </a:fld>
            <a:endParaRPr lang="en-US" altLang="zh-TW"/>
          </a:p>
        </p:txBody>
      </p: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755650" y="1162050"/>
            <a:ext cx="7777163" cy="4856163"/>
            <a:chOff x="385" y="732"/>
            <a:chExt cx="4899" cy="3059"/>
          </a:xfrm>
        </p:grpSpPr>
        <p:pic>
          <p:nvPicPr>
            <p:cNvPr id="5125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5" y="773"/>
              <a:ext cx="4899" cy="3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6" name="Rectangle 7"/>
            <p:cNvSpPr>
              <a:spLocks noChangeArrowheads="1"/>
            </p:cNvSpPr>
            <p:nvPr/>
          </p:nvSpPr>
          <p:spPr bwMode="auto">
            <a:xfrm>
              <a:off x="1156" y="732"/>
              <a:ext cx="2332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1800">
                  <a:solidFill>
                    <a:schemeClr val="bg2"/>
                  </a:solidFill>
                  <a:latin typeface="Arial Black" pitchFamily="34" charset="0"/>
                </a:rPr>
                <a:t>  Dimensi Evolusi Komputer </a:t>
              </a:r>
            </a:p>
          </p:txBody>
        </p:sp>
      </p:grpSp>
      <p:sp>
        <p:nvSpPr>
          <p:cNvPr id="5124" name="Rectangle 9"/>
          <p:cNvSpPr>
            <a:spLocks noChangeArrowheads="1"/>
          </p:cNvSpPr>
          <p:nvPr/>
        </p:nvSpPr>
        <p:spPr bwMode="auto">
          <a:xfrm>
            <a:off x="539750" y="333375"/>
            <a:ext cx="51435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>
                <a:solidFill>
                  <a:srgbClr val="FFFF00"/>
                </a:solidFill>
                <a:latin typeface="Arial Black" pitchFamily="34" charset="0"/>
              </a:rPr>
              <a:t>  Dimensi Evolusi Komputer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248F0E-B2D9-4E03-8787-919E2383A996}" type="slidenum">
              <a:rPr lang="zh-TW" altLang="en-US"/>
              <a:pPr/>
              <a:t>40</a:t>
            </a:fld>
            <a:endParaRPr lang="en-US" altLang="zh-TW"/>
          </a:p>
        </p:txBody>
      </p:sp>
      <p:graphicFrame>
        <p:nvGraphicFramePr>
          <p:cNvPr id="132143" name="Group 47"/>
          <p:cNvGraphicFramePr>
            <a:graphicFrameLocks noGrp="1"/>
          </p:cNvGraphicFramePr>
          <p:nvPr/>
        </p:nvGraphicFramePr>
        <p:xfrm>
          <a:off x="179388" y="768350"/>
          <a:ext cx="8750300" cy="5612384"/>
        </p:xfrm>
        <a:graphic>
          <a:graphicData uri="http://schemas.openxmlformats.org/drawingml/2006/table">
            <a:tbl>
              <a:tblPr/>
              <a:tblGrid>
                <a:gridCol w="647700"/>
                <a:gridCol w="1981200"/>
                <a:gridCol w="1944687"/>
                <a:gridCol w="4176713"/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No.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Nama Fitur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Tipe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Keterangan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Virtual 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Biaya berkurang dengan memori fisik terbatas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Sistem me-’manage’ program besar yang sedang berjalan melalui kerjasama antara CPU dan sistem operasi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Pipelining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Parallelism dalam siklus instruksi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Throughtput CPU secara keseluruhan  meningkat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Multiprocessing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CPU yg banyak dalam sebuah sistem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Eksekusi secara simultan dari beberapa program dengan CPU yang berbeda.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Memori semikonduktor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Memori Teknologi baru pada chip IC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Kecepatan lebih tinggi, ukuran kecil, dan mudah pemelihraannya dibandingkan core 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endParaRPr kumimoji="1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Memori cache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Intermediate hardware buffer antara CPU dan main 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Menghemat</a:t>
                      </a: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waktu</a:t>
                      </a: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CPU (</a:t>
                      </a:r>
                      <a:r>
                        <a:rPr kumimoji="1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dalam</a:t>
                      </a: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pengambilan</a:t>
                      </a: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instruksi</a:t>
                      </a: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/operand </a:t>
                      </a:r>
                      <a:r>
                        <a:rPr kumimoji="1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dengan</a:t>
                      </a: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mensuplai</a:t>
                      </a: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beberapa</a:t>
                      </a: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instruksi</a:t>
                      </a: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/operand </a:t>
                      </a:r>
                      <a:r>
                        <a:rPr kumimoji="1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dari</a:t>
                      </a: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memori</a:t>
                      </a: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buffer.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24" name="Rectangle 41"/>
          <p:cNvSpPr>
            <a:spLocks noChangeArrowheads="1"/>
          </p:cNvSpPr>
          <p:nvPr/>
        </p:nvSpPr>
        <p:spPr bwMode="auto">
          <a:xfrm>
            <a:off x="1944688" y="223838"/>
            <a:ext cx="5646737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 b="1">
                <a:latin typeface="Arial Black" pitchFamily="34" charset="0"/>
              </a:rPr>
              <a:t>Tabel  Fitur Komputer Generasi Ketiga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48B1AF-D62F-4F05-964A-3D32D1B1A6D4}" type="slidenum">
              <a:rPr lang="zh-TW" altLang="en-US"/>
              <a:pPr/>
              <a:t>41</a:t>
            </a:fld>
            <a:endParaRPr lang="en-US" altLang="zh-TW"/>
          </a:p>
        </p:txBody>
      </p:sp>
      <p:graphicFrame>
        <p:nvGraphicFramePr>
          <p:cNvPr id="133175" name="Group 55"/>
          <p:cNvGraphicFramePr>
            <a:graphicFrameLocks noGrp="1"/>
          </p:cNvGraphicFramePr>
          <p:nvPr/>
        </p:nvGraphicFramePr>
        <p:xfrm>
          <a:off x="358775" y="889000"/>
          <a:ext cx="8534400" cy="4704080"/>
        </p:xfrm>
        <a:graphic>
          <a:graphicData uri="http://schemas.openxmlformats.org/drawingml/2006/table">
            <a:tbl>
              <a:tblPr/>
              <a:tblGrid>
                <a:gridCol w="612775"/>
                <a:gridCol w="1951038"/>
                <a:gridCol w="1897062"/>
                <a:gridCol w="4073525"/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No.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Nama Fitur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Tipe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Keterangan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Local storage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Register internal dalam CPU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Pengambilan operand  dan penyimpnan hasil lebih cepat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Konsep bus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Komunikasi</a:t>
                      </a: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tipe</a:t>
                      </a: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baru</a:t>
                      </a: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antara</a:t>
                      </a: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CPU </a:t>
                      </a:r>
                      <a:r>
                        <a:rPr kumimoji="1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dan</a:t>
                      </a: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subsistem</a:t>
                      </a: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lainnya</a:t>
                      </a: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Sharing path; biaya berkurang, komunikasi lebih lambat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Komunikasi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Komunikasi antar komputer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Transfer data jarak jauh melalui saluran telepon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Micro-diagnostic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Membantu pemeliharaan; auto diagnostic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Untuk</a:t>
                      </a: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 </a:t>
                      </a:r>
                      <a:r>
                        <a:rPr kumimoji="1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aplikasi</a:t>
                      </a: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saintifik</a:t>
                      </a: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yang </a:t>
                      </a:r>
                      <a:r>
                        <a:rPr kumimoji="1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memerlukan</a:t>
                      </a: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presisi</a:t>
                      </a: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tinggi</a:t>
                      </a: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43" name="Rectangle 46"/>
          <p:cNvSpPr>
            <a:spLocks noChangeArrowheads="1"/>
          </p:cNvSpPr>
          <p:nvPr/>
        </p:nvSpPr>
        <p:spPr bwMode="auto">
          <a:xfrm>
            <a:off x="1116013" y="331788"/>
            <a:ext cx="705802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 b="1">
                <a:latin typeface="Arial Black" pitchFamily="34" charset="0"/>
              </a:rPr>
              <a:t>Tabel  (lanjutan) Fitur Komputer Generasi Ketiga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FDED90-9571-409E-8D79-57E7386D18E5}" type="slidenum">
              <a:rPr lang="zh-TW" altLang="en-US"/>
              <a:pPr/>
              <a:t>42</a:t>
            </a:fld>
            <a:endParaRPr lang="en-US" altLang="zh-TW"/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114300" y="204788"/>
            <a:ext cx="54689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b="1">
                <a:latin typeface="Arial Black" pitchFamily="34" charset="0"/>
              </a:rPr>
              <a:t>  Komputer Generasi Keempat </a:t>
            </a: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460375" y="722313"/>
            <a:ext cx="672306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Kontribusi utama komputer generasi-3 adalah: </a:t>
            </a:r>
          </a:p>
        </p:txBody>
      </p:sp>
      <p:sp>
        <p:nvSpPr>
          <p:cNvPr id="134150" name="Rectangle 6"/>
          <p:cNvSpPr>
            <a:spLocks noChangeArrowheads="1"/>
          </p:cNvSpPr>
          <p:nvPr/>
        </p:nvSpPr>
        <p:spPr bwMode="auto">
          <a:xfrm>
            <a:off x="468313" y="1196975"/>
            <a:ext cx="8496300" cy="5578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Teknologi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LSI (large scale integration)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yg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menyediakan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kapasitas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chip IC yang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lebih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padat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.</a:t>
            </a:r>
          </a:p>
          <a:p>
            <a:pPr marL="457200" indent="-457200">
              <a:buFont typeface="Wingdings" pitchFamily="2" charset="2"/>
              <a:buAutoNum type="arabicPeriod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Penemuan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mikroprosesor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oleh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INTEL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melahirkan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microcomputer.</a:t>
            </a:r>
          </a:p>
          <a:p>
            <a:pPr marL="457200" indent="-457200">
              <a:buFont typeface="Wingdings" pitchFamily="2" charset="2"/>
              <a:buAutoNum type="arabicPeriod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Beberapa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perusahaan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semikonduktor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seperti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Motorola, Fairchild, Texas Instrument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Zilog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membuat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mikroprosesor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yang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menawarkan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kemampuan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yang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fantastik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. </a:t>
            </a:r>
          </a:p>
          <a:p>
            <a:pPr marL="457200" indent="-457200">
              <a:buFont typeface="Wingdings" pitchFamily="2" charset="2"/>
              <a:buAutoNum type="arabicPeriod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Powerful workstation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diperuntukkan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bagi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aplikasi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khusus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seperti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CAD,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pengujian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, repair jig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dll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.</a:t>
            </a:r>
          </a:p>
          <a:p>
            <a:pPr marL="457200" indent="-457200">
              <a:buFont typeface="Wingdings" pitchFamily="2" charset="2"/>
              <a:buAutoNum type="arabicPeriod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Penggunaan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home computer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personal computer yang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lebih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luas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misalnya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untuk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pelaku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bisnis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kecil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dll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.</a:t>
            </a:r>
          </a:p>
          <a:p>
            <a:pPr marL="457200" indent="-457200">
              <a:buFont typeface="Wingdings" pitchFamily="2" charset="2"/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457200" indent="-457200">
              <a:buFont typeface="Wingdings" pitchFamily="2" charset="2"/>
              <a:buAutoNum type="arabicPeriod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4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4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4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34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4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4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34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34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ED79FE-97CC-4876-8DC9-45496780AA46}" type="slidenum">
              <a:rPr lang="zh-TW" altLang="en-US"/>
              <a:pPr/>
              <a:t>43</a:t>
            </a:fld>
            <a:endParaRPr lang="en-US" altLang="zh-TW"/>
          </a:p>
        </p:txBody>
      </p:sp>
      <p:graphicFrame>
        <p:nvGraphicFramePr>
          <p:cNvPr id="135226" name="Group 58"/>
          <p:cNvGraphicFramePr>
            <a:graphicFrameLocks noGrp="1"/>
          </p:cNvGraphicFramePr>
          <p:nvPr/>
        </p:nvGraphicFramePr>
        <p:xfrm>
          <a:off x="431800" y="908050"/>
          <a:ext cx="8461375" cy="5506720"/>
        </p:xfrm>
        <a:graphic>
          <a:graphicData uri="http://schemas.openxmlformats.org/drawingml/2006/table">
            <a:tbl>
              <a:tblPr/>
              <a:tblGrid>
                <a:gridCol w="684213"/>
                <a:gridCol w="1584325"/>
                <a:gridCol w="2305050"/>
                <a:gridCol w="3887787"/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No.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Nama</a:t>
                      </a: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Fitur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Tipe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Keterangan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RISC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Instruction set sederhana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Control unit lebih sederhana dan peningkatan parallelism mencapai sedikitnya satu eksekusi instruksi per clock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Workstation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Komputer Aplikasi  khusus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Sistem kecepatan tinggi untuk aplikasi khusus; hardware khusus dan software yang sesuai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Microprocessor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Single IC chip untuk CPU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Komputer biaya rendah sebagai tantangan minicomputer dan penggunaan komputer secara luas pada semua bidang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Processor control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Atomatisasi pabrik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Komputer</a:t>
                      </a: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yang </a:t>
                      </a:r>
                      <a:r>
                        <a:rPr kumimoji="1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diperuntukkan</a:t>
                      </a: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khusus</a:t>
                      </a: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dalam</a:t>
                      </a: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pengontrolan</a:t>
                      </a: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proses</a:t>
                      </a: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manufaktur</a:t>
                      </a: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91" name="Rectangle 41"/>
          <p:cNvSpPr>
            <a:spLocks noChangeArrowheads="1"/>
          </p:cNvSpPr>
          <p:nvPr/>
        </p:nvSpPr>
        <p:spPr bwMode="auto">
          <a:xfrm>
            <a:off x="1763713" y="333375"/>
            <a:ext cx="5986462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 b="1">
                <a:latin typeface="Arial Black" pitchFamily="34" charset="0"/>
              </a:rPr>
              <a:t>Tabel  Fitur Komputer Generasi Keempat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541988-15A5-4FE3-9AAF-8465AD812825}" type="slidenum">
              <a:rPr lang="zh-TW" altLang="en-US"/>
              <a:pPr/>
              <a:t>44</a:t>
            </a:fld>
            <a:endParaRPr lang="en-US" altLang="zh-TW"/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114300" y="204788"/>
            <a:ext cx="513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b="1">
                <a:latin typeface="Arial Black" pitchFamily="34" charset="0"/>
              </a:rPr>
              <a:t>  Komputer Generasi Kelima 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460375" y="722313"/>
            <a:ext cx="672306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FFFF00"/>
                </a:solidFill>
                <a:latin typeface="Arial Black" pitchFamily="34" charset="0"/>
              </a:rPr>
              <a:t>Kontribusi utama komputer generasi-3 adalah: 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468313" y="1196975"/>
            <a:ext cx="8424862" cy="2835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Teknologi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VLSI (very large scale integration)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konsep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artificial intelligence. Expert system, pattern recognition, voice recognition,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signaturing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capturing and recognition, microprocessor controlled robot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dll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. </a:t>
            </a:r>
          </a:p>
          <a:p>
            <a:pPr marL="457200" indent="-457200">
              <a:buFont typeface="Wingdings" pitchFamily="2" charset="2"/>
              <a:buAutoNum type="arabicPeriod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Perkembangan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computer professional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yg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pesat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kecendrungan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(trend)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jargon-jargon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dalam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suatu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cara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yang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tak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terkontrol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.</a:t>
            </a:r>
          </a:p>
          <a:p>
            <a:pPr marL="457200" indent="-457200">
              <a:buFont typeface="Wingdings" pitchFamily="2" charset="2"/>
              <a:buAutoNum type="arabicPeriod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7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7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0C4780-CC7B-4F6C-B510-BED1EF753D39}" type="slidenum">
              <a:rPr lang="zh-TW" altLang="en-US"/>
              <a:pPr/>
              <a:t>45</a:t>
            </a:fld>
            <a:endParaRPr lang="en-US" altLang="zh-TW"/>
          </a:p>
        </p:txBody>
      </p:sp>
      <p:graphicFrame>
        <p:nvGraphicFramePr>
          <p:cNvPr id="138312" name="Group 72"/>
          <p:cNvGraphicFramePr>
            <a:graphicFrameLocks noGrp="1"/>
          </p:cNvGraphicFramePr>
          <p:nvPr/>
        </p:nvGraphicFramePr>
        <p:xfrm>
          <a:off x="431800" y="784225"/>
          <a:ext cx="8461375" cy="5177473"/>
        </p:xfrm>
        <a:graphic>
          <a:graphicData uri="http://schemas.openxmlformats.org/drawingml/2006/table">
            <a:tbl>
              <a:tblPr/>
              <a:tblGrid>
                <a:gridCol w="684213"/>
                <a:gridCol w="1727200"/>
                <a:gridCol w="2162175"/>
                <a:gridCol w="3887787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No.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Nama Fitur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Tipe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Keterangan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Portable computer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Membantu senior executive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Special engineering menawarkan komputer yg sangat ringan, operasi battery dan ketahanan penggunaan sekalipun dalam perjalanan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Networking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Hubungan/link komputer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Sharing sumberdaya hardware/software dan komunikasi elektronik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6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Server system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Sistem cepat dan kapasitas besar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Menghemat sumberdaya pada client system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Embedded system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Product berbasis Micro-controller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Dedicated intelligent mengontrol equipment dan tool termasuk peripheral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Multimedia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Menggabungkan data, sound, gambar dan voice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Aplikasi baru seperti hiburan, pendidikan dll.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Internet dan email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Pemakaian komputer berbasis internet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Semua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memungkinkan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dari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rumah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mulai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dari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belajar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sampai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新細明體" charset="-120"/>
                        </a:rPr>
                        <a:t>belanja</a:t>
                      </a:r>
                      <a:endParaRPr kumimoji="1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49" name="Rectangle 34"/>
          <p:cNvSpPr>
            <a:spLocks noChangeArrowheads="1"/>
          </p:cNvSpPr>
          <p:nvPr/>
        </p:nvSpPr>
        <p:spPr bwMode="auto">
          <a:xfrm>
            <a:off x="1763713" y="333375"/>
            <a:ext cx="57023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000" b="1">
                <a:latin typeface="Arial Black" pitchFamily="34" charset="0"/>
              </a:rPr>
              <a:t>Tabel  Fitur Komputer Generasi Kelima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D0B8AF-9966-4AF2-ACD8-87ABCF288243}" type="slidenum">
              <a:rPr lang="zh-TW" altLang="en-US"/>
              <a:pPr/>
              <a:t>46</a:t>
            </a:fld>
            <a:endParaRPr lang="en-US" altLang="zh-TW"/>
          </a:p>
        </p:txBody>
      </p:sp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060450"/>
            <a:ext cx="8826500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F365B5-0A59-4D7B-97D3-E3CF93641106}" type="slidenum">
              <a:rPr lang="zh-TW" altLang="en-US"/>
              <a:pPr/>
              <a:t>47</a:t>
            </a:fld>
            <a:endParaRPr lang="en-US" altLang="zh-TW"/>
          </a:p>
        </p:txBody>
      </p:sp>
      <p:pic>
        <p:nvPicPr>
          <p:cNvPr id="4915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88" y="1143000"/>
            <a:ext cx="9064625" cy="444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9E7A36-C875-4787-95A5-7ADC3576E9C8}" type="slidenum">
              <a:rPr lang="zh-TW" altLang="en-US"/>
              <a:pPr/>
              <a:t>48</a:t>
            </a:fld>
            <a:endParaRPr lang="en-US" altLang="zh-TW"/>
          </a:p>
        </p:txBody>
      </p:sp>
      <p:pic>
        <p:nvPicPr>
          <p:cNvPr id="5017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" y="1125538"/>
            <a:ext cx="91344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66DDFA-ECA2-43EA-8390-700468DF8F08}" type="slidenum">
              <a:rPr lang="zh-TW" altLang="en-US"/>
              <a:pPr/>
              <a:t>49</a:t>
            </a:fld>
            <a:endParaRPr lang="en-US" altLang="zh-TW"/>
          </a:p>
        </p:txBody>
      </p:sp>
      <p:pic>
        <p:nvPicPr>
          <p:cNvPr id="5120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38" y="481013"/>
            <a:ext cx="9009062" cy="569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A2DD3A-6E24-42EE-A7C3-2C0BB7D5A029}" type="slidenum">
              <a:rPr lang="zh-TW" altLang="en-US"/>
              <a:pPr/>
              <a:t>5</a:t>
            </a:fld>
            <a:endParaRPr lang="en-US" altLang="zh-TW"/>
          </a:p>
        </p:txBody>
      </p:sp>
      <p:pic>
        <p:nvPicPr>
          <p:cNvPr id="6147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1150938"/>
            <a:ext cx="7058025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D87388-F298-47BC-8372-77FFF1392747}" type="slidenum">
              <a:rPr lang="zh-TW" altLang="en-US"/>
              <a:pPr/>
              <a:t>50</a:t>
            </a:fld>
            <a:endParaRPr lang="en-US" altLang="zh-TW"/>
          </a:p>
        </p:txBody>
      </p:sp>
      <p:pic>
        <p:nvPicPr>
          <p:cNvPr id="5222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113" y="180975"/>
            <a:ext cx="8953500" cy="650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54FEE2-4140-4469-9F11-15DEE087BA7D}" type="slidenum">
              <a:rPr lang="zh-TW" altLang="en-US"/>
              <a:pPr/>
              <a:t>51</a:t>
            </a:fld>
            <a:endParaRPr lang="en-US" altLang="zh-TW"/>
          </a:p>
        </p:txBody>
      </p:sp>
      <p:pic>
        <p:nvPicPr>
          <p:cNvPr id="5325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113" y="430213"/>
            <a:ext cx="8929687" cy="606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2C3EA4-FCCE-4F45-960C-D9DFD658E093}" type="slidenum">
              <a:rPr lang="zh-TW" altLang="en-US"/>
              <a:pPr/>
              <a:t>52</a:t>
            </a:fld>
            <a:endParaRPr lang="en-US" altLang="zh-TW"/>
          </a:p>
        </p:txBody>
      </p:sp>
      <p:pic>
        <p:nvPicPr>
          <p:cNvPr id="5427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5663" y="692150"/>
            <a:ext cx="767715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A5B300-0D13-45D8-8D39-E46F11FE7D5E}" type="slidenum">
              <a:rPr lang="zh-TW" altLang="en-US"/>
              <a:pPr/>
              <a:t>53</a:t>
            </a:fld>
            <a:endParaRPr lang="en-US" altLang="zh-TW"/>
          </a:p>
        </p:txBody>
      </p:sp>
      <p:pic>
        <p:nvPicPr>
          <p:cNvPr id="5529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" y="104775"/>
            <a:ext cx="8996363" cy="659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A01DC1-4BB7-41FB-920C-FEC37D8E3E06}" type="slidenum">
              <a:rPr lang="zh-TW" altLang="en-US"/>
              <a:pPr/>
              <a:t>54</a:t>
            </a:fld>
            <a:endParaRPr lang="en-US" altLang="zh-TW"/>
          </a:p>
        </p:txBody>
      </p:sp>
      <p:pic>
        <p:nvPicPr>
          <p:cNvPr id="5632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450" y="333375"/>
            <a:ext cx="7924800" cy="609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CF20DE-A093-4597-BD4A-DAAA57457310}" type="slidenum">
              <a:rPr lang="zh-TW" altLang="en-US"/>
              <a:pPr/>
              <a:t>55</a:t>
            </a:fld>
            <a:endParaRPr lang="en-US" altLang="zh-TW"/>
          </a:p>
        </p:txBody>
      </p:sp>
      <p:sp>
        <p:nvSpPr>
          <p:cNvPr id="57347" name="Rectangle 4"/>
          <p:cNvSpPr>
            <a:spLocks noChangeArrowheads="1"/>
          </p:cNvSpPr>
          <p:nvPr/>
        </p:nvSpPr>
        <p:spPr bwMode="auto">
          <a:xfrm>
            <a:off x="376238" y="144463"/>
            <a:ext cx="8659812" cy="621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algn="ctr"/>
            <a:r>
              <a:rPr kumimoji="0" lang="en-US" sz="3600">
                <a:solidFill>
                  <a:schemeClr val="accent1"/>
                </a:solidFill>
                <a:latin typeface="Arial Black" pitchFamily="34" charset="0"/>
              </a:rPr>
              <a:t>TEKNOLOGI</a:t>
            </a:r>
          </a:p>
          <a:p>
            <a:pPr marL="228600" indent="-228600" algn="ctr">
              <a:lnSpc>
                <a:spcPct val="50000"/>
              </a:lnSpc>
            </a:pPr>
            <a:r>
              <a:rPr kumimoji="0" lang="en-US" sz="3600">
                <a:latin typeface="Arial Black" pitchFamily="34" charset="0"/>
              </a:rPr>
              <a:t> </a:t>
            </a:r>
          </a:p>
          <a:p>
            <a:pPr marL="228600" indent="-228600"/>
            <a:r>
              <a:rPr kumimoji="0" lang="en-US">
                <a:solidFill>
                  <a:srgbClr val="FFFF00"/>
                </a:solidFill>
                <a:latin typeface="Arial Black" pitchFamily="34" charset="0"/>
              </a:rPr>
              <a:t>• Chips dengan kapasitas logic gates per unit area makin besar, sehingga:</a:t>
            </a:r>
          </a:p>
          <a:p>
            <a:pPr marL="228600" indent="-228600">
              <a:lnSpc>
                <a:spcPct val="50000"/>
              </a:lnSpc>
            </a:pPr>
            <a:endParaRPr kumimoji="0" lang="en-US">
              <a:solidFill>
                <a:srgbClr val="FFFF00"/>
              </a:solidFill>
              <a:latin typeface="Arial Black" pitchFamily="34" charset="0"/>
            </a:endParaRPr>
          </a:p>
          <a:p>
            <a:pPr marL="228600" indent="-228600"/>
            <a:r>
              <a:rPr kumimoji="0" lang="en-US">
                <a:latin typeface="Arial Black" pitchFamily="34" charset="0"/>
              </a:rPr>
              <a:t>– Secara eksponensial meningkatkan kapasitas memori dan kecepatan prosesor.</a:t>
            </a:r>
          </a:p>
          <a:p>
            <a:pPr marL="228600" indent="-228600">
              <a:lnSpc>
                <a:spcPct val="50000"/>
              </a:lnSpc>
            </a:pPr>
            <a:endParaRPr kumimoji="0" lang="en-US">
              <a:latin typeface="Arial Black" pitchFamily="34" charset="0"/>
            </a:endParaRPr>
          </a:p>
          <a:p>
            <a:pPr marL="228600" indent="-228600"/>
            <a:r>
              <a:rPr kumimoji="0" lang="en-US">
                <a:latin typeface="Arial Black" pitchFamily="34" charset="0"/>
              </a:rPr>
              <a:t>– Kerapatan (densitas) memory gate naik dari 1 Mbit / chip (1986) menjadi 256 Mbit/chip (2000) dengan ekstrapolasi pada tahun 2005 akan mencapai 1 Gbit /chip.</a:t>
            </a:r>
          </a:p>
          <a:p>
            <a:pPr marL="228600" indent="-228600"/>
            <a:endParaRPr kumimoji="0" lang="en-US">
              <a:latin typeface="Arial Black" pitchFamily="34" charset="0"/>
            </a:endParaRPr>
          </a:p>
          <a:p>
            <a:pPr marL="228600" indent="-228600"/>
            <a:r>
              <a:rPr kumimoji="0" lang="en-US">
                <a:latin typeface="Arial Black" pitchFamily="34" charset="0"/>
              </a:rPr>
              <a:t>– Jumlah transistor per chip dari 2000 (1970) menjadi </a:t>
            </a:r>
            <a:r>
              <a:rPr kumimoji="0" lang="en-US" b="1">
                <a:latin typeface="Arial Black" pitchFamily="34" charset="0"/>
              </a:rPr>
              <a:t>&gt;</a:t>
            </a:r>
            <a:r>
              <a:rPr kumimoji="0" lang="en-US">
                <a:latin typeface="Arial Black" pitchFamily="34" charset="0"/>
              </a:rPr>
              <a:t>15 juta transistor (2000), tahun 2005 kapasitas dapat mencapai </a:t>
            </a:r>
            <a:r>
              <a:rPr kumimoji="0" lang="en-US" b="1">
                <a:latin typeface="Arial Black" pitchFamily="34" charset="0"/>
              </a:rPr>
              <a:t>&gt; </a:t>
            </a:r>
            <a:r>
              <a:rPr kumimoji="0" lang="en-US">
                <a:latin typeface="Arial Black" pitchFamily="34" charset="0"/>
              </a:rPr>
              <a:t>150 juta transistor.</a:t>
            </a:r>
          </a:p>
          <a:p>
            <a:pPr marL="228600" indent="-228600">
              <a:lnSpc>
                <a:spcPct val="150000"/>
              </a:lnSpc>
            </a:pPr>
            <a:r>
              <a:rPr kumimoji="0" lang="en-US">
                <a:latin typeface="Arial Black" pitchFamily="34" charset="0"/>
              </a:rPr>
              <a:t>– Kinerja komputer juga naik pesat.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618BCB-ED48-444C-BAB3-B59EF4527293}" type="slidenum">
              <a:rPr lang="zh-TW" altLang="en-US"/>
              <a:pPr/>
              <a:t>56</a:t>
            </a:fld>
            <a:endParaRPr lang="en-US" altLang="zh-TW"/>
          </a:p>
        </p:txBody>
      </p:sp>
      <p:sp>
        <p:nvSpPr>
          <p:cNvPr id="58371" name="Rectangle 4"/>
          <p:cNvSpPr>
            <a:spLocks noChangeArrowheads="1"/>
          </p:cNvSpPr>
          <p:nvPr/>
        </p:nvSpPr>
        <p:spPr bwMode="auto">
          <a:xfrm>
            <a:off x="587375" y="692150"/>
            <a:ext cx="8305800" cy="484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algn="ctr"/>
            <a:r>
              <a:rPr kumimoji="0" lang="en-US" sz="3600">
                <a:solidFill>
                  <a:schemeClr val="accent1"/>
                </a:solidFill>
                <a:latin typeface="Arial Black" pitchFamily="34" charset="0"/>
              </a:rPr>
              <a:t>TEKNOLOGI</a:t>
            </a:r>
          </a:p>
          <a:p>
            <a:pPr marL="228600" indent="-228600" algn="ctr"/>
            <a:endParaRPr kumimoji="0" lang="en-US" sz="3600">
              <a:solidFill>
                <a:schemeClr val="accent1"/>
              </a:solidFill>
              <a:latin typeface="Arial Black" pitchFamily="34" charset="0"/>
            </a:endParaRPr>
          </a:p>
          <a:p>
            <a:pPr marL="228600" indent="-228600"/>
            <a:r>
              <a:rPr kumimoji="0" lang="en-US">
                <a:solidFill>
                  <a:srgbClr val="FFFF00"/>
                </a:solidFill>
                <a:latin typeface="Arial Black" pitchFamily="34" charset="0"/>
              </a:rPr>
              <a:t>Untuk mengukur kinerja prosesor digunakan</a:t>
            </a:r>
          </a:p>
          <a:p>
            <a:pPr marL="228600" indent="-228600"/>
            <a:r>
              <a:rPr kumimoji="0" lang="en-US">
                <a:solidFill>
                  <a:srgbClr val="FFFF00"/>
                </a:solidFill>
                <a:latin typeface="Arial Black" pitchFamily="34" charset="0"/>
              </a:rPr>
              <a:t>metoda yang disebut benchmark.</a:t>
            </a:r>
          </a:p>
          <a:p>
            <a:pPr marL="228600" indent="-228600"/>
            <a:endParaRPr kumimoji="0" lang="en-US">
              <a:solidFill>
                <a:srgbClr val="FFFF00"/>
              </a:solidFill>
              <a:latin typeface="Arial Black" pitchFamily="34" charset="0"/>
            </a:endParaRPr>
          </a:p>
          <a:p>
            <a:pPr marL="228600" indent="-228600"/>
            <a:r>
              <a:rPr kumimoji="0" lang="en-US">
                <a:latin typeface="Arial Black" pitchFamily="34" charset="0"/>
              </a:rPr>
              <a:t>• Benchmarking, cara penentuan karakteristik kinerja PK misalnya operasi floating point sebuah CPU atau kinerja PL misalnya kinerja kompailer atau DBMS.</a:t>
            </a:r>
          </a:p>
          <a:p>
            <a:pPr marL="228600" indent="-228600"/>
            <a:endParaRPr kumimoji="0" lang="en-US">
              <a:latin typeface="Arial Black" pitchFamily="34" charset="0"/>
            </a:endParaRPr>
          </a:p>
          <a:p>
            <a:pPr marL="228600" indent="-228600"/>
            <a:r>
              <a:rPr kumimoji="0" lang="en-US">
                <a:latin typeface="Arial Black" pitchFamily="34" charset="0"/>
              </a:rPr>
              <a:t>• Biasanya digunakan System Performance Evaluation Corporation (SPEC) benchmark.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979E83-449D-492D-A266-69FC922C1754}" type="slidenum">
              <a:rPr lang="zh-TW" altLang="en-US"/>
              <a:pPr/>
              <a:t>57</a:t>
            </a:fld>
            <a:endParaRPr lang="en-US" altLang="zh-TW"/>
          </a:p>
        </p:txBody>
      </p:sp>
      <p:sp>
        <p:nvSpPr>
          <p:cNvPr id="59395" name="Rectangle 4"/>
          <p:cNvSpPr>
            <a:spLocks noChangeArrowheads="1"/>
          </p:cNvSpPr>
          <p:nvPr/>
        </p:nvSpPr>
        <p:spPr bwMode="auto">
          <a:xfrm>
            <a:off x="533400" y="193675"/>
            <a:ext cx="8153400" cy="602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algn="ctr"/>
            <a:r>
              <a:rPr kumimoji="0" lang="en-US" sz="3600">
                <a:solidFill>
                  <a:schemeClr val="accent1"/>
                </a:solidFill>
                <a:latin typeface="Arial Black" pitchFamily="34" charset="0"/>
              </a:rPr>
              <a:t>TEKNOLOGI</a:t>
            </a:r>
          </a:p>
          <a:p>
            <a:pPr marL="228600" indent="-228600" algn="ctr">
              <a:lnSpc>
                <a:spcPct val="50000"/>
              </a:lnSpc>
            </a:pPr>
            <a:endParaRPr kumimoji="0" lang="en-US" sz="3600">
              <a:solidFill>
                <a:schemeClr val="accent1"/>
              </a:solidFill>
              <a:latin typeface="Arial Black" pitchFamily="34" charset="0"/>
            </a:endParaRPr>
          </a:p>
          <a:p>
            <a:pPr marL="228600" indent="-228600">
              <a:buFontTx/>
              <a:buChar char="•"/>
            </a:pPr>
            <a:r>
              <a:rPr kumimoji="0" lang="en-US">
                <a:latin typeface="Arial Black" pitchFamily="34" charset="0"/>
              </a:rPr>
              <a:t>Teknologi HW berkembang sangat pesat, chip dibuat dgn proses yg disebut lithography.</a:t>
            </a:r>
          </a:p>
          <a:p>
            <a:pPr marL="228600" indent="-228600">
              <a:buFontTx/>
              <a:buChar char="•"/>
            </a:pPr>
            <a:endParaRPr kumimoji="0" lang="en-US">
              <a:latin typeface="Arial Black" pitchFamily="34" charset="0"/>
            </a:endParaRPr>
          </a:p>
          <a:p>
            <a:pPr marL="228600" indent="-228600"/>
            <a:r>
              <a:rPr kumimoji="0" lang="en-US">
                <a:latin typeface="Arial Black" pitchFamily="34" charset="0"/>
              </a:rPr>
              <a:t>• Pembuatan chip makin kecil dan kapasitas  transistor makin besar butuh kemajuan proses litho berbasis teknologi gelombang ultraviolet, makin kecil dengan X-ray, makin kecil lagi dengan gamma-ray.</a:t>
            </a:r>
          </a:p>
          <a:p>
            <a:pPr marL="228600" indent="-228600"/>
            <a:endParaRPr kumimoji="0" lang="en-US">
              <a:latin typeface="Arial Black" pitchFamily="34" charset="0"/>
            </a:endParaRPr>
          </a:p>
          <a:p>
            <a:pPr marL="228600" indent="-228600"/>
            <a:r>
              <a:rPr kumimoji="0" lang="en-US">
                <a:latin typeface="Arial Black" pitchFamily="34" charset="0"/>
              </a:rPr>
              <a:t>• Moore’s Law sekarang kemungkinan hanya akan berlaku sampai 2025, setelah itu mungkin akan muncul teknologi radikal pengganti teknologi sirkit, (teknologi kuantum / komputer berbasis DNA / teknologi protein).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139158-BC07-476D-B9EB-F5C614FA1290}" type="slidenum">
              <a:rPr lang="zh-TW" altLang="en-US"/>
              <a:pPr/>
              <a:t>58</a:t>
            </a:fld>
            <a:endParaRPr lang="en-US" altLang="zh-TW"/>
          </a:p>
        </p:txBody>
      </p:sp>
      <p:sp>
        <p:nvSpPr>
          <p:cNvPr id="60419" name="Rectangle 4"/>
          <p:cNvSpPr>
            <a:spLocks noChangeArrowheads="1"/>
          </p:cNvSpPr>
          <p:nvPr/>
        </p:nvSpPr>
        <p:spPr bwMode="auto">
          <a:xfrm>
            <a:off x="515938" y="457200"/>
            <a:ext cx="8520112" cy="615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 algn="ctr"/>
            <a:r>
              <a:rPr kumimoji="0" lang="en-US" b="1">
                <a:solidFill>
                  <a:schemeClr val="accent1"/>
                </a:solidFill>
                <a:latin typeface="Arial Black" pitchFamily="34" charset="0"/>
              </a:rPr>
              <a:t>JENIS ARSITEKTUR KOMPUTER</a:t>
            </a:r>
          </a:p>
          <a:p>
            <a:pPr marL="400050" indent="-400050" algn="ctr"/>
            <a:endParaRPr kumimoji="0" lang="en-US" sz="2200" b="1">
              <a:solidFill>
                <a:schemeClr val="accent1"/>
              </a:solidFill>
              <a:latin typeface="Arial Black" pitchFamily="34" charset="0"/>
            </a:endParaRPr>
          </a:p>
          <a:p>
            <a:pPr marL="400050" indent="-400050"/>
            <a:r>
              <a:rPr kumimoji="0" lang="en-US" sz="2200">
                <a:solidFill>
                  <a:srgbClr val="FFFF00"/>
                </a:solidFill>
                <a:latin typeface="Arial Black" pitchFamily="34" charset="0"/>
              </a:rPr>
              <a:t>Tiga jenis arsitektur:</a:t>
            </a:r>
          </a:p>
          <a:p>
            <a:pPr marL="400050" indent="-400050"/>
            <a:endParaRPr kumimoji="0" lang="en-US" sz="2200">
              <a:latin typeface="Arial Black" pitchFamily="34" charset="0"/>
            </a:endParaRPr>
          </a:p>
          <a:p>
            <a:pPr marL="400050" indent="-400050">
              <a:buFont typeface="Wingdings" pitchFamily="2" charset="2"/>
              <a:buChar char="q"/>
            </a:pPr>
            <a:r>
              <a:rPr kumimoji="0" lang="en-US" sz="2200" b="1">
                <a:latin typeface="Arial Black" pitchFamily="34" charset="0"/>
              </a:rPr>
              <a:t>Berbasis ide von Neumann</a:t>
            </a:r>
            <a:r>
              <a:rPr kumimoji="0" lang="en-US" sz="2200">
                <a:latin typeface="Arial Black" pitchFamily="34" charset="0"/>
              </a:rPr>
              <a:t>, stored-program computer architecture pada medio 1940-an.</a:t>
            </a:r>
          </a:p>
          <a:p>
            <a:pPr marL="400050" indent="-400050">
              <a:buFont typeface="Wingdings" pitchFamily="2" charset="2"/>
              <a:buChar char="q"/>
            </a:pPr>
            <a:endParaRPr kumimoji="0" lang="en-US" sz="2200">
              <a:latin typeface="Arial Black" pitchFamily="34" charset="0"/>
            </a:endParaRPr>
          </a:p>
          <a:p>
            <a:pPr marL="400050" indent="-400050">
              <a:buFont typeface="Wingdings" pitchFamily="2" charset="2"/>
              <a:buChar char="q"/>
            </a:pPr>
            <a:r>
              <a:rPr kumimoji="0" lang="en-US" sz="2200" b="1">
                <a:latin typeface="Arial Black" pitchFamily="34" charset="0"/>
              </a:rPr>
              <a:t>Berbasis bus </a:t>
            </a:r>
            <a:r>
              <a:rPr kumimoji="0" lang="en-US" sz="2200">
                <a:latin typeface="Arial Black" pitchFamily="34" charset="0"/>
              </a:rPr>
              <a:t>dengan struktur di mana prosesor dan memori dikoneksi ke backbone bus yang berfungsi sebagai superhighway untuk data &amp;/ instruksi-instruksi yang berpindah antara prosesor dan memori.</a:t>
            </a:r>
          </a:p>
          <a:p>
            <a:pPr marL="400050" indent="-400050">
              <a:buFont typeface="Wingdings" pitchFamily="2" charset="2"/>
              <a:buChar char="q"/>
            </a:pPr>
            <a:endParaRPr kumimoji="0" lang="en-US" sz="2200">
              <a:latin typeface="Arial Black" pitchFamily="34" charset="0"/>
            </a:endParaRPr>
          </a:p>
          <a:p>
            <a:pPr marL="400050" indent="-400050">
              <a:buFont typeface="Wingdings" pitchFamily="2" charset="2"/>
              <a:buChar char="q"/>
            </a:pPr>
            <a:r>
              <a:rPr kumimoji="0" lang="en-US" sz="2200" b="1">
                <a:latin typeface="Arial Black" pitchFamily="34" charset="0"/>
              </a:rPr>
              <a:t>Multiprosesor, </a:t>
            </a:r>
            <a:r>
              <a:rPr kumimoji="0" lang="en-US" sz="2200">
                <a:latin typeface="Arial Black" pitchFamily="34" charset="0"/>
              </a:rPr>
              <a:t>diciptakan karena keterbatasan fisik untuk pengepakan komponen-komponen pada komputer von Neumann dan keterbatasan bandwidth pada komputer berbasis-bus untuk komputasi intensif aplikasi-aplikasi saintifik.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3309BC-7D6B-45FA-BDA6-23F542C01728}" type="slidenum">
              <a:rPr lang="zh-TW" altLang="en-US"/>
              <a:pPr/>
              <a:t>59</a:t>
            </a:fld>
            <a:endParaRPr lang="en-US" altLang="zh-TW"/>
          </a:p>
        </p:txBody>
      </p:sp>
      <p:sp>
        <p:nvSpPr>
          <p:cNvPr id="61443" name="Rectangle 4"/>
          <p:cNvSpPr>
            <a:spLocks noChangeArrowheads="1"/>
          </p:cNvSpPr>
          <p:nvPr/>
        </p:nvSpPr>
        <p:spPr bwMode="auto">
          <a:xfrm>
            <a:off x="425450" y="836613"/>
            <a:ext cx="8135938" cy="11874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r>
              <a:rPr lang="en-US">
                <a:solidFill>
                  <a:srgbClr val="FFFF00"/>
                </a:solidFill>
                <a:latin typeface="Arial Black" pitchFamily="34" charset="0"/>
              </a:rPr>
              <a:t>Performa komputer diukur dari jumlah waktu yang digunakan komputer dalam mengeksekusi sebuah program </a:t>
            </a:r>
          </a:p>
        </p:txBody>
      </p:sp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1908175" y="260350"/>
            <a:ext cx="61928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Arial Black" pitchFamily="34" charset="0"/>
              </a:rPr>
              <a:t>PERFORMA (KINERJA) KOMPUTER</a:t>
            </a:r>
          </a:p>
        </p:txBody>
      </p:sp>
      <p:sp>
        <p:nvSpPr>
          <p:cNvPr id="61445" name="Rectangle 6"/>
          <p:cNvSpPr>
            <a:spLocks noChangeArrowheads="1"/>
          </p:cNvSpPr>
          <p:nvPr/>
        </p:nvSpPr>
        <p:spPr bwMode="auto">
          <a:xfrm>
            <a:off x="395288" y="2190750"/>
            <a:ext cx="8548687" cy="435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347663" indent="-347663">
              <a:buFont typeface="Wingdings" pitchFamily="2" charset="2"/>
              <a:buNone/>
              <a:tabLst>
                <a:tab pos="685800" algn="l"/>
              </a:tabLst>
            </a:pPr>
            <a:r>
              <a:rPr lang="en-US" sz="2000">
                <a:solidFill>
                  <a:srgbClr val="FFFF00"/>
                </a:solidFill>
                <a:latin typeface="Arial Black" pitchFamily="34" charset="0"/>
              </a:rPr>
              <a:t>Faktor-faktor yang berkontribusi dalam kecepatan operasi:</a:t>
            </a:r>
          </a:p>
          <a:p>
            <a:pPr marL="347663" indent="-347663">
              <a:buFont typeface="Wingdings" pitchFamily="2" charset="2"/>
              <a:buNone/>
              <a:tabLst>
                <a:tab pos="685800" algn="l"/>
              </a:tabLst>
            </a:pPr>
            <a:endParaRPr lang="en-US" sz="2000">
              <a:latin typeface="Arial Black" pitchFamily="34" charset="0"/>
            </a:endParaRPr>
          </a:p>
          <a:p>
            <a:pPr marL="347663" indent="-347663">
              <a:buFont typeface="Wingdings" pitchFamily="2" charset="2"/>
              <a:buChar char="Ø"/>
              <a:tabLst>
                <a:tab pos="685800" algn="l"/>
              </a:tabLst>
            </a:pPr>
            <a:r>
              <a:rPr lang="en-US" sz="2000">
                <a:latin typeface="Arial Black" pitchFamily="34" charset="0"/>
              </a:rPr>
              <a:t>Pengambilan instruksi (</a:t>
            </a:r>
            <a:r>
              <a:rPr lang="en-US" sz="2000" i="1">
                <a:latin typeface="Arial Black" pitchFamily="34" charset="0"/>
              </a:rPr>
              <a:t>Instruction fetch</a:t>
            </a:r>
            <a:r>
              <a:rPr lang="en-US" sz="2000">
                <a:latin typeface="Arial Black" pitchFamily="34" charset="0"/>
              </a:rPr>
              <a:t>): waktu akses memori;</a:t>
            </a:r>
          </a:p>
          <a:p>
            <a:pPr marL="347663" indent="-347663">
              <a:buFont typeface="Wingdings" pitchFamily="2" charset="2"/>
              <a:buChar char="Ø"/>
              <a:tabLst>
                <a:tab pos="685800" algn="l"/>
              </a:tabLst>
            </a:pPr>
            <a:r>
              <a:rPr lang="en-US" sz="2000">
                <a:latin typeface="Arial Black" pitchFamily="34" charset="0"/>
              </a:rPr>
              <a:t>Penerjemahan instruksi (</a:t>
            </a:r>
            <a:r>
              <a:rPr lang="en-US" sz="2000" i="1">
                <a:latin typeface="Arial Black" pitchFamily="34" charset="0"/>
              </a:rPr>
              <a:t>Instruction decode</a:t>
            </a:r>
            <a:r>
              <a:rPr lang="en-US" sz="2000">
                <a:latin typeface="Arial Black" pitchFamily="34" charset="0"/>
              </a:rPr>
              <a:t>): kecepatan </a:t>
            </a:r>
            <a:r>
              <a:rPr lang="en-US" sz="2000" i="1">
                <a:latin typeface="Arial Black" pitchFamily="34" charset="0"/>
              </a:rPr>
              <a:t>control unit</a:t>
            </a:r>
            <a:r>
              <a:rPr lang="en-US" sz="2000">
                <a:latin typeface="Arial Black" pitchFamily="34" charset="0"/>
              </a:rPr>
              <a:t>;</a:t>
            </a:r>
          </a:p>
          <a:p>
            <a:pPr marL="347663" indent="-347663">
              <a:buFont typeface="Wingdings" pitchFamily="2" charset="2"/>
              <a:buChar char="Ø"/>
              <a:tabLst>
                <a:tab pos="685800" algn="l"/>
              </a:tabLst>
            </a:pPr>
            <a:r>
              <a:rPr lang="en-US" sz="2000">
                <a:latin typeface="Arial Black" pitchFamily="34" charset="0"/>
              </a:rPr>
              <a:t>Kalkulasi alamat operand (</a:t>
            </a:r>
            <a:r>
              <a:rPr lang="en-US" sz="2000" i="1">
                <a:latin typeface="Arial Black" pitchFamily="34" charset="0"/>
              </a:rPr>
              <a:t>operand address calculation</a:t>
            </a:r>
            <a:r>
              <a:rPr lang="en-US" sz="2000">
                <a:latin typeface="Arial Black" pitchFamily="34" charset="0"/>
              </a:rPr>
              <a:t>): (1) Waktu akses GPRs/waktu akses memori (2) waktu tambahan pengalamatan (</a:t>
            </a:r>
            <a:r>
              <a:rPr lang="en-US" sz="2000" i="1">
                <a:latin typeface="Arial Black" pitchFamily="34" charset="0"/>
              </a:rPr>
              <a:t>address addition time</a:t>
            </a:r>
            <a:r>
              <a:rPr lang="en-US" sz="2000">
                <a:latin typeface="Arial Black" pitchFamily="34" charset="0"/>
              </a:rPr>
              <a:t>);</a:t>
            </a:r>
          </a:p>
          <a:p>
            <a:pPr marL="347663" indent="-347663">
              <a:buFont typeface="Wingdings" pitchFamily="2" charset="2"/>
              <a:buChar char="Ø"/>
              <a:tabLst>
                <a:tab pos="685800" algn="l"/>
              </a:tabLst>
            </a:pPr>
            <a:r>
              <a:rPr lang="en-US" sz="2000">
                <a:latin typeface="Arial Black" pitchFamily="34" charset="0"/>
              </a:rPr>
              <a:t>Pengambilan operand (</a:t>
            </a:r>
            <a:r>
              <a:rPr lang="en-US" sz="2000" i="1">
                <a:latin typeface="Arial Black" pitchFamily="34" charset="0"/>
              </a:rPr>
              <a:t>Operand fetch</a:t>
            </a:r>
            <a:r>
              <a:rPr lang="en-US" sz="2000">
                <a:latin typeface="Arial Black" pitchFamily="34" charset="0"/>
              </a:rPr>
              <a:t>): waktu akses memori/waktu akses GPR;</a:t>
            </a:r>
          </a:p>
          <a:p>
            <a:pPr marL="347663" indent="-347663">
              <a:buFont typeface="Wingdings" pitchFamily="2" charset="2"/>
              <a:buChar char="Ø"/>
              <a:tabLst>
                <a:tab pos="685800" algn="l"/>
              </a:tabLst>
            </a:pPr>
            <a:r>
              <a:rPr lang="en-US" sz="2000">
                <a:latin typeface="Arial Black" pitchFamily="34" charset="0"/>
              </a:rPr>
              <a:t>Eksekusi: waktu tambahan;</a:t>
            </a:r>
          </a:p>
          <a:p>
            <a:pPr marL="347663" indent="-347663">
              <a:buFont typeface="Wingdings" pitchFamily="2" charset="2"/>
              <a:buChar char="Ø"/>
              <a:tabLst>
                <a:tab pos="685800" algn="l"/>
              </a:tabLst>
            </a:pPr>
            <a:r>
              <a:rPr lang="en-US" sz="2000">
                <a:latin typeface="Arial Black" pitchFamily="34" charset="0"/>
              </a:rPr>
              <a:t>Penyimpanan hasil (</a:t>
            </a:r>
            <a:r>
              <a:rPr lang="en-US" sz="2000" i="1">
                <a:latin typeface="Arial Black" pitchFamily="34" charset="0"/>
              </a:rPr>
              <a:t>Store result</a:t>
            </a:r>
            <a:r>
              <a:rPr lang="en-US" sz="2000">
                <a:latin typeface="Arial Black" pitchFamily="34" charset="0"/>
              </a:rPr>
              <a:t>): waktu akses memori utama</a:t>
            </a:r>
            <a:r>
              <a:rPr lang="en-US" sz="2000" b="1">
                <a:latin typeface="Arial Black" pitchFamily="34" charset="0"/>
              </a:rPr>
              <a:t>/</a:t>
            </a:r>
            <a:r>
              <a:rPr lang="en-US" sz="2000">
                <a:latin typeface="Arial Black" pitchFamily="34" charset="0"/>
              </a:rPr>
              <a:t>waktu akses GPR.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F7D580-97A4-4090-B91D-50934A609C2A}" type="slidenum">
              <a:rPr lang="zh-TW" altLang="en-US"/>
              <a:pPr/>
              <a:t>6</a:t>
            </a:fld>
            <a:endParaRPr lang="en-US" altLang="zh-TW"/>
          </a:p>
        </p:txBody>
      </p:sp>
      <p:pic>
        <p:nvPicPr>
          <p:cNvPr id="717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260350"/>
            <a:ext cx="8632825" cy="6213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D39AF7-3B9E-447A-A3F1-55740ED3E8D9}" type="slidenum">
              <a:rPr lang="zh-TW" altLang="en-US"/>
              <a:pPr/>
              <a:t>60</a:t>
            </a:fld>
            <a:endParaRPr lang="en-US" altLang="zh-TW"/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122488" y="1916113"/>
            <a:ext cx="5905500" cy="17399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 sz="3600" dirty="0">
              <a:solidFill>
                <a:srgbClr val="66FF33"/>
              </a:solidFill>
              <a:latin typeface="Arial Black" pitchFamily="34" charset="0"/>
            </a:endParaRPr>
          </a:p>
          <a:p>
            <a:r>
              <a:rPr lang="en-US" sz="3600" dirty="0">
                <a:solidFill>
                  <a:srgbClr val="66FF33"/>
                </a:solidFill>
                <a:latin typeface="Arial Black" pitchFamily="34" charset="0"/>
              </a:rPr>
              <a:t>to be continued … !</a:t>
            </a:r>
          </a:p>
          <a:p>
            <a:r>
              <a:rPr lang="en-US" sz="3600" dirty="0">
                <a:solidFill>
                  <a:schemeClr val="accent1"/>
                </a:solidFill>
                <a:latin typeface="Arial Black" pitchFamily="34" charset="0"/>
              </a:rPr>
              <a:t>thanks, see you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A7B616-4479-4246-9E1C-1DC58DDBF546}" type="slidenum">
              <a:rPr lang="zh-TW" altLang="en-US"/>
              <a:pPr/>
              <a:t>7</a:t>
            </a:fld>
            <a:endParaRPr lang="en-US" altLang="zh-TW"/>
          </a:p>
        </p:txBody>
      </p:sp>
      <p:pic>
        <p:nvPicPr>
          <p:cNvPr id="819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447675"/>
            <a:ext cx="7632700" cy="5908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5F94EC-984C-4775-96C8-4803B2CB98B7}" type="slidenum">
              <a:rPr lang="zh-TW" altLang="en-US"/>
              <a:pPr/>
              <a:t>8</a:t>
            </a:fld>
            <a:endParaRPr lang="en-US" altLang="zh-TW"/>
          </a:p>
        </p:txBody>
      </p:sp>
      <p:pic>
        <p:nvPicPr>
          <p:cNvPr id="921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4263" y="276225"/>
            <a:ext cx="4810125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181CA0-B152-4EBD-AD0C-33E291CD75B2}" type="slidenum">
              <a:rPr lang="zh-TW" altLang="en-US"/>
              <a:pPr/>
              <a:t>9</a:t>
            </a:fld>
            <a:endParaRPr lang="en-US" altLang="zh-TW"/>
          </a:p>
        </p:txBody>
      </p:sp>
      <p:pic>
        <p:nvPicPr>
          <p:cNvPr id="1024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2338" y="115888"/>
            <a:ext cx="4900612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1705</TotalTime>
  <Words>2598</Words>
  <Application>Microsoft Office PowerPoint</Application>
  <PresentationFormat>On-screen Show (4:3)</PresentationFormat>
  <Paragraphs>544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ASUS-X200MA-Q</dc:creator>
  <cp:lastModifiedBy>IF SES PRODI</cp:lastModifiedBy>
  <cp:revision>125</cp:revision>
  <dcterms:created xsi:type="dcterms:W3CDTF">1601-01-01T00:00:00Z</dcterms:created>
  <dcterms:modified xsi:type="dcterms:W3CDTF">2020-01-23T04:33:28Z</dcterms:modified>
</cp:coreProperties>
</file>