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33" r:id="rId2"/>
    <p:sldId id="307" r:id="rId3"/>
    <p:sldId id="324" r:id="rId4"/>
    <p:sldId id="319" r:id="rId5"/>
    <p:sldId id="348" r:id="rId6"/>
    <p:sldId id="313" r:id="rId7"/>
    <p:sldId id="284" r:id="rId8"/>
    <p:sldId id="347" r:id="rId9"/>
    <p:sldId id="276" r:id="rId10"/>
    <p:sldId id="289" r:id="rId11"/>
    <p:sldId id="280" r:id="rId12"/>
    <p:sldId id="281" r:id="rId13"/>
    <p:sldId id="282" r:id="rId14"/>
    <p:sldId id="331" r:id="rId15"/>
    <p:sldId id="279" r:id="rId16"/>
    <p:sldId id="334" r:id="rId17"/>
    <p:sldId id="286" r:id="rId18"/>
    <p:sldId id="314" r:id="rId19"/>
    <p:sldId id="335" r:id="rId20"/>
    <p:sldId id="336" r:id="rId21"/>
    <p:sldId id="341" r:id="rId22"/>
    <p:sldId id="342" r:id="rId23"/>
    <p:sldId id="344" r:id="rId24"/>
    <p:sldId id="345" r:id="rId25"/>
    <p:sldId id="346" r:id="rId26"/>
    <p:sldId id="285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85" autoAdjust="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8DF2E-F717-4B88-B1E4-0C1303762430}" type="datetimeFigureOut">
              <a:rPr lang="en-US" smtClean="0"/>
              <a:t>05-Feb-20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50D1D-00A2-4441-BF64-19188F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materinya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50D1D-00A2-4441-BF64-19188F31A99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Jelaskan</a:t>
            </a:r>
            <a:r>
              <a:rPr lang="en-US" baseline="0" dirty="0"/>
              <a:t> </a:t>
            </a:r>
            <a:r>
              <a:rPr lang="en-US" baseline="0" dirty="0" err="1"/>
              <a:t>Otomata</a:t>
            </a:r>
            <a:r>
              <a:rPr lang="en-US" baseline="0" dirty="0"/>
              <a:t>, flow-</a:t>
            </a:r>
            <a:r>
              <a:rPr lang="en-US" baseline="0" dirty="0" err="1"/>
              <a:t>nya</a:t>
            </a:r>
            <a:r>
              <a:rPr lang="en-US" baseline="0" dirty="0"/>
              <a:t>, input .. </a:t>
            </a:r>
            <a:r>
              <a:rPr lang="en-US" baseline="0" dirty="0" err="1"/>
              <a:t>Proses</a:t>
            </a:r>
            <a:r>
              <a:rPr lang="en-US" baseline="0" dirty="0"/>
              <a:t>..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50D1D-00A2-4441-BF64-19188F31A99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Jelaskan</a:t>
            </a:r>
            <a:r>
              <a:rPr lang="en-US" baseline="0" dirty="0"/>
              <a:t> </a:t>
            </a:r>
            <a:r>
              <a:rPr lang="en-US" baseline="0" dirty="0" err="1"/>
              <a:t>penerapan</a:t>
            </a:r>
            <a:r>
              <a:rPr lang="en-US" baseline="0" dirty="0"/>
              <a:t> </a:t>
            </a:r>
            <a:r>
              <a:rPr lang="en-US" baseline="0" dirty="0" err="1"/>
              <a:t>konsep</a:t>
            </a:r>
            <a:r>
              <a:rPr lang="en-US" baseline="0" dirty="0"/>
              <a:t> </a:t>
            </a:r>
            <a:r>
              <a:rPr lang="en-US" baseline="0" dirty="0" err="1"/>
              <a:t>otomata</a:t>
            </a:r>
            <a:r>
              <a:rPr lang="en-US" baseline="0" dirty="0"/>
              <a:t> </a:t>
            </a:r>
            <a:r>
              <a:rPr lang="en-US" baseline="0" dirty="0" err="1"/>
              <a:t>dlm</a:t>
            </a:r>
            <a:r>
              <a:rPr lang="en-US" baseline="0" dirty="0"/>
              <a:t> </a:t>
            </a:r>
            <a:r>
              <a:rPr lang="en-US" baseline="0" dirty="0" err="1"/>
              <a:t>kompilasi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50D1D-00A2-4441-BF64-19188F31A99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50D1D-00A2-4441-BF64-19188F31A99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bagaimana</a:t>
            </a:r>
            <a:r>
              <a:rPr lang="en-US" baseline="0" dirty="0"/>
              <a:t> </a:t>
            </a:r>
            <a:r>
              <a:rPr lang="en-US" baseline="0" dirty="0" err="1"/>
              <a:t>kalau</a:t>
            </a:r>
            <a:r>
              <a:rPr lang="en-US" baseline="0" dirty="0"/>
              <a:t> </a:t>
            </a:r>
            <a:r>
              <a:rPr lang="en-US" baseline="0" dirty="0" err="1"/>
              <a:t>dikomputasi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50D1D-00A2-4441-BF64-19188F31A99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Ikuti</a:t>
            </a:r>
            <a:r>
              <a:rPr lang="en-US" dirty="0"/>
              <a:t> flow </a:t>
            </a:r>
            <a:r>
              <a:rPr lang="en-US" dirty="0" err="1"/>
              <a:t>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50D1D-00A2-4441-BF64-19188F31A99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Ikuti</a:t>
            </a:r>
            <a:r>
              <a:rPr lang="en-US" baseline="0" dirty="0"/>
              <a:t> flow-</a:t>
            </a:r>
            <a:r>
              <a:rPr lang="en-US" baseline="0" dirty="0" err="1"/>
              <a:t>nya</a:t>
            </a:r>
            <a:r>
              <a:rPr lang="en-US" baseline="0" dirty="0"/>
              <a:t>, </a:t>
            </a:r>
            <a:r>
              <a:rPr lang="en-US" baseline="0" dirty="0" err="1"/>
              <a:t>dari</a:t>
            </a:r>
            <a:r>
              <a:rPr lang="en-US" baseline="0" dirty="0"/>
              <a:t> </a:t>
            </a:r>
            <a:r>
              <a:rPr lang="en-US" baseline="0" dirty="0" err="1"/>
              <a:t>atas</a:t>
            </a:r>
            <a:r>
              <a:rPr lang="en-US" baseline="0" dirty="0"/>
              <a:t>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bawah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50D1D-00A2-4441-BF64-19188F31A99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533400" y="1524000"/>
            <a:ext cx="4419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6600"/>
                </a:solidFill>
                <a:latin typeface="Franklin Gothic Demi Cond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1"/>
            <a:ext cx="5486400" cy="609599"/>
          </a:xfrm>
        </p:spPr>
        <p:txBody>
          <a:bodyPr>
            <a:noAutofit/>
          </a:bodyPr>
          <a:lstStyle>
            <a:lvl1pPr algn="l">
              <a:defRPr sz="4000">
                <a:solidFill>
                  <a:srgbClr val="006600"/>
                </a:solidFill>
                <a:latin typeface="Franklin Gothic Demi Cond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6400800"/>
            <a:ext cx="1828800" cy="3048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006600"/>
                </a:solidFill>
                <a:latin typeface="Franklin Gothic Demi Con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2" name="Content Placeholder 41"/>
          <p:cNvSpPr>
            <a:spLocks noGrp="1"/>
          </p:cNvSpPr>
          <p:nvPr>
            <p:ph sz="quarter" idx="11"/>
          </p:nvPr>
        </p:nvSpPr>
        <p:spPr>
          <a:xfrm>
            <a:off x="609600" y="5562600"/>
            <a:ext cx="1600200" cy="3810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6600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400" y="1600200"/>
            <a:ext cx="1905000" cy="5334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006600"/>
                </a:solidFill>
                <a:latin typeface="Franklin Gothic Medium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255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81001"/>
            <a:ext cx="2630487" cy="609600"/>
          </a:xfrm>
        </p:spPr>
        <p:txBody>
          <a:bodyPr anchor="b">
            <a:noAutofit/>
          </a:bodyPr>
          <a:lstStyle>
            <a:lvl1pPr marL="0" indent="0">
              <a:buNone/>
              <a:defRPr sz="4000">
                <a:solidFill>
                  <a:srgbClr val="006600"/>
                </a:solidFill>
                <a:latin typeface="Franklin Gothic Demi Con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6600"/>
                </a:solidFill>
                <a:latin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34200" y="6477000"/>
            <a:ext cx="1752600" cy="381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006600"/>
                </a:solidFill>
                <a:latin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85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>
            <a:normAutofit/>
          </a:bodyPr>
          <a:lstStyle>
            <a:lvl1pPr>
              <a:defRPr sz="4000">
                <a:latin typeface="Franklin Gothic Demi Cond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447800"/>
            <a:ext cx="8229600" cy="4495800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34200" y="6477000"/>
            <a:ext cx="1752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600"/>
                </a:solidFill>
                <a:latin typeface="Franklin Gothic Demi Cond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00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ing.upnyk.ac.id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5486400" cy="609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Silabus</a:t>
            </a:r>
            <a:r>
              <a:rPr lang="en-US" dirty="0" smtClean="0"/>
              <a:t>,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,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8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5562600"/>
            <a:ext cx="3200400" cy="381000"/>
          </a:xfrm>
        </p:spPr>
        <p:txBody>
          <a:bodyPr/>
          <a:lstStyle/>
          <a:p>
            <a:pPr eaLnBrk="1" hangingPunct="1"/>
            <a:r>
              <a:rPr lang="en-US"/>
              <a:t>Rifki Indra, S.Kom., M.Eng.</a:t>
            </a:r>
          </a:p>
          <a:p>
            <a:pPr eaLnBrk="1" hangingPunct="1"/>
            <a:r>
              <a:rPr lang="en-US">
                <a:hlinkClick r:id="rId2"/>
              </a:rPr>
              <a:t>http://learning.upnyk.ac.id/</a:t>
            </a:r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2362200"/>
            <a:ext cx="5042520" cy="1570856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/>
              <a:t>Otomata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Pengantar</a:t>
            </a:r>
            <a:r>
              <a:rPr lang="en-US" sz="2400" dirty="0"/>
              <a:t> </a:t>
            </a:r>
            <a:r>
              <a:rPr lang="en-US" sz="2400" dirty="0" err="1"/>
              <a:t>Kompilasi</a:t>
            </a:r>
            <a:r>
              <a:rPr lang="en-US" sz="2400" dirty="0"/>
              <a:t> (OPK)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Semester </a:t>
            </a:r>
            <a:r>
              <a:rPr lang="en-US" sz="2400" dirty="0" err="1" smtClean="0"/>
              <a:t>Genap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3 SKS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TA 2019/2020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67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Kompilasi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	</a:t>
            </a:r>
            <a:r>
              <a:rPr lang="en-US" dirty="0" err="1">
                <a:solidFill>
                  <a:srgbClr val="008000"/>
                </a:solidFill>
              </a:rPr>
              <a:t>Ilmu</a:t>
            </a:r>
            <a:r>
              <a:rPr lang="en-US" dirty="0">
                <a:solidFill>
                  <a:srgbClr val="008000"/>
                </a:solidFill>
              </a:rPr>
              <a:t> yang </a:t>
            </a:r>
            <a:r>
              <a:rPr lang="en-US" dirty="0" err="1">
                <a:solidFill>
                  <a:srgbClr val="008000"/>
                </a:solidFill>
              </a:rPr>
              <a:t>mempelajari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bagaimana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kita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dapat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merancang</a:t>
            </a:r>
            <a:r>
              <a:rPr lang="en-US" dirty="0">
                <a:solidFill>
                  <a:srgbClr val="008000"/>
                </a:solidFill>
              </a:rPr>
              <a:t> &amp; </a:t>
            </a:r>
            <a:r>
              <a:rPr lang="en-US" dirty="0" err="1">
                <a:solidFill>
                  <a:srgbClr val="008000"/>
                </a:solidFill>
              </a:rPr>
              <a:t>membangun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bahasa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pemrograman</a:t>
            </a:r>
            <a:r>
              <a:rPr lang="en-US" dirty="0">
                <a:solidFill>
                  <a:srgbClr val="008000"/>
                </a:solidFill>
              </a:rPr>
              <a:t>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14348" y="4357694"/>
            <a:ext cx="7543802" cy="1828800"/>
            <a:chOff x="457200" y="3429000"/>
            <a:chExt cx="7543802" cy="18288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971800" y="3429000"/>
              <a:ext cx="2743200" cy="1828800"/>
            </a:xfrm>
            <a:prstGeom prst="rect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1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dirty="0" err="1">
                  <a:solidFill>
                    <a:srgbClr val="000000"/>
                  </a:solidFill>
                  <a:ea typeface="AR PL ShanHeiSun Uni" charset="0"/>
                  <a:cs typeface="AR PL ShanHeiSun Uni" charset="0"/>
                </a:rPr>
                <a:t>Otomata</a:t>
              </a:r>
              <a:endParaRPr lang="en-GB" dirty="0">
                <a:solidFill>
                  <a:srgbClr val="000000"/>
                </a:solidFill>
                <a:ea typeface="AR PL ShanHeiSun Uni" charset="0"/>
                <a:cs typeface="AR PL ShanHeiSun Uni" charset="0"/>
              </a:endParaRPr>
            </a:p>
            <a:p>
              <a:pPr algn="ctr">
                <a:lnSpc>
                  <a:spcPct val="11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dirty="0" err="1">
                  <a:solidFill>
                    <a:srgbClr val="000000"/>
                  </a:solidFill>
                  <a:ea typeface="AR PL ShanHeiSun Uni" charset="0"/>
                  <a:cs typeface="AR PL ShanHeiSun Uni" charset="0"/>
                </a:rPr>
                <a:t>untuk</a:t>
              </a:r>
              <a:r>
                <a:rPr lang="en-GB" dirty="0">
                  <a:solidFill>
                    <a:srgbClr val="000000"/>
                  </a:solidFill>
                  <a:ea typeface="AR PL ShanHeiSun Uni" charset="0"/>
                  <a:cs typeface="AR PL ShanHeiSun Uni" charset="0"/>
                </a:rPr>
                <a:t> </a:t>
              </a:r>
              <a:r>
                <a:rPr lang="en-GB" dirty="0" err="1">
                  <a:solidFill>
                    <a:srgbClr val="000000"/>
                  </a:solidFill>
                  <a:ea typeface="AR PL ShanHeiSun Uni" charset="0"/>
                  <a:cs typeface="AR PL ShanHeiSun Uni" charset="0"/>
                </a:rPr>
                <a:t>proses</a:t>
              </a:r>
              <a:r>
                <a:rPr lang="en-GB" dirty="0">
                  <a:solidFill>
                    <a:srgbClr val="000000"/>
                  </a:solidFill>
                  <a:ea typeface="AR PL ShanHeiSun Uni" charset="0"/>
                  <a:cs typeface="AR PL ShanHeiSun Uni" charset="0"/>
                </a:rPr>
                <a:t> </a:t>
              </a:r>
              <a:r>
                <a:rPr lang="en-GB" dirty="0" err="1">
                  <a:solidFill>
                    <a:srgbClr val="000000"/>
                  </a:solidFill>
                  <a:ea typeface="AR PL ShanHeiSun Uni" charset="0"/>
                  <a:cs typeface="AR PL ShanHeiSun Uni" charset="0"/>
                </a:rPr>
                <a:t>kompilasi</a:t>
              </a:r>
              <a:endParaRPr lang="en-GB" dirty="0">
                <a:solidFill>
                  <a:srgbClr val="000000"/>
                </a:solidFill>
                <a:ea typeface="AR PL ShanHeiSun Uni" charset="0"/>
                <a:cs typeface="AR PL ShanHeiSun Uni" charset="0"/>
              </a:endParaRP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457200" y="3871328"/>
              <a:ext cx="2514601" cy="1054432"/>
              <a:chOff x="288" y="2006"/>
              <a:chExt cx="1584" cy="664"/>
            </a:xfrm>
          </p:grpSpPr>
          <p:sp>
            <p:nvSpPr>
              <p:cNvPr id="18" name="Line 5"/>
              <p:cNvSpPr>
                <a:spLocks noChangeShapeType="1"/>
              </p:cNvSpPr>
              <p:nvPr/>
            </p:nvSpPr>
            <p:spPr bwMode="auto">
              <a:xfrm>
                <a:off x="288" y="2303"/>
                <a:ext cx="1583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288" y="2006"/>
                <a:ext cx="1584" cy="6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5000" rIns="90000" bIns="45000" anchor="ctr" anchorCtr="1">
                <a:spAutoFit/>
              </a:bodyPr>
              <a:lstStyle/>
              <a:p>
                <a:pPr>
                  <a:lnSpc>
                    <a:spcPct val="116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dirty="0" err="1">
                    <a:solidFill>
                      <a:srgbClr val="000000"/>
                    </a:solidFill>
                    <a:ea typeface="AR PL ShanHeiSun Uni" charset="0"/>
                    <a:cs typeface="AR PL ShanHeiSun Uni" charset="0"/>
                  </a:rPr>
                  <a:t>Java,pascall,vb,php</a:t>
                </a:r>
                <a:endParaRPr lang="en-GB" dirty="0">
                  <a:solidFill>
                    <a:srgbClr val="000000"/>
                  </a:solidFill>
                  <a:ea typeface="AR PL ShanHeiSun Uni" charset="0"/>
                  <a:cs typeface="AR PL ShanHeiSun Uni" charset="0"/>
                </a:endParaRPr>
              </a:p>
              <a:p>
                <a:pPr>
                  <a:lnSpc>
                    <a:spcPct val="116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dirty="0">
                  <a:solidFill>
                    <a:srgbClr val="000000"/>
                  </a:solidFill>
                  <a:ea typeface="AR PL ShanHeiSun Uni" charset="0"/>
                  <a:cs typeface="AR PL ShanHeiSun Uni" charset="0"/>
                </a:endParaRPr>
              </a:p>
              <a:p>
                <a:pPr>
                  <a:lnSpc>
                    <a:spcPct val="116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ea typeface="AR PL ShanHeiSun Uni" charset="0"/>
                    <a:cs typeface="AR PL ShanHeiSun Uni" charset="0"/>
                  </a:rPr>
                  <a:t>Source Language</a:t>
                </a:r>
              </a:p>
            </p:txBody>
          </p:sp>
        </p:grp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5715001" y="3861800"/>
              <a:ext cx="2286001" cy="1054432"/>
              <a:chOff x="3600" y="2000"/>
              <a:chExt cx="1440" cy="664"/>
            </a:xfrm>
          </p:grpSpPr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>
                <a:off x="3600" y="2303"/>
                <a:ext cx="143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3600" y="2000"/>
                <a:ext cx="1440" cy="6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5000" rIns="90000" bIns="45000" anchor="ctr" anchorCtr="1">
                <a:spAutoFit/>
              </a:bodyPr>
              <a:lstStyle/>
              <a:p>
                <a:pPr>
                  <a:lnSpc>
                    <a:spcPct val="116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ea typeface="AR PL ShanHeiSun Uni" charset="0"/>
                    <a:cs typeface="AR PL ShanHeiSun Uni" charset="0"/>
                  </a:rPr>
                  <a:t>Small application </a:t>
                </a:r>
              </a:p>
              <a:p>
                <a:pPr>
                  <a:lnSpc>
                    <a:spcPct val="116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dirty="0">
                  <a:solidFill>
                    <a:srgbClr val="000000"/>
                  </a:solidFill>
                  <a:ea typeface="AR PL ShanHeiSun Uni" charset="0"/>
                  <a:cs typeface="AR PL ShanHeiSun Uni" charset="0"/>
                </a:endParaRPr>
              </a:p>
              <a:p>
                <a:pPr>
                  <a:lnSpc>
                    <a:spcPct val="116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ea typeface="AR PL ShanHeiSun Uni" charset="0"/>
                    <a:cs typeface="AR PL ShanHeiSun Uni" charset="0"/>
                  </a:rPr>
                  <a:t>Target Language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Komputasi</a:t>
            </a:r>
            <a:endParaRPr lang="en-US" dirty="0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3729054" y="1857364"/>
          <a:ext cx="3200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Visio" r:id="rId4" imgW="2088720" imgH="488520" progId="Visio.Drawing.11">
                  <p:embed/>
                </p:oleObj>
              </mc:Choice>
              <mc:Fallback>
                <p:oleObj name="Visio" r:id="rId4" imgW="2088720" imgH="48852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54" y="1857364"/>
                        <a:ext cx="3200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2643174" y="3429000"/>
          <a:ext cx="5514975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Visio" r:id="rId6" imgW="3103200" imgH="1460160" progId="Visio.Drawing.11">
                  <p:embed/>
                </p:oleObj>
              </mc:Choice>
              <mc:Fallback>
                <p:oleObj name="Visio" r:id="rId6" imgW="3103200" imgH="146016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3429000"/>
                        <a:ext cx="5514975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00034" y="1500174"/>
            <a:ext cx="94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Awal</a:t>
            </a:r>
            <a:r>
              <a:rPr lang="en-US" sz="2400" dirty="0"/>
              <a:t> :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00034" y="2714620"/>
            <a:ext cx="4410076" cy="39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133600"/>
            <a:ext cx="83058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Bagaimana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proses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komputasi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untuk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f(x)  =  x  +  x  + 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28600" y="1285900"/>
          <a:ext cx="39624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" name="Visio" r:id="rId4" imgW="3106440" imgH="1748880" progId="Visio.Drawing.11">
                  <p:embed/>
                </p:oleObj>
              </mc:Choice>
              <mc:Fallback>
                <p:oleObj name="Visio" r:id="rId4" imgW="3106440" imgH="17488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85900"/>
                        <a:ext cx="396240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304800" y="4181500"/>
          <a:ext cx="39624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" name="Visio" r:id="rId6" imgW="3103200" imgH="1746000" progId="Visio.Drawing.11">
                  <p:embed/>
                </p:oleObj>
              </mc:Choice>
              <mc:Fallback>
                <p:oleObj name="Visio" r:id="rId6" imgW="3103200" imgH="17460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81500"/>
                        <a:ext cx="396240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5181600" y="1209700"/>
          <a:ext cx="37338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" name="Visio" r:id="rId8" imgW="3103200" imgH="1974600" progId="Visio.Drawing.11">
                  <p:embed/>
                </p:oleObj>
              </mc:Choice>
              <mc:Fallback>
                <p:oleObj name="Visio" r:id="rId8" imgW="3103200" imgH="19746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09700"/>
                        <a:ext cx="37338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28600" y="12239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1)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029200" y="12097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3)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40291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2)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29200" y="4029100"/>
            <a:ext cx="3886200" cy="2514600"/>
            <a:chOff x="5029200" y="4029100"/>
            <a:chExt cx="3886200" cy="2514600"/>
          </a:xfrm>
        </p:grpSpPr>
        <p:graphicFrame>
          <p:nvGraphicFramePr>
            <p:cNvPr id="1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1492382"/>
                </p:ext>
              </p:extLst>
            </p:nvPr>
          </p:nvGraphicFramePr>
          <p:xfrm>
            <a:off x="5105400" y="4119588"/>
            <a:ext cx="3810000" cy="2424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7" name="Visio" r:id="rId10" imgW="3103200" imgH="1974600" progId="Visio.Drawing.11">
                    <p:embed/>
                  </p:oleObj>
                </mc:Choice>
                <mc:Fallback>
                  <p:oleObj name="Visio" r:id="rId10" imgW="3103200" imgH="1974600" progId="Visio.Drawing.11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4119588"/>
                          <a:ext cx="3810000" cy="2424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5029200" y="4029100"/>
              <a:ext cx="6096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>
                  <a:solidFill>
                    <a:srgbClr val="FF0000"/>
                  </a:solidFill>
                  <a:latin typeface="Comic Sans MS" pitchFamily="66" charset="0"/>
                </a:rPr>
                <a:t>4)</a:t>
              </a: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f(x)=</a:t>
            </a:r>
            <a:r>
              <a:rPr lang="en-US" dirty="0" err="1"/>
              <a:t>x+x+x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Deterministik</a:t>
            </a:r>
            <a:r>
              <a:rPr lang="en-US" dirty="0"/>
              <a:t> Finite </a:t>
            </a:r>
            <a:r>
              <a:rPr lang="en-US" dirty="0" err="1"/>
              <a:t>otomata</a:t>
            </a:r>
            <a:endParaRPr lang="en-US" dirty="0"/>
          </a:p>
        </p:txBody>
      </p:sp>
      <p:sp>
        <p:nvSpPr>
          <p:cNvPr id="3" name="AutoShape 2" descr="Image result for mesin finite autom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79257"/>
            <a:ext cx="5221552" cy="31329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2383" y="2845722"/>
            <a:ext cx="5832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049136" y="1818928"/>
            <a:ext cx="2771336" cy="2298284"/>
            <a:chOff x="6049136" y="1818928"/>
            <a:chExt cx="2771336" cy="2298284"/>
          </a:xfrm>
        </p:grpSpPr>
        <p:sp>
          <p:nvSpPr>
            <p:cNvPr id="7" name="TextBox 6"/>
            <p:cNvSpPr txBox="1"/>
            <p:nvPr/>
          </p:nvSpPr>
          <p:spPr>
            <a:xfrm>
              <a:off x="6049136" y="1818928"/>
              <a:ext cx="27713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Keterangan</a:t>
              </a:r>
              <a:r>
                <a:rPr lang="en-US" dirty="0"/>
                <a:t> :</a:t>
              </a:r>
            </a:p>
            <a:p>
              <a:r>
                <a:rPr lang="en-US" dirty="0"/>
                <a:t>Initial state : 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Final state :</a:t>
              </a: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7884368" y="2348880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301135" y="2668758"/>
              <a:ext cx="5832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Connector 9"/>
            <p:cNvSpPr/>
            <p:nvPr/>
          </p:nvSpPr>
          <p:spPr>
            <a:xfrm>
              <a:off x="7325659" y="3362544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7249459" y="3255948"/>
              <a:ext cx="800472" cy="861264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0375" y="5229200"/>
            <a:ext cx="7172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Pertanyaannya</a:t>
            </a:r>
            <a:r>
              <a:rPr lang="en-US" sz="2000" dirty="0"/>
              <a:t> :</a:t>
            </a:r>
          </a:p>
          <a:p>
            <a:r>
              <a:rPr lang="en-US" sz="2000" dirty="0" err="1"/>
              <a:t>Carilah</a:t>
            </a:r>
            <a:r>
              <a:rPr lang="en-US" sz="2000" dirty="0"/>
              <a:t> 3 </a:t>
            </a:r>
            <a:r>
              <a:rPr lang="en-US" sz="2000" dirty="0" err="1"/>
              <a:t>buah</a:t>
            </a:r>
            <a:r>
              <a:rPr lang="en-US" sz="2000" dirty="0"/>
              <a:t> string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Finite </a:t>
            </a:r>
            <a:r>
              <a:rPr lang="en-US" sz="2000" dirty="0" err="1"/>
              <a:t>otomata</a:t>
            </a:r>
            <a:r>
              <a:rPr lang="en-US" sz="2000" dirty="0"/>
              <a:t> </a:t>
            </a:r>
            <a:r>
              <a:rPr lang="en-US" sz="2000" dirty="0" err="1"/>
              <a:t>tsb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5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  <a:r>
              <a:rPr lang="en-US" dirty="0" err="1"/>
              <a:t>Penemu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91499"/>
              </p:ext>
            </p:extLst>
          </p:nvPr>
        </p:nvGraphicFramePr>
        <p:xfrm>
          <a:off x="457200" y="1357313"/>
          <a:ext cx="8229600" cy="51174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1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2197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FF0000"/>
                          </a:solidFill>
                          <a:latin typeface="+mn-lt"/>
                        </a:rPr>
                        <a:t>Noam Chomsky</a:t>
                      </a:r>
                      <a:endParaRPr lang="en-US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latin typeface="+mn-lt"/>
                        </a:rPr>
                        <a:t>membuat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latin typeface="+mn-lt"/>
                        </a:rPr>
                        <a:t>model </a:t>
                      </a:r>
                      <a:r>
                        <a:rPr lang="en-US" sz="28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matematis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 err="1">
                          <a:latin typeface="+mn-lt"/>
                        </a:rPr>
                        <a:t>untuk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 err="1">
                          <a:latin typeface="+mn-lt"/>
                        </a:rPr>
                        <a:t>mendeskripsikan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 err="1">
                          <a:latin typeface="+mn-lt"/>
                        </a:rPr>
                        <a:t>bahasa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197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FF0000"/>
                          </a:solidFill>
                          <a:latin typeface="+mn-lt"/>
                        </a:rPr>
                        <a:t>McCulloch &amp; Pitts</a:t>
                      </a:r>
                      <a:endParaRPr lang="en-US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2800" b="0" dirty="0" err="1">
                          <a:latin typeface="+mn-lt"/>
                        </a:rPr>
                        <a:t>merancang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latin typeface="+mn-lt"/>
                        </a:rPr>
                        <a:t>Finite Automata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 err="1">
                          <a:latin typeface="+mn-lt"/>
                        </a:rPr>
                        <a:t>untuk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 err="1">
                          <a:latin typeface="+mn-lt"/>
                        </a:rPr>
                        <a:t>memodelkan</a:t>
                      </a:r>
                      <a:r>
                        <a:rPr lang="en-US" sz="2800" b="0" dirty="0">
                          <a:latin typeface="+mn-lt"/>
                        </a:rPr>
                        <a:t> neuron nets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623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FF0000"/>
                          </a:solidFill>
                          <a:latin typeface="+mn-lt"/>
                        </a:rPr>
                        <a:t>Stephen </a:t>
                      </a:r>
                      <a:r>
                        <a:rPr lang="en-US" sz="28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Kleene</a:t>
                      </a:r>
                      <a:endParaRPr lang="en-US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2800" b="0" dirty="0" err="1">
                          <a:latin typeface="+mn-lt"/>
                        </a:rPr>
                        <a:t>menemukan</a:t>
                      </a:r>
                      <a:r>
                        <a:rPr lang="en-US" sz="2800" b="0" dirty="0">
                          <a:latin typeface="+mn-lt"/>
                        </a:rPr>
                        <a:t> model </a:t>
                      </a:r>
                      <a:r>
                        <a:rPr lang="en-US" sz="2800" b="0" dirty="0" err="1">
                          <a:latin typeface="+mn-lt"/>
                        </a:rPr>
                        <a:t>representasi</a:t>
                      </a:r>
                      <a:r>
                        <a:rPr lang="en-US" sz="2800" b="0" dirty="0">
                          <a:latin typeface="+mn-lt"/>
                        </a:rPr>
                        <a:t> lain </a:t>
                      </a:r>
                      <a:r>
                        <a:rPr lang="en-US" sz="2800" b="0" dirty="0" err="1">
                          <a:latin typeface="+mn-lt"/>
                        </a:rPr>
                        <a:t>dari</a:t>
                      </a:r>
                      <a:r>
                        <a:rPr lang="en-US" sz="2800" b="0" dirty="0">
                          <a:latin typeface="+mn-lt"/>
                        </a:rPr>
                        <a:t> automata </a:t>
                      </a:r>
                      <a:r>
                        <a:rPr lang="en-US" sz="2800" b="0" dirty="0" err="1">
                          <a:latin typeface="+mn-lt"/>
                        </a:rPr>
                        <a:t>melalui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latin typeface="+mn-lt"/>
                        </a:rPr>
                        <a:t>Regular Expression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+mn-lt"/>
                        <a:sym typeface="Wingdings 3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066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FF0000"/>
                          </a:solidFill>
                          <a:latin typeface="+mn-lt"/>
                        </a:rPr>
                        <a:t>Alan Turing</a:t>
                      </a:r>
                      <a:endParaRPr lang="en-US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2800" b="0" dirty="0" err="1">
                          <a:latin typeface="+mn-lt"/>
                        </a:rPr>
                        <a:t>menemukan</a:t>
                      </a:r>
                      <a:r>
                        <a:rPr lang="en-US" sz="2800" b="0" dirty="0">
                          <a:latin typeface="+mn-lt"/>
                        </a:rPr>
                        <a:t> model </a:t>
                      </a:r>
                      <a:r>
                        <a:rPr lang="en-US" sz="2800" b="0" dirty="0" err="1">
                          <a:latin typeface="+mn-lt"/>
                        </a:rPr>
                        <a:t>untuk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 err="1">
                          <a:latin typeface="+mn-lt"/>
                        </a:rPr>
                        <a:t>mengidentifikasi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 err="1">
                          <a:latin typeface="+mn-lt"/>
                        </a:rPr>
                        <a:t>apakah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 err="1">
                          <a:latin typeface="+mn-lt"/>
                        </a:rPr>
                        <a:t>sebuah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 err="1">
                          <a:latin typeface="+mn-lt"/>
                        </a:rPr>
                        <a:t>permasalahan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 err="1">
                          <a:latin typeface="+mn-lt"/>
                        </a:rPr>
                        <a:t>dapat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 err="1">
                          <a:latin typeface="+mn-lt"/>
                        </a:rPr>
                        <a:t>dikomputasi</a:t>
                      </a:r>
                      <a:r>
                        <a:rPr lang="en-US" sz="2800" b="0" dirty="0">
                          <a:latin typeface="+mn-lt"/>
                        </a:rPr>
                        <a:t> </a:t>
                      </a:r>
                      <a:r>
                        <a:rPr lang="en-US" sz="2800" b="0" dirty="0"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en-US" sz="2800" b="0" dirty="0">
                          <a:latin typeface="+mn-lt"/>
                        </a:rPr>
                        <a:t>  </a:t>
                      </a:r>
                      <a:r>
                        <a:rPr lang="en-US" sz="28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Mesin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latin typeface="+mn-lt"/>
                        </a:rPr>
                        <a:t> Turing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1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6477000" cy="609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AutoNum type="arabicPeriod"/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Penuhi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kursi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terdepan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walau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sulit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Smartphone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kondisi</a:t>
            </a:r>
            <a:r>
              <a:rPr lang="en-US" sz="2800" dirty="0" smtClean="0">
                <a:solidFill>
                  <a:schemeClr val="tx1"/>
                </a:solidFill>
              </a:rPr>
              <a:t> silent/off </a:t>
            </a:r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Tidak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menggunakan</a:t>
            </a:r>
            <a:r>
              <a:rPr lang="en-US" sz="2800" dirty="0" smtClean="0">
                <a:solidFill>
                  <a:schemeClr val="tx1"/>
                </a:solidFill>
              </a:rPr>
              <a:t> HP </a:t>
            </a:r>
            <a:r>
              <a:rPr lang="en-US" sz="2800" dirty="0" err="1" smtClean="0">
                <a:solidFill>
                  <a:schemeClr val="tx1"/>
                </a:solidFill>
              </a:rPr>
              <a:t>saat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berkuliah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kecuali</a:t>
            </a:r>
            <a:r>
              <a:rPr lang="en-US" sz="2800" dirty="0" smtClean="0">
                <a:solidFill>
                  <a:schemeClr val="tx1"/>
                </a:solidFill>
              </a:rPr>
              <a:t> urgent</a:t>
            </a:r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Tidak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diskusi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selain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materi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sedang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disampaikan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Tidak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memakai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atribut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tambahan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seperti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dirty="0" err="1" smtClean="0">
                <a:solidFill>
                  <a:schemeClr val="tx1"/>
                </a:solidFill>
              </a:rPr>
              <a:t>opi</a:t>
            </a:r>
            <a:r>
              <a:rPr lang="en-US" sz="2800" dirty="0" smtClean="0">
                <a:solidFill>
                  <a:schemeClr val="tx1"/>
                </a:solidFill>
              </a:rPr>
              <a:t>, sweater, </a:t>
            </a:r>
            <a:r>
              <a:rPr lang="en-US" sz="2800" dirty="0" err="1" smtClean="0">
                <a:solidFill>
                  <a:schemeClr val="tx1"/>
                </a:solidFill>
              </a:rPr>
              <a:t>jaket</a:t>
            </a:r>
            <a:r>
              <a:rPr lang="en-US" sz="2800" dirty="0" smtClean="0">
                <a:solidFill>
                  <a:schemeClr val="tx1"/>
                </a:solidFill>
              </a:rPr>
              <a:t>, headset </a:t>
            </a:r>
            <a:r>
              <a:rPr lang="en-US" sz="2800" dirty="0" err="1" smtClean="0">
                <a:solidFill>
                  <a:schemeClr val="tx1"/>
                </a:solidFill>
              </a:rPr>
              <a:t>dsb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kecuali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kondisi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tertentu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Dilarang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keras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memalsukan</a:t>
            </a:r>
            <a:r>
              <a:rPr lang="en-US" sz="2800" dirty="0" smtClean="0">
                <a:solidFill>
                  <a:schemeClr val="tx1"/>
                </a:solidFill>
              </a:rPr>
              <a:t> / TA</a:t>
            </a: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2292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272516"/>
              </p:ext>
            </p:extLst>
          </p:nvPr>
        </p:nvGraphicFramePr>
        <p:xfrm>
          <a:off x="457200" y="1357313"/>
          <a:ext cx="8229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err="1"/>
                        <a:t>Komponen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err="1"/>
                        <a:t>Prosentase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Assignment/Quiz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Exam1 / </a:t>
                      </a:r>
                      <a:r>
                        <a:rPr lang="en-US" sz="4400" dirty="0" smtClean="0"/>
                        <a:t>UTS 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35 %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Exam2 /</a:t>
                      </a:r>
                      <a:r>
                        <a:rPr lang="en-US" sz="4400" baseline="0" dirty="0"/>
                        <a:t> </a:t>
                      </a:r>
                      <a:r>
                        <a:rPr lang="en-US" sz="4400" baseline="0" dirty="0" smtClean="0"/>
                        <a:t>UAS 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45 %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Active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5-10</a:t>
                      </a:r>
                      <a:r>
                        <a:rPr lang="en-US" sz="440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5733256"/>
            <a:ext cx="557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*)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/ </a:t>
            </a:r>
            <a:r>
              <a:rPr lang="en-US" dirty="0" err="1"/>
              <a:t>memberikan</a:t>
            </a:r>
            <a:r>
              <a:rPr lang="en-US" dirty="0"/>
              <a:t> 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Table of grading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071688"/>
          <a:ext cx="6572250" cy="2438400"/>
        </p:xfrm>
        <a:graphic>
          <a:graphicData uri="http://schemas.openxmlformats.org/drawingml/2006/table">
            <a:tbl>
              <a:tblPr/>
              <a:tblGrid>
                <a:gridCol w="172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Nilai Angka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Nilai Huruf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Harkat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Sebutan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81 - 100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Istimewa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76 -  80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B+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Baik sekali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66 -  75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Baik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61 -  65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C+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Cukup baik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51 -  60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Cukup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31 -  50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Kurang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≤ 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Gagal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62" name="Rectangle 5"/>
          <p:cNvSpPr>
            <a:spLocks noChangeArrowheads="1"/>
          </p:cNvSpPr>
          <p:nvPr/>
        </p:nvSpPr>
        <p:spPr bwMode="auto">
          <a:xfrm>
            <a:off x="683568" y="1434262"/>
            <a:ext cx="79603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GB" sz="2000" dirty="0" err="1"/>
              <a:t>Penilaian</a:t>
            </a:r>
            <a:r>
              <a:rPr lang="en-GB" sz="2000" dirty="0"/>
              <a:t> </a:t>
            </a:r>
            <a:r>
              <a:rPr lang="en-GB" sz="2000" dirty="0" err="1"/>
              <a:t>akan</a:t>
            </a:r>
            <a:r>
              <a:rPr lang="en-GB" sz="2000" dirty="0"/>
              <a:t> </a:t>
            </a:r>
            <a:r>
              <a:rPr lang="en-GB" sz="2000" dirty="0" err="1"/>
              <a:t>dilakukan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</a:t>
            </a:r>
            <a:r>
              <a:rPr lang="en-GB" sz="2000" dirty="0" err="1"/>
              <a:t>menggunakan</a:t>
            </a:r>
            <a:r>
              <a:rPr lang="en-GB" sz="2000" dirty="0"/>
              <a:t> </a:t>
            </a:r>
            <a:r>
              <a:rPr lang="en-GB" sz="2000" dirty="0" err="1"/>
              <a:t>kriteria</a:t>
            </a:r>
            <a:r>
              <a:rPr lang="en-GB" sz="2000" dirty="0"/>
              <a:t> </a:t>
            </a:r>
            <a:r>
              <a:rPr lang="en-GB" sz="2000" dirty="0" err="1"/>
              <a:t>sebagai</a:t>
            </a:r>
            <a:r>
              <a:rPr lang="en-GB" sz="2000" dirty="0"/>
              <a:t> </a:t>
            </a:r>
            <a:r>
              <a:rPr lang="en-GB" sz="2000" dirty="0" err="1"/>
              <a:t>berikut</a:t>
            </a:r>
            <a:r>
              <a:rPr lang="en-GB" sz="2000" dirty="0"/>
              <a:t> :</a:t>
            </a:r>
          </a:p>
        </p:txBody>
      </p:sp>
      <p:sp>
        <p:nvSpPr>
          <p:cNvPr id="64563" name="Rectangle 6"/>
          <p:cNvSpPr>
            <a:spLocks noChangeArrowheads="1"/>
          </p:cNvSpPr>
          <p:nvPr/>
        </p:nvSpPr>
        <p:spPr bwMode="auto">
          <a:xfrm>
            <a:off x="683569" y="4714875"/>
            <a:ext cx="82089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sz="2000" b="1" dirty="0" err="1">
                <a:solidFill>
                  <a:srgbClr val="FF0000"/>
                </a:solidFill>
              </a:rPr>
              <a:t>Absen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Kurang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= </a:t>
            </a:r>
            <a:r>
              <a:rPr lang="en-US" sz="2000" b="1" dirty="0">
                <a:solidFill>
                  <a:srgbClr val="FF0000"/>
                </a:solidFill>
              </a:rPr>
              <a:t>E  </a:t>
            </a:r>
            <a:r>
              <a:rPr lang="en-US" sz="2000" b="1" dirty="0"/>
              <a:t>(</a:t>
            </a:r>
            <a:r>
              <a:rPr lang="en-US" sz="2000" b="1" dirty="0" err="1"/>
              <a:t>surat</a:t>
            </a:r>
            <a:r>
              <a:rPr lang="en-US" sz="2000" b="1" dirty="0"/>
              <a:t> </a:t>
            </a:r>
            <a:r>
              <a:rPr lang="en-US" sz="2000" b="1" dirty="0" err="1"/>
              <a:t>edaran</a:t>
            </a:r>
            <a:r>
              <a:rPr lang="en-US" sz="2000" b="1" dirty="0"/>
              <a:t> </a:t>
            </a:r>
            <a:r>
              <a:rPr lang="en-US" sz="2000" b="1" dirty="0" err="1"/>
              <a:t>Rektor</a:t>
            </a:r>
            <a:r>
              <a:rPr lang="en-US" sz="2000" b="1" dirty="0"/>
              <a:t> 07/UN62/SE/II/2015</a:t>
            </a:r>
            <a:r>
              <a:rPr lang="en-US" sz="2000" b="1" dirty="0" smtClean="0"/>
              <a:t>) </a:t>
            </a:r>
            <a:r>
              <a:rPr lang="en-US" sz="2000" b="1" dirty="0" err="1" smtClean="0"/>
              <a:t>akan</a:t>
            </a:r>
            <a:r>
              <a:rPr lang="en-US" sz="2000" b="1" dirty="0" smtClean="0"/>
              <a:t> </a:t>
            </a:r>
          </a:p>
          <a:p>
            <a:pPr fontAlgn="t"/>
            <a:r>
              <a:rPr lang="en-US" sz="2000" b="1" dirty="0" err="1" smtClean="0"/>
              <a:t>Direvisi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menjadi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bahan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pertimbangan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penilaian</a:t>
            </a:r>
            <a:endParaRPr lang="en-US" sz="2000" b="1" dirty="0"/>
          </a:p>
          <a:p>
            <a:pPr fontAlgn="t"/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3"/>
          </a:xfrm>
        </p:spPr>
        <p:txBody>
          <a:bodyPr/>
          <a:lstStyle/>
          <a:p>
            <a:r>
              <a:rPr lang="en-US"/>
              <a:t>Berapa kali boleh “mbolos”</a:t>
            </a:r>
            <a:r>
              <a:rPr lang="en-US" baseline="30000"/>
              <a:t>1</a:t>
            </a:r>
            <a:r>
              <a:rPr lang="en-US"/>
              <a:t>?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60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81000" y="1447800"/>
            <a:ext cx="2743200" cy="2209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14 kali</a:t>
            </a:r>
          </a:p>
          <a:p>
            <a:pPr algn="ctr">
              <a:defRPr/>
            </a:pPr>
            <a:r>
              <a:rPr lang="en-US" sz="2400" b="1" dirty="0" err="1"/>
              <a:t>pertemuan</a:t>
            </a:r>
            <a:endParaRPr lang="en-US" sz="2400" b="1" dirty="0"/>
          </a:p>
          <a:p>
            <a:pPr algn="ctr">
              <a:defRPr/>
            </a:pPr>
            <a:r>
              <a:rPr lang="en-US" sz="2400" b="1" dirty="0"/>
              <a:t>100%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276600" y="2133600"/>
            <a:ext cx="1600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 x </a:t>
            </a:r>
            <a:r>
              <a:rPr lang="en-US" dirty="0" err="1"/>
              <a:t>mbolos</a:t>
            </a:r>
            <a:endParaRPr lang="en-US" dirty="0"/>
          </a:p>
        </p:txBody>
      </p:sp>
      <p:sp>
        <p:nvSpPr>
          <p:cNvPr id="10" name="Pie 9"/>
          <p:cNvSpPr/>
          <p:nvPr/>
        </p:nvSpPr>
        <p:spPr>
          <a:xfrm>
            <a:off x="4953000" y="1447800"/>
            <a:ext cx="2286000" cy="2057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sz="20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92,8%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“</a:t>
            </a:r>
            <a:r>
              <a:rPr lang="en-US" sz="2000" b="1" dirty="0" err="1">
                <a:solidFill>
                  <a:schemeClr val="bg1"/>
                </a:solidFill>
              </a:rPr>
              <a:t>Aman</a:t>
            </a:r>
            <a:r>
              <a:rPr lang="en-US" sz="2000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62313" y="4419600"/>
            <a:ext cx="1600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 x </a:t>
            </a:r>
            <a:r>
              <a:rPr lang="en-US" dirty="0" err="1"/>
              <a:t>mbolos</a:t>
            </a:r>
            <a:endParaRPr lang="en-US" dirty="0"/>
          </a:p>
        </p:txBody>
      </p:sp>
      <p:sp>
        <p:nvSpPr>
          <p:cNvPr id="12" name="Pie 11"/>
          <p:cNvSpPr/>
          <p:nvPr/>
        </p:nvSpPr>
        <p:spPr>
          <a:xfrm>
            <a:off x="4953000" y="3657600"/>
            <a:ext cx="2286000" cy="2057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sz="20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85,7%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“</a:t>
            </a:r>
            <a:r>
              <a:rPr lang="en-US" sz="2000" b="1" dirty="0" err="1">
                <a:solidFill>
                  <a:schemeClr val="bg1"/>
                </a:solidFill>
              </a:rPr>
              <a:t>Aman</a:t>
            </a:r>
            <a:r>
              <a:rPr lang="en-US" sz="2000" b="1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47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57298"/>
            <a:ext cx="8784976" cy="476886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Rifki</a:t>
            </a:r>
            <a:r>
              <a:rPr lang="en-US" sz="2800" dirty="0" smtClean="0"/>
              <a:t> Indra </a:t>
            </a:r>
            <a:r>
              <a:rPr lang="en-US" sz="2800" dirty="0" err="1" smtClean="0"/>
              <a:t>Perwira</a:t>
            </a:r>
            <a:r>
              <a:rPr lang="en-US" sz="2800" dirty="0" smtClean="0"/>
              <a:t>, </a:t>
            </a:r>
            <a:r>
              <a:rPr lang="en-US" sz="2800" dirty="0"/>
              <a:t>S.</a:t>
            </a:r>
            <a:r>
              <a:rPr lang="en-US" sz="2800" dirty="0" err="1"/>
              <a:t>Kom</a:t>
            </a:r>
            <a:r>
              <a:rPr lang="en-US" sz="2800" dirty="0"/>
              <a:t>.,</a:t>
            </a:r>
            <a:r>
              <a:rPr lang="en-US" sz="2800" dirty="0" err="1"/>
              <a:t>M.Eng</a:t>
            </a:r>
            <a:r>
              <a:rPr lang="en-US" sz="2800" dirty="0"/>
              <a:t> </a:t>
            </a:r>
            <a:r>
              <a:rPr lang="en-US" sz="2800" dirty="0" smtClean="0"/>
              <a:t>(A,B,C,D)</a:t>
            </a:r>
          </a:p>
          <a:p>
            <a:pPr marL="0" indent="0">
              <a:buNone/>
            </a:pPr>
            <a:endParaRPr lang="id-ID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426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3"/>
          </a:xfrm>
        </p:spPr>
        <p:txBody>
          <a:bodyPr/>
          <a:lstStyle/>
          <a:p>
            <a:r>
              <a:rPr lang="en-US"/>
              <a:t>Berapa kali boleh “mbolos”</a:t>
            </a:r>
            <a:r>
              <a:rPr lang="en-US" baseline="30000"/>
              <a:t>2</a:t>
            </a:r>
            <a:r>
              <a:rPr lang="en-US"/>
              <a:t>?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8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81000" y="1447800"/>
            <a:ext cx="2743200" cy="2209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13 kali</a:t>
            </a:r>
          </a:p>
          <a:p>
            <a:pPr algn="ctr">
              <a:defRPr/>
            </a:pPr>
            <a:r>
              <a:rPr lang="en-US" sz="2400" b="1" dirty="0" err="1"/>
              <a:t>pertemuan</a:t>
            </a:r>
            <a:endParaRPr lang="en-US" sz="2400" b="1" dirty="0"/>
          </a:p>
          <a:p>
            <a:pPr algn="ctr">
              <a:defRPr/>
            </a:pPr>
            <a:r>
              <a:rPr lang="en-US" sz="2400" b="1" dirty="0"/>
              <a:t>100%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276600" y="2133600"/>
            <a:ext cx="1600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 x </a:t>
            </a:r>
            <a:r>
              <a:rPr lang="en-US" dirty="0" err="1"/>
              <a:t>mbolos</a:t>
            </a:r>
            <a:endParaRPr lang="en-US" dirty="0"/>
          </a:p>
        </p:txBody>
      </p:sp>
      <p:sp>
        <p:nvSpPr>
          <p:cNvPr id="10" name="Pie 9"/>
          <p:cNvSpPr/>
          <p:nvPr/>
        </p:nvSpPr>
        <p:spPr>
          <a:xfrm>
            <a:off x="4953000" y="1447800"/>
            <a:ext cx="2286000" cy="2057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sz="20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92,3%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“</a:t>
            </a:r>
            <a:r>
              <a:rPr lang="en-US" sz="2000" b="1" dirty="0" err="1">
                <a:solidFill>
                  <a:schemeClr val="bg1"/>
                </a:solidFill>
              </a:rPr>
              <a:t>Aman</a:t>
            </a:r>
            <a:r>
              <a:rPr lang="en-US" sz="2000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62313" y="4419600"/>
            <a:ext cx="1600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 x </a:t>
            </a:r>
            <a:r>
              <a:rPr lang="en-US" dirty="0" err="1"/>
              <a:t>mbolos</a:t>
            </a:r>
            <a:endParaRPr lang="en-US" dirty="0"/>
          </a:p>
        </p:txBody>
      </p:sp>
      <p:sp>
        <p:nvSpPr>
          <p:cNvPr id="12" name="Pie 11"/>
          <p:cNvSpPr/>
          <p:nvPr/>
        </p:nvSpPr>
        <p:spPr>
          <a:xfrm>
            <a:off x="4953000" y="3657600"/>
            <a:ext cx="2286000" cy="2057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sz="20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84,6%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“</a:t>
            </a:r>
            <a:r>
              <a:rPr lang="en-US" sz="2000" b="1" dirty="0" err="1">
                <a:solidFill>
                  <a:srgbClr val="FFFF00"/>
                </a:solidFill>
              </a:rPr>
              <a:t>tdk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aman</a:t>
            </a:r>
            <a:r>
              <a:rPr lang="en-US" sz="2000" b="1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8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219200"/>
            <a:ext cx="6913563" cy="5181600"/>
          </a:xfrm>
        </p:spPr>
      </p:pic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Tantangan</a:t>
            </a:r>
            <a:r>
              <a:rPr lang="en-US" altLang="en-US" baseline="30000" dirty="0" smtClean="0"/>
              <a:t>1</a:t>
            </a:r>
            <a:r>
              <a:rPr lang="en-US" altLang="en-US" baseline="30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23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Tantangan</a:t>
            </a:r>
            <a:r>
              <a:rPr lang="en-US" altLang="en-US" dirty="0" smtClean="0"/>
              <a:t> mahasiswa</a:t>
            </a:r>
            <a:r>
              <a:rPr lang="en-US" altLang="en-US" baseline="30000" dirty="0" smtClean="0"/>
              <a:t>2</a:t>
            </a:r>
            <a:r>
              <a:rPr lang="en-US" altLang="en-US" baseline="30000" dirty="0"/>
              <a:t>)</a:t>
            </a:r>
            <a:endParaRPr lang="en-US" altLang="en-US" dirty="0"/>
          </a:p>
        </p:txBody>
      </p:sp>
      <p:pic>
        <p:nvPicPr>
          <p:cNvPr id="2867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460500"/>
            <a:ext cx="5867400" cy="4711700"/>
          </a:xfrm>
        </p:spPr>
      </p:pic>
    </p:spTree>
    <p:extLst>
      <p:ext uri="{BB962C8B-B14F-4D97-AF65-F5344CB8AC3E}">
        <p14:creationId xmlns:p14="http://schemas.microsoft.com/office/powerpoint/2010/main" val="24070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Komplain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komplain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komplain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Bahasa yang </a:t>
            </a:r>
            <a:r>
              <a:rPr lang="en-US" dirty="0" err="1"/>
              <a:t>baku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sopan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/>
              <a:t>Ucapan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9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to teach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learning.upnyk.ac.id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1"/>
            <a:ext cx="763284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4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40768"/>
            <a:ext cx="712879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4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Aho</a:t>
            </a:r>
            <a:r>
              <a:rPr lang="en-US" sz="2000" dirty="0"/>
              <a:t>, Alfred V., </a:t>
            </a:r>
            <a:r>
              <a:rPr lang="en-US" sz="2000" dirty="0" err="1"/>
              <a:t>Sethi</a:t>
            </a:r>
            <a:r>
              <a:rPr lang="en-US" sz="2000" dirty="0"/>
              <a:t>, R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</a:rPr>
              <a:t>.,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</a:rPr>
              <a:t>Ulman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</a:rPr>
              <a:t>, J.D., </a:t>
            </a:r>
            <a:r>
              <a:rPr lang="en-US" sz="2000" i="1" dirty="0">
                <a:ea typeface="Lucida Sans Unicode" pitchFamily="34" charset="0"/>
                <a:cs typeface="Lucida Sans Unicode" pitchFamily="34" charset="0"/>
              </a:rPr>
              <a:t>Compilers : Principles, Techniques, and Tools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</a:rPr>
              <a:t>, Addison-Wesley Publ. Company, Reading Massachusetts, 1986</a:t>
            </a:r>
          </a:p>
          <a:p>
            <a:r>
              <a:rPr lang="en-US" sz="2000" dirty="0">
                <a:ea typeface="Lucida Sans Unicode" pitchFamily="34" charset="0"/>
                <a:cs typeface="Lucida Sans Unicode" pitchFamily="34" charset="0"/>
              </a:rPr>
              <a:t>Cohen, Daniel I.A., </a:t>
            </a:r>
            <a:r>
              <a:rPr lang="en-US" sz="2000" i="1" dirty="0">
                <a:ea typeface="Lucida Sans Unicode" pitchFamily="34" charset="0"/>
                <a:cs typeface="Lucida Sans Unicode" pitchFamily="34" charset="0"/>
              </a:rPr>
              <a:t>Introduction to Computer Theory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</a:rPr>
              <a:t>, John Wiley &amp; Sons, 1990</a:t>
            </a:r>
          </a:p>
          <a:p>
            <a:r>
              <a:rPr lang="en-US" sz="2000" dirty="0" err="1"/>
              <a:t>Utdirartatmo</a:t>
            </a:r>
            <a:r>
              <a:rPr lang="en-US" sz="2000" dirty="0"/>
              <a:t>, </a:t>
            </a:r>
            <a:r>
              <a:rPr lang="en-US" sz="2000" dirty="0" err="1"/>
              <a:t>Firrar</a:t>
            </a:r>
            <a:r>
              <a:rPr lang="en-US" sz="2000" dirty="0"/>
              <a:t>, </a:t>
            </a:r>
            <a:r>
              <a:rPr lang="en-US" sz="2000" dirty="0" err="1"/>
              <a:t>Teori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Dan </a:t>
            </a:r>
            <a:r>
              <a:rPr lang="en-US" sz="2000" dirty="0" err="1"/>
              <a:t>Otomata</a:t>
            </a:r>
            <a:r>
              <a:rPr lang="en-US" sz="2000" dirty="0"/>
              <a:t>, J &amp; J Learning, Yogyakarta, 2010</a:t>
            </a:r>
          </a:p>
          <a:p>
            <a:r>
              <a:rPr lang="en-US" sz="2000" dirty="0" err="1"/>
              <a:t>Utdirartatmo</a:t>
            </a:r>
            <a:r>
              <a:rPr lang="en-US" sz="2000" dirty="0"/>
              <a:t> </a:t>
            </a:r>
            <a:r>
              <a:rPr lang="en-US" sz="2000" dirty="0" err="1"/>
              <a:t>Firrar</a:t>
            </a:r>
            <a:r>
              <a:rPr lang="en-US" sz="2000" dirty="0"/>
              <a:t>,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Kompilasi</a:t>
            </a:r>
            <a:r>
              <a:rPr lang="en-US" sz="2000" dirty="0"/>
              <a:t>, J &amp; J Learning, Yogyakarta, 2010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  <a:ea typeface="Lucida Sans Unicode" pitchFamily="34" charset="0"/>
              <a:cs typeface="Lucida Sans Unicode" pitchFamily="34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ookman Old Style" pitchFamily="18" charset="0"/>
              </a:rPr>
              <a:t>Perkenalan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err="1" smtClean="0">
                <a:latin typeface="Bookman Old Style" pitchFamily="18" charset="0"/>
              </a:rPr>
              <a:t>singkat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9552" y="908720"/>
            <a:ext cx="4464496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Name : </a:t>
            </a:r>
            <a:r>
              <a:rPr lang="en-US" sz="2800" dirty="0" err="1"/>
              <a:t>Rifki</a:t>
            </a:r>
            <a:r>
              <a:rPr lang="en-US" sz="2800" dirty="0"/>
              <a:t> </a:t>
            </a:r>
            <a:r>
              <a:rPr lang="en-US" sz="2800" dirty="0" err="1"/>
              <a:t>Indra</a:t>
            </a:r>
            <a:r>
              <a:rPr lang="en-US" sz="2800" dirty="0"/>
              <a:t> </a:t>
            </a:r>
            <a:r>
              <a:rPr lang="en-US" sz="2800" dirty="0" err="1"/>
              <a:t>Perwira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539552" y="1700808"/>
            <a:ext cx="684076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S.Kom</a:t>
            </a:r>
            <a:r>
              <a:rPr lang="en-US" sz="2800" dirty="0"/>
              <a:t> : Computer Science UGM 2002-2006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39552" y="2492896"/>
            <a:ext cx="7632848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M.Eng</a:t>
            </a:r>
            <a:r>
              <a:rPr lang="en-US" sz="2800" dirty="0"/>
              <a:t> : Information Technology UGM 2010-2012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39552" y="3284984"/>
            <a:ext cx="8064896" cy="172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Office : 1. </a:t>
            </a:r>
            <a:r>
              <a:rPr lang="en-US" sz="2800" dirty="0" smtClean="0"/>
              <a:t>Lab. </a:t>
            </a:r>
            <a:r>
              <a:rPr lang="en-US" sz="2800" dirty="0" err="1" smtClean="0"/>
              <a:t>lantai</a:t>
            </a:r>
            <a:r>
              <a:rPr lang="en-US" sz="2800" dirty="0" smtClean="0"/>
              <a:t> 2, </a:t>
            </a:r>
            <a:r>
              <a:rPr lang="en-US" sz="2800" dirty="0" err="1" smtClean="0"/>
              <a:t>Jurusan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Informatika</a:t>
            </a:r>
            <a:r>
              <a:rPr lang="en-US" sz="2800" dirty="0"/>
              <a:t>.</a:t>
            </a:r>
          </a:p>
          <a:p>
            <a:r>
              <a:rPr lang="en-US" sz="2800" dirty="0"/>
              <a:t>	  2. UPT. </a:t>
            </a:r>
            <a:r>
              <a:rPr lang="en-US" sz="2800" dirty="0" smtClean="0"/>
              <a:t>TIK, </a:t>
            </a:r>
            <a:r>
              <a:rPr lang="en-US" sz="2800" dirty="0" err="1"/>
              <a:t>Kampus</a:t>
            </a:r>
            <a:r>
              <a:rPr lang="en-US" sz="2800" dirty="0"/>
              <a:t> </a:t>
            </a:r>
            <a:r>
              <a:rPr lang="en-US" sz="2800" dirty="0" smtClean="0"/>
              <a:t>1 </a:t>
            </a:r>
            <a:r>
              <a:rPr lang="en-US" sz="2800" dirty="0" err="1" smtClean="0"/>
              <a:t>condong</a:t>
            </a:r>
            <a:r>
              <a:rPr lang="en-US" sz="2800" dirty="0" smtClean="0"/>
              <a:t> </a:t>
            </a:r>
            <a:r>
              <a:rPr lang="en-US" sz="2800" dirty="0" err="1" smtClean="0"/>
              <a:t>catur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539552" y="4437112"/>
            <a:ext cx="8352928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Phone/email : 081 328 828344 / rifki@upnyk.ac.id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39552" y="5301208"/>
            <a:ext cx="8856984" cy="1556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Mengajar</a:t>
            </a:r>
            <a:r>
              <a:rPr lang="en-US" sz="2800" dirty="0"/>
              <a:t> </a:t>
            </a:r>
            <a:r>
              <a:rPr lang="en-US" sz="2800" dirty="0" smtClean="0"/>
              <a:t>MKA lain </a:t>
            </a:r>
            <a:r>
              <a:rPr lang="en-US" sz="2800" dirty="0"/>
              <a:t>: </a:t>
            </a:r>
            <a:r>
              <a:rPr lang="en-US" sz="2800" dirty="0" err="1" smtClean="0"/>
              <a:t>Pengamanan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(A)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78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pengganti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930509"/>
              </p:ext>
            </p:extLst>
          </p:nvPr>
        </p:nvGraphicFramePr>
        <p:xfrm>
          <a:off x="467544" y="1628800"/>
          <a:ext cx="82295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A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Selasa</a:t>
                      </a:r>
                      <a:r>
                        <a:rPr lang="en-US" sz="3000" dirty="0" smtClean="0"/>
                        <a:t> (44)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10.00-12.30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PATII-3D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C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Rabu</a:t>
                      </a:r>
                      <a:r>
                        <a:rPr lang="en-US" sz="3000" dirty="0" smtClean="0"/>
                        <a:t> (44)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10.00-12.30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PATI-3B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B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Rabu</a:t>
                      </a:r>
                      <a:r>
                        <a:rPr lang="en-US" sz="3000" dirty="0" smtClean="0"/>
                        <a:t> (43)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12.30-15.00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PATIII-3A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2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Senin</a:t>
                      </a:r>
                      <a:r>
                        <a:rPr lang="en-US" sz="3000" dirty="0" smtClean="0"/>
                        <a:t> (34)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12.30-15.00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PATII-3D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19503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883027"/>
              </p:ext>
            </p:extLst>
          </p:nvPr>
        </p:nvGraphicFramePr>
        <p:xfrm>
          <a:off x="539552" y="4879424"/>
          <a:ext cx="784887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4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Kamis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12.30-selesai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menyesuaikan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Jum’at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13.00-selesai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menyesuaikan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6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Kalender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2019/2020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 : 27 </a:t>
            </a:r>
            <a:r>
              <a:rPr lang="en-US" dirty="0" err="1" smtClean="0"/>
              <a:t>Januari</a:t>
            </a:r>
            <a:r>
              <a:rPr lang="en-US" dirty="0" smtClean="0"/>
              <a:t> 2020</a:t>
            </a:r>
          </a:p>
          <a:p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: 3 </a:t>
            </a:r>
            <a:r>
              <a:rPr lang="en-US" dirty="0" err="1" smtClean="0"/>
              <a:t>Februari</a:t>
            </a:r>
            <a:r>
              <a:rPr lang="en-US" dirty="0" smtClean="0"/>
              <a:t> 2020</a:t>
            </a:r>
          </a:p>
          <a:p>
            <a:r>
              <a:rPr lang="en-US" dirty="0" smtClean="0"/>
              <a:t>UTS : 16 </a:t>
            </a:r>
            <a:r>
              <a:rPr lang="en-US" dirty="0" err="1" smtClean="0"/>
              <a:t>Maret</a:t>
            </a:r>
            <a:r>
              <a:rPr lang="en-US" dirty="0" smtClean="0"/>
              <a:t> – 27 </a:t>
            </a:r>
            <a:r>
              <a:rPr lang="en-US" dirty="0" err="1" smtClean="0"/>
              <a:t>Maret</a:t>
            </a:r>
            <a:r>
              <a:rPr lang="en-US" dirty="0" smtClean="0"/>
              <a:t> 2020</a:t>
            </a:r>
          </a:p>
          <a:p>
            <a:r>
              <a:rPr lang="en-US" dirty="0" smtClean="0"/>
              <a:t>UAS : 8 </a:t>
            </a:r>
            <a:r>
              <a:rPr lang="en-US" dirty="0" err="1" smtClean="0"/>
              <a:t>Juni</a:t>
            </a:r>
            <a:r>
              <a:rPr lang="en-US" dirty="0" smtClean="0"/>
              <a:t> – 19 </a:t>
            </a:r>
            <a:r>
              <a:rPr lang="en-US" dirty="0" err="1" smtClean="0"/>
              <a:t>Juni</a:t>
            </a:r>
            <a:r>
              <a:rPr lang="en-US" dirty="0" smtClean="0"/>
              <a:t> 2020</a:t>
            </a:r>
          </a:p>
          <a:p>
            <a:r>
              <a:rPr lang="en-US" dirty="0" err="1" smtClean="0"/>
              <a:t>Libur</a:t>
            </a:r>
            <a:r>
              <a:rPr lang="en-US" dirty="0" smtClean="0"/>
              <a:t> IDUL FITRI : 24-25 Mei 2020</a:t>
            </a:r>
          </a:p>
          <a:p>
            <a:r>
              <a:rPr lang="en-US" dirty="0" err="1" smtClean="0"/>
              <a:t>Cuti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Lebaran</a:t>
            </a:r>
            <a:r>
              <a:rPr lang="en-US" dirty="0" smtClean="0"/>
              <a:t> : 26-29 Mei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96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Strategi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r>
              <a:rPr lang="en-US" b="1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48880"/>
            <a:ext cx="2664296" cy="2890507"/>
          </a:xfrm>
        </p:spPr>
      </p:pic>
      <p:sp>
        <p:nvSpPr>
          <p:cNvPr id="4" name="AutoShape 2" descr="Image result for Gambar ora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Gambar ora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572000" y="636712"/>
            <a:ext cx="3312368" cy="2160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and Online (Blended Learning)</a:t>
            </a:r>
          </a:p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4587038" y="2886855"/>
            <a:ext cx="3312368" cy="18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Discussion and assignment</a:t>
            </a:r>
          </a:p>
        </p:txBody>
      </p:sp>
      <p:sp>
        <p:nvSpPr>
          <p:cNvPr id="9" name="Cloud 8"/>
          <p:cNvSpPr/>
          <p:nvPr/>
        </p:nvSpPr>
        <p:spPr>
          <a:xfrm>
            <a:off x="4788024" y="5022108"/>
            <a:ext cx="3312368" cy="18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Quiz and Exam</a:t>
            </a:r>
          </a:p>
        </p:txBody>
      </p:sp>
    </p:spTree>
    <p:extLst>
      <p:ext uri="{BB962C8B-B14F-4D97-AF65-F5344CB8AC3E}">
        <p14:creationId xmlns:p14="http://schemas.microsoft.com/office/powerpoint/2010/main" val="315371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Materi</a:t>
            </a:r>
            <a:endParaRPr lang="en-US" dirty="0"/>
          </a:p>
        </p:txBody>
      </p:sp>
      <p:grpSp>
        <p:nvGrpSpPr>
          <p:cNvPr id="2" name="Group 4"/>
          <p:cNvGrpSpPr>
            <a:grpSpLocks noGrp="1"/>
          </p:cNvGrpSpPr>
          <p:nvPr/>
        </p:nvGrpSpPr>
        <p:grpSpPr bwMode="auto">
          <a:xfrm>
            <a:off x="714348" y="1643050"/>
            <a:ext cx="7773820" cy="4725655"/>
            <a:chOff x="144" y="576"/>
            <a:chExt cx="5473" cy="37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864" y="3872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Review, Quiz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2" y="3877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14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94" y="4088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FF0000"/>
                  </a:solidFill>
                  <a:latin typeface="Verdana" pitchFamily="34" charset="0"/>
                </a:rPr>
                <a:t>UAS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92" y="4088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600" dirty="0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880" y="3672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Push Down Automata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2" y="3666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13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894" y="3455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6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2" y="3455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94" y="3434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Algoritma</a:t>
              </a: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 CYK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92" y="3244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11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94" y="3246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Bentuk</a:t>
              </a: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 Normal Chomsky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92" y="3033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10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894" y="3035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Penyederhanaan</a:t>
              </a: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tatabahasa</a:t>
              </a: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bebas</a:t>
              </a: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konteks</a:t>
              </a:r>
              <a:endParaRPr lang="en-GB" sz="16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92" y="2822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9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894" y="2807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 err="1" smtClean="0">
                  <a:solidFill>
                    <a:srgbClr val="000000"/>
                  </a:solidFill>
                  <a:latin typeface="Verdana" pitchFamily="34" charset="0"/>
                </a:rPr>
                <a:t>Tatabahasa</a:t>
              </a:r>
              <a:r>
                <a:rPr lang="en-GB" sz="1600" dirty="0" smtClean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GB" sz="1600" dirty="0" err="1" smtClean="0">
                  <a:solidFill>
                    <a:srgbClr val="000000"/>
                  </a:solidFill>
                  <a:latin typeface="Verdana" pitchFamily="34" charset="0"/>
                </a:rPr>
                <a:t>bebas</a:t>
              </a:r>
              <a:r>
                <a:rPr lang="en-GB" sz="1600" dirty="0" smtClean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GB" sz="1600" dirty="0" err="1" smtClean="0">
                  <a:solidFill>
                    <a:srgbClr val="000000"/>
                  </a:solidFill>
                  <a:latin typeface="Verdana" pitchFamily="34" charset="0"/>
                </a:rPr>
                <a:t>konteks</a:t>
              </a:r>
              <a:endParaRPr lang="en-GB" sz="16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92" y="2611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8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94" y="2400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FF0000"/>
                  </a:solidFill>
                  <a:latin typeface="Verdana" pitchFamily="34" charset="0"/>
                </a:rPr>
                <a:t>UTS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2" y="2400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600" dirty="0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894" y="2189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Persiapan</a:t>
              </a: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 UTS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92" y="2189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</a:rPr>
                <a:t>7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894" y="1978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6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2" y="1978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</a:rPr>
                <a:t>6 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894" y="1767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Ekuivalensi</a:t>
              </a: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 NFA - DFA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2" y="1767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</a:rPr>
                <a:t>5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894" y="1556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Otomata</a:t>
              </a:r>
              <a:endParaRPr lang="en-GB" sz="16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92" y="1556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894" y="1345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Ekspresi</a:t>
              </a: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reguler</a:t>
              </a:r>
              <a:endParaRPr lang="en-GB" sz="16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92" y="1345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</a:rPr>
                <a:t>3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894" y="1134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Konsep</a:t>
              </a: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tatabahasa</a:t>
              </a: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dan</a:t>
              </a: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kelas</a:t>
              </a:r>
              <a:r>
                <a:rPr lang="en-GB" sz="1600" dirty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bahasa</a:t>
              </a:r>
              <a:endParaRPr lang="en-GB" sz="16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92" y="1134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</a:rPr>
                <a:t>2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894" y="923"/>
              <a:ext cx="3722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 err="1">
                  <a:solidFill>
                    <a:srgbClr val="000000"/>
                  </a:solidFill>
                  <a:latin typeface="Verdana" pitchFamily="34" charset="0"/>
                </a:rPr>
                <a:t>Pendahuluan</a:t>
              </a:r>
              <a:endParaRPr lang="en-GB" sz="16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92" y="923"/>
              <a:ext cx="638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894" y="576"/>
              <a:ext cx="3722" cy="3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>
                  <a:solidFill>
                    <a:srgbClr val="000000"/>
                  </a:solidFill>
                  <a:latin typeface="Verdana" pitchFamily="34" charset="0"/>
                </a:rPr>
                <a:t>Materi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92" y="576"/>
              <a:ext cx="1099" cy="3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 err="1">
                  <a:solidFill>
                    <a:srgbClr val="000000"/>
                  </a:solidFill>
                  <a:latin typeface="Verdana" pitchFamily="34" charset="0"/>
                </a:rPr>
                <a:t>Pertemuan</a:t>
              </a:r>
              <a:endParaRPr lang="en-GB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192" y="576"/>
              <a:ext cx="542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192" y="923"/>
              <a:ext cx="542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192" y="1134"/>
              <a:ext cx="542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192" y="1345"/>
              <a:ext cx="542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92" y="1556"/>
              <a:ext cx="542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192" y="1767"/>
              <a:ext cx="542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192" y="1978"/>
              <a:ext cx="542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192" y="2189"/>
              <a:ext cx="542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92" y="2400"/>
              <a:ext cx="542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144" y="2592"/>
              <a:ext cx="547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192" y="2822"/>
              <a:ext cx="63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192" y="3033"/>
              <a:ext cx="63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192" y="3244"/>
              <a:ext cx="63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192" y="3455"/>
              <a:ext cx="170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192" y="3666"/>
              <a:ext cx="542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192" y="3877"/>
              <a:ext cx="542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192" y="4299"/>
              <a:ext cx="542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192" y="576"/>
              <a:ext cx="1" cy="372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192" y="4088"/>
              <a:ext cx="542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830" y="2822"/>
              <a:ext cx="478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830" y="3033"/>
              <a:ext cx="478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830" y="3244"/>
              <a:ext cx="478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5616" y="2822"/>
              <a:ext cx="1" cy="21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5616" y="576"/>
              <a:ext cx="1" cy="224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5616" y="3033"/>
              <a:ext cx="1" cy="2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5616" y="3244"/>
              <a:ext cx="1" cy="21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1894" y="3455"/>
              <a:ext cx="37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5616" y="3455"/>
              <a:ext cx="1" cy="84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1592" y="576"/>
              <a:ext cx="1" cy="37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200038" y="3434768"/>
            <a:ext cx="5286709" cy="2663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buClr>
                <a:srgbClr val="666600"/>
              </a:buClr>
              <a:buSzPct val="75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NFA e move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6374" y="4191389"/>
            <a:ext cx="127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 UTS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Otomata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55576" y="1357298"/>
            <a:ext cx="2808312" cy="1927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Teori</a:t>
            </a:r>
            <a:r>
              <a:rPr lang="en-US" b="1" dirty="0"/>
              <a:t> Bahasa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Otomata</a:t>
            </a:r>
            <a:endParaRPr lang="en-US" b="1" dirty="0"/>
          </a:p>
        </p:txBody>
      </p:sp>
      <p:sp>
        <p:nvSpPr>
          <p:cNvPr id="5" name="Right Arrow 4"/>
          <p:cNvSpPr/>
          <p:nvPr/>
        </p:nvSpPr>
        <p:spPr>
          <a:xfrm>
            <a:off x="755576" y="3573016"/>
            <a:ext cx="2808312" cy="1927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Pengantar</a:t>
            </a:r>
            <a:r>
              <a:rPr lang="en-US" b="1" dirty="0"/>
              <a:t> </a:t>
            </a:r>
            <a:r>
              <a:rPr lang="en-US" b="1" dirty="0" err="1"/>
              <a:t>Kompilasi</a:t>
            </a:r>
            <a:endParaRPr lang="en-US" b="1" dirty="0"/>
          </a:p>
        </p:txBody>
      </p:sp>
      <p:sp>
        <p:nvSpPr>
          <p:cNvPr id="6" name="Right Arrow Callout 5"/>
          <p:cNvSpPr/>
          <p:nvPr/>
        </p:nvSpPr>
        <p:spPr>
          <a:xfrm>
            <a:off x="3707904" y="2248070"/>
            <a:ext cx="1296144" cy="240400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4088" y="2852936"/>
            <a:ext cx="30243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Otomata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Peng. </a:t>
            </a:r>
            <a:r>
              <a:rPr lang="en-US" b="1" dirty="0" err="1"/>
              <a:t>Kompilasi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283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Deskripsi Otomata dan Kompilasi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chemeClr val="accent2"/>
                </a:solidFill>
              </a:rPr>
              <a:t>Otomata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adalah</a:t>
            </a:r>
            <a:r>
              <a:rPr lang="en-US" dirty="0">
                <a:solidFill>
                  <a:schemeClr val="accent2"/>
                </a:solidFill>
              </a:rPr>
              <a:t> MODEL. Model </a:t>
            </a:r>
            <a:r>
              <a:rPr lang="en-US" dirty="0" err="1">
                <a:solidFill>
                  <a:schemeClr val="accent2"/>
                </a:solidFill>
              </a:rPr>
              <a:t>dari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sistem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apapun</a:t>
            </a:r>
            <a:r>
              <a:rPr lang="en-US" dirty="0">
                <a:solidFill>
                  <a:schemeClr val="accent2"/>
                </a:solidFill>
              </a:rPr>
              <a:t> yang </a:t>
            </a:r>
            <a:r>
              <a:rPr lang="en-US" dirty="0" err="1">
                <a:solidFill>
                  <a:schemeClr val="accent2"/>
                </a:solidFill>
              </a:rPr>
              <a:t>akan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kita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komputasikan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algn="just"/>
            <a:r>
              <a:rPr lang="en-US" dirty="0" err="1">
                <a:solidFill>
                  <a:srgbClr val="660066"/>
                </a:solidFill>
              </a:rPr>
              <a:t>Semua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bentuk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sistem</a:t>
            </a:r>
            <a:r>
              <a:rPr lang="en-US" dirty="0">
                <a:solidFill>
                  <a:srgbClr val="660066"/>
                </a:solidFill>
              </a:rPr>
              <a:t>, </a:t>
            </a:r>
            <a:r>
              <a:rPr lang="en-US" dirty="0" err="1">
                <a:solidFill>
                  <a:srgbClr val="660066"/>
                </a:solidFill>
              </a:rPr>
              <a:t>diskrit</a:t>
            </a:r>
            <a:r>
              <a:rPr lang="en-US" dirty="0">
                <a:solidFill>
                  <a:srgbClr val="660066"/>
                </a:solidFill>
              </a:rPr>
              <a:t>, </a:t>
            </a:r>
            <a:r>
              <a:rPr lang="en-US" dirty="0" err="1">
                <a:solidFill>
                  <a:srgbClr val="660066"/>
                </a:solidFill>
              </a:rPr>
              <a:t>kontinu</a:t>
            </a:r>
            <a:r>
              <a:rPr lang="en-US" dirty="0">
                <a:solidFill>
                  <a:srgbClr val="660066"/>
                </a:solidFill>
              </a:rPr>
              <a:t>, </a:t>
            </a:r>
            <a:r>
              <a:rPr lang="en-US" dirty="0" err="1">
                <a:solidFill>
                  <a:srgbClr val="660066"/>
                </a:solidFill>
              </a:rPr>
              <a:t>bahkan</a:t>
            </a:r>
            <a:r>
              <a:rPr lang="en-US" dirty="0">
                <a:solidFill>
                  <a:srgbClr val="660066"/>
                </a:solidFill>
              </a:rPr>
              <a:t> hybrid (</a:t>
            </a:r>
            <a:r>
              <a:rPr lang="en-US" dirty="0" err="1">
                <a:solidFill>
                  <a:srgbClr val="660066"/>
                </a:solidFill>
              </a:rPr>
              <a:t>gabungan</a:t>
            </a:r>
            <a:r>
              <a:rPr lang="en-US" dirty="0">
                <a:solidFill>
                  <a:srgbClr val="660066"/>
                </a:solidFill>
              </a:rPr>
              <a:t> event </a:t>
            </a:r>
            <a:r>
              <a:rPr lang="en-US" dirty="0" err="1">
                <a:solidFill>
                  <a:srgbClr val="660066"/>
                </a:solidFill>
              </a:rPr>
              <a:t>diskrit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dan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kontinu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dalam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satu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sistem</a:t>
            </a:r>
            <a:r>
              <a:rPr lang="en-US" dirty="0">
                <a:solidFill>
                  <a:srgbClr val="660066"/>
                </a:solidFill>
              </a:rPr>
              <a:t>) </a:t>
            </a:r>
            <a:r>
              <a:rPr lang="en-US" dirty="0" err="1">
                <a:solidFill>
                  <a:srgbClr val="660066"/>
                </a:solidFill>
              </a:rPr>
              <a:t>dapat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dimodelkan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oleh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teori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ini</a:t>
            </a:r>
            <a:r>
              <a:rPr lang="en-US" dirty="0">
                <a:solidFill>
                  <a:srgbClr val="660066"/>
                </a:solidFill>
              </a:rPr>
              <a:t>.</a:t>
            </a:r>
          </a:p>
          <a:p>
            <a:pPr algn="just">
              <a:buNone/>
            </a:pPr>
            <a:endParaRPr lang="en-US" dirty="0">
              <a:solidFill>
                <a:srgbClr val="660066"/>
              </a:solidFill>
            </a:endParaRPr>
          </a:p>
          <a:p>
            <a:pPr algn="just"/>
            <a:endParaRPr lang="en-US" dirty="0">
              <a:solidFill>
                <a:schemeClr val="accent2"/>
              </a:solidFill>
            </a:endParaRPr>
          </a:p>
          <a:p>
            <a:pPr algn="just"/>
            <a:endParaRPr lang="en-US" dirty="0">
              <a:solidFill>
                <a:schemeClr val="accent2"/>
              </a:solidFill>
            </a:endParaRPr>
          </a:p>
          <a:p>
            <a:pPr algn="just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4348" y="4357694"/>
            <a:ext cx="7543802" cy="1828800"/>
            <a:chOff x="457200" y="3429000"/>
            <a:chExt cx="7543802" cy="18288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971800" y="3429000"/>
              <a:ext cx="2743200" cy="1828800"/>
            </a:xfrm>
            <a:prstGeom prst="rect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1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dirty="0">
                  <a:solidFill>
                    <a:srgbClr val="000000"/>
                  </a:solidFill>
                  <a:ea typeface="AR PL ShanHeiSun Uni" charset="0"/>
                  <a:cs typeface="AR PL ShanHeiSun Uni" charset="0"/>
                </a:rPr>
                <a:t>Model </a:t>
              </a:r>
              <a:r>
                <a:rPr lang="en-GB" dirty="0" err="1">
                  <a:solidFill>
                    <a:srgbClr val="000000"/>
                  </a:solidFill>
                  <a:ea typeface="AR PL ShanHeiSun Uni" charset="0"/>
                  <a:cs typeface="AR PL ShanHeiSun Uni" charset="0"/>
                </a:rPr>
                <a:t>Otomata</a:t>
              </a:r>
              <a:endParaRPr lang="en-GB" dirty="0">
                <a:solidFill>
                  <a:srgbClr val="000000"/>
                </a:solidFill>
                <a:ea typeface="AR PL ShanHeiSun Uni" charset="0"/>
                <a:cs typeface="AR PL ShanHeiSun Uni" charset="0"/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57200" y="3871328"/>
              <a:ext cx="2514601" cy="1054432"/>
              <a:chOff x="288" y="2006"/>
              <a:chExt cx="1584" cy="664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288" y="2303"/>
                <a:ext cx="1583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288" y="2006"/>
                <a:ext cx="1584" cy="6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5000" rIns="90000" bIns="45000" anchor="ctr" anchorCtr="1">
                <a:spAutoFit/>
              </a:bodyPr>
              <a:lstStyle/>
              <a:p>
                <a:pPr>
                  <a:lnSpc>
                    <a:spcPct val="116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dirty="0">
                  <a:solidFill>
                    <a:srgbClr val="000000"/>
                  </a:solidFill>
                  <a:ea typeface="AR PL ShanHeiSun Uni" charset="0"/>
                  <a:cs typeface="AR PL ShanHeiSun Uni" charset="0"/>
                </a:endParaRPr>
              </a:p>
              <a:p>
                <a:pPr>
                  <a:lnSpc>
                    <a:spcPct val="116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dirty="0">
                  <a:solidFill>
                    <a:srgbClr val="000000"/>
                  </a:solidFill>
                  <a:ea typeface="AR PL ShanHeiSun Uni" charset="0"/>
                  <a:cs typeface="AR PL ShanHeiSun Uni" charset="0"/>
                </a:endParaRPr>
              </a:p>
              <a:p>
                <a:pPr>
                  <a:lnSpc>
                    <a:spcPct val="116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ea typeface="AR PL ShanHeiSun Uni" charset="0"/>
                    <a:cs typeface="AR PL ShanHeiSun Uni" charset="0"/>
                  </a:rPr>
                  <a:t>Input</a:t>
                </a: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5715001" y="3871328"/>
              <a:ext cx="2286001" cy="1054432"/>
              <a:chOff x="3600" y="2006"/>
              <a:chExt cx="1440" cy="664"/>
            </a:xfrm>
          </p:grpSpPr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3600" y="2303"/>
                <a:ext cx="143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3600" y="2006"/>
                <a:ext cx="1440" cy="6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5000" rIns="90000" bIns="45000" anchor="ctr" anchorCtr="1">
                <a:spAutoFit/>
              </a:bodyPr>
              <a:lstStyle/>
              <a:p>
                <a:pPr>
                  <a:lnSpc>
                    <a:spcPct val="116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dirty="0">
                  <a:solidFill>
                    <a:srgbClr val="000000"/>
                  </a:solidFill>
                  <a:ea typeface="AR PL ShanHeiSun Uni" charset="0"/>
                  <a:cs typeface="AR PL ShanHeiSun Uni" charset="0"/>
                </a:endParaRPr>
              </a:p>
              <a:p>
                <a:pPr>
                  <a:lnSpc>
                    <a:spcPct val="116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dirty="0">
                  <a:solidFill>
                    <a:srgbClr val="000000"/>
                  </a:solidFill>
                  <a:ea typeface="AR PL ShanHeiSun Uni" charset="0"/>
                  <a:cs typeface="AR PL ShanHeiSun Uni" charset="0"/>
                </a:endParaRPr>
              </a:p>
              <a:p>
                <a:pPr>
                  <a:lnSpc>
                    <a:spcPct val="116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ea typeface="AR PL ShanHeiSun Uni" charset="0"/>
                    <a:cs typeface="AR PL ShanHeiSun Uni" charset="0"/>
                  </a:rPr>
                  <a:t>Output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807</Words>
  <Application>Microsoft Office PowerPoint</Application>
  <PresentationFormat>On-screen Show (4:3)</PresentationFormat>
  <Paragraphs>259</Paragraphs>
  <Slides>26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 PL ShanHeiSun Uni</vt:lpstr>
      <vt:lpstr>Arial</vt:lpstr>
      <vt:lpstr>Bookman Old Style</vt:lpstr>
      <vt:lpstr>Calibri</vt:lpstr>
      <vt:lpstr>Comic Sans MS</vt:lpstr>
      <vt:lpstr>Franklin Gothic Demi</vt:lpstr>
      <vt:lpstr>Franklin Gothic Demi Cond</vt:lpstr>
      <vt:lpstr>Franklin Gothic Medium</vt:lpstr>
      <vt:lpstr>Lucida Sans Unicode</vt:lpstr>
      <vt:lpstr>Times New Roman</vt:lpstr>
      <vt:lpstr>Verdana</vt:lpstr>
      <vt:lpstr>Wingdings</vt:lpstr>
      <vt:lpstr>Wingdings 3</vt:lpstr>
      <vt:lpstr>Office Theme</vt:lpstr>
      <vt:lpstr>Visio</vt:lpstr>
      <vt:lpstr>Silabus, kontrak kuliah, Tujuan Pembelajaran</vt:lpstr>
      <vt:lpstr>Staff Pengajar</vt:lpstr>
      <vt:lpstr>Perkenalan singkat</vt:lpstr>
      <vt:lpstr>Jadwal dan alternatif pengganti</vt:lpstr>
      <vt:lpstr>Kalender akademik 2019/2020</vt:lpstr>
      <vt:lpstr> Strategi Pembelajaran  </vt:lpstr>
      <vt:lpstr>Organisasi Materi</vt:lpstr>
      <vt:lpstr>Otomata dan PK</vt:lpstr>
      <vt:lpstr>Deskripsi Otomata dan Kompilasi ?</vt:lpstr>
      <vt:lpstr>Kompilasi</vt:lpstr>
      <vt:lpstr>Model Komputasi</vt:lpstr>
      <vt:lpstr>Contoh</vt:lpstr>
      <vt:lpstr>Contoh : ilustrasi utk f(x)=x+x+x</vt:lpstr>
      <vt:lpstr>Contoh : Deterministik Finite otomata</vt:lpstr>
      <vt:lpstr>History Penemu</vt:lpstr>
      <vt:lpstr>PowerPoint Presentation</vt:lpstr>
      <vt:lpstr>Grading</vt:lpstr>
      <vt:lpstr>Table of grading</vt:lpstr>
      <vt:lpstr>Berapa kali boleh “mbolos”1?</vt:lpstr>
      <vt:lpstr>Berapa kali boleh “mbolos”2?</vt:lpstr>
      <vt:lpstr>Tantangan1)</vt:lpstr>
      <vt:lpstr>Tantangan mahasiswa2)</vt:lpstr>
      <vt:lpstr>Komplain Nilai </vt:lpstr>
      <vt:lpstr>Material to teach</vt:lpstr>
      <vt:lpstr>PowerPoint Presentation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Rifuki Indra</cp:lastModifiedBy>
  <cp:revision>123</cp:revision>
  <dcterms:created xsi:type="dcterms:W3CDTF">2014-01-31T01:13:01Z</dcterms:created>
  <dcterms:modified xsi:type="dcterms:W3CDTF">2020-02-05T04:37:12Z</dcterms:modified>
</cp:coreProperties>
</file>