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4" r:id="rId2"/>
    <p:sldId id="270" r:id="rId3"/>
    <p:sldId id="283" r:id="rId4"/>
    <p:sldId id="277" r:id="rId5"/>
    <p:sldId id="278" r:id="rId6"/>
    <p:sldId id="280" r:id="rId7"/>
    <p:sldId id="281" r:id="rId8"/>
    <p:sldId id="279" r:id="rId9"/>
    <p:sldId id="282" r:id="rId10"/>
    <p:sldId id="272" r:id="rId11"/>
    <p:sldId id="285" r:id="rId12"/>
    <p:sldId id="271" r:id="rId13"/>
    <p:sldId id="274" r:id="rId14"/>
    <p:sldId id="276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4382-EFB0-461C-81E5-3E8E052A8896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1EB5-87D8-4E00-A12D-0B36B55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272B22-9590-4A46-8819-447482897B8D}" type="slidenum">
              <a:rPr lang="en-GB"/>
              <a:pPr/>
              <a:t>2</a:t>
            </a:fld>
            <a:endParaRPr lang="en-GB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2845"/>
            <a:ext cx="5029717" cy="41156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61526B-1218-4B45-B918-F1BC72D72672}" type="slidenum">
              <a:rPr lang="en-GB"/>
              <a:pPr/>
              <a:t>10</a:t>
            </a:fld>
            <a:endParaRPr lang="en-GB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2845"/>
            <a:ext cx="5029717" cy="41156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4CE6E2-1C09-4FB0-BB64-56ED65C063AF}" type="slidenum">
              <a:rPr lang="en-GB"/>
              <a:pPr/>
              <a:t>12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2845"/>
            <a:ext cx="5029717" cy="41156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3ED593-1249-45F5-A4AF-2D3A99D9E49D}" type="slidenum">
              <a:rPr lang="en-GB"/>
              <a:pPr/>
              <a:t>13</a:t>
            </a:fld>
            <a:endParaRPr lang="en-GB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2845"/>
            <a:ext cx="5029717" cy="41156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5DAAA6-2EB6-404E-8845-C951AB14263E}" type="slidenum">
              <a:rPr lang="en-GB"/>
              <a:pPr/>
              <a:t>14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2845"/>
            <a:ext cx="5029717" cy="41156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28/11/2018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smtClean="0"/>
              <a:t>CYK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Cocke</a:t>
            </a:r>
            <a:r>
              <a:rPr lang="en-US" dirty="0" smtClean="0"/>
              <a:t>-Younger-</a:t>
            </a:r>
            <a:r>
              <a:rPr lang="en-US" dirty="0" err="1" smtClean="0"/>
              <a:t>Kasami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Otomata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Peng. </a:t>
            </a:r>
            <a:r>
              <a:rPr lang="en-US" dirty="0" err="1"/>
              <a:t>Kompilasi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82BC360-0926-498B-8A7D-C1BF55C3BF97}" type="slidenum">
              <a:rPr lang="en-GB"/>
              <a:pPr/>
              <a:t>10</a:t>
            </a:fld>
            <a:endParaRPr lang="en-GB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1625"/>
            <a:ext cx="7439744" cy="7635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Memastikan</a:t>
            </a:r>
            <a:r>
              <a:rPr lang="en-GB" dirty="0"/>
              <a:t> </a:t>
            </a:r>
            <a:r>
              <a:rPr lang="en-GB" dirty="0" err="1"/>
              <a:t>diterima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1564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Cara </a:t>
            </a:r>
            <a:r>
              <a:rPr lang="en-US" sz="2000" dirty="0" err="1">
                <a:latin typeface="Berlin Sans FB" pitchFamily="34" charset="0"/>
              </a:rPr>
              <a:t>memastikan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latin typeface="Berlin Sans FB" pitchFamily="34" charset="0"/>
              </a:rPr>
              <a:t>sebuah</a:t>
            </a:r>
            <a:r>
              <a:rPr lang="en-US" sz="2000" dirty="0">
                <a:latin typeface="Berlin Sans FB" pitchFamily="34" charset="0"/>
              </a:rPr>
              <a:t> string/</a:t>
            </a:r>
            <a:r>
              <a:rPr lang="en-US" sz="2000" dirty="0" err="1">
                <a:latin typeface="Berlin Sans FB" pitchFamily="34" charset="0"/>
              </a:rPr>
              <a:t>kalimat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latin typeface="Berlin Sans FB" pitchFamily="34" charset="0"/>
              </a:rPr>
              <a:t>itu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latin typeface="Berlin Sans FB" pitchFamily="34" charset="0"/>
              </a:rPr>
              <a:t>dihasilkan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latin typeface="Berlin Sans FB" pitchFamily="34" charset="0"/>
              </a:rPr>
              <a:t>dari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latin typeface="Berlin Sans FB" pitchFamily="34" charset="0"/>
              </a:rPr>
              <a:t>sebuah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latin typeface="Berlin Sans FB" pitchFamily="34" charset="0"/>
              </a:rPr>
              <a:t>aturan</a:t>
            </a:r>
            <a:r>
              <a:rPr lang="en-US" sz="2000" dirty="0">
                <a:latin typeface="Berlin Sans FB" pitchFamily="34" charset="0"/>
              </a:rPr>
              <a:t> </a:t>
            </a:r>
          </a:p>
          <a:p>
            <a:r>
              <a:rPr lang="en-US" sz="2000" dirty="0" err="1">
                <a:latin typeface="Berlin Sans FB" pitchFamily="34" charset="0"/>
              </a:rPr>
              <a:t>produksi</a:t>
            </a:r>
            <a:r>
              <a:rPr lang="en-US" sz="2000" dirty="0">
                <a:latin typeface="Berlin Sans FB" pitchFamily="34" charset="0"/>
              </a:rPr>
              <a:t> P </a:t>
            </a:r>
            <a:r>
              <a:rPr lang="en-US" sz="2000" dirty="0" err="1">
                <a:latin typeface="Berlin Sans FB" pitchFamily="34" charset="0"/>
              </a:rPr>
              <a:t>adalah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latin typeface="Berlin Sans FB" pitchFamily="34" charset="0"/>
              </a:rPr>
              <a:t>dengan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latin typeface="Berlin Sans FB" pitchFamily="34" charset="0"/>
              </a:rPr>
              <a:t>melihat</a:t>
            </a:r>
            <a:r>
              <a:rPr lang="en-US" sz="2000" dirty="0">
                <a:latin typeface="Berlin Sans FB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erlin Sans FB" pitchFamily="34" charset="0"/>
              </a:rPr>
              <a:t>baris</a:t>
            </a:r>
            <a:r>
              <a:rPr lang="en-US" sz="20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erlin Sans FB" pitchFamily="34" charset="0"/>
              </a:rPr>
              <a:t>terakhir</a:t>
            </a:r>
            <a:r>
              <a:rPr lang="en-US" sz="20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erlin Sans FB" pitchFamily="34" charset="0"/>
              </a:rPr>
              <a:t>kolom</a:t>
            </a:r>
            <a:r>
              <a:rPr lang="en-US" sz="2000" dirty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erlin Sans FB" pitchFamily="34" charset="0"/>
              </a:rPr>
              <a:t>pertama</a:t>
            </a:r>
            <a:r>
              <a:rPr lang="en-US" sz="2000" dirty="0">
                <a:solidFill>
                  <a:srgbClr val="FF0000"/>
                </a:solidFill>
                <a:latin typeface="Berlin Sans FB" pitchFamily="34" charset="0"/>
              </a:rPr>
              <a:t>. </a:t>
            </a:r>
          </a:p>
          <a:p>
            <a:endParaRPr lang="en-US" sz="2000" dirty="0"/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field </a:t>
            </a:r>
            <a:r>
              <a:rPr lang="en-US" sz="2000" dirty="0" err="1"/>
              <a:t>tsb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S (initial state) </a:t>
            </a:r>
            <a:r>
              <a:rPr lang="en-US" sz="2000" dirty="0" err="1"/>
              <a:t>maka</a:t>
            </a:r>
            <a:r>
              <a:rPr lang="en-US" sz="2000" dirty="0"/>
              <a:t> string/</a:t>
            </a:r>
            <a:r>
              <a:rPr lang="en-US" sz="2000" dirty="0" err="1"/>
              <a:t>kalimat</a:t>
            </a:r>
            <a:r>
              <a:rPr lang="en-US" sz="2000" dirty="0"/>
              <a:t> </a:t>
            </a:r>
            <a:r>
              <a:rPr lang="en-US" sz="2000" dirty="0" err="1"/>
              <a:t>tsb</a:t>
            </a:r>
            <a:r>
              <a:rPr lang="en-US" sz="2000" dirty="0"/>
              <a:t> </a:t>
            </a:r>
            <a:r>
              <a:rPr lang="en-US" sz="2000" dirty="0" err="1"/>
              <a:t>diterima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P.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075377" y="2948038"/>
            <a:ext cx="4224815" cy="3217266"/>
            <a:chOff x="179512" y="2708920"/>
            <a:chExt cx="4224815" cy="3217266"/>
          </a:xfrm>
        </p:grpSpPr>
        <p:grpSp>
          <p:nvGrpSpPr>
            <p:cNvPr id="139" name="Group 138"/>
            <p:cNvGrpSpPr/>
            <p:nvPr/>
          </p:nvGrpSpPr>
          <p:grpSpPr>
            <a:xfrm>
              <a:off x="179512" y="2708920"/>
              <a:ext cx="4224815" cy="3200400"/>
              <a:chOff x="179512" y="2708920"/>
              <a:chExt cx="4224815" cy="32004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179512" y="2708920"/>
                <a:ext cx="4224815" cy="3200400"/>
                <a:chOff x="179512" y="2708920"/>
                <a:chExt cx="4224815" cy="3200400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179512" y="2708920"/>
                  <a:ext cx="4224815" cy="3200400"/>
                  <a:chOff x="971600" y="2708920"/>
                  <a:chExt cx="7035801" cy="3200400"/>
                </a:xfrm>
              </p:grpSpPr>
              <p:grpSp>
                <p:nvGrpSpPr>
                  <p:cNvPr id="152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971600" y="2708920"/>
                    <a:ext cx="7032625" cy="3200400"/>
                    <a:chOff x="1196" y="384"/>
                    <a:chExt cx="4430" cy="2016"/>
                  </a:xfrm>
                </p:grpSpPr>
                <p:sp>
                  <p:nvSpPr>
                    <p:cNvPr id="158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9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Rectangl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164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5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9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70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1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2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3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76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7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0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1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82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3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88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1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90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191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9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9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" name="Rectangle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9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0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201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202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203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204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205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6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633"/>
                      <a:ext cx="4431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7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885"/>
                      <a:ext cx="4431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1138"/>
                      <a:ext cx="3693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1392"/>
                      <a:ext cx="2954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1643"/>
                      <a:ext cx="2215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1896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2148"/>
                      <a:ext cx="738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6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7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8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384"/>
                      <a:ext cx="738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384"/>
                      <a:ext cx="2215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384"/>
                      <a:ext cx="1477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1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2148"/>
                      <a:ext cx="1" cy="253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2401"/>
                      <a:ext cx="738" cy="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3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2401"/>
                      <a:ext cx="738" cy="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4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2401"/>
                      <a:ext cx="738" cy="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2401"/>
                      <a:ext cx="738" cy="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1643"/>
                      <a:ext cx="1" cy="253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7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1896"/>
                      <a:ext cx="1" cy="252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1392"/>
                      <a:ext cx="1" cy="25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633"/>
                      <a:ext cx="1" cy="252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384"/>
                      <a:ext cx="1" cy="249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885"/>
                      <a:ext cx="1" cy="1516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2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885"/>
                      <a:ext cx="1" cy="1263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3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885"/>
                      <a:ext cx="1" cy="101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4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885"/>
                      <a:ext cx="1" cy="758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885"/>
                      <a:ext cx="1" cy="507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885"/>
                      <a:ext cx="1" cy="253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7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633"/>
                      <a:ext cx="1" cy="252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384"/>
                      <a:ext cx="1" cy="249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2148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2401"/>
                      <a:ext cx="738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1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2401"/>
                      <a:ext cx="738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2148"/>
                      <a:ext cx="1" cy="253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3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1896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1896"/>
                      <a:ext cx="1" cy="505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1643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1643"/>
                      <a:ext cx="1" cy="505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1392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8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1392"/>
                      <a:ext cx="1" cy="504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9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1138"/>
                      <a:ext cx="738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1138"/>
                      <a:ext cx="1" cy="505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1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885"/>
                      <a:ext cx="1" cy="253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2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1138"/>
                      <a:ext cx="1" cy="254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46351" y="3909070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5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3317926" y="3925013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A,C</a:t>
                    </a:r>
                  </a:p>
                </p:txBody>
              </p:sp>
              <p:sp>
                <p:nvSpPr>
                  <p:cNvPr id="15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4491088" y="3938575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A,C</a:t>
                    </a:r>
                  </a:p>
                </p:txBody>
              </p:sp>
              <p:sp>
                <p:nvSpPr>
                  <p:cNvPr id="156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6835826" y="3909070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A,C</a:t>
                    </a:r>
                  </a:p>
                </p:txBody>
              </p:sp>
              <p:sp>
                <p:nvSpPr>
                  <p:cNvPr id="157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5659488" y="3909070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50" name="Rectangle 149"/>
                <p:cNvSpPr>
                  <a:spLocks noChangeArrowheads="1"/>
                </p:cNvSpPr>
                <p:nvPr/>
              </p:nvSpPr>
              <p:spPr bwMode="auto">
                <a:xfrm>
                  <a:off x="899592" y="4310708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FF0000"/>
                      </a:solidFill>
                      <a:latin typeface="Verdana" pitchFamily="34" charset="0"/>
                    </a:rPr>
                    <a:t>A,S</a:t>
                  </a:r>
                </a:p>
              </p:txBody>
            </p:sp>
            <p:sp>
              <p:nvSpPr>
                <p:cNvPr id="151" name="Rectangle 150"/>
                <p:cNvSpPr>
                  <a:spLocks noChangeArrowheads="1"/>
                </p:cNvSpPr>
                <p:nvPr/>
              </p:nvSpPr>
              <p:spPr bwMode="auto">
                <a:xfrm>
                  <a:off x="1604045" y="4326651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70C0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</p:grp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2195736" y="4365104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B050"/>
                    </a:solidFill>
                    <a:latin typeface="Verdana" pitchFamily="34" charset="0"/>
                  </a:rPr>
                  <a:t>S,C</a:t>
                </a: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2915816" y="4323506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FF0000"/>
                    </a:solidFill>
                    <a:latin typeface="Verdana" pitchFamily="34" charset="0"/>
                  </a:rPr>
                  <a:t>A,S</a:t>
                </a:r>
              </a:p>
            </p:txBody>
          </p:sp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866075" y="4725502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latin typeface="Verdana" pitchFamily="34" charset="0"/>
                  </a:rPr>
                  <a:t>Ø</a:t>
                </a:r>
              </a:p>
            </p:txBody>
          </p:sp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1547664" y="4725144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2212575" y="4755554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7030A0"/>
                    </a:solidFill>
                    <a:latin typeface="Verdana" pitchFamily="34" charset="0"/>
                  </a:rPr>
                  <a:t>B</a:t>
                </a:r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1034922" y="5139938"/>
              <a:ext cx="365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425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  <a:latin typeface="Verdana" pitchFamily="34" charset="0"/>
                </a:rPr>
                <a:t>Ø</a:t>
              </a: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1547664" y="5157192"/>
              <a:ext cx="864096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B050"/>
                  </a:solidFill>
                  <a:latin typeface="Verdana" pitchFamily="34" charset="0"/>
                </a:rPr>
                <a:t>S,A,C</a:t>
              </a: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auto">
            <a:xfrm>
              <a:off x="843729" y="5500736"/>
              <a:ext cx="919959" cy="4254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latin typeface="Algerian" pitchFamily="82" charset="0"/>
                </a:rPr>
                <a:t>A,S,C</a:t>
              </a:r>
              <a:endParaRPr lang="en-US" b="1" dirty="0">
                <a:latin typeface="Algerian" pitchFamily="82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>
            <a:off x="3659553" y="6021288"/>
            <a:ext cx="1582528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4088" y="584503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  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Bukti</a:t>
            </a:r>
            <a:r>
              <a:rPr lang="en-US" dirty="0" smtClean="0"/>
              <a:t> reverse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</a:t>
            </a:r>
            <a:r>
              <a:rPr lang="en-GB" dirty="0">
                <a:sym typeface="Wingdings" pitchFamily="2" charset="2"/>
              </a:rPr>
              <a:t> BC </a:t>
            </a:r>
            <a:r>
              <a:rPr lang="en-GB" dirty="0" err="1">
                <a:sym typeface="Wingdings" pitchFamily="2" charset="2"/>
              </a:rPr>
              <a:t>bC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bAB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baB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baCC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baABC</a:t>
            </a:r>
            <a:r>
              <a:rPr lang="en-GB" dirty="0">
                <a:sym typeface="Wingdings" pitchFamily="2" charset="2"/>
              </a:rPr>
              <a:t>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sym typeface="Wingdings" pitchFamily="2" charset="2"/>
              </a:rPr>
              <a:t>baaba</a:t>
            </a:r>
            <a:r>
              <a:rPr lang="en-GB" dirty="0">
                <a:sym typeface="Wingdings" pitchFamily="2" charset="2"/>
              </a:rPr>
              <a:t> (</a:t>
            </a:r>
            <a:r>
              <a:rPr lang="en-GB" dirty="0" err="1">
                <a:sym typeface="Wingdings" pitchFamily="2" charset="2"/>
              </a:rPr>
              <a:t>terbukti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bisa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dihasilkan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dari</a:t>
            </a:r>
            <a:r>
              <a:rPr lang="en-GB" dirty="0">
                <a:sym typeface="Wingdings" pitchFamily="2" charset="2"/>
              </a:rPr>
              <a:t> P </a:t>
            </a:r>
            <a:r>
              <a:rPr lang="en-GB" dirty="0" err="1">
                <a:sym typeface="Wingdings" pitchFamily="2" charset="2"/>
              </a:rPr>
              <a:t>dgn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cara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derivasi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7B708E-5E93-439B-9BB1-3E38227996B1}" type="slidenum">
              <a:rPr lang="en-GB"/>
              <a:pPr/>
              <a:t>12</a:t>
            </a:fld>
            <a:endParaRPr lang="en-GB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3263" y="228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cs typeface="Times New Roman" pitchFamily="18" charset="0"/>
              </a:rPr>
              <a:t>Algoritma CYK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371600"/>
            <a:ext cx="7772400" cy="5105400"/>
          </a:xfrm>
          <a:ln/>
        </p:spPr>
        <p:txBody>
          <a:bodyPr/>
          <a:lstStyle/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	for i:= 1 to n do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		V</a:t>
            </a:r>
            <a:r>
              <a:rPr lang="en-GB" sz="1900" baseline="-30000">
                <a:latin typeface="Courier New" pitchFamily="49" charset="0"/>
                <a:cs typeface="Courier New" pitchFamily="49" charset="0"/>
              </a:rPr>
              <a:t>i1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 := {A| A </a:t>
            </a:r>
            <a:r>
              <a:rPr lang="en-GB" sz="1900">
                <a:latin typeface="Wingdings" pitchFamily="2" charset="2"/>
                <a:cs typeface="Courier New" pitchFamily="49" charset="0"/>
              </a:rPr>
              <a:t>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 a aturan produksi dimana 	simbol ke- i adalah a };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	for j:= 2 to n do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   		for i:= 1 to (n-j+1) do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		begin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 			V</a:t>
            </a:r>
            <a:r>
              <a:rPr lang="en-GB" sz="1900" baseline="-30000">
                <a:latin typeface="Courier New" pitchFamily="49" charset="0"/>
                <a:cs typeface="Courier New" pitchFamily="49" charset="0"/>
              </a:rPr>
              <a:t>ij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:=Ø;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			for k:=1 to (j – 1) do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				V</a:t>
            </a:r>
            <a:r>
              <a:rPr lang="en-GB" sz="1900" baseline="-30000">
                <a:latin typeface="Courier New" pitchFamily="49" charset="0"/>
                <a:cs typeface="Courier New" pitchFamily="49" charset="0"/>
              </a:rPr>
              <a:t>ij</a:t>
            </a:r>
            <a:r>
              <a:rPr lang="en-GB" sz="1900">
                <a:cs typeface="Times New Roman" pitchFamily="18" charset="0"/>
              </a:rPr>
              <a:t>:=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 V</a:t>
            </a:r>
            <a:r>
              <a:rPr lang="en-GB" sz="1900" baseline="-30000">
                <a:latin typeface="Courier New" pitchFamily="49" charset="0"/>
                <a:cs typeface="Courier New" pitchFamily="49" charset="0"/>
              </a:rPr>
              <a:t>ij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 υ ( A | A </a:t>
            </a:r>
            <a:r>
              <a:rPr lang="en-GB" sz="1900">
                <a:latin typeface="Wingdings" pitchFamily="2" charset="2"/>
                <a:cs typeface="Courier New" pitchFamily="49" charset="0"/>
              </a:rPr>
              <a:t>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 BC adalah 			suatu produksi, dimana B di V</a:t>
            </a:r>
            <a:r>
              <a:rPr lang="en-GB" sz="1900" baseline="-30000">
                <a:latin typeface="Courier New" pitchFamily="49" charset="0"/>
                <a:cs typeface="Courier New" pitchFamily="49" charset="0"/>
              </a:rPr>
              <a:t>ik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 			dan C di V</a:t>
            </a:r>
            <a:r>
              <a:rPr lang="en-GB" sz="1900" baseline="-30000">
                <a:latin typeface="Courier New" pitchFamily="49" charset="0"/>
                <a:cs typeface="Courier New" pitchFamily="49" charset="0"/>
              </a:rPr>
              <a:t>i+k,j-k </a:t>
            </a:r>
            <a:r>
              <a:rPr lang="en-GB" sz="19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		end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569913" indent="-569913">
              <a:lnSpc>
                <a:spcPct val="90000"/>
              </a:lnSpc>
              <a:spcBef>
                <a:spcPts val="475"/>
              </a:spcBef>
              <a:buFont typeface="Wingdings" pitchFamily="2" charset="2"/>
              <a:buNone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GB" sz="190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10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D5763E-511B-424D-AB6E-41056A3CF242}" type="slidenum">
              <a:rPr lang="en-GB"/>
              <a:pPr/>
              <a:t>13</a:t>
            </a:fld>
            <a:endParaRPr lang="en-GB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32656"/>
            <a:ext cx="7560840" cy="100811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dirty="0" err="1"/>
              <a:t>Renungkan</a:t>
            </a:r>
            <a:r>
              <a:rPr lang="en-GB" sz="3400" dirty="0"/>
              <a:t>, </a:t>
            </a:r>
            <a:r>
              <a:rPr lang="en-GB" sz="3400" dirty="0" err="1" smtClean="0"/>
              <a:t>cermati</a:t>
            </a:r>
            <a:r>
              <a:rPr lang="en-GB" sz="3400" dirty="0" smtClean="0"/>
              <a:t>, </a:t>
            </a:r>
            <a:r>
              <a:rPr lang="en-GB" sz="3400" dirty="0" err="1" smtClean="0"/>
              <a:t>kerjakan</a:t>
            </a:r>
            <a:r>
              <a:rPr lang="en-GB" sz="3400" dirty="0" smtClean="0"/>
              <a:t> </a:t>
            </a:r>
            <a:r>
              <a:rPr lang="en-GB" sz="3400" dirty="0" err="1" smtClean="0"/>
              <a:t>dan</a:t>
            </a:r>
            <a:r>
              <a:rPr lang="en-GB" sz="3400" dirty="0" smtClean="0"/>
              <a:t> </a:t>
            </a:r>
            <a:r>
              <a:rPr lang="en-GB" sz="3400" dirty="0" err="1" smtClean="0"/>
              <a:t>dikumpulkan</a:t>
            </a:r>
            <a:r>
              <a:rPr lang="en-GB" sz="3400" dirty="0" smtClean="0"/>
              <a:t>   </a:t>
            </a:r>
            <a:endParaRPr lang="en-GB" sz="34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72816"/>
            <a:ext cx="3528392" cy="2520280"/>
          </a:xfrm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	GRUP </a:t>
            </a:r>
            <a:r>
              <a:rPr lang="en-GB" sz="2800" dirty="0" smtClean="0">
                <a:cs typeface="Times New Roman" pitchFamily="18" charset="0"/>
              </a:rPr>
              <a:t>NIM GANJIL</a:t>
            </a:r>
            <a:endParaRPr lang="en-GB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	S </a:t>
            </a:r>
            <a:r>
              <a:rPr lang="en-GB" sz="28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800" dirty="0">
                <a:cs typeface="Times New Roman" pitchFamily="18" charset="0"/>
              </a:rPr>
              <a:t> AB | b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	A </a:t>
            </a:r>
            <a:r>
              <a:rPr lang="en-GB" sz="28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800" dirty="0">
                <a:cs typeface="Times New Roman" pitchFamily="18" charset="0"/>
              </a:rPr>
              <a:t> BA | a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	B </a:t>
            </a:r>
            <a:r>
              <a:rPr lang="en-GB" sz="28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800" dirty="0">
                <a:cs typeface="Times New Roman" pitchFamily="18" charset="0"/>
              </a:rPr>
              <a:t> AS | b 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/>
              <a:t>Ditanyakan</a:t>
            </a:r>
            <a:r>
              <a:rPr lang="en-GB" sz="2800" dirty="0"/>
              <a:t> “</a:t>
            </a:r>
            <a:r>
              <a:rPr lang="en-GB" sz="2800" dirty="0" err="1">
                <a:cs typeface="Times New Roman" pitchFamily="18" charset="0"/>
              </a:rPr>
              <a:t>aaab</a:t>
            </a:r>
            <a:r>
              <a:rPr lang="en-GB" sz="2800" dirty="0">
                <a:cs typeface="Times New Roman" pitchFamily="18" charset="0"/>
              </a:rPr>
              <a:t>”</a:t>
            </a:r>
            <a:r>
              <a:rPr lang="en-GB" sz="2800" dirty="0"/>
              <a:t> </a:t>
            </a:r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>
          <a:xfrm>
            <a:off x="4903796" y="1772816"/>
            <a:ext cx="3456384" cy="3024336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GRUP </a:t>
            </a:r>
            <a:r>
              <a:rPr lang="en-GB" sz="2800" dirty="0" smtClean="0">
                <a:cs typeface="Times New Roman" pitchFamily="18" charset="0"/>
              </a:rPr>
              <a:t>NIM GENAP</a:t>
            </a:r>
            <a:endParaRPr lang="en-GB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S </a:t>
            </a:r>
            <a:r>
              <a:rPr lang="en-GB" sz="28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800" dirty="0">
                <a:cs typeface="Times New Roman" pitchFamily="18" charset="0"/>
              </a:rPr>
              <a:t> AB | BC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A </a:t>
            </a:r>
            <a:r>
              <a:rPr lang="en-GB" sz="28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800" dirty="0">
                <a:cs typeface="Times New Roman" pitchFamily="18" charset="0"/>
              </a:rPr>
              <a:t> BA | a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B </a:t>
            </a:r>
            <a:r>
              <a:rPr lang="en-GB" sz="28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800" dirty="0">
                <a:cs typeface="Times New Roman" pitchFamily="18" charset="0"/>
              </a:rPr>
              <a:t> CC | b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C </a:t>
            </a:r>
            <a:r>
              <a:rPr lang="en-GB" sz="28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800" dirty="0">
                <a:cs typeface="Times New Roman" pitchFamily="18" charset="0"/>
              </a:rPr>
              <a:t> AB | a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/>
              <a:t>Ditanyakan</a:t>
            </a:r>
            <a:r>
              <a:rPr lang="en-GB" sz="2800" dirty="0"/>
              <a:t> “</a:t>
            </a:r>
            <a:r>
              <a:rPr lang="en-GB" sz="2800" dirty="0" err="1"/>
              <a:t>aabab</a:t>
            </a:r>
            <a:r>
              <a:rPr lang="en-GB" sz="2800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404574"/>
            <a:ext cx="835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/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, </a:t>
            </a:r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derivasi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0AC154-9D06-4878-BD98-FCA5FE5FEF2F}" type="slidenum">
              <a:rPr lang="en-GB"/>
              <a:pPr/>
              <a:t>14</a:t>
            </a:fld>
            <a:endParaRPr lang="en-GB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Referensi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1828800"/>
            <a:ext cx="8497888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Utama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Firrar Utdirartatmo,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Teori Bahasa dan Otomata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, JJ Learning, 2001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Firrar Utdirartatmo,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Teknik Kompilasi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, JJ Learning, 2001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Pendamping 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Aho, Ulman.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The Teory of Parsing Translation And Compiling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. Prentice-Hall. 1972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Grune ,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Modern Compiler Design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, John Wiley and Sons ,2002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999900"/>
              </a:buClr>
              <a:buSzPct val="75000"/>
              <a:buFont typeface="Wingdings" pitchFamily="2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Peter Linz,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An Introduction to Formal Language and Automata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, DC Healt &amp; Co, 1990	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508518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 AB -&gt; </a:t>
            </a:r>
            <a:r>
              <a:rPr lang="en-US" dirty="0" err="1">
                <a:sym typeface="Wingdings" pitchFamily="2" charset="2"/>
              </a:rPr>
              <a:t>aB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aAS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aaS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aaAB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aaaB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aaab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 AB -&gt; </a:t>
            </a:r>
            <a:r>
              <a:rPr lang="en-US" dirty="0" err="1">
                <a:sym typeface="Wingdings" pitchFamily="2" charset="2"/>
              </a:rPr>
              <a:t>aB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aCC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aABC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aaBC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aabC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aabAB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aabab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92B7BD-DDAC-4192-89AA-9A86948D6D3B}" type="slidenum">
              <a:rPr lang="en-GB"/>
              <a:pPr/>
              <a:t>2</a:t>
            </a:fld>
            <a:endParaRPr lang="en-GB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13128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cs typeface="Times New Roman" pitchFamily="18" charset="0"/>
              </a:rPr>
              <a:t>Algoritma</a:t>
            </a:r>
            <a:r>
              <a:rPr lang="en-GB" sz="4000" dirty="0">
                <a:cs typeface="Times New Roman" pitchFamily="18" charset="0"/>
              </a:rPr>
              <a:t> CYK </a:t>
            </a:r>
            <a:r>
              <a:rPr lang="en-GB" sz="4000" dirty="0" err="1">
                <a:cs typeface="Times New Roman" pitchFamily="18" charset="0"/>
              </a:rPr>
              <a:t>untuk</a:t>
            </a:r>
            <a:r>
              <a:rPr lang="en-GB" sz="4000" dirty="0">
                <a:cs typeface="Times New Roman" pitchFamily="18" charset="0"/>
              </a:rPr>
              <a:t> Tata Bahasa </a:t>
            </a:r>
            <a:r>
              <a:rPr lang="en-GB" sz="4000" dirty="0" err="1">
                <a:cs typeface="Times New Roman" pitchFamily="18" charset="0"/>
              </a:rPr>
              <a:t>Bebas</a:t>
            </a:r>
            <a:r>
              <a:rPr lang="en-GB" sz="4000" dirty="0">
                <a:cs typeface="Times New Roman" pitchFamily="18" charset="0"/>
              </a:rPr>
              <a:t> </a:t>
            </a:r>
            <a:r>
              <a:rPr lang="en-GB" sz="4000" dirty="0" err="1">
                <a:cs typeface="Times New Roman" pitchFamily="18" charset="0"/>
              </a:rPr>
              <a:t>Konteks</a:t>
            </a:r>
            <a:r>
              <a:rPr lang="en-GB" sz="4000" dirty="0"/>
              <a:t>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54938" cy="4343400"/>
          </a:xfrm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cs typeface="Times New Roman" pitchFamily="18" charset="0"/>
              </a:rPr>
              <a:t>Algoritma </a:t>
            </a:r>
            <a:r>
              <a:rPr lang="en-GB" sz="2400" i="1">
                <a:cs typeface="Times New Roman" pitchFamily="18" charset="0"/>
              </a:rPr>
              <a:t>parsing</a:t>
            </a:r>
            <a:r>
              <a:rPr lang="en-GB" sz="2400">
                <a:cs typeface="Times New Roman" pitchFamily="18" charset="0"/>
              </a:rPr>
              <a:t> dan keanggotaan ( </a:t>
            </a:r>
            <a:r>
              <a:rPr lang="en-GB" sz="2400" i="1">
                <a:cs typeface="Times New Roman" pitchFamily="18" charset="0"/>
              </a:rPr>
              <a:t>membership)</a:t>
            </a:r>
            <a:r>
              <a:rPr lang="en-GB" sz="2400">
                <a:cs typeface="Times New Roman" pitchFamily="18" charset="0"/>
              </a:rPr>
              <a:t> untuk tata bahasa bebas konteks. 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cs typeface="Times New Roman" pitchFamily="18" charset="0"/>
              </a:rPr>
              <a:t>Diciptakan oleh J. Cocke, DH. Younger, dan T. Kasami. 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cs typeface="Times New Roman" pitchFamily="18" charset="0"/>
              </a:rPr>
              <a:t>Syarat : tata bahasa harus berada dalam </a:t>
            </a:r>
            <a:r>
              <a:rPr lang="en-GB" sz="2400" i="1">
                <a:cs typeface="Times New Roman" pitchFamily="18" charset="0"/>
              </a:rPr>
              <a:t> bentuk normal Chomsky </a:t>
            </a:r>
            <a:r>
              <a:rPr lang="en-GB" sz="2400">
                <a:cs typeface="Times New Roman" pitchFamily="18" charset="0"/>
              </a:rPr>
              <a:t>. 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cs typeface="Times New Roman" pitchFamily="18" charset="0"/>
              </a:rPr>
              <a:t>Obyektif : untuk menunjukkan apakah suatu </a:t>
            </a:r>
            <a:r>
              <a:rPr lang="en-GB" sz="2400" i="1">
                <a:cs typeface="Times New Roman" pitchFamily="18" charset="0"/>
              </a:rPr>
              <a:t> string </a:t>
            </a:r>
            <a:r>
              <a:rPr lang="en-GB" sz="2400">
                <a:cs typeface="Times New Roman" pitchFamily="18" charset="0"/>
              </a:rPr>
              <a:t>dapat diperoleh dari suatu tata bahasa.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smtClean="0"/>
              <a:t>CNF (Chomsky Normal Form)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57298"/>
            <a:ext cx="8229600" cy="420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75"/>
              </a:spcBef>
              <a:buFont typeface="Wingdings" pitchFamily="2" charset="2"/>
              <a:buNone/>
            </a:pPr>
            <a:r>
              <a:rPr lang="en-GB" sz="3000" dirty="0" err="1">
                <a:cs typeface="Times New Roman" pitchFamily="18" charset="0"/>
              </a:rPr>
              <a:t>Aturan</a:t>
            </a:r>
            <a:r>
              <a:rPr lang="en-GB" sz="3000" dirty="0">
                <a:cs typeface="Times New Roman" pitchFamily="18" charset="0"/>
              </a:rPr>
              <a:t> </a:t>
            </a:r>
            <a:r>
              <a:rPr lang="en-GB" sz="3000" dirty="0" err="1">
                <a:cs typeface="Times New Roman" pitchFamily="18" charset="0"/>
              </a:rPr>
              <a:t>produksi</a:t>
            </a:r>
            <a:r>
              <a:rPr lang="en-GB" sz="3000" dirty="0">
                <a:cs typeface="Times New Roman" pitchFamily="18" charset="0"/>
              </a:rPr>
              <a:t> </a:t>
            </a:r>
            <a:r>
              <a:rPr lang="en-GB" sz="3000" dirty="0" err="1">
                <a:cs typeface="Times New Roman" pitchFamily="18" charset="0"/>
              </a:rPr>
              <a:t>dalam</a:t>
            </a:r>
            <a:r>
              <a:rPr lang="en-GB" sz="3000" dirty="0">
                <a:cs typeface="Times New Roman" pitchFamily="18" charset="0"/>
              </a:rPr>
              <a:t> </a:t>
            </a:r>
            <a:r>
              <a:rPr lang="en-GB" sz="3000" i="1" dirty="0">
                <a:cs typeface="Times New Roman" pitchFamily="18" charset="0"/>
              </a:rPr>
              <a:t> </a:t>
            </a:r>
            <a:r>
              <a:rPr lang="en-GB" sz="3000" i="1" dirty="0" err="1">
                <a:cs typeface="Times New Roman" pitchFamily="18" charset="0"/>
              </a:rPr>
              <a:t>bentuk</a:t>
            </a:r>
            <a:r>
              <a:rPr lang="en-GB" sz="3000" i="1" dirty="0">
                <a:cs typeface="Times New Roman" pitchFamily="18" charset="0"/>
              </a:rPr>
              <a:t> normal Chomsky </a:t>
            </a:r>
            <a:r>
              <a:rPr lang="en-GB" sz="3000" dirty="0" err="1" smtClean="0">
                <a:cs typeface="Times New Roman" pitchFamily="18" charset="0"/>
              </a:rPr>
              <a:t>adalah</a:t>
            </a:r>
            <a:r>
              <a:rPr lang="en-GB" sz="3000" i="1" dirty="0" smtClean="0">
                <a:cs typeface="Times New Roman" pitchFamily="18" charset="0"/>
              </a:rPr>
              <a:t> </a:t>
            </a:r>
            <a:r>
              <a:rPr lang="en-GB" sz="3000" dirty="0" err="1" smtClean="0">
                <a:cs typeface="Times New Roman" pitchFamily="18" charset="0"/>
              </a:rPr>
              <a:t>aturan</a:t>
            </a:r>
            <a:r>
              <a:rPr lang="en-GB" sz="3000" dirty="0" smtClean="0">
                <a:cs typeface="Times New Roman" pitchFamily="18" charset="0"/>
              </a:rPr>
              <a:t> </a:t>
            </a:r>
            <a:r>
              <a:rPr lang="en-GB" sz="3000" dirty="0" err="1" smtClean="0">
                <a:cs typeface="Times New Roman" pitchFamily="18" charset="0"/>
              </a:rPr>
              <a:t>produksi</a:t>
            </a:r>
            <a:r>
              <a:rPr lang="en-GB" sz="3000" dirty="0" smtClean="0">
                <a:cs typeface="Times New Roman" pitchFamily="18" charset="0"/>
              </a:rPr>
              <a:t> yang </a:t>
            </a:r>
            <a:r>
              <a:rPr lang="en-GB" sz="3000" b="1" dirty="0" err="1" smtClean="0">
                <a:cs typeface="Times New Roman" pitchFamily="18" charset="0"/>
              </a:rPr>
              <a:t>ruas</a:t>
            </a:r>
            <a:r>
              <a:rPr lang="en-GB" sz="3000" b="1" dirty="0" smtClean="0">
                <a:cs typeface="Times New Roman" pitchFamily="18" charset="0"/>
              </a:rPr>
              <a:t> </a:t>
            </a:r>
            <a:r>
              <a:rPr lang="en-GB" sz="3000" b="1" dirty="0" err="1" smtClean="0">
                <a:cs typeface="Times New Roman" pitchFamily="18" charset="0"/>
              </a:rPr>
              <a:t>kirinya</a:t>
            </a:r>
            <a:r>
              <a:rPr lang="en-GB" sz="3000" b="1" dirty="0" smtClean="0">
                <a:cs typeface="Times New Roman" pitchFamily="18" charset="0"/>
              </a:rPr>
              <a:t> </a:t>
            </a:r>
            <a:r>
              <a:rPr lang="en-GB" sz="3000" b="1" dirty="0" err="1" smtClean="0">
                <a:cs typeface="Times New Roman" pitchFamily="18" charset="0"/>
              </a:rPr>
              <a:t>tepat</a:t>
            </a:r>
            <a:r>
              <a:rPr lang="en-GB" sz="3000" b="1" dirty="0" smtClean="0">
                <a:cs typeface="Times New Roman" pitchFamily="18" charset="0"/>
              </a:rPr>
              <a:t> </a:t>
            </a:r>
            <a:r>
              <a:rPr lang="en-GB" sz="3000" b="1" dirty="0" err="1" smtClean="0">
                <a:cs typeface="Times New Roman" pitchFamily="18" charset="0"/>
              </a:rPr>
              <a:t>satu</a:t>
            </a:r>
            <a:r>
              <a:rPr lang="en-GB" sz="3000" b="1" dirty="0" smtClean="0">
                <a:cs typeface="Times New Roman" pitchFamily="18" charset="0"/>
              </a:rPr>
              <a:t> Non Terminal</a:t>
            </a:r>
            <a:r>
              <a:rPr lang="en-GB" sz="3000" dirty="0" smtClean="0">
                <a:cs typeface="Times New Roman" pitchFamily="18" charset="0"/>
              </a:rPr>
              <a:t> </a:t>
            </a:r>
            <a:r>
              <a:rPr lang="en-GB" sz="3000" dirty="0" err="1" smtClean="0">
                <a:cs typeface="Times New Roman" pitchFamily="18" charset="0"/>
              </a:rPr>
              <a:t>sedangkan</a:t>
            </a:r>
            <a:r>
              <a:rPr lang="en-GB" sz="3000" dirty="0" smtClean="0">
                <a:cs typeface="Times New Roman" pitchFamily="18" charset="0"/>
              </a:rPr>
              <a:t> </a:t>
            </a:r>
            <a:r>
              <a:rPr lang="en-GB" sz="3000" b="1" dirty="0" err="1" smtClean="0">
                <a:cs typeface="Times New Roman" pitchFamily="18" charset="0"/>
              </a:rPr>
              <a:t>ruas</a:t>
            </a:r>
            <a:r>
              <a:rPr lang="en-GB" sz="3000" b="1" dirty="0" smtClean="0">
                <a:cs typeface="Times New Roman" pitchFamily="18" charset="0"/>
              </a:rPr>
              <a:t> </a:t>
            </a:r>
            <a:r>
              <a:rPr lang="en-GB" sz="3000" b="1" dirty="0" err="1">
                <a:cs typeface="Times New Roman" pitchFamily="18" charset="0"/>
              </a:rPr>
              <a:t>kanannya</a:t>
            </a:r>
            <a:r>
              <a:rPr lang="en-GB" sz="3000" dirty="0">
                <a:cs typeface="Times New Roman" pitchFamily="18" charset="0"/>
              </a:rPr>
              <a:t> </a:t>
            </a:r>
            <a:r>
              <a:rPr lang="en-GB" sz="3000" dirty="0" err="1">
                <a:cs typeface="Times New Roman" pitchFamily="18" charset="0"/>
              </a:rPr>
              <a:t>tepat</a:t>
            </a:r>
            <a:r>
              <a:rPr lang="en-GB" sz="3000" dirty="0">
                <a:cs typeface="Times New Roman" pitchFamily="18" charset="0"/>
              </a:rPr>
              <a:t> </a:t>
            </a:r>
            <a:r>
              <a:rPr lang="en-GB" sz="3000" dirty="0" err="1">
                <a:cs typeface="Times New Roman" pitchFamily="18" charset="0"/>
              </a:rPr>
              <a:t>berupa</a:t>
            </a:r>
            <a:r>
              <a:rPr lang="en-GB" sz="3000" dirty="0">
                <a:cs typeface="Times New Roman" pitchFamily="18" charset="0"/>
              </a:rPr>
              <a:t> </a:t>
            </a:r>
            <a:r>
              <a:rPr lang="en-GB" sz="3000" b="1" dirty="0" err="1">
                <a:cs typeface="Times New Roman" pitchFamily="18" charset="0"/>
              </a:rPr>
              <a:t>sebuah</a:t>
            </a:r>
            <a:r>
              <a:rPr lang="en-GB" sz="3000" b="1" dirty="0">
                <a:cs typeface="Times New Roman" pitchFamily="18" charset="0"/>
              </a:rPr>
              <a:t> terminal </a:t>
            </a:r>
            <a:r>
              <a:rPr lang="en-GB" sz="3000" dirty="0" err="1">
                <a:cs typeface="Times New Roman" pitchFamily="18" charset="0"/>
              </a:rPr>
              <a:t>atau</a:t>
            </a:r>
            <a:r>
              <a:rPr lang="en-GB" sz="3000" dirty="0">
                <a:cs typeface="Times New Roman" pitchFamily="18" charset="0"/>
              </a:rPr>
              <a:t> </a:t>
            </a:r>
            <a:r>
              <a:rPr lang="en-GB" sz="3000" b="1" dirty="0" err="1">
                <a:cs typeface="Times New Roman" pitchFamily="18" charset="0"/>
              </a:rPr>
              <a:t>dua</a:t>
            </a:r>
            <a:r>
              <a:rPr lang="en-GB" sz="3000" b="1" dirty="0">
                <a:cs typeface="Times New Roman" pitchFamily="18" charset="0"/>
              </a:rPr>
              <a:t> variable (non terminal)</a:t>
            </a:r>
            <a:r>
              <a:rPr lang="en-GB" sz="3000" dirty="0">
                <a:cs typeface="Times New Roman" pitchFamily="18" charset="0"/>
              </a:rPr>
              <a:t>. </a:t>
            </a:r>
            <a:r>
              <a:rPr lang="en-GB" sz="3000" dirty="0" err="1">
                <a:cs typeface="Times New Roman" pitchFamily="18" charset="0"/>
              </a:rPr>
              <a:t>Misalkan</a:t>
            </a:r>
            <a:r>
              <a:rPr lang="en-GB" sz="3000" dirty="0">
                <a:cs typeface="Times New Roman" pitchFamily="18" charset="0"/>
              </a:rPr>
              <a:t>:</a:t>
            </a:r>
          </a:p>
          <a:p>
            <a:pPr lvl="2">
              <a:spcBef>
                <a:spcPts val="425"/>
              </a:spcBef>
              <a:buFont typeface="Wingdings" pitchFamily="2" charset="2"/>
              <a:buNone/>
            </a:pPr>
            <a:r>
              <a:rPr lang="en-GB" sz="2600" dirty="0">
                <a:cs typeface="Times New Roman" pitchFamily="18" charset="0"/>
              </a:rPr>
              <a:t>A </a:t>
            </a:r>
            <a:r>
              <a:rPr lang="en-GB" sz="26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600" dirty="0">
                <a:cs typeface="Times New Roman" pitchFamily="18" charset="0"/>
              </a:rPr>
              <a:t> BC</a:t>
            </a:r>
          </a:p>
          <a:p>
            <a:pPr lvl="2">
              <a:spcBef>
                <a:spcPts val="425"/>
              </a:spcBef>
              <a:buFont typeface="Wingdings" pitchFamily="2" charset="2"/>
              <a:buNone/>
            </a:pPr>
            <a:r>
              <a:rPr lang="en-GB" sz="2600" dirty="0">
                <a:cs typeface="Times New Roman" pitchFamily="18" charset="0"/>
              </a:rPr>
              <a:t>A </a:t>
            </a:r>
            <a:r>
              <a:rPr lang="en-GB" sz="26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600" dirty="0">
                <a:cs typeface="Times New Roman" pitchFamily="18" charset="0"/>
              </a:rPr>
              <a:t> b</a:t>
            </a:r>
          </a:p>
          <a:p>
            <a:pPr lvl="2">
              <a:spcBef>
                <a:spcPts val="425"/>
              </a:spcBef>
              <a:buFont typeface="Wingdings" pitchFamily="2" charset="2"/>
              <a:buNone/>
            </a:pPr>
            <a:r>
              <a:rPr lang="en-GB" sz="2600" dirty="0">
                <a:cs typeface="Times New Roman" pitchFamily="18" charset="0"/>
              </a:rPr>
              <a:t>B </a:t>
            </a:r>
            <a:r>
              <a:rPr lang="en-GB" sz="26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600" dirty="0">
                <a:cs typeface="Times New Roman" pitchFamily="18" charset="0"/>
              </a:rPr>
              <a:t> a</a:t>
            </a:r>
          </a:p>
          <a:p>
            <a:pPr lvl="2">
              <a:spcBef>
                <a:spcPts val="425"/>
              </a:spcBef>
              <a:buFont typeface="Wingdings" pitchFamily="2" charset="2"/>
              <a:buNone/>
            </a:pPr>
            <a:r>
              <a:rPr lang="en-GB" sz="2600" dirty="0">
                <a:cs typeface="Times New Roman" pitchFamily="18" charset="0"/>
              </a:rPr>
              <a:t>C </a:t>
            </a:r>
            <a:r>
              <a:rPr lang="en-GB" sz="2600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sz="2600" dirty="0">
                <a:cs typeface="Times New Roman" pitchFamily="18" charset="0"/>
              </a:rPr>
              <a:t> BA | d</a:t>
            </a:r>
          </a:p>
        </p:txBody>
      </p:sp>
    </p:spTree>
    <p:extLst>
      <p:ext uri="{BB962C8B-B14F-4D97-AF65-F5344CB8AC3E}">
        <p14:creationId xmlns:p14="http://schemas.microsoft.com/office/powerpoint/2010/main" val="36608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1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cs typeface="Times New Roman" pitchFamily="18" charset="0"/>
              </a:rPr>
              <a:t>Diberikan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aturan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produksi</a:t>
            </a:r>
            <a:r>
              <a:rPr lang="en-GB" dirty="0">
                <a:cs typeface="Times New Roman" pitchFamily="18" charset="0"/>
              </a:rPr>
              <a:t> P </a:t>
            </a:r>
            <a:r>
              <a:rPr lang="en-GB" dirty="0" err="1">
                <a:cs typeface="Times New Roman" pitchFamily="18" charset="0"/>
              </a:rPr>
              <a:t>sbb</a:t>
            </a:r>
            <a:r>
              <a:rPr lang="en-GB" dirty="0">
                <a:cs typeface="Times New Roman" pitchFamily="18" charset="0"/>
              </a:rPr>
              <a:t> :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8" charset="0"/>
              </a:rPr>
              <a:t>S </a:t>
            </a:r>
            <a:r>
              <a:rPr lang="en-GB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dirty="0">
                <a:cs typeface="Times New Roman" pitchFamily="18" charset="0"/>
              </a:rPr>
              <a:t> AB | BC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8" charset="0"/>
              </a:rPr>
              <a:t>A </a:t>
            </a:r>
            <a:r>
              <a:rPr lang="en-GB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dirty="0">
                <a:cs typeface="Times New Roman" pitchFamily="18" charset="0"/>
              </a:rPr>
              <a:t> BA | a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8" charset="0"/>
              </a:rPr>
              <a:t>B </a:t>
            </a:r>
            <a:r>
              <a:rPr lang="en-GB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dirty="0">
                <a:cs typeface="Times New Roman" pitchFamily="18" charset="0"/>
              </a:rPr>
              <a:t> CC | b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8" charset="0"/>
              </a:rPr>
              <a:t>C </a:t>
            </a:r>
            <a:r>
              <a:rPr lang="en-GB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dirty="0">
                <a:cs typeface="Times New Roman" pitchFamily="18" charset="0"/>
              </a:rPr>
              <a:t> AB | a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Ditanyakan</a:t>
            </a:r>
            <a:r>
              <a:rPr lang="en-GB" dirty="0"/>
              <a:t> “</a:t>
            </a:r>
            <a:r>
              <a:rPr lang="en-GB" dirty="0" err="1"/>
              <a:t>baaba</a:t>
            </a:r>
            <a:r>
              <a:rPr lang="en-GB" dirty="0"/>
              <a:t>” </a:t>
            </a:r>
            <a:r>
              <a:rPr lang="en-GB" dirty="0" err="1"/>
              <a:t>dpt</a:t>
            </a:r>
            <a:r>
              <a:rPr lang="en-GB" dirty="0"/>
              <a:t> </a:t>
            </a:r>
            <a:r>
              <a:rPr lang="en-GB" dirty="0" err="1"/>
              <a:t>dihasilkan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P </a:t>
            </a:r>
            <a:r>
              <a:rPr lang="en-GB" dirty="0" err="1"/>
              <a:t>tidak</a:t>
            </a:r>
            <a:r>
              <a:rPr lang="en-GB" dirty="0"/>
              <a:t>?</a:t>
            </a: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CYK :</a:t>
            </a:r>
          </a:p>
          <a:p>
            <a:pPr marL="514350" indent="-514350">
              <a:buAutoNum type="arabicPeriod"/>
            </a:pPr>
            <a:r>
              <a:rPr lang="en-US" dirty="0" err="1"/>
              <a:t>Siapkan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persoalannya</a:t>
            </a:r>
            <a:r>
              <a:rPr lang="en-US" dirty="0"/>
              <a:t> (</a:t>
            </a:r>
            <a:r>
              <a:rPr lang="en-US" dirty="0" err="1"/>
              <a:t>baaba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5 digit/</a:t>
            </a:r>
            <a:r>
              <a:rPr lang="en-US" dirty="0" err="1"/>
              <a:t>satuan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95759" y="3140968"/>
            <a:ext cx="7032625" cy="3200400"/>
            <a:chOff x="1196" y="384"/>
            <a:chExt cx="4430" cy="201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889" y="2148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148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11" y="2148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73" y="2148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34" y="2148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96" y="2148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889" y="1896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50" y="1896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11" y="1896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73" y="1896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934" y="1896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96" y="1896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889" y="1643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150" y="1643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411" y="1643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73" y="1643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34" y="1643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196" y="1643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89" y="1392"/>
              <a:ext cx="738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150" y="1392"/>
              <a:ext cx="738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11" y="1392"/>
              <a:ext cx="738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73" y="1392"/>
              <a:ext cx="738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4" y="1392"/>
              <a:ext cx="738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196" y="1392"/>
              <a:ext cx="738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2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889" y="1138"/>
              <a:ext cx="738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50" y="1138"/>
              <a:ext cx="738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411" y="1138"/>
              <a:ext cx="738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673" y="1138"/>
              <a:ext cx="738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934" y="1138"/>
              <a:ext cx="738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96" y="1138"/>
              <a:ext cx="738" cy="2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889" y="885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5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150" y="885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11" y="885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673" y="885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934" y="885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196" y="885"/>
              <a:ext cx="738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889" y="633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150" y="633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411" y="633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73" y="633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934" y="633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196" y="633"/>
              <a:ext cx="738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889" y="384"/>
              <a:ext cx="738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150" y="384"/>
              <a:ext cx="738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411" y="384"/>
              <a:ext cx="738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>
                  <a:solidFill>
                    <a:srgbClr val="000000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673" y="384"/>
              <a:ext cx="738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934" y="384"/>
              <a:ext cx="738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196" y="384"/>
              <a:ext cx="738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196" y="633"/>
              <a:ext cx="443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196" y="885"/>
              <a:ext cx="443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196" y="1138"/>
              <a:ext cx="369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1196" y="1392"/>
              <a:ext cx="295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1196" y="1643"/>
              <a:ext cx="22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196" y="1896"/>
              <a:ext cx="147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1196" y="2148"/>
              <a:ext cx="73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1934" y="384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2673" y="384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411" y="384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150" y="384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4889" y="384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411" y="384"/>
              <a:ext cx="73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1196" y="384"/>
              <a:ext cx="2215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150" y="384"/>
              <a:ext cx="147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5627" y="2148"/>
              <a:ext cx="1" cy="25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2673" y="2401"/>
              <a:ext cx="73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3411" y="2401"/>
              <a:ext cx="73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150" y="2401"/>
              <a:ext cx="73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4889" y="2401"/>
              <a:ext cx="73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5627" y="1643"/>
              <a:ext cx="1" cy="25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5627" y="1896"/>
              <a:ext cx="1" cy="25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627" y="1392"/>
              <a:ext cx="1" cy="25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1196" y="633"/>
              <a:ext cx="1" cy="25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1196" y="384"/>
              <a:ext cx="1" cy="2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1196" y="885"/>
              <a:ext cx="1" cy="151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1934" y="885"/>
              <a:ext cx="1" cy="126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2673" y="885"/>
              <a:ext cx="1" cy="10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3411" y="885"/>
              <a:ext cx="1" cy="75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4150" y="885"/>
              <a:ext cx="1" cy="50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4889" y="885"/>
              <a:ext cx="1" cy="2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5627" y="633"/>
              <a:ext cx="1" cy="25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5627" y="384"/>
              <a:ext cx="1" cy="2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1934" y="2148"/>
              <a:ext cx="147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1196" y="2401"/>
              <a:ext cx="73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934" y="2401"/>
              <a:ext cx="73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1934" y="2148"/>
              <a:ext cx="1" cy="2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2673" y="1896"/>
              <a:ext cx="147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2673" y="1896"/>
              <a:ext cx="1" cy="50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411" y="1643"/>
              <a:ext cx="147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3411" y="1643"/>
              <a:ext cx="1" cy="50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4150" y="1392"/>
              <a:ext cx="147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4150" y="1392"/>
              <a:ext cx="1" cy="50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4889" y="1138"/>
              <a:ext cx="73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4889" y="1138"/>
              <a:ext cx="1" cy="50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5627" y="885"/>
              <a:ext cx="1" cy="25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>
              <a:off x="5627" y="1138"/>
              <a:ext cx="1" cy="25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7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1,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“</a:t>
            </a:r>
            <a:r>
              <a:rPr lang="en-US" dirty="0" err="1"/>
              <a:t>baaba</a:t>
            </a:r>
            <a:r>
              <a:rPr lang="en-US" dirty="0"/>
              <a:t>”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971600" y="2708920"/>
            <a:ext cx="7035801" cy="3200400"/>
            <a:chOff x="971600" y="2708920"/>
            <a:chExt cx="7035801" cy="32004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971600" y="2708920"/>
              <a:ext cx="7032625" cy="3200400"/>
              <a:chOff x="1196" y="384"/>
              <a:chExt cx="4430" cy="2016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4889" y="2148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4150" y="2148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411" y="2148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673" y="2148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934" y="2148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196" y="2148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889" y="1896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150" y="1896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411" y="1896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673" y="1896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34" y="1896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196" y="1896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4889" y="1643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150" y="1643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11" y="1643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673" y="1643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1934" y="1643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196" y="1643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4889" y="1392"/>
                <a:ext cx="738" cy="25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4150" y="1392"/>
                <a:ext cx="738" cy="25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411" y="1392"/>
                <a:ext cx="738" cy="25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673" y="1392"/>
                <a:ext cx="738" cy="25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1934" y="1392"/>
                <a:ext cx="738" cy="25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1196" y="1392"/>
                <a:ext cx="738" cy="25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4889" y="1138"/>
                <a:ext cx="738" cy="2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4150" y="1138"/>
                <a:ext cx="738" cy="2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411" y="1138"/>
                <a:ext cx="738" cy="2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673" y="1138"/>
                <a:ext cx="738" cy="2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934" y="1138"/>
                <a:ext cx="738" cy="2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196" y="1138"/>
                <a:ext cx="738" cy="25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889" y="885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4150" y="885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3411" y="885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673" y="885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1934" y="885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196" y="885"/>
                <a:ext cx="73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889" y="633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150" y="633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3411" y="633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2673" y="633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1934" y="633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196" y="633"/>
                <a:ext cx="738" cy="25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4889" y="384"/>
                <a:ext cx="738" cy="24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4150" y="384"/>
                <a:ext cx="738" cy="24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3411" y="384"/>
                <a:ext cx="738" cy="24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2673" y="384"/>
                <a:ext cx="738" cy="24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1934" y="384"/>
                <a:ext cx="738" cy="24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1196" y="384"/>
                <a:ext cx="738" cy="24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52"/>
              <p:cNvSpPr>
                <a:spLocks noChangeShapeType="1"/>
              </p:cNvSpPr>
              <p:nvPr/>
            </p:nvSpPr>
            <p:spPr bwMode="auto">
              <a:xfrm>
                <a:off x="1196" y="633"/>
                <a:ext cx="4431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>
                <a:off x="1196" y="885"/>
                <a:ext cx="4431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auto">
              <a:xfrm>
                <a:off x="1196" y="1138"/>
                <a:ext cx="3693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55"/>
              <p:cNvSpPr>
                <a:spLocks noChangeShapeType="1"/>
              </p:cNvSpPr>
              <p:nvPr/>
            </p:nvSpPr>
            <p:spPr bwMode="auto">
              <a:xfrm>
                <a:off x="1196" y="1392"/>
                <a:ext cx="2954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56"/>
              <p:cNvSpPr>
                <a:spLocks noChangeShapeType="1"/>
              </p:cNvSpPr>
              <p:nvPr/>
            </p:nvSpPr>
            <p:spPr bwMode="auto">
              <a:xfrm>
                <a:off x="1196" y="1643"/>
                <a:ext cx="2215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7"/>
              <p:cNvSpPr>
                <a:spLocks noChangeShapeType="1"/>
              </p:cNvSpPr>
              <p:nvPr/>
            </p:nvSpPr>
            <p:spPr bwMode="auto">
              <a:xfrm>
                <a:off x="1196" y="1896"/>
                <a:ext cx="147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8"/>
              <p:cNvSpPr>
                <a:spLocks noChangeShapeType="1"/>
              </p:cNvSpPr>
              <p:nvPr/>
            </p:nvSpPr>
            <p:spPr bwMode="auto">
              <a:xfrm>
                <a:off x="1196" y="2148"/>
                <a:ext cx="738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>
                <a:off x="1934" y="384"/>
                <a:ext cx="1" cy="249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>
                <a:off x="2673" y="384"/>
                <a:ext cx="1" cy="249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>
                <a:off x="3411" y="384"/>
                <a:ext cx="1" cy="249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>
                <a:off x="4150" y="384"/>
                <a:ext cx="1" cy="249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3"/>
              <p:cNvSpPr>
                <a:spLocks noChangeShapeType="1"/>
              </p:cNvSpPr>
              <p:nvPr/>
            </p:nvSpPr>
            <p:spPr bwMode="auto">
              <a:xfrm>
                <a:off x="4889" y="384"/>
                <a:ext cx="1" cy="249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4"/>
              <p:cNvSpPr>
                <a:spLocks noChangeShapeType="1"/>
              </p:cNvSpPr>
              <p:nvPr/>
            </p:nvSpPr>
            <p:spPr bwMode="auto">
              <a:xfrm>
                <a:off x="3411" y="384"/>
                <a:ext cx="738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5"/>
              <p:cNvSpPr>
                <a:spLocks noChangeShapeType="1"/>
              </p:cNvSpPr>
              <p:nvPr/>
            </p:nvSpPr>
            <p:spPr bwMode="auto">
              <a:xfrm>
                <a:off x="1196" y="384"/>
                <a:ext cx="2215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6"/>
              <p:cNvSpPr>
                <a:spLocks noChangeShapeType="1"/>
              </p:cNvSpPr>
              <p:nvPr/>
            </p:nvSpPr>
            <p:spPr bwMode="auto">
              <a:xfrm>
                <a:off x="4150" y="384"/>
                <a:ext cx="1477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7"/>
              <p:cNvSpPr>
                <a:spLocks noChangeShapeType="1"/>
              </p:cNvSpPr>
              <p:nvPr/>
            </p:nvSpPr>
            <p:spPr bwMode="auto">
              <a:xfrm>
                <a:off x="5627" y="2148"/>
                <a:ext cx="1" cy="253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8"/>
              <p:cNvSpPr>
                <a:spLocks noChangeShapeType="1"/>
              </p:cNvSpPr>
              <p:nvPr/>
            </p:nvSpPr>
            <p:spPr bwMode="auto">
              <a:xfrm>
                <a:off x="2673" y="2401"/>
                <a:ext cx="738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69"/>
              <p:cNvSpPr>
                <a:spLocks noChangeShapeType="1"/>
              </p:cNvSpPr>
              <p:nvPr/>
            </p:nvSpPr>
            <p:spPr bwMode="auto">
              <a:xfrm>
                <a:off x="3411" y="2401"/>
                <a:ext cx="738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0"/>
              <p:cNvSpPr>
                <a:spLocks noChangeShapeType="1"/>
              </p:cNvSpPr>
              <p:nvPr/>
            </p:nvSpPr>
            <p:spPr bwMode="auto">
              <a:xfrm>
                <a:off x="4150" y="2401"/>
                <a:ext cx="738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1"/>
              <p:cNvSpPr>
                <a:spLocks noChangeShapeType="1"/>
              </p:cNvSpPr>
              <p:nvPr/>
            </p:nvSpPr>
            <p:spPr bwMode="auto">
              <a:xfrm>
                <a:off x="4889" y="2401"/>
                <a:ext cx="738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2"/>
              <p:cNvSpPr>
                <a:spLocks noChangeShapeType="1"/>
              </p:cNvSpPr>
              <p:nvPr/>
            </p:nvSpPr>
            <p:spPr bwMode="auto">
              <a:xfrm>
                <a:off x="5627" y="1643"/>
                <a:ext cx="1" cy="253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3"/>
              <p:cNvSpPr>
                <a:spLocks noChangeShapeType="1"/>
              </p:cNvSpPr>
              <p:nvPr/>
            </p:nvSpPr>
            <p:spPr bwMode="auto">
              <a:xfrm>
                <a:off x="5627" y="1896"/>
                <a:ext cx="1" cy="25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74"/>
              <p:cNvSpPr>
                <a:spLocks noChangeShapeType="1"/>
              </p:cNvSpPr>
              <p:nvPr/>
            </p:nvSpPr>
            <p:spPr bwMode="auto">
              <a:xfrm>
                <a:off x="5627" y="1392"/>
                <a:ext cx="1" cy="25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75"/>
              <p:cNvSpPr>
                <a:spLocks noChangeShapeType="1"/>
              </p:cNvSpPr>
              <p:nvPr/>
            </p:nvSpPr>
            <p:spPr bwMode="auto">
              <a:xfrm>
                <a:off x="1196" y="633"/>
                <a:ext cx="1" cy="252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76"/>
              <p:cNvSpPr>
                <a:spLocks noChangeShapeType="1"/>
              </p:cNvSpPr>
              <p:nvPr/>
            </p:nvSpPr>
            <p:spPr bwMode="auto">
              <a:xfrm>
                <a:off x="1196" y="384"/>
                <a:ext cx="1" cy="249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7"/>
              <p:cNvSpPr>
                <a:spLocks noChangeShapeType="1"/>
              </p:cNvSpPr>
              <p:nvPr/>
            </p:nvSpPr>
            <p:spPr bwMode="auto">
              <a:xfrm>
                <a:off x="1196" y="885"/>
                <a:ext cx="1" cy="151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78"/>
              <p:cNvSpPr>
                <a:spLocks noChangeShapeType="1"/>
              </p:cNvSpPr>
              <p:nvPr/>
            </p:nvSpPr>
            <p:spPr bwMode="auto">
              <a:xfrm>
                <a:off x="1934" y="885"/>
                <a:ext cx="1" cy="126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79"/>
              <p:cNvSpPr>
                <a:spLocks noChangeShapeType="1"/>
              </p:cNvSpPr>
              <p:nvPr/>
            </p:nvSpPr>
            <p:spPr bwMode="auto">
              <a:xfrm>
                <a:off x="2673" y="885"/>
                <a:ext cx="1" cy="10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80"/>
              <p:cNvSpPr>
                <a:spLocks noChangeShapeType="1"/>
              </p:cNvSpPr>
              <p:nvPr/>
            </p:nvSpPr>
            <p:spPr bwMode="auto">
              <a:xfrm>
                <a:off x="3411" y="885"/>
                <a:ext cx="1" cy="758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81"/>
              <p:cNvSpPr>
                <a:spLocks noChangeShapeType="1"/>
              </p:cNvSpPr>
              <p:nvPr/>
            </p:nvSpPr>
            <p:spPr bwMode="auto">
              <a:xfrm>
                <a:off x="4150" y="885"/>
                <a:ext cx="1" cy="50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82"/>
              <p:cNvSpPr>
                <a:spLocks noChangeShapeType="1"/>
              </p:cNvSpPr>
              <p:nvPr/>
            </p:nvSpPr>
            <p:spPr bwMode="auto">
              <a:xfrm>
                <a:off x="4889" y="885"/>
                <a:ext cx="1" cy="25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83"/>
              <p:cNvSpPr>
                <a:spLocks noChangeShapeType="1"/>
              </p:cNvSpPr>
              <p:nvPr/>
            </p:nvSpPr>
            <p:spPr bwMode="auto">
              <a:xfrm>
                <a:off x="5627" y="633"/>
                <a:ext cx="1" cy="252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4"/>
              <p:cNvSpPr>
                <a:spLocks noChangeShapeType="1"/>
              </p:cNvSpPr>
              <p:nvPr/>
            </p:nvSpPr>
            <p:spPr bwMode="auto">
              <a:xfrm>
                <a:off x="5627" y="384"/>
                <a:ext cx="1" cy="249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5"/>
              <p:cNvSpPr>
                <a:spLocks noChangeShapeType="1"/>
              </p:cNvSpPr>
              <p:nvPr/>
            </p:nvSpPr>
            <p:spPr bwMode="auto">
              <a:xfrm>
                <a:off x="1934" y="2148"/>
                <a:ext cx="147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6"/>
              <p:cNvSpPr>
                <a:spLocks noChangeShapeType="1"/>
              </p:cNvSpPr>
              <p:nvPr/>
            </p:nvSpPr>
            <p:spPr bwMode="auto">
              <a:xfrm>
                <a:off x="1196" y="2401"/>
                <a:ext cx="738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7"/>
              <p:cNvSpPr>
                <a:spLocks noChangeShapeType="1"/>
              </p:cNvSpPr>
              <p:nvPr/>
            </p:nvSpPr>
            <p:spPr bwMode="auto">
              <a:xfrm>
                <a:off x="1934" y="2401"/>
                <a:ext cx="738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>
                <a:off x="1934" y="2148"/>
                <a:ext cx="1" cy="25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>
                <a:off x="2673" y="1896"/>
                <a:ext cx="147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>
                <a:off x="2673" y="1896"/>
                <a:ext cx="1" cy="505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91"/>
              <p:cNvSpPr>
                <a:spLocks noChangeShapeType="1"/>
              </p:cNvSpPr>
              <p:nvPr/>
            </p:nvSpPr>
            <p:spPr bwMode="auto">
              <a:xfrm>
                <a:off x="3411" y="1643"/>
                <a:ext cx="147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92"/>
              <p:cNvSpPr>
                <a:spLocks noChangeShapeType="1"/>
              </p:cNvSpPr>
              <p:nvPr/>
            </p:nvSpPr>
            <p:spPr bwMode="auto">
              <a:xfrm>
                <a:off x="3411" y="1643"/>
                <a:ext cx="1" cy="505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93"/>
              <p:cNvSpPr>
                <a:spLocks noChangeShapeType="1"/>
              </p:cNvSpPr>
              <p:nvPr/>
            </p:nvSpPr>
            <p:spPr bwMode="auto">
              <a:xfrm>
                <a:off x="4150" y="1392"/>
                <a:ext cx="147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94"/>
              <p:cNvSpPr>
                <a:spLocks noChangeShapeType="1"/>
              </p:cNvSpPr>
              <p:nvPr/>
            </p:nvSpPr>
            <p:spPr bwMode="auto">
              <a:xfrm>
                <a:off x="4150" y="1392"/>
                <a:ext cx="1" cy="50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95"/>
              <p:cNvSpPr>
                <a:spLocks noChangeShapeType="1"/>
              </p:cNvSpPr>
              <p:nvPr/>
            </p:nvSpPr>
            <p:spPr bwMode="auto">
              <a:xfrm>
                <a:off x="4889" y="1138"/>
                <a:ext cx="738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96"/>
              <p:cNvSpPr>
                <a:spLocks noChangeShapeType="1"/>
              </p:cNvSpPr>
              <p:nvPr/>
            </p:nvSpPr>
            <p:spPr bwMode="auto">
              <a:xfrm>
                <a:off x="4889" y="1138"/>
                <a:ext cx="1" cy="505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97"/>
              <p:cNvSpPr>
                <a:spLocks noChangeShapeType="1"/>
              </p:cNvSpPr>
              <p:nvPr/>
            </p:nvSpPr>
            <p:spPr bwMode="auto">
              <a:xfrm>
                <a:off x="5627" y="885"/>
                <a:ext cx="1" cy="253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98"/>
              <p:cNvSpPr>
                <a:spLocks noChangeShapeType="1"/>
              </p:cNvSpPr>
              <p:nvPr/>
            </p:nvSpPr>
            <p:spPr bwMode="auto">
              <a:xfrm>
                <a:off x="5627" y="1138"/>
                <a:ext cx="1" cy="254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2146351" y="3909070"/>
              <a:ext cx="1171575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3317926" y="3925013"/>
              <a:ext cx="1171575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A,C</a:t>
              </a: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4491088" y="3938575"/>
              <a:ext cx="1171575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A,C</a:t>
              </a: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6835826" y="3909070"/>
              <a:ext cx="1171575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A,C</a:t>
              </a: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659488" y="3909070"/>
              <a:ext cx="1171575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6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115616" y="2615477"/>
            <a:ext cx="6094412" cy="2125663"/>
            <a:chOff x="539552" y="4471689"/>
            <a:chExt cx="6094412" cy="2125663"/>
          </a:xfrm>
        </p:grpSpPr>
        <p:grpSp>
          <p:nvGrpSpPr>
            <p:cNvPr id="107" name="Group 99"/>
            <p:cNvGrpSpPr>
              <a:grpSpLocks/>
            </p:cNvGrpSpPr>
            <p:nvPr/>
          </p:nvGrpSpPr>
          <p:grpSpPr bwMode="auto">
            <a:xfrm>
              <a:off x="539552" y="4471689"/>
              <a:ext cx="6094412" cy="2125663"/>
              <a:chOff x="443" y="2688"/>
              <a:chExt cx="3839" cy="1339"/>
            </a:xfrm>
          </p:grpSpPr>
          <p:sp>
            <p:nvSpPr>
              <p:cNvPr id="110" name="Rectangle 100"/>
              <p:cNvSpPr>
                <a:spLocks noChangeArrowheads="1"/>
              </p:cNvSpPr>
              <p:nvPr/>
            </p:nvSpPr>
            <p:spPr bwMode="auto">
              <a:xfrm>
                <a:off x="3397" y="3492"/>
                <a:ext cx="886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101"/>
              <p:cNvSpPr>
                <a:spLocks noChangeArrowheads="1"/>
              </p:cNvSpPr>
              <p:nvPr/>
            </p:nvSpPr>
            <p:spPr bwMode="auto">
              <a:xfrm>
                <a:off x="1595" y="3492"/>
                <a:ext cx="180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Rectangle 102"/>
              <p:cNvSpPr>
                <a:spLocks noChangeArrowheads="1"/>
              </p:cNvSpPr>
              <p:nvPr/>
            </p:nvSpPr>
            <p:spPr bwMode="auto">
              <a:xfrm>
                <a:off x="975" y="3492"/>
                <a:ext cx="620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103"/>
              <p:cNvSpPr>
                <a:spLocks noChangeArrowheads="1"/>
              </p:cNvSpPr>
              <p:nvPr/>
            </p:nvSpPr>
            <p:spPr bwMode="auto">
              <a:xfrm>
                <a:off x="443" y="3492"/>
                <a:ext cx="53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104"/>
              <p:cNvSpPr>
                <a:spLocks noChangeArrowheads="1"/>
              </p:cNvSpPr>
              <p:nvPr/>
            </p:nvSpPr>
            <p:spPr bwMode="auto">
              <a:xfrm>
                <a:off x="3397" y="3760"/>
                <a:ext cx="886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Rectangle 105"/>
              <p:cNvSpPr>
                <a:spLocks noChangeArrowheads="1"/>
              </p:cNvSpPr>
              <p:nvPr/>
            </p:nvSpPr>
            <p:spPr bwMode="auto">
              <a:xfrm>
                <a:off x="1595" y="3760"/>
                <a:ext cx="180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Rectangle 106"/>
              <p:cNvSpPr>
                <a:spLocks noChangeArrowheads="1"/>
              </p:cNvSpPr>
              <p:nvPr/>
            </p:nvSpPr>
            <p:spPr bwMode="auto">
              <a:xfrm>
                <a:off x="975" y="3760"/>
                <a:ext cx="620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Rectangle 107"/>
              <p:cNvSpPr>
                <a:spLocks noChangeArrowheads="1"/>
              </p:cNvSpPr>
              <p:nvPr/>
            </p:nvSpPr>
            <p:spPr bwMode="auto">
              <a:xfrm>
                <a:off x="443" y="3760"/>
                <a:ext cx="53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Rectangle 108"/>
              <p:cNvSpPr>
                <a:spLocks noChangeArrowheads="1"/>
              </p:cNvSpPr>
              <p:nvPr/>
            </p:nvSpPr>
            <p:spPr bwMode="auto">
              <a:xfrm>
                <a:off x="3397" y="3224"/>
                <a:ext cx="886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109"/>
              <p:cNvSpPr>
                <a:spLocks noChangeArrowheads="1"/>
              </p:cNvSpPr>
              <p:nvPr/>
            </p:nvSpPr>
            <p:spPr bwMode="auto">
              <a:xfrm>
                <a:off x="1595" y="3224"/>
                <a:ext cx="180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110"/>
              <p:cNvSpPr>
                <a:spLocks noChangeArrowheads="1"/>
              </p:cNvSpPr>
              <p:nvPr/>
            </p:nvSpPr>
            <p:spPr bwMode="auto">
              <a:xfrm>
                <a:off x="975" y="3224"/>
                <a:ext cx="620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111"/>
              <p:cNvSpPr>
                <a:spLocks noChangeArrowheads="1"/>
              </p:cNvSpPr>
              <p:nvPr/>
            </p:nvSpPr>
            <p:spPr bwMode="auto">
              <a:xfrm>
                <a:off x="443" y="3224"/>
                <a:ext cx="53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112"/>
              <p:cNvSpPr>
                <a:spLocks noChangeArrowheads="1"/>
              </p:cNvSpPr>
              <p:nvPr/>
            </p:nvSpPr>
            <p:spPr bwMode="auto">
              <a:xfrm>
                <a:off x="3397" y="2956"/>
                <a:ext cx="886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Rectangle 113"/>
              <p:cNvSpPr>
                <a:spLocks noChangeArrowheads="1"/>
              </p:cNvSpPr>
              <p:nvPr/>
            </p:nvSpPr>
            <p:spPr bwMode="auto">
              <a:xfrm>
                <a:off x="1595" y="2956"/>
                <a:ext cx="180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114"/>
              <p:cNvSpPr>
                <a:spLocks noChangeArrowheads="1"/>
              </p:cNvSpPr>
              <p:nvPr/>
            </p:nvSpPr>
            <p:spPr bwMode="auto">
              <a:xfrm>
                <a:off x="975" y="2956"/>
                <a:ext cx="620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115"/>
              <p:cNvSpPr>
                <a:spLocks noChangeArrowheads="1"/>
              </p:cNvSpPr>
              <p:nvPr/>
            </p:nvSpPr>
            <p:spPr bwMode="auto">
              <a:xfrm>
                <a:off x="443" y="2956"/>
                <a:ext cx="53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Rectangle 116"/>
              <p:cNvSpPr>
                <a:spLocks noChangeArrowheads="1"/>
              </p:cNvSpPr>
              <p:nvPr/>
            </p:nvSpPr>
            <p:spPr bwMode="auto">
              <a:xfrm>
                <a:off x="3397" y="2688"/>
                <a:ext cx="886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R. Kiri</a:t>
                </a:r>
              </a:p>
            </p:txBody>
          </p:sp>
          <p:sp>
            <p:nvSpPr>
              <p:cNvPr id="127" name="Rectangle 117"/>
              <p:cNvSpPr>
                <a:spLocks noChangeArrowheads="1"/>
              </p:cNvSpPr>
              <p:nvPr/>
            </p:nvSpPr>
            <p:spPr bwMode="auto">
              <a:xfrm>
                <a:off x="1595" y="2688"/>
                <a:ext cx="180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>
                    <a:solidFill>
                      <a:srgbClr val="000000"/>
                    </a:solidFill>
                    <a:latin typeface="Verdana" pitchFamily="34" charset="0"/>
                  </a:rPr>
                  <a:t>Gabung</a:t>
                </a:r>
              </a:p>
            </p:txBody>
          </p:sp>
          <p:sp>
            <p:nvSpPr>
              <p:cNvPr id="128" name="Rectangle 118"/>
              <p:cNvSpPr>
                <a:spLocks noChangeArrowheads="1"/>
              </p:cNvSpPr>
              <p:nvPr/>
            </p:nvSpPr>
            <p:spPr bwMode="auto">
              <a:xfrm>
                <a:off x="975" y="2688"/>
                <a:ext cx="620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119"/>
              <p:cNvSpPr>
                <a:spLocks noChangeArrowheads="1"/>
              </p:cNvSpPr>
              <p:nvPr/>
            </p:nvSpPr>
            <p:spPr bwMode="auto">
              <a:xfrm>
                <a:off x="443" y="2688"/>
                <a:ext cx="532" cy="26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20"/>
              <p:cNvSpPr>
                <a:spLocks noChangeShapeType="1"/>
              </p:cNvSpPr>
              <p:nvPr/>
            </p:nvSpPr>
            <p:spPr bwMode="auto">
              <a:xfrm>
                <a:off x="443" y="2688"/>
                <a:ext cx="3840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>
                <a:off x="443" y="2956"/>
                <a:ext cx="3840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43" y="3224"/>
                <a:ext cx="3840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3"/>
              <p:cNvSpPr>
                <a:spLocks noChangeShapeType="1"/>
              </p:cNvSpPr>
              <p:nvPr/>
            </p:nvSpPr>
            <p:spPr bwMode="auto">
              <a:xfrm>
                <a:off x="443" y="3492"/>
                <a:ext cx="3840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4"/>
              <p:cNvSpPr>
                <a:spLocks noChangeShapeType="1"/>
              </p:cNvSpPr>
              <p:nvPr/>
            </p:nvSpPr>
            <p:spPr bwMode="auto">
              <a:xfrm>
                <a:off x="443" y="4028"/>
                <a:ext cx="3840" cy="1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5"/>
              <p:cNvSpPr>
                <a:spLocks noChangeShapeType="1"/>
              </p:cNvSpPr>
              <p:nvPr/>
            </p:nvSpPr>
            <p:spPr bwMode="auto">
              <a:xfrm>
                <a:off x="443" y="2688"/>
                <a:ext cx="1" cy="134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26"/>
              <p:cNvSpPr>
                <a:spLocks noChangeShapeType="1"/>
              </p:cNvSpPr>
              <p:nvPr/>
            </p:nvSpPr>
            <p:spPr bwMode="auto">
              <a:xfrm>
                <a:off x="975" y="2688"/>
                <a:ext cx="1" cy="134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27"/>
              <p:cNvSpPr>
                <a:spLocks noChangeShapeType="1"/>
              </p:cNvSpPr>
              <p:nvPr/>
            </p:nvSpPr>
            <p:spPr bwMode="auto">
              <a:xfrm>
                <a:off x="1595" y="2688"/>
                <a:ext cx="1" cy="134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8"/>
              <p:cNvSpPr>
                <a:spLocks noChangeShapeType="1"/>
              </p:cNvSpPr>
              <p:nvPr/>
            </p:nvSpPr>
            <p:spPr bwMode="auto">
              <a:xfrm>
                <a:off x="3397" y="2688"/>
                <a:ext cx="1" cy="134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129"/>
              <p:cNvSpPr>
                <a:spLocks noChangeShapeType="1"/>
              </p:cNvSpPr>
              <p:nvPr/>
            </p:nvSpPr>
            <p:spPr bwMode="auto">
              <a:xfrm>
                <a:off x="4283" y="2688"/>
                <a:ext cx="1" cy="134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30"/>
              <p:cNvSpPr>
                <a:spLocks noChangeShapeType="1"/>
              </p:cNvSpPr>
              <p:nvPr/>
            </p:nvSpPr>
            <p:spPr bwMode="auto">
              <a:xfrm>
                <a:off x="443" y="3760"/>
                <a:ext cx="3840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" name="Line 131"/>
            <p:cNvSpPr>
              <a:spLocks noChangeShapeType="1"/>
            </p:cNvSpPr>
            <p:nvPr/>
          </p:nvSpPr>
          <p:spPr bwMode="auto">
            <a:xfrm>
              <a:off x="971600" y="4564360"/>
              <a:ext cx="1587" cy="30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32"/>
            <p:cNvSpPr>
              <a:spLocks noChangeShapeType="1"/>
            </p:cNvSpPr>
            <p:nvPr/>
          </p:nvSpPr>
          <p:spPr bwMode="auto">
            <a:xfrm flipV="1">
              <a:off x="1763688" y="4565377"/>
              <a:ext cx="422275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9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string/</a:t>
            </a:r>
            <a:r>
              <a:rPr lang="en-US" dirty="0" err="1"/>
              <a:t>kalimat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179512" y="2708920"/>
            <a:ext cx="4224815" cy="3200400"/>
            <a:chOff x="179512" y="2708920"/>
            <a:chExt cx="4224815" cy="3200400"/>
          </a:xfrm>
        </p:grpSpPr>
        <p:grpSp>
          <p:nvGrpSpPr>
            <p:cNvPr id="152" name="Group 151"/>
            <p:cNvGrpSpPr/>
            <p:nvPr/>
          </p:nvGrpSpPr>
          <p:grpSpPr>
            <a:xfrm>
              <a:off x="179512" y="2708920"/>
              <a:ext cx="4224815" cy="3200400"/>
              <a:chOff x="179512" y="2708920"/>
              <a:chExt cx="4224815" cy="3200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9512" y="2708920"/>
                <a:ext cx="4224815" cy="3200400"/>
                <a:chOff x="971600" y="2708920"/>
                <a:chExt cx="7035801" cy="3200400"/>
              </a:xfrm>
            </p:grpSpPr>
            <p:grpSp>
              <p:nvGrpSpPr>
                <p:cNvPr id="5" name="Group 4"/>
                <p:cNvGrpSpPr>
                  <a:grpSpLocks/>
                </p:cNvGrpSpPr>
                <p:nvPr/>
              </p:nvGrpSpPr>
              <p:grpSpPr bwMode="auto">
                <a:xfrm>
                  <a:off x="971600" y="2708920"/>
                  <a:ext cx="7032625" cy="3200400"/>
                  <a:chOff x="1196" y="384"/>
                  <a:chExt cx="4430" cy="2016"/>
                </a:xfrm>
              </p:grpSpPr>
              <p:sp>
                <p:nvSpPr>
                  <p:cNvPr id="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2148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2148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11" y="2148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2148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2148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2148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1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1896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896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411" y="1896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1896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1896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1896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2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1643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643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411" y="1643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1643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1643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1643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2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1392"/>
                    <a:ext cx="738" cy="251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392"/>
                    <a:ext cx="738" cy="251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411" y="1392"/>
                    <a:ext cx="738" cy="251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1392"/>
                    <a:ext cx="738" cy="251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1392"/>
                    <a:ext cx="738" cy="251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1392"/>
                    <a:ext cx="738" cy="251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1138"/>
                    <a:ext cx="738" cy="25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138"/>
                    <a:ext cx="738" cy="25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411" y="1138"/>
                    <a:ext cx="738" cy="25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1138"/>
                    <a:ext cx="738" cy="25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1138"/>
                    <a:ext cx="738" cy="25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1138"/>
                    <a:ext cx="738" cy="254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4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885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885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4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411" y="885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44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885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4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885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4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885"/>
                    <a:ext cx="738" cy="253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633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633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411" y="633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633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633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633"/>
                    <a:ext cx="738" cy="25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889" y="384"/>
                    <a:ext cx="738" cy="249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384"/>
                    <a:ext cx="738" cy="249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55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411" y="384"/>
                    <a:ext cx="738" cy="249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673" y="384"/>
                    <a:ext cx="738" cy="249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384"/>
                    <a:ext cx="738" cy="249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>
                        <a:solidFill>
                          <a:srgbClr val="000000"/>
                        </a:solidFill>
                        <a:latin typeface="Verdan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5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196" y="384"/>
                    <a:ext cx="738" cy="249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633"/>
                    <a:ext cx="4431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885"/>
                    <a:ext cx="4431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1138"/>
                    <a:ext cx="3693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1392"/>
                    <a:ext cx="2954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1643"/>
                    <a:ext cx="2215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1896"/>
                    <a:ext cx="1477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2148"/>
                    <a:ext cx="738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384"/>
                    <a:ext cx="1" cy="249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673" y="384"/>
                    <a:ext cx="1" cy="249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411" y="384"/>
                    <a:ext cx="1" cy="249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384"/>
                    <a:ext cx="1" cy="249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4889" y="384"/>
                    <a:ext cx="1" cy="249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411" y="384"/>
                    <a:ext cx="738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384"/>
                    <a:ext cx="2215" cy="1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384"/>
                    <a:ext cx="1477" cy="1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5627" y="2148"/>
                    <a:ext cx="1" cy="253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673" y="2401"/>
                    <a:ext cx="738" cy="1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411" y="2401"/>
                    <a:ext cx="738" cy="1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2401"/>
                    <a:ext cx="738" cy="1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889" y="2401"/>
                    <a:ext cx="738" cy="1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5627" y="1643"/>
                    <a:ext cx="1" cy="253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5627" y="1896"/>
                    <a:ext cx="1" cy="252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5627" y="1392"/>
                    <a:ext cx="1" cy="251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633"/>
                    <a:ext cx="1" cy="252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384"/>
                    <a:ext cx="1" cy="249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885"/>
                    <a:ext cx="1" cy="1516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885"/>
                    <a:ext cx="1" cy="1263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673" y="885"/>
                    <a:ext cx="1" cy="101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11" y="885"/>
                    <a:ext cx="1" cy="758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885"/>
                    <a:ext cx="1" cy="507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889" y="885"/>
                    <a:ext cx="1" cy="253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5627" y="633"/>
                    <a:ext cx="1" cy="252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5627" y="384"/>
                    <a:ext cx="1" cy="249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148"/>
                    <a:ext cx="1477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196" y="2401"/>
                    <a:ext cx="738" cy="1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401"/>
                    <a:ext cx="738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148"/>
                    <a:ext cx="1" cy="253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673" y="1896"/>
                    <a:ext cx="1477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673" y="1896"/>
                    <a:ext cx="1" cy="505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411" y="1643"/>
                    <a:ext cx="1477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411" y="1643"/>
                    <a:ext cx="1" cy="505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1392"/>
                    <a:ext cx="1477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1392"/>
                    <a:ext cx="1" cy="504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4889" y="1138"/>
                    <a:ext cx="738" cy="1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889" y="1138"/>
                    <a:ext cx="1" cy="505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5627" y="885"/>
                    <a:ext cx="1" cy="253"/>
                  </a:xfrm>
                  <a:prstGeom prst="line">
                    <a:avLst/>
                  </a:prstGeom>
                  <a:noFill/>
                  <a:ln w="2844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5627" y="1138"/>
                    <a:ext cx="1" cy="254"/>
                  </a:xfrm>
                  <a:prstGeom prst="line">
                    <a:avLst/>
                  </a:prstGeom>
                  <a:noFill/>
                  <a:ln w="126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" name="Rectangle 5"/>
                <p:cNvSpPr>
                  <a:spLocks noChangeArrowheads="1"/>
                </p:cNvSpPr>
                <p:nvPr/>
              </p:nvSpPr>
              <p:spPr bwMode="auto">
                <a:xfrm>
                  <a:off x="2146351" y="3909070"/>
                  <a:ext cx="1171575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7" name="Rectangle 6"/>
                <p:cNvSpPr>
                  <a:spLocks noChangeArrowheads="1"/>
                </p:cNvSpPr>
                <p:nvPr/>
              </p:nvSpPr>
              <p:spPr bwMode="auto">
                <a:xfrm>
                  <a:off x="3317926" y="3925013"/>
                  <a:ext cx="1171575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A,C</a:t>
                  </a:r>
                </a:p>
              </p:txBody>
            </p:sp>
            <p:sp>
              <p:nvSpPr>
                <p:cNvPr id="8" name="Rectangle 7"/>
                <p:cNvSpPr>
                  <a:spLocks noChangeArrowheads="1"/>
                </p:cNvSpPr>
                <p:nvPr/>
              </p:nvSpPr>
              <p:spPr bwMode="auto">
                <a:xfrm>
                  <a:off x="4491088" y="3938575"/>
                  <a:ext cx="1171575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A,C</a:t>
                  </a:r>
                </a:p>
              </p:txBody>
            </p:sp>
            <p:sp>
              <p:nvSpPr>
                <p:cNvPr id="9" name="Rectangle 8"/>
                <p:cNvSpPr>
                  <a:spLocks noChangeArrowheads="1"/>
                </p:cNvSpPr>
                <p:nvPr/>
              </p:nvSpPr>
              <p:spPr bwMode="auto">
                <a:xfrm>
                  <a:off x="6835826" y="3909070"/>
                  <a:ext cx="1171575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A,C</a:t>
                  </a:r>
                </a:p>
              </p:txBody>
            </p:sp>
            <p:sp>
              <p:nvSpPr>
                <p:cNvPr id="10" name="Rectangle 9"/>
                <p:cNvSpPr>
                  <a:spLocks noChangeArrowheads="1"/>
                </p:cNvSpPr>
                <p:nvPr/>
              </p:nvSpPr>
              <p:spPr bwMode="auto">
                <a:xfrm>
                  <a:off x="5659488" y="3909070"/>
                  <a:ext cx="1171575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</p:grp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899592" y="4310708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FF0000"/>
                    </a:solidFill>
                    <a:latin typeface="Verdana" pitchFamily="34" charset="0"/>
                  </a:rPr>
                  <a:t>A,S</a:t>
                </a:r>
              </a:p>
            </p:txBody>
          </p:sp>
          <p:sp>
            <p:nvSpPr>
              <p:cNvPr id="150" name="Rectangle 149"/>
              <p:cNvSpPr>
                <a:spLocks noChangeArrowheads="1"/>
              </p:cNvSpPr>
              <p:nvPr/>
            </p:nvSpPr>
            <p:spPr bwMode="auto">
              <a:xfrm>
                <a:off x="1604045" y="4326651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70C0"/>
                    </a:solidFill>
                    <a:latin typeface="Verdana" pitchFamily="34" charset="0"/>
                  </a:rPr>
                  <a:t>B</a:t>
                </a:r>
              </a:p>
            </p:txBody>
          </p:sp>
        </p:grp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195736" y="4365104"/>
              <a:ext cx="864096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B050"/>
                  </a:solidFill>
                  <a:latin typeface="Verdana" pitchFamily="34" charset="0"/>
                </a:rPr>
                <a:t>S,C</a:t>
              </a: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2915816" y="4323506"/>
              <a:ext cx="864096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FF0000"/>
                  </a:solidFill>
                  <a:latin typeface="Verdana" pitchFamily="34" charset="0"/>
                </a:rPr>
                <a:t>A,S</a:t>
              </a: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866075" y="4725502"/>
              <a:ext cx="703500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latin typeface="Verdana" pitchFamily="34" charset="0"/>
                </a:rPr>
                <a:t>Ø</a:t>
              </a: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1547664" y="4725144"/>
              <a:ext cx="864096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2212575" y="4755554"/>
              <a:ext cx="864096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7030A0"/>
                  </a:solidFill>
                  <a:latin typeface="Verdana" pitchFamily="34" charset="0"/>
                </a:rPr>
                <a:t>B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404328" y="2420888"/>
            <a:ext cx="4490230" cy="4320480"/>
            <a:chOff x="4830782" y="2060848"/>
            <a:chExt cx="4063775" cy="4320480"/>
          </a:xfrm>
        </p:grpSpPr>
        <p:grpSp>
          <p:nvGrpSpPr>
            <p:cNvPr id="163" name="Group 162"/>
            <p:cNvGrpSpPr/>
            <p:nvPr/>
          </p:nvGrpSpPr>
          <p:grpSpPr>
            <a:xfrm>
              <a:off x="4830782" y="2060848"/>
              <a:ext cx="4061698" cy="2160240"/>
              <a:chOff x="4758774" y="2564904"/>
              <a:chExt cx="4061698" cy="216024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4758774" y="2564904"/>
                <a:ext cx="4061698" cy="2125663"/>
                <a:chOff x="4498521" y="4544515"/>
                <a:chExt cx="4061698" cy="2125663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574076" y="4544515"/>
                  <a:ext cx="3986143" cy="2125663"/>
                  <a:chOff x="539552" y="4471689"/>
                  <a:chExt cx="6094412" cy="2125663"/>
                </a:xfrm>
              </p:grpSpPr>
              <p:grpSp>
                <p:nvGrpSpPr>
                  <p:cNvPr id="10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9552" y="4471689"/>
                    <a:ext cx="6094412" cy="2125663"/>
                    <a:chOff x="443" y="2688"/>
                    <a:chExt cx="3839" cy="1339"/>
                  </a:xfrm>
                </p:grpSpPr>
                <p:sp>
                  <p:nvSpPr>
                    <p:cNvPr id="11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3492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3492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3492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3492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3760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3760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3760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3760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3224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9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3224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3224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3224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2956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2956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2956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2956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6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2688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R. Kiri</a:t>
                      </a:r>
                    </a:p>
                  </p:txBody>
                </p:sp>
                <p:sp>
                  <p:nvSpPr>
                    <p:cNvPr id="127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2688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Gabung</a:t>
                      </a:r>
                    </a:p>
                  </p:txBody>
                </p:sp>
                <p:sp>
                  <p:nvSpPr>
                    <p:cNvPr id="128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2688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9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2688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2688"/>
                      <a:ext cx="3840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2956"/>
                      <a:ext cx="3840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3224"/>
                      <a:ext cx="3840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3492"/>
                      <a:ext cx="3840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4028"/>
                      <a:ext cx="3840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2688"/>
                      <a:ext cx="1" cy="1340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36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75" y="2688"/>
                      <a:ext cx="1" cy="1340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5" y="2688"/>
                      <a:ext cx="1" cy="1340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7" y="2688"/>
                      <a:ext cx="1" cy="1340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83" y="2688"/>
                      <a:ext cx="1" cy="1340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3760"/>
                      <a:ext cx="3840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8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971600" y="4564360"/>
                    <a:ext cx="1587" cy="304800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63688" y="4565377"/>
                    <a:ext cx="422275" cy="231775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98521" y="5007270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42" name="Rectangle 141"/>
                <p:cNvSpPr>
                  <a:spLocks noChangeArrowheads="1"/>
                </p:cNvSpPr>
                <p:nvPr/>
              </p:nvSpPr>
              <p:spPr bwMode="auto">
                <a:xfrm>
                  <a:off x="5126467" y="5007270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A,C</a:t>
                  </a:r>
                </a:p>
              </p:txBody>
            </p:sp>
            <p:sp>
              <p:nvSpPr>
                <p:cNvPr id="14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829967" y="5007270"/>
                  <a:ext cx="1812369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BA,BC</a:t>
                  </a:r>
                </a:p>
              </p:txBody>
            </p:sp>
            <p:sp>
              <p:nvSpPr>
                <p:cNvPr id="144" name="Rectangle 143"/>
                <p:cNvSpPr>
                  <a:spLocks noChangeArrowheads="1"/>
                </p:cNvSpPr>
                <p:nvPr/>
              </p:nvSpPr>
              <p:spPr bwMode="auto">
                <a:xfrm>
                  <a:off x="7668344" y="4993777"/>
                  <a:ext cx="864096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FF0000"/>
                      </a:solidFill>
                      <a:latin typeface="Verdana" pitchFamily="34" charset="0"/>
                    </a:rPr>
                    <a:t>A,S</a:t>
                  </a:r>
                </a:p>
              </p:txBody>
            </p:sp>
            <p:sp>
              <p:nvSpPr>
                <p:cNvPr id="146" name="Rectangle 145"/>
                <p:cNvSpPr>
                  <a:spLocks noChangeArrowheads="1"/>
                </p:cNvSpPr>
                <p:nvPr/>
              </p:nvSpPr>
              <p:spPr bwMode="auto">
                <a:xfrm>
                  <a:off x="4499992" y="5445224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A,C</a:t>
                  </a:r>
                </a:p>
              </p:txBody>
            </p:sp>
            <p:sp>
              <p:nvSpPr>
                <p:cNvPr id="147" name="Rectangle 146"/>
                <p:cNvSpPr>
                  <a:spLocks noChangeArrowheads="1"/>
                </p:cNvSpPr>
                <p:nvPr/>
              </p:nvSpPr>
              <p:spPr bwMode="auto">
                <a:xfrm>
                  <a:off x="5096599" y="5433469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A,C</a:t>
                  </a:r>
                </a:p>
              </p:txBody>
            </p:sp>
            <p:sp>
              <p:nvSpPr>
                <p:cNvPr id="148" name="Rectangle 147"/>
                <p:cNvSpPr>
                  <a:spLocks noChangeArrowheads="1"/>
                </p:cNvSpPr>
                <p:nvPr/>
              </p:nvSpPr>
              <p:spPr bwMode="auto">
                <a:xfrm>
                  <a:off x="5855975" y="5420815"/>
                  <a:ext cx="1812369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AA,AC,CA,CC</a:t>
                  </a:r>
                </a:p>
              </p:txBody>
            </p:sp>
            <p:sp>
              <p:nvSpPr>
                <p:cNvPr id="149" name="Rectangle 148"/>
                <p:cNvSpPr>
                  <a:spLocks noChangeArrowheads="1"/>
                </p:cNvSpPr>
                <p:nvPr/>
              </p:nvSpPr>
              <p:spPr bwMode="auto">
                <a:xfrm>
                  <a:off x="7692199" y="5395415"/>
                  <a:ext cx="864096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70C0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</p:grp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4804604" y="3933056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A,C</a:t>
                </a:r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5292080" y="3933056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6084168" y="3891458"/>
                <a:ext cx="1812369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AB,CB</a:t>
                </a:r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7956376" y="3861048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B050"/>
                    </a:solidFill>
                    <a:latin typeface="Verdana" pitchFamily="34" charset="0"/>
                  </a:rPr>
                  <a:t>S,C</a:t>
                </a:r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4788024" y="4323506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5364088" y="4297751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A,C</a:t>
                </a: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6012160" y="4323506"/>
                <a:ext cx="1812369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BA,BC</a:t>
                </a: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7884368" y="4290516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FF0000"/>
                    </a:solidFill>
                    <a:latin typeface="Verdana" pitchFamily="34" charset="0"/>
                  </a:rPr>
                  <a:t>A,S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832253" y="4221088"/>
              <a:ext cx="4062304" cy="2128838"/>
              <a:chOff x="4499992" y="4544515"/>
              <a:chExt cx="4062304" cy="2128838"/>
            </a:xfrm>
          </p:grpSpPr>
          <p:grpSp>
            <p:nvGrpSpPr>
              <p:cNvPr id="183" name="Group 99"/>
              <p:cNvGrpSpPr>
                <a:grpSpLocks/>
              </p:cNvGrpSpPr>
              <p:nvPr/>
            </p:nvGrpSpPr>
            <p:grpSpPr bwMode="auto">
              <a:xfrm>
                <a:off x="4574076" y="4544515"/>
                <a:ext cx="3988220" cy="2128838"/>
                <a:chOff x="443" y="2688"/>
                <a:chExt cx="3841" cy="1341"/>
              </a:xfrm>
            </p:grpSpPr>
            <p:sp>
              <p:nvSpPr>
                <p:cNvPr id="18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397" y="3492"/>
                  <a:ext cx="886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95" y="3492"/>
                  <a:ext cx="180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102"/>
                <p:cNvSpPr>
                  <a:spLocks noChangeArrowheads="1"/>
                </p:cNvSpPr>
                <p:nvPr/>
              </p:nvSpPr>
              <p:spPr bwMode="auto">
                <a:xfrm>
                  <a:off x="975" y="3492"/>
                  <a:ext cx="620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3" y="3492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397" y="3760"/>
                  <a:ext cx="886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595" y="3760"/>
                  <a:ext cx="180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Rectangle 106"/>
                <p:cNvSpPr>
                  <a:spLocks noChangeArrowheads="1"/>
                </p:cNvSpPr>
                <p:nvPr/>
              </p:nvSpPr>
              <p:spPr bwMode="auto">
                <a:xfrm>
                  <a:off x="975" y="3760"/>
                  <a:ext cx="620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43" y="3760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Rectangle 108"/>
                <p:cNvSpPr>
                  <a:spLocks noChangeArrowheads="1"/>
                </p:cNvSpPr>
                <p:nvPr/>
              </p:nvSpPr>
              <p:spPr bwMode="auto">
                <a:xfrm>
                  <a:off x="3397" y="3224"/>
                  <a:ext cx="886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Rectangle 109"/>
                <p:cNvSpPr>
                  <a:spLocks noChangeArrowheads="1"/>
                </p:cNvSpPr>
                <p:nvPr/>
              </p:nvSpPr>
              <p:spPr bwMode="auto">
                <a:xfrm>
                  <a:off x="1595" y="3224"/>
                  <a:ext cx="180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Rectangle 110"/>
                <p:cNvSpPr>
                  <a:spLocks noChangeArrowheads="1"/>
                </p:cNvSpPr>
                <p:nvPr/>
              </p:nvSpPr>
              <p:spPr bwMode="auto">
                <a:xfrm>
                  <a:off x="975" y="3224"/>
                  <a:ext cx="620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" name="Rectangle 111"/>
                <p:cNvSpPr>
                  <a:spLocks noChangeArrowheads="1"/>
                </p:cNvSpPr>
                <p:nvPr/>
              </p:nvSpPr>
              <p:spPr bwMode="auto">
                <a:xfrm>
                  <a:off x="443" y="3224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Rectangle 112"/>
                <p:cNvSpPr>
                  <a:spLocks noChangeArrowheads="1"/>
                </p:cNvSpPr>
                <p:nvPr/>
              </p:nvSpPr>
              <p:spPr bwMode="auto">
                <a:xfrm>
                  <a:off x="3397" y="2956"/>
                  <a:ext cx="886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Rectangle 113"/>
                <p:cNvSpPr>
                  <a:spLocks noChangeArrowheads="1"/>
                </p:cNvSpPr>
                <p:nvPr/>
              </p:nvSpPr>
              <p:spPr bwMode="auto">
                <a:xfrm>
                  <a:off x="1595" y="2956"/>
                  <a:ext cx="180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43" y="2956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Rectangle 118"/>
                <p:cNvSpPr>
                  <a:spLocks noChangeArrowheads="1"/>
                </p:cNvSpPr>
                <p:nvPr/>
              </p:nvSpPr>
              <p:spPr bwMode="auto">
                <a:xfrm>
                  <a:off x="975" y="2688"/>
                  <a:ext cx="620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3" y="2688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Line 120"/>
                <p:cNvSpPr>
                  <a:spLocks noChangeShapeType="1"/>
                </p:cNvSpPr>
                <p:nvPr/>
              </p:nvSpPr>
              <p:spPr bwMode="auto">
                <a:xfrm>
                  <a:off x="443" y="2688"/>
                  <a:ext cx="3840" cy="1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22"/>
                <p:cNvSpPr>
                  <a:spLocks noChangeShapeType="1"/>
                </p:cNvSpPr>
                <p:nvPr/>
              </p:nvSpPr>
              <p:spPr bwMode="auto">
                <a:xfrm>
                  <a:off x="443" y="3141"/>
                  <a:ext cx="3840" cy="1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123"/>
                <p:cNvSpPr>
                  <a:spLocks noChangeShapeType="1"/>
                </p:cNvSpPr>
                <p:nvPr/>
              </p:nvSpPr>
              <p:spPr bwMode="auto">
                <a:xfrm>
                  <a:off x="443" y="3550"/>
                  <a:ext cx="3840" cy="1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124"/>
                <p:cNvSpPr>
                  <a:spLocks noChangeShapeType="1"/>
                </p:cNvSpPr>
                <p:nvPr/>
              </p:nvSpPr>
              <p:spPr bwMode="auto">
                <a:xfrm>
                  <a:off x="443" y="4028"/>
                  <a:ext cx="3840" cy="1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125"/>
                <p:cNvSpPr>
                  <a:spLocks noChangeShapeType="1"/>
                </p:cNvSpPr>
                <p:nvPr/>
              </p:nvSpPr>
              <p:spPr bwMode="auto">
                <a:xfrm>
                  <a:off x="443" y="2688"/>
                  <a:ext cx="1" cy="134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126"/>
                <p:cNvSpPr>
                  <a:spLocks noChangeShapeType="1"/>
                </p:cNvSpPr>
                <p:nvPr/>
              </p:nvSpPr>
              <p:spPr bwMode="auto">
                <a:xfrm>
                  <a:off x="975" y="2688"/>
                  <a:ext cx="1" cy="1340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27"/>
                <p:cNvSpPr>
                  <a:spLocks noChangeShapeType="1"/>
                </p:cNvSpPr>
                <p:nvPr/>
              </p:nvSpPr>
              <p:spPr bwMode="auto">
                <a:xfrm>
                  <a:off x="1595" y="2688"/>
                  <a:ext cx="1" cy="1340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128"/>
                <p:cNvSpPr>
                  <a:spLocks noChangeShapeType="1"/>
                </p:cNvSpPr>
                <p:nvPr/>
              </p:nvSpPr>
              <p:spPr bwMode="auto">
                <a:xfrm>
                  <a:off x="3397" y="2688"/>
                  <a:ext cx="1" cy="1340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129"/>
                <p:cNvSpPr>
                  <a:spLocks noChangeShapeType="1"/>
                </p:cNvSpPr>
                <p:nvPr/>
              </p:nvSpPr>
              <p:spPr bwMode="auto">
                <a:xfrm>
                  <a:off x="4283" y="2688"/>
                  <a:ext cx="1" cy="134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4527771" y="4862957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A,S</a:t>
                </a:r>
              </a:p>
            </p:txBody>
          </p:sp>
          <p:sp>
            <p:nvSpPr>
              <p:cNvPr id="177" name="Rectangle 176"/>
              <p:cNvSpPr>
                <a:spLocks noChangeArrowheads="1"/>
              </p:cNvSpPr>
              <p:nvPr/>
            </p:nvSpPr>
            <p:spPr bwMode="auto">
              <a:xfrm>
                <a:off x="4901150" y="4569334"/>
                <a:ext cx="954825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A,C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700" dirty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178" name="Rectangle 177"/>
              <p:cNvSpPr>
                <a:spLocks noChangeArrowheads="1"/>
              </p:cNvSpPr>
              <p:nvPr/>
            </p:nvSpPr>
            <p:spPr bwMode="auto">
              <a:xfrm>
                <a:off x="7655513" y="4592139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700" dirty="0">
                  <a:solidFill>
                    <a:srgbClr val="FF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179" name="Rectangle 178"/>
              <p:cNvSpPr>
                <a:spLocks noChangeArrowheads="1"/>
              </p:cNvSpPr>
              <p:nvPr/>
            </p:nvSpPr>
            <p:spPr bwMode="auto">
              <a:xfrm>
                <a:off x="4499992" y="5295005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A,C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80" name="Rectangle 179"/>
              <p:cNvSpPr>
                <a:spLocks noChangeArrowheads="1"/>
              </p:cNvSpPr>
              <p:nvPr/>
            </p:nvSpPr>
            <p:spPr bwMode="auto">
              <a:xfrm>
                <a:off x="5096599" y="5295005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S,C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5855975" y="5264595"/>
                <a:ext cx="1812369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AS,AC,CS,CC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BB</a:t>
                </a:r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7624115" y="5395415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</a:rPr>
                  <a:t>B</a:t>
                </a:r>
              </a:p>
            </p:txBody>
          </p:sp>
        </p:grp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4876612" y="5589240"/>
              <a:ext cx="703500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A,C</a:t>
              </a:r>
            </a:p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S,C</a:t>
              </a: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5364088" y="5589240"/>
              <a:ext cx="703500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A,S</a:t>
              </a:r>
            </a:p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A,C</a:t>
              </a:r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6156176" y="5547642"/>
              <a:ext cx="1812369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AA,AS,CA,CC</a:t>
              </a:r>
            </a:p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SA,SC,CA,CC</a:t>
              </a: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7956376" y="5733256"/>
              <a:ext cx="864096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7030A0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4860032" y="5979690"/>
              <a:ext cx="703500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7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4849978" y="4244900"/>
              <a:ext cx="703500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6139596" y="4221088"/>
              <a:ext cx="1888788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latin typeface="Verdana" pitchFamily="34" charset="0"/>
                </a:rPr>
                <a:t>BB</a:t>
              </a:r>
            </a:p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latin typeface="Verdana" pitchFamily="34" charset="0"/>
                </a:rPr>
                <a:t>AA,AC,SA,SC</a:t>
              </a: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7884368" y="4395514"/>
              <a:ext cx="1010188" cy="4736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425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latin typeface="Verdana" pitchFamily="34" charset="0"/>
                </a:rPr>
                <a:t>Ø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860032" y="2062436"/>
              <a:ext cx="233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843007" y="4246697"/>
              <a:ext cx="233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5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404327" y="1548855"/>
            <a:ext cx="4544223" cy="5015506"/>
            <a:chOff x="4830782" y="1548855"/>
            <a:chExt cx="4117768" cy="5015506"/>
          </a:xfrm>
        </p:grpSpPr>
        <p:grpSp>
          <p:nvGrpSpPr>
            <p:cNvPr id="163" name="Group 162"/>
            <p:cNvGrpSpPr/>
            <p:nvPr/>
          </p:nvGrpSpPr>
          <p:grpSpPr>
            <a:xfrm>
              <a:off x="4830782" y="1548855"/>
              <a:ext cx="4063775" cy="2554288"/>
              <a:chOff x="4758774" y="2556967"/>
              <a:chExt cx="4063775" cy="2554288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4758774" y="2556967"/>
                <a:ext cx="4063775" cy="2554288"/>
                <a:chOff x="4498521" y="4536578"/>
                <a:chExt cx="4063775" cy="2554288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532543" y="4536578"/>
                  <a:ext cx="4029753" cy="2554288"/>
                  <a:chOff x="476052" y="4463752"/>
                  <a:chExt cx="6161087" cy="2554288"/>
                </a:xfrm>
              </p:grpSpPr>
              <p:grpSp>
                <p:nvGrpSpPr>
                  <p:cNvPr id="10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76052" y="4463752"/>
                    <a:ext cx="6161087" cy="2554288"/>
                    <a:chOff x="403" y="2683"/>
                    <a:chExt cx="3881" cy="1609"/>
                  </a:xfrm>
                </p:grpSpPr>
                <p:sp>
                  <p:nvSpPr>
                    <p:cNvPr id="11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3492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3492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3492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3492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3760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3760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3760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3760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3224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9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3224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3224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3224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2956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2956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2956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2956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6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2688"/>
                      <a:ext cx="886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R. Kiri</a:t>
                      </a:r>
                    </a:p>
                  </p:txBody>
                </p:sp>
                <p:sp>
                  <p:nvSpPr>
                    <p:cNvPr id="127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2688"/>
                      <a:ext cx="180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Gabung</a:t>
                      </a:r>
                    </a:p>
                  </p:txBody>
                </p:sp>
                <p:sp>
                  <p:nvSpPr>
                    <p:cNvPr id="128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2688"/>
                      <a:ext cx="620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9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" y="2688"/>
                      <a:ext cx="532" cy="268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2688"/>
                      <a:ext cx="3840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2956"/>
                      <a:ext cx="3840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3550"/>
                      <a:ext cx="3840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" y="4190"/>
                      <a:ext cx="3840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" y="2683"/>
                      <a:ext cx="1" cy="1609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36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75" y="2688"/>
                      <a:ext cx="1" cy="1492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99" y="2683"/>
                      <a:ext cx="0" cy="1497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7" y="2688"/>
                      <a:ext cx="1" cy="1497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84" y="2683"/>
                      <a:ext cx="0" cy="1609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8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971600" y="4564360"/>
                    <a:ext cx="1587" cy="304800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63688" y="4565377"/>
                    <a:ext cx="422275" cy="231775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98521" y="5007270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</a:t>
                  </a:r>
                </a:p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A,S</a:t>
                  </a:r>
                </a:p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Ø</a:t>
                  </a:r>
                </a:p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sz="1700" dirty="0">
                    <a:solidFill>
                      <a:srgbClr val="000000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42" name="Rectangle 141"/>
                <p:cNvSpPr>
                  <a:spLocks noChangeArrowheads="1"/>
                </p:cNvSpPr>
                <p:nvPr/>
              </p:nvSpPr>
              <p:spPr bwMode="auto">
                <a:xfrm>
                  <a:off x="5126467" y="5007270"/>
                  <a:ext cx="841464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</a:t>
                  </a:r>
                </a:p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S,C</a:t>
                  </a:r>
                </a:p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4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829967" y="5007270"/>
                  <a:ext cx="1812369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BB</a:t>
                  </a:r>
                </a:p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AS,AC,SS,SC</a:t>
                  </a:r>
                </a:p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0000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44" name="Rectangle 143"/>
                <p:cNvSpPr>
                  <a:spLocks noChangeArrowheads="1"/>
                </p:cNvSpPr>
                <p:nvPr/>
              </p:nvSpPr>
              <p:spPr bwMode="auto">
                <a:xfrm>
                  <a:off x="7668344" y="4993777"/>
                  <a:ext cx="864096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sz="1700" dirty="0">
                    <a:solidFill>
                      <a:srgbClr val="FF0000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46" name="Rectangle 145"/>
                <p:cNvSpPr>
                  <a:spLocks noChangeArrowheads="1"/>
                </p:cNvSpPr>
                <p:nvPr/>
              </p:nvSpPr>
              <p:spPr bwMode="auto">
                <a:xfrm>
                  <a:off x="4499992" y="5445224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GB" sz="1700" dirty="0">
                    <a:solidFill>
                      <a:srgbClr val="000000"/>
                    </a:solidFill>
                    <a:latin typeface="Verdana" pitchFamily="34" charset="0"/>
                  </a:endParaRPr>
                </a:p>
              </p:txBody>
            </p:sp>
          </p:grp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4804604" y="3933056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A,C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5292080" y="3933056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A,S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A,C</a:t>
                </a: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6084168" y="3891458"/>
                <a:ext cx="1812369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AB,CB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BA,BS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BA,BC</a:t>
                </a:r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7915766" y="4140726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B050"/>
                    </a:solidFill>
                    <a:latin typeface="Verdana" pitchFamily="34" charset="0"/>
                  </a:rPr>
                  <a:t>S,C,A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860032" y="4437111"/>
              <a:ext cx="4088518" cy="2127250"/>
              <a:chOff x="4527771" y="4544514"/>
              <a:chExt cx="4088518" cy="2127250"/>
            </a:xfrm>
          </p:grpSpPr>
          <p:grpSp>
            <p:nvGrpSpPr>
              <p:cNvPr id="183" name="Group 99"/>
              <p:cNvGrpSpPr>
                <a:grpSpLocks/>
              </p:cNvGrpSpPr>
              <p:nvPr/>
            </p:nvGrpSpPr>
            <p:grpSpPr bwMode="auto">
              <a:xfrm>
                <a:off x="4574076" y="4544514"/>
                <a:ext cx="4042213" cy="2127250"/>
                <a:chOff x="443" y="2688"/>
                <a:chExt cx="3893" cy="1340"/>
              </a:xfrm>
            </p:grpSpPr>
            <p:sp>
              <p:nvSpPr>
                <p:cNvPr id="18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397" y="3492"/>
                  <a:ext cx="886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95" y="3492"/>
                  <a:ext cx="180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102"/>
                <p:cNvSpPr>
                  <a:spLocks noChangeArrowheads="1"/>
                </p:cNvSpPr>
                <p:nvPr/>
              </p:nvSpPr>
              <p:spPr bwMode="auto">
                <a:xfrm>
                  <a:off x="975" y="3492"/>
                  <a:ext cx="620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3" y="3492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397" y="3760"/>
                  <a:ext cx="886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595" y="3760"/>
                  <a:ext cx="180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Rectangle 106"/>
                <p:cNvSpPr>
                  <a:spLocks noChangeArrowheads="1"/>
                </p:cNvSpPr>
                <p:nvPr/>
              </p:nvSpPr>
              <p:spPr bwMode="auto">
                <a:xfrm>
                  <a:off x="975" y="3760"/>
                  <a:ext cx="620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43" y="3760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Rectangle 108"/>
                <p:cNvSpPr>
                  <a:spLocks noChangeArrowheads="1"/>
                </p:cNvSpPr>
                <p:nvPr/>
              </p:nvSpPr>
              <p:spPr bwMode="auto">
                <a:xfrm>
                  <a:off x="3397" y="3224"/>
                  <a:ext cx="886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Rectangle 109"/>
                <p:cNvSpPr>
                  <a:spLocks noChangeArrowheads="1"/>
                </p:cNvSpPr>
                <p:nvPr/>
              </p:nvSpPr>
              <p:spPr bwMode="auto">
                <a:xfrm>
                  <a:off x="1595" y="3224"/>
                  <a:ext cx="180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Rectangle 110"/>
                <p:cNvSpPr>
                  <a:spLocks noChangeArrowheads="1"/>
                </p:cNvSpPr>
                <p:nvPr/>
              </p:nvSpPr>
              <p:spPr bwMode="auto">
                <a:xfrm>
                  <a:off x="975" y="3224"/>
                  <a:ext cx="620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" name="Rectangle 111"/>
                <p:cNvSpPr>
                  <a:spLocks noChangeArrowheads="1"/>
                </p:cNvSpPr>
                <p:nvPr/>
              </p:nvSpPr>
              <p:spPr bwMode="auto">
                <a:xfrm>
                  <a:off x="443" y="3224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50" y="2956"/>
                  <a:ext cx="886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b="1" dirty="0" smtClean="0">
                      <a:latin typeface="Algerian" pitchFamily="82" charset="0"/>
                    </a:rPr>
                    <a:t>A,S,C</a:t>
                  </a:r>
                  <a:endParaRPr lang="en-US" b="1" dirty="0">
                    <a:latin typeface="Algerian" pitchFamily="82" charset="0"/>
                  </a:endParaRPr>
                </a:p>
              </p:txBody>
            </p:sp>
            <p:sp>
              <p:nvSpPr>
                <p:cNvPr id="199" name="Rectangle 113"/>
                <p:cNvSpPr>
                  <a:spLocks noChangeArrowheads="1"/>
                </p:cNvSpPr>
                <p:nvPr/>
              </p:nvSpPr>
              <p:spPr bwMode="auto">
                <a:xfrm>
                  <a:off x="1595" y="2956"/>
                  <a:ext cx="180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43" y="2956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Rectangle 118"/>
                <p:cNvSpPr>
                  <a:spLocks noChangeArrowheads="1"/>
                </p:cNvSpPr>
                <p:nvPr/>
              </p:nvSpPr>
              <p:spPr bwMode="auto">
                <a:xfrm>
                  <a:off x="975" y="2688"/>
                  <a:ext cx="620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3" y="2688"/>
                  <a:ext cx="532" cy="2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Line 120"/>
                <p:cNvSpPr>
                  <a:spLocks noChangeShapeType="1"/>
                </p:cNvSpPr>
                <p:nvPr/>
              </p:nvSpPr>
              <p:spPr bwMode="auto">
                <a:xfrm>
                  <a:off x="443" y="2688"/>
                  <a:ext cx="3840" cy="1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124"/>
                <p:cNvSpPr>
                  <a:spLocks noChangeShapeType="1"/>
                </p:cNvSpPr>
                <p:nvPr/>
              </p:nvSpPr>
              <p:spPr bwMode="auto">
                <a:xfrm>
                  <a:off x="443" y="3626"/>
                  <a:ext cx="3840" cy="1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125"/>
                <p:cNvSpPr>
                  <a:spLocks noChangeShapeType="1"/>
                </p:cNvSpPr>
                <p:nvPr/>
              </p:nvSpPr>
              <p:spPr bwMode="auto">
                <a:xfrm>
                  <a:off x="443" y="2688"/>
                  <a:ext cx="0" cy="939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126"/>
                <p:cNvSpPr>
                  <a:spLocks noChangeShapeType="1"/>
                </p:cNvSpPr>
                <p:nvPr/>
              </p:nvSpPr>
              <p:spPr bwMode="auto">
                <a:xfrm>
                  <a:off x="975" y="2688"/>
                  <a:ext cx="1" cy="929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27"/>
                <p:cNvSpPr>
                  <a:spLocks noChangeShapeType="1"/>
                </p:cNvSpPr>
                <p:nvPr/>
              </p:nvSpPr>
              <p:spPr bwMode="auto">
                <a:xfrm>
                  <a:off x="1716" y="2688"/>
                  <a:ext cx="0" cy="928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128"/>
                <p:cNvSpPr>
                  <a:spLocks noChangeShapeType="1"/>
                </p:cNvSpPr>
                <p:nvPr/>
              </p:nvSpPr>
              <p:spPr bwMode="auto">
                <a:xfrm>
                  <a:off x="3397" y="2688"/>
                  <a:ext cx="14" cy="928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129"/>
                <p:cNvSpPr>
                  <a:spLocks noChangeShapeType="1"/>
                </p:cNvSpPr>
                <p:nvPr/>
              </p:nvSpPr>
              <p:spPr bwMode="auto">
                <a:xfrm>
                  <a:off x="4283" y="2688"/>
                  <a:ext cx="1" cy="939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4527771" y="4862957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A,S</a:t>
                </a:r>
              </a:p>
              <a:p>
                <a:pPr algn="ctr">
                  <a:spcBef>
                    <a:spcPts val="425"/>
                  </a:spcBef>
                  <a:buClr>
                    <a:srgbClr val="666600"/>
                  </a:buClr>
                  <a:buSzPct val="75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latin typeface="Verdana" pitchFamily="34" charset="0"/>
                  </a:rPr>
                  <a:t>Ø</a:t>
                </a:r>
              </a:p>
              <a:p>
                <a:pPr algn="ctr">
                  <a:spcBef>
                    <a:spcPts val="425"/>
                  </a:spcBef>
                  <a:buClr>
                    <a:srgbClr val="666600"/>
                  </a:buClr>
                  <a:buSzPct val="75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latin typeface="Verdana" pitchFamily="34" charset="0"/>
                  </a:rPr>
                  <a:t>Ø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700" dirty="0">
                  <a:solidFill>
                    <a:srgbClr val="000000"/>
                  </a:solidFill>
                  <a:latin typeface="Verdana" pitchFamily="34" charset="0"/>
                </a:endParaRP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700" dirty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177" name="Rectangle 176"/>
              <p:cNvSpPr>
                <a:spLocks noChangeArrowheads="1"/>
              </p:cNvSpPr>
              <p:nvPr/>
            </p:nvSpPr>
            <p:spPr bwMode="auto">
              <a:xfrm>
                <a:off x="5013106" y="4569334"/>
                <a:ext cx="954825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S,C,A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B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A,S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0000"/>
                    </a:solidFill>
                    <a:latin typeface="Verdana" pitchFamily="34" charset="0"/>
                  </a:rPr>
                  <a:t>A,C</a:t>
                </a:r>
              </a:p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700" dirty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178" name="Rectangle 177"/>
              <p:cNvSpPr>
                <a:spLocks noChangeArrowheads="1"/>
              </p:cNvSpPr>
              <p:nvPr/>
            </p:nvSpPr>
            <p:spPr bwMode="auto">
              <a:xfrm>
                <a:off x="7655513" y="4592139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700" dirty="0">
                  <a:solidFill>
                    <a:srgbClr val="FF0000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4849978" y="4460924"/>
              <a:ext cx="703500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0000"/>
                  </a:solidFill>
                  <a:latin typeface="Verdana" pitchFamily="34" charset="0"/>
                </a:rPr>
                <a:t>B</a:t>
              </a:r>
            </a:p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70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6139596" y="4437112"/>
              <a:ext cx="1888788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latin typeface="Verdana" pitchFamily="34" charset="0"/>
                </a:rPr>
                <a:t>BS,BC,BA</a:t>
              </a:r>
            </a:p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latin typeface="Verdana" pitchFamily="34" charset="0"/>
                </a:rPr>
                <a:t>AB,SB</a:t>
              </a:r>
            </a:p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latin typeface="Verdana" pitchFamily="34" charset="0"/>
                </a:rPr>
                <a:t>A,S</a:t>
              </a:r>
            </a:p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latin typeface="Verdana" pitchFamily="34" charset="0"/>
                </a:rPr>
                <a:t>A,C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860032" y="1558380"/>
              <a:ext cx="233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843007" y="4462721"/>
              <a:ext cx="233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8304727" y="2204864"/>
              <a:ext cx="16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425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79512" y="2876030"/>
            <a:ext cx="4224815" cy="3217266"/>
            <a:chOff x="179512" y="2708920"/>
            <a:chExt cx="4224815" cy="3217266"/>
          </a:xfrm>
        </p:grpSpPr>
        <p:grpSp>
          <p:nvGrpSpPr>
            <p:cNvPr id="226" name="Group 225"/>
            <p:cNvGrpSpPr/>
            <p:nvPr/>
          </p:nvGrpSpPr>
          <p:grpSpPr>
            <a:xfrm>
              <a:off x="179512" y="2708920"/>
              <a:ext cx="4224815" cy="3200400"/>
              <a:chOff x="179512" y="2708920"/>
              <a:chExt cx="4224815" cy="3200400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179512" y="2708920"/>
                <a:ext cx="4224815" cy="3200400"/>
                <a:chOff x="179512" y="2708920"/>
                <a:chExt cx="4224815" cy="32004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9512" y="2708920"/>
                  <a:ext cx="4224815" cy="3200400"/>
                  <a:chOff x="971600" y="2708920"/>
                  <a:chExt cx="7035801" cy="3200400"/>
                </a:xfrm>
              </p:grpSpPr>
              <p:grpSp>
                <p:nvGrpSpPr>
                  <p:cNvPr id="5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971600" y="2708920"/>
                    <a:ext cx="7032625" cy="3200400"/>
                    <a:chOff x="1196" y="384"/>
                    <a:chExt cx="4430" cy="2016"/>
                  </a:xfrm>
                </p:grpSpPr>
                <p:sp>
                  <p:nvSpPr>
                    <p:cNvPr id="11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2148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17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1896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2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1643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2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1392"/>
                      <a:ext cx="738" cy="251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35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1138"/>
                      <a:ext cx="738" cy="25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1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42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43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44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45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6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885"/>
                      <a:ext cx="738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633"/>
                      <a:ext cx="73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9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4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55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6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3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7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6800" rIns="90000" bIns="46800"/>
                    <a:lstStyle/>
                    <a:p>
                      <a:pPr algn="ctr" eaLnBrk="1" hangingPunct="1">
                        <a:spcBef>
                          <a:spcPts val="425"/>
                        </a:spcBef>
                        <a:buClr>
                          <a:srgbClr val="666600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170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58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6" y="384"/>
                      <a:ext cx="738" cy="249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633"/>
                      <a:ext cx="4431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885"/>
                      <a:ext cx="4431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1138"/>
                      <a:ext cx="3693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1392"/>
                      <a:ext cx="2954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1643"/>
                      <a:ext cx="2215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1896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2148"/>
                      <a:ext cx="738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384"/>
                      <a:ext cx="1" cy="2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384"/>
                      <a:ext cx="738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384"/>
                      <a:ext cx="2215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384"/>
                      <a:ext cx="1477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2148"/>
                      <a:ext cx="1" cy="253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2401"/>
                      <a:ext cx="738" cy="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2401"/>
                      <a:ext cx="738" cy="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2401"/>
                      <a:ext cx="738" cy="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2401"/>
                      <a:ext cx="738" cy="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1643"/>
                      <a:ext cx="1" cy="253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1896"/>
                      <a:ext cx="1" cy="252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1392"/>
                      <a:ext cx="1" cy="251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633"/>
                      <a:ext cx="1" cy="252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384"/>
                      <a:ext cx="1" cy="249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885"/>
                      <a:ext cx="1" cy="1516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885"/>
                      <a:ext cx="1" cy="1263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885"/>
                      <a:ext cx="1" cy="101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885"/>
                      <a:ext cx="1" cy="758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885"/>
                      <a:ext cx="1" cy="507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885"/>
                      <a:ext cx="1" cy="253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633"/>
                      <a:ext cx="1" cy="252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384"/>
                      <a:ext cx="1" cy="249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2148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" y="2401"/>
                      <a:ext cx="738" cy="1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2401"/>
                      <a:ext cx="738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4" y="2148"/>
                      <a:ext cx="1" cy="253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1896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" y="1896"/>
                      <a:ext cx="1" cy="505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1643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" y="1643"/>
                      <a:ext cx="1" cy="505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1392"/>
                      <a:ext cx="1477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0" y="1392"/>
                      <a:ext cx="1" cy="504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1138"/>
                      <a:ext cx="738" cy="1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9" y="1138"/>
                      <a:ext cx="1" cy="505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885"/>
                      <a:ext cx="1" cy="253"/>
                    </a:xfrm>
                    <a:prstGeom prst="line">
                      <a:avLst/>
                    </a:prstGeom>
                    <a:noFill/>
                    <a:ln w="2844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" y="1138"/>
                      <a:ext cx="1" cy="254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146351" y="3909070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317926" y="3925013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A,C</a:t>
                    </a:r>
                  </a:p>
                </p:txBody>
              </p:sp>
              <p:sp>
                <p:nvSpPr>
                  <p:cNvPr id="8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491088" y="3938575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A,C</a:t>
                    </a:r>
                  </a:p>
                </p:txBody>
              </p:sp>
              <p:sp>
                <p:nvSpPr>
                  <p:cNvPr id="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835826" y="3909070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A,C</a:t>
                    </a:r>
                  </a:p>
                </p:txBody>
              </p:sp>
              <p:sp>
                <p:nvSpPr>
                  <p:cNvPr id="1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659488" y="3909070"/>
                    <a:ext cx="1171575" cy="401638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 eaLnBrk="1" hangingPunct="1">
                      <a:spcBef>
                        <a:spcPts val="425"/>
                      </a:spcBef>
                      <a:buClr>
                        <a:srgbClr val="666600"/>
                      </a:buClr>
                      <a:buSzPct val="75000"/>
                      <a:buFont typeface="Wingdings" pitchFamily="2" charset="2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GB" sz="1700" dirty="0">
                        <a:solidFill>
                          <a:srgbClr val="000000"/>
                        </a:solidFill>
                        <a:latin typeface="Verdan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45" name="Rectangle 144"/>
                <p:cNvSpPr>
                  <a:spLocks noChangeArrowheads="1"/>
                </p:cNvSpPr>
                <p:nvPr/>
              </p:nvSpPr>
              <p:spPr bwMode="auto">
                <a:xfrm>
                  <a:off x="899592" y="4310708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FF0000"/>
                      </a:solidFill>
                      <a:latin typeface="Verdana" pitchFamily="34" charset="0"/>
                    </a:rPr>
                    <a:t>A,S</a:t>
                  </a:r>
                </a:p>
              </p:txBody>
            </p:sp>
            <p:sp>
              <p:nvSpPr>
                <p:cNvPr id="150" name="Rectangle 149"/>
                <p:cNvSpPr>
                  <a:spLocks noChangeArrowheads="1"/>
                </p:cNvSpPr>
                <p:nvPr/>
              </p:nvSpPr>
              <p:spPr bwMode="auto">
                <a:xfrm>
                  <a:off x="1604045" y="4326651"/>
                  <a:ext cx="703500" cy="40163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 eaLnBrk="1" hangingPunct="1">
                    <a:spcBef>
                      <a:spcPts val="425"/>
                    </a:spcBef>
                    <a:buClr>
                      <a:srgbClr val="666600"/>
                    </a:buClr>
                    <a:buSzPct val="75000"/>
                    <a:buFont typeface="Wingdings" pitchFamily="2" charset="2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700" dirty="0">
                      <a:solidFill>
                        <a:srgbClr val="0070C0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</p:grp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2195736" y="4365104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00B050"/>
                    </a:solidFill>
                    <a:latin typeface="Verdana" pitchFamily="34" charset="0"/>
                  </a:rPr>
                  <a:t>S,C</a:t>
                </a: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2915816" y="4323506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FF0000"/>
                    </a:solidFill>
                    <a:latin typeface="Verdana" pitchFamily="34" charset="0"/>
                  </a:rPr>
                  <a:t>A,S</a:t>
                </a:r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866075" y="4725502"/>
                <a:ext cx="703500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latin typeface="Verdana" pitchFamily="34" charset="0"/>
                  </a:rPr>
                  <a:t>Ø</a:t>
                </a:r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1547664" y="4725144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2212575" y="4755554"/>
                <a:ext cx="864096" cy="40163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 eaLnBrk="1" hangingPunct="1">
                  <a:spcBef>
                    <a:spcPts val="425"/>
                  </a:spcBef>
                  <a:buClr>
                    <a:srgbClr val="666600"/>
                  </a:buClr>
                  <a:buSzPct val="75000"/>
                  <a:buFont typeface="Wingdings" pitchFamily="2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700" dirty="0">
                    <a:solidFill>
                      <a:srgbClr val="7030A0"/>
                    </a:solidFill>
                    <a:latin typeface="Verdana" pitchFamily="34" charset="0"/>
                  </a:rPr>
                  <a:t>B</a:t>
                </a:r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1034923" y="5139938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425"/>
                </a:spcBef>
                <a:buClr>
                  <a:srgbClr val="666600"/>
                </a:buClr>
                <a:buSzPct val="7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latin typeface="Verdana" pitchFamily="34" charset="0"/>
                </a:rPr>
                <a:t>Ø</a:t>
              </a:r>
            </a:p>
          </p:txBody>
        </p: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1547664" y="5157192"/>
              <a:ext cx="864096" cy="4016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spcBef>
                  <a:spcPts val="425"/>
                </a:spcBef>
                <a:buClr>
                  <a:srgbClr val="666600"/>
                </a:buClr>
                <a:buSzPct val="75000"/>
                <a:buFont typeface="Wingdings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700" dirty="0">
                  <a:solidFill>
                    <a:srgbClr val="00B050"/>
                  </a:solidFill>
                  <a:latin typeface="Verdana" pitchFamily="34" charset="0"/>
                </a:rPr>
                <a:t>S,C,A</a:t>
              </a:r>
            </a:p>
          </p:txBody>
        </p:sp>
        <p:sp>
          <p:nvSpPr>
            <p:cNvPr id="229" name="Rectangle 112"/>
            <p:cNvSpPr>
              <a:spLocks noChangeArrowheads="1"/>
            </p:cNvSpPr>
            <p:nvPr/>
          </p:nvSpPr>
          <p:spPr bwMode="auto">
            <a:xfrm>
              <a:off x="843729" y="5500736"/>
              <a:ext cx="919959" cy="4254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 smtClean="0">
                  <a:latin typeface="Algerian" pitchFamily="82" charset="0"/>
                </a:rPr>
                <a:t>A,S,C</a:t>
              </a:r>
              <a:endParaRPr lang="en-US" b="1" dirty="0">
                <a:latin typeface="Algerian" pitchFamily="82" charset="0"/>
              </a:endParaRP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8147512" y="225108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425"/>
              </a:spcBef>
              <a:buClr>
                <a:srgbClr val="666600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Verdana" pitchFamily="34" charset="0"/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3189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688</Words>
  <Application>Microsoft Office PowerPoint</Application>
  <PresentationFormat>On-screen Show (4:3)</PresentationFormat>
  <Paragraphs>301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Algoritma CYK  (Cocke-Younger-Kasami)</vt:lpstr>
      <vt:lpstr>Algoritma CYK untuk Tata Bahasa Bebas Konteks </vt:lpstr>
      <vt:lpstr>Bentuk CNF (Chomsky Normal Form)</vt:lpstr>
      <vt:lpstr>Kasus 1 : </vt:lpstr>
      <vt:lpstr>Alternatif algoritma CYK</vt:lpstr>
      <vt:lpstr>Alternatif algoritma CYK</vt:lpstr>
      <vt:lpstr>Alternatif algoritma CYK</vt:lpstr>
      <vt:lpstr>PowerPoint Presentation</vt:lpstr>
      <vt:lpstr>PowerPoint Presentation</vt:lpstr>
      <vt:lpstr>Memastikan diterima atau tidak…</vt:lpstr>
      <vt:lpstr>Bukti reverse production</vt:lpstr>
      <vt:lpstr>Algoritma CYK</vt:lpstr>
      <vt:lpstr>Renungkan, cermati, kerjakan dan dikumpulkan   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Rifuki Indra</cp:lastModifiedBy>
  <cp:revision>54</cp:revision>
  <dcterms:created xsi:type="dcterms:W3CDTF">2014-01-31T01:13:01Z</dcterms:created>
  <dcterms:modified xsi:type="dcterms:W3CDTF">2018-11-28T00:57:24Z</dcterms:modified>
</cp:coreProperties>
</file>