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0" r:id="rId4"/>
    <p:sldId id="261" r:id="rId5"/>
    <p:sldId id="262" r:id="rId6"/>
    <p:sldId id="285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74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15DD6-A078-4ADA-AEEE-0A17A3039BD6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68A30-3857-4646-9020-CEB890EF2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979FEC-1DCE-420D-940E-AF305E913900}" type="slidenum">
              <a:rPr lang="en-GB" smtClean="0">
                <a:latin typeface="Times New Roman" pitchFamily="18" charset="0"/>
              </a:rPr>
              <a:pPr/>
              <a:t>2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E22298-B7D5-4433-8BC2-5A85112F91DD}" type="slidenum">
              <a:rPr lang="en-GB" smtClean="0">
                <a:latin typeface="Times New Roman" pitchFamily="18" charset="0"/>
              </a:rPr>
              <a:pPr/>
              <a:t>13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F03BD6F-8529-4CF3-8407-9499DC373108}" type="slidenum">
              <a:rPr lang="en-GB" smtClean="0">
                <a:latin typeface="Times New Roman" pitchFamily="18" charset="0"/>
              </a:rPr>
              <a:pPr/>
              <a:t>14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B4A03DA-1ECE-44C6-96B5-0F2012422096}" type="slidenum">
              <a:rPr lang="en-GB" smtClean="0">
                <a:latin typeface="Times New Roman" pitchFamily="18" charset="0"/>
              </a:rPr>
              <a:pPr/>
              <a:t>15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0665FE-ABC7-4FA6-9CFF-C7B231A49BA5}" type="slidenum">
              <a:rPr lang="en-GB" smtClean="0">
                <a:latin typeface="Times New Roman" pitchFamily="18" charset="0"/>
              </a:rPr>
              <a:pPr/>
              <a:t>26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0C63B0-086F-4834-AB5E-52E1473497D6}" type="slidenum">
              <a:rPr lang="en-GB" smtClean="0">
                <a:latin typeface="Times New Roman" pitchFamily="18" charset="0"/>
              </a:rPr>
              <a:pPr/>
              <a:t>3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9425426-6866-4654-96F2-C40B7EEC4785}" type="slidenum">
              <a:rPr lang="en-GB" smtClean="0">
                <a:latin typeface="Times New Roman" pitchFamily="18" charset="0"/>
              </a:rPr>
              <a:pPr/>
              <a:t>4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918" y="4342845"/>
            <a:ext cx="5028164" cy="4041223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DF718F1-2C01-4FD3-9F71-55500A0F6D06}" type="slidenum">
              <a:rPr lang="en-GB" smtClean="0">
                <a:latin typeface="Times New Roman" pitchFamily="18" charset="0"/>
              </a:rPr>
              <a:pPr/>
              <a:t>5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918" y="4342845"/>
            <a:ext cx="5028164" cy="4041223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C6CF49B-898E-435F-BA1D-43499EAFAC98}" type="slidenum">
              <a:rPr lang="en-GB" smtClean="0">
                <a:latin typeface="Times New Roman" pitchFamily="18" charset="0"/>
              </a:rPr>
              <a:pPr/>
              <a:t>7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918" y="4342845"/>
            <a:ext cx="5028164" cy="4041223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A5473D7-05D3-417B-BE58-204F6EFD8500}" type="slidenum">
              <a:rPr lang="en-GB" smtClean="0">
                <a:latin typeface="Times New Roman" pitchFamily="18" charset="0"/>
              </a:rPr>
              <a:pPr/>
              <a:t>8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918" y="4342845"/>
            <a:ext cx="5028164" cy="4041223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A920C6F-9E4C-4FA1-B9F6-633F82589B26}" type="slidenum">
              <a:rPr lang="en-GB" smtClean="0">
                <a:latin typeface="Times New Roman" pitchFamily="18" charset="0"/>
              </a:rPr>
              <a:pPr/>
              <a:t>9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10DB292-228E-4D6D-98D8-C82EF076B115}" type="slidenum">
              <a:rPr lang="en-GB" smtClean="0">
                <a:latin typeface="Times New Roman" pitchFamily="18" charset="0"/>
              </a:rPr>
              <a:pPr/>
              <a:t>10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D12B95F-CB6B-4140-8ED5-1629695BE4B4}" type="slidenum">
              <a:rPr lang="en-GB" smtClean="0">
                <a:latin typeface="Times New Roman" pitchFamily="18" charset="0"/>
              </a:rPr>
              <a:pPr/>
              <a:t>12</a:t>
            </a:fld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05/12/2018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05/12/2018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05/12/2018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05/12/2018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05/12/2018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05/12/2018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05/12/2018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05/12/2018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05/12/2018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05/12/2018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05/12/2018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05/12/2018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00034" y="1214422"/>
            <a:ext cx="68580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slide" Target="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slide" Target="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Push Down Automata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Otomata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Kompilasi</a:t>
            </a:r>
            <a:endParaRPr lang="en-US" dirty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6A084-395A-4773-BFA9-2406CCFD529E}" type="slidenum">
              <a:rPr lang="en-GB" smtClean="0">
                <a:latin typeface="Times New Roman" pitchFamily="18" charset="0"/>
              </a:rPr>
              <a:pPr/>
              <a:t>10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22263"/>
            <a:ext cx="8229600" cy="1049337"/>
          </a:xfrm>
        </p:spPr>
        <p:txBody>
          <a:bodyPr lIns="0" tIns="0" rIns="0" bIns="0" anchor="ctr"/>
          <a:lstStyle/>
          <a:p>
            <a:pPr eaLnBrk="1" hangingPunct="1">
              <a:lnSpc>
                <a:spcPct val="11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PDA deterministik</a:t>
            </a:r>
            <a:endParaRPr lang="en-GB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0768"/>
            <a:ext cx="8229600" cy="4530725"/>
          </a:xfrm>
        </p:spPr>
        <p:txBody>
          <a:bodyPr/>
          <a:lstStyle/>
          <a:p>
            <a:r>
              <a:rPr lang="en-US" sz="2000" dirty="0"/>
              <a:t>PDA : M = (Q, </a:t>
            </a:r>
            <a:r>
              <a:rPr lang="en-US" sz="2000" dirty="0">
                <a:sym typeface="Symbol" pitchFamily="16" charset="2"/>
              </a:rPr>
              <a:t></a:t>
            </a:r>
            <a:r>
              <a:rPr lang="en-US" sz="2000" dirty="0"/>
              <a:t>, </a:t>
            </a:r>
            <a:r>
              <a:rPr lang="en-US" sz="2000" dirty="0">
                <a:sym typeface="Symbol" pitchFamily="16" charset="2"/>
              </a:rPr>
              <a:t></a:t>
            </a:r>
            <a:r>
              <a:rPr lang="en-US" sz="2000" dirty="0"/>
              <a:t>,S, Z , </a:t>
            </a:r>
            <a:r>
              <a:rPr lang="en-US" sz="2000" dirty="0">
                <a:sym typeface="Symbol" pitchFamily="16" charset="2"/>
              </a:rPr>
              <a:t></a:t>
            </a:r>
            <a:r>
              <a:rPr lang="en-US" sz="2000" dirty="0"/>
              <a:t>, F) </a:t>
            </a:r>
          </a:p>
          <a:p>
            <a:r>
              <a:rPr lang="en-US" sz="2000" dirty="0"/>
              <a:t>Q  = {q0 , q1 , q2 }, S={q0}, F = { q2 }, </a:t>
            </a:r>
            <a:r>
              <a:rPr lang="en-US" sz="2000" dirty="0">
                <a:sym typeface="Symbol" pitchFamily="16" charset="2"/>
              </a:rPr>
              <a:t></a:t>
            </a:r>
            <a:r>
              <a:rPr lang="en-US" sz="2000" dirty="0"/>
              <a:t> = {a, b, c},  </a:t>
            </a:r>
            <a:r>
              <a:rPr lang="en-US" sz="2000" dirty="0">
                <a:sym typeface="Symbol" pitchFamily="16" charset="2"/>
              </a:rPr>
              <a:t></a:t>
            </a:r>
            <a:r>
              <a:rPr lang="en-US" sz="2000" dirty="0"/>
              <a:t> = {A, B, Z }, Z={Z},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transisi</a:t>
            </a:r>
            <a:r>
              <a:rPr lang="en-US" sz="2000" dirty="0"/>
              <a:t> </a:t>
            </a:r>
            <a:r>
              <a:rPr lang="en-US" sz="2000" dirty="0">
                <a:sym typeface="Symbol" pitchFamily="16" charset="2"/>
              </a:rPr>
              <a:t></a:t>
            </a:r>
            <a:r>
              <a:rPr lang="en-US" sz="2000" dirty="0"/>
              <a:t> :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747854"/>
              </p:ext>
            </p:extLst>
          </p:nvPr>
        </p:nvGraphicFramePr>
        <p:xfrm>
          <a:off x="611188" y="2564904"/>
          <a:ext cx="3962400" cy="277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79058"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State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Top stack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Hasil</a:t>
                      </a:r>
                      <a:endParaRPr lang="en-US" sz="16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(q0,AZ)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qo,BZ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(q0,AA)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qo,BA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(q0,AB)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(q0,BB)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710557"/>
              </p:ext>
            </p:extLst>
          </p:nvPr>
        </p:nvGraphicFramePr>
        <p:xfrm>
          <a:off x="4725988" y="2564904"/>
          <a:ext cx="3962400" cy="3017394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State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Input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Top stack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Hasil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c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Z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(q1,Z)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c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(q1,A)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c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(q1,B)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(q1,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ɛ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(q1,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ɛ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12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ɛ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 PL ShanHeiSun Uni" charset="0"/>
                        <a:cs typeface="AR PL ShanHeiSun Uni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Z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(q2,Z)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552" y="5930116"/>
            <a:ext cx="5950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acb</a:t>
            </a:r>
            <a:r>
              <a:rPr lang="en-US" sz="2800" dirty="0"/>
              <a:t>, </a:t>
            </a:r>
            <a:r>
              <a:rPr lang="en-US" sz="2800" dirty="0" err="1"/>
              <a:t>abcba</a:t>
            </a:r>
            <a:r>
              <a:rPr lang="en-US" sz="2800" dirty="0"/>
              <a:t>, </a:t>
            </a:r>
            <a:r>
              <a:rPr lang="en-US" sz="2800" dirty="0" err="1"/>
              <a:t>bbaacc</a:t>
            </a:r>
            <a:r>
              <a:rPr lang="en-US" sz="2800" dirty="0"/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00034" y="125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PDA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6" charset="0"/>
              <a:buNone/>
              <a:defRPr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PDA </a:t>
            </a:r>
            <a:r>
              <a:rPr lang="en-US" dirty="0" err="1"/>
              <a:t>tanpa</a:t>
            </a:r>
            <a:r>
              <a:rPr lang="en-US" dirty="0"/>
              <a:t> final 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US" dirty="0"/>
              <a:t>state (F) yang </a:t>
            </a:r>
            <a:r>
              <a:rPr lang="en-US" dirty="0" err="1" smtClean="0"/>
              <a:t>jelas</a:t>
            </a:r>
            <a:r>
              <a:rPr lang="en-US" dirty="0" smtClean="0"/>
              <a:t> alias Ø, </a:t>
            </a:r>
            <a:r>
              <a:rPr lang="en-US" dirty="0" err="1"/>
              <a:t>maka</a:t>
            </a:r>
            <a:r>
              <a:rPr lang="en-US" dirty="0"/>
              <a:t> :</a:t>
            </a:r>
          </a:p>
          <a:p>
            <a:pPr marL="514350" indent="-514350">
              <a:buFont typeface="Times New Roman" pitchFamily="16" charset="0"/>
              <a:buAutoNum type="arabicPeriod"/>
              <a:defRPr/>
            </a:pP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smtClean="0"/>
              <a:t>string </a:t>
            </a:r>
            <a:r>
              <a:rPr lang="en-US" dirty="0" err="1" smtClean="0"/>
              <a:t>terserap</a:t>
            </a:r>
            <a:r>
              <a:rPr lang="en-US" dirty="0" smtClean="0"/>
              <a:t>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transisi</a:t>
            </a:r>
            <a:endParaRPr lang="en-US" dirty="0"/>
          </a:p>
          <a:p>
            <a:pPr marL="514350" indent="-514350">
              <a:buFont typeface="Times New Roman" pitchFamily="16" charset="0"/>
              <a:buAutoNum type="arabicPeriod"/>
              <a:defRPr/>
            </a:pPr>
            <a:r>
              <a:rPr lang="en-US" dirty="0" err="1"/>
              <a:t>Ditolak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/>
              <a:t> </a:t>
            </a:r>
            <a:r>
              <a:rPr lang="en-US" smtClean="0"/>
              <a:t>string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terserap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transisi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lain :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Diketahui</a:t>
            </a:r>
            <a:r>
              <a:rPr lang="en-US" sz="1800" dirty="0"/>
              <a:t> </a:t>
            </a:r>
            <a:r>
              <a:rPr lang="en-US" sz="1800" dirty="0" err="1"/>
              <a:t>PushDown</a:t>
            </a:r>
            <a:r>
              <a:rPr lang="en-US" sz="1800" dirty="0"/>
              <a:t> Automata (PDA)  (Q, S, </a:t>
            </a:r>
            <a:r>
              <a:rPr lang="en-US" sz="1800" dirty="0">
                <a:sym typeface="Symbol" pitchFamily="16" charset="2"/>
              </a:rPr>
              <a:t></a:t>
            </a:r>
            <a:r>
              <a:rPr lang="en-US" sz="1800" dirty="0"/>
              <a:t>, T, Z, F, </a:t>
            </a:r>
            <a:r>
              <a:rPr lang="en-US" sz="1800" dirty="0">
                <a:sym typeface="Symbol" pitchFamily="16" charset="2"/>
              </a:rPr>
              <a:t></a:t>
            </a:r>
            <a:r>
              <a:rPr lang="en-US" sz="1800" dirty="0"/>
              <a:t>) </a:t>
            </a:r>
            <a:r>
              <a:rPr lang="en-US" sz="1800" dirty="0" err="1"/>
              <a:t>dengan</a:t>
            </a:r>
            <a:r>
              <a:rPr lang="en-US" sz="1800" dirty="0"/>
              <a:t> :</a:t>
            </a:r>
          </a:p>
          <a:p>
            <a:r>
              <a:rPr lang="en-US" sz="1800" dirty="0"/>
              <a:t> Q  = {q0 , q1 }, S </a:t>
            </a:r>
            <a:r>
              <a:rPr lang="en-US" sz="1800"/>
              <a:t>= q0 </a:t>
            </a:r>
            <a:r>
              <a:rPr lang="en-US" sz="1800" dirty="0"/>
              <a:t>, </a:t>
            </a:r>
            <a:r>
              <a:rPr lang="en-US" sz="1800" dirty="0">
                <a:sym typeface="Symbol" pitchFamily="16" charset="2"/>
              </a:rPr>
              <a:t></a:t>
            </a:r>
            <a:r>
              <a:rPr lang="en-US" sz="1800" dirty="0"/>
              <a:t> = {0, 1}, T = {X, Z}, </a:t>
            </a:r>
            <a:r>
              <a:rPr lang="en-US" sz="1800" b="1" dirty="0"/>
              <a:t>F = Ø </a:t>
            </a:r>
            <a:r>
              <a:rPr lang="en-US" sz="1800" dirty="0" err="1"/>
              <a:t>dan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transisi</a:t>
            </a:r>
            <a:r>
              <a:rPr lang="en-US" sz="1800" dirty="0"/>
              <a:t> </a:t>
            </a:r>
            <a:r>
              <a:rPr lang="en-US" sz="1800" dirty="0">
                <a:sym typeface="Symbol" pitchFamily="16" charset="2"/>
              </a:rPr>
              <a:t>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 :</a:t>
            </a:r>
          </a:p>
          <a:p>
            <a:pPr marL="0" indent="0">
              <a:buNone/>
            </a:pPr>
            <a:r>
              <a:rPr lang="en-US" sz="1800" dirty="0"/>
              <a:t>1. </a:t>
            </a:r>
            <a:r>
              <a:rPr lang="en-US" sz="1800" dirty="0">
                <a:sym typeface="Symbol" pitchFamily="16" charset="2"/>
              </a:rPr>
              <a:t></a:t>
            </a:r>
            <a:r>
              <a:rPr lang="en-US" sz="1800" dirty="0"/>
              <a:t>(q</a:t>
            </a:r>
            <a:r>
              <a:rPr lang="en-US" sz="1800" baseline="-25000" dirty="0"/>
              <a:t>0</a:t>
            </a:r>
            <a:r>
              <a:rPr lang="en-US" sz="1800" dirty="0"/>
              <a:t>, 1, Z) = (q</a:t>
            </a:r>
            <a:r>
              <a:rPr lang="en-US" sz="1800" baseline="-25000" dirty="0"/>
              <a:t>0</a:t>
            </a:r>
            <a:r>
              <a:rPr lang="en-US" sz="1800" dirty="0"/>
              <a:t>, XZ)</a:t>
            </a:r>
          </a:p>
          <a:p>
            <a:pPr marL="0" indent="0">
              <a:buNone/>
            </a:pPr>
            <a:r>
              <a:rPr lang="en-US" sz="1800" dirty="0"/>
              <a:t>2. </a:t>
            </a:r>
            <a:r>
              <a:rPr lang="en-US" sz="1800" dirty="0">
                <a:sym typeface="Symbol" pitchFamily="16" charset="2"/>
              </a:rPr>
              <a:t></a:t>
            </a:r>
            <a:r>
              <a:rPr lang="en-US" sz="1800" dirty="0"/>
              <a:t>(q</a:t>
            </a:r>
            <a:r>
              <a:rPr lang="en-US" sz="1800" baseline="-25000" dirty="0"/>
              <a:t>0</a:t>
            </a:r>
            <a:r>
              <a:rPr lang="en-US" sz="1800" dirty="0"/>
              <a:t>, 1, X) = (q</a:t>
            </a:r>
            <a:r>
              <a:rPr lang="en-US" sz="1800" baseline="-25000" dirty="0"/>
              <a:t>0</a:t>
            </a:r>
            <a:r>
              <a:rPr lang="en-US" sz="1800" dirty="0"/>
              <a:t>, XX)</a:t>
            </a:r>
          </a:p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dirty="0">
                <a:sym typeface="Symbol" pitchFamily="16" charset="2"/>
              </a:rPr>
              <a:t></a:t>
            </a:r>
            <a:r>
              <a:rPr lang="en-US" sz="1800" dirty="0"/>
              <a:t>(q</a:t>
            </a:r>
            <a:r>
              <a:rPr lang="en-US" sz="1800" baseline="-25000" dirty="0"/>
              <a:t>0</a:t>
            </a:r>
            <a:r>
              <a:rPr lang="en-US" sz="1800" dirty="0"/>
              <a:t>, 0, X) = (q</a:t>
            </a:r>
            <a:r>
              <a:rPr lang="en-US" sz="1800" baseline="-25000" dirty="0"/>
              <a:t>1</a:t>
            </a:r>
            <a:r>
              <a:rPr lang="en-US" sz="1800" dirty="0"/>
              <a:t>, X)</a:t>
            </a:r>
          </a:p>
          <a:p>
            <a:pPr marL="0" indent="0">
              <a:buNone/>
            </a:pPr>
            <a:r>
              <a:rPr lang="en-US" sz="1800" dirty="0"/>
              <a:t>4. </a:t>
            </a:r>
            <a:r>
              <a:rPr lang="en-US" sz="1800" dirty="0">
                <a:sym typeface="Symbol" pitchFamily="16" charset="2"/>
              </a:rPr>
              <a:t></a:t>
            </a:r>
            <a:r>
              <a:rPr lang="en-US" sz="1800" dirty="0"/>
              <a:t>(q</a:t>
            </a:r>
            <a:r>
              <a:rPr lang="en-US" sz="1800" baseline="-25000" dirty="0"/>
              <a:t>0</a:t>
            </a:r>
            <a:r>
              <a:rPr lang="en-US" sz="1800" dirty="0"/>
              <a:t>,  ε, Z) = (q</a:t>
            </a:r>
            <a:r>
              <a:rPr lang="en-US" sz="1800" baseline="-25000" dirty="0"/>
              <a:t>0</a:t>
            </a:r>
            <a:r>
              <a:rPr lang="en-US" sz="1800" dirty="0"/>
              <a:t>,  ε)</a:t>
            </a:r>
          </a:p>
          <a:p>
            <a:pPr marL="0" indent="0">
              <a:buNone/>
            </a:pPr>
            <a:r>
              <a:rPr lang="en-US" sz="1800" dirty="0"/>
              <a:t>5. </a:t>
            </a:r>
            <a:r>
              <a:rPr lang="en-US" sz="1800" dirty="0">
                <a:sym typeface="Symbol" pitchFamily="16" charset="2"/>
              </a:rPr>
              <a:t></a:t>
            </a:r>
            <a:r>
              <a:rPr lang="en-US" sz="1800" dirty="0"/>
              <a:t>(q</a:t>
            </a:r>
            <a:r>
              <a:rPr lang="en-US" sz="1800" baseline="-25000" dirty="0"/>
              <a:t>1</a:t>
            </a:r>
            <a:r>
              <a:rPr lang="en-US" sz="1800" dirty="0"/>
              <a:t>, 1, X) = (q</a:t>
            </a:r>
            <a:r>
              <a:rPr lang="en-US" sz="1800" baseline="-25000" dirty="0"/>
              <a:t>1</a:t>
            </a:r>
            <a:r>
              <a:rPr lang="en-US" sz="1800" dirty="0"/>
              <a:t>,  ε)</a:t>
            </a:r>
          </a:p>
          <a:p>
            <a:pPr marL="0" indent="0">
              <a:buNone/>
            </a:pPr>
            <a:r>
              <a:rPr lang="en-US" sz="1800" dirty="0"/>
              <a:t>6. </a:t>
            </a:r>
            <a:r>
              <a:rPr lang="en-US" sz="1800" dirty="0">
                <a:sym typeface="Symbol" pitchFamily="16" charset="2"/>
              </a:rPr>
              <a:t></a:t>
            </a:r>
            <a:r>
              <a:rPr lang="en-US" sz="1800" dirty="0"/>
              <a:t>(q</a:t>
            </a:r>
            <a:r>
              <a:rPr lang="en-US" sz="1800" baseline="-25000" dirty="0"/>
              <a:t>1</a:t>
            </a:r>
            <a:r>
              <a:rPr lang="en-US" sz="1800" dirty="0"/>
              <a:t>, 0, Z) = (q</a:t>
            </a:r>
            <a:r>
              <a:rPr lang="en-US" sz="1800" baseline="-25000" dirty="0"/>
              <a:t>0</a:t>
            </a:r>
            <a:r>
              <a:rPr lang="en-US" sz="1800" dirty="0"/>
              <a:t>,  Z)</a:t>
            </a:r>
          </a:p>
          <a:p>
            <a:pPr marL="0" indent="0">
              <a:buNone/>
            </a:pPr>
            <a:r>
              <a:rPr lang="en-US" sz="1800" dirty="0"/>
              <a:t>		</a:t>
            </a:r>
          </a:p>
          <a:p>
            <a:r>
              <a:rPr lang="en-US" sz="1800" dirty="0" err="1"/>
              <a:t>Periksalah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string 101, 110101, 111011 </a:t>
            </a:r>
            <a:r>
              <a:rPr lang="en-US" sz="1800" dirty="0" err="1"/>
              <a:t>diterima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ditolak</a:t>
            </a:r>
            <a:r>
              <a:rPr lang="en-US" sz="1800" dirty="0"/>
              <a:t>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85F1BC-F0AE-4326-90E9-100122FF4793}" type="slidenum">
              <a:rPr lang="en-GB" smtClean="0">
                <a:latin typeface="Times New Roman" pitchFamily="18" charset="0"/>
              </a:rPr>
              <a:pPr/>
              <a:t>13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PDA Non-deterministik</a:t>
            </a:r>
            <a:endParaRPr lang="en-GB" b="1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 sz="1800" dirty="0"/>
          </a:p>
          <a:p>
            <a:pPr>
              <a:buFont typeface="Times New Roman" pitchFamily="16" charset="0"/>
              <a:buNone/>
              <a:defRPr/>
            </a:pPr>
            <a:r>
              <a:rPr lang="en-US" sz="1800" dirty="0"/>
              <a:t>NPDA : M = (Q, </a:t>
            </a:r>
            <a:r>
              <a:rPr lang="en-US" sz="1800" dirty="0">
                <a:sym typeface="Symbol" pitchFamily="16" charset="2"/>
              </a:rPr>
              <a:t></a:t>
            </a:r>
            <a:r>
              <a:rPr lang="en-US" sz="1800" dirty="0"/>
              <a:t>, </a:t>
            </a:r>
            <a:r>
              <a:rPr lang="en-US" sz="1800" dirty="0">
                <a:sym typeface="Symbol" pitchFamily="16" charset="2"/>
              </a:rPr>
              <a:t></a:t>
            </a:r>
            <a:r>
              <a:rPr lang="en-US" sz="1800" dirty="0"/>
              <a:t>,S, Z , </a:t>
            </a:r>
            <a:r>
              <a:rPr lang="en-US" sz="1800" dirty="0">
                <a:sym typeface="Symbol" pitchFamily="16" charset="2"/>
              </a:rPr>
              <a:t></a:t>
            </a:r>
            <a:r>
              <a:rPr lang="en-US" sz="1800" dirty="0"/>
              <a:t>, F) 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US" sz="1800" dirty="0"/>
              <a:t>Q  = {q0 , q1 , q2 }, S={q0}, F = { q2 }, </a:t>
            </a:r>
            <a:r>
              <a:rPr lang="en-US" sz="1800" dirty="0">
                <a:sym typeface="Symbol" pitchFamily="16" charset="2"/>
              </a:rPr>
              <a:t></a:t>
            </a:r>
            <a:r>
              <a:rPr lang="en-US" sz="1800" dirty="0"/>
              <a:t> = {a, b},  </a:t>
            </a:r>
            <a:r>
              <a:rPr lang="en-US" sz="1800" dirty="0">
                <a:sym typeface="Symbol" pitchFamily="16" charset="2"/>
              </a:rPr>
              <a:t></a:t>
            </a:r>
            <a:r>
              <a:rPr lang="en-US" sz="1800" dirty="0"/>
              <a:t> = {A, B, Z }, Z= 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US" sz="1800" dirty="0"/>
              <a:t>{Z},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transisi</a:t>
            </a:r>
            <a:r>
              <a:rPr lang="en-US" sz="1800" dirty="0"/>
              <a:t> </a:t>
            </a:r>
            <a:r>
              <a:rPr lang="en-US" sz="1800" dirty="0">
                <a:sym typeface="Symbol" pitchFamily="16" charset="2"/>
              </a:rPr>
              <a:t></a:t>
            </a:r>
            <a:r>
              <a:rPr lang="en-US" sz="1800" dirty="0"/>
              <a:t> :</a:t>
            </a:r>
          </a:p>
          <a:p>
            <a:pPr>
              <a:buFont typeface="Times New Roman" pitchFamily="16" charset="0"/>
              <a:buNone/>
              <a:defRPr/>
            </a:pPr>
            <a:endParaRPr lang="en-US" sz="1800" dirty="0"/>
          </a:p>
          <a:p>
            <a:pPr marL="339725" indent="-338138" eaLnBrk="1" hangingPunct="1">
              <a:lnSpc>
                <a:spcPct val="9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1800" dirty="0">
              <a:cs typeface="Times New Roman" pitchFamily="1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20964"/>
              </p:ext>
            </p:extLst>
          </p:nvPr>
        </p:nvGraphicFramePr>
        <p:xfrm>
          <a:off x="457200" y="2924175"/>
          <a:ext cx="4258817" cy="277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85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79058">
                <a:tc>
                  <a:txBody>
                    <a:bodyPr/>
                    <a:lstStyle/>
                    <a:p>
                      <a:r>
                        <a:rPr lang="en-US" sz="1500" dirty="0"/>
                        <a:t>No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State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Inp</a:t>
                      </a:r>
                      <a:endParaRPr lang="en-US" sz="15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Top stack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Hasil</a:t>
                      </a:r>
                      <a:endParaRPr lang="en-US" sz="15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q0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Z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(q0,AZ</a:t>
                      </a:r>
                      <a:r>
                        <a:rPr lang="en-US" sz="1500" dirty="0" smtClean="0"/>
                        <a:t>)</a:t>
                      </a:r>
                      <a:r>
                        <a:rPr lang="en-US" sz="1500" baseline="0" dirty="0" smtClean="0"/>
                        <a:t> ; </a:t>
                      </a:r>
                      <a:r>
                        <a:rPr lang="en-US" sz="1500" dirty="0" smtClean="0"/>
                        <a:t>(</a:t>
                      </a:r>
                      <a:r>
                        <a:rPr lang="en-US" sz="1500" dirty="0"/>
                        <a:t>q1,Z)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q0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Z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(</a:t>
                      </a:r>
                      <a:r>
                        <a:rPr lang="en-US" sz="1500" dirty="0" err="1"/>
                        <a:t>qo,BZ</a:t>
                      </a:r>
                      <a:r>
                        <a:rPr lang="en-US" sz="1500" dirty="0" smtClean="0"/>
                        <a:t>)</a:t>
                      </a:r>
                      <a:r>
                        <a:rPr lang="en-US" sz="1500" baseline="0" dirty="0" smtClean="0"/>
                        <a:t> ; </a:t>
                      </a:r>
                      <a:r>
                        <a:rPr lang="en-US" sz="1500" dirty="0" smtClean="0"/>
                        <a:t>(</a:t>
                      </a:r>
                      <a:r>
                        <a:rPr lang="en-US" sz="1500" dirty="0"/>
                        <a:t>q1,Z)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q0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(q0,AA</a:t>
                      </a:r>
                      <a:r>
                        <a:rPr lang="en-US" sz="1500" dirty="0" smtClean="0"/>
                        <a:t>)</a:t>
                      </a:r>
                      <a:r>
                        <a:rPr lang="en-US" sz="1500" baseline="0" dirty="0" smtClean="0"/>
                        <a:t> ; </a:t>
                      </a:r>
                      <a:r>
                        <a:rPr lang="en-US" sz="1500" dirty="0" smtClean="0"/>
                        <a:t>(</a:t>
                      </a:r>
                      <a:r>
                        <a:rPr lang="en-US" sz="1500" dirty="0"/>
                        <a:t>q1,A)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q0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(</a:t>
                      </a:r>
                      <a:r>
                        <a:rPr lang="en-US" sz="1500" dirty="0" err="1"/>
                        <a:t>qo,BA</a:t>
                      </a:r>
                      <a:r>
                        <a:rPr lang="en-US" sz="1500" dirty="0" smtClean="0"/>
                        <a:t>)</a:t>
                      </a:r>
                      <a:r>
                        <a:rPr lang="en-US" sz="1500" baseline="0" dirty="0" smtClean="0"/>
                        <a:t> ; </a:t>
                      </a:r>
                      <a:r>
                        <a:rPr lang="en-US" sz="1500" dirty="0" smtClean="0"/>
                        <a:t>(</a:t>
                      </a:r>
                      <a:r>
                        <a:rPr lang="en-US" sz="1500" dirty="0"/>
                        <a:t>q1,A)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q0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(q0,AB</a:t>
                      </a:r>
                      <a:r>
                        <a:rPr lang="en-US" sz="1500" dirty="0" smtClean="0"/>
                        <a:t>)</a:t>
                      </a:r>
                      <a:r>
                        <a:rPr lang="en-US" sz="1500" baseline="0" dirty="0" smtClean="0"/>
                        <a:t>  ; </a:t>
                      </a:r>
                      <a:r>
                        <a:rPr lang="en-US" sz="1500" dirty="0" smtClean="0"/>
                        <a:t>(</a:t>
                      </a:r>
                      <a:r>
                        <a:rPr lang="en-US" sz="1500" dirty="0"/>
                        <a:t>q1,B)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q0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(q0,BB</a:t>
                      </a:r>
                      <a:r>
                        <a:rPr lang="en-US" sz="1500" dirty="0" smtClean="0"/>
                        <a:t>)</a:t>
                      </a:r>
                      <a:r>
                        <a:rPr lang="en-US" sz="1500" baseline="0" dirty="0" smtClean="0"/>
                        <a:t> ; </a:t>
                      </a:r>
                      <a:r>
                        <a:rPr lang="en-US" sz="1500" dirty="0" smtClean="0"/>
                        <a:t>(</a:t>
                      </a:r>
                      <a:r>
                        <a:rPr lang="en-US" sz="1500" dirty="0"/>
                        <a:t>q1,B)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8388" y="2924175"/>
          <a:ext cx="3725862" cy="2770188"/>
        </p:xfrm>
        <a:graphic>
          <a:graphicData uri="http://schemas.openxmlformats.org/drawingml/2006/table">
            <a:tbl>
              <a:tblPr/>
              <a:tblGrid>
                <a:gridCol w="557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No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State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Inp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Top stack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Hasil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ɛ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 PL ShanHeiSun Uni" charset="0"/>
                        <a:cs typeface="AR PL ShanHeiSun Uni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Z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(q1,Z)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ɛ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 PL ShanHeiSun Uni" charset="0"/>
                        <a:cs typeface="AR PL ShanHeiSun Uni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(q1,A)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ɛ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 PL ShanHeiSun Uni" charset="0"/>
                        <a:cs typeface="AR PL ShanHeiSun Uni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(q1,B)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(q1,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ɛ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(q1,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ɛ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12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ɛ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 PL ShanHeiSun Uni" charset="0"/>
                        <a:cs typeface="AR PL ShanHeiSun Uni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Z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(q2,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ɛ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34209E-839D-41C5-8274-D4F65D161413}" type="slidenum">
              <a:rPr lang="en-GB" smtClean="0">
                <a:latin typeface="Times New Roman" pitchFamily="18" charset="0"/>
              </a:rPr>
              <a:pPr/>
              <a:t>14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22263"/>
            <a:ext cx="8229600" cy="1049337"/>
          </a:xfrm>
        </p:spPr>
        <p:txBody>
          <a:bodyPr lIns="0" tIns="0" rIns="0" bIns="0" anchor="ctr"/>
          <a:lstStyle/>
          <a:p>
            <a:pPr eaLnBrk="1" hangingPunct="1">
              <a:lnSpc>
                <a:spcPct val="11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Termasuk dalam L (M) ???</a:t>
            </a: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40238"/>
          </a:xfrm>
        </p:spPr>
        <p:txBody>
          <a:bodyPr lIns="0" tIns="0" rIns="0" bIns="0"/>
          <a:lstStyle/>
          <a:p>
            <a:pPr>
              <a:buFont typeface="Times New Roman" pitchFamily="16" charset="0"/>
              <a:buNone/>
              <a:defRPr/>
            </a:pPr>
            <a:r>
              <a:rPr lang="en-US" dirty="0"/>
              <a:t>String ‘</a:t>
            </a:r>
            <a:r>
              <a:rPr lang="en-US" dirty="0" err="1"/>
              <a:t>aba</a:t>
            </a:r>
            <a:r>
              <a:rPr lang="en-US" dirty="0"/>
              <a:t>’?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US" dirty="0"/>
              <a:t>String ‘</a:t>
            </a:r>
            <a:r>
              <a:rPr lang="en-US" dirty="0" err="1"/>
              <a:t>baab</a:t>
            </a:r>
            <a:r>
              <a:rPr lang="en-US" dirty="0"/>
              <a:t>’?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US" dirty="0"/>
              <a:t>Sting ‘</a:t>
            </a:r>
            <a:r>
              <a:rPr lang="en-US" dirty="0" err="1"/>
              <a:t>abc</a:t>
            </a:r>
            <a:r>
              <a:rPr lang="en-US" dirty="0"/>
              <a:t>’?</a:t>
            </a:r>
          </a:p>
          <a:p>
            <a:pPr marL="338138" indent="-338138" eaLnBrk="1" hangingPunct="1">
              <a:lnSpc>
                <a:spcPct val="124000"/>
              </a:lnSpc>
              <a:buClr>
                <a:srgbClr val="666600"/>
              </a:buClr>
              <a:buSzPct val="75000"/>
              <a:buFont typeface="Times New Roman" pitchFamily="16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dirty="0">
              <a:latin typeface="UnBatang" charset="0"/>
              <a:ea typeface="UnBatang" charset="0"/>
              <a:cs typeface="UnBatang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442110-5EBC-4D29-BE93-B0CFFEAC8FD3}" type="slidenum">
              <a:rPr lang="en-GB" smtClean="0">
                <a:latin typeface="Times New Roman" pitchFamily="18" charset="0"/>
              </a:rPr>
              <a:pPr/>
              <a:t>15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“aba”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81200"/>
            <a:ext cx="8534400" cy="41148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GB">
                <a:cs typeface="Times New Roman" pitchFamily="18" charset="0"/>
              </a:rPr>
              <a:t>	</a:t>
            </a:r>
            <a:r>
              <a:rPr lang="en-US"/>
              <a:t>‘aba’ (q0,aba,Z)</a:t>
            </a:r>
            <a:r>
              <a:rPr lang="en-US">
                <a:sym typeface="Wingdings" pitchFamily="2" charset="2"/>
              </a:rPr>
              <a:t>(q0,ba,AZ) (1.kiri)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>
                <a:sym typeface="Wingdings" pitchFamily="2" charset="2"/>
              </a:rPr>
              <a:t>		   (q0,ba,AZ)(q0,a,BAZ) (4.kiri)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>
                <a:sym typeface="Wingdings" pitchFamily="2" charset="2"/>
              </a:rPr>
              <a:t>		   (q0,a,BAZ)(q0,</a:t>
            </a:r>
            <a:r>
              <a:rPr lang="en-US">
                <a:cs typeface="Arial" charset="0"/>
                <a:sym typeface="Wingdings" pitchFamily="2" charset="2"/>
              </a:rPr>
              <a:t>ɛ</a:t>
            </a:r>
            <a:r>
              <a:rPr lang="en-US">
                <a:sym typeface="Wingdings" pitchFamily="2" charset="2"/>
              </a:rPr>
              <a:t>,ABAZ) (5.kiri)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>
                <a:sym typeface="Wingdings" pitchFamily="2" charset="2"/>
              </a:rPr>
              <a:t>		   (q0,</a:t>
            </a:r>
            <a:r>
              <a:rPr lang="en-US">
                <a:cs typeface="Arial" charset="0"/>
                <a:sym typeface="Wingdings" pitchFamily="2" charset="2"/>
              </a:rPr>
              <a:t>ɛ,ABAZ) ditolak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>
                <a:cs typeface="Arial" charset="0"/>
                <a:sym typeface="Wingdings" pitchFamily="2" charset="2"/>
              </a:rPr>
              <a:t>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>
                <a:cs typeface="Arial" charset="0"/>
                <a:sym typeface="Wingdings" pitchFamily="2" charset="2"/>
              </a:rPr>
              <a:t>    ‘aba’ (q0,aba,Z)(q0,ba,AZ) (1.kiri)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>
                <a:cs typeface="Arial" charset="0"/>
                <a:sym typeface="Wingdings" pitchFamily="2" charset="2"/>
              </a:rPr>
              <a:t>		   (q0,ba,AZ)(q1,a,AZ) (4.kanan)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>
                <a:cs typeface="Arial" charset="0"/>
                <a:sym typeface="Wingdings" pitchFamily="2" charset="2"/>
              </a:rPr>
              <a:t>		   (q1,a,AZ)(q1,ɛ,Z) (10)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>
                <a:cs typeface="Arial" charset="0"/>
                <a:sym typeface="Wingdings" pitchFamily="2" charset="2"/>
              </a:rPr>
              <a:t>		   (q1,ɛ,Z)(q2,ɛ) finish di q2 (diterima)</a:t>
            </a:r>
            <a:r>
              <a:rPr lang="en-US">
                <a:sym typeface="Wingdings" pitchFamily="2" charset="2"/>
              </a:rPr>
              <a:t>	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XII</a:t>
            </a:r>
          </a:p>
        </p:txBody>
      </p:sp>
      <p:sp>
        <p:nvSpPr>
          <p:cNvPr id="103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IFUPN</a:t>
            </a:r>
          </a:p>
        </p:txBody>
      </p:sp>
      <p:sp>
        <p:nvSpPr>
          <p:cNvPr id="10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8CDB42-FB88-493A-A90E-10BAF3B1AE04}" type="slidenum">
              <a:rPr lang="en-US"/>
              <a:pPr/>
              <a:t>16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60198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>
                <a:latin typeface="Comic Sans MS" pitchFamily="66" charset="0"/>
              </a:rPr>
              <a:t>Komponen PDA  </a:t>
            </a:r>
            <a:r>
              <a:rPr lang="en-US" sz="2000" b="1">
                <a:latin typeface="Comic Sans MS" pitchFamily="66" charset="0"/>
              </a:rPr>
              <a:t>(1)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800600"/>
          </a:xfrm>
        </p:spPr>
        <p:txBody>
          <a:bodyPr/>
          <a:lstStyle/>
          <a:p>
            <a:pPr marL="461963" indent="-461963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b="1">
                <a:latin typeface="Comic Sans MS" pitchFamily="66" charset="0"/>
              </a:rPr>
              <a:t>Himpunan berhingga alphabet </a:t>
            </a:r>
            <a:r>
              <a:rPr lang="en-US" sz="1800" b="1">
                <a:latin typeface="Comic Sans MS" pitchFamily="66" charset="0"/>
                <a:sym typeface="Symbol" pitchFamily="16" charset="2"/>
              </a:rPr>
              <a:t>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600" b="1">
                <a:latin typeface="Comic Sans MS" pitchFamily="66" charset="0"/>
                <a:sym typeface="Symbol" pitchFamily="16" charset="2"/>
              </a:rPr>
              <a:t>	</a:t>
            </a:r>
            <a:r>
              <a:rPr lang="en-US" sz="1600" b="1">
                <a:solidFill>
                  <a:schemeClr val="accent2"/>
                </a:solidFill>
                <a:latin typeface="Comic Sans MS" pitchFamily="66" charset="0"/>
                <a:sym typeface="Symbol" pitchFamily="16" charset="2"/>
              </a:rPr>
              <a:t>input string untuk PDA dibentuk dari himpunan ini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sz="1600" b="1">
              <a:solidFill>
                <a:schemeClr val="accent2"/>
              </a:solidFill>
              <a:latin typeface="Comic Sans MS" pitchFamily="66" charset="0"/>
              <a:sym typeface="Symbol" pitchFamily="16" charset="2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AutoNum type="arabicPeriod" startAt="2"/>
            </a:pPr>
            <a:r>
              <a:rPr lang="en-US" sz="1800" b="1">
                <a:latin typeface="Comic Sans MS" pitchFamily="66" charset="0"/>
              </a:rPr>
              <a:t>Sebuah state START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600" b="1">
                <a:latin typeface="Comic Sans MS" pitchFamily="66" charset="0"/>
              </a:rPr>
              <a:t>	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600" b="1">
                <a:latin typeface="Comic Sans MS" pitchFamily="66" charset="0"/>
              </a:rPr>
              <a:t>	</a:t>
            </a: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state untuk memulai penelusuran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sz="1600" b="1">
              <a:latin typeface="Comic Sans MS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sz="1800" b="1">
                <a:latin typeface="Comic Sans MS" pitchFamily="66" charset="0"/>
              </a:rPr>
              <a:t>Satu atau lebih operator READ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600" b="1">
                <a:latin typeface="Comic Sans MS" pitchFamily="66" charset="0"/>
              </a:rPr>
              <a:t>	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sz="1600" b="1">
              <a:latin typeface="Comic Sans MS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600" b="1">
                <a:latin typeface="Comic Sans MS" pitchFamily="66" charset="0"/>
              </a:rPr>
              <a:t>	</a:t>
            </a: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state untuk melakukan pembacaan karakter input string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sz="1600" b="1">
              <a:latin typeface="Comic Sans MS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sz="1800" b="1">
                <a:latin typeface="Comic Sans MS" pitchFamily="66" charset="0"/>
              </a:rPr>
              <a:t>Dua atau lebih halt state yang berbentuk state ACCEPTED dan REJECTED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600" b="1">
                <a:latin typeface="Comic Sans MS" pitchFamily="66" charset="0"/>
              </a:rPr>
              <a:t>	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600" b="1">
                <a:latin typeface="Comic Sans MS" pitchFamily="66" charset="0"/>
              </a:rPr>
              <a:t>	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600" b="1">
                <a:latin typeface="Comic Sans MS" pitchFamily="66" charset="0"/>
              </a:rPr>
              <a:t>	</a:t>
            </a: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input string dikenali jika penelusuran berhenti pada state ACCEPTED</a:t>
            </a:r>
          </a:p>
        </p:txBody>
      </p:sp>
      <p:sp>
        <p:nvSpPr>
          <p:cNvPr id="1034" name="Line 4"/>
          <p:cNvSpPr>
            <a:spLocks noChangeShapeType="1"/>
          </p:cNvSpPr>
          <p:nvPr/>
        </p:nvSpPr>
        <p:spPr bwMode="auto">
          <a:xfrm>
            <a:off x="152400" y="762000"/>
            <a:ext cx="876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429000" y="1981200"/>
          <a:ext cx="12954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Visio" r:id="rId3" imgW="744480" imgH="203040" progId="Visio.Drawing.6">
                  <p:embed/>
                </p:oleObj>
              </mc:Choice>
              <mc:Fallback>
                <p:oleObj name="Visio" r:id="rId3" imgW="744480" imgH="20304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12954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4648200" y="3051175"/>
          <a:ext cx="11430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Visio" r:id="rId5" imgW="1007640" imgH="601560" progId="Visio.Drawing.6">
                  <p:embed/>
                </p:oleObj>
              </mc:Choice>
              <mc:Fallback>
                <p:oleObj name="Visio" r:id="rId5" imgW="1007640" imgH="60156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051175"/>
                        <a:ext cx="11430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2743200" y="5029200"/>
          <a:ext cx="3200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Visio" r:id="rId7" imgW="1752120" imgH="203040" progId="Visio.Drawing.6">
                  <p:embed/>
                </p:oleObj>
              </mc:Choice>
              <mc:Fallback>
                <p:oleObj name="Visio" r:id="rId7" imgW="1752120" imgH="20304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3200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XII</a:t>
            </a:r>
          </a:p>
        </p:txBody>
      </p:sp>
      <p:sp>
        <p:nvSpPr>
          <p:cNvPr id="205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IFUPN</a:t>
            </a:r>
          </a:p>
        </p:txBody>
      </p:sp>
      <p:sp>
        <p:nvSpPr>
          <p:cNvPr id="20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9B4724-1B8A-4E5E-BC45-F29803AA0D9A}" type="slidenum">
              <a:rPr lang="en-US"/>
              <a:pPr/>
              <a:t>17</a:t>
            </a:fld>
            <a:endParaRPr lang="en-US"/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5486400" cy="533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>
                <a:latin typeface="Comic Sans MS" pitchFamily="66" charset="0"/>
              </a:rPr>
              <a:t>Komponen PDA  </a:t>
            </a:r>
            <a:r>
              <a:rPr lang="en-US" sz="2000" b="1">
                <a:latin typeface="Comic Sans MS" pitchFamily="66" charset="0"/>
              </a:rPr>
              <a:t>(2)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800600"/>
          </a:xfrm>
        </p:spPr>
        <p:txBody>
          <a:bodyPr/>
          <a:lstStyle/>
          <a:p>
            <a:pPr marL="461963" indent="-461963" eaLnBrk="1" hangingPunct="1"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Lucida Sans Unicode" pitchFamily="34" charset="0"/>
              </a:rPr>
              <a:t>Contoh :</a:t>
            </a:r>
          </a:p>
        </p:txBody>
      </p:sp>
      <p:sp>
        <p:nvSpPr>
          <p:cNvPr id="2057" name="Line 4"/>
          <p:cNvSpPr>
            <a:spLocks noChangeShapeType="1"/>
          </p:cNvSpPr>
          <p:nvPr/>
        </p:nvSpPr>
        <p:spPr bwMode="auto">
          <a:xfrm>
            <a:off x="152400" y="762000"/>
            <a:ext cx="876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2667000" y="2743200"/>
          <a:ext cx="3962400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Visio" r:id="rId3" imgW="2223720" imgH="1746000" progId="Visio.Drawing.6">
                  <p:embed/>
                </p:oleObj>
              </mc:Choice>
              <mc:Fallback>
                <p:oleObj name="Visio" r:id="rId3" imgW="2223720" imgH="174600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3962400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1676400" y="887413"/>
          <a:ext cx="28956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Visio" r:id="rId5" imgW="1541160" imgH="663120" progId="Visio.Drawing.6">
                  <p:embed/>
                </p:oleObj>
              </mc:Choice>
              <mc:Fallback>
                <p:oleObj name="Visio" r:id="rId5" imgW="1541160" imgH="663120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87413"/>
                        <a:ext cx="289560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XII</a:t>
            </a:r>
          </a:p>
        </p:txBody>
      </p:sp>
      <p:sp>
        <p:nvSpPr>
          <p:cNvPr id="307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IFUPN</a:t>
            </a:r>
          </a:p>
        </p:txBody>
      </p:sp>
      <p:sp>
        <p:nvSpPr>
          <p:cNvPr id="30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47AA58-7FD2-4ED3-90AB-3F0D88E916C1}" type="slidenum">
              <a:rPr lang="en-US"/>
              <a:pPr/>
              <a:t>18</a:t>
            </a:fld>
            <a:endParaRPr lang="en-US"/>
          </a:p>
        </p:txBody>
      </p:sp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6019800" cy="533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Komponen PDA</a:t>
            </a:r>
            <a:r>
              <a:rPr lang="en-US" b="1">
                <a:latin typeface="Comic Sans MS" pitchFamily="66" charset="0"/>
              </a:rPr>
              <a:t>  </a:t>
            </a:r>
            <a:r>
              <a:rPr lang="en-US" sz="2000" b="1">
                <a:latin typeface="Comic Sans MS" pitchFamily="66" charset="0"/>
              </a:rPr>
              <a:t>(3)</a:t>
            </a:r>
          </a:p>
        </p:txBody>
      </p:sp>
      <p:sp>
        <p:nvSpPr>
          <p:cNvPr id="3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181600"/>
          </a:xfrm>
        </p:spPr>
        <p:txBody>
          <a:bodyPr/>
          <a:lstStyle/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600" b="1">
                <a:latin typeface="Comic Sans MS" pitchFamily="66" charset="0"/>
              </a:rPr>
              <a:t>5.   Sebuah INPUT TAPE yang berisi sel-sel</a:t>
            </a:r>
            <a:endParaRPr lang="en-US" sz="1600" b="1">
              <a:latin typeface="Comic Sans MS" pitchFamily="66" charset="0"/>
              <a:sym typeface="Symbol" pitchFamily="16" charset="2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400" b="1">
                <a:latin typeface="Comic Sans MS" pitchFamily="66" charset="0"/>
                <a:sym typeface="Symbol" pitchFamily="16" charset="2"/>
              </a:rPr>
              <a:t>	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sz="1400" b="1">
              <a:latin typeface="Comic Sans MS" pitchFamily="66" charset="0"/>
              <a:sym typeface="Symbol" pitchFamily="16" charset="2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400" b="1">
                <a:solidFill>
                  <a:schemeClr val="accent2"/>
                </a:solidFill>
                <a:latin typeface="Comic Sans MS" pitchFamily="66" charset="0"/>
                <a:sym typeface="Symbol" pitchFamily="16" charset="2"/>
              </a:rPr>
              <a:t>	untuk menampung karakter-karakter input string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sz="1400" b="1">
              <a:solidFill>
                <a:schemeClr val="accent2"/>
              </a:solidFill>
              <a:latin typeface="Comic Sans MS" pitchFamily="66" charset="0"/>
              <a:sym typeface="Symbol" pitchFamily="16" charset="2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600" b="1">
                <a:latin typeface="Comic Sans MS" pitchFamily="66" charset="0"/>
              </a:rPr>
              <a:t>6.   Sebuah PUSHDOWN STACK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400" b="1">
                <a:latin typeface="Comic Sans MS" pitchFamily="66" charset="0"/>
              </a:rPr>
              <a:t>	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sz="1400" b="1">
              <a:latin typeface="Comic Sans MS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sz="1400" b="1">
              <a:latin typeface="Comic Sans MS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sz="1400" b="1">
              <a:latin typeface="Comic Sans MS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sz="1400" b="1">
              <a:latin typeface="Comic Sans MS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400" b="1">
                <a:latin typeface="Comic Sans MS" pitchFamily="66" charset="0"/>
              </a:rPr>
              <a:t>	</a:t>
            </a:r>
            <a:r>
              <a:rPr lang="en-US" sz="1400" b="1">
                <a:solidFill>
                  <a:schemeClr val="accent2"/>
                </a:solidFill>
                <a:latin typeface="Comic Sans MS" pitchFamily="66" charset="0"/>
              </a:rPr>
              <a:t>untuk menampung karakter yang telah terbaca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sz="1400" b="1">
              <a:latin typeface="Comic Sans MS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600" b="1">
                <a:latin typeface="Comic Sans MS" pitchFamily="66" charset="0"/>
              </a:rPr>
              <a:t>7.   Satu atau lebih operator PUSH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400" b="1">
                <a:latin typeface="Comic Sans MS" pitchFamily="66" charset="0"/>
              </a:rPr>
              <a:t>	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400" b="1">
                <a:latin typeface="Comic Sans MS" pitchFamily="66" charset="0"/>
              </a:rPr>
              <a:t>	</a:t>
            </a:r>
            <a:r>
              <a:rPr lang="en-US" sz="1400" b="1">
                <a:solidFill>
                  <a:schemeClr val="accent2"/>
                </a:solidFill>
                <a:latin typeface="Comic Sans MS" pitchFamily="66" charset="0"/>
              </a:rPr>
              <a:t>untuk memasukkan karakter yang telah terbaca ke dalam stack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sz="1400" b="1">
              <a:latin typeface="Comic Sans MS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600" b="1">
                <a:latin typeface="Comic Sans MS" pitchFamily="66" charset="0"/>
              </a:rPr>
              <a:t>8.    Satu atau lebih operator POP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400" b="1">
                <a:latin typeface="Comic Sans MS" pitchFamily="66" charset="0"/>
              </a:rPr>
              <a:t>	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sz="1400" b="1">
              <a:latin typeface="Comic Sans MS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sz="1400" b="1">
                <a:latin typeface="Comic Sans MS" pitchFamily="66" charset="0"/>
              </a:rPr>
              <a:t>	</a:t>
            </a:r>
            <a:r>
              <a:rPr lang="en-US" sz="1400" b="1">
                <a:solidFill>
                  <a:schemeClr val="accent2"/>
                </a:solidFill>
                <a:latin typeface="Comic Sans MS" pitchFamily="66" charset="0"/>
              </a:rPr>
              <a:t>untuk mengambil/menghapus karakter dari stack</a:t>
            </a:r>
          </a:p>
        </p:txBody>
      </p:sp>
      <p:sp>
        <p:nvSpPr>
          <p:cNvPr id="3083" name="Line 4"/>
          <p:cNvSpPr>
            <a:spLocks noChangeShapeType="1"/>
          </p:cNvSpPr>
          <p:nvPr/>
        </p:nvSpPr>
        <p:spPr bwMode="auto">
          <a:xfrm>
            <a:off x="152400" y="685800"/>
            <a:ext cx="876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5181600" y="838200"/>
          <a:ext cx="1676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Visio" r:id="rId3" imgW="1929600" imgH="521640" progId="Visio.Drawing.6">
                  <p:embed/>
                </p:oleObj>
              </mc:Choice>
              <mc:Fallback>
                <p:oleObj name="Visio" r:id="rId3" imgW="1929600" imgH="521640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1676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"/>
          <p:cNvGraphicFramePr>
            <a:graphicFrameLocks noChangeAspect="1"/>
          </p:cNvGraphicFramePr>
          <p:nvPr/>
        </p:nvGraphicFramePr>
        <p:xfrm>
          <a:off x="4038600" y="2200275"/>
          <a:ext cx="28733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Visio" r:id="rId5" imgW="386640" imgH="1761840" progId="Visio.Drawing.6">
                  <p:embed/>
                </p:oleObj>
              </mc:Choice>
              <mc:Fallback>
                <p:oleObj name="Visio" r:id="rId5" imgW="386640" imgH="176184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00275"/>
                        <a:ext cx="28733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1"/>
          <p:cNvGraphicFramePr>
            <a:graphicFrameLocks noChangeAspect="1"/>
          </p:cNvGraphicFramePr>
          <p:nvPr/>
        </p:nvGraphicFramePr>
        <p:xfrm>
          <a:off x="4191000" y="4114800"/>
          <a:ext cx="1257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Visio" r:id="rId7" imgW="1293480" imgH="259920" progId="Visio.Drawing.6">
                  <p:embed/>
                </p:oleObj>
              </mc:Choice>
              <mc:Fallback>
                <p:oleObj name="Visio" r:id="rId7" imgW="1293480" imgH="259920" progId="Visio.Drawing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114800"/>
                        <a:ext cx="1257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2"/>
          <p:cNvGraphicFramePr>
            <a:graphicFrameLocks noChangeAspect="1"/>
          </p:cNvGraphicFramePr>
          <p:nvPr/>
        </p:nvGraphicFramePr>
        <p:xfrm>
          <a:off x="4191000" y="4991100"/>
          <a:ext cx="990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Visio" r:id="rId9" imgW="1179000" imgH="950400" progId="Visio.Drawing.6">
                  <p:embed/>
                </p:oleObj>
              </mc:Choice>
              <mc:Fallback>
                <p:oleObj name="Visio" r:id="rId9" imgW="1179000" imgH="950400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991100"/>
                        <a:ext cx="990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13"/>
          <p:cNvSpPr>
            <a:spLocks noChangeArrowheads="1"/>
          </p:cNvSpPr>
          <p:nvPr/>
        </p:nvSpPr>
        <p:spPr bwMode="auto">
          <a:xfrm>
            <a:off x="5638800" y="3962400"/>
            <a:ext cx="220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 b="1">
                <a:solidFill>
                  <a:srgbClr val="FF0000"/>
                </a:solidFill>
                <a:latin typeface="Comic Sans MS" pitchFamily="66" charset="0"/>
              </a:rPr>
              <a:t>Jumlah outgoing edge = 1, tetapi incoming edge &gt;= 1</a:t>
            </a:r>
          </a:p>
        </p:txBody>
      </p:sp>
      <p:sp>
        <p:nvSpPr>
          <p:cNvPr id="3085" name="Rectangle 14"/>
          <p:cNvSpPr>
            <a:spLocks noChangeArrowheads="1"/>
          </p:cNvSpPr>
          <p:nvPr/>
        </p:nvSpPr>
        <p:spPr bwMode="auto">
          <a:xfrm>
            <a:off x="5486400" y="51816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 b="1">
                <a:solidFill>
                  <a:srgbClr val="FF0000"/>
                </a:solidFill>
                <a:latin typeface="Comic Sans MS" pitchFamily="66" charset="0"/>
              </a:rPr>
              <a:t>Jumlah incoming edge  = jumlah outgoing edge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XII</a:t>
            </a:r>
          </a:p>
        </p:txBody>
      </p:sp>
      <p:sp>
        <p:nvSpPr>
          <p:cNvPr id="410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IFUPN</a:t>
            </a:r>
          </a:p>
        </p:txBody>
      </p:sp>
      <p:sp>
        <p:nvSpPr>
          <p:cNvPr id="41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F1FFCE-DEA6-420B-9217-5BBAC88D4EAB}" type="slidenum">
              <a:rPr lang="en-US"/>
              <a:pPr/>
              <a:t>19</a:t>
            </a:fld>
            <a:endParaRPr lang="en-US"/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5486400" cy="609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>
                <a:latin typeface="Comic Sans MS" pitchFamily="66" charset="0"/>
              </a:rPr>
              <a:t>Komponen PDA  </a:t>
            </a:r>
            <a:r>
              <a:rPr lang="en-US" sz="2000" b="1">
                <a:latin typeface="Comic Sans MS" pitchFamily="66" charset="0"/>
              </a:rPr>
              <a:t>(4)</a:t>
            </a:r>
          </a:p>
        </p:txBody>
      </p:sp>
      <p:sp>
        <p:nvSpPr>
          <p:cNvPr id="41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800600"/>
          </a:xfrm>
        </p:spPr>
        <p:txBody>
          <a:bodyPr/>
          <a:lstStyle/>
          <a:p>
            <a:pPr marL="461963" indent="-461963" eaLnBrk="1" hangingPunct="1"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Lucida Sans Unicode" pitchFamily="34" charset="0"/>
              </a:rPr>
              <a:t>Contoh :</a:t>
            </a:r>
          </a:p>
        </p:txBody>
      </p:sp>
      <p:sp>
        <p:nvSpPr>
          <p:cNvPr id="4106" name="Line 4"/>
          <p:cNvSpPr>
            <a:spLocks noChangeShapeType="1"/>
          </p:cNvSpPr>
          <p:nvPr/>
        </p:nvSpPr>
        <p:spPr bwMode="auto">
          <a:xfrm>
            <a:off x="228600" y="762000"/>
            <a:ext cx="861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1981200" y="1143000"/>
          <a:ext cx="5410200" cy="347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Visio" r:id="rId3" imgW="3346200" imgH="2145960" progId="Visio.Drawing.6">
                  <p:embed/>
                </p:oleObj>
              </mc:Choice>
              <mc:Fallback>
                <p:oleObj name="Visio" r:id="rId3" imgW="3346200" imgH="214596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43000"/>
                        <a:ext cx="5410200" cy="347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Rectangle 8"/>
          <p:cNvSpPr>
            <a:spLocks noChangeArrowheads="1"/>
          </p:cNvSpPr>
          <p:nvPr/>
        </p:nvSpPr>
        <p:spPr bwMode="auto">
          <a:xfrm>
            <a:off x="533400" y="5105400"/>
            <a:ext cx="350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>
                <a:solidFill>
                  <a:schemeClr val="tx2"/>
                </a:solidFill>
                <a:latin typeface="Comic Sans MS" pitchFamily="66" charset="0"/>
              </a:rPr>
              <a:t>Penelusuran untuk input string :</a:t>
            </a:r>
          </a:p>
          <a:p>
            <a:r>
              <a:rPr lang="en-US" sz="1600" b="1">
                <a:solidFill>
                  <a:schemeClr val="tx2"/>
                </a:solidFill>
                <a:latin typeface="Comic Sans MS" pitchFamily="66" charset="0"/>
              </a:rPr>
              <a:t>aaabbb  adalah seperti berikut :</a:t>
            </a:r>
          </a:p>
        </p:txBody>
      </p:sp>
      <p:graphicFrame>
        <p:nvGraphicFramePr>
          <p:cNvPr id="4099" name="Object 10"/>
          <p:cNvGraphicFramePr>
            <a:graphicFrameLocks noChangeAspect="1"/>
          </p:cNvGraphicFramePr>
          <p:nvPr/>
        </p:nvGraphicFramePr>
        <p:xfrm>
          <a:off x="4343400" y="5324475"/>
          <a:ext cx="26670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Visio" r:id="rId5" imgW="1872360" imgH="279360" progId="Visio.Drawing.6">
                  <p:embed/>
                </p:oleObj>
              </mc:Choice>
              <mc:Fallback>
                <p:oleObj name="Visio" r:id="rId5" imgW="1872360" imgH="27936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324475"/>
                        <a:ext cx="26670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7967663" y="5257800"/>
          <a:ext cx="4143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Visio" r:id="rId7" imgW="272160" imgH="500760" progId="Visio.Drawing.6">
                  <p:embed/>
                </p:oleObj>
              </mc:Choice>
              <mc:Fallback>
                <p:oleObj name="Visio" r:id="rId7" imgW="272160" imgH="500760" progId="Visio.Drawing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3" y="5257800"/>
                        <a:ext cx="4143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3B0090-D384-49A7-B079-FE66112574B7}" type="slidenum">
              <a:rPr lang="en-GB" smtClean="0">
                <a:latin typeface="Times New Roman" pitchFamily="18" charset="0"/>
              </a:rPr>
              <a:pPr/>
              <a:t>2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7463"/>
            <a:ext cx="8229600" cy="1435101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Tujuan Instruksional Khusus (TIK)‏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528638" indent="-528638" eaLnBrk="1" hangingPunct="1">
              <a:buClr>
                <a:srgbClr val="666600"/>
              </a:buClr>
              <a:buSzPct val="75000"/>
              <a:buFont typeface="Wingdings" pitchFamily="2" charset="2"/>
              <a:buChar char=""/>
              <a:tabLst>
                <a:tab pos="644525" algn="l"/>
                <a:tab pos="1101725" algn="l"/>
                <a:tab pos="1558925" algn="l"/>
                <a:tab pos="2016125" algn="l"/>
                <a:tab pos="2473325" algn="l"/>
                <a:tab pos="2930525" algn="l"/>
                <a:tab pos="3387725" algn="l"/>
                <a:tab pos="3844925" algn="l"/>
                <a:tab pos="4302125" algn="l"/>
                <a:tab pos="4759325" algn="l"/>
                <a:tab pos="5216525" algn="l"/>
                <a:tab pos="5673725" algn="l"/>
                <a:tab pos="6130925" algn="l"/>
                <a:tab pos="6588125" algn="l"/>
                <a:tab pos="7045325" algn="l"/>
                <a:tab pos="7502525" algn="l"/>
                <a:tab pos="7959725" algn="l"/>
                <a:tab pos="8416925" algn="l"/>
                <a:tab pos="8874125" algn="l"/>
                <a:tab pos="9331325" algn="l"/>
              </a:tabLst>
            </a:pPr>
            <a:r>
              <a:rPr lang="en-GB"/>
              <a:t>Menjelaskan konsep-konsep dasar PDA</a:t>
            </a:r>
          </a:p>
          <a:p>
            <a:pPr marL="528638" indent="-528638" eaLnBrk="1" hangingPunct="1">
              <a:buClr>
                <a:srgbClr val="666600"/>
              </a:buClr>
              <a:buSzPct val="75000"/>
              <a:buFont typeface="Wingdings" pitchFamily="2" charset="2"/>
              <a:buChar char=""/>
              <a:tabLst>
                <a:tab pos="644525" algn="l"/>
                <a:tab pos="1101725" algn="l"/>
                <a:tab pos="1558925" algn="l"/>
                <a:tab pos="2016125" algn="l"/>
                <a:tab pos="2473325" algn="l"/>
                <a:tab pos="2930525" algn="l"/>
                <a:tab pos="3387725" algn="l"/>
                <a:tab pos="3844925" algn="l"/>
                <a:tab pos="4302125" algn="l"/>
                <a:tab pos="4759325" algn="l"/>
                <a:tab pos="5216525" algn="l"/>
                <a:tab pos="5673725" algn="l"/>
                <a:tab pos="6130925" algn="l"/>
                <a:tab pos="6588125" algn="l"/>
                <a:tab pos="7045325" algn="l"/>
                <a:tab pos="7502525" algn="l"/>
                <a:tab pos="7959725" algn="l"/>
                <a:tab pos="8416925" algn="l"/>
                <a:tab pos="8874125" algn="l"/>
                <a:tab pos="9331325" algn="l"/>
              </a:tabLst>
            </a:pPr>
            <a:r>
              <a:rPr lang="en-GB"/>
              <a:t>Perbedaan PDA dengan DFA</a:t>
            </a:r>
          </a:p>
          <a:p>
            <a:pPr marL="528638" indent="-528638" eaLnBrk="1" hangingPunct="1">
              <a:buClr>
                <a:srgbClr val="666600"/>
              </a:buClr>
              <a:buSzPct val="75000"/>
              <a:buFont typeface="Wingdings" pitchFamily="2" charset="2"/>
              <a:buChar char=""/>
              <a:tabLst>
                <a:tab pos="644525" algn="l"/>
                <a:tab pos="1101725" algn="l"/>
                <a:tab pos="1558925" algn="l"/>
                <a:tab pos="2016125" algn="l"/>
                <a:tab pos="2473325" algn="l"/>
                <a:tab pos="2930525" algn="l"/>
                <a:tab pos="3387725" algn="l"/>
                <a:tab pos="3844925" algn="l"/>
                <a:tab pos="4302125" algn="l"/>
                <a:tab pos="4759325" algn="l"/>
                <a:tab pos="5216525" algn="l"/>
                <a:tab pos="5673725" algn="l"/>
                <a:tab pos="6130925" algn="l"/>
                <a:tab pos="6588125" algn="l"/>
                <a:tab pos="7045325" algn="l"/>
                <a:tab pos="7502525" algn="l"/>
                <a:tab pos="7959725" algn="l"/>
                <a:tab pos="8416925" algn="l"/>
                <a:tab pos="8874125" algn="l"/>
                <a:tab pos="9331325" algn="l"/>
              </a:tabLst>
            </a:pPr>
            <a:r>
              <a:rPr lang="en-GB"/>
              <a:t>Menjelaskan cara kerja stack awal dan top stack</a:t>
            </a:r>
          </a:p>
          <a:p>
            <a:pPr marL="528638" indent="-528638" eaLnBrk="1" hangingPunct="1">
              <a:buClr>
                <a:srgbClr val="666600"/>
              </a:buClr>
              <a:buSzPct val="75000"/>
              <a:tabLst>
                <a:tab pos="644525" algn="l"/>
                <a:tab pos="1101725" algn="l"/>
                <a:tab pos="1558925" algn="l"/>
                <a:tab pos="2016125" algn="l"/>
                <a:tab pos="2473325" algn="l"/>
                <a:tab pos="2930525" algn="l"/>
                <a:tab pos="3387725" algn="l"/>
                <a:tab pos="3844925" algn="l"/>
                <a:tab pos="4302125" algn="l"/>
                <a:tab pos="4759325" algn="l"/>
                <a:tab pos="5216525" algn="l"/>
                <a:tab pos="5673725" algn="l"/>
                <a:tab pos="6130925" algn="l"/>
                <a:tab pos="6588125" algn="l"/>
                <a:tab pos="7045325" algn="l"/>
                <a:tab pos="7502525" algn="l"/>
                <a:tab pos="7959725" algn="l"/>
                <a:tab pos="8416925" algn="l"/>
                <a:tab pos="8874125" algn="l"/>
                <a:tab pos="9331325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XII</a:t>
            </a:r>
          </a:p>
        </p:txBody>
      </p:sp>
      <p:sp>
        <p:nvSpPr>
          <p:cNvPr id="512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IFUPN</a:t>
            </a:r>
          </a:p>
        </p:txBody>
      </p:sp>
      <p:sp>
        <p:nvSpPr>
          <p:cNvPr id="51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3AE26-12B6-41FE-867B-C9FC01908D3E}" type="slidenum">
              <a:rPr lang="en-US"/>
              <a:pPr/>
              <a:t>20</a:t>
            </a:fld>
            <a:endParaRPr lang="en-US"/>
          </a:p>
        </p:txBody>
      </p:sp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5486400" cy="609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>
                <a:latin typeface="Comic Sans MS" pitchFamily="66" charset="0"/>
              </a:rPr>
              <a:t>Komponen PDA  </a:t>
            </a:r>
            <a:r>
              <a:rPr lang="en-US" sz="2000" b="1">
                <a:latin typeface="Comic Sans MS" pitchFamily="66" charset="0"/>
              </a:rPr>
              <a:t>(5)</a:t>
            </a:r>
          </a:p>
        </p:txBody>
      </p:sp>
      <p:sp>
        <p:nvSpPr>
          <p:cNvPr id="51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1143000" cy="381000"/>
          </a:xfrm>
        </p:spPr>
        <p:txBody>
          <a:bodyPr/>
          <a:lstStyle/>
          <a:p>
            <a:pPr marL="461963" indent="-461963" eaLnBrk="1" hangingPunct="1"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Contoh :</a:t>
            </a:r>
          </a:p>
        </p:txBody>
      </p:sp>
      <p:sp>
        <p:nvSpPr>
          <p:cNvPr id="5130" name="Line 4"/>
          <p:cNvSpPr>
            <a:spLocks noChangeShapeType="1"/>
          </p:cNvSpPr>
          <p:nvPr/>
        </p:nvSpPr>
        <p:spPr bwMode="auto">
          <a:xfrm>
            <a:off x="228600" y="762000"/>
            <a:ext cx="868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838200" y="1371600"/>
            <a:ext cx="762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>
                <a:solidFill>
                  <a:schemeClr val="tx2"/>
                </a:solidFill>
                <a:latin typeface="Comic Sans MS" pitchFamily="66" charset="0"/>
              </a:rPr>
              <a:t>Misal dibuat PDA untuk bahasa palindrome yang berbentuk  s X reverse(s) dimana s adalah substring dari  (a + b)*</a:t>
            </a:r>
          </a:p>
        </p:txBody>
      </p:sp>
      <p:sp>
        <p:nvSpPr>
          <p:cNvPr id="5132" name="Rectangle 9"/>
          <p:cNvSpPr>
            <a:spLocks noChangeArrowheads="1"/>
          </p:cNvSpPr>
          <p:nvPr/>
        </p:nvSpPr>
        <p:spPr bwMode="auto">
          <a:xfrm>
            <a:off x="304800" y="23622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>
                <a:solidFill>
                  <a:schemeClr val="tx2"/>
                </a:solidFill>
                <a:latin typeface="Comic Sans MS" pitchFamily="66" charset="0"/>
              </a:rPr>
              <a:t>Bagian depan dari PDA akan mempunyai bentuk :</a:t>
            </a:r>
          </a:p>
        </p:txBody>
      </p:sp>
      <p:sp>
        <p:nvSpPr>
          <p:cNvPr id="5133" name="Rectangle 10"/>
          <p:cNvSpPr>
            <a:spLocks noChangeArrowheads="1"/>
          </p:cNvSpPr>
          <p:nvPr/>
        </p:nvSpPr>
        <p:spPr bwMode="auto">
          <a:xfrm>
            <a:off x="304800" y="4038600"/>
            <a:ext cx="762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>
                <a:solidFill>
                  <a:schemeClr val="tx2"/>
                </a:solidFill>
                <a:latin typeface="Comic Sans MS" pitchFamily="66" charset="0"/>
              </a:rPr>
              <a:t>Misal jika diberi input string abbXbba, maka pemrosesan untuk substring abb adalah seperti berikut :</a:t>
            </a:r>
          </a:p>
        </p:txBody>
      </p:sp>
      <p:graphicFrame>
        <p:nvGraphicFramePr>
          <p:cNvPr id="5122" name="Object 13"/>
          <p:cNvGraphicFramePr>
            <a:graphicFrameLocks noChangeAspect="1"/>
          </p:cNvGraphicFramePr>
          <p:nvPr/>
        </p:nvGraphicFramePr>
        <p:xfrm>
          <a:off x="1371600" y="5165725"/>
          <a:ext cx="2971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Visio" r:id="rId3" imgW="2100960" imgH="280440" progId="Visio.Drawing.6">
                  <p:embed/>
                </p:oleObj>
              </mc:Choice>
              <mc:Fallback>
                <p:oleObj name="Visio" r:id="rId3" imgW="2100960" imgH="280440" progId="Visio.Drawing.6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65725"/>
                        <a:ext cx="29718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5"/>
          <p:cNvGraphicFramePr>
            <a:graphicFrameLocks noChangeAspect="1"/>
          </p:cNvGraphicFramePr>
          <p:nvPr/>
        </p:nvGraphicFramePr>
        <p:xfrm>
          <a:off x="6446838" y="4495800"/>
          <a:ext cx="411162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Visio" r:id="rId5" imgW="272160" imgH="1186560" progId="Visio.Drawing.6">
                  <p:embed/>
                </p:oleObj>
              </mc:Choice>
              <mc:Fallback>
                <p:oleObj name="Visio" r:id="rId5" imgW="272160" imgH="1186560" progId="Visio.Drawing.6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38" y="4495800"/>
                        <a:ext cx="411162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6"/>
          <p:cNvGraphicFramePr>
            <a:graphicFrameLocks noChangeAspect="1"/>
          </p:cNvGraphicFramePr>
          <p:nvPr/>
        </p:nvGraphicFramePr>
        <p:xfrm>
          <a:off x="5715000" y="2209800"/>
          <a:ext cx="27432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Visio" r:id="rId7" imgW="1922040" imgH="1124280" progId="Visio.Drawing.6">
                  <p:embed/>
                </p:oleObj>
              </mc:Choice>
              <mc:Fallback>
                <p:oleObj name="Visio" r:id="rId7" imgW="1922040" imgH="1124280" progId="Visio.Drawing.6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09800"/>
                        <a:ext cx="27432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XII</a:t>
            </a:r>
          </a:p>
        </p:txBody>
      </p:sp>
      <p:sp>
        <p:nvSpPr>
          <p:cNvPr id="615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IFUPN</a:t>
            </a:r>
          </a:p>
        </p:txBody>
      </p:sp>
      <p:sp>
        <p:nvSpPr>
          <p:cNvPr id="61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B2F132-89D3-43E6-901F-E1D3820AEFFF}" type="slidenum">
              <a:rPr lang="en-US"/>
              <a:pPr/>
              <a:t>21</a:t>
            </a:fld>
            <a:endParaRPr lang="en-US"/>
          </a:p>
        </p:txBody>
      </p:sp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5486400" cy="685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>
                <a:latin typeface="Comic Sans MS" pitchFamily="66" charset="0"/>
              </a:rPr>
              <a:t>Komponen PDA  </a:t>
            </a:r>
            <a:r>
              <a:rPr lang="en-US" sz="2000" b="1">
                <a:latin typeface="Comic Sans MS" pitchFamily="66" charset="0"/>
              </a:rPr>
              <a:t>(6)</a:t>
            </a:r>
          </a:p>
        </p:txBody>
      </p:sp>
      <p:sp>
        <p:nvSpPr>
          <p:cNvPr id="6153" name="Line 4"/>
          <p:cNvSpPr>
            <a:spLocks noChangeShapeType="1"/>
          </p:cNvSpPr>
          <p:nvPr/>
        </p:nvSpPr>
        <p:spPr bwMode="auto">
          <a:xfrm>
            <a:off x="228600" y="762000"/>
            <a:ext cx="861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Rectangle 6"/>
          <p:cNvSpPr>
            <a:spLocks noChangeArrowheads="1"/>
          </p:cNvSpPr>
          <p:nvPr/>
        </p:nvSpPr>
        <p:spPr bwMode="auto">
          <a:xfrm>
            <a:off x="304800" y="990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>
                <a:solidFill>
                  <a:schemeClr val="tx2"/>
                </a:solidFill>
                <a:latin typeface="Comic Sans MS" pitchFamily="66" charset="0"/>
              </a:rPr>
              <a:t>Sedang bagian lain dibuat untuk mengakomodasi penelusuran substring reverse(s) :</a:t>
            </a:r>
          </a:p>
        </p:txBody>
      </p:sp>
      <p:sp>
        <p:nvSpPr>
          <p:cNvPr id="6155" name="Rectangle 7"/>
          <p:cNvSpPr>
            <a:spLocks noChangeArrowheads="1"/>
          </p:cNvSpPr>
          <p:nvPr/>
        </p:nvSpPr>
        <p:spPr bwMode="auto">
          <a:xfrm>
            <a:off x="304800" y="46482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>
                <a:solidFill>
                  <a:schemeClr val="tx2"/>
                </a:solidFill>
                <a:latin typeface="Comic Sans MS" pitchFamily="66" charset="0"/>
              </a:rPr>
              <a:t>Dan substring  bba  akan diproses seperti berikut :</a:t>
            </a:r>
          </a:p>
        </p:txBody>
      </p:sp>
      <p:graphicFrame>
        <p:nvGraphicFramePr>
          <p:cNvPr id="6146" name="Object 12"/>
          <p:cNvGraphicFramePr>
            <a:graphicFrameLocks noChangeAspect="1"/>
          </p:cNvGraphicFramePr>
          <p:nvPr/>
        </p:nvGraphicFramePr>
        <p:xfrm>
          <a:off x="3429000" y="1600200"/>
          <a:ext cx="3581400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Visio" r:id="rId3" imgW="2094840" imgH="1587600" progId="Visio.Drawing.6">
                  <p:embed/>
                </p:oleObj>
              </mc:Choice>
              <mc:Fallback>
                <p:oleObj name="Visio" r:id="rId3" imgW="2094840" imgH="1587600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00200"/>
                        <a:ext cx="3581400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3"/>
          <p:cNvGraphicFramePr>
            <a:graphicFrameLocks noChangeAspect="1"/>
          </p:cNvGraphicFramePr>
          <p:nvPr/>
        </p:nvGraphicFramePr>
        <p:xfrm>
          <a:off x="990600" y="5189538"/>
          <a:ext cx="33528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Visio" r:id="rId5" imgW="2100960" imgH="280440" progId="Visio.Drawing.6">
                  <p:embed/>
                </p:oleObj>
              </mc:Choice>
              <mc:Fallback>
                <p:oleObj name="Visio" r:id="rId5" imgW="2100960" imgH="280440" progId="Visio.Drawing.6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89538"/>
                        <a:ext cx="33528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4"/>
          <p:cNvGraphicFramePr>
            <a:graphicFrameLocks noChangeAspect="1"/>
          </p:cNvGraphicFramePr>
          <p:nvPr/>
        </p:nvGraphicFramePr>
        <p:xfrm>
          <a:off x="5868988" y="5029200"/>
          <a:ext cx="4556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Visio" r:id="rId7" imgW="272160" imgH="500760" progId="Visio.Drawing.6">
                  <p:embed/>
                </p:oleObj>
              </mc:Choice>
              <mc:Fallback>
                <p:oleObj name="Visio" r:id="rId7" imgW="272160" imgH="500760" progId="Visio.Drawing.6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5029200"/>
                        <a:ext cx="4556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XII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IFUPN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69FF5F-8AA6-47B8-93E8-1EA01604E86D}" type="slidenum">
              <a:rPr lang="en-US"/>
              <a:pPr/>
              <a:t>22</a:t>
            </a:fld>
            <a:endParaRPr lang="en-US"/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5029200" cy="609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>
                <a:latin typeface="Comic Sans MS" pitchFamily="66" charset="0"/>
              </a:rPr>
              <a:t>Komponen PDA  </a:t>
            </a:r>
            <a:r>
              <a:rPr lang="en-US" sz="2000" b="1">
                <a:latin typeface="Comic Sans MS" pitchFamily="66" charset="0"/>
              </a:rPr>
              <a:t>(7)</a:t>
            </a:r>
          </a:p>
        </p:txBody>
      </p:sp>
      <p:sp>
        <p:nvSpPr>
          <p:cNvPr id="7176" name="Line 3"/>
          <p:cNvSpPr>
            <a:spLocks noChangeShapeType="1"/>
          </p:cNvSpPr>
          <p:nvPr/>
        </p:nvSpPr>
        <p:spPr bwMode="auto">
          <a:xfrm>
            <a:off x="228600" y="762000"/>
            <a:ext cx="868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Rectangle 4"/>
          <p:cNvSpPr>
            <a:spLocks noChangeArrowheads="1"/>
          </p:cNvSpPr>
          <p:nvPr/>
        </p:nvSpPr>
        <p:spPr bwMode="auto">
          <a:xfrm>
            <a:off x="304800" y="1219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>
                <a:solidFill>
                  <a:schemeClr val="tx2"/>
                </a:solidFill>
                <a:latin typeface="Comic Sans MS" pitchFamily="66" charset="0"/>
              </a:rPr>
              <a:t>Bentuk keseluruhan PDA untuk palindrome  s X reverse(s)  adalah seperti berikut :</a:t>
            </a:r>
          </a:p>
        </p:txBody>
      </p:sp>
      <p:graphicFrame>
        <p:nvGraphicFramePr>
          <p:cNvPr id="7170" name="Object 11"/>
          <p:cNvGraphicFramePr>
            <a:graphicFrameLocks noChangeAspect="1"/>
          </p:cNvGraphicFramePr>
          <p:nvPr/>
        </p:nvGraphicFramePr>
        <p:xfrm>
          <a:off x="3962400" y="2743200"/>
          <a:ext cx="3886200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Visio" r:id="rId3" imgW="2094840" imgH="1587600" progId="Visio.Drawing.6">
                  <p:embed/>
                </p:oleObj>
              </mc:Choice>
              <mc:Fallback>
                <p:oleObj name="Visio" r:id="rId3" imgW="2094840" imgH="1587600" progId="Visio.Drawing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743200"/>
                        <a:ext cx="3886200" cy="294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2"/>
          <p:cNvGraphicFramePr>
            <a:graphicFrameLocks noChangeAspect="1"/>
          </p:cNvGraphicFramePr>
          <p:nvPr/>
        </p:nvGraphicFramePr>
        <p:xfrm>
          <a:off x="838200" y="2209800"/>
          <a:ext cx="4038600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Visio" r:id="rId5" imgW="1922040" imgH="1124280" progId="Visio.Drawing.6">
                  <p:embed/>
                </p:oleObj>
              </mc:Choice>
              <mc:Fallback>
                <p:oleObj name="Visio" r:id="rId5" imgW="1922040" imgH="1124280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4038600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AutoShape 13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3048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XII</a:t>
            </a:r>
          </a:p>
        </p:txBody>
      </p:sp>
      <p:sp>
        <p:nvSpPr>
          <p:cNvPr id="819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IFUPN</a:t>
            </a:r>
          </a:p>
        </p:txBody>
      </p:sp>
      <p:sp>
        <p:nvSpPr>
          <p:cNvPr id="82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53CC7D-5054-487C-BF44-BF19201FE525}" type="slidenum">
              <a:rPr lang="en-US"/>
              <a:pPr/>
              <a:t>23</a:t>
            </a:fld>
            <a:endParaRPr lang="en-US"/>
          </a:p>
        </p:txBody>
      </p:sp>
      <p:sp>
        <p:nvSpPr>
          <p:cNvPr id="820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839200" cy="533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200" b="1">
                <a:latin typeface="Comic Sans MS" pitchFamily="66" charset="0"/>
              </a:rPr>
              <a:t>Membentuk PDA dari CFG</a:t>
            </a:r>
            <a:r>
              <a:rPr lang="en-US" sz="2000" b="1">
                <a:latin typeface="Comic Sans MS" pitchFamily="66" charset="0"/>
              </a:rPr>
              <a:t> </a:t>
            </a:r>
            <a:r>
              <a:rPr lang="en-US" sz="2400" b="1">
                <a:latin typeface="Comic Sans MS" pitchFamily="66" charset="0"/>
              </a:rPr>
              <a:t>(and vice versa)  </a:t>
            </a:r>
            <a:r>
              <a:rPr lang="en-US" sz="2000" b="1">
                <a:latin typeface="Comic Sans MS" pitchFamily="66" charset="0"/>
              </a:rPr>
              <a:t>(1)</a:t>
            </a:r>
          </a:p>
        </p:txBody>
      </p:sp>
      <p:sp>
        <p:nvSpPr>
          <p:cNvPr id="8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86800" cy="5334000"/>
          </a:xfrm>
        </p:spPr>
        <p:txBody>
          <a:bodyPr/>
          <a:lstStyle/>
          <a:p>
            <a:pPr marL="461963" indent="-461963" eaLnBrk="1" hangingPunct="1">
              <a:buFontTx/>
              <a:buAutoNum type="arabicPeriod"/>
            </a:pPr>
            <a:r>
              <a:rPr lang="en-US" sz="1600" b="1">
                <a:latin typeface="Comic Sans MS" pitchFamily="66" charset="0"/>
              </a:rPr>
              <a:t>Sebuah non-terminal X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 yang menjadi Start Symbol akan direpresentasikan menjadi :</a:t>
            </a:r>
            <a:endParaRPr lang="en-US" sz="1600" b="1">
              <a:solidFill>
                <a:schemeClr val="accent2"/>
              </a:solidFill>
              <a:latin typeface="Comic Sans MS" pitchFamily="66" charset="0"/>
              <a:sym typeface="Symbol" pitchFamily="16" charset="2"/>
            </a:endParaRPr>
          </a:p>
          <a:p>
            <a:pPr marL="461963" indent="-461963" eaLnBrk="1" hangingPunct="1">
              <a:buFontTx/>
              <a:buNone/>
            </a:pPr>
            <a:endParaRPr lang="en-US" sz="1600" b="1">
              <a:solidFill>
                <a:schemeClr val="accent2"/>
              </a:solidFill>
              <a:latin typeface="Comic Sans MS" pitchFamily="66" charset="0"/>
              <a:sym typeface="Symbol" pitchFamily="16" charset="2"/>
            </a:endParaRPr>
          </a:p>
          <a:p>
            <a:pPr marL="461963" indent="-461963" eaLnBrk="1" hangingPunct="1">
              <a:buFontTx/>
              <a:buNone/>
            </a:pPr>
            <a:endParaRPr lang="en-US" sz="1600" b="1">
              <a:solidFill>
                <a:schemeClr val="accent2"/>
              </a:solidFill>
              <a:latin typeface="Comic Sans MS" pitchFamily="66" charset="0"/>
              <a:sym typeface="Symbol" pitchFamily="16" charset="2"/>
            </a:endParaRPr>
          </a:p>
          <a:p>
            <a:pPr marL="461963" indent="-461963" eaLnBrk="1" hangingPunct="1">
              <a:buFontTx/>
              <a:buNone/>
            </a:pPr>
            <a:endParaRPr lang="en-US" sz="1600" b="1">
              <a:solidFill>
                <a:schemeClr val="accent2"/>
              </a:solidFill>
              <a:latin typeface="Comic Sans MS" pitchFamily="66" charset="0"/>
              <a:sym typeface="Symbol" pitchFamily="16" charset="2"/>
            </a:endParaRPr>
          </a:p>
          <a:p>
            <a:pPr marL="461963" indent="-461963" eaLnBrk="1" hangingPunct="1">
              <a:buFontTx/>
              <a:buNone/>
            </a:pPr>
            <a:endParaRPr lang="en-US" sz="1600" b="1">
              <a:solidFill>
                <a:schemeClr val="accent2"/>
              </a:solidFill>
              <a:latin typeface="Comic Sans MS" pitchFamily="66" charset="0"/>
              <a:sym typeface="Symbol" pitchFamily="16" charset="2"/>
            </a:endParaRPr>
          </a:p>
          <a:p>
            <a:pPr marL="461963" indent="-461963" eaLnBrk="1" hangingPunct="1">
              <a:buFontTx/>
              <a:buAutoNum type="arabicPeriod" startAt="2"/>
            </a:pPr>
            <a:r>
              <a:rPr lang="en-US" sz="1600" b="1">
                <a:latin typeface="Comic Sans MS" pitchFamily="66" charset="0"/>
              </a:rPr>
              <a:t>Sebuah production X</a:t>
            </a:r>
            <a:r>
              <a:rPr lang="en-US" sz="1600" b="1" baseline="-25000">
                <a:latin typeface="Comic Sans MS" pitchFamily="66" charset="0"/>
              </a:rPr>
              <a:t>i </a:t>
            </a:r>
            <a:r>
              <a:rPr lang="en-US" sz="1600" b="1">
                <a:latin typeface="Comic Sans MS" pitchFamily="66" charset="0"/>
              </a:rPr>
              <a:t> </a:t>
            </a:r>
            <a:r>
              <a:rPr lang="en-US" sz="1600" b="1">
                <a:latin typeface="Comic Sans MS" pitchFamily="66" charset="0"/>
                <a:sym typeface="Wingdings 3" pitchFamily="18" charset="2"/>
              </a:rPr>
              <a:t>  X</a:t>
            </a:r>
            <a:r>
              <a:rPr lang="en-US" sz="1600" b="1" baseline="-25000">
                <a:latin typeface="Comic Sans MS" pitchFamily="66" charset="0"/>
                <a:sym typeface="Wingdings 3" pitchFamily="18" charset="2"/>
              </a:rPr>
              <a:t>j</a:t>
            </a:r>
            <a:r>
              <a:rPr lang="en-US" sz="1600" b="1">
                <a:latin typeface="Comic Sans MS" pitchFamily="66" charset="0"/>
                <a:sym typeface="Wingdings 3" pitchFamily="18" charset="2"/>
              </a:rPr>
              <a:t>X</a:t>
            </a:r>
            <a:r>
              <a:rPr lang="en-US" sz="1600" b="1" baseline="-25000">
                <a:latin typeface="Comic Sans MS" pitchFamily="66" charset="0"/>
                <a:sym typeface="Wingdings 3" pitchFamily="18" charset="2"/>
              </a:rPr>
              <a:t>k</a:t>
            </a:r>
            <a:r>
              <a:rPr lang="en-US" sz="1600" b="1">
                <a:latin typeface="Comic Sans MS" pitchFamily="66" charset="0"/>
                <a:sym typeface="Wingdings 3" pitchFamily="18" charset="2"/>
              </a:rPr>
              <a:t>, akan direpresentasikan menjadi :</a:t>
            </a:r>
            <a:endParaRPr lang="en-US" sz="1600" b="1">
              <a:latin typeface="Comic Sans MS" pitchFamily="66" charset="0"/>
            </a:endParaRPr>
          </a:p>
          <a:p>
            <a:pPr marL="461963" indent="-461963" eaLnBrk="1" hangingPunct="1">
              <a:buFontTx/>
              <a:buNone/>
            </a:pPr>
            <a:r>
              <a:rPr lang="en-US" sz="1600" b="1">
                <a:latin typeface="Comic Sans MS" pitchFamily="66" charset="0"/>
              </a:rPr>
              <a:t>	</a:t>
            </a:r>
          </a:p>
          <a:p>
            <a:pPr marL="461963" indent="-461963" eaLnBrk="1" hangingPunct="1">
              <a:buFontTx/>
              <a:buNone/>
            </a:pPr>
            <a:endParaRPr lang="en-US" sz="1600" b="1">
              <a:latin typeface="Comic Sans MS" pitchFamily="66" charset="0"/>
            </a:endParaRPr>
          </a:p>
          <a:p>
            <a:pPr marL="461963" indent="-461963" eaLnBrk="1" hangingPunct="1">
              <a:buFontTx/>
              <a:buNone/>
            </a:pPr>
            <a:endParaRPr lang="en-US" sz="1600" b="1">
              <a:latin typeface="Comic Sans MS" pitchFamily="66" charset="0"/>
            </a:endParaRPr>
          </a:p>
          <a:p>
            <a:pPr marL="461963" indent="-461963" eaLnBrk="1" hangingPunct="1">
              <a:buFontTx/>
              <a:buNone/>
            </a:pPr>
            <a:endParaRPr lang="en-US" sz="1600" b="1">
              <a:latin typeface="Comic Sans MS" pitchFamily="66" charset="0"/>
            </a:endParaRPr>
          </a:p>
          <a:p>
            <a:pPr marL="461963" indent="-461963" eaLnBrk="1" hangingPunct="1">
              <a:buFontTx/>
              <a:buNone/>
            </a:pPr>
            <a:endParaRPr lang="en-US" sz="1600" b="1">
              <a:latin typeface="Comic Sans MS" pitchFamily="66" charset="0"/>
            </a:endParaRPr>
          </a:p>
          <a:p>
            <a:pPr marL="461963" indent="-461963" eaLnBrk="1" hangingPunct="1">
              <a:buFontTx/>
              <a:buAutoNum type="arabicPeriod" startAt="3"/>
            </a:pPr>
            <a:r>
              <a:rPr lang="en-US" sz="1600" b="1">
                <a:latin typeface="Comic Sans MS" pitchFamily="66" charset="0"/>
              </a:rPr>
              <a:t>Sebuah production X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 </a:t>
            </a:r>
            <a:r>
              <a:rPr lang="en-US" sz="1600" b="1">
                <a:latin typeface="Comic Sans MS" pitchFamily="66" charset="0"/>
                <a:sym typeface="Wingdings 3" pitchFamily="18" charset="2"/>
              </a:rPr>
              <a:t>  b, direpresentasikan menjadi :</a:t>
            </a:r>
            <a:endParaRPr lang="en-US" sz="1600" b="1">
              <a:latin typeface="Comic Sans MS" pitchFamily="66" charset="0"/>
            </a:endParaRPr>
          </a:p>
          <a:p>
            <a:pPr marL="461963" indent="-461963" eaLnBrk="1" hangingPunct="1">
              <a:buFontTx/>
              <a:buNone/>
            </a:pPr>
            <a:r>
              <a:rPr lang="en-US" sz="1600" b="1">
                <a:latin typeface="Comic Sans MS" pitchFamily="66" charset="0"/>
              </a:rPr>
              <a:t>	</a:t>
            </a:r>
          </a:p>
          <a:p>
            <a:pPr marL="461963" indent="-461963" eaLnBrk="1" hangingPunct="1">
              <a:buFontTx/>
              <a:buNone/>
            </a:pPr>
            <a:endParaRPr lang="en-US" sz="1600" b="1">
              <a:latin typeface="Comic Sans MS" pitchFamily="66" charset="0"/>
            </a:endParaRPr>
          </a:p>
          <a:p>
            <a:pPr marL="461963" indent="-461963" eaLnBrk="1" hangingPunct="1">
              <a:buFontTx/>
              <a:buNone/>
            </a:pPr>
            <a:endParaRPr lang="en-US" sz="1600" b="1">
              <a:latin typeface="Comic Sans MS" pitchFamily="66" charset="0"/>
            </a:endParaRPr>
          </a:p>
          <a:p>
            <a:pPr marL="461963" indent="-461963" eaLnBrk="1" hangingPunct="1">
              <a:buFontTx/>
              <a:buAutoNum type="arabicPeriod" startAt="4"/>
            </a:pPr>
            <a:r>
              <a:rPr lang="en-US" sz="1600" b="1">
                <a:latin typeface="Comic Sans MS" pitchFamily="66" charset="0"/>
              </a:rPr>
              <a:t>Sebuah production  X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</a:t>
            </a:r>
            <a:r>
              <a:rPr lang="en-US" sz="1600" b="1">
                <a:latin typeface="Comic Sans MS" pitchFamily="66" charset="0"/>
                <a:sym typeface="Wingdings 3" pitchFamily="18" charset="2"/>
              </a:rPr>
              <a:t>  </a:t>
            </a:r>
            <a:r>
              <a:rPr lang="en-US" sz="1600" b="1">
                <a:latin typeface="Comic Sans MS" pitchFamily="66" charset="0"/>
                <a:sym typeface="Symbol" pitchFamily="16" charset="2"/>
              </a:rPr>
              <a:t>, akan menjadi :</a:t>
            </a:r>
            <a:endParaRPr lang="en-US" sz="1600" b="1">
              <a:latin typeface="Comic Sans MS" pitchFamily="66" charset="0"/>
            </a:endParaRPr>
          </a:p>
        </p:txBody>
      </p:sp>
      <p:sp>
        <p:nvSpPr>
          <p:cNvPr id="8203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194" name="Object 8"/>
          <p:cNvGraphicFramePr>
            <a:graphicFrameLocks noChangeAspect="1"/>
          </p:cNvGraphicFramePr>
          <p:nvPr/>
        </p:nvGraphicFramePr>
        <p:xfrm>
          <a:off x="2286000" y="1282700"/>
          <a:ext cx="16764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Visio" r:id="rId3" imgW="1174320" imgH="774360" progId="Visio.Drawing.6">
                  <p:embed/>
                </p:oleObj>
              </mc:Choice>
              <mc:Fallback>
                <p:oleObj name="Visio" r:id="rId3" imgW="1174320" imgH="77436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82700"/>
                        <a:ext cx="167640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"/>
          <p:cNvGraphicFramePr>
            <a:graphicFrameLocks noChangeAspect="1"/>
          </p:cNvGraphicFramePr>
          <p:nvPr/>
        </p:nvGraphicFramePr>
        <p:xfrm>
          <a:off x="6629400" y="3962400"/>
          <a:ext cx="22098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Visio" r:id="rId5" imgW="1752120" imgH="774360" progId="Visio.Drawing.6">
                  <p:embed/>
                </p:oleObj>
              </mc:Choice>
              <mc:Fallback>
                <p:oleObj name="Visio" r:id="rId5" imgW="1752120" imgH="77436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962400"/>
                        <a:ext cx="220980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2"/>
          <p:cNvGraphicFramePr>
            <a:graphicFrameLocks noChangeAspect="1"/>
          </p:cNvGraphicFramePr>
          <p:nvPr/>
        </p:nvGraphicFramePr>
        <p:xfrm>
          <a:off x="3352800" y="3095625"/>
          <a:ext cx="24923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Visio" r:id="rId7" imgW="2088720" imgH="666360" progId="Visio.Drawing.6">
                  <p:embed/>
                </p:oleObj>
              </mc:Choice>
              <mc:Fallback>
                <p:oleObj name="Visio" r:id="rId7" imgW="2088720" imgH="666360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95625"/>
                        <a:ext cx="249237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3"/>
          <p:cNvGraphicFramePr>
            <a:graphicFrameLocks noChangeAspect="1"/>
          </p:cNvGraphicFramePr>
          <p:nvPr/>
        </p:nvGraphicFramePr>
        <p:xfrm>
          <a:off x="5486400" y="5410200"/>
          <a:ext cx="2895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Visio" r:id="rId9" imgW="2088720" imgH="374400" progId="Visio.Drawing.6">
                  <p:embed/>
                </p:oleObj>
              </mc:Choice>
              <mc:Fallback>
                <p:oleObj name="Visio" r:id="rId9" imgW="2088720" imgH="374400" progId="Visio.Drawing.6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410200"/>
                        <a:ext cx="28956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XII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IFUPN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4F0D3C-818F-4007-A2E2-B99269D58EBB}" type="slidenum">
              <a:rPr lang="en-US"/>
              <a:pPr/>
              <a:t>24</a:t>
            </a:fld>
            <a:endParaRPr lang="en-US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839200" cy="533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200" b="1">
                <a:latin typeface="Comic Sans MS" pitchFamily="66" charset="0"/>
              </a:rPr>
              <a:t>Membentuk PDA dari CFG</a:t>
            </a:r>
            <a:r>
              <a:rPr lang="en-US" sz="2000" b="1">
                <a:latin typeface="Comic Sans MS" pitchFamily="66" charset="0"/>
              </a:rPr>
              <a:t> </a:t>
            </a:r>
            <a:r>
              <a:rPr lang="en-US" sz="2400" b="1">
                <a:latin typeface="Comic Sans MS" pitchFamily="66" charset="0"/>
              </a:rPr>
              <a:t>(and vice versa)   </a:t>
            </a:r>
            <a:r>
              <a:rPr lang="en-US" sz="2000" b="1">
                <a:latin typeface="Comic Sans MS" pitchFamily="66" charset="0"/>
              </a:rPr>
              <a:t>(2)</a:t>
            </a:r>
          </a:p>
        </p:txBody>
      </p:sp>
      <p:sp>
        <p:nvSpPr>
          <p:cNvPr id="9224" name="Line 3"/>
          <p:cNvSpPr>
            <a:spLocks noChangeShapeType="1"/>
          </p:cNvSpPr>
          <p:nvPr/>
        </p:nvSpPr>
        <p:spPr bwMode="auto">
          <a:xfrm>
            <a:off x="152400" y="685800"/>
            <a:ext cx="868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Rectangle 4"/>
          <p:cNvSpPr>
            <a:spLocks noChangeArrowheads="1"/>
          </p:cNvSpPr>
          <p:nvPr/>
        </p:nvSpPr>
        <p:spPr bwMode="auto">
          <a:xfrm>
            <a:off x="228600" y="1066800"/>
            <a:ext cx="8610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>
                <a:solidFill>
                  <a:srgbClr val="0000FF"/>
                </a:solidFill>
                <a:latin typeface="Comic Sans MS" pitchFamily="66" charset="0"/>
              </a:rPr>
              <a:t>Contoh :	</a:t>
            </a:r>
            <a:r>
              <a:rPr lang="en-US" sz="1600" b="1">
                <a:solidFill>
                  <a:schemeClr val="tx2"/>
                </a:solidFill>
                <a:latin typeface="Comic Sans MS" pitchFamily="66" charset="0"/>
              </a:rPr>
              <a:t>	S  </a:t>
            </a:r>
            <a:r>
              <a:rPr lang="en-US" sz="1600" b="1">
                <a:latin typeface="Comic Sans MS" pitchFamily="66" charset="0"/>
                <a:sym typeface="Wingdings 3" pitchFamily="18" charset="2"/>
              </a:rPr>
              <a:t>  AB		A    a</a:t>
            </a:r>
            <a:endParaRPr lang="en-US" sz="1600" b="1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1600" b="1">
                <a:solidFill>
                  <a:schemeClr val="tx2"/>
                </a:solidFill>
                <a:latin typeface="Comic Sans MS" pitchFamily="66" charset="0"/>
              </a:rPr>
              <a:t>		A  </a:t>
            </a:r>
            <a:r>
              <a:rPr lang="en-US" sz="1600" b="1">
                <a:latin typeface="Comic Sans MS" pitchFamily="66" charset="0"/>
                <a:sym typeface="Wingdings 3" pitchFamily="18" charset="2"/>
              </a:rPr>
              <a:t>  BB		B    a</a:t>
            </a:r>
          </a:p>
          <a:p>
            <a:r>
              <a:rPr lang="en-US" sz="1600" b="1">
                <a:latin typeface="Comic Sans MS" pitchFamily="66" charset="0"/>
                <a:sym typeface="Wingdings 3" pitchFamily="18" charset="2"/>
              </a:rPr>
              <a:t>		B    AB		B    b</a:t>
            </a:r>
          </a:p>
          <a:p>
            <a:endParaRPr lang="en-US" sz="1600" b="1">
              <a:latin typeface="Comic Sans MS" pitchFamily="66" charset="0"/>
              <a:sym typeface="Wingdings 3" pitchFamily="18" charset="2"/>
            </a:endParaRPr>
          </a:p>
          <a:p>
            <a:r>
              <a:rPr lang="en-US" sz="1600" b="1">
                <a:latin typeface="Comic Sans MS" pitchFamily="66" charset="0"/>
                <a:sym typeface="Wingdings 3" pitchFamily="18" charset="2"/>
              </a:rPr>
              <a:t>Proses pembentukan PDA dari CFG di atas adalah seperti berikut :</a:t>
            </a:r>
          </a:p>
          <a:p>
            <a:endParaRPr lang="en-US" sz="1600" b="1">
              <a:latin typeface="Comic Sans MS" pitchFamily="66" charset="0"/>
              <a:sym typeface="Wingdings 3" pitchFamily="18" charset="2"/>
            </a:endParaRPr>
          </a:p>
          <a:p>
            <a:endParaRPr lang="en-US" sz="1600" b="1">
              <a:latin typeface="Comic Sans MS" pitchFamily="66" charset="0"/>
              <a:sym typeface="Wingdings 3" pitchFamily="18" charset="2"/>
            </a:endParaRPr>
          </a:p>
          <a:p>
            <a:r>
              <a:rPr lang="en-US" sz="1600" b="1">
                <a:latin typeface="Comic Sans MS" pitchFamily="66" charset="0"/>
                <a:sym typeface="Wingdings 3" pitchFamily="18" charset="2"/>
              </a:rPr>
              <a:t>Untuk Start Symbol S :</a:t>
            </a:r>
          </a:p>
        </p:txBody>
      </p:sp>
      <p:sp>
        <p:nvSpPr>
          <p:cNvPr id="9226" name="Rectangle 7"/>
          <p:cNvSpPr>
            <a:spLocks noChangeArrowheads="1"/>
          </p:cNvSpPr>
          <p:nvPr/>
        </p:nvSpPr>
        <p:spPr bwMode="auto">
          <a:xfrm>
            <a:off x="228600" y="3581400"/>
            <a:ext cx="396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>
                <a:solidFill>
                  <a:schemeClr val="tx2"/>
                </a:solidFill>
                <a:latin typeface="Comic Sans MS" pitchFamily="66" charset="0"/>
              </a:rPr>
              <a:t>Untuk production :	S  </a:t>
            </a:r>
            <a:r>
              <a:rPr lang="en-US" sz="1600" b="1">
                <a:latin typeface="Comic Sans MS" pitchFamily="66" charset="0"/>
                <a:sym typeface="Wingdings 3" pitchFamily="18" charset="2"/>
              </a:rPr>
              <a:t>  AB	</a:t>
            </a:r>
            <a:endParaRPr lang="en-US" sz="1600" b="1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1600" b="1">
                <a:solidFill>
                  <a:schemeClr val="tx2"/>
                </a:solidFill>
                <a:latin typeface="Comic Sans MS" pitchFamily="66" charset="0"/>
              </a:rPr>
              <a:t>			A  </a:t>
            </a:r>
            <a:r>
              <a:rPr lang="en-US" sz="1600" b="1">
                <a:latin typeface="Comic Sans MS" pitchFamily="66" charset="0"/>
                <a:sym typeface="Wingdings 3" pitchFamily="18" charset="2"/>
              </a:rPr>
              <a:t>  BB	</a:t>
            </a:r>
          </a:p>
          <a:p>
            <a:r>
              <a:rPr lang="en-US" sz="1600" b="1">
                <a:latin typeface="Comic Sans MS" pitchFamily="66" charset="0"/>
                <a:sym typeface="Wingdings 3" pitchFamily="18" charset="2"/>
              </a:rPr>
              <a:t>			B    AB	</a:t>
            </a:r>
          </a:p>
        </p:txBody>
      </p:sp>
      <p:graphicFrame>
        <p:nvGraphicFramePr>
          <p:cNvPr id="9218" name="Object 8"/>
          <p:cNvGraphicFramePr>
            <a:graphicFrameLocks noChangeAspect="1"/>
          </p:cNvGraphicFramePr>
          <p:nvPr/>
        </p:nvGraphicFramePr>
        <p:xfrm>
          <a:off x="2819400" y="2819400"/>
          <a:ext cx="3429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Visio" r:id="rId3" imgW="2165040" imgH="259920" progId="Visio.Drawing.6">
                  <p:embed/>
                </p:oleObj>
              </mc:Choice>
              <mc:Fallback>
                <p:oleObj name="Visio" r:id="rId3" imgW="2165040" imgH="25992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19400"/>
                        <a:ext cx="3429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9"/>
          <p:cNvGraphicFramePr>
            <a:graphicFrameLocks noChangeAspect="1"/>
          </p:cNvGraphicFramePr>
          <p:nvPr/>
        </p:nvGraphicFramePr>
        <p:xfrm>
          <a:off x="4267200" y="3581400"/>
          <a:ext cx="44958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Visio" r:id="rId5" imgW="3688920" imgH="1527480" progId="Visio.Drawing.6">
                  <p:embed/>
                </p:oleObj>
              </mc:Choice>
              <mc:Fallback>
                <p:oleObj name="Visio" r:id="rId5" imgW="3688920" imgH="1527480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581400"/>
                        <a:ext cx="44958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XII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IFUPN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3FE3D4-7A34-4507-AB1E-B0B771DA3C83}" type="slidenum">
              <a:rPr lang="en-US"/>
              <a:pPr/>
              <a:t>25</a:t>
            </a:fld>
            <a:endParaRPr lang="en-US"/>
          </a:p>
        </p:txBody>
      </p:sp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229600" cy="533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200" b="1">
                <a:latin typeface="Comic Sans MS" pitchFamily="66" charset="0"/>
              </a:rPr>
              <a:t>Membentuk PDA dari CFG</a:t>
            </a:r>
            <a:r>
              <a:rPr lang="en-US" sz="2000" b="1">
                <a:latin typeface="Comic Sans MS" pitchFamily="66" charset="0"/>
              </a:rPr>
              <a:t> </a:t>
            </a:r>
            <a:r>
              <a:rPr lang="en-US" sz="2400" b="1">
                <a:latin typeface="Comic Sans MS" pitchFamily="66" charset="0"/>
              </a:rPr>
              <a:t>(and vice versa) </a:t>
            </a:r>
            <a:r>
              <a:rPr lang="en-US" sz="2000" b="1">
                <a:latin typeface="Comic Sans MS" pitchFamily="66" charset="0"/>
              </a:rPr>
              <a:t>(3)</a:t>
            </a:r>
          </a:p>
        </p:txBody>
      </p:sp>
      <p:sp>
        <p:nvSpPr>
          <p:cNvPr id="10248" name="Line 3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Rectangle 5"/>
          <p:cNvSpPr>
            <a:spLocks noChangeArrowheads="1"/>
          </p:cNvSpPr>
          <p:nvPr/>
        </p:nvSpPr>
        <p:spPr bwMode="auto">
          <a:xfrm>
            <a:off x="152400" y="838200"/>
            <a:ext cx="495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>
                <a:solidFill>
                  <a:schemeClr val="tx2"/>
                </a:solidFill>
                <a:latin typeface="Comic Sans MS" pitchFamily="66" charset="0"/>
              </a:rPr>
              <a:t>Sedangkan untuk production :     S  </a:t>
            </a:r>
            <a:r>
              <a:rPr lang="en-US" sz="1600" b="1">
                <a:latin typeface="Comic Sans MS" pitchFamily="66" charset="0"/>
                <a:sym typeface="Wingdings 3" pitchFamily="18" charset="2"/>
              </a:rPr>
              <a:t>  a</a:t>
            </a:r>
            <a:endParaRPr lang="en-US" sz="1600" b="1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1600" b="1">
                <a:solidFill>
                  <a:schemeClr val="tx2"/>
                </a:solidFill>
                <a:latin typeface="Comic Sans MS" pitchFamily="66" charset="0"/>
              </a:rPr>
              <a:t>			       A  </a:t>
            </a:r>
            <a:r>
              <a:rPr lang="en-US" sz="1600" b="1">
                <a:latin typeface="Comic Sans MS" pitchFamily="66" charset="0"/>
                <a:sym typeface="Wingdings 3" pitchFamily="18" charset="2"/>
              </a:rPr>
              <a:t>  a</a:t>
            </a:r>
          </a:p>
          <a:p>
            <a:r>
              <a:rPr lang="en-US" sz="1600" b="1">
                <a:latin typeface="Comic Sans MS" pitchFamily="66" charset="0"/>
                <a:sym typeface="Wingdings 3" pitchFamily="18" charset="2"/>
              </a:rPr>
              <a:t>			       B    b</a:t>
            </a: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4267200" y="2895600"/>
            <a:ext cx="449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b="1">
                <a:solidFill>
                  <a:schemeClr val="tx2"/>
                </a:solidFill>
                <a:latin typeface="Comic Sans MS" pitchFamily="66" charset="0"/>
              </a:rPr>
              <a:t>Bentuk keseluruhan PDA tersebut adalah :</a:t>
            </a:r>
            <a:endParaRPr lang="en-US" sz="1600" b="1">
              <a:latin typeface="Comic Sans MS" pitchFamily="66" charset="0"/>
              <a:sym typeface="Wingdings 3" pitchFamily="18" charset="2"/>
            </a:endParaRPr>
          </a:p>
        </p:txBody>
      </p:sp>
      <p:graphicFrame>
        <p:nvGraphicFramePr>
          <p:cNvPr id="10242" name="Object 11"/>
          <p:cNvGraphicFramePr>
            <a:graphicFrameLocks noChangeAspect="1"/>
          </p:cNvGraphicFramePr>
          <p:nvPr/>
        </p:nvGraphicFramePr>
        <p:xfrm>
          <a:off x="76200" y="1797050"/>
          <a:ext cx="3886200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Visio" r:id="rId3" imgW="3002760" imgH="2202840" progId="Visio.Drawing.6">
                  <p:embed/>
                </p:oleObj>
              </mc:Choice>
              <mc:Fallback>
                <p:oleObj name="Visio" r:id="rId3" imgW="3002760" imgH="2202840" progId="Visio.Drawing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797050"/>
                        <a:ext cx="3886200" cy="285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2"/>
          <p:cNvGraphicFramePr>
            <a:graphicFrameLocks noChangeAspect="1"/>
          </p:cNvGraphicFramePr>
          <p:nvPr/>
        </p:nvGraphicFramePr>
        <p:xfrm>
          <a:off x="4267200" y="3468688"/>
          <a:ext cx="4800600" cy="262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Visio" r:id="rId5" imgW="4026600" imgH="2202840" progId="Visio.Drawing.6">
                  <p:embed/>
                </p:oleObj>
              </mc:Choice>
              <mc:Fallback>
                <p:oleObj name="Visio" r:id="rId5" imgW="4026600" imgH="2202840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468688"/>
                        <a:ext cx="4800600" cy="262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AutoShape 13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2286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2A49CE-A2B1-4A10-AC7E-57D859E46CE7}" type="slidenum">
              <a:rPr lang="en-GB" smtClean="0">
                <a:latin typeface="Times New Roman" pitchFamily="18" charset="0"/>
              </a:rPr>
              <a:pPr/>
              <a:t>26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Referensi</a:t>
            </a: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381000" y="1828800"/>
            <a:ext cx="8497888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8138" indent="-338138" eaLnBrk="1" hangingPunct="1">
              <a:lnSpc>
                <a:spcPct val="80000"/>
              </a:lnSpc>
              <a:spcBef>
                <a:spcPts val="500"/>
              </a:spcBef>
              <a:buClr>
                <a:srgbClr val="666600"/>
              </a:buClr>
              <a:buSzPct val="75000"/>
              <a:buFont typeface="Wingdings" pitchFamily="2" charset="2"/>
              <a:buChar char="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Utama</a:t>
            </a:r>
          </a:p>
          <a:p>
            <a:pPr marL="739775" lvl="1" indent="-280988" eaLnBrk="1" hangingPunct="1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Firrar Utdirartatmo, </a:t>
            </a:r>
            <a:r>
              <a:rPr lang="en-GB" sz="2000" i="1">
                <a:solidFill>
                  <a:srgbClr val="000000"/>
                </a:solidFill>
                <a:latin typeface="Arial" charset="0"/>
              </a:rPr>
              <a:t>Teori Bahasa dan Otomata</a:t>
            </a:r>
            <a:r>
              <a:rPr lang="en-GB" sz="2000">
                <a:solidFill>
                  <a:srgbClr val="000000"/>
                </a:solidFill>
                <a:latin typeface="Arial" charset="0"/>
              </a:rPr>
              <a:t>, JJ Learning, 2001</a:t>
            </a:r>
          </a:p>
          <a:p>
            <a:pPr marL="739775" lvl="1" indent="-280988" eaLnBrk="1" hangingPunct="1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Firrar Utdirartatmo, </a:t>
            </a:r>
            <a:r>
              <a:rPr lang="en-GB" sz="2000" i="1">
                <a:solidFill>
                  <a:srgbClr val="000000"/>
                </a:solidFill>
                <a:latin typeface="Arial" charset="0"/>
              </a:rPr>
              <a:t>Teknik Kompilasi</a:t>
            </a:r>
            <a:r>
              <a:rPr lang="en-GB" sz="2000">
                <a:solidFill>
                  <a:srgbClr val="000000"/>
                </a:solidFill>
                <a:latin typeface="Arial" charset="0"/>
              </a:rPr>
              <a:t>, JJ Learning, 2001</a:t>
            </a:r>
          </a:p>
          <a:p>
            <a:pPr marL="338138" indent="-338138" eaLnBrk="1" hangingPunct="1">
              <a:lnSpc>
                <a:spcPct val="80000"/>
              </a:lnSpc>
              <a:spcBef>
                <a:spcPts val="500"/>
              </a:spcBef>
              <a:buClr>
                <a:srgbClr val="666600"/>
              </a:buClr>
              <a:buSzPct val="75000"/>
              <a:buFont typeface="Wingdings" pitchFamily="2" charset="2"/>
              <a:buChar char="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Pendamping </a:t>
            </a:r>
          </a:p>
          <a:p>
            <a:pPr marL="739775" lvl="1" indent="-280988" eaLnBrk="1" hangingPunct="1">
              <a:spcBef>
                <a:spcPts val="500"/>
              </a:spcBef>
              <a:buClrTx/>
              <a:buSzPct val="75000"/>
              <a:buFontTx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Aho, Ulman. </a:t>
            </a:r>
            <a:r>
              <a:rPr lang="en-GB" sz="2000" i="1">
                <a:solidFill>
                  <a:srgbClr val="000000"/>
                </a:solidFill>
                <a:latin typeface="Arial" charset="0"/>
              </a:rPr>
              <a:t>The Teory of Parsing Translation And Compiling</a:t>
            </a:r>
            <a:r>
              <a:rPr lang="en-GB" sz="2000">
                <a:solidFill>
                  <a:srgbClr val="000000"/>
                </a:solidFill>
                <a:latin typeface="Arial" charset="0"/>
              </a:rPr>
              <a:t>. Prentice-Hall. 1972</a:t>
            </a:r>
          </a:p>
          <a:p>
            <a:pPr marL="739775" lvl="1" indent="-280988" eaLnBrk="1" hangingPunct="1">
              <a:spcBef>
                <a:spcPts val="500"/>
              </a:spcBef>
              <a:buClrTx/>
              <a:buSzPct val="75000"/>
              <a:buFontTx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Grune , </a:t>
            </a:r>
            <a:r>
              <a:rPr lang="en-GB" sz="2000" i="1">
                <a:solidFill>
                  <a:srgbClr val="000000"/>
                </a:solidFill>
                <a:latin typeface="Arial" charset="0"/>
              </a:rPr>
              <a:t>Modern Compiler Design</a:t>
            </a:r>
            <a:r>
              <a:rPr lang="en-GB" sz="2000">
                <a:solidFill>
                  <a:srgbClr val="000000"/>
                </a:solidFill>
                <a:latin typeface="Arial" charset="0"/>
              </a:rPr>
              <a:t>, John Wiley and Sons ,2002</a:t>
            </a:r>
          </a:p>
          <a:p>
            <a:pPr marL="739775" lvl="1" indent="-280988" eaLnBrk="1" hangingPunct="1">
              <a:spcBef>
                <a:spcPts val="500"/>
              </a:spcBef>
              <a:buClrTx/>
              <a:buSzPct val="75000"/>
              <a:buFontTx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Peter Linz, </a:t>
            </a:r>
            <a:r>
              <a:rPr lang="en-GB" sz="2000" i="1">
                <a:solidFill>
                  <a:srgbClr val="000000"/>
                </a:solidFill>
                <a:latin typeface="Arial" charset="0"/>
              </a:rPr>
              <a:t>An Introduction to Formal Language and Automata</a:t>
            </a:r>
            <a:r>
              <a:rPr lang="en-GB" sz="2000">
                <a:solidFill>
                  <a:srgbClr val="000000"/>
                </a:solidFill>
                <a:latin typeface="Arial" charset="0"/>
              </a:rPr>
              <a:t>, DC Healt &amp; Co, 1990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205DCA-DBFE-47C1-9E34-8E51E87E3A18}" type="slidenum">
              <a:rPr lang="en-GB" smtClean="0">
                <a:latin typeface="Times New Roman" pitchFamily="18" charset="0"/>
              </a:rPr>
              <a:pPr/>
              <a:t>3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51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80400" cy="1008112"/>
          </a:xfrm>
        </p:spPr>
        <p:txBody>
          <a:bodyPr>
            <a:normAutofit fontScale="90000"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 err="1"/>
              <a:t>Pendahuluan</a:t>
            </a:r>
            <a:r>
              <a:rPr lang="en-GB" sz="4000" dirty="0"/>
              <a:t> </a:t>
            </a: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250825" y="1484313"/>
            <a:ext cx="8642350" cy="4897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r>
              <a:rPr lang="en-US" sz="2800" dirty="0">
                <a:solidFill>
                  <a:schemeClr val="tx1"/>
                </a:solidFill>
              </a:rPr>
              <a:t>PDA </a:t>
            </a:r>
            <a:r>
              <a:rPr lang="en-US" sz="2800" dirty="0" err="1">
                <a:solidFill>
                  <a:schemeClr val="tx1"/>
                </a:solidFill>
              </a:rPr>
              <a:t>merupakan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mesin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berbasis</a:t>
            </a:r>
            <a:r>
              <a:rPr lang="en-US" sz="2800" dirty="0">
                <a:solidFill>
                  <a:schemeClr val="tx1"/>
                </a:solidFill>
              </a:rPr>
              <a:t> CFG yang </a:t>
            </a:r>
            <a:r>
              <a:rPr lang="en-US" sz="2800" dirty="0" err="1">
                <a:solidFill>
                  <a:schemeClr val="tx1"/>
                </a:solidFill>
              </a:rPr>
              <a:t>memiliki</a:t>
            </a:r>
            <a:r>
              <a:rPr lang="en-US" sz="2800" dirty="0">
                <a:solidFill>
                  <a:schemeClr val="tx1"/>
                </a:solidFill>
              </a:rPr>
              <a:t> 7 tuple.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FA </a:t>
            </a:r>
            <a:r>
              <a:rPr lang="en-US" sz="2800" dirty="0" err="1">
                <a:solidFill>
                  <a:schemeClr val="tx1"/>
                </a:solidFill>
              </a:rPr>
              <a:t>mempunyai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memori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yg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terbatas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sebaliknya</a:t>
            </a:r>
            <a:r>
              <a:rPr lang="en-US" sz="2800" dirty="0">
                <a:solidFill>
                  <a:srgbClr val="FF0000"/>
                </a:solidFill>
              </a:rPr>
              <a:t> PDA </a:t>
            </a:r>
            <a:r>
              <a:rPr lang="en-US" sz="2800" dirty="0" err="1">
                <a:solidFill>
                  <a:srgbClr val="FF0000"/>
                </a:solidFill>
              </a:rPr>
              <a:t>mempunyai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memori</a:t>
            </a:r>
            <a:r>
              <a:rPr lang="en-US" sz="2800" dirty="0">
                <a:solidFill>
                  <a:srgbClr val="FF0000"/>
                </a:solidFill>
              </a:rPr>
              <a:t> yang </a:t>
            </a:r>
            <a:r>
              <a:rPr lang="en-US" sz="2800" dirty="0" err="1">
                <a:solidFill>
                  <a:srgbClr val="FF0000"/>
                </a:solidFill>
              </a:rPr>
              <a:t>tak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terbatas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disebut</a:t>
            </a:r>
            <a:r>
              <a:rPr lang="en-US" sz="2800" dirty="0">
                <a:solidFill>
                  <a:srgbClr val="FF0000"/>
                </a:solidFill>
              </a:rPr>
              <a:t> stack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Stack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suatu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tempat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penyimpanan</a:t>
            </a:r>
            <a:r>
              <a:rPr lang="en-US" sz="2800" dirty="0">
                <a:solidFill>
                  <a:schemeClr val="tx1"/>
                </a:solidFill>
              </a:rPr>
              <a:t> di PDA yang </a:t>
            </a:r>
            <a:r>
              <a:rPr lang="en-US" sz="2800" dirty="0" err="1">
                <a:solidFill>
                  <a:schemeClr val="tx1"/>
                </a:solidFill>
              </a:rPr>
              <a:t>berlaku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sifat</a:t>
            </a:r>
            <a:r>
              <a:rPr lang="en-US" sz="2800" dirty="0">
                <a:solidFill>
                  <a:schemeClr val="tx1"/>
                </a:solidFill>
              </a:rPr>
              <a:t> LIFO (last in first out)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F6E2AF-F088-4CE5-BF87-6AC5FCD71687}" type="slidenum">
              <a:rPr lang="en-GB" smtClean="0">
                <a:latin typeface="Times New Roman" pitchFamily="18" charset="0"/>
              </a:rPr>
              <a:pPr/>
              <a:t>4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61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22263"/>
            <a:ext cx="8228013" cy="1047750"/>
          </a:xfrm>
        </p:spPr>
        <p:txBody>
          <a:bodyPr lIns="0" tIns="0" rIns="0" bIns="0" anchor="ctr"/>
          <a:lstStyle/>
          <a:p>
            <a:pPr eaLnBrk="1" hangingPunct="1">
              <a:lnSpc>
                <a:spcPct val="11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PDA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8013" cy="5180013"/>
          </a:xfrm>
        </p:spPr>
        <p:txBody>
          <a:bodyPr lIns="0" tIns="0" rIns="0" bIns="0"/>
          <a:lstStyle/>
          <a:p>
            <a:r>
              <a:rPr lang="en-US" sz="2400" dirty="0" err="1"/>
              <a:t>Kalau</a:t>
            </a:r>
            <a:r>
              <a:rPr lang="en-US" sz="2400" dirty="0"/>
              <a:t> di FSA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mengenal</a:t>
            </a:r>
            <a:r>
              <a:rPr lang="en-US" sz="2400" dirty="0"/>
              <a:t> 5 </a:t>
            </a:r>
            <a:r>
              <a:rPr lang="en-US" sz="2400" dirty="0" err="1"/>
              <a:t>tupel</a:t>
            </a:r>
            <a:r>
              <a:rPr lang="en-US" sz="2400" dirty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PDA </a:t>
            </a:r>
            <a:r>
              <a:rPr lang="en-US" sz="2400" dirty="0" err="1"/>
              <a:t>ada</a:t>
            </a:r>
            <a:r>
              <a:rPr lang="en-US" sz="2400" dirty="0"/>
              <a:t> 7 </a:t>
            </a:r>
            <a:r>
              <a:rPr lang="en-US" sz="2400" dirty="0" err="1"/>
              <a:t>tupel</a:t>
            </a:r>
            <a:r>
              <a:rPr lang="en-US" sz="2400" dirty="0"/>
              <a:t> :</a:t>
            </a:r>
          </a:p>
          <a:p>
            <a:r>
              <a:rPr lang="en-US" sz="2400" dirty="0"/>
              <a:t>M=(Q,∑,</a:t>
            </a:r>
            <a:r>
              <a:rPr lang="el-GR" sz="2400" dirty="0"/>
              <a:t>δ</a:t>
            </a:r>
            <a:r>
              <a:rPr lang="en-US" sz="2400" dirty="0"/>
              <a:t>,</a:t>
            </a:r>
            <a:r>
              <a:rPr lang="az-Cyrl-AZ" sz="2400" dirty="0"/>
              <a:t>г</a:t>
            </a:r>
            <a:r>
              <a:rPr lang="en-US" sz="2400" dirty="0"/>
              <a:t>,S,F,Z), </a:t>
            </a:r>
            <a:r>
              <a:rPr lang="en-US" sz="2400" dirty="0" err="1"/>
              <a:t>dengan</a:t>
            </a:r>
            <a:endParaRPr lang="en-US" sz="2400" dirty="0"/>
          </a:p>
          <a:p>
            <a:pPr lvl="2"/>
            <a:r>
              <a:rPr lang="en-US" dirty="0"/>
              <a:t>Q: </a:t>
            </a:r>
            <a:r>
              <a:rPr lang="en-US" dirty="0" err="1"/>
              <a:t>kumpulan</a:t>
            </a:r>
            <a:r>
              <a:rPr lang="en-US" dirty="0"/>
              <a:t> state (</a:t>
            </a:r>
            <a:r>
              <a:rPr lang="en-US" dirty="0" err="1"/>
              <a:t>simbol</a:t>
            </a:r>
            <a:r>
              <a:rPr lang="en-US" dirty="0"/>
              <a:t> non terminal)</a:t>
            </a:r>
          </a:p>
          <a:p>
            <a:pPr lvl="2"/>
            <a:r>
              <a:rPr lang="en-US" dirty="0"/>
              <a:t>∑: input (</a:t>
            </a:r>
            <a:r>
              <a:rPr lang="en-US" dirty="0" err="1"/>
              <a:t>simbol</a:t>
            </a:r>
            <a:r>
              <a:rPr lang="en-US" dirty="0"/>
              <a:t> terminal)</a:t>
            </a:r>
          </a:p>
          <a:p>
            <a:pPr lvl="2"/>
            <a:r>
              <a:rPr lang="en-US" dirty="0"/>
              <a:t>δ: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/</a:t>
            </a:r>
            <a:r>
              <a:rPr lang="en-US" dirty="0" err="1" smtClean="0"/>
              <a:t>produksi</a:t>
            </a:r>
            <a:endParaRPr lang="en-US" dirty="0"/>
          </a:p>
          <a:p>
            <a:pPr lvl="2"/>
            <a:r>
              <a:rPr lang="az-Cyrl-AZ" dirty="0">
                <a:solidFill>
                  <a:srgbClr val="FF0000"/>
                </a:solidFill>
              </a:rPr>
              <a:t>Г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simbol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kumpulan</a:t>
            </a:r>
            <a:r>
              <a:rPr lang="en-US" dirty="0">
                <a:solidFill>
                  <a:srgbClr val="FF0000"/>
                </a:solidFill>
              </a:rPr>
              <a:t> stack</a:t>
            </a:r>
          </a:p>
          <a:p>
            <a:pPr lvl="2"/>
            <a:r>
              <a:rPr lang="en-US" dirty="0"/>
              <a:t>S: initial state</a:t>
            </a:r>
          </a:p>
          <a:p>
            <a:pPr lvl="2"/>
            <a:r>
              <a:rPr lang="en-US" dirty="0"/>
              <a:t>F: final state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Z: stack </a:t>
            </a:r>
            <a:r>
              <a:rPr lang="en-US" dirty="0" err="1">
                <a:solidFill>
                  <a:srgbClr val="FF0000"/>
                </a:solidFill>
              </a:rPr>
              <a:t>awal</a:t>
            </a:r>
            <a:endParaRPr 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124000"/>
              </a:lnSpc>
              <a:buClr>
                <a:srgbClr val="666600"/>
              </a:buClr>
              <a:buSzPct val="75000"/>
              <a:buFont typeface="Wingdings" pitchFamily="2" charset="2"/>
              <a:buNone/>
            </a:pPr>
            <a:endParaRPr lang="en-GB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436096" y="3789040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δ</a:t>
            </a:r>
            <a:r>
              <a:rPr lang="en-US" sz="2400" dirty="0"/>
              <a:t>(q1, </a:t>
            </a:r>
            <a:r>
              <a:rPr lang="en-US" sz="2400" dirty="0">
                <a:latin typeface="Arial" charset="0"/>
                <a:cs typeface="Arial" charset="0"/>
              </a:rPr>
              <a:t>ɛ, Z</a:t>
            </a:r>
            <a:r>
              <a:rPr lang="en-US" sz="2400" dirty="0"/>
              <a:t>)={(q2,Z)}</a:t>
            </a:r>
          </a:p>
          <a:p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4499992" y="4722716"/>
            <a:ext cx="1642178" cy="648072"/>
          </a:xfrm>
          <a:prstGeom prst="wedgeEllipseCallout">
            <a:avLst>
              <a:gd name="adj1" fmla="val 45296"/>
              <a:gd name="adj2" fmla="val -123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</a:t>
            </a:r>
            <a:r>
              <a:rPr lang="en-US" dirty="0" err="1"/>
              <a:t>awal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5436096" y="5559976"/>
            <a:ext cx="1296144" cy="648072"/>
          </a:xfrm>
          <a:prstGeom prst="wedgeEllipseCallout">
            <a:avLst>
              <a:gd name="adj1" fmla="val 26907"/>
              <a:gd name="adj2" fmla="val -256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6372200" y="4941168"/>
            <a:ext cx="1642178" cy="648072"/>
          </a:xfrm>
          <a:prstGeom prst="wedgeEllipseCallout">
            <a:avLst>
              <a:gd name="adj1" fmla="val -24729"/>
              <a:gd name="adj2" fmla="val -166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</a:t>
            </a:r>
            <a:r>
              <a:rPr lang="en-US" dirty="0" err="1"/>
              <a:t>awal</a:t>
            </a:r>
            <a:endParaRPr lang="en-US" dirty="0"/>
          </a:p>
        </p:txBody>
      </p:sp>
      <p:sp>
        <p:nvSpPr>
          <p:cNvPr id="17" name="Oval Callout 16"/>
          <p:cNvSpPr/>
          <p:nvPr/>
        </p:nvSpPr>
        <p:spPr>
          <a:xfrm>
            <a:off x="6732240" y="2809114"/>
            <a:ext cx="1642178" cy="648072"/>
          </a:xfrm>
          <a:prstGeom prst="wedgeEllipseCallout">
            <a:avLst>
              <a:gd name="adj1" fmla="val -5324"/>
              <a:gd name="adj2" fmla="val 115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state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7740352" y="4396996"/>
            <a:ext cx="1403648" cy="648072"/>
          </a:xfrm>
          <a:prstGeom prst="wedgeEllipseCallout">
            <a:avLst>
              <a:gd name="adj1" fmla="val -43576"/>
              <a:gd name="adj2" fmla="val -828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stack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0B9A4A-531F-4600-8303-809FD0E5E294}" type="slidenum">
              <a:rPr lang="en-GB" smtClean="0">
                <a:latin typeface="Times New Roman" pitchFamily="18" charset="0"/>
              </a:rPr>
              <a:pPr/>
              <a:t>5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71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708025"/>
            <a:ext cx="8228013" cy="3109913"/>
          </a:xfrm>
        </p:spPr>
        <p:txBody>
          <a:bodyPr lIns="0" tIns="0" rIns="0" bIns="0" anchor="ctr"/>
          <a:lstStyle/>
          <a:p>
            <a:pPr eaLnBrk="1" hangingPunct="1">
              <a:lnSpc>
                <a:spcPct val="11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stack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>
          <a:xfrm>
            <a:off x="1182688" y="1484313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Stack </a:t>
            </a:r>
            <a:r>
              <a:rPr lang="en-US" dirty="0" err="1"/>
              <a:t>awal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dipop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dipush</a:t>
            </a:r>
            <a:r>
              <a:rPr lang="en-US" dirty="0"/>
              <a:t>  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700213"/>
          <a:ext cx="1295400" cy="1097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57600" y="3141663"/>
          <a:ext cx="1295400" cy="1097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697" marB="4569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57600" y="4648200"/>
          <a:ext cx="1295400" cy="1097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203" name="Curved Connector 12"/>
          <p:cNvCxnSpPr>
            <a:cxnSpLocks noChangeShapeType="1"/>
          </p:cNvCxnSpPr>
          <p:nvPr/>
        </p:nvCxnSpPr>
        <p:spPr bwMode="auto">
          <a:xfrm flipV="1">
            <a:off x="4787900" y="2997200"/>
            <a:ext cx="720725" cy="215900"/>
          </a:xfrm>
          <a:prstGeom prst="curvedConnector3">
            <a:avLst>
              <a:gd name="adj1" fmla="val -796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04" name="TextBox 18"/>
          <p:cNvSpPr txBox="1">
            <a:spLocks noChangeArrowheads="1"/>
          </p:cNvSpPr>
          <p:nvPr/>
        </p:nvSpPr>
        <p:spPr bwMode="auto">
          <a:xfrm>
            <a:off x="5724525" y="2781300"/>
            <a:ext cx="40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LIFO di PDA?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005114"/>
              </p:ext>
            </p:extLst>
          </p:nvPr>
        </p:nvGraphicFramePr>
        <p:xfrm>
          <a:off x="4198770" y="1690008"/>
          <a:ext cx="23174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2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29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601438"/>
            <a:ext cx="349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Kondisi</a:t>
            </a:r>
            <a:r>
              <a:rPr lang="en-US" sz="2400" dirty="0"/>
              <a:t> stack </a:t>
            </a:r>
            <a:r>
              <a:rPr lang="en-US" sz="2400" dirty="0" err="1" smtClean="0"/>
              <a:t>awal</a:t>
            </a:r>
            <a:r>
              <a:rPr lang="en-US" sz="2400" dirty="0" smtClean="0"/>
              <a:t>/existing</a:t>
            </a:r>
            <a:endParaRPr lang="en-US" sz="24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943967"/>
              </p:ext>
            </p:extLst>
          </p:nvPr>
        </p:nvGraphicFramePr>
        <p:xfrm>
          <a:off x="3563888" y="2780928"/>
          <a:ext cx="23174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2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29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4854" y="2679303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Dipush</a:t>
            </a:r>
            <a:r>
              <a:rPr lang="en-US" sz="2400" dirty="0"/>
              <a:t> </a:t>
            </a:r>
            <a:r>
              <a:rPr lang="en-US" sz="2400" dirty="0" smtClean="0"/>
              <a:t>B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616243"/>
              </p:ext>
            </p:extLst>
          </p:nvPr>
        </p:nvGraphicFramePr>
        <p:xfrm>
          <a:off x="3563888" y="4005064"/>
          <a:ext cx="23174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2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29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60" y="3861048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Dipush</a:t>
            </a:r>
            <a:r>
              <a:rPr lang="en-US" sz="2400" dirty="0"/>
              <a:t> </a:t>
            </a:r>
            <a:r>
              <a:rPr lang="en-US" sz="2400" dirty="0" smtClean="0"/>
              <a:t>B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487352"/>
              </p:ext>
            </p:extLst>
          </p:nvPr>
        </p:nvGraphicFramePr>
        <p:xfrm>
          <a:off x="3563888" y="5013176"/>
          <a:ext cx="23174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2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29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4869160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Dipop</a:t>
            </a:r>
            <a:r>
              <a:rPr lang="en-US" sz="24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6216" y="2684679"/>
            <a:ext cx="1727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Akan </a:t>
            </a:r>
            <a:r>
              <a:rPr lang="en-US" sz="2400" dirty="0" err="1" smtClean="0"/>
              <a:t>jadi</a:t>
            </a:r>
            <a:r>
              <a:rPr lang="en-US" sz="2400" dirty="0" smtClean="0"/>
              <a:t> B</a:t>
            </a:r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68615" y="3885654"/>
            <a:ext cx="1894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Akan </a:t>
            </a:r>
            <a:r>
              <a:rPr lang="en-US" sz="2400" dirty="0" err="1" smtClean="0"/>
              <a:t>jadi</a:t>
            </a:r>
            <a:r>
              <a:rPr lang="en-US" sz="2400" dirty="0" smtClean="0"/>
              <a:t> B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4177C6-7988-4FB3-BF95-1C5BDE87A50A}" type="slidenum">
              <a:rPr lang="en-GB" smtClean="0">
                <a:latin typeface="Times New Roman" pitchFamily="18" charset="0"/>
              </a:rPr>
              <a:pPr/>
              <a:t>7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8263"/>
            <a:ext cx="8228013" cy="1554162"/>
          </a:xfrm>
        </p:spPr>
        <p:txBody>
          <a:bodyPr lIns="0" tIns="0" rIns="0" bIns="0" anchor="ctr"/>
          <a:lstStyle/>
          <a:p>
            <a:pPr eaLnBrk="1" hangingPunct="1">
              <a:lnSpc>
                <a:spcPct val="11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Cara membaca stack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227709"/>
            <a:ext cx="8228013" cy="4449763"/>
          </a:xfrm>
        </p:spPr>
        <p:txBody>
          <a:bodyPr lIns="0" tIns="0" rIns="0" bIns="0">
            <a:normAutofit/>
          </a:bodyPr>
          <a:lstStyle/>
          <a:p>
            <a:r>
              <a:rPr lang="el-GR" sz="2400" dirty="0" smtClean="0"/>
              <a:t>δ</a:t>
            </a:r>
            <a:r>
              <a:rPr lang="en-US" sz="2400" dirty="0"/>
              <a:t>(q1,</a:t>
            </a:r>
            <a:r>
              <a:rPr lang="en-US" sz="2400" dirty="0">
                <a:cs typeface="Arial" charset="0"/>
              </a:rPr>
              <a:t>ɛ,Z</a:t>
            </a:r>
            <a:r>
              <a:rPr lang="en-US" sz="2400" dirty="0"/>
              <a:t>)={(q2,Z)} </a:t>
            </a:r>
            <a:r>
              <a:rPr lang="en-US" sz="2400" dirty="0">
                <a:sym typeface="Wingdings" pitchFamily="2" charset="2"/>
              </a:rPr>
              <a:t> state q1 </a:t>
            </a:r>
            <a:r>
              <a:rPr lang="en-US" sz="2400" dirty="0" err="1">
                <a:sym typeface="Wingdings" pitchFamily="2" charset="2"/>
              </a:rPr>
              <a:t>dgn</a:t>
            </a:r>
            <a:r>
              <a:rPr lang="en-US" sz="2400" dirty="0">
                <a:sym typeface="Wingdings" pitchFamily="2" charset="2"/>
              </a:rPr>
              <a:t> stack </a:t>
            </a:r>
            <a:r>
              <a:rPr lang="en-US" sz="2400" dirty="0" err="1">
                <a:sym typeface="Wingdings" pitchFamily="2" charset="2"/>
              </a:rPr>
              <a:t>awal</a:t>
            </a:r>
            <a:r>
              <a:rPr lang="en-US" sz="2400" dirty="0">
                <a:sym typeface="Wingdings" pitchFamily="2" charset="2"/>
              </a:rPr>
              <a:t> Z, </a:t>
            </a:r>
            <a:r>
              <a:rPr lang="en-US" sz="2400" dirty="0" err="1">
                <a:sym typeface="Wingdings" pitchFamily="2" charset="2"/>
              </a:rPr>
              <a:t>membaca</a:t>
            </a:r>
            <a:r>
              <a:rPr lang="en-US" sz="2400" dirty="0">
                <a:sym typeface="Wingdings" pitchFamily="2" charset="2"/>
              </a:rPr>
              <a:t> input </a:t>
            </a:r>
            <a:r>
              <a:rPr lang="en-US" sz="2400" dirty="0">
                <a:cs typeface="Arial" charset="0"/>
              </a:rPr>
              <a:t>ɛ (</a:t>
            </a:r>
            <a:r>
              <a:rPr lang="en-US" sz="2400" dirty="0" err="1">
                <a:cs typeface="Arial" charset="0"/>
              </a:rPr>
              <a:t>tanpa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membaca</a:t>
            </a:r>
            <a:r>
              <a:rPr lang="en-US" sz="2400" dirty="0">
                <a:cs typeface="Arial" charset="0"/>
              </a:rPr>
              <a:t> input) </a:t>
            </a:r>
            <a:r>
              <a:rPr lang="en-US" sz="2400" dirty="0" err="1">
                <a:cs typeface="Arial" charset="0"/>
              </a:rPr>
              <a:t>menghasilkan</a:t>
            </a:r>
            <a:r>
              <a:rPr lang="en-US" sz="2400" dirty="0">
                <a:cs typeface="Arial" charset="0"/>
              </a:rPr>
              <a:t> state q2 </a:t>
            </a:r>
            <a:r>
              <a:rPr lang="en-US" sz="2400" dirty="0" err="1">
                <a:cs typeface="Arial" charset="0"/>
              </a:rPr>
              <a:t>dengan</a:t>
            </a:r>
            <a:r>
              <a:rPr lang="en-US" sz="2400" dirty="0">
                <a:cs typeface="Arial" charset="0"/>
              </a:rPr>
              <a:t> top stack/stack </a:t>
            </a:r>
            <a:r>
              <a:rPr lang="en-US" sz="2400" dirty="0" err="1">
                <a:cs typeface="Arial" charset="0"/>
              </a:rPr>
              <a:t>awal</a:t>
            </a:r>
            <a:r>
              <a:rPr lang="en-US" sz="2400" dirty="0">
                <a:cs typeface="Arial" charset="0"/>
              </a:rPr>
              <a:t> Z</a:t>
            </a:r>
            <a:endParaRPr lang="en-US" sz="2400" dirty="0"/>
          </a:p>
          <a:p>
            <a:r>
              <a:rPr lang="el-GR" sz="2400" dirty="0"/>
              <a:t>δ</a:t>
            </a:r>
            <a:r>
              <a:rPr lang="en-US" sz="2400" dirty="0"/>
              <a:t>(q1,a</a:t>
            </a:r>
            <a:r>
              <a:rPr lang="en-US" sz="2400" dirty="0">
                <a:cs typeface="Arial" charset="0"/>
              </a:rPr>
              <a:t>,Z</a:t>
            </a:r>
            <a:r>
              <a:rPr lang="en-US" sz="2400" dirty="0"/>
              <a:t>)={(q1,AZ)}</a:t>
            </a:r>
            <a:r>
              <a:rPr lang="en-US" sz="2400" dirty="0">
                <a:sym typeface="Wingdings" pitchFamily="2" charset="2"/>
              </a:rPr>
              <a:t> state q1 </a:t>
            </a:r>
            <a:r>
              <a:rPr lang="en-US" sz="2400" dirty="0" err="1">
                <a:sym typeface="Wingdings" pitchFamily="2" charset="2"/>
              </a:rPr>
              <a:t>dgn</a:t>
            </a:r>
            <a:r>
              <a:rPr lang="en-US" sz="2400" dirty="0">
                <a:sym typeface="Wingdings" pitchFamily="2" charset="2"/>
              </a:rPr>
              <a:t> stack </a:t>
            </a:r>
            <a:r>
              <a:rPr lang="en-US" sz="2400" dirty="0" err="1">
                <a:sym typeface="Wingdings" pitchFamily="2" charset="2"/>
              </a:rPr>
              <a:t>awal</a:t>
            </a:r>
            <a:r>
              <a:rPr lang="en-US" sz="2400" dirty="0">
                <a:sym typeface="Wingdings" pitchFamily="2" charset="2"/>
              </a:rPr>
              <a:t> Z, </a:t>
            </a:r>
            <a:r>
              <a:rPr lang="en-US" sz="2400" dirty="0" err="1">
                <a:sym typeface="Wingdings" pitchFamily="2" charset="2"/>
              </a:rPr>
              <a:t>membaca</a:t>
            </a:r>
            <a:r>
              <a:rPr lang="en-US" sz="2400" dirty="0">
                <a:sym typeface="Wingdings" pitchFamily="2" charset="2"/>
              </a:rPr>
              <a:t> input a </a:t>
            </a:r>
            <a:r>
              <a:rPr lang="en-US" sz="2400" dirty="0" err="1">
                <a:sym typeface="Wingdings" pitchFamily="2" charset="2"/>
              </a:rPr>
              <a:t>menghasilkan</a:t>
            </a:r>
            <a:r>
              <a:rPr lang="en-US" sz="2400" dirty="0">
                <a:sym typeface="Wingdings" pitchFamily="2" charset="2"/>
              </a:rPr>
              <a:t> state q1 </a:t>
            </a:r>
            <a:r>
              <a:rPr lang="en-US" sz="2400" dirty="0" err="1">
                <a:sym typeface="Wingdings" pitchFamily="2" charset="2"/>
              </a:rPr>
              <a:t>dgn</a:t>
            </a:r>
            <a:r>
              <a:rPr lang="en-US" sz="2400" dirty="0">
                <a:sym typeface="Wingdings" pitchFamily="2" charset="2"/>
              </a:rPr>
              <a:t> top stack AZ (push A)</a:t>
            </a:r>
            <a:endParaRPr lang="en-US" sz="2400" dirty="0"/>
          </a:p>
          <a:p>
            <a:r>
              <a:rPr lang="el-GR" sz="2400" dirty="0"/>
              <a:t>δ</a:t>
            </a:r>
            <a:r>
              <a:rPr lang="en-US" sz="2400" dirty="0"/>
              <a:t>(q1,b</a:t>
            </a:r>
            <a:r>
              <a:rPr lang="en-US" sz="2400" dirty="0">
                <a:cs typeface="Arial" charset="0"/>
              </a:rPr>
              <a:t>,Z</a:t>
            </a:r>
            <a:r>
              <a:rPr lang="en-US" sz="2400" dirty="0"/>
              <a:t>)={(q1,BZ)} (push B)</a:t>
            </a:r>
          </a:p>
          <a:p>
            <a:r>
              <a:rPr lang="el-GR" sz="2400" dirty="0"/>
              <a:t>δ</a:t>
            </a:r>
            <a:r>
              <a:rPr lang="en-US" sz="2400" dirty="0"/>
              <a:t>(q1,b</a:t>
            </a:r>
            <a:r>
              <a:rPr lang="en-US" sz="2400" dirty="0">
                <a:cs typeface="Arial" charset="0"/>
              </a:rPr>
              <a:t>,A</a:t>
            </a:r>
            <a:r>
              <a:rPr lang="en-US" sz="2400" dirty="0"/>
              <a:t>)={(q1,</a:t>
            </a:r>
            <a:r>
              <a:rPr lang="en-US" sz="2400" dirty="0">
                <a:cs typeface="Arial" charset="0"/>
              </a:rPr>
              <a:t>ɛ</a:t>
            </a:r>
            <a:r>
              <a:rPr lang="en-US" sz="2400" dirty="0"/>
              <a:t>)}</a:t>
            </a:r>
            <a:r>
              <a:rPr lang="en-US" sz="2400" dirty="0">
                <a:sym typeface="Wingdings" pitchFamily="2" charset="2"/>
              </a:rPr>
              <a:t> state q1 </a:t>
            </a:r>
            <a:r>
              <a:rPr lang="en-US" sz="2400" dirty="0" err="1">
                <a:sym typeface="Wingdings" pitchFamily="2" charset="2"/>
              </a:rPr>
              <a:t>dgn</a:t>
            </a:r>
            <a:r>
              <a:rPr lang="en-US" sz="2400" dirty="0">
                <a:sym typeface="Wingdings" pitchFamily="2" charset="2"/>
              </a:rPr>
              <a:t> stack </a:t>
            </a:r>
            <a:r>
              <a:rPr lang="en-US" sz="2400" dirty="0" err="1">
                <a:sym typeface="Wingdings" pitchFamily="2" charset="2"/>
              </a:rPr>
              <a:t>awal</a:t>
            </a:r>
            <a:r>
              <a:rPr lang="en-US" sz="2400" dirty="0">
                <a:sym typeface="Wingdings" pitchFamily="2" charset="2"/>
              </a:rPr>
              <a:t> A, </a:t>
            </a:r>
            <a:r>
              <a:rPr lang="en-US" sz="2400" dirty="0" err="1">
                <a:sym typeface="Wingdings" pitchFamily="2" charset="2"/>
              </a:rPr>
              <a:t>membaca</a:t>
            </a:r>
            <a:r>
              <a:rPr lang="en-US" sz="2400" dirty="0">
                <a:sym typeface="Wingdings" pitchFamily="2" charset="2"/>
              </a:rPr>
              <a:t> input b, </a:t>
            </a:r>
            <a:r>
              <a:rPr lang="en-US" sz="2400" dirty="0" err="1">
                <a:sym typeface="Wingdings" pitchFamily="2" charset="2"/>
              </a:rPr>
              <a:t>menghasilkan</a:t>
            </a:r>
            <a:r>
              <a:rPr lang="en-US" sz="2400" dirty="0">
                <a:sym typeface="Wingdings" pitchFamily="2" charset="2"/>
              </a:rPr>
              <a:t> state q1 </a:t>
            </a:r>
            <a:r>
              <a:rPr lang="en-US" sz="2400" dirty="0" err="1">
                <a:sym typeface="Wingdings" pitchFamily="2" charset="2"/>
              </a:rPr>
              <a:t>dgn</a:t>
            </a:r>
            <a:r>
              <a:rPr lang="en-US" sz="2400" dirty="0">
                <a:sym typeface="Wingdings" pitchFamily="2" charset="2"/>
              </a:rPr>
              <a:t> stack di pop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39552" y="1124744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transisi</a:t>
            </a:r>
            <a:r>
              <a:rPr lang="en-US" sz="2000" dirty="0"/>
              <a:t> PDA:</a:t>
            </a:r>
          </a:p>
          <a:p>
            <a:r>
              <a:rPr lang="el-GR" sz="2000" dirty="0"/>
              <a:t>δ</a:t>
            </a:r>
            <a:r>
              <a:rPr lang="en-US" sz="2000" dirty="0" smtClean="0"/>
              <a:t>:</a:t>
            </a:r>
            <a:r>
              <a:rPr lang="en-US" sz="2000" dirty="0"/>
              <a:t>	</a:t>
            </a:r>
            <a:r>
              <a:rPr lang="el-GR" sz="2000" dirty="0"/>
              <a:t>δ</a:t>
            </a:r>
            <a:r>
              <a:rPr lang="en-US" sz="2000" dirty="0"/>
              <a:t>(q1,</a:t>
            </a:r>
            <a:r>
              <a:rPr lang="en-US" sz="2000" dirty="0">
                <a:latin typeface="Arial" charset="0"/>
                <a:cs typeface="Arial" charset="0"/>
              </a:rPr>
              <a:t>ɛ,Z</a:t>
            </a:r>
            <a:r>
              <a:rPr lang="en-US" sz="2000" dirty="0"/>
              <a:t>)={(q2,Z)}</a:t>
            </a:r>
          </a:p>
          <a:p>
            <a:r>
              <a:rPr lang="en-US" sz="2000" dirty="0"/>
              <a:t>	</a:t>
            </a:r>
            <a:r>
              <a:rPr lang="el-GR" sz="2000" dirty="0"/>
              <a:t>δ</a:t>
            </a:r>
            <a:r>
              <a:rPr lang="en-US" sz="2000" dirty="0"/>
              <a:t>(q1,a</a:t>
            </a:r>
            <a:r>
              <a:rPr lang="en-US" sz="2000" dirty="0">
                <a:latin typeface="Arial" charset="0"/>
                <a:cs typeface="Arial" charset="0"/>
              </a:rPr>
              <a:t>,Z</a:t>
            </a:r>
            <a:r>
              <a:rPr lang="en-US" sz="2000" dirty="0"/>
              <a:t>)={(q1,AZ)}</a:t>
            </a:r>
          </a:p>
          <a:p>
            <a:r>
              <a:rPr lang="en-US" sz="2000" dirty="0"/>
              <a:t>	</a:t>
            </a:r>
            <a:r>
              <a:rPr lang="el-GR" sz="2000" dirty="0"/>
              <a:t>δ</a:t>
            </a:r>
            <a:r>
              <a:rPr lang="en-US" sz="2000" dirty="0"/>
              <a:t>(q1,b</a:t>
            </a:r>
            <a:r>
              <a:rPr lang="en-US" sz="2000" dirty="0">
                <a:latin typeface="Arial" charset="0"/>
                <a:cs typeface="Arial" charset="0"/>
              </a:rPr>
              <a:t>,Z</a:t>
            </a:r>
            <a:r>
              <a:rPr lang="en-US" sz="2000" dirty="0"/>
              <a:t>)={(q1,BZ</a:t>
            </a:r>
            <a:r>
              <a:rPr lang="en-US" sz="2000" dirty="0" smtClean="0"/>
              <a:t>)}</a:t>
            </a:r>
          </a:p>
          <a:p>
            <a:r>
              <a:rPr lang="en-US" sz="2000" dirty="0" smtClean="0"/>
              <a:t>	</a:t>
            </a:r>
            <a:r>
              <a:rPr lang="el-GR" sz="2000" dirty="0" smtClean="0"/>
              <a:t>δ</a:t>
            </a:r>
            <a:r>
              <a:rPr lang="en-US" sz="2000" dirty="0"/>
              <a:t>(q1,b</a:t>
            </a:r>
            <a:r>
              <a:rPr lang="en-US" sz="2000" dirty="0">
                <a:latin typeface="Arial" charset="0"/>
                <a:cs typeface="Arial" charset="0"/>
              </a:rPr>
              <a:t>,A</a:t>
            </a:r>
            <a:r>
              <a:rPr lang="en-US" sz="2000" dirty="0"/>
              <a:t>)={(q1,</a:t>
            </a:r>
            <a:r>
              <a:rPr lang="en-US" sz="2000" dirty="0">
                <a:latin typeface="Arial" charset="0"/>
                <a:cs typeface="Arial" charset="0"/>
              </a:rPr>
              <a:t>ɛ</a:t>
            </a:r>
            <a:r>
              <a:rPr lang="en-US" sz="2000" dirty="0" smtClean="0"/>
              <a:t>)}</a:t>
            </a:r>
          </a:p>
          <a:p>
            <a:r>
              <a:rPr lang="en-US" sz="2000" dirty="0" smtClean="0"/>
              <a:t>	</a:t>
            </a:r>
            <a:r>
              <a:rPr lang="el-GR" sz="2000" dirty="0" smtClean="0"/>
              <a:t>δ</a:t>
            </a:r>
            <a:r>
              <a:rPr lang="en-US" sz="2000" dirty="0"/>
              <a:t>(q1,b</a:t>
            </a:r>
            <a:r>
              <a:rPr lang="en-US" sz="2000" dirty="0">
                <a:latin typeface="Arial" charset="0"/>
                <a:cs typeface="Arial" charset="0"/>
              </a:rPr>
              <a:t>,A</a:t>
            </a:r>
            <a:r>
              <a:rPr lang="en-US" sz="2000" dirty="0"/>
              <a:t>)={(</a:t>
            </a:r>
            <a:r>
              <a:rPr lang="en-US" sz="2000" dirty="0" smtClean="0"/>
              <a:t>q1,</a:t>
            </a:r>
            <a:r>
              <a:rPr lang="en-US" sz="2000" dirty="0" smtClean="0">
                <a:latin typeface="Arial" charset="0"/>
                <a:cs typeface="Arial" charset="0"/>
              </a:rPr>
              <a:t>B</a:t>
            </a:r>
            <a:r>
              <a:rPr lang="en-US" sz="2000" dirty="0" smtClean="0"/>
              <a:t>)} = stack </a:t>
            </a:r>
            <a:r>
              <a:rPr lang="en-US" sz="2000" dirty="0" err="1" smtClean="0"/>
              <a:t>terkini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spt</a:t>
            </a:r>
            <a:r>
              <a:rPr lang="en-US" sz="2000" dirty="0" smtClean="0"/>
              <a:t> stack </a:t>
            </a:r>
            <a:r>
              <a:rPr lang="en-US" sz="2000" dirty="0" err="1" smtClean="0"/>
              <a:t>sebelumnya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41644A-46B9-4CED-B776-D5AE782F2D31}" type="slidenum">
              <a:rPr lang="en-GB" smtClean="0">
                <a:latin typeface="Times New Roman" pitchFamily="18" charset="0"/>
              </a:rPr>
              <a:pPr/>
              <a:t>8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8263"/>
            <a:ext cx="8228013" cy="1554162"/>
          </a:xfrm>
        </p:spPr>
        <p:txBody>
          <a:bodyPr lIns="0" tIns="0" rIns="0" bIns="0" anchor="ctr"/>
          <a:lstStyle/>
          <a:p>
            <a:pPr eaLnBrk="1" hangingPunct="1">
              <a:lnSpc>
                <a:spcPct val="11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soal</a:t>
            </a:r>
            <a:r>
              <a:rPr lang="en-GB" dirty="0"/>
              <a:t> : </a:t>
            </a:r>
            <a:r>
              <a:rPr lang="en-GB" dirty="0" err="1"/>
              <a:t>Diket</a:t>
            </a:r>
            <a:r>
              <a:rPr lang="en-GB" dirty="0"/>
              <a:t> PDA </a:t>
            </a:r>
            <a:r>
              <a:rPr lang="en-GB" dirty="0" err="1"/>
              <a:t>sbb</a:t>
            </a:r>
            <a:r>
              <a:rPr lang="en-GB" dirty="0"/>
              <a:t>: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8013" cy="4349750"/>
          </a:xfrm>
        </p:spPr>
        <p:txBody>
          <a:bodyPr lIns="0" tIns="0" rIns="0" bIns="0">
            <a:normAutofit lnSpcReduction="10000"/>
          </a:bodyPr>
          <a:lstStyle/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600" dirty="0"/>
              <a:t>Q ={q1,q2}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600" dirty="0"/>
              <a:t>∑={</a:t>
            </a:r>
            <a:r>
              <a:rPr lang="en-US" sz="2600" dirty="0" err="1"/>
              <a:t>a,b</a:t>
            </a:r>
            <a:r>
              <a:rPr lang="en-US" sz="2600" dirty="0"/>
              <a:t>}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az-Cyrl-AZ" sz="2600" dirty="0"/>
              <a:t>Г</a:t>
            </a:r>
            <a:r>
              <a:rPr lang="en-US" sz="2600" dirty="0"/>
              <a:t>={A,B,Z}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600" dirty="0"/>
              <a:t>S=q1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600" dirty="0"/>
              <a:t>F=q2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600" dirty="0"/>
              <a:t>Z=Z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endParaRPr lang="en-US" dirty="0"/>
          </a:p>
          <a:p>
            <a:endParaRPr lang="en-US" dirty="0"/>
          </a:p>
          <a:p>
            <a:r>
              <a:rPr lang="en-US" smtClean="0"/>
              <a:t>Buktikan</a:t>
            </a:r>
            <a:r>
              <a:rPr lang="en-US" dirty="0" smtClean="0"/>
              <a:t> </a:t>
            </a:r>
            <a:r>
              <a:rPr lang="en-US" dirty="0"/>
              <a:t>string “</a:t>
            </a:r>
            <a:r>
              <a:rPr lang="en-US" dirty="0" err="1"/>
              <a:t>abba</a:t>
            </a:r>
            <a:r>
              <a:rPr lang="en-US" dirty="0"/>
              <a:t>” </a:t>
            </a:r>
            <a:r>
              <a:rPr lang="en-US" dirty="0" err="1"/>
              <a:t>dihasilkan</a:t>
            </a:r>
            <a:r>
              <a:rPr lang="en-US" dirty="0"/>
              <a:t> PDA </a:t>
            </a:r>
            <a:r>
              <a:rPr lang="en-US" dirty="0" err="1"/>
              <a:t>ini</a:t>
            </a:r>
            <a:r>
              <a:rPr lang="en-US" dirty="0"/>
              <a:t>…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4191000" y="1484784"/>
            <a:ext cx="3429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fungsi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transisi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sbb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r>
              <a:rPr lang="el-GR" sz="2000" dirty="0">
                <a:solidFill>
                  <a:schemeClr val="tx1"/>
                </a:solidFill>
              </a:rPr>
              <a:t>δ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chemeClr val="tx1"/>
                </a:solidFill>
              </a:rPr>
              <a:t>1.</a:t>
            </a:r>
            <a:r>
              <a:rPr lang="el-GR" sz="2000" dirty="0">
                <a:solidFill>
                  <a:schemeClr val="tx1"/>
                </a:solidFill>
              </a:rPr>
              <a:t>δ</a:t>
            </a:r>
            <a:r>
              <a:rPr lang="en-US" sz="2000" dirty="0">
                <a:solidFill>
                  <a:schemeClr val="tx1"/>
                </a:solidFill>
              </a:rPr>
              <a:t>(q1,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ɛ,Z</a:t>
            </a:r>
            <a:r>
              <a:rPr lang="en-US" sz="2000" dirty="0">
                <a:solidFill>
                  <a:schemeClr val="tx1"/>
                </a:solidFill>
              </a:rPr>
              <a:t>)={(q2,Z)}</a:t>
            </a:r>
          </a:p>
          <a:p>
            <a:r>
              <a:rPr lang="en-US" sz="2000" dirty="0">
                <a:solidFill>
                  <a:schemeClr val="tx1"/>
                </a:solidFill>
              </a:rPr>
              <a:t>2.</a:t>
            </a:r>
            <a:r>
              <a:rPr lang="el-GR" sz="2000" dirty="0">
                <a:solidFill>
                  <a:schemeClr val="tx1"/>
                </a:solidFill>
              </a:rPr>
              <a:t>δ</a:t>
            </a:r>
            <a:r>
              <a:rPr lang="en-US" sz="2000" dirty="0">
                <a:solidFill>
                  <a:schemeClr val="tx1"/>
                </a:solidFill>
              </a:rPr>
              <a:t>(q1,a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,Z</a:t>
            </a:r>
            <a:r>
              <a:rPr lang="en-US" sz="2000" dirty="0">
                <a:solidFill>
                  <a:schemeClr val="tx1"/>
                </a:solidFill>
              </a:rPr>
              <a:t>)={(q1,AZ)}</a:t>
            </a:r>
          </a:p>
          <a:p>
            <a:r>
              <a:rPr lang="en-US" sz="2000" dirty="0">
                <a:solidFill>
                  <a:schemeClr val="tx1"/>
                </a:solidFill>
              </a:rPr>
              <a:t>3.</a:t>
            </a:r>
            <a:r>
              <a:rPr lang="el-GR" sz="2000" dirty="0">
                <a:solidFill>
                  <a:schemeClr val="tx1"/>
                </a:solidFill>
              </a:rPr>
              <a:t>δ</a:t>
            </a:r>
            <a:r>
              <a:rPr lang="en-US" sz="2000" dirty="0">
                <a:solidFill>
                  <a:schemeClr val="tx1"/>
                </a:solidFill>
              </a:rPr>
              <a:t>(q1,b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,Z</a:t>
            </a:r>
            <a:r>
              <a:rPr lang="en-US" sz="2000" dirty="0">
                <a:solidFill>
                  <a:schemeClr val="tx1"/>
                </a:solidFill>
              </a:rPr>
              <a:t>)={(q1,BZ)}</a:t>
            </a:r>
          </a:p>
          <a:p>
            <a:r>
              <a:rPr lang="en-US" sz="2000" dirty="0">
                <a:solidFill>
                  <a:schemeClr val="tx1"/>
                </a:solidFill>
              </a:rPr>
              <a:t>4.</a:t>
            </a:r>
            <a:r>
              <a:rPr lang="el-GR" sz="2000" dirty="0">
                <a:solidFill>
                  <a:schemeClr val="tx1"/>
                </a:solidFill>
              </a:rPr>
              <a:t>δ</a:t>
            </a:r>
            <a:r>
              <a:rPr lang="en-US" sz="2000" dirty="0">
                <a:solidFill>
                  <a:schemeClr val="tx1"/>
                </a:solidFill>
              </a:rPr>
              <a:t>(q1,a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,A</a:t>
            </a:r>
            <a:r>
              <a:rPr lang="en-US" sz="2000" dirty="0">
                <a:solidFill>
                  <a:schemeClr val="tx1"/>
                </a:solidFill>
              </a:rPr>
              <a:t>)={(q1,AA)}</a:t>
            </a:r>
          </a:p>
          <a:p>
            <a:r>
              <a:rPr lang="en-US" sz="2000" dirty="0">
                <a:solidFill>
                  <a:schemeClr val="tx1"/>
                </a:solidFill>
              </a:rPr>
              <a:t>5.</a:t>
            </a:r>
            <a:r>
              <a:rPr lang="el-GR" sz="2000" dirty="0">
                <a:solidFill>
                  <a:schemeClr val="tx1"/>
                </a:solidFill>
              </a:rPr>
              <a:t>δ</a:t>
            </a:r>
            <a:r>
              <a:rPr lang="en-US" sz="2000" dirty="0">
                <a:solidFill>
                  <a:schemeClr val="tx1"/>
                </a:solidFill>
              </a:rPr>
              <a:t>(q1,b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,A</a:t>
            </a:r>
            <a:r>
              <a:rPr lang="en-US" sz="2000" dirty="0">
                <a:solidFill>
                  <a:schemeClr val="tx1"/>
                </a:solidFill>
              </a:rPr>
              <a:t>)={(q1,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ɛ</a:t>
            </a:r>
            <a:r>
              <a:rPr lang="en-US" sz="2000" dirty="0">
                <a:solidFill>
                  <a:schemeClr val="tx1"/>
                </a:solidFill>
              </a:rPr>
              <a:t>)}</a:t>
            </a:r>
          </a:p>
          <a:p>
            <a:r>
              <a:rPr lang="en-US" sz="2000" dirty="0">
                <a:solidFill>
                  <a:schemeClr val="tx1"/>
                </a:solidFill>
              </a:rPr>
              <a:t>6.</a:t>
            </a:r>
            <a:r>
              <a:rPr lang="el-GR" sz="2000" dirty="0">
                <a:solidFill>
                  <a:schemeClr val="tx1"/>
                </a:solidFill>
              </a:rPr>
              <a:t>δ</a:t>
            </a:r>
            <a:r>
              <a:rPr lang="en-US" sz="2000" dirty="0">
                <a:solidFill>
                  <a:schemeClr val="tx1"/>
                </a:solidFill>
              </a:rPr>
              <a:t>(q1,a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,B</a:t>
            </a:r>
            <a:r>
              <a:rPr lang="en-US" sz="2000" dirty="0">
                <a:solidFill>
                  <a:schemeClr val="tx1"/>
                </a:solidFill>
              </a:rPr>
              <a:t>)={(q1,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ɛ</a:t>
            </a:r>
            <a:r>
              <a:rPr lang="en-US" sz="2000" dirty="0">
                <a:solidFill>
                  <a:schemeClr val="tx1"/>
                </a:solidFill>
              </a:rPr>
              <a:t>)}</a:t>
            </a:r>
          </a:p>
          <a:p>
            <a:r>
              <a:rPr lang="en-US" sz="2000" dirty="0">
                <a:solidFill>
                  <a:schemeClr val="tx1"/>
                </a:solidFill>
              </a:rPr>
              <a:t>7.</a:t>
            </a:r>
            <a:r>
              <a:rPr lang="el-GR" sz="2000" dirty="0">
                <a:solidFill>
                  <a:schemeClr val="tx1"/>
                </a:solidFill>
              </a:rPr>
              <a:t>δ</a:t>
            </a:r>
            <a:r>
              <a:rPr lang="en-US" sz="2000" dirty="0">
                <a:solidFill>
                  <a:schemeClr val="tx1"/>
                </a:solidFill>
              </a:rPr>
              <a:t>(q1,b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,B</a:t>
            </a:r>
            <a:r>
              <a:rPr lang="en-US" sz="2000" dirty="0">
                <a:solidFill>
                  <a:schemeClr val="tx1"/>
                </a:solidFill>
              </a:rPr>
              <a:t>)={(q1,BB)}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E63CF6-30C0-4C03-83F6-6C48078E702A}" type="slidenum">
              <a:rPr lang="en-GB" smtClean="0">
                <a:latin typeface="Times New Roman" pitchFamily="18" charset="0"/>
              </a:rPr>
              <a:pPr/>
              <a:t>9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22263"/>
            <a:ext cx="8229600" cy="1049337"/>
          </a:xfrm>
        </p:spPr>
        <p:txBody>
          <a:bodyPr lIns="0" tIns="0" rIns="0" bIns="0" anchor="ctr"/>
          <a:lstStyle/>
          <a:p>
            <a:pPr eaLnBrk="1" hangingPunct="1">
              <a:lnSpc>
                <a:spcPct val="11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Jawaban :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>
            <a:normAutofit fontScale="92500" lnSpcReduction="10000"/>
          </a:bodyPr>
          <a:lstStyle/>
          <a:p>
            <a:r>
              <a:rPr lang="el-GR" dirty="0"/>
              <a:t>δ</a:t>
            </a:r>
            <a:r>
              <a:rPr lang="en-US" dirty="0"/>
              <a:t>(q1,abba</a:t>
            </a:r>
            <a:r>
              <a:rPr lang="en-US" dirty="0">
                <a:cs typeface="Arial" charset="0"/>
              </a:rPr>
              <a:t>,Z</a:t>
            </a:r>
            <a:r>
              <a:rPr lang="en-US" dirty="0"/>
              <a:t>) =(q1,bba,AZ)---(2)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		=(q1,ba,Z)---(5)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		=(q1,a,BZ)---(3)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		=(q1,</a:t>
            </a:r>
            <a:r>
              <a:rPr lang="en-US" dirty="0">
                <a:cs typeface="Arial" charset="0"/>
              </a:rPr>
              <a:t>ɛ,Z)---(6)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cs typeface="Arial" charset="0"/>
              </a:rPr>
              <a:t>				=(q2,Z)---(1)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State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q2 </a:t>
            </a:r>
            <a:r>
              <a:rPr lang="en-US" dirty="0" err="1"/>
              <a:t>dan</a:t>
            </a:r>
            <a:r>
              <a:rPr lang="en-US" dirty="0"/>
              <a:t> string </a:t>
            </a:r>
            <a:r>
              <a:rPr lang="en-US" dirty="0" err="1"/>
              <a:t>terserap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string ‘</a:t>
            </a:r>
            <a:r>
              <a:rPr lang="en-US" dirty="0" err="1"/>
              <a:t>abba</a:t>
            </a:r>
            <a:r>
              <a:rPr lang="en-US" dirty="0"/>
              <a:t>’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PDA </a:t>
            </a:r>
            <a:r>
              <a:rPr lang="en-US" dirty="0" err="1"/>
              <a:t>diatas</a:t>
            </a:r>
            <a:r>
              <a:rPr lang="en-US" dirty="0"/>
              <a:t>,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stack </a:t>
            </a:r>
            <a:r>
              <a:rPr lang="en-US" b="1" dirty="0" err="1">
                <a:solidFill>
                  <a:srgbClr val="FF0000"/>
                </a:solidFill>
              </a:rPr>
              <a:t>sisa</a:t>
            </a:r>
            <a:r>
              <a:rPr lang="en-US" b="1" dirty="0">
                <a:solidFill>
                  <a:srgbClr val="FF0000"/>
                </a:solidFill>
              </a:rPr>
              <a:t> Z (top stack).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1209</Words>
  <Application>Microsoft Office PowerPoint</Application>
  <PresentationFormat>On-screen Show (4:3)</PresentationFormat>
  <Paragraphs>433</Paragraphs>
  <Slides>26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Visio</vt:lpstr>
      <vt:lpstr>Push Down Automata</vt:lpstr>
      <vt:lpstr>Tujuan Instruksional Khusus (TIK)‏</vt:lpstr>
      <vt:lpstr> Pendahuluan </vt:lpstr>
      <vt:lpstr>PDA</vt:lpstr>
      <vt:lpstr>Cara kerja stack  </vt:lpstr>
      <vt:lpstr>Bagaimana kalau LIFO di PDA?</vt:lpstr>
      <vt:lpstr>Cara membaca stack </vt:lpstr>
      <vt:lpstr>Contoh soal : Diket PDA sbb:</vt:lpstr>
      <vt:lpstr>Jawaban :</vt:lpstr>
      <vt:lpstr>PDA deterministik</vt:lpstr>
      <vt:lpstr>Bagaimana dengan PDA tanpa tujuan???</vt:lpstr>
      <vt:lpstr>Contoh lain :</vt:lpstr>
      <vt:lpstr>PDA Non-deterministik</vt:lpstr>
      <vt:lpstr>Termasuk dalam L (M) ???</vt:lpstr>
      <vt:lpstr>“aba”</vt:lpstr>
      <vt:lpstr>Komponen PDA  (1)</vt:lpstr>
      <vt:lpstr>Komponen PDA  (2)</vt:lpstr>
      <vt:lpstr>Komponen PDA  (3)</vt:lpstr>
      <vt:lpstr>Komponen PDA  (4)</vt:lpstr>
      <vt:lpstr>Komponen PDA  (5)</vt:lpstr>
      <vt:lpstr>Komponen PDA  (6)</vt:lpstr>
      <vt:lpstr>Komponen PDA  (7)</vt:lpstr>
      <vt:lpstr>Membentuk PDA dari CFG (and vice versa)  (1)</vt:lpstr>
      <vt:lpstr>Membentuk PDA dari CFG (and vice versa)   (2)</vt:lpstr>
      <vt:lpstr>Membentuk PDA dari CFG (and vice versa) (3)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Rifuki Indra</cp:lastModifiedBy>
  <cp:revision>33</cp:revision>
  <dcterms:created xsi:type="dcterms:W3CDTF">2014-01-31T01:13:01Z</dcterms:created>
  <dcterms:modified xsi:type="dcterms:W3CDTF">2018-12-05T02:11:24Z</dcterms:modified>
</cp:coreProperties>
</file>