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6" r:id="rId3"/>
    <p:sldId id="261" r:id="rId4"/>
    <p:sldId id="262" r:id="rId5"/>
    <p:sldId id="263" r:id="rId6"/>
    <p:sldId id="267" r:id="rId7"/>
    <p:sldId id="278" r:id="rId8"/>
    <p:sldId id="307" r:id="rId9"/>
    <p:sldId id="308" r:id="rId10"/>
    <p:sldId id="309" r:id="rId11"/>
    <p:sldId id="310" r:id="rId12"/>
    <p:sldId id="301" r:id="rId13"/>
    <p:sldId id="302" r:id="rId14"/>
    <p:sldId id="312" r:id="rId15"/>
    <p:sldId id="285" r:id="rId16"/>
    <p:sldId id="303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68" r:id="rId26"/>
    <p:sldId id="300" r:id="rId27"/>
    <p:sldId id="314" r:id="rId28"/>
    <p:sldId id="315" r:id="rId29"/>
    <p:sldId id="304" r:id="rId30"/>
    <p:sldId id="313" r:id="rId3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95" autoAdjust="0"/>
  </p:normalViewPr>
  <p:slideViewPr>
    <p:cSldViewPr>
      <p:cViewPr varScale="1">
        <p:scale>
          <a:sx n="60" d="100"/>
          <a:sy n="60" d="100"/>
        </p:scale>
        <p:origin x="16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38B96-23BA-4134-A905-4EA31DB9A950}" type="datetimeFigureOut">
              <a:rPr lang="en-US" smtClean="0"/>
              <a:t>05-Feb-20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E274E-7F73-4767-975B-0627C1FA3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1pPr>
            <a:lvl2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2pPr>
            <a:lvl3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3pPr>
            <a:lvl4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4pPr>
            <a:lvl5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5pPr>
            <a:lvl6pPr marL="2219889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6pPr>
            <a:lvl7pPr marL="2623505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7pPr>
            <a:lvl8pPr marL="3027121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8pPr>
            <a:lvl9pPr marL="3430737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30283C9E-02CB-4F35-B205-DB3E3CD72FC9}" type="slidenum">
              <a:rPr lang="en-GB" sz="1200">
                <a:solidFill>
                  <a:srgbClr val="000000"/>
                </a:solidFill>
              </a:rPr>
              <a:pPr/>
              <a:t>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919" y="4342845"/>
            <a:ext cx="5029717" cy="41156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10B24-3D3F-43EA-89E2-4768CBFF6A02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711200" y="685800"/>
            <a:ext cx="543877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/>
          </a:p>
        </p:txBody>
      </p:sp>
      <p:sp>
        <p:nvSpPr>
          <p:cNvPr id="450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9531D2-0EE0-436B-A4D7-18B7806CDA4D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711200" y="685800"/>
            <a:ext cx="543877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/>
          </a:p>
        </p:txBody>
      </p:sp>
      <p:sp>
        <p:nvSpPr>
          <p:cNvPr id="460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3069F-110F-430C-AE36-EE0CFD72AB48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711200" y="685800"/>
            <a:ext cx="543877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/>
          </a:p>
        </p:txBody>
      </p:sp>
      <p:sp>
        <p:nvSpPr>
          <p:cNvPr id="471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FF076-E73D-4DF4-9190-33A00F1A97DC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711200" y="685800"/>
            <a:ext cx="543877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/>
          </a:p>
        </p:txBody>
      </p:sp>
      <p:sp>
        <p:nvSpPr>
          <p:cNvPr id="481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248A6B-4E84-4C9F-AB96-CEA95317551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711200" y="685800"/>
            <a:ext cx="543877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/>
          </a:p>
        </p:txBody>
      </p:sp>
      <p:sp>
        <p:nvSpPr>
          <p:cNvPr id="491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1pPr>
            <a:lvl2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2pPr>
            <a:lvl3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3pPr>
            <a:lvl4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4pPr>
            <a:lvl5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5pPr>
            <a:lvl6pPr marL="2219889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6pPr>
            <a:lvl7pPr marL="2623505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7pPr>
            <a:lvl8pPr marL="3027121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8pPr>
            <a:lvl9pPr marL="3430737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E423D758-93A3-4876-A188-86B85FC5B42C}" type="slidenum">
              <a:rPr lang="en-GB" sz="1200">
                <a:solidFill>
                  <a:srgbClr val="000000"/>
                </a:solidFill>
              </a:rPr>
              <a:pPr/>
              <a:t>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919" y="4342845"/>
            <a:ext cx="5029717" cy="404122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1pPr>
            <a:lvl2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2pPr>
            <a:lvl3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3pPr>
            <a:lvl4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4pPr>
            <a:lvl5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5pPr>
            <a:lvl6pPr marL="2219889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6pPr>
            <a:lvl7pPr marL="2623505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7pPr>
            <a:lvl8pPr marL="3027121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8pPr>
            <a:lvl9pPr marL="3430737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BC325E0A-5F3E-4501-ADB3-9B5691D1D8BD}" type="slidenum">
              <a:rPr lang="en-GB" sz="1200">
                <a:solidFill>
                  <a:srgbClr val="000000"/>
                </a:solidFill>
              </a:rPr>
              <a:pPr/>
              <a:t>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919" y="4342845"/>
            <a:ext cx="5029717" cy="404122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1pPr>
            <a:lvl2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2pPr>
            <a:lvl3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3pPr>
            <a:lvl4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4pPr>
            <a:lvl5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5pPr>
            <a:lvl6pPr marL="2219889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6pPr>
            <a:lvl7pPr marL="2623505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7pPr>
            <a:lvl8pPr marL="3027121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8pPr>
            <a:lvl9pPr marL="3430737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771E3F3B-669C-4A35-8775-40CE7098DEA0}" type="slidenum">
              <a:rPr lang="en-GB" sz="1200">
                <a:solidFill>
                  <a:srgbClr val="000000"/>
                </a:solidFill>
              </a:rPr>
              <a:pPr/>
              <a:t>10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919" y="4342845"/>
            <a:ext cx="5029717" cy="404122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1pPr>
            <a:lvl2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2pPr>
            <a:lvl3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3pPr>
            <a:lvl4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4pPr>
            <a:lvl5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5pPr>
            <a:lvl6pPr marL="2219889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6pPr>
            <a:lvl7pPr marL="2623505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7pPr>
            <a:lvl8pPr marL="3027121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8pPr>
            <a:lvl9pPr marL="3430737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</a:defRPr>
            </a:lvl9pPr>
          </a:lstStyle>
          <a:p>
            <a:fld id="{58A8E663-FC7A-430E-9959-171BBDC3A4FC}" type="slidenum">
              <a:rPr lang="en-GB" sz="1200">
                <a:solidFill>
                  <a:srgbClr val="000000"/>
                </a:solidFill>
              </a:rPr>
              <a:pPr/>
              <a:t>11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919" y="4342845"/>
            <a:ext cx="5029717" cy="404122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D177A-7B66-4387-B1E5-D1B37E166EF3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711200" y="685800"/>
            <a:ext cx="543877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/>
          </a:p>
        </p:txBody>
      </p:sp>
      <p:sp>
        <p:nvSpPr>
          <p:cNvPr id="4301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C7E4-6C7D-4079-B72A-7F3C4870525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711200" y="685800"/>
            <a:ext cx="543877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723" tIns="40362" rIns="80723" bIns="40362" anchor="ctr"/>
          <a:lstStyle/>
          <a:p>
            <a:endParaRPr lang="en-US"/>
          </a:p>
        </p:txBody>
      </p:sp>
      <p:sp>
        <p:nvSpPr>
          <p:cNvPr id="4403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  <a:ea typeface="AR PL ShanHeiSun Uni" charset="0"/>
                <a:cs typeface="AR PL ShanHeiSun Uni" charset="0"/>
              </a:defRPr>
            </a:lvl1pPr>
            <a:lvl2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  <a:ea typeface="AR PL ShanHeiSun Uni" charset="0"/>
                <a:cs typeface="AR PL ShanHeiSun Uni" charset="0"/>
              </a:defRPr>
            </a:lvl2pPr>
            <a:lvl3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  <a:ea typeface="AR PL ShanHeiSun Uni" charset="0"/>
                <a:cs typeface="AR PL ShanHeiSun Uni" charset="0"/>
              </a:defRPr>
            </a:lvl3pPr>
            <a:lvl4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  <a:ea typeface="AR PL ShanHeiSun Uni" charset="0"/>
                <a:cs typeface="AR PL ShanHeiSun Uni" charset="0"/>
              </a:defRPr>
            </a:lvl4pPr>
            <a:lvl5pPr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  <a:ea typeface="AR PL ShanHeiSun Uni" charset="0"/>
                <a:cs typeface="AR PL ShanHeiSun Uni" charset="0"/>
              </a:defRPr>
            </a:lvl5pPr>
            <a:lvl6pPr marL="2219889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  <a:ea typeface="AR PL ShanHeiSun Uni" charset="0"/>
                <a:cs typeface="AR PL ShanHeiSun Uni" charset="0"/>
              </a:defRPr>
            </a:lvl6pPr>
            <a:lvl7pPr marL="2623505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  <a:ea typeface="AR PL ShanHeiSun Uni" charset="0"/>
                <a:cs typeface="AR PL ShanHeiSun Uni" charset="0"/>
              </a:defRPr>
            </a:lvl7pPr>
            <a:lvl8pPr marL="3027121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  <a:ea typeface="AR PL ShanHeiSun Uni" charset="0"/>
                <a:cs typeface="AR PL ShanHeiSun Uni" charset="0"/>
              </a:defRPr>
            </a:lvl8pPr>
            <a:lvl9pPr marL="3430737" indent="-201808" defTabSz="40361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9059" algn="l"/>
                <a:tab pos="1278118" algn="l"/>
                <a:tab pos="1917177" algn="l"/>
                <a:tab pos="2556236" algn="l"/>
              </a:tabLst>
              <a:defRPr sz="2100">
                <a:solidFill>
                  <a:schemeClr val="bg1"/>
                </a:solidFill>
                <a:latin typeface="Times New Roman" pitchFamily="16" charset="0"/>
                <a:ea typeface="AR PL ShanHeiSun Uni" charset="0"/>
                <a:cs typeface="AR PL ShanHeiSun Uni" charset="0"/>
              </a:defRPr>
            </a:lvl9pPr>
          </a:lstStyle>
          <a:p>
            <a:fld id="{BEB10EFF-D0DC-45A1-9CCB-D0139C38CD73}" type="slidenum">
              <a:rPr lang="en-GB" sz="1200">
                <a:solidFill>
                  <a:srgbClr val="000000"/>
                </a:solidFill>
                <a:ea typeface="DejaVuSans" charset="0"/>
                <a:cs typeface="DejaVuSans" charset="0"/>
              </a:rPr>
              <a:pPr/>
              <a:t>14</a:t>
            </a:fld>
            <a:endParaRPr lang="en-GB" sz="120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919" y="4342845"/>
            <a:ext cx="5029717" cy="41156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274E-7F73-4767-975B-0627C1FA30A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6425" cy="1136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6425" cy="45275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248400"/>
            <a:ext cx="2130425" cy="4540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2425" cy="4540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2130425" cy="4540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547F1A-3AA1-4331-908F-4D23415FD5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05/02/2020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Tatabahasa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251914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Otomata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Pengantar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Kompilasi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Pertemuan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II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40238"/>
          </a:xfrm>
        </p:spPr>
        <p:txBody>
          <a:bodyPr lIns="0" tIns="0" rIns="0" bIns="0"/>
          <a:lstStyle/>
          <a:p>
            <a:pPr marL="339725" indent="-339725" eaLnBrk="1" hangingPunct="1">
              <a:lnSpc>
                <a:spcPct val="124000"/>
              </a:lnSpc>
              <a:buClr>
                <a:srgbClr val="666600"/>
              </a:buClr>
              <a:buSzPct val="75000"/>
              <a:buFont typeface="Wingdings" pitchFamily="2" charset="2"/>
              <a:buChar char="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Initial state (state </a:t>
            </a:r>
            <a:r>
              <a:rPr lang="en-GB" dirty="0" err="1"/>
              <a:t>awal</a:t>
            </a:r>
            <a:r>
              <a:rPr lang="en-GB" dirty="0" smtClean="0"/>
              <a:t>) S</a:t>
            </a:r>
            <a:endParaRPr lang="en-GB" dirty="0"/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simbol</a:t>
            </a:r>
            <a:r>
              <a:rPr lang="en-GB" dirty="0"/>
              <a:t> non terminal</a:t>
            </a:r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Simbolnya</a:t>
            </a:r>
            <a:r>
              <a:rPr lang="en-GB" dirty="0"/>
              <a:t> : S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panah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</a:t>
            </a:r>
            <a:endParaRPr lang="en-GB" dirty="0"/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Berisi</a:t>
            </a:r>
            <a:r>
              <a:rPr lang="en-GB" dirty="0"/>
              <a:t> state </a:t>
            </a:r>
            <a:r>
              <a:rPr lang="en-GB" dirty="0" err="1"/>
              <a:t>awal</a:t>
            </a:r>
            <a:r>
              <a:rPr lang="en-GB" dirty="0"/>
              <a:t> yang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posisi</a:t>
            </a:r>
            <a:r>
              <a:rPr lang="en-GB" dirty="0"/>
              <a:t> </a:t>
            </a:r>
            <a:r>
              <a:rPr lang="en-GB" dirty="0" err="1"/>
              <a:t>dimulainya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proses </a:t>
            </a:r>
            <a:r>
              <a:rPr lang="en-GB" dirty="0" err="1"/>
              <a:t>transisi</a:t>
            </a:r>
            <a:r>
              <a:rPr lang="en-GB" dirty="0"/>
              <a:t>/</a:t>
            </a:r>
            <a:r>
              <a:rPr lang="en-GB" dirty="0" err="1"/>
              <a:t>penguraian</a:t>
            </a:r>
            <a:endParaRPr lang="en-GB" dirty="0"/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 </a:t>
            </a:r>
            <a:r>
              <a:rPr lang="en-GB" dirty="0" err="1" smtClean="0"/>
              <a:t>haruslah</a:t>
            </a:r>
            <a:r>
              <a:rPr lang="en-GB" dirty="0" smtClean="0"/>
              <a:t> </a:t>
            </a:r>
            <a:r>
              <a:rPr lang="en-GB" dirty="0" err="1" smtClean="0"/>
              <a:t>tunggal</a:t>
            </a:r>
            <a:endParaRPr lang="en-GB" dirty="0"/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Verdana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3B38EEF-469E-45D4-960A-EA0CEC61C7E4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22263"/>
            <a:ext cx="8229600" cy="1049337"/>
          </a:xfrm>
        </p:spPr>
        <p:txBody>
          <a:bodyPr lIns="0" tIns="0" rIns="0" bIns="0"/>
          <a:lstStyle/>
          <a:p>
            <a:pPr eaLnBrk="1" fontAlgn="auto" hangingPunct="1">
              <a:lnSpc>
                <a:spcPct val="116000"/>
              </a:lnSpc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Catatan</a:t>
            </a:r>
          </a:p>
        </p:txBody>
      </p:sp>
    </p:spTree>
    <p:extLst>
      <p:ext uri="{BB962C8B-B14F-4D97-AF65-F5344CB8AC3E}">
        <p14:creationId xmlns:p14="http://schemas.microsoft.com/office/powerpoint/2010/main" val="3766614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40238"/>
          </a:xfrm>
        </p:spPr>
        <p:txBody>
          <a:bodyPr lIns="0" tIns="0" rIns="0" bIns="0">
            <a:normAutofit/>
          </a:bodyPr>
          <a:lstStyle/>
          <a:p>
            <a:pPr marL="339725" indent="-339725" eaLnBrk="1" hangingPunct="1">
              <a:lnSpc>
                <a:spcPct val="124000"/>
              </a:lnSpc>
              <a:buClr>
                <a:srgbClr val="666600"/>
              </a:buClr>
              <a:buSzPct val="75000"/>
              <a:buFont typeface="Wingdings" pitchFamily="2" charset="2"/>
              <a:buChar char="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/>
              <a:t>Aturan</a:t>
            </a:r>
            <a:r>
              <a:rPr lang="en-GB" sz="2400" dirty="0"/>
              <a:t> </a:t>
            </a:r>
            <a:r>
              <a:rPr lang="en-GB" sz="2400" dirty="0" err="1"/>
              <a:t>produksi</a:t>
            </a:r>
            <a:r>
              <a:rPr lang="en-GB" sz="2400" dirty="0"/>
              <a:t> (P)</a:t>
            </a:r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>
                <a:cs typeface="Times New Roman" pitchFamily="16" charset="0"/>
              </a:rPr>
              <a:t>Aturan</a:t>
            </a:r>
            <a:r>
              <a:rPr lang="en-GB" sz="2400" dirty="0">
                <a:cs typeface="Times New Roman" pitchFamily="16" charset="0"/>
              </a:rPr>
              <a:t> </a:t>
            </a:r>
            <a:r>
              <a:rPr lang="en-GB" sz="2400" dirty="0" err="1">
                <a:cs typeface="Times New Roman" pitchFamily="16" charset="0"/>
              </a:rPr>
              <a:t>produksi</a:t>
            </a:r>
            <a:r>
              <a:rPr lang="en-GB" sz="2400" dirty="0">
                <a:cs typeface="Times New Roman" pitchFamily="16" charset="0"/>
              </a:rPr>
              <a:t> </a:t>
            </a:r>
            <a:r>
              <a:rPr lang="en-GB" sz="2400" dirty="0">
                <a:latin typeface="Symbol" pitchFamily="16" charset="2"/>
                <a:cs typeface="Times New Roman" pitchFamily="16" charset="0"/>
              </a:rPr>
              <a:t></a:t>
            </a:r>
            <a:r>
              <a:rPr lang="en-GB" sz="2400" dirty="0">
                <a:cs typeface="Times New Roman" pitchFamily="16" charset="0"/>
              </a:rPr>
              <a:t> yang </a:t>
            </a:r>
            <a:r>
              <a:rPr lang="en-GB" sz="2400" dirty="0" err="1">
                <a:cs typeface="Times New Roman" pitchFamily="16" charset="0"/>
              </a:rPr>
              <a:t>diterapkan</a:t>
            </a:r>
            <a:r>
              <a:rPr lang="en-GB" sz="2400" dirty="0">
                <a:cs typeface="Times New Roman" pitchFamily="16" charset="0"/>
              </a:rPr>
              <a:t> </a:t>
            </a:r>
            <a:r>
              <a:rPr lang="en-GB" sz="2400" dirty="0" err="1">
                <a:cs typeface="Times New Roman" pitchFamily="16" charset="0"/>
              </a:rPr>
              <a:t>pada</a:t>
            </a:r>
            <a:r>
              <a:rPr lang="en-GB" sz="2400" dirty="0">
                <a:cs typeface="Times New Roman" pitchFamily="16" charset="0"/>
              </a:rPr>
              <a:t> </a:t>
            </a:r>
            <a:r>
              <a:rPr lang="en-GB" sz="2400" dirty="0" err="1">
                <a:cs typeface="Times New Roman" pitchFamily="16" charset="0"/>
              </a:rPr>
              <a:t>suatu</a:t>
            </a:r>
            <a:r>
              <a:rPr lang="en-GB" sz="2400" dirty="0">
                <a:cs typeface="Times New Roman" pitchFamily="16" charset="0"/>
              </a:rPr>
              <a:t> string </a:t>
            </a:r>
            <a:r>
              <a:rPr lang="en-GB" sz="2400" dirty="0" err="1" smtClean="0">
                <a:cs typeface="Times New Roman" pitchFamily="16" charset="0"/>
              </a:rPr>
              <a:t>memiliki</a:t>
            </a:r>
            <a:r>
              <a:rPr lang="en-GB" sz="2400" dirty="0" smtClean="0">
                <a:cs typeface="Times New Roman" pitchFamily="16" charset="0"/>
              </a:rPr>
              <a:t> </a:t>
            </a:r>
            <a:r>
              <a:rPr lang="en-GB" sz="2400" dirty="0" err="1" smtClean="0">
                <a:cs typeface="Times New Roman" pitchFamily="16" charset="0"/>
              </a:rPr>
              <a:t>arti</a:t>
            </a:r>
            <a:r>
              <a:rPr lang="en-GB" sz="2400" dirty="0" smtClean="0">
                <a:cs typeface="Times New Roman" pitchFamily="16" charset="0"/>
              </a:rPr>
              <a:t> </a:t>
            </a:r>
            <a:r>
              <a:rPr lang="en-GB" sz="2400" dirty="0" err="1">
                <a:cs typeface="Times New Roman" pitchFamily="16" charset="0"/>
              </a:rPr>
              <a:t>mengganti</a:t>
            </a:r>
            <a:r>
              <a:rPr lang="en-GB" sz="2400" dirty="0">
                <a:cs typeface="Times New Roman" pitchFamily="16" charset="0"/>
              </a:rPr>
              <a:t> </a:t>
            </a:r>
            <a:r>
              <a:rPr lang="en-GB" sz="2400" dirty="0" err="1">
                <a:cs typeface="Times New Roman" pitchFamily="16" charset="0"/>
              </a:rPr>
              <a:t>kemunculan</a:t>
            </a:r>
            <a:r>
              <a:rPr lang="en-GB" sz="2400" dirty="0">
                <a:cs typeface="Times New Roman" pitchFamily="16" charset="0"/>
              </a:rPr>
              <a:t> </a:t>
            </a:r>
            <a:r>
              <a:rPr lang="en-GB" sz="2400" dirty="0">
                <a:latin typeface="Symbol" pitchFamily="16" charset="2"/>
                <a:cs typeface="Times New Roman" pitchFamily="16" charset="0"/>
              </a:rPr>
              <a:t></a:t>
            </a:r>
            <a:r>
              <a:rPr lang="en-GB" sz="2400" dirty="0">
                <a:cs typeface="Times New Roman" pitchFamily="16" charset="0"/>
              </a:rPr>
              <a:t> </a:t>
            </a:r>
            <a:r>
              <a:rPr lang="en-GB" sz="2400" dirty="0" err="1">
                <a:cs typeface="Times New Roman" pitchFamily="16" charset="0"/>
              </a:rPr>
              <a:t>menjadi</a:t>
            </a:r>
            <a:r>
              <a:rPr lang="en-GB" sz="2400" dirty="0">
                <a:cs typeface="Times New Roman" pitchFamily="16" charset="0"/>
              </a:rPr>
              <a:t> </a:t>
            </a:r>
            <a:r>
              <a:rPr lang="en-GB" sz="2400" dirty="0">
                <a:latin typeface="Symbol" pitchFamily="16" charset="2"/>
                <a:cs typeface="Times New Roman" pitchFamily="16" charset="0"/>
              </a:rPr>
              <a:t></a:t>
            </a:r>
            <a:r>
              <a:rPr lang="en-GB" sz="2400" dirty="0">
                <a:cs typeface="Times New Roman" pitchFamily="16" charset="0"/>
              </a:rPr>
              <a:t>.</a:t>
            </a:r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>
                <a:cs typeface="Times New Roman" pitchFamily="16" charset="0"/>
              </a:rPr>
              <a:t>Produksi</a:t>
            </a:r>
            <a:r>
              <a:rPr lang="en-GB" sz="2400" dirty="0">
                <a:cs typeface="Times New Roman" pitchFamily="16" charset="0"/>
              </a:rPr>
              <a:t> </a:t>
            </a:r>
            <a:r>
              <a:rPr lang="en-GB" sz="2400" dirty="0" err="1">
                <a:cs typeface="Times New Roman" pitchFamily="16" charset="0"/>
              </a:rPr>
              <a:t>tersebut</a:t>
            </a:r>
            <a:r>
              <a:rPr lang="en-GB" sz="2400" dirty="0">
                <a:cs typeface="Times New Roman" pitchFamily="16" charset="0"/>
              </a:rPr>
              <a:t> </a:t>
            </a:r>
            <a:r>
              <a:rPr lang="en-GB" sz="2400" dirty="0" err="1">
                <a:cs typeface="Times New Roman" pitchFamily="16" charset="0"/>
              </a:rPr>
              <a:t>dapat</a:t>
            </a:r>
            <a:r>
              <a:rPr lang="en-GB" sz="2400" dirty="0">
                <a:cs typeface="Times New Roman" pitchFamily="16" charset="0"/>
              </a:rPr>
              <a:t> </a:t>
            </a:r>
            <a:r>
              <a:rPr lang="en-GB" sz="2400" dirty="0" err="1">
                <a:cs typeface="Times New Roman" pitchFamily="16" charset="0"/>
              </a:rPr>
              <a:t>diterapkan</a:t>
            </a:r>
            <a:r>
              <a:rPr lang="en-GB" sz="2400" dirty="0">
                <a:cs typeface="Times New Roman" pitchFamily="16" charset="0"/>
              </a:rPr>
              <a:t> </a:t>
            </a:r>
            <a:r>
              <a:rPr lang="en-GB" sz="2400" dirty="0" err="1">
                <a:cs typeface="Times New Roman" pitchFamily="16" charset="0"/>
              </a:rPr>
              <a:t>berkali</a:t>
            </a:r>
            <a:r>
              <a:rPr lang="en-GB" sz="2400" dirty="0">
                <a:cs typeface="Times New Roman" pitchFamily="16" charset="0"/>
              </a:rPr>
              <a:t>-kali</a:t>
            </a:r>
            <a:endParaRPr lang="en-GB" sz="2400" dirty="0"/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02E31ED-354D-4061-9D10-4824E53BE6E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22263"/>
            <a:ext cx="8229600" cy="1049337"/>
          </a:xfrm>
        </p:spPr>
        <p:txBody>
          <a:bodyPr lIns="0" tIns="0" rIns="0" bIns="0"/>
          <a:lstStyle/>
          <a:p>
            <a:pPr eaLnBrk="1" fontAlgn="auto" hangingPunct="1">
              <a:lnSpc>
                <a:spcPct val="116000"/>
              </a:lnSpc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Catatan</a:t>
            </a:r>
          </a:p>
        </p:txBody>
      </p:sp>
    </p:spTree>
    <p:extLst>
      <p:ext uri="{BB962C8B-B14F-4D97-AF65-F5344CB8AC3E}">
        <p14:creationId xmlns:p14="http://schemas.microsoft.com/office/powerpoint/2010/main" val="3841380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Teknik Informatika UPNVY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E53029-87DE-4E22-A071-D36F764485E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Contoh Tatabahasa (1)</a:t>
            </a:r>
            <a:r>
              <a:rPr lang="ar-SA">
                <a:cs typeface="Arial" charset="0"/>
              </a:rPr>
              <a:t>‏</a:t>
            </a:r>
            <a:endParaRPr lang="en-GB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7772400" cy="440531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>
                <a:cs typeface="Times New Roman" pitchFamily="18" charset="0"/>
              </a:rPr>
              <a:t>Tatabahasa</a:t>
            </a:r>
            <a:r>
              <a:rPr lang="en-GB" sz="2400" dirty="0">
                <a:cs typeface="Times New Roman" pitchFamily="18" charset="0"/>
              </a:rPr>
              <a:t> G = {{S} , {</a:t>
            </a:r>
            <a:r>
              <a:rPr lang="en-GB" sz="2400" dirty="0" err="1">
                <a:cs typeface="Times New Roman" pitchFamily="18" charset="0"/>
              </a:rPr>
              <a:t>a,b</a:t>
            </a:r>
            <a:r>
              <a:rPr lang="en-GB" sz="2400" dirty="0">
                <a:cs typeface="Times New Roman" pitchFamily="18" charset="0"/>
              </a:rPr>
              <a:t>}, S , P } </a:t>
            </a:r>
            <a:r>
              <a:rPr lang="en-GB" sz="2400" dirty="0" err="1">
                <a:cs typeface="Times New Roman" pitchFamily="18" charset="0"/>
              </a:rPr>
              <a:t>dengan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aturan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produksi</a:t>
            </a:r>
            <a:r>
              <a:rPr lang="en-GB" sz="2400" dirty="0">
                <a:cs typeface="Times New Roman" pitchFamily="18" charset="0"/>
              </a:rPr>
              <a:t> P </a:t>
            </a:r>
            <a:r>
              <a:rPr lang="en-GB" sz="2400" dirty="0" err="1">
                <a:cs typeface="Times New Roman" pitchFamily="18" charset="0"/>
              </a:rPr>
              <a:t>adalah</a:t>
            </a:r>
            <a:r>
              <a:rPr lang="en-GB" sz="2400" dirty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itchFamily="18" charset="0"/>
              </a:rPr>
              <a:t>	S </a:t>
            </a:r>
            <a:r>
              <a:rPr lang="en-GB" sz="2400" dirty="0">
                <a:latin typeface="Symbol" pitchFamily="18" charset="2"/>
                <a:cs typeface="Times New Roman" pitchFamily="18" charset="0"/>
              </a:rPr>
              <a:t>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aSb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itchFamily="18" charset="0"/>
              </a:rPr>
              <a:t>	S </a:t>
            </a:r>
            <a:r>
              <a:rPr lang="en-GB" sz="2400" dirty="0">
                <a:latin typeface="Symbol" pitchFamily="18" charset="2"/>
                <a:cs typeface="Times New Roman" pitchFamily="18" charset="0"/>
              </a:rPr>
              <a:t>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>
                <a:latin typeface="Symbol" pitchFamily="18" charset="2"/>
                <a:cs typeface="Times New Roman" pitchFamily="18" charset="0"/>
              </a:rPr>
              <a:t>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>
                <a:cs typeface="Times New Roman" pitchFamily="18" charset="0"/>
              </a:rPr>
              <a:t>maka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dapat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dihasilkan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suatu</a:t>
            </a:r>
            <a:r>
              <a:rPr lang="en-GB" sz="2400" dirty="0">
                <a:cs typeface="Times New Roman" pitchFamily="18" charset="0"/>
              </a:rPr>
              <a:t> string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itchFamily="18" charset="0"/>
              </a:rPr>
              <a:t>	S </a:t>
            </a:r>
            <a:r>
              <a:rPr lang="en-GB" sz="24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aSb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aaSbb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400" dirty="0" err="1">
                <a:cs typeface="Times New Roman" pitchFamily="18" charset="0"/>
              </a:rPr>
              <a:t>aabb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>
                <a:cs typeface="Times New Roman" pitchFamily="18" charset="0"/>
              </a:rPr>
              <a:t>sehingga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dapat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dituliskan</a:t>
            </a:r>
            <a:r>
              <a:rPr lang="en-GB" sz="2400" dirty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itchFamily="18" charset="0"/>
              </a:rPr>
              <a:t>	S </a:t>
            </a:r>
            <a:r>
              <a:rPr lang="en-GB" sz="2400" baseline="-30000" dirty="0">
                <a:cs typeface="Times New Roman" pitchFamily="18" charset="0"/>
              </a:rPr>
              <a:t> </a:t>
            </a:r>
            <a:r>
              <a:rPr lang="en-GB" sz="24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400" baseline="30000" dirty="0">
                <a:cs typeface="Times New Roman" pitchFamily="18" charset="0"/>
              </a:rPr>
              <a:t>*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aabb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>
                <a:cs typeface="Times New Roman" pitchFamily="18" charset="0"/>
              </a:rPr>
              <a:t>Bahasa</a:t>
            </a:r>
            <a:r>
              <a:rPr lang="en-GB" sz="2400" dirty="0">
                <a:cs typeface="Times New Roman" pitchFamily="18" charset="0"/>
              </a:rPr>
              <a:t> yang </a:t>
            </a:r>
            <a:r>
              <a:rPr lang="en-GB" sz="2400" dirty="0" err="1">
                <a:cs typeface="Times New Roman" pitchFamily="18" charset="0"/>
              </a:rPr>
              <a:t>dihasilkan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dari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tatabahasa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tersebut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adalah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itchFamily="18" charset="0"/>
              </a:rPr>
              <a:t>	L(G) = { </a:t>
            </a:r>
            <a:r>
              <a:rPr lang="en-GB" sz="2400" dirty="0">
                <a:latin typeface="Symbol" pitchFamily="18" charset="2"/>
                <a:cs typeface="Times New Roman" pitchFamily="18" charset="0"/>
              </a:rPr>
              <a:t></a:t>
            </a:r>
            <a:r>
              <a:rPr lang="en-GB" sz="2400" dirty="0">
                <a:cs typeface="Times New Roman" pitchFamily="18" charset="0"/>
              </a:rPr>
              <a:t> , </a:t>
            </a:r>
            <a:r>
              <a:rPr lang="en-GB" sz="2400" dirty="0" err="1">
                <a:cs typeface="Times New Roman" pitchFamily="18" charset="0"/>
              </a:rPr>
              <a:t>ab</a:t>
            </a:r>
            <a:r>
              <a:rPr lang="en-GB" sz="2400" dirty="0">
                <a:cs typeface="Times New Roman" pitchFamily="18" charset="0"/>
              </a:rPr>
              <a:t>, </a:t>
            </a:r>
            <a:r>
              <a:rPr lang="en-GB" sz="2400" dirty="0" err="1">
                <a:cs typeface="Times New Roman" pitchFamily="18" charset="0"/>
              </a:rPr>
              <a:t>aabb</a:t>
            </a:r>
            <a:r>
              <a:rPr lang="en-GB" sz="2400" dirty="0">
                <a:cs typeface="Times New Roman" pitchFamily="18" charset="0"/>
              </a:rPr>
              <a:t> , </a:t>
            </a:r>
            <a:r>
              <a:rPr lang="en-GB" sz="2400" dirty="0" err="1">
                <a:cs typeface="Times New Roman" pitchFamily="18" charset="0"/>
              </a:rPr>
              <a:t>aaabbb</a:t>
            </a:r>
            <a:r>
              <a:rPr lang="en-GB" sz="2400" dirty="0">
                <a:cs typeface="Times New Roman" pitchFamily="18" charset="0"/>
              </a:rPr>
              <a:t> , </a:t>
            </a:r>
            <a:r>
              <a:rPr lang="en-GB" sz="2400" dirty="0" err="1">
                <a:cs typeface="Times New Roman" pitchFamily="18" charset="0"/>
              </a:rPr>
              <a:t>aaaabbbb</a:t>
            </a:r>
            <a:r>
              <a:rPr lang="en-GB" sz="2400" dirty="0">
                <a:cs typeface="Times New Roman" pitchFamily="18" charset="0"/>
              </a:rPr>
              <a:t>, ... }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>
                <a:cs typeface="Times New Roman" pitchFamily="18" charset="0"/>
              </a:rPr>
              <a:t>atau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dapat</a:t>
            </a:r>
            <a:r>
              <a:rPr lang="en-GB" sz="2400" dirty="0">
                <a:cs typeface="Times New Roman" pitchFamily="18" charset="0"/>
              </a:rPr>
              <a:t> pula </a:t>
            </a:r>
            <a:r>
              <a:rPr lang="en-GB" sz="2400" dirty="0" err="1">
                <a:cs typeface="Times New Roman" pitchFamily="18" charset="0"/>
              </a:rPr>
              <a:t>dituliskan</a:t>
            </a:r>
            <a:endParaRPr lang="en-GB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itchFamily="18" charset="0"/>
              </a:rPr>
              <a:t>	L(G) = {</a:t>
            </a:r>
            <a:r>
              <a:rPr lang="en-GB" sz="2400" dirty="0" err="1">
                <a:cs typeface="Times New Roman" pitchFamily="18" charset="0"/>
              </a:rPr>
              <a:t>a</a:t>
            </a:r>
            <a:r>
              <a:rPr lang="en-GB" sz="2400" baseline="30000" dirty="0" err="1">
                <a:cs typeface="Times New Roman" pitchFamily="18" charset="0"/>
              </a:rPr>
              <a:t>n</a:t>
            </a:r>
            <a:r>
              <a:rPr lang="en-GB" sz="2400" dirty="0" err="1">
                <a:cs typeface="Times New Roman" pitchFamily="18" charset="0"/>
              </a:rPr>
              <a:t>b</a:t>
            </a:r>
            <a:r>
              <a:rPr lang="en-GB" sz="2400" baseline="30000" dirty="0" err="1">
                <a:cs typeface="Times New Roman" pitchFamily="18" charset="0"/>
              </a:rPr>
              <a:t>n</a:t>
            </a:r>
            <a:r>
              <a:rPr lang="en-GB" sz="2400" dirty="0">
                <a:cs typeface="Times New Roman" pitchFamily="18" charset="0"/>
              </a:rPr>
              <a:t> | n </a:t>
            </a:r>
            <a:r>
              <a:rPr lang="en-GB" sz="2400" dirty="0">
                <a:latin typeface="Symbol" pitchFamily="18" charset="2"/>
                <a:cs typeface="Times New Roman" pitchFamily="18" charset="0"/>
              </a:rPr>
              <a:t></a:t>
            </a:r>
            <a:r>
              <a:rPr lang="en-GB" sz="2400" dirty="0">
                <a:cs typeface="Times New Roman" pitchFamily="18" charset="0"/>
              </a:rPr>
              <a:t> 0 }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Teknik Informatika UPNVY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7A1FDB-106D-4A1D-B332-89654D218810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Contoh Tatabahasa (2)</a:t>
            </a:r>
            <a:r>
              <a:rPr lang="ar-SA">
                <a:cs typeface="Arial" charset="0"/>
              </a:rPr>
              <a:t>‏</a:t>
            </a:r>
            <a:endParaRPr lang="en-GB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776"/>
            <a:ext cx="8001000" cy="489654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err="1">
                <a:cs typeface="Times New Roman" pitchFamily="18" charset="0"/>
              </a:rPr>
              <a:t>Tatabahasa</a:t>
            </a:r>
            <a:r>
              <a:rPr lang="en-GB" sz="2000" dirty="0">
                <a:cs typeface="Times New Roman" pitchFamily="18" charset="0"/>
              </a:rPr>
              <a:t> G = {{S,A} , {</a:t>
            </a:r>
            <a:r>
              <a:rPr lang="en-GB" sz="2000" dirty="0" err="1">
                <a:cs typeface="Times New Roman" pitchFamily="18" charset="0"/>
              </a:rPr>
              <a:t>a,b</a:t>
            </a:r>
            <a:r>
              <a:rPr lang="en-GB" sz="2000" dirty="0">
                <a:cs typeface="Times New Roman" pitchFamily="18" charset="0"/>
              </a:rPr>
              <a:t>}, S , P } </a:t>
            </a:r>
            <a:r>
              <a:rPr lang="en-GB" sz="2000" dirty="0" err="1">
                <a:cs typeface="Times New Roman" pitchFamily="18" charset="0"/>
              </a:rPr>
              <a:t>dengan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aturan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produksi</a:t>
            </a:r>
            <a:r>
              <a:rPr lang="en-GB" sz="2000" dirty="0">
                <a:cs typeface="Times New Roman" pitchFamily="18" charset="0"/>
              </a:rPr>
              <a:t> P </a:t>
            </a:r>
            <a:r>
              <a:rPr lang="en-GB" sz="2000" dirty="0" err="1">
                <a:cs typeface="Times New Roman" pitchFamily="18" charset="0"/>
              </a:rPr>
              <a:t>adalah</a:t>
            </a:r>
            <a:r>
              <a:rPr lang="en-GB" sz="2000" dirty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cs typeface="Times New Roman" pitchFamily="18" charset="0"/>
              </a:rPr>
              <a:t>	S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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Ab</a:t>
            </a:r>
            <a:endParaRPr lang="en-GB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cs typeface="Times New Roman" pitchFamily="18" charset="0"/>
              </a:rPr>
              <a:t>	A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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aAb</a:t>
            </a:r>
            <a:endParaRPr lang="en-GB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cs typeface="Times New Roman" pitchFamily="18" charset="0"/>
              </a:rPr>
              <a:t>	A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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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err="1">
                <a:cs typeface="Times New Roman" pitchFamily="18" charset="0"/>
              </a:rPr>
              <a:t>maka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dapat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dihasilkan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 smtClean="0">
                <a:cs typeface="Times New Roman" pitchFamily="18" charset="0"/>
              </a:rPr>
              <a:t>beberapa</a:t>
            </a:r>
            <a:r>
              <a:rPr lang="en-GB" sz="2000" dirty="0" smtClean="0">
                <a:cs typeface="Times New Roman" pitchFamily="18" charset="0"/>
              </a:rPr>
              <a:t> string</a:t>
            </a:r>
            <a:endParaRPr lang="en-GB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cs typeface="Times New Roman" pitchFamily="18" charset="0"/>
              </a:rPr>
              <a:t>	S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Ab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cs typeface="Times New Roman" pitchFamily="18" charset="0"/>
              </a:rPr>
              <a:t>	S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Ab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aAbb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abb</a:t>
            </a:r>
            <a:endParaRPr lang="en-GB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cs typeface="Times New Roman" pitchFamily="18" charset="0"/>
              </a:rPr>
              <a:t>	S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Ab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aAbb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aaAbbb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aabbb</a:t>
            </a:r>
            <a:endParaRPr lang="en-GB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cs typeface="Times New Roman" pitchFamily="18" charset="0"/>
              </a:rPr>
              <a:t>	S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Ab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aAbb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aaAbbb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aaaAbbbb</a:t>
            </a:r>
            <a:r>
              <a:rPr lang="en-GB" sz="2000" dirty="0">
                <a:cs typeface="Times New Roman" pitchFamily="18" charset="0"/>
              </a:rPr>
              <a:t> =&gt;</a:t>
            </a:r>
            <a:r>
              <a:rPr lang="en-GB" sz="2000" dirty="0" err="1">
                <a:cs typeface="Times New Roman" pitchFamily="18" charset="0"/>
              </a:rPr>
              <a:t>aaabbbb</a:t>
            </a:r>
            <a:r>
              <a:rPr lang="en-GB" sz="2000" dirty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cs typeface="Times New Roman" pitchFamily="18" charset="0"/>
              </a:rPr>
              <a:t>	S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Ab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aAbb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aaAbbb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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aaaAbbbb</a:t>
            </a:r>
            <a:r>
              <a:rPr lang="en-GB" sz="2000" dirty="0">
                <a:cs typeface="Times New Roman" pitchFamily="18" charset="0"/>
              </a:rPr>
              <a:t> =&gt;</a:t>
            </a:r>
            <a:r>
              <a:rPr lang="en-GB" sz="2000" dirty="0" err="1">
                <a:cs typeface="Times New Roman" pitchFamily="18" charset="0"/>
              </a:rPr>
              <a:t>aaaaAbbbbb</a:t>
            </a:r>
            <a:r>
              <a:rPr lang="en-GB" sz="2000" dirty="0">
                <a:cs typeface="Times New Roman" pitchFamily="18" charset="0"/>
              </a:rPr>
              <a:t>=&gt; </a:t>
            </a:r>
            <a:r>
              <a:rPr lang="en-GB" sz="2000" dirty="0" err="1">
                <a:cs typeface="Times New Roman" pitchFamily="18" charset="0"/>
              </a:rPr>
              <a:t>aaaabbbbb</a:t>
            </a:r>
            <a:r>
              <a:rPr lang="en-GB" sz="2000" dirty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cs typeface="Times New Roman" pitchFamily="18" charset="0"/>
              </a:rPr>
              <a:t> </a:t>
            </a:r>
            <a:r>
              <a:rPr lang="en-GB" sz="2000" dirty="0" err="1">
                <a:cs typeface="Times New Roman" pitchFamily="18" charset="0"/>
              </a:rPr>
              <a:t>Bahasa</a:t>
            </a:r>
            <a:r>
              <a:rPr lang="en-GB" sz="2000" dirty="0">
                <a:cs typeface="Times New Roman" pitchFamily="18" charset="0"/>
              </a:rPr>
              <a:t> yang </a:t>
            </a:r>
            <a:r>
              <a:rPr lang="en-GB" sz="2000" dirty="0" err="1">
                <a:cs typeface="Times New Roman" pitchFamily="18" charset="0"/>
              </a:rPr>
              <a:t>dihasilkan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dari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tatabahasa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tersebut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adalah</a:t>
            </a:r>
            <a:endParaRPr lang="en-GB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cs typeface="Times New Roman" pitchFamily="18" charset="0"/>
              </a:rPr>
              <a:t>	L(G) = { b , </a:t>
            </a:r>
            <a:r>
              <a:rPr lang="en-GB" sz="2000" dirty="0" err="1">
                <a:cs typeface="Times New Roman" pitchFamily="18" charset="0"/>
              </a:rPr>
              <a:t>abb</a:t>
            </a:r>
            <a:r>
              <a:rPr lang="en-GB" sz="2000" dirty="0">
                <a:cs typeface="Times New Roman" pitchFamily="18" charset="0"/>
              </a:rPr>
              <a:t>, </a:t>
            </a:r>
            <a:r>
              <a:rPr lang="en-GB" sz="2000" dirty="0" err="1">
                <a:cs typeface="Times New Roman" pitchFamily="18" charset="0"/>
              </a:rPr>
              <a:t>aabbb</a:t>
            </a:r>
            <a:r>
              <a:rPr lang="en-GB" sz="2000" dirty="0">
                <a:cs typeface="Times New Roman" pitchFamily="18" charset="0"/>
              </a:rPr>
              <a:t> , </a:t>
            </a:r>
            <a:r>
              <a:rPr lang="en-GB" sz="2000" dirty="0" err="1">
                <a:cs typeface="Times New Roman" pitchFamily="18" charset="0"/>
              </a:rPr>
              <a:t>aaabbbb</a:t>
            </a:r>
            <a:r>
              <a:rPr lang="en-GB" sz="2000" dirty="0">
                <a:cs typeface="Times New Roman" pitchFamily="18" charset="0"/>
              </a:rPr>
              <a:t> , </a:t>
            </a:r>
            <a:r>
              <a:rPr lang="en-GB" sz="2000" dirty="0" err="1">
                <a:cs typeface="Times New Roman" pitchFamily="18" charset="0"/>
              </a:rPr>
              <a:t>aaaabbbbb</a:t>
            </a:r>
            <a:r>
              <a:rPr lang="en-GB" sz="2000" dirty="0">
                <a:cs typeface="Times New Roman" pitchFamily="18" charset="0"/>
              </a:rPr>
              <a:t>, ... }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err="1">
                <a:cs typeface="Times New Roman" pitchFamily="18" charset="0"/>
              </a:rPr>
              <a:t>atau</a:t>
            </a:r>
            <a:r>
              <a:rPr lang="en-GB" sz="2000" dirty="0">
                <a:cs typeface="Times New Roman" pitchFamily="18" charset="0"/>
              </a:rPr>
              <a:t> </a:t>
            </a:r>
            <a:r>
              <a:rPr lang="en-GB" sz="2000" dirty="0" err="1">
                <a:cs typeface="Times New Roman" pitchFamily="18" charset="0"/>
              </a:rPr>
              <a:t>dapat</a:t>
            </a:r>
            <a:r>
              <a:rPr lang="en-GB" sz="2000" dirty="0">
                <a:cs typeface="Times New Roman" pitchFamily="18" charset="0"/>
              </a:rPr>
              <a:t> pula </a:t>
            </a:r>
            <a:r>
              <a:rPr lang="en-GB" sz="2000" dirty="0" err="1">
                <a:cs typeface="Times New Roman" pitchFamily="18" charset="0"/>
              </a:rPr>
              <a:t>dituliskan</a:t>
            </a:r>
            <a:endParaRPr lang="en-GB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cs typeface="Times New Roman" pitchFamily="18" charset="0"/>
              </a:rPr>
              <a:t>	L(G) = {a</a:t>
            </a:r>
            <a:r>
              <a:rPr lang="en-GB" sz="2000" baseline="30000" dirty="0">
                <a:cs typeface="Times New Roman" pitchFamily="18" charset="0"/>
              </a:rPr>
              <a:t>n</a:t>
            </a:r>
            <a:r>
              <a:rPr lang="en-GB" sz="2000" dirty="0">
                <a:cs typeface="Times New Roman" pitchFamily="18" charset="0"/>
              </a:rPr>
              <a:t>b</a:t>
            </a:r>
            <a:r>
              <a:rPr lang="en-GB" sz="2000" baseline="30000" dirty="0">
                <a:cs typeface="Times New Roman" pitchFamily="18" charset="0"/>
              </a:rPr>
              <a:t>n+1</a:t>
            </a:r>
            <a:r>
              <a:rPr lang="en-GB" sz="2000" dirty="0">
                <a:cs typeface="Times New Roman" pitchFamily="18" charset="0"/>
              </a:rPr>
              <a:t> | n </a:t>
            </a:r>
            <a:r>
              <a:rPr lang="en-GB" sz="2000" dirty="0">
                <a:latin typeface="Symbol" pitchFamily="18" charset="2"/>
                <a:cs typeface="Times New Roman" pitchFamily="18" charset="0"/>
              </a:rPr>
              <a:t></a:t>
            </a:r>
            <a:r>
              <a:rPr lang="en-GB" sz="2000" dirty="0">
                <a:cs typeface="Times New Roman" pitchFamily="18" charset="0"/>
              </a:rPr>
              <a:t> 0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1275"/>
            <a:ext cx="7772400" cy="14351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penentuan</a:t>
            </a:r>
            <a:r>
              <a:rPr lang="en-GB" dirty="0"/>
              <a:t>/</a:t>
            </a:r>
            <a:r>
              <a:rPr lang="en-GB" dirty="0" err="1"/>
              <a:t>derivasi</a:t>
            </a:r>
            <a:r>
              <a:rPr lang="en-GB" dirty="0"/>
              <a:t> :</a:t>
            </a:r>
          </a:p>
        </p:txBody>
      </p:sp>
      <p:sp>
        <p:nvSpPr>
          <p:cNvPr id="18436" name="Rectangle 25"/>
          <p:cNvSpPr>
            <a:spLocks noChangeArrowheads="1"/>
          </p:cNvSpPr>
          <p:nvPr/>
        </p:nvSpPr>
        <p:spPr bwMode="auto">
          <a:xfrm>
            <a:off x="468313" y="1557338"/>
            <a:ext cx="80645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14350" indent="-514350"/>
            <a:r>
              <a:rPr lang="en-US" sz="2400" dirty="0" err="1">
                <a:solidFill>
                  <a:schemeClr val="tx1"/>
                </a:solidFill>
              </a:rPr>
              <a:t>Terdapat</a:t>
            </a:r>
            <a:r>
              <a:rPr lang="en-US" sz="2400" dirty="0">
                <a:solidFill>
                  <a:schemeClr val="tx1"/>
                </a:solidFill>
              </a:rPr>
              <a:t> Grammar G1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P1 = {(1)Q</a:t>
            </a:r>
            <a:r>
              <a:rPr lang="en-GB" sz="2400" dirty="0">
                <a:solidFill>
                  <a:schemeClr val="tx1"/>
                </a:solidFill>
                <a:latin typeface="Symbol" pitchFamily="16" charset="2"/>
                <a:cs typeface="Times New Roman" pitchFamily="16" charset="0"/>
              </a:rPr>
              <a:t> 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Rab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 marL="514350" indent="-514350"/>
            <a:r>
              <a:rPr lang="en-US" sz="2400" dirty="0">
                <a:solidFill>
                  <a:schemeClr val="tx1"/>
                </a:solidFill>
              </a:rPr>
              <a:t> (2)R</a:t>
            </a:r>
            <a:r>
              <a:rPr lang="en-GB" sz="2400" dirty="0">
                <a:solidFill>
                  <a:schemeClr val="tx1"/>
                </a:solidFill>
                <a:latin typeface="Symbol" pitchFamily="16" charset="2"/>
                <a:cs typeface="Times New Roman" pitchFamily="16" charset="0"/>
              </a:rPr>
              <a:t> 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aaS</a:t>
            </a:r>
            <a:r>
              <a:rPr lang="en-US" sz="2400" dirty="0">
                <a:solidFill>
                  <a:schemeClr val="tx1"/>
                </a:solidFill>
              </a:rPr>
              <a:t> | </a:t>
            </a:r>
            <a:r>
              <a:rPr lang="en-US" sz="2400" dirty="0" err="1">
                <a:solidFill>
                  <a:schemeClr val="tx1"/>
                </a:solidFill>
              </a:rPr>
              <a:t>ba</a:t>
            </a:r>
            <a:r>
              <a:rPr lang="en-US" sz="2400" dirty="0">
                <a:solidFill>
                  <a:schemeClr val="tx1"/>
                </a:solidFill>
              </a:rPr>
              <a:t>, (3)S </a:t>
            </a:r>
            <a:r>
              <a:rPr lang="en-GB" sz="2400" dirty="0">
                <a:solidFill>
                  <a:schemeClr val="tx1"/>
                </a:solidFill>
                <a:latin typeface="Symbol" pitchFamily="16" charset="2"/>
                <a:cs typeface="Times New Roman" pitchFamily="16" charset="0"/>
              </a:rPr>
              <a:t></a:t>
            </a:r>
            <a:r>
              <a:rPr lang="en-US" sz="2400" dirty="0">
                <a:solidFill>
                  <a:schemeClr val="tx1"/>
                </a:solidFill>
              </a:rPr>
              <a:t>  b | </a:t>
            </a:r>
            <a:r>
              <a:rPr lang="en-US" sz="2400" dirty="0" err="1">
                <a:solidFill>
                  <a:schemeClr val="tx1"/>
                </a:solidFill>
              </a:rPr>
              <a:t>Tba</a:t>
            </a:r>
            <a:r>
              <a:rPr lang="en-US" sz="2400" dirty="0">
                <a:solidFill>
                  <a:schemeClr val="tx1"/>
                </a:solidFill>
              </a:rPr>
              <a:t>, (4) T</a:t>
            </a:r>
            <a:r>
              <a:rPr lang="en-GB" sz="2400" dirty="0">
                <a:solidFill>
                  <a:schemeClr val="tx1"/>
                </a:solidFill>
                <a:latin typeface="Symbol" pitchFamily="16" charset="2"/>
                <a:cs typeface="Times New Roman" pitchFamily="16" charset="0"/>
              </a:rPr>
              <a:t> </a:t>
            </a:r>
            <a:r>
              <a:rPr lang="en-US" sz="2400" dirty="0">
                <a:solidFill>
                  <a:schemeClr val="tx1"/>
                </a:solidFill>
              </a:rPr>
              <a:t>  Sab}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S = Q</a:t>
            </a:r>
          </a:p>
          <a:p>
            <a:pPr marL="514350" indent="-514350">
              <a:buFont typeface="Wingdings" charset="2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Wingdings" charset="2"/>
              <a:buNone/>
            </a:pPr>
            <a:r>
              <a:rPr lang="en-US" sz="2400" dirty="0" err="1">
                <a:solidFill>
                  <a:schemeClr val="tx1"/>
                </a:solidFill>
              </a:rPr>
              <a:t>Sehingga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dibentuk</a:t>
            </a:r>
            <a:r>
              <a:rPr lang="en-US" sz="2400" dirty="0">
                <a:solidFill>
                  <a:schemeClr val="tx1"/>
                </a:solidFill>
              </a:rPr>
              <a:t> string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penulisan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derivasi</a:t>
            </a:r>
            <a:r>
              <a:rPr lang="en-US" sz="2400" dirty="0">
                <a:solidFill>
                  <a:schemeClr val="tx1"/>
                </a:solidFill>
              </a:rPr>
              <a:t>) :</a:t>
            </a:r>
          </a:p>
          <a:p>
            <a:pPr marL="514350" indent="-514350">
              <a:buFont typeface="Wingdings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Q</a:t>
            </a:r>
            <a:r>
              <a:rPr lang="en-GB" sz="2400" dirty="0">
                <a:latin typeface="Symbol" pitchFamily="16" charset="2"/>
                <a:cs typeface="Times New Roman" pitchFamily="16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Symbol" pitchFamily="16" charset="2"/>
                <a:cs typeface="Times New Roman" pitchFamily="16" charset="0"/>
              </a:rPr>
              <a:t></a:t>
            </a: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i="1" dirty="0" err="1">
                <a:solidFill>
                  <a:srgbClr val="00B050"/>
                </a:solidFill>
              </a:rPr>
              <a:t>R</a:t>
            </a:r>
            <a:r>
              <a:rPr lang="en-US" sz="2400" dirty="0" err="1">
                <a:solidFill>
                  <a:schemeClr val="tx1"/>
                </a:solidFill>
              </a:rPr>
              <a:t>ab</a:t>
            </a:r>
            <a:r>
              <a:rPr lang="en-US" sz="2400" dirty="0">
                <a:solidFill>
                  <a:schemeClr val="tx1"/>
                </a:solidFill>
              </a:rPr>
              <a:t> (1)</a:t>
            </a:r>
          </a:p>
          <a:p>
            <a:pPr marL="514350" indent="-514350">
              <a:buFont typeface="Wingdings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Q</a:t>
            </a:r>
            <a:r>
              <a:rPr lang="en-GB" sz="2400" dirty="0">
                <a:solidFill>
                  <a:schemeClr val="tx1"/>
                </a:solidFill>
                <a:latin typeface="Symbol" pitchFamily="16" charset="2"/>
                <a:cs typeface="Times New Roman" pitchFamily="16" charset="0"/>
              </a:rPr>
              <a:t> </a:t>
            </a: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i="1" dirty="0" err="1">
                <a:solidFill>
                  <a:srgbClr val="00B050"/>
                </a:solidFill>
              </a:rPr>
              <a:t>aaS</a:t>
            </a:r>
            <a:r>
              <a:rPr lang="en-US" sz="2400" dirty="0" err="1">
                <a:solidFill>
                  <a:schemeClr val="tx1"/>
                </a:solidFill>
              </a:rPr>
              <a:t>ab</a:t>
            </a:r>
            <a:r>
              <a:rPr lang="en-US" sz="2400" dirty="0">
                <a:solidFill>
                  <a:schemeClr val="tx1"/>
                </a:solidFill>
              </a:rPr>
              <a:t> (2)</a:t>
            </a:r>
          </a:p>
          <a:p>
            <a:pPr marL="514350" indent="-514350">
              <a:buFont typeface="Wingdings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Q</a:t>
            </a:r>
            <a:r>
              <a:rPr lang="en-GB" sz="2400" dirty="0">
                <a:solidFill>
                  <a:schemeClr val="tx1"/>
                </a:solidFill>
                <a:latin typeface="Symbol" pitchFamily="16" charset="2"/>
                <a:cs typeface="Times New Roman" pitchFamily="16" charset="0"/>
              </a:rPr>
              <a:t> </a:t>
            </a: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aa</a:t>
            </a:r>
            <a:r>
              <a:rPr lang="en-US" sz="2400" i="1" dirty="0" err="1">
                <a:solidFill>
                  <a:srgbClr val="00B050"/>
                </a:solidFill>
              </a:rPr>
              <a:t>b</a:t>
            </a:r>
            <a:r>
              <a:rPr lang="en-US" sz="2400" i="1" dirty="0" err="1">
                <a:solidFill>
                  <a:schemeClr val="tx1"/>
                </a:solidFill>
              </a:rPr>
              <a:t>a</a:t>
            </a:r>
            <a:r>
              <a:rPr lang="en-US" sz="2400" dirty="0" err="1">
                <a:solidFill>
                  <a:schemeClr val="tx1"/>
                </a:solidFill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 (terminate full)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mulai</a:t>
            </a:r>
            <a:r>
              <a:rPr lang="en-US" sz="2400" dirty="0">
                <a:solidFill>
                  <a:schemeClr val="tx1"/>
                </a:solidFill>
              </a:rPr>
              <a:t> (2) </a:t>
            </a:r>
            <a:r>
              <a:rPr lang="en-US" sz="2400" dirty="0" err="1">
                <a:solidFill>
                  <a:schemeClr val="tx1"/>
                </a:solidFill>
              </a:rPr>
              <a:t>aa</a:t>
            </a:r>
            <a:r>
              <a:rPr lang="en-US" sz="2400" dirty="0" err="1">
                <a:solidFill>
                  <a:schemeClr val="accent6"/>
                </a:solidFill>
              </a:rPr>
              <a:t>S</a:t>
            </a:r>
            <a:r>
              <a:rPr lang="en-US" sz="2400" dirty="0" err="1">
                <a:solidFill>
                  <a:schemeClr val="tx1"/>
                </a:solidFill>
              </a:rPr>
              <a:t>ab</a:t>
            </a: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Wingdings" charset="2"/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tx1"/>
                </a:solidFill>
              </a:rPr>
              <a:t>Q </a:t>
            </a:r>
            <a:r>
              <a:rPr lang="en-GB" sz="2400" dirty="0">
                <a:solidFill>
                  <a:schemeClr val="tx1"/>
                </a:solidFill>
                <a:latin typeface="Symbol" pitchFamily="16" charset="2"/>
                <a:cs typeface="Times New Roman" pitchFamily="16" charset="0"/>
              </a:rPr>
              <a:t>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aa</a:t>
            </a:r>
            <a:r>
              <a:rPr lang="en-US" sz="2400" i="1" dirty="0" err="1">
                <a:solidFill>
                  <a:schemeClr val="accent6"/>
                </a:solidFill>
              </a:rPr>
              <a:t>T</a:t>
            </a:r>
            <a:r>
              <a:rPr lang="en-US" sz="2400" dirty="0" err="1">
                <a:solidFill>
                  <a:schemeClr val="accent6"/>
                </a:solidFill>
              </a:rPr>
              <a:t>ba</a:t>
            </a:r>
            <a:r>
              <a:rPr lang="en-US" sz="2400" dirty="0" err="1">
                <a:solidFill>
                  <a:schemeClr val="tx1"/>
                </a:solidFill>
              </a:rPr>
              <a:t>ab</a:t>
            </a:r>
            <a:r>
              <a:rPr lang="en-US" sz="2400" dirty="0">
                <a:solidFill>
                  <a:schemeClr val="tx1"/>
                </a:solidFill>
              </a:rPr>
              <a:t> (3)</a:t>
            </a:r>
          </a:p>
          <a:p>
            <a:pPr marL="514350" indent="-514350">
              <a:buFont typeface="Wingdings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			              Q</a:t>
            </a:r>
            <a:r>
              <a:rPr lang="en-GB" sz="2400" dirty="0">
                <a:solidFill>
                  <a:schemeClr val="tx1"/>
                </a:solidFill>
                <a:latin typeface="Symbol" pitchFamily="16" charset="2"/>
                <a:cs typeface="Times New Roman" pitchFamily="16" charset="0"/>
              </a:rPr>
              <a:t> 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aa</a:t>
            </a:r>
            <a:r>
              <a:rPr lang="en-US" sz="2400" dirty="0" err="1">
                <a:solidFill>
                  <a:schemeClr val="accent6"/>
                </a:solidFill>
              </a:rPr>
              <a:t>Sab</a:t>
            </a:r>
            <a:r>
              <a:rPr lang="en-US" sz="2400" dirty="0" err="1">
                <a:solidFill>
                  <a:schemeClr val="tx1"/>
                </a:solidFill>
              </a:rPr>
              <a:t>baab</a:t>
            </a:r>
            <a:r>
              <a:rPr lang="en-US" sz="2400" dirty="0">
                <a:solidFill>
                  <a:schemeClr val="tx1"/>
                </a:solidFill>
              </a:rPr>
              <a:t> (4)</a:t>
            </a:r>
          </a:p>
          <a:p>
            <a:pPr marL="514350" indent="-514350">
              <a:buFont typeface="Wingdings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			              Q </a:t>
            </a:r>
            <a:r>
              <a:rPr lang="en-GB" sz="2400" dirty="0">
                <a:solidFill>
                  <a:schemeClr val="tx1"/>
                </a:solidFill>
                <a:latin typeface="Symbol" pitchFamily="16" charset="2"/>
                <a:cs typeface="Times New Roman" pitchFamily="16" charset="0"/>
              </a:rPr>
              <a:t>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rgbClr val="FF0000"/>
                </a:solidFill>
              </a:rPr>
              <a:t>aa</a:t>
            </a:r>
            <a:r>
              <a:rPr lang="en-US" sz="2400" i="1" dirty="0" err="1">
                <a:solidFill>
                  <a:srgbClr val="FF0000"/>
                </a:solidFill>
              </a:rPr>
              <a:t>b</a:t>
            </a:r>
            <a:r>
              <a:rPr lang="en-US" sz="2400" dirty="0" err="1">
                <a:solidFill>
                  <a:srgbClr val="FF0000"/>
                </a:solidFill>
              </a:rPr>
              <a:t>abbaab</a:t>
            </a:r>
            <a:r>
              <a:rPr lang="en-US" sz="2400" dirty="0">
                <a:solidFill>
                  <a:srgbClr val="FF0000"/>
                </a:solidFill>
              </a:rPr>
              <a:t> (terminate full) </a:t>
            </a:r>
          </a:p>
          <a:p>
            <a:pPr marL="514350" indent="-514350">
              <a:buFont typeface="Wingdings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										                                                         </a:t>
            </a:r>
            <a:r>
              <a:rPr lang="en-US" sz="2400" dirty="0" err="1">
                <a:solidFill>
                  <a:srgbClr val="FF0000"/>
                </a:solidFill>
              </a:rPr>
              <a:t>dst</a:t>
            </a:r>
            <a:r>
              <a:rPr lang="en-US" sz="2400" dirty="0">
                <a:solidFill>
                  <a:srgbClr val="FF0000"/>
                </a:solidFill>
              </a:rPr>
              <a:t>….</a:t>
            </a: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9826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558242" cy="450534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Sintaks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bahasa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pemrograman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umumnya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dinyatakan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melalui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grammar, yang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secara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garis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besar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dibagi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menjadi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2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klas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utama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288925" algn="l"/>
              </a:tabLst>
            </a:pPr>
            <a:r>
              <a:rPr lang="en-US" sz="24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1.  Chomsky Normal Form (CNF)</a:t>
            </a:r>
          </a:p>
          <a:p>
            <a:pPr marL="457200" indent="-457200" eaLnBrk="1" hangingPunct="1">
              <a:lnSpc>
                <a:spcPct val="80000"/>
              </a:lnSpc>
              <a:buNone/>
              <a:tabLst>
                <a:tab pos="288925" algn="l"/>
              </a:tabLst>
            </a:pPr>
            <a:r>
              <a:rPr lang="en-US" sz="24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Terbagi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ke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dalam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2 sub-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klas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Wingdings" pitchFamily="2" charset="2"/>
              </a:rPr>
              <a:t>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 </a:t>
            </a:r>
            <a:r>
              <a:rPr lang="en-US" sz="24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Unrestricted Grammar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(grammar</a:t>
            </a:r>
            <a:r>
              <a:rPr lang="en-US" sz="2400" b="1" dirty="0">
                <a:solidFill>
                  <a:schemeClr val="bg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kelas</a:t>
            </a:r>
            <a:r>
              <a:rPr lang="en-US" sz="24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0)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Wingdings" pitchFamily="2" charset="2"/>
              </a:rPr>
              <a:t>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 </a:t>
            </a:r>
            <a:r>
              <a:rPr lang="en-US" sz="24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Restricted Grammar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yang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terdiri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dari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3 sub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sub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-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klas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Wingdings" pitchFamily="2" charset="2"/>
              </a:rPr>
              <a:t>  </a:t>
            </a:r>
            <a:r>
              <a:rPr lang="en-US" sz="24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Context-Sensitive Grammar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(grammar </a:t>
            </a:r>
            <a:r>
              <a:rPr lang="en-US" sz="2400" b="1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kelas</a:t>
            </a:r>
            <a:r>
              <a:rPr lang="en-US" sz="24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1)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Wingdings" pitchFamily="2" charset="2"/>
              </a:rPr>
              <a:t>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 </a:t>
            </a:r>
            <a:r>
              <a:rPr lang="en-US" sz="24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Context-Free Grammar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(grammar </a:t>
            </a:r>
            <a:r>
              <a:rPr lang="en-US" sz="2400" b="1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kelas</a:t>
            </a:r>
            <a:r>
              <a:rPr lang="en-US" sz="24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2)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Wingdings" pitchFamily="2" charset="2"/>
              </a:rPr>
              <a:t>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 </a:t>
            </a:r>
            <a:r>
              <a:rPr lang="en-US" sz="24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Regular Grammar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(grammar </a:t>
            </a:r>
            <a:r>
              <a:rPr lang="en-US" sz="2400" b="1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kelas</a:t>
            </a:r>
            <a:r>
              <a:rPr lang="en-US" sz="24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3)</a:t>
            </a:r>
          </a:p>
        </p:txBody>
      </p:sp>
      <p:sp>
        <p:nvSpPr>
          <p:cNvPr id="20493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1524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Teknik Informatika UPNVY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A38B0B-C41A-4634-A01F-889F17759EC5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Resume </a:t>
            </a:r>
            <a:r>
              <a:rPr lang="en-GB" dirty="0" err="1"/>
              <a:t>Kelas</a:t>
            </a:r>
            <a:r>
              <a:rPr lang="en-GB" dirty="0"/>
              <a:t> </a:t>
            </a:r>
            <a:r>
              <a:rPr lang="en-GB" dirty="0" err="1"/>
              <a:t>Tatabahasa</a:t>
            </a:r>
            <a:endParaRPr lang="en-GB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5915" y="1339081"/>
            <a:ext cx="8516565" cy="4538191"/>
            <a:chOff x="192" y="672"/>
            <a:chExt cx="5558" cy="312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92" y="672"/>
              <a:ext cx="1388" cy="452"/>
              <a:chOff x="192" y="672"/>
              <a:chExt cx="1388" cy="452"/>
            </a:xfrm>
          </p:grpSpPr>
          <p:sp>
            <p:nvSpPr>
              <p:cNvPr id="13377" name="Rectangle 4"/>
              <p:cNvSpPr>
                <a:spLocks noChangeArrowheads="1"/>
              </p:cNvSpPr>
              <p:nvPr/>
            </p:nvSpPr>
            <p:spPr bwMode="auto">
              <a:xfrm>
                <a:off x="254" y="672"/>
                <a:ext cx="1266" cy="4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Kelas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78" name="Rectangle 5"/>
              <p:cNvSpPr>
                <a:spLocks noChangeArrowheads="1"/>
              </p:cNvSpPr>
              <p:nvPr/>
            </p:nvSpPr>
            <p:spPr bwMode="auto">
              <a:xfrm>
                <a:off x="192" y="672"/>
                <a:ext cx="1389" cy="453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520" y="672"/>
              <a:ext cx="1574" cy="453"/>
              <a:chOff x="1520" y="672"/>
              <a:chExt cx="1574" cy="453"/>
            </a:xfrm>
          </p:grpSpPr>
          <p:sp>
            <p:nvSpPr>
              <p:cNvPr id="13375" name="Rectangle 7"/>
              <p:cNvSpPr>
                <a:spLocks noChangeArrowheads="1"/>
              </p:cNvSpPr>
              <p:nvPr/>
            </p:nvSpPr>
            <p:spPr bwMode="auto">
              <a:xfrm>
                <a:off x="1520" y="672"/>
                <a:ext cx="1574" cy="4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dirty="0" err="1">
                    <a:solidFill>
                      <a:srgbClr val="000000"/>
                    </a:solidFill>
                    <a:cs typeface="Times New Roman" pitchFamily="18" charset="0"/>
                  </a:rPr>
                  <a:t>Ruas</a:t>
                </a:r>
                <a:r>
                  <a:rPr lang="en-GB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GB" dirty="0" err="1">
                    <a:solidFill>
                      <a:srgbClr val="000000"/>
                    </a:solidFill>
                    <a:cs typeface="Times New Roman" pitchFamily="18" charset="0"/>
                  </a:rPr>
                  <a:t>kiri</a:t>
                </a:r>
                <a:endParaRPr lang="en-GB" dirty="0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76" name="Rectangle 8"/>
              <p:cNvSpPr>
                <a:spLocks noChangeArrowheads="1"/>
              </p:cNvSpPr>
              <p:nvPr/>
            </p:nvSpPr>
            <p:spPr bwMode="auto">
              <a:xfrm>
                <a:off x="1582" y="672"/>
                <a:ext cx="1389" cy="453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972" y="672"/>
              <a:ext cx="1388" cy="452"/>
              <a:chOff x="2972" y="672"/>
              <a:chExt cx="1388" cy="452"/>
            </a:xfrm>
          </p:grpSpPr>
          <p:sp>
            <p:nvSpPr>
              <p:cNvPr id="13373" name="Rectangle 10"/>
              <p:cNvSpPr>
                <a:spLocks noChangeArrowheads="1"/>
              </p:cNvSpPr>
              <p:nvPr/>
            </p:nvSpPr>
            <p:spPr bwMode="auto">
              <a:xfrm>
                <a:off x="3033" y="672"/>
                <a:ext cx="1266" cy="4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dirty="0" err="1">
                    <a:solidFill>
                      <a:srgbClr val="000000"/>
                    </a:solidFill>
                    <a:cs typeface="Times New Roman" pitchFamily="18" charset="0"/>
                  </a:rPr>
                  <a:t>Ruas</a:t>
                </a:r>
                <a:r>
                  <a:rPr lang="en-GB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GB" dirty="0" err="1">
                    <a:solidFill>
                      <a:srgbClr val="000000"/>
                    </a:solidFill>
                    <a:cs typeface="Times New Roman" pitchFamily="18" charset="0"/>
                  </a:rPr>
                  <a:t>Kanan</a:t>
                </a:r>
                <a:endParaRPr lang="en-GB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dirty="0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74" name="Rectangle 11"/>
              <p:cNvSpPr>
                <a:spLocks noChangeArrowheads="1"/>
              </p:cNvSpPr>
              <p:nvPr/>
            </p:nvSpPr>
            <p:spPr bwMode="auto">
              <a:xfrm>
                <a:off x="2972" y="672"/>
                <a:ext cx="1389" cy="453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4362" y="672"/>
              <a:ext cx="1388" cy="452"/>
              <a:chOff x="4362" y="672"/>
              <a:chExt cx="1388" cy="452"/>
            </a:xfrm>
          </p:grpSpPr>
          <p:sp>
            <p:nvSpPr>
              <p:cNvPr id="13371" name="Rectangle 13"/>
              <p:cNvSpPr>
                <a:spLocks noChangeArrowheads="1"/>
              </p:cNvSpPr>
              <p:nvPr/>
            </p:nvSpPr>
            <p:spPr bwMode="auto">
              <a:xfrm>
                <a:off x="4423" y="672"/>
                <a:ext cx="1266" cy="4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Contoh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72" name="Rectangle 14"/>
              <p:cNvSpPr>
                <a:spLocks noChangeArrowheads="1"/>
              </p:cNvSpPr>
              <p:nvPr/>
            </p:nvSpPr>
            <p:spPr bwMode="auto">
              <a:xfrm>
                <a:off x="4362" y="672"/>
                <a:ext cx="1389" cy="453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92" y="1126"/>
              <a:ext cx="1388" cy="907"/>
              <a:chOff x="192" y="1126"/>
              <a:chExt cx="1388" cy="907"/>
            </a:xfrm>
          </p:grpSpPr>
          <p:sp>
            <p:nvSpPr>
              <p:cNvPr id="13369" name="Rectangle 16"/>
              <p:cNvSpPr>
                <a:spLocks noChangeArrowheads="1"/>
              </p:cNvSpPr>
              <p:nvPr/>
            </p:nvSpPr>
            <p:spPr bwMode="auto">
              <a:xfrm>
                <a:off x="254" y="1126"/>
                <a:ext cx="1266" cy="90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Regular 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70" name="Rectangle 17"/>
              <p:cNvSpPr>
                <a:spLocks noChangeArrowheads="1"/>
              </p:cNvSpPr>
              <p:nvPr/>
            </p:nvSpPr>
            <p:spPr bwMode="auto">
              <a:xfrm>
                <a:off x="192" y="1126"/>
                <a:ext cx="1389" cy="908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582" y="1126"/>
              <a:ext cx="1388" cy="907"/>
              <a:chOff x="1582" y="1126"/>
              <a:chExt cx="1388" cy="907"/>
            </a:xfrm>
          </p:grpSpPr>
          <p:sp>
            <p:nvSpPr>
              <p:cNvPr id="13367" name="Rectangle 19"/>
              <p:cNvSpPr>
                <a:spLocks noChangeArrowheads="1"/>
              </p:cNvSpPr>
              <p:nvPr/>
            </p:nvSpPr>
            <p:spPr bwMode="auto">
              <a:xfrm>
                <a:off x="1643" y="1126"/>
                <a:ext cx="1266" cy="90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buFont typeface="Symbol" pitchFamily="18" charset="2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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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N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 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68" name="Rectangle 20"/>
              <p:cNvSpPr>
                <a:spLocks noChangeArrowheads="1"/>
              </p:cNvSpPr>
              <p:nvPr/>
            </p:nvSpPr>
            <p:spPr bwMode="auto">
              <a:xfrm>
                <a:off x="1582" y="1126"/>
                <a:ext cx="1389" cy="908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2971" y="1126"/>
              <a:ext cx="1452" cy="908"/>
              <a:chOff x="2971" y="1126"/>
              <a:chExt cx="1452" cy="908"/>
            </a:xfrm>
          </p:grpSpPr>
          <p:sp>
            <p:nvSpPr>
              <p:cNvPr id="13365" name="Rectangle 22"/>
              <p:cNvSpPr>
                <a:spLocks noChangeArrowheads="1"/>
              </p:cNvSpPr>
              <p:nvPr/>
            </p:nvSpPr>
            <p:spPr bwMode="auto">
              <a:xfrm>
                <a:off x="2971" y="1126"/>
                <a:ext cx="1452" cy="90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 marL="285750" indent="-285750">
                  <a:buFont typeface="Symbol"/>
                  <a:buChar char="£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cs typeface="Times New Roman" pitchFamily="18" charset="0"/>
                  </a:rPr>
                  <a:t>1 non terminal (paling </a:t>
                </a:r>
                <a:r>
                  <a:rPr lang="en-GB" dirty="0" err="1">
                    <a:solidFill>
                      <a:srgbClr val="000000"/>
                    </a:solidFill>
                    <a:cs typeface="Times New Roman" pitchFamily="18" charset="0"/>
                  </a:rPr>
                  <a:t>kiri</a:t>
                </a:r>
                <a:r>
                  <a:rPr lang="en-GB" dirty="0">
                    <a:solidFill>
                      <a:srgbClr val="000000"/>
                    </a:solidFill>
                    <a:cs typeface="Times New Roman" pitchFamily="18" charset="0"/>
                  </a:rPr>
                  <a:t>/</a:t>
                </a:r>
                <a:r>
                  <a:rPr lang="en-GB" dirty="0" err="1">
                    <a:solidFill>
                      <a:srgbClr val="000000"/>
                    </a:solidFill>
                    <a:cs typeface="Times New Roman" pitchFamily="18" charset="0"/>
                  </a:rPr>
                  <a:t>kanan</a:t>
                </a:r>
                <a:r>
                  <a:rPr lang="en-GB" dirty="0">
                    <a:solidFill>
                      <a:srgbClr val="000000"/>
                    </a:solidFill>
                    <a:cs typeface="Times New Roman" pitchFamily="18" charset="0"/>
                  </a:rPr>
                  <a:t>)</a:t>
                </a:r>
                <a:r>
                  <a:rPr lang="ar-SA" dirty="0">
                    <a:solidFill>
                      <a:srgbClr val="000000"/>
                    </a:solidFill>
                    <a:cs typeface="Times New Roman" pitchFamily="18" charset="0"/>
                  </a:rPr>
                  <a:t>‏</a:t>
                </a:r>
                <a:endParaRPr lang="en-US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dirty="0" err="1">
                    <a:solidFill>
                      <a:srgbClr val="000000"/>
                    </a:solidFill>
                    <a:cs typeface="Times New Roman" pitchFamily="18" charset="0"/>
                  </a:rPr>
                  <a:t>Semua</a:t>
                </a:r>
                <a:r>
                  <a:rPr lang="en-US" dirty="0">
                    <a:solidFill>
                      <a:srgbClr val="000000"/>
                    </a:solidFill>
                    <a:cs typeface="Times New Roman" pitchFamily="18" charset="0"/>
                  </a:rPr>
                  <a:t> terminal</a:t>
                </a:r>
                <a:endParaRPr lang="en-GB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dirty="0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66" name="Rectangle 23"/>
              <p:cNvSpPr>
                <a:spLocks noChangeArrowheads="1"/>
              </p:cNvSpPr>
              <p:nvPr/>
            </p:nvSpPr>
            <p:spPr bwMode="auto">
              <a:xfrm>
                <a:off x="2972" y="1126"/>
                <a:ext cx="1389" cy="908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4362" y="1126"/>
              <a:ext cx="1388" cy="907"/>
              <a:chOff x="4362" y="1126"/>
              <a:chExt cx="1388" cy="907"/>
            </a:xfrm>
          </p:grpSpPr>
          <p:sp>
            <p:nvSpPr>
              <p:cNvPr id="13363" name="Rectangle 25"/>
              <p:cNvSpPr>
                <a:spLocks noChangeArrowheads="1"/>
              </p:cNvSpPr>
              <p:nvPr/>
            </p:nvSpPr>
            <p:spPr bwMode="auto">
              <a:xfrm>
                <a:off x="4423" y="1126"/>
                <a:ext cx="1266" cy="90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P 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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abR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Q 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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 abc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R 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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Scac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64" name="Rectangle 26"/>
              <p:cNvSpPr>
                <a:spLocks noChangeArrowheads="1"/>
              </p:cNvSpPr>
              <p:nvPr/>
            </p:nvSpPr>
            <p:spPr bwMode="auto">
              <a:xfrm>
                <a:off x="4362" y="1126"/>
                <a:ext cx="1389" cy="908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192" y="2036"/>
              <a:ext cx="1388" cy="566"/>
              <a:chOff x="192" y="2036"/>
              <a:chExt cx="1388" cy="566"/>
            </a:xfrm>
          </p:grpSpPr>
          <p:sp>
            <p:nvSpPr>
              <p:cNvPr id="13361" name="Rectangle 28"/>
              <p:cNvSpPr>
                <a:spLocks noChangeArrowheads="1"/>
              </p:cNvSpPr>
              <p:nvPr/>
            </p:nvSpPr>
            <p:spPr bwMode="auto">
              <a:xfrm>
                <a:off x="254" y="2036"/>
                <a:ext cx="1266" cy="56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Context free</a:t>
                </a:r>
              </a:p>
            </p:txBody>
          </p:sp>
          <p:sp>
            <p:nvSpPr>
              <p:cNvPr id="13362" name="Rectangle 29"/>
              <p:cNvSpPr>
                <a:spLocks noChangeArrowheads="1"/>
              </p:cNvSpPr>
              <p:nvPr/>
            </p:nvSpPr>
            <p:spPr bwMode="auto">
              <a:xfrm>
                <a:off x="192" y="2036"/>
                <a:ext cx="1389" cy="567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1582" y="2036"/>
              <a:ext cx="1388" cy="566"/>
              <a:chOff x="1582" y="2036"/>
              <a:chExt cx="1388" cy="566"/>
            </a:xfrm>
          </p:grpSpPr>
          <p:sp>
            <p:nvSpPr>
              <p:cNvPr id="13359" name="Rectangle 31"/>
              <p:cNvSpPr>
                <a:spLocks noChangeArrowheads="1"/>
              </p:cNvSpPr>
              <p:nvPr/>
            </p:nvSpPr>
            <p:spPr bwMode="auto">
              <a:xfrm>
                <a:off x="1643" y="2036"/>
                <a:ext cx="1266" cy="56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buFont typeface="Symbol" pitchFamily="18" charset="2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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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N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60" name="Rectangle 32"/>
              <p:cNvSpPr>
                <a:spLocks noChangeArrowheads="1"/>
              </p:cNvSpPr>
              <p:nvPr/>
            </p:nvSpPr>
            <p:spPr bwMode="auto">
              <a:xfrm>
                <a:off x="1582" y="2036"/>
                <a:ext cx="1389" cy="567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972" y="2036"/>
              <a:ext cx="1388" cy="566"/>
              <a:chOff x="2972" y="2036"/>
              <a:chExt cx="1388" cy="566"/>
            </a:xfrm>
          </p:grpSpPr>
          <p:sp>
            <p:nvSpPr>
              <p:cNvPr id="13357" name="Rectangle 34"/>
              <p:cNvSpPr>
                <a:spLocks noChangeArrowheads="1"/>
              </p:cNvSpPr>
              <p:nvPr/>
            </p:nvSpPr>
            <p:spPr bwMode="auto">
              <a:xfrm>
                <a:off x="3033" y="2036"/>
                <a:ext cx="1266" cy="56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-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58" name="Rectangle 35"/>
              <p:cNvSpPr>
                <a:spLocks noChangeArrowheads="1"/>
              </p:cNvSpPr>
              <p:nvPr/>
            </p:nvSpPr>
            <p:spPr bwMode="auto">
              <a:xfrm>
                <a:off x="2972" y="2036"/>
                <a:ext cx="1389" cy="567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4362" y="2036"/>
              <a:ext cx="1388" cy="566"/>
              <a:chOff x="4362" y="2036"/>
              <a:chExt cx="1388" cy="566"/>
            </a:xfrm>
          </p:grpSpPr>
          <p:sp>
            <p:nvSpPr>
              <p:cNvPr id="13355" name="Rectangle 37"/>
              <p:cNvSpPr>
                <a:spLocks noChangeArrowheads="1"/>
              </p:cNvSpPr>
              <p:nvPr/>
            </p:nvSpPr>
            <p:spPr bwMode="auto">
              <a:xfrm>
                <a:off x="4423" y="2036"/>
                <a:ext cx="1266" cy="56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P 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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aQb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Q 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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abPRS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56" name="Rectangle 38"/>
              <p:cNvSpPr>
                <a:spLocks noChangeArrowheads="1"/>
              </p:cNvSpPr>
              <p:nvPr/>
            </p:nvSpPr>
            <p:spPr bwMode="auto">
              <a:xfrm>
                <a:off x="4362" y="2036"/>
                <a:ext cx="1389" cy="567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92" y="2604"/>
              <a:ext cx="1388" cy="622"/>
              <a:chOff x="192" y="2604"/>
              <a:chExt cx="1388" cy="622"/>
            </a:xfrm>
          </p:grpSpPr>
          <p:sp>
            <p:nvSpPr>
              <p:cNvPr id="13353" name="Rectangle 40"/>
              <p:cNvSpPr>
                <a:spLocks noChangeArrowheads="1"/>
              </p:cNvSpPr>
              <p:nvPr/>
            </p:nvSpPr>
            <p:spPr bwMode="auto">
              <a:xfrm>
                <a:off x="254" y="2604"/>
                <a:ext cx="1266" cy="62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Context sensitive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54" name="Rectangle 41"/>
              <p:cNvSpPr>
                <a:spLocks noChangeArrowheads="1"/>
              </p:cNvSpPr>
              <p:nvPr/>
            </p:nvSpPr>
            <p:spPr bwMode="auto">
              <a:xfrm>
                <a:off x="192" y="2604"/>
                <a:ext cx="1389" cy="623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1582" y="2604"/>
              <a:ext cx="1388" cy="622"/>
              <a:chOff x="1582" y="2604"/>
              <a:chExt cx="1388" cy="622"/>
            </a:xfrm>
          </p:grpSpPr>
          <p:sp>
            <p:nvSpPr>
              <p:cNvPr id="13351" name="Rectangle 43"/>
              <p:cNvSpPr>
                <a:spLocks noChangeArrowheads="1"/>
              </p:cNvSpPr>
              <p:nvPr/>
            </p:nvSpPr>
            <p:spPr bwMode="auto">
              <a:xfrm>
                <a:off x="1643" y="2604"/>
                <a:ext cx="1266" cy="62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buFont typeface="Symbol" pitchFamily="18" charset="2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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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(T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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N)</a:t>
                </a:r>
                <a:r>
                  <a:rPr lang="en-GB" baseline="30000">
                    <a:solidFill>
                      <a:srgbClr val="000000"/>
                    </a:solidFill>
                    <a:cs typeface="Times New Roman" pitchFamily="18" charset="0"/>
                  </a:rPr>
                  <a:t>+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baseline="30000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52" name="Rectangle 44"/>
              <p:cNvSpPr>
                <a:spLocks noChangeArrowheads="1"/>
              </p:cNvSpPr>
              <p:nvPr/>
            </p:nvSpPr>
            <p:spPr bwMode="auto">
              <a:xfrm>
                <a:off x="1582" y="2604"/>
                <a:ext cx="1389" cy="623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2972" y="2604"/>
              <a:ext cx="1388" cy="622"/>
              <a:chOff x="2972" y="2604"/>
              <a:chExt cx="1388" cy="622"/>
            </a:xfrm>
          </p:grpSpPr>
          <p:sp>
            <p:nvSpPr>
              <p:cNvPr id="13349" name="Rectangle 46"/>
              <p:cNvSpPr>
                <a:spLocks noChangeArrowheads="1"/>
              </p:cNvSpPr>
              <p:nvPr/>
            </p:nvSpPr>
            <p:spPr bwMode="auto">
              <a:xfrm>
                <a:off x="3033" y="2604"/>
                <a:ext cx="1266" cy="62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cs typeface="Times New Roman" pitchFamily="18" charset="0"/>
                  </a:rPr>
                  <a:t>|</a:t>
                </a:r>
                <a:r>
                  <a:rPr lang="en-GB" dirty="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</a:t>
                </a:r>
                <a:r>
                  <a:rPr lang="en-GB" dirty="0">
                    <a:solidFill>
                      <a:srgbClr val="000000"/>
                    </a:solidFill>
                    <a:cs typeface="Times New Roman" pitchFamily="18" charset="0"/>
                  </a:rPr>
                  <a:t>|  </a:t>
                </a:r>
                <a:r>
                  <a:rPr lang="en-GB" dirty="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</a:t>
                </a:r>
                <a:r>
                  <a:rPr lang="en-GB" dirty="0">
                    <a:solidFill>
                      <a:srgbClr val="000000"/>
                    </a:solidFill>
                    <a:cs typeface="Times New Roman" pitchFamily="18" charset="0"/>
                  </a:rPr>
                  <a:t> |</a:t>
                </a:r>
                <a:r>
                  <a:rPr lang="en-GB" dirty="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</a:t>
                </a:r>
                <a:r>
                  <a:rPr lang="en-GB" dirty="0">
                    <a:solidFill>
                      <a:srgbClr val="000000"/>
                    </a:solidFill>
                    <a:cs typeface="Times New Roman" pitchFamily="18" charset="0"/>
                  </a:rPr>
                  <a:t>|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dirty="0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50" name="Rectangle 47"/>
              <p:cNvSpPr>
                <a:spLocks noChangeArrowheads="1"/>
              </p:cNvSpPr>
              <p:nvPr/>
            </p:nvSpPr>
            <p:spPr bwMode="auto">
              <a:xfrm>
                <a:off x="2972" y="2604"/>
                <a:ext cx="1389" cy="623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362" y="2604"/>
              <a:ext cx="1388" cy="622"/>
              <a:chOff x="4362" y="2604"/>
              <a:chExt cx="1388" cy="622"/>
            </a:xfrm>
          </p:grpSpPr>
          <p:sp>
            <p:nvSpPr>
              <p:cNvPr id="13347" name="Rectangle 49"/>
              <p:cNvSpPr>
                <a:spLocks noChangeArrowheads="1"/>
              </p:cNvSpPr>
              <p:nvPr/>
            </p:nvSpPr>
            <p:spPr bwMode="auto">
              <a:xfrm>
                <a:off x="4423" y="2604"/>
                <a:ext cx="1266" cy="62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aD 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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Da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AD 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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aCD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48" name="Rectangle 50"/>
              <p:cNvSpPr>
                <a:spLocks noChangeArrowheads="1"/>
              </p:cNvSpPr>
              <p:nvPr/>
            </p:nvSpPr>
            <p:spPr bwMode="auto">
              <a:xfrm>
                <a:off x="4362" y="2604"/>
                <a:ext cx="1389" cy="623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192" y="3228"/>
              <a:ext cx="1388" cy="566"/>
              <a:chOff x="192" y="3228"/>
              <a:chExt cx="1388" cy="566"/>
            </a:xfrm>
          </p:grpSpPr>
          <p:sp>
            <p:nvSpPr>
              <p:cNvPr id="13345" name="Rectangle 52"/>
              <p:cNvSpPr>
                <a:spLocks noChangeArrowheads="1"/>
              </p:cNvSpPr>
              <p:nvPr/>
            </p:nvSpPr>
            <p:spPr bwMode="auto">
              <a:xfrm>
                <a:off x="254" y="3228"/>
                <a:ext cx="1266" cy="56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Unrestricted/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Bahasa alami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46" name="Rectangle 53"/>
              <p:cNvSpPr>
                <a:spLocks noChangeArrowheads="1"/>
              </p:cNvSpPr>
              <p:nvPr/>
            </p:nvSpPr>
            <p:spPr bwMode="auto">
              <a:xfrm>
                <a:off x="192" y="3228"/>
                <a:ext cx="1389" cy="567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1582" y="3228"/>
              <a:ext cx="1388" cy="566"/>
              <a:chOff x="1582" y="3228"/>
              <a:chExt cx="1388" cy="566"/>
            </a:xfrm>
          </p:grpSpPr>
          <p:sp>
            <p:nvSpPr>
              <p:cNvPr id="13343" name="Rectangle 55"/>
              <p:cNvSpPr>
                <a:spLocks noChangeArrowheads="1"/>
              </p:cNvSpPr>
              <p:nvPr/>
            </p:nvSpPr>
            <p:spPr bwMode="auto">
              <a:xfrm>
                <a:off x="1643" y="3228"/>
                <a:ext cx="1266" cy="56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buFont typeface="Symbol" pitchFamily="18" charset="2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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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(T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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N)</a:t>
                </a:r>
                <a:r>
                  <a:rPr lang="en-GB" baseline="30000">
                    <a:solidFill>
                      <a:srgbClr val="000000"/>
                    </a:solidFill>
                    <a:cs typeface="Times New Roman" pitchFamily="18" charset="0"/>
                  </a:rPr>
                  <a:t>+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baseline="30000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44" name="Rectangle 56"/>
              <p:cNvSpPr>
                <a:spLocks noChangeArrowheads="1"/>
              </p:cNvSpPr>
              <p:nvPr/>
            </p:nvSpPr>
            <p:spPr bwMode="auto">
              <a:xfrm>
                <a:off x="1582" y="3228"/>
                <a:ext cx="1389" cy="567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2972" y="3228"/>
              <a:ext cx="1388" cy="566"/>
              <a:chOff x="2972" y="3228"/>
              <a:chExt cx="1388" cy="566"/>
            </a:xfrm>
          </p:grpSpPr>
          <p:sp>
            <p:nvSpPr>
              <p:cNvPr id="13341" name="Rectangle 58"/>
              <p:cNvSpPr>
                <a:spLocks noChangeArrowheads="1"/>
              </p:cNvSpPr>
              <p:nvPr/>
            </p:nvSpPr>
            <p:spPr bwMode="auto">
              <a:xfrm>
                <a:off x="3033" y="3228"/>
                <a:ext cx="1266" cy="56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cs typeface="Times New Roman" pitchFamily="18" charset="0"/>
                  </a:rPr>
                  <a:t>|</a:t>
                </a:r>
                <a:r>
                  <a:rPr lang="en-GB" dirty="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</a:t>
                </a:r>
                <a:r>
                  <a:rPr lang="en-GB" dirty="0">
                    <a:solidFill>
                      <a:srgbClr val="000000"/>
                    </a:solidFill>
                    <a:cs typeface="Times New Roman" pitchFamily="18" charset="0"/>
                  </a:rPr>
                  <a:t>| &gt;=|</a:t>
                </a:r>
                <a:r>
                  <a:rPr lang="en-GB" dirty="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</a:t>
                </a:r>
                <a:r>
                  <a:rPr lang="en-GB" dirty="0">
                    <a:solidFill>
                      <a:srgbClr val="000000"/>
                    </a:solidFill>
                    <a:cs typeface="Times New Roman" pitchFamily="18" charset="0"/>
                  </a:rPr>
                  <a:t>|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 dirty="0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3342" name="Rectangle 59"/>
              <p:cNvSpPr>
                <a:spLocks noChangeArrowheads="1"/>
              </p:cNvSpPr>
              <p:nvPr/>
            </p:nvSpPr>
            <p:spPr bwMode="auto">
              <a:xfrm>
                <a:off x="2972" y="3228"/>
                <a:ext cx="1389" cy="567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4362" y="3228"/>
              <a:ext cx="1388" cy="566"/>
              <a:chOff x="4362" y="3228"/>
              <a:chExt cx="1388" cy="566"/>
            </a:xfrm>
          </p:grpSpPr>
          <p:sp>
            <p:nvSpPr>
              <p:cNvPr id="13339" name="Rectangle 61"/>
              <p:cNvSpPr>
                <a:spLocks noChangeArrowheads="1"/>
              </p:cNvSpPr>
              <p:nvPr/>
            </p:nvSpPr>
            <p:spPr bwMode="auto">
              <a:xfrm>
                <a:off x="4423" y="3228"/>
                <a:ext cx="1266" cy="56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CB 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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DB</a:t>
                </a:r>
              </a:p>
              <a:p>
                <a: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ADc 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</a:t>
                </a:r>
                <a:r>
                  <a:rPr lang="en-GB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GB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</a:rPr>
                  <a:t></a:t>
                </a:r>
              </a:p>
              <a:p>
                <a:pPr>
                  <a:buFont typeface="Symbol" pitchFamily="18" charset="2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GB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13340" name="Rectangle 62"/>
              <p:cNvSpPr>
                <a:spLocks noChangeArrowheads="1"/>
              </p:cNvSpPr>
              <p:nvPr/>
            </p:nvSpPr>
            <p:spPr bwMode="auto">
              <a:xfrm>
                <a:off x="4362" y="3228"/>
                <a:ext cx="1389" cy="567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318" name="Rectangle 63"/>
          <p:cNvSpPr>
            <a:spLocks noChangeArrowheads="1"/>
          </p:cNvSpPr>
          <p:nvPr/>
        </p:nvSpPr>
        <p:spPr bwMode="auto">
          <a:xfrm>
            <a:off x="0" y="1812925"/>
            <a:ext cx="9144000" cy="5045075"/>
          </a:xfrm>
          <a:prstGeom prst="rect">
            <a:avLst/>
          </a:prstGeom>
          <a:noFill/>
          <a:ln w="11160">
            <a:solidFill>
              <a:srgbClr val="A0A0A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Callout 22"/>
          <p:cNvSpPr/>
          <p:nvPr/>
        </p:nvSpPr>
        <p:spPr>
          <a:xfrm>
            <a:off x="1331640" y="6093297"/>
            <a:ext cx="4688160" cy="601058"/>
          </a:xfrm>
          <a:prstGeom prst="wedgeEllipseCallout">
            <a:avLst>
              <a:gd name="adj1" fmla="val -10225"/>
              <a:gd name="adj2" fmla="val -160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Minimal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hrs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/>
              <a:t>1 VN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85860"/>
            <a:ext cx="8382000" cy="473394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4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Grammar </a:t>
            </a:r>
            <a:r>
              <a:rPr lang="en-US" sz="24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Klas</a:t>
            </a:r>
            <a:r>
              <a:rPr lang="en-US" sz="24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0  :  </a:t>
            </a:r>
            <a:r>
              <a:rPr lang="en-US" sz="24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Unrestricted Grammar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Aturan-aturan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sintaksis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(productions) yang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digunakan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untuk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membentuk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kalimat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tidak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mempunyai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batasan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yang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jelas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.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419600"/>
          </a:xfrm>
        </p:spPr>
        <p:txBody>
          <a:bodyPr>
            <a:noAutofit/>
          </a:bodyPr>
          <a:lstStyle/>
          <a:p>
            <a:pPr marL="0" indent="0" eaLnBrk="1" hangingPunct="1">
              <a:buFont typeface="Wingdings" pitchFamily="2" charset="2"/>
              <a:buNone/>
              <a:tabLst>
                <a:tab pos="288925" algn="l"/>
                <a:tab pos="2281238" algn="l"/>
                <a:tab pos="3659188" algn="l"/>
                <a:tab pos="5026025" algn="l"/>
              </a:tabLst>
            </a:pPr>
            <a:r>
              <a:rPr lang="en-US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Grammar </a:t>
            </a:r>
            <a:r>
              <a:rPr lang="en-US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Klas</a:t>
            </a:r>
            <a:r>
              <a:rPr lang="en-US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1 : </a:t>
            </a:r>
            <a:r>
              <a:rPr lang="en-US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Context-Sensitive Grammar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288925" algn="l"/>
                <a:tab pos="2281238" algn="l"/>
                <a:tab pos="3659188" algn="l"/>
                <a:tab pos="5026025" algn="l"/>
              </a:tabLst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Grammar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dengan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production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berbentuk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  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dimana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|</a:t>
            </a:r>
            <a:r>
              <a:rPr lang="en-US" sz="24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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|  |</a:t>
            </a:r>
            <a:r>
              <a:rPr lang="en-US" sz="24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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|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288925" algn="l"/>
                <a:tab pos="2281238" algn="l"/>
                <a:tab pos="3659188" algn="l"/>
                <a:tab pos="5026025" algn="l"/>
              </a:tabLst>
            </a:pPr>
            <a:r>
              <a:rPr lang="en-US" sz="2400" dirty="0" err="1">
                <a:solidFill>
                  <a:srgbClr val="0000CC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Contoh</a:t>
            </a:r>
            <a:r>
              <a:rPr lang="en-US" sz="2400" dirty="0">
                <a:solidFill>
                  <a:srgbClr val="0000CC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288925" algn="l"/>
                <a:tab pos="2281238" algn="l"/>
                <a:tab pos="3659188" algn="l"/>
                <a:tab pos="5026025" algn="l"/>
              </a:tabLst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G = ({S, A, B, C, D}, {a, b}, S, P),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dengan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P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adalah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288925" algn="l"/>
                <a:tab pos="2281238" algn="l"/>
                <a:tab pos="3659188" algn="l"/>
                <a:tab pos="5026025" algn="l"/>
              </a:tabLst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S 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aSBC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| 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abC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bB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 bb 	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288925" algn="l"/>
                <a:tab pos="2281238" algn="l"/>
                <a:tab pos="3659188" algn="l"/>
                <a:tab pos="5026025" algn="l"/>
              </a:tabLst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bC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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bc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			CB  BC	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288925" algn="l"/>
                <a:tab pos="2281238" algn="l"/>
                <a:tab pos="3659188" algn="l"/>
                <a:tab pos="5026025" algn="l"/>
              </a:tabLst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cC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 cc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288925" algn="l"/>
                <a:tab pos="2281238" algn="l"/>
                <a:tab pos="3659188" algn="l"/>
                <a:tab pos="5026025" algn="l"/>
              </a:tabLst>
            </a:pPr>
            <a:endParaRPr lang="en-US" sz="2400" dirty="0"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288925" algn="l"/>
                <a:tab pos="2281238" algn="l"/>
                <a:tab pos="3659188" algn="l"/>
                <a:tab pos="5026025" algn="l"/>
              </a:tabLst>
            </a:pP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Misal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diberi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input: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maka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string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aabbcc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(a</a:t>
            </a:r>
            <a:r>
              <a:rPr lang="en-US" sz="2400" baseline="30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</a:t>
            </a:r>
            <a:r>
              <a:rPr lang="en-US" sz="2400" baseline="30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</a:t>
            </a:r>
            <a:r>
              <a:rPr lang="en-US" sz="2400" baseline="30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),proses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derivasi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akan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tampak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seperti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berikut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288925" algn="l"/>
                <a:tab pos="2281238" algn="l"/>
                <a:tab pos="3659188" algn="l"/>
                <a:tab pos="5026025" algn="l"/>
              </a:tabLst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 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</a:t>
            </a:r>
            <a:r>
              <a:rPr lang="en-US" sz="24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BC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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</a:t>
            </a:r>
            <a:r>
              <a:rPr lang="en-US" sz="24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ab</a:t>
            </a:r>
            <a:r>
              <a:rPr lang="en-US" sz="2400" i="1" dirty="0" err="1">
                <a:solidFill>
                  <a:srgbClr val="0070C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CB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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</a:t>
            </a:r>
            <a:r>
              <a:rPr lang="en-US" sz="2400" i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</a:t>
            </a:r>
            <a:r>
              <a:rPr lang="en-US" sz="2400" i="1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</a:t>
            </a:r>
            <a:r>
              <a:rPr lang="en-US" sz="24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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aab</a:t>
            </a:r>
            <a:r>
              <a:rPr lang="en-US" sz="24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bC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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aabb</a:t>
            </a:r>
            <a:r>
              <a:rPr lang="en-US" sz="24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cC</a:t>
            </a:r>
            <a:r>
              <a:rPr lang="en-US" sz="24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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aabbcc</a:t>
            </a:r>
            <a:endParaRPr lang="en-US" sz="2400" dirty="0"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49530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Grammar </a:t>
            </a:r>
            <a:r>
              <a:rPr lang="en-US" sz="22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Klas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2 :</a:t>
            </a:r>
            <a:r>
              <a:rPr lang="en-US" sz="22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Context-Free Grammar 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(CFG)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Grammar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dengan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production yang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berbentuk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  ,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dimana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 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V</a:t>
            </a:r>
            <a:r>
              <a:rPr lang="en-US" sz="2200" baseline="-25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|| = 1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sedangkan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ruas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kanan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tidak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punya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syarat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Bahasa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yang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didefinisikan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oleh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CFG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ini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disebut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Context-Free Language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CFG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merupakan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satu-satunya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klas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grammar yang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telah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memiliki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algoritma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parsing yang optimal.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Sehingga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hampir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semua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bahasa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pemrograman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menggunakan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CFG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untuk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mendefinifikan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aturan-aturan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sintaktik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bahasanya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 err="1">
                <a:solidFill>
                  <a:srgbClr val="0000CC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Contoh</a:t>
            </a:r>
            <a:r>
              <a:rPr lang="en-US" sz="2200" dirty="0">
                <a:solidFill>
                  <a:srgbClr val="0000CC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Bahasa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 = { a</a:t>
            </a:r>
            <a:r>
              <a:rPr lang="en-US" sz="2200" baseline="30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n 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 a</a:t>
            </a:r>
            <a:r>
              <a:rPr lang="en-US" sz="2200" baseline="30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| n  1 }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didefinisikan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melalui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grammar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berikut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	S 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aCa</a:t>
            </a:r>
            <a:endParaRPr lang="en-US" sz="2200" dirty="0"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	C 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aCa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| b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Derivasi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untuk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input string a</a:t>
            </a:r>
            <a:r>
              <a:rPr lang="en-US" sz="2200" baseline="30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3 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 a</a:t>
            </a:r>
            <a:r>
              <a:rPr lang="en-US" sz="2200" baseline="30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3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adalah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sebagai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berikut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 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</a:t>
            </a:r>
            <a:r>
              <a:rPr lang="en-US" sz="22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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</a:t>
            </a:r>
            <a:r>
              <a:rPr lang="en-US" sz="22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aCa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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aaa</a:t>
            </a:r>
            <a:r>
              <a:rPr lang="en-US" sz="22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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aaabaaa</a:t>
            </a:r>
            <a:endParaRPr lang="en-US" sz="2200" dirty="0"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25608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2286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915400" cy="49117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endParaRPr lang="en-US" sz="1800" dirty="0">
              <a:cs typeface="Times New Roman" pitchFamily="16" charset="0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13DA40C-0CC7-4B4D-A856-0F9FDD1478C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-292100"/>
            <a:ext cx="7772400" cy="14351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dirty="0" err="1">
                <a:cs typeface="Times New Roman" pitchFamily="16" charset="0"/>
              </a:rPr>
              <a:t>Terminologi</a:t>
            </a:r>
            <a:r>
              <a:rPr lang="en-GB" dirty="0">
                <a:cs typeface="Times New Roman" pitchFamily="16" charset="0"/>
              </a:rPr>
              <a:t> </a:t>
            </a:r>
            <a:r>
              <a:rPr lang="en-GB" dirty="0" err="1">
                <a:cs typeface="Times New Roman" pitchFamily="16" charset="0"/>
              </a:rPr>
              <a:t>bahasa</a:t>
            </a:r>
            <a:r>
              <a:rPr lang="en-GB" dirty="0">
                <a:cs typeface="Times New Roman" pitchFamily="16" charset="0"/>
              </a:rPr>
              <a:t> </a:t>
            </a:r>
            <a:endParaRPr lang="en-GB" dirty="0"/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1219200" y="1484313"/>
            <a:ext cx="6592888" cy="4809795"/>
            <a:chOff x="1219200" y="1172044"/>
            <a:chExt cx="6593160" cy="4809043"/>
          </a:xfrm>
        </p:grpSpPr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3720792" y="1172044"/>
              <a:ext cx="1643467" cy="46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66"/>
                  </a:solidFill>
                  <a:latin typeface="Comic Sans MS" charset="0"/>
                </a:rPr>
                <a:t> Grammar</a:t>
              </a:r>
            </a:p>
          </p:txBody>
        </p:sp>
        <p:sp>
          <p:nvSpPr>
            <p:cNvPr id="12299" name="Rectangle 7"/>
            <p:cNvSpPr>
              <a:spLocks noChangeArrowheads="1"/>
            </p:cNvSpPr>
            <p:nvPr/>
          </p:nvSpPr>
          <p:spPr bwMode="auto">
            <a:xfrm>
              <a:off x="3711937" y="2259014"/>
              <a:ext cx="1705986" cy="369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  <a:latin typeface="Comic Sans MS" charset="0"/>
                </a:rPr>
                <a:t> </a:t>
              </a:r>
              <a:r>
                <a:rPr lang="en-US" b="1" dirty="0" err="1">
                  <a:solidFill>
                    <a:srgbClr val="0000CC"/>
                  </a:solidFill>
                  <a:latin typeface="Comic Sans MS" charset="0"/>
                </a:rPr>
                <a:t>Kalimat</a:t>
              </a:r>
              <a:r>
                <a:rPr lang="en-US" b="1" dirty="0">
                  <a:solidFill>
                    <a:srgbClr val="0000CC"/>
                  </a:solidFill>
                  <a:latin typeface="Comic Sans MS" charset="0"/>
                </a:rPr>
                <a:t>/kata</a:t>
              </a:r>
            </a:p>
          </p:txBody>
        </p:sp>
        <p:sp>
          <p:nvSpPr>
            <p:cNvPr id="12300" name="Rectangle 8"/>
            <p:cNvSpPr>
              <a:spLocks noChangeArrowheads="1"/>
            </p:cNvSpPr>
            <p:nvPr/>
          </p:nvSpPr>
          <p:spPr bwMode="auto">
            <a:xfrm>
              <a:off x="1763689" y="3402013"/>
              <a:ext cx="5472855" cy="369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0000FF"/>
                  </a:solidFill>
                  <a:latin typeface="Comic Sans MS" charset="0"/>
                </a:rPr>
                <a:t>Karakter</a:t>
              </a:r>
              <a:r>
                <a:rPr lang="en-US" b="1" dirty="0">
                  <a:solidFill>
                    <a:srgbClr val="0000FF"/>
                  </a:solidFill>
                  <a:latin typeface="Comic Sans MS" charset="0"/>
                </a:rPr>
                <a:t>/String</a:t>
              </a:r>
            </a:p>
          </p:txBody>
        </p:sp>
        <p:sp>
          <p:nvSpPr>
            <p:cNvPr id="12301" name="Rectangle 9"/>
            <p:cNvSpPr>
              <a:spLocks noChangeArrowheads="1"/>
            </p:cNvSpPr>
            <p:nvPr/>
          </p:nvSpPr>
          <p:spPr bwMode="auto">
            <a:xfrm>
              <a:off x="1219200" y="5611813"/>
              <a:ext cx="6593160" cy="369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solidFill>
                    <a:srgbClr val="3399FF"/>
                  </a:solidFill>
                  <a:latin typeface="Comic Sans MS" charset="0"/>
                </a:rPr>
                <a:t> { { {</a:t>
              </a:r>
              <a:r>
                <a:rPr lang="en-US" b="1" dirty="0">
                  <a:solidFill>
                    <a:srgbClr val="3399FF"/>
                  </a:solidFill>
                  <a:latin typeface="Comic Sans MS" charset="0"/>
                  <a:sym typeface="Symbol" pitchFamily="16" charset="2"/>
                </a:rPr>
                <a:t>Symbol</a:t>
              </a:r>
              <a:r>
                <a:rPr lang="en-US" b="1" dirty="0">
                  <a:solidFill>
                    <a:srgbClr val="3399FF"/>
                  </a:solidFill>
                  <a:latin typeface="Comic Sans MS" charset="0"/>
                </a:rPr>
                <a:t>} } }</a:t>
              </a:r>
            </a:p>
          </p:txBody>
        </p:sp>
        <p:sp>
          <p:nvSpPr>
            <p:cNvPr id="12302" name="Rectangle 10"/>
            <p:cNvSpPr>
              <a:spLocks noChangeArrowheads="1"/>
            </p:cNvSpPr>
            <p:nvPr/>
          </p:nvSpPr>
          <p:spPr bwMode="auto">
            <a:xfrm>
              <a:off x="1524000" y="4468813"/>
              <a:ext cx="54242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0066FF"/>
                  </a:solidFill>
                  <a:latin typeface="Comic Sans MS" charset="0"/>
                </a:rPr>
                <a:t>   Alfabet</a:t>
              </a:r>
            </a:p>
          </p:txBody>
        </p:sp>
        <p:sp>
          <p:nvSpPr>
            <p:cNvPr id="12303" name="AutoShape 11"/>
            <p:cNvSpPr>
              <a:spLocks noChangeArrowheads="1"/>
            </p:cNvSpPr>
            <p:nvPr/>
          </p:nvSpPr>
          <p:spPr bwMode="auto">
            <a:xfrm>
              <a:off x="3581400" y="1600200"/>
              <a:ext cx="1600200" cy="609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04" name="AutoShape 12"/>
            <p:cNvSpPr>
              <a:spLocks noChangeArrowheads="1"/>
            </p:cNvSpPr>
            <p:nvPr/>
          </p:nvSpPr>
          <p:spPr bwMode="auto">
            <a:xfrm>
              <a:off x="3581400" y="2743200"/>
              <a:ext cx="1600200" cy="609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05" name="AutoShape 13"/>
            <p:cNvSpPr>
              <a:spLocks noChangeArrowheads="1"/>
            </p:cNvSpPr>
            <p:nvPr/>
          </p:nvSpPr>
          <p:spPr bwMode="auto">
            <a:xfrm>
              <a:off x="3581400" y="3886200"/>
              <a:ext cx="1600200" cy="609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06" name="AutoShape 14"/>
            <p:cNvSpPr>
              <a:spLocks noChangeArrowheads="1"/>
            </p:cNvSpPr>
            <p:nvPr/>
          </p:nvSpPr>
          <p:spPr bwMode="auto">
            <a:xfrm>
              <a:off x="3581400" y="4953000"/>
              <a:ext cx="1600200" cy="6096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5" name="Rounded Rectangular Callout 14"/>
          <p:cNvSpPr/>
          <p:nvPr/>
        </p:nvSpPr>
        <p:spPr>
          <a:xfrm>
            <a:off x="5651500" y="4221163"/>
            <a:ext cx="3241675" cy="1511300"/>
          </a:xfrm>
          <a:prstGeom prst="wedgeRoundRectCallout">
            <a:avLst>
              <a:gd name="adj1" fmla="val -44273"/>
              <a:gd name="adj2" fmla="val 727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Simbol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Sebuah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entitas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abstrak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tidak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didefinisikan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secara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 formal.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Huruf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angka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tandabaca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charset="0"/>
                <a:cs typeface="Arial" charset="0"/>
              </a:rPr>
              <a:t>dll</a:t>
            </a:r>
            <a:r>
              <a:rPr lang="en-US" sz="1800" dirty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79388" y="4221163"/>
            <a:ext cx="3097212" cy="1511300"/>
          </a:xfrm>
          <a:prstGeom prst="wedgeRoundRectCallout">
            <a:avLst>
              <a:gd name="adj1" fmla="val 66439"/>
              <a:gd name="adj2" fmla="val 296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dirty="0" err="1">
                <a:solidFill>
                  <a:schemeClr val="tx1"/>
                </a:solidFill>
              </a:rPr>
              <a:t>Himpunan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berhingga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dari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simbol-simbol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alfabet</a:t>
            </a:r>
            <a:r>
              <a:rPr lang="en-US" sz="1800" dirty="0">
                <a:solidFill>
                  <a:schemeClr val="tx1"/>
                </a:solidFill>
              </a:rPr>
              <a:t> 26, </a:t>
            </a:r>
            <a:r>
              <a:rPr lang="en-US" sz="1800" dirty="0" err="1">
                <a:solidFill>
                  <a:schemeClr val="tx1"/>
                </a:solidFill>
              </a:rPr>
              <a:t>biner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morse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dll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580063" y="1989138"/>
            <a:ext cx="3240087" cy="1511300"/>
          </a:xfrm>
          <a:prstGeom prst="wedgeRoundRectCallout">
            <a:avLst>
              <a:gd name="adj1" fmla="val -63261"/>
              <a:gd name="adj2" fmla="val 585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 err="1">
                <a:solidFill>
                  <a:schemeClr val="tx1"/>
                </a:solidFill>
              </a:rPr>
              <a:t>barisan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berhingga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anggota-anggota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alfabet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Ṥ = Ṥ</a:t>
            </a:r>
            <a:r>
              <a:rPr lang="en-US" sz="1800" baseline="-25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, Ṥ</a:t>
            </a:r>
            <a:r>
              <a:rPr lang="en-US" sz="1800" baseline="-25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, …. </a:t>
            </a:r>
            <a:r>
              <a:rPr lang="en-US" sz="1800" dirty="0" err="1">
                <a:solidFill>
                  <a:schemeClr val="tx1"/>
                </a:solidFill>
              </a:rPr>
              <a:t>Ṥ</a:t>
            </a:r>
            <a:r>
              <a:rPr lang="en-US" sz="1800" baseline="-25000" dirty="0" err="1">
                <a:solidFill>
                  <a:schemeClr val="tx1"/>
                </a:solidFill>
              </a:rPr>
              <a:t>k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1800" baseline="-25000" dirty="0" err="1">
                <a:solidFill>
                  <a:schemeClr val="tx1"/>
                </a:solidFill>
              </a:rPr>
              <a:t>Dimana</a:t>
            </a:r>
            <a:r>
              <a:rPr lang="en-US" sz="1800" dirty="0">
                <a:solidFill>
                  <a:schemeClr val="tx1"/>
                </a:solidFill>
              </a:rPr>
              <a:t> S </a:t>
            </a:r>
            <a:r>
              <a:rPr lang="az-Cyrl-AZ" sz="1800" dirty="0">
                <a:solidFill>
                  <a:schemeClr val="tx1"/>
                </a:solidFill>
              </a:rPr>
              <a:t>Є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alfabet</a:t>
            </a:r>
            <a:r>
              <a:rPr lang="en-US" sz="1800" dirty="0" smtClean="0">
                <a:solidFill>
                  <a:schemeClr val="tx1"/>
                </a:solidFill>
              </a:rPr>
              <a:t>/</a:t>
            </a:r>
            <a:r>
              <a:rPr lang="en-US" sz="1800" dirty="0" err="1" smtClean="0">
                <a:solidFill>
                  <a:schemeClr val="tx1"/>
                </a:solidFill>
              </a:rPr>
              <a:t>angka</a:t>
            </a:r>
            <a:r>
              <a:rPr lang="en-US" sz="1800" dirty="0" smtClean="0">
                <a:solidFill>
                  <a:schemeClr val="tx1"/>
                </a:solidFill>
              </a:rPr>
              <a:t>/</a:t>
            </a:r>
            <a:r>
              <a:rPr lang="en-US" sz="1800" dirty="0" err="1" smtClean="0">
                <a:solidFill>
                  <a:schemeClr val="tx1"/>
                </a:solidFill>
              </a:rPr>
              <a:t>biner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323850" y="1844675"/>
            <a:ext cx="3095625" cy="1152525"/>
          </a:xfrm>
          <a:prstGeom prst="wedgeRoundRectCallout">
            <a:avLst>
              <a:gd name="adj1" fmla="val 62643"/>
              <a:gd name="adj2" fmla="val 2871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 err="1">
                <a:solidFill>
                  <a:schemeClr val="tx1"/>
                </a:solidFill>
              </a:rPr>
              <a:t>Himpunan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dari</a:t>
            </a:r>
            <a:r>
              <a:rPr lang="en-US" sz="1800" dirty="0">
                <a:solidFill>
                  <a:schemeClr val="tx1"/>
                </a:solidFill>
              </a:rPr>
              <a:t> string, </a:t>
            </a:r>
            <a:r>
              <a:rPr lang="en-US" sz="1800" dirty="0" err="1">
                <a:solidFill>
                  <a:schemeClr val="tx1"/>
                </a:solidFill>
              </a:rPr>
              <a:t>alfabet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dan</a:t>
            </a:r>
            <a:r>
              <a:rPr lang="en-US" sz="1800" dirty="0">
                <a:solidFill>
                  <a:schemeClr val="tx1"/>
                </a:solidFill>
              </a:rPr>
              <a:t> symbol</a:t>
            </a:r>
          </a:p>
        </p:txBody>
      </p:sp>
    </p:spTree>
    <p:extLst>
      <p:ext uri="{BB962C8B-B14F-4D97-AF65-F5344CB8AC3E}">
        <p14:creationId xmlns:p14="http://schemas.microsoft.com/office/powerpoint/2010/main" val="606511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85860"/>
            <a:ext cx="8382000" cy="458154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Grammar </a:t>
            </a:r>
            <a:r>
              <a:rPr lang="en-US" sz="22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Klas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3 :</a:t>
            </a:r>
            <a:r>
              <a:rPr lang="en-US" sz="22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Regular Grammar </a:t>
            </a:r>
          </a:p>
          <a:p>
            <a:pPr marL="0" indent="0"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Grammar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dengan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production yang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berbentuk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  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dimana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 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V</a:t>
            </a:r>
            <a:r>
              <a:rPr lang="en-US" sz="2200" baseline="-250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|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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| = 1.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Sedangkan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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mempunyai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bentuk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terdiri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1 non terminal (paling </a:t>
            </a:r>
            <a:r>
              <a:rPr lang="en-GB" sz="2400" dirty="0" err="1">
                <a:solidFill>
                  <a:srgbClr val="000000"/>
                </a:solidFill>
                <a:cs typeface="Times New Roman" pitchFamily="18" charset="0"/>
              </a:rPr>
              <a:t>kiri</a:t>
            </a: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/</a:t>
            </a:r>
            <a:r>
              <a:rPr lang="en-GB" sz="2400" dirty="0" err="1">
                <a:solidFill>
                  <a:srgbClr val="000000"/>
                </a:solidFill>
                <a:cs typeface="Times New Roman" pitchFamily="18" charset="0"/>
              </a:rPr>
              <a:t>kanan</a:t>
            </a: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ar-SA" sz="2400" dirty="0">
                <a:solidFill>
                  <a:srgbClr val="000000"/>
                </a:solidFill>
                <a:cs typeface="Times New Roman" pitchFamily="18" charset="0"/>
              </a:rPr>
              <a:t>‏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Times New Roman" pitchFamily="18" charset="0"/>
              </a:rPr>
              <a:t>atau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Times New Roman" pitchFamily="18" charset="0"/>
              </a:rPr>
              <a:t>Semua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 terminal</a:t>
            </a:r>
            <a:endParaRPr lang="en-GB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endParaRPr lang="en-US" sz="2200" dirty="0">
              <a:solidFill>
                <a:srgbClr val="0000CC"/>
              </a:solidFill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 err="1">
                <a:solidFill>
                  <a:srgbClr val="0000CC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Contoh</a:t>
            </a:r>
            <a:r>
              <a:rPr lang="en-US" sz="2200" dirty="0">
                <a:solidFill>
                  <a:srgbClr val="0000CC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Bahasa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 = { a</a:t>
            </a:r>
            <a:r>
              <a:rPr lang="en-US" sz="2200" baseline="30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n 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 a</a:t>
            </a:r>
            <a:r>
              <a:rPr lang="en-US" sz="2200" baseline="30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| n  1 }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didefinisikan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melalui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grammar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berikut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S 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aS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|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aB</a:t>
            </a:r>
            <a:endParaRPr lang="en-US" sz="2200" dirty="0"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C 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aC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| a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	B 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bC</a:t>
            </a:r>
            <a:endParaRPr lang="en-US" sz="2200" dirty="0"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Derivasi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untuk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input string a</a:t>
            </a:r>
            <a:r>
              <a:rPr lang="en-US" sz="2200" baseline="30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3 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 a</a:t>
            </a:r>
            <a:r>
              <a:rPr lang="en-US" sz="2200" baseline="30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adalah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sebagai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berikut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 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aS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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aaS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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aaaB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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aaabC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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aaabaC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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aaabaa</a:t>
            </a:r>
            <a:endParaRPr lang="en-US" sz="2200" dirty="0"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/>
              <a:t>Teknik Informatika UPNVY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5C9130-F504-4817-A2F1-9A2C215D5DF2}" type="slidenum">
              <a:rPr lang="en-GB"/>
              <a:pPr/>
              <a:t>21</a:t>
            </a:fld>
            <a:endParaRPr lang="en-GB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Tatabahasa dan otomata…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1524000"/>
            <a:ext cx="7916863" cy="3765550"/>
            <a:chOff x="336" y="960"/>
            <a:chExt cx="4987" cy="2372"/>
          </a:xfrm>
        </p:grpSpPr>
        <p:sp>
          <p:nvSpPr>
            <p:cNvPr id="27655" name="Rectangle 3"/>
            <p:cNvSpPr>
              <a:spLocks noChangeArrowheads="1"/>
            </p:cNvSpPr>
            <p:nvPr/>
          </p:nvSpPr>
          <p:spPr bwMode="auto">
            <a:xfrm>
              <a:off x="2183" y="2494"/>
              <a:ext cx="3140" cy="8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500"/>
                </a:spcBef>
                <a:buClr>
                  <a:srgbClr val="6666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Verdana" pitchFamily="32" charset="0"/>
                  <a:ea typeface="AR PL ShanHeiSun Uni" charset="0"/>
                  <a:cs typeface="AR PL ShanHeiSun Uni" charset="0"/>
                </a:rPr>
                <a:t>Mesin Turing</a:t>
              </a:r>
            </a:p>
          </p:txBody>
        </p:sp>
        <p:sp>
          <p:nvSpPr>
            <p:cNvPr id="27656" name="Rectangle 4"/>
            <p:cNvSpPr>
              <a:spLocks noChangeArrowheads="1"/>
            </p:cNvSpPr>
            <p:nvPr/>
          </p:nvSpPr>
          <p:spPr bwMode="auto">
            <a:xfrm>
              <a:off x="336" y="2494"/>
              <a:ext cx="1847" cy="8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500"/>
                </a:spcBef>
                <a:buClr>
                  <a:srgbClr val="6666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Verdana" pitchFamily="32" charset="0"/>
                  <a:ea typeface="AR PL ShanHeiSun Uni" charset="0"/>
                  <a:cs typeface="AR PL ShanHeiSun Uni" charset="0"/>
                </a:rPr>
                <a:t>Unrestricted/</a:t>
              </a:r>
            </a:p>
            <a:p>
              <a:pPr>
                <a:spcBef>
                  <a:spcPts val="500"/>
                </a:spcBef>
                <a:buClr>
                  <a:srgbClr val="6666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Verdana" pitchFamily="32" charset="0"/>
                  <a:ea typeface="AR PL ShanHeiSun Uni" charset="0"/>
                  <a:cs typeface="AR PL ShanHeiSun Uni" charset="0"/>
                </a:rPr>
                <a:t>Phase Structure/</a:t>
              </a:r>
            </a:p>
            <a:p>
              <a:pPr>
                <a:spcBef>
                  <a:spcPts val="500"/>
                </a:spcBef>
                <a:buClr>
                  <a:srgbClr val="6666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Verdana" pitchFamily="32" charset="0"/>
                  <a:ea typeface="AR PL ShanHeiSun Uni" charset="0"/>
                  <a:cs typeface="AR PL ShanHeiSun Uni" charset="0"/>
                </a:rPr>
                <a:t>Natural Language</a:t>
              </a:r>
            </a:p>
          </p:txBody>
        </p:sp>
        <p:sp>
          <p:nvSpPr>
            <p:cNvPr id="27657" name="Rectangle 5"/>
            <p:cNvSpPr>
              <a:spLocks noChangeArrowheads="1"/>
            </p:cNvSpPr>
            <p:nvPr/>
          </p:nvSpPr>
          <p:spPr bwMode="auto">
            <a:xfrm>
              <a:off x="2183" y="2122"/>
              <a:ext cx="3140" cy="3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500"/>
                </a:spcBef>
                <a:buClr>
                  <a:srgbClr val="6666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Verdana" pitchFamily="32" charset="0"/>
                  <a:ea typeface="AR PL ShanHeiSun Uni" charset="0"/>
                  <a:cs typeface="AR PL ShanHeiSun Uni" charset="0"/>
                </a:rPr>
                <a:t>Linear Bounded Automata (LBA)</a:t>
              </a:r>
              <a:r>
                <a:rPr lang="ar-SA" sz="2000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‏</a:t>
              </a:r>
              <a:endParaRPr lang="en-GB" sz="2000">
                <a:solidFill>
                  <a:srgbClr val="000000"/>
                </a:solidFill>
                <a:latin typeface="Verdana" pitchFamily="32" charset="0"/>
                <a:ea typeface="AR PL ShanHeiSun Uni" charset="0"/>
                <a:cs typeface="AR PL ShanHeiSun Uni" charset="0"/>
              </a:endParaRPr>
            </a:p>
          </p:txBody>
        </p:sp>
        <p:sp>
          <p:nvSpPr>
            <p:cNvPr id="27658" name="Rectangle 6"/>
            <p:cNvSpPr>
              <a:spLocks noChangeArrowheads="1"/>
            </p:cNvSpPr>
            <p:nvPr/>
          </p:nvSpPr>
          <p:spPr bwMode="auto">
            <a:xfrm>
              <a:off x="336" y="2122"/>
              <a:ext cx="1847" cy="37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500"/>
                </a:spcBef>
                <a:buClr>
                  <a:srgbClr val="6666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Verdana" pitchFamily="32" charset="0"/>
                  <a:ea typeface="AR PL ShanHeiSun Uni" charset="0"/>
                  <a:cs typeface="AR PL ShanHeiSun Uni" charset="0"/>
                </a:rPr>
                <a:t>Context Sensitive</a:t>
              </a:r>
            </a:p>
          </p:txBody>
        </p:sp>
        <p:sp>
          <p:nvSpPr>
            <p:cNvPr id="27659" name="Rectangle 7"/>
            <p:cNvSpPr>
              <a:spLocks noChangeArrowheads="1"/>
            </p:cNvSpPr>
            <p:nvPr/>
          </p:nvSpPr>
          <p:spPr bwMode="auto">
            <a:xfrm>
              <a:off x="2183" y="1799"/>
              <a:ext cx="3140" cy="3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500"/>
                </a:spcBef>
                <a:buClr>
                  <a:srgbClr val="6666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Verdana" pitchFamily="32" charset="0"/>
                  <a:ea typeface="AR PL ShanHeiSun Uni" charset="0"/>
                  <a:cs typeface="AR PL ShanHeiSun Uni" charset="0"/>
                </a:rPr>
                <a:t>Push Down Automata (PDA)</a:t>
              </a:r>
              <a:r>
                <a:rPr lang="ar-SA" sz="2000">
                  <a:solidFill>
                    <a:srgbClr val="000000"/>
                  </a:solidFill>
                  <a:latin typeface="Verdana" pitchFamily="32" charset="0"/>
                  <a:cs typeface="Arial" charset="0"/>
                </a:rPr>
                <a:t>‏</a:t>
              </a:r>
              <a:endParaRPr lang="en-GB" sz="2000">
                <a:solidFill>
                  <a:srgbClr val="000000"/>
                </a:solidFill>
                <a:latin typeface="Verdana" pitchFamily="32" charset="0"/>
                <a:ea typeface="AR PL ShanHeiSun Uni" charset="0"/>
                <a:cs typeface="AR PL ShanHeiSun Uni" charset="0"/>
              </a:endParaRPr>
            </a:p>
          </p:txBody>
        </p:sp>
        <p:sp>
          <p:nvSpPr>
            <p:cNvPr id="27660" name="Rectangle 8"/>
            <p:cNvSpPr>
              <a:spLocks noChangeArrowheads="1"/>
            </p:cNvSpPr>
            <p:nvPr/>
          </p:nvSpPr>
          <p:spPr bwMode="auto">
            <a:xfrm>
              <a:off x="336" y="1799"/>
              <a:ext cx="1847" cy="3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500"/>
                </a:spcBef>
                <a:buClr>
                  <a:srgbClr val="6666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Verdana" pitchFamily="32" charset="0"/>
                  <a:ea typeface="AR PL ShanHeiSun Uni" charset="0"/>
                  <a:cs typeface="AR PL ShanHeiSun Uni" charset="0"/>
                </a:rPr>
                <a:t>Context Free</a:t>
              </a:r>
            </a:p>
          </p:txBody>
        </p:sp>
        <p:sp>
          <p:nvSpPr>
            <p:cNvPr id="27661" name="Rectangle 9"/>
            <p:cNvSpPr>
              <a:spLocks noChangeArrowheads="1"/>
            </p:cNvSpPr>
            <p:nvPr/>
          </p:nvSpPr>
          <p:spPr bwMode="auto">
            <a:xfrm>
              <a:off x="2183" y="1283"/>
              <a:ext cx="3140" cy="5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500"/>
                </a:spcBef>
                <a:buClr>
                  <a:srgbClr val="6666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Verdana" pitchFamily="32" charset="0"/>
                  <a:ea typeface="AR PL ShanHeiSun Uni" charset="0"/>
                  <a:cs typeface="AR PL ShanHeiSun Uni" charset="0"/>
                </a:rPr>
                <a:t>Finite State Automata (FSA) : DFA, NFA</a:t>
              </a:r>
            </a:p>
          </p:txBody>
        </p:sp>
        <p:sp>
          <p:nvSpPr>
            <p:cNvPr id="27662" name="Rectangle 10"/>
            <p:cNvSpPr>
              <a:spLocks noChangeArrowheads="1"/>
            </p:cNvSpPr>
            <p:nvPr/>
          </p:nvSpPr>
          <p:spPr bwMode="auto">
            <a:xfrm>
              <a:off x="336" y="1283"/>
              <a:ext cx="1847" cy="5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500"/>
                </a:spcBef>
                <a:buClr>
                  <a:srgbClr val="6666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Verdana" pitchFamily="32" charset="0"/>
                  <a:ea typeface="AR PL ShanHeiSun Uni" charset="0"/>
                  <a:cs typeface="AR PL ShanHeiSun Uni" charset="0"/>
                </a:rPr>
                <a:t>Reguler</a:t>
              </a:r>
            </a:p>
          </p:txBody>
        </p:sp>
        <p:sp>
          <p:nvSpPr>
            <p:cNvPr id="27663" name="Rectangle 11"/>
            <p:cNvSpPr>
              <a:spLocks noChangeArrowheads="1"/>
            </p:cNvSpPr>
            <p:nvPr/>
          </p:nvSpPr>
          <p:spPr bwMode="auto">
            <a:xfrm>
              <a:off x="2183" y="960"/>
              <a:ext cx="3140" cy="32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500"/>
                </a:spcBef>
                <a:buClr>
                  <a:srgbClr val="6666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Verdana" pitchFamily="32" charset="0"/>
                  <a:ea typeface="AR PL ShanHeiSun Uni" charset="0"/>
                  <a:cs typeface="AR PL ShanHeiSun Uni" charset="0"/>
                </a:rPr>
                <a:t>Mesin Otomata</a:t>
              </a:r>
            </a:p>
          </p:txBody>
        </p:sp>
        <p:sp>
          <p:nvSpPr>
            <p:cNvPr id="27664" name="Rectangle 12"/>
            <p:cNvSpPr>
              <a:spLocks noChangeArrowheads="1"/>
            </p:cNvSpPr>
            <p:nvPr/>
          </p:nvSpPr>
          <p:spPr bwMode="auto">
            <a:xfrm>
              <a:off x="336" y="960"/>
              <a:ext cx="1847" cy="32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500"/>
                </a:spcBef>
                <a:buClr>
                  <a:srgbClr val="666600"/>
                </a:buClr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Verdana" pitchFamily="32" charset="0"/>
                  <a:ea typeface="AR PL ShanHeiSun Uni" charset="0"/>
                  <a:cs typeface="AR PL ShanHeiSun Uni" charset="0"/>
                </a:rPr>
                <a:t>Kelas</a:t>
              </a:r>
            </a:p>
          </p:txBody>
        </p:sp>
        <p:sp>
          <p:nvSpPr>
            <p:cNvPr id="27665" name="Line 13"/>
            <p:cNvSpPr>
              <a:spLocks noChangeShapeType="1"/>
            </p:cNvSpPr>
            <p:nvPr/>
          </p:nvSpPr>
          <p:spPr bwMode="auto">
            <a:xfrm>
              <a:off x="336" y="960"/>
              <a:ext cx="498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14"/>
            <p:cNvSpPr>
              <a:spLocks noChangeShapeType="1"/>
            </p:cNvSpPr>
            <p:nvPr/>
          </p:nvSpPr>
          <p:spPr bwMode="auto">
            <a:xfrm>
              <a:off x="336" y="1283"/>
              <a:ext cx="498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15"/>
            <p:cNvSpPr>
              <a:spLocks noChangeShapeType="1"/>
            </p:cNvSpPr>
            <p:nvPr/>
          </p:nvSpPr>
          <p:spPr bwMode="auto">
            <a:xfrm>
              <a:off x="336" y="1799"/>
              <a:ext cx="498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16"/>
            <p:cNvSpPr>
              <a:spLocks noChangeShapeType="1"/>
            </p:cNvSpPr>
            <p:nvPr/>
          </p:nvSpPr>
          <p:spPr bwMode="auto">
            <a:xfrm>
              <a:off x="336" y="2122"/>
              <a:ext cx="498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17"/>
            <p:cNvSpPr>
              <a:spLocks noChangeShapeType="1"/>
            </p:cNvSpPr>
            <p:nvPr/>
          </p:nvSpPr>
          <p:spPr bwMode="auto">
            <a:xfrm>
              <a:off x="336" y="2494"/>
              <a:ext cx="498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18"/>
            <p:cNvSpPr>
              <a:spLocks noChangeShapeType="1"/>
            </p:cNvSpPr>
            <p:nvPr/>
          </p:nvSpPr>
          <p:spPr bwMode="auto">
            <a:xfrm>
              <a:off x="336" y="3332"/>
              <a:ext cx="498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19"/>
            <p:cNvSpPr>
              <a:spLocks noChangeShapeType="1"/>
            </p:cNvSpPr>
            <p:nvPr/>
          </p:nvSpPr>
          <p:spPr bwMode="auto">
            <a:xfrm>
              <a:off x="336" y="960"/>
              <a:ext cx="1" cy="237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20"/>
            <p:cNvSpPr>
              <a:spLocks noChangeShapeType="1"/>
            </p:cNvSpPr>
            <p:nvPr/>
          </p:nvSpPr>
          <p:spPr bwMode="auto">
            <a:xfrm>
              <a:off x="2183" y="960"/>
              <a:ext cx="1" cy="237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21"/>
            <p:cNvSpPr>
              <a:spLocks noChangeShapeType="1"/>
            </p:cNvSpPr>
            <p:nvPr/>
          </p:nvSpPr>
          <p:spPr bwMode="auto">
            <a:xfrm>
              <a:off x="5323" y="960"/>
              <a:ext cx="1" cy="237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" name="Text Box 22"/>
          <p:cNvSpPr txBox="1">
            <a:spLocks noChangeArrowheads="1"/>
          </p:cNvSpPr>
          <p:nvPr/>
        </p:nvSpPr>
        <p:spPr bwMode="auto">
          <a:xfrm>
            <a:off x="676275" y="5661025"/>
            <a:ext cx="74390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Reguler </a:t>
            </a:r>
            <a:r>
              <a:rPr lang="en-GB">
                <a:solidFill>
                  <a:srgbClr val="000000"/>
                </a:solidFill>
                <a:latin typeface="Symbol" pitchFamily="18" charset="2"/>
                <a:ea typeface="AR PL ShanHeiSun Uni" charset="0"/>
                <a:cs typeface="AR PL ShanHeiSun Uni" charset="0"/>
              </a:rPr>
              <a:t></a:t>
            </a:r>
            <a:r>
              <a:rPr lang="en-GB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Context Free </a:t>
            </a:r>
            <a:r>
              <a:rPr lang="en-GB">
                <a:solidFill>
                  <a:srgbClr val="000000"/>
                </a:solidFill>
                <a:latin typeface="Symbol" pitchFamily="18" charset="2"/>
                <a:ea typeface="AR PL ShanHeiSun Uni" charset="0"/>
                <a:cs typeface="AR PL ShanHeiSun Uni" charset="0"/>
              </a:rPr>
              <a:t></a:t>
            </a:r>
            <a:r>
              <a:rPr lang="en-GB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 Context Sensitive </a:t>
            </a:r>
            <a:r>
              <a:rPr lang="en-GB">
                <a:solidFill>
                  <a:srgbClr val="000000"/>
                </a:solidFill>
                <a:latin typeface="Symbol" pitchFamily="18" charset="2"/>
                <a:ea typeface="AR PL ShanHeiSun Uni" charset="0"/>
                <a:cs typeface="AR PL ShanHeiSun Uni" charset="0"/>
              </a:rPr>
              <a:t></a:t>
            </a:r>
            <a:r>
              <a:rPr lang="en-GB">
                <a:solidFill>
                  <a:srgbClr val="000000"/>
                </a:solidFill>
                <a:ea typeface="AR PL ShanHeiSun Uni" charset="0"/>
                <a:cs typeface="AR PL ShanHeiSun Uni" charset="0"/>
              </a:rPr>
              <a:t> Unrestricted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 err="1"/>
              <a:t>Penggunaan</a:t>
            </a:r>
            <a:r>
              <a:rPr lang="en-GB" sz="3600" dirty="0"/>
              <a:t> </a:t>
            </a:r>
            <a:r>
              <a:rPr lang="en-GB" sz="3600" dirty="0" err="1"/>
              <a:t>Tatabahasa</a:t>
            </a:r>
            <a:r>
              <a:rPr lang="en-GB" sz="3600" dirty="0"/>
              <a:t> </a:t>
            </a:r>
            <a:r>
              <a:rPr lang="en-GB" sz="3600" dirty="0" err="1"/>
              <a:t>pada</a:t>
            </a:r>
            <a:r>
              <a:rPr lang="en-GB" sz="3600" dirty="0"/>
              <a:t> </a:t>
            </a:r>
            <a:r>
              <a:rPr lang="en-GB" sz="3600" dirty="0" err="1"/>
              <a:t>delphi</a:t>
            </a:r>
            <a:r>
              <a:rPr lang="en-GB" sz="3600" dirty="0"/>
              <a:t> / </a:t>
            </a:r>
            <a:r>
              <a:rPr lang="en-GB" sz="3600" dirty="0" err="1"/>
              <a:t>pascal</a:t>
            </a:r>
            <a:endParaRPr lang="en-GB" sz="36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8207375" cy="50895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 err="1">
                <a:latin typeface="Courier New" pitchFamily="49" charset="0"/>
              </a:rPr>
              <a:t>StructStmt</a:t>
            </a:r>
            <a:r>
              <a:rPr lang="en-GB" sz="1600" dirty="0">
                <a:latin typeface="Courier New" pitchFamily="49" charset="0"/>
              </a:rPr>
              <a:t> -&gt; </a:t>
            </a:r>
            <a:r>
              <a:rPr lang="en-GB" sz="1600" dirty="0" err="1">
                <a:latin typeface="Courier New" pitchFamily="49" charset="0"/>
              </a:rPr>
              <a:t>CompoundStmt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New" pitchFamily="49" charset="0"/>
              </a:rPr>
              <a:t>           -&gt; </a:t>
            </a:r>
            <a:r>
              <a:rPr lang="en-GB" sz="1600" dirty="0" err="1">
                <a:latin typeface="Courier New" pitchFamily="49" charset="0"/>
              </a:rPr>
              <a:t>ConditionalStmt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New" pitchFamily="49" charset="0"/>
              </a:rPr>
              <a:t>           -&gt; </a:t>
            </a:r>
            <a:r>
              <a:rPr lang="en-GB" sz="1600" dirty="0" err="1">
                <a:latin typeface="Courier New" pitchFamily="49" charset="0"/>
              </a:rPr>
              <a:t>LoopStmt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New" pitchFamily="49" charset="0"/>
              </a:rPr>
              <a:t>           -&gt; </a:t>
            </a:r>
            <a:r>
              <a:rPr lang="en-GB" sz="1600" dirty="0" err="1">
                <a:latin typeface="Courier New" pitchFamily="49" charset="0"/>
              </a:rPr>
              <a:t>WithStmt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 err="1">
                <a:latin typeface="Courier New" pitchFamily="49" charset="0"/>
              </a:rPr>
              <a:t>CompoundStmt</a:t>
            </a:r>
            <a:r>
              <a:rPr lang="en-GB" sz="1600" dirty="0">
                <a:latin typeface="Courier New" pitchFamily="49" charset="0"/>
              </a:rPr>
              <a:t> -&gt; BEGIN </a:t>
            </a:r>
            <a:r>
              <a:rPr lang="en-GB" sz="1600" dirty="0" err="1">
                <a:latin typeface="Courier New" pitchFamily="49" charset="0"/>
              </a:rPr>
              <a:t>StmtList</a:t>
            </a:r>
            <a:r>
              <a:rPr lang="en-GB" sz="1600" dirty="0">
                <a:latin typeface="Courier New" pitchFamily="49" charset="0"/>
              </a:rPr>
              <a:t> END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 err="1">
                <a:latin typeface="Courier New" pitchFamily="49" charset="0"/>
              </a:rPr>
              <a:t>ConditionalStmt</a:t>
            </a:r>
            <a:r>
              <a:rPr lang="en-GB" sz="1600" dirty="0">
                <a:latin typeface="Courier New" pitchFamily="49" charset="0"/>
              </a:rPr>
              <a:t> -&gt; </a:t>
            </a:r>
            <a:r>
              <a:rPr lang="en-GB" sz="1600" dirty="0" err="1">
                <a:latin typeface="Courier New" pitchFamily="49" charset="0"/>
              </a:rPr>
              <a:t>IfStmt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New" pitchFamily="49" charset="0"/>
              </a:rPr>
              <a:t>                -&gt; </a:t>
            </a:r>
            <a:r>
              <a:rPr lang="en-GB" sz="1600" dirty="0" err="1">
                <a:latin typeface="Courier New" pitchFamily="49" charset="0"/>
              </a:rPr>
              <a:t>CaseStmt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 err="1">
                <a:latin typeface="Courier New" pitchFamily="49" charset="0"/>
              </a:rPr>
              <a:t>IfStmt</a:t>
            </a:r>
            <a:r>
              <a:rPr lang="en-GB" sz="1600" dirty="0">
                <a:latin typeface="Courier New" pitchFamily="49" charset="0"/>
              </a:rPr>
              <a:t> -&gt; IF Expression THEN Statement [ELSE Statement]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 err="1">
                <a:latin typeface="Courier New" pitchFamily="49" charset="0"/>
              </a:rPr>
              <a:t>CaseStmt</a:t>
            </a:r>
            <a:r>
              <a:rPr lang="en-GB" sz="1600" dirty="0">
                <a:latin typeface="Courier New" pitchFamily="49" charset="0"/>
              </a:rPr>
              <a:t> -&gt; CASE Expression OF </a:t>
            </a:r>
            <a:r>
              <a:rPr lang="en-GB" sz="1600" dirty="0" err="1">
                <a:latin typeface="Courier New" pitchFamily="49" charset="0"/>
              </a:rPr>
              <a:t>CaseSelector</a:t>
            </a:r>
            <a:r>
              <a:rPr lang="en-GB" sz="1600" dirty="0">
                <a:latin typeface="Courier New" pitchFamily="49" charset="0"/>
              </a:rPr>
              <a:t>/';'... [ELSE </a:t>
            </a:r>
            <a:r>
              <a:rPr lang="en-GB" sz="1600" dirty="0" err="1">
                <a:latin typeface="Courier New" pitchFamily="49" charset="0"/>
              </a:rPr>
              <a:t>StmtList</a:t>
            </a:r>
            <a:r>
              <a:rPr lang="en-GB" sz="1600" dirty="0">
                <a:latin typeface="Courier New" pitchFamily="49" charset="0"/>
              </a:rPr>
              <a:t>] [';'] END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 err="1">
                <a:latin typeface="Courier New" pitchFamily="49" charset="0"/>
              </a:rPr>
              <a:t>CaseSelector</a:t>
            </a:r>
            <a:r>
              <a:rPr lang="en-GB" sz="1600" dirty="0">
                <a:latin typeface="Courier New" pitchFamily="49" charset="0"/>
              </a:rPr>
              <a:t> -&gt; </a:t>
            </a:r>
            <a:r>
              <a:rPr lang="en-GB" sz="1600" dirty="0" err="1">
                <a:latin typeface="Courier New" pitchFamily="49" charset="0"/>
              </a:rPr>
              <a:t>CaseLabel</a:t>
            </a:r>
            <a:r>
              <a:rPr lang="en-GB" sz="1600" dirty="0">
                <a:latin typeface="Courier New" pitchFamily="49" charset="0"/>
              </a:rPr>
              <a:t>/','... ':' Statement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 err="1">
                <a:latin typeface="Courier New" pitchFamily="49" charset="0"/>
              </a:rPr>
              <a:t>CaseLabel</a:t>
            </a:r>
            <a:r>
              <a:rPr lang="en-GB" sz="1600" dirty="0">
                <a:latin typeface="Courier New" pitchFamily="49" charset="0"/>
              </a:rPr>
              <a:t> -&gt; </a:t>
            </a:r>
            <a:r>
              <a:rPr lang="en-GB" sz="1600" dirty="0" err="1">
                <a:latin typeface="Courier New" pitchFamily="49" charset="0"/>
              </a:rPr>
              <a:t>ConstExpr</a:t>
            </a:r>
            <a:r>
              <a:rPr lang="en-GB" sz="1600" dirty="0">
                <a:latin typeface="Courier New" pitchFamily="49" charset="0"/>
              </a:rPr>
              <a:t> ['..' </a:t>
            </a:r>
            <a:r>
              <a:rPr lang="en-GB" sz="1600" dirty="0" err="1">
                <a:latin typeface="Courier New" pitchFamily="49" charset="0"/>
              </a:rPr>
              <a:t>ConstExpr</a:t>
            </a:r>
            <a:r>
              <a:rPr lang="en-GB" sz="1600" dirty="0">
                <a:latin typeface="Courier New" pitchFamily="49" charset="0"/>
              </a:rPr>
              <a:t>]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 err="1">
                <a:latin typeface="Courier New" pitchFamily="49" charset="0"/>
              </a:rPr>
              <a:t>LoopStmt</a:t>
            </a:r>
            <a:r>
              <a:rPr lang="en-GB" sz="1600" dirty="0">
                <a:latin typeface="Courier New" pitchFamily="49" charset="0"/>
              </a:rPr>
              <a:t> -&gt; </a:t>
            </a:r>
            <a:r>
              <a:rPr lang="en-GB" sz="1600" dirty="0" err="1">
                <a:latin typeface="Courier New" pitchFamily="49" charset="0"/>
              </a:rPr>
              <a:t>RepeatStmt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New" pitchFamily="49" charset="0"/>
              </a:rPr>
              <a:t>         -&gt; </a:t>
            </a:r>
            <a:r>
              <a:rPr lang="en-GB" sz="1600" dirty="0" err="1">
                <a:latin typeface="Courier New" pitchFamily="49" charset="0"/>
              </a:rPr>
              <a:t>WhileStmt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New" pitchFamily="49" charset="0"/>
              </a:rPr>
              <a:t>         -&gt; </a:t>
            </a:r>
            <a:r>
              <a:rPr lang="en-GB" sz="1600" dirty="0" err="1">
                <a:latin typeface="Courier New" pitchFamily="49" charset="0"/>
              </a:rPr>
              <a:t>ForStmt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 err="1">
                <a:latin typeface="Courier New" pitchFamily="49" charset="0"/>
              </a:rPr>
              <a:t>RepeatStmt</a:t>
            </a:r>
            <a:r>
              <a:rPr lang="en-GB" sz="1600" dirty="0">
                <a:latin typeface="Courier New" pitchFamily="49" charset="0"/>
              </a:rPr>
              <a:t> -&gt; REPEAT Statement UNTIL Expression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 err="1">
                <a:latin typeface="Courier New" pitchFamily="49" charset="0"/>
              </a:rPr>
              <a:t>WhileStmt</a:t>
            </a:r>
            <a:r>
              <a:rPr lang="en-GB" sz="1600" dirty="0">
                <a:latin typeface="Courier New" pitchFamily="49" charset="0"/>
              </a:rPr>
              <a:t> -&gt; WHILE Expression DO Statement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 err="1">
                <a:latin typeface="Courier New" pitchFamily="49" charset="0"/>
              </a:rPr>
              <a:t>ForStmt</a:t>
            </a:r>
            <a:r>
              <a:rPr lang="en-GB" sz="1600" dirty="0">
                <a:latin typeface="Courier New" pitchFamily="49" charset="0"/>
              </a:rPr>
              <a:t> -&gt; FOR </a:t>
            </a:r>
            <a:r>
              <a:rPr lang="en-GB" sz="1600" dirty="0" err="1">
                <a:latin typeface="Courier New" pitchFamily="49" charset="0"/>
              </a:rPr>
              <a:t>QualId</a:t>
            </a:r>
            <a:r>
              <a:rPr lang="en-GB" sz="1600" dirty="0">
                <a:latin typeface="Courier New" pitchFamily="49" charset="0"/>
              </a:rPr>
              <a:t> ':=' Expression (TO | DOWNTO) Expression DO Statement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 err="1">
                <a:latin typeface="Courier New" pitchFamily="49" charset="0"/>
              </a:rPr>
              <a:t>WithStmt</a:t>
            </a:r>
            <a:r>
              <a:rPr lang="en-GB" sz="1600" dirty="0">
                <a:latin typeface="Courier New" pitchFamily="49" charset="0"/>
              </a:rPr>
              <a:t> -&gt; WITH </a:t>
            </a:r>
            <a:r>
              <a:rPr lang="en-GB" sz="1600" dirty="0" err="1">
                <a:latin typeface="Courier New" pitchFamily="49" charset="0"/>
              </a:rPr>
              <a:t>IdentList</a:t>
            </a:r>
            <a:r>
              <a:rPr lang="en-GB" sz="1600" dirty="0">
                <a:latin typeface="Courier New" pitchFamily="49" charset="0"/>
              </a:rPr>
              <a:t> DO Statement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7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7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74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174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Teknik Informatika UPNVY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366D2B-0266-4A00-ACB1-9EC43A255DC8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7632700" cy="792163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/>
              <a:t>Penggunaan</a:t>
            </a:r>
            <a:r>
              <a:rPr lang="en-GB" dirty="0"/>
              <a:t> </a:t>
            </a:r>
            <a:r>
              <a:rPr lang="en-GB" dirty="0" err="1"/>
              <a:t>Tatabahasa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java</a:t>
            </a: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381000" y="1125538"/>
            <a:ext cx="8763000" cy="477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760" tIns="47880" rIns="95760" bIns="47880"/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JAVA LANGUAGE SPESIFICATION 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Second Edition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Copyright © 1996-2000 Sun Microsystems, Inc.901 San Antonio Road, 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Mountain View, California 94303 U.S.A.All rights reserved. 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Statement: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Block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if ParExpression Statement [else Statement]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for ( ForInitOpt   ;   [Expression]   ;   ForUpdateOpt )   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Statement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while ParExpression Statement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do Statement while ParExpression   ; 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try Block ( Catches | [Catches] finally Block )</a:t>
            </a:r>
            <a:r>
              <a:rPr lang="ar-SA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‏</a:t>
            </a:r>
            <a:endParaRPr lang="en-GB" sz="160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switch ParExpression { SwitchBlockStatementGroups }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synchronized ParExpression Block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return [Expression] ; 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throw Expression   ; 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break [Identifier]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continue [Identifier]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rgbClr val="666600"/>
              </a:buClr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  <a:latin typeface="Verdana" pitchFamily="32" charset="0"/>
                <a:cs typeface="Times New Roman" pitchFamily="18" charset="0"/>
              </a:rPr>
              <a:t> 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Teknik Informatika UPNVY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A90B86-A458-43DB-A27C-CBB0726FBBBD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3072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5963" y="0"/>
            <a:ext cx="7772400" cy="11430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/>
              <a:t>Penggunaan</a:t>
            </a:r>
            <a:r>
              <a:rPr lang="en-GB" dirty="0"/>
              <a:t> </a:t>
            </a:r>
            <a:r>
              <a:rPr lang="en-GB" dirty="0" err="1"/>
              <a:t>Tatabahasa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pada</a:t>
            </a:r>
            <a:r>
              <a:rPr lang="en-GB" dirty="0"/>
              <a:t> Oracle 10i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3213100"/>
            <a:ext cx="2030412" cy="176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557338"/>
            <a:ext cx="4194175" cy="1133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072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78075" y="3716338"/>
            <a:ext cx="1776413" cy="194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072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24388" y="1700213"/>
            <a:ext cx="4519612" cy="397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II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428A38-36C4-459D-A07D-6CFF84A63FA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24006"/>
            <a:ext cx="8382000" cy="46482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AutoNum type="arabicPeriod"/>
              <a:tabLst>
                <a:tab pos="517525" algn="l"/>
              </a:tabLst>
            </a:pP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  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Misal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terdapat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bahasa</a:t>
            </a:r>
            <a:r>
              <a:rPr lang="en-US" sz="2000" b="1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S*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dengan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S = </a:t>
            </a:r>
            <a:r>
              <a:rPr lang="en-US" sz="2000" dirty="0" smtClean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{a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, b}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	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terdapat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berapa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banyak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string </a:t>
            </a:r>
            <a:r>
              <a:rPr lang="en-US" sz="2000" dirty="0" err="1" smtClean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dalam</a:t>
            </a:r>
            <a:r>
              <a:rPr lang="en-US" sz="2000" dirty="0" smtClean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bahasa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di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atas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yang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memiliki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: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	a.  Length(1)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	b.  Length(2)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	c.  Length(3)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	d.  </a:t>
            </a:r>
            <a:r>
              <a:rPr lang="en-US" sz="2000" dirty="0" smtClean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Length(0)</a:t>
            </a:r>
            <a:endParaRPr lang="en-US" sz="2000" dirty="0">
              <a:latin typeface="Arial" pitchFamily="34" charset="0"/>
              <a:ea typeface="Lucida Sans Unicode" pitchFamily="34" charset="0"/>
              <a:cs typeface="Arial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endParaRPr lang="en-US" sz="2000" dirty="0">
              <a:latin typeface="Arial" pitchFamily="34" charset="0"/>
              <a:ea typeface="Lucida Sans Unicode" pitchFamily="34" charset="0"/>
              <a:cs typeface="Arial" pitchFamily="34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+mj-lt"/>
              <a:buAutoNum type="arabicPeriod" startAt="2"/>
              <a:tabLst>
                <a:tab pos="517525" algn="l"/>
              </a:tabLst>
            </a:pP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Misalkan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terdapat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sebuah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himpunan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string S = { a, bb,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bab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,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abaab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	a. 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Apakah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abbabaaba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dan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babbbaabab</a:t>
            </a:r>
            <a:r>
              <a:rPr lang="en-US" sz="2000" dirty="0" smtClean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terdapat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dalam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S* ?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	b. 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Adakah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string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pada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S* yang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memiliki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karakter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b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berjumlah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ganjil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?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endParaRPr lang="en-US" sz="2000" dirty="0">
              <a:latin typeface="Arial" pitchFamily="34" charset="0"/>
              <a:ea typeface="Lucida Sans Unicode" pitchFamily="34" charset="0"/>
              <a:cs typeface="Arial" pitchFamily="34" charset="0"/>
              <a:sym typeface="Symbol" pitchFamily="18" charset="2"/>
            </a:endParaRPr>
          </a:p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3. 		 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Dik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: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bahasa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yang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didefinisikan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oleh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grammar CFG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berikut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:</a:t>
            </a:r>
          </a:p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					S 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XbaaX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|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aX</a:t>
            </a:r>
            <a:endParaRPr lang="en-US" sz="2000" dirty="0">
              <a:latin typeface="Arial" pitchFamily="34" charset="0"/>
              <a:ea typeface="Lucida Sans Unicode" pitchFamily="34" charset="0"/>
              <a:cs typeface="Arial" pitchFamily="34" charset="0"/>
              <a:sym typeface="Symbol" pitchFamily="18" charset="2"/>
            </a:endParaRPr>
          </a:p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					X 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Xa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|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Xb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| 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517525" algn="l"/>
              </a:tabLst>
            </a:pP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Carilah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sebuah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string yang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dapat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diturunkan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melalui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2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derivasi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yg</a:t>
            </a:r>
            <a:r>
              <a:rPr lang="en-US" sz="2000" dirty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berbeda</a:t>
            </a:r>
            <a:r>
              <a:rPr lang="en-US" sz="2000" dirty="0" smtClean="0">
                <a:latin typeface="Arial" pitchFamily="34" charset="0"/>
                <a:ea typeface="Lucida Sans Unicode" pitchFamily="34" charset="0"/>
                <a:cs typeface="Arial" pitchFamily="34" charset="0"/>
                <a:sym typeface="Symbol" pitchFamily="18" charset="2"/>
              </a:rPr>
              <a:t>.    </a:t>
            </a:r>
            <a:endParaRPr lang="en-US" sz="2000" dirty="0">
              <a:latin typeface="Arial" pitchFamily="34" charset="0"/>
              <a:ea typeface="Lucida Sans Unicode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latihan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85860"/>
            <a:ext cx="8820472" cy="4886340"/>
          </a:xfrm>
        </p:spPr>
        <p:txBody>
          <a:bodyPr>
            <a:noAutofit/>
          </a:bodyPr>
          <a:lstStyle/>
          <a:p>
            <a:pPr marL="341313" indent="-339725">
              <a:lnSpc>
                <a:spcPct val="90000"/>
              </a:lnSpc>
              <a:spcBef>
                <a:spcPts val="500"/>
              </a:spcBef>
              <a:buSzPct val="75000"/>
              <a:buNone/>
              <a:tabLst>
                <a:tab pos="341313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6813" algn="l"/>
                <a:tab pos="10514013" algn="l"/>
              </a:tabLst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4.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Tentukan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3 string yang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diperoleh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tatabahasa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G={{S,A,B} , {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}, S ,P }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produksi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P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1313" indent="-339725">
              <a:lnSpc>
                <a:spcPct val="90000"/>
              </a:lnSpc>
              <a:spcBef>
                <a:spcPts val="500"/>
              </a:spcBef>
              <a:buSzPct val="75000"/>
              <a:buNone/>
              <a:tabLst>
                <a:tab pos="341313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6813" algn="l"/>
                <a:tab pos="10514013" algn="l"/>
              </a:tabLst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	S </a:t>
            </a:r>
            <a:r>
              <a:rPr lang="en-GB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AbB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		A </a:t>
            </a:r>
            <a:r>
              <a:rPr lang="en-GB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aAb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| </a:t>
            </a:r>
            <a:r>
              <a:rPr lang="el-GR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ε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	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B </a:t>
            </a:r>
            <a:r>
              <a:rPr lang="en-GB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aA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|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Bb</a:t>
            </a:r>
            <a:endParaRPr lang="en-GB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39725">
              <a:lnSpc>
                <a:spcPct val="90000"/>
              </a:lnSpc>
              <a:spcBef>
                <a:spcPts val="500"/>
              </a:spcBef>
              <a:buSzPct val="75000"/>
              <a:buNone/>
              <a:tabLst>
                <a:tab pos="341313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6813" algn="l"/>
                <a:tab pos="10514013" algn="l"/>
              </a:tabLst>
            </a:pPr>
            <a:endParaRPr lang="en-GB" dirty="0">
              <a:latin typeface="Arial" pitchFamily="34" charset="0"/>
              <a:cs typeface="Arial" pitchFamily="34" charset="0"/>
            </a:endParaRPr>
          </a:p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r>
              <a:rPr lang="en-GB" dirty="0">
                <a:latin typeface="Arial" pitchFamily="34" charset="0"/>
                <a:cs typeface="Arial" pitchFamily="34" charset="0"/>
              </a:rPr>
              <a:t>5 .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Tentukan</a:t>
            </a:r>
            <a:r>
              <a:rPr lang="en-GB" dirty="0">
                <a:latin typeface="Arial" pitchFamily="34" charset="0"/>
                <a:cs typeface="Arial" pitchFamily="34" charset="0"/>
              </a:rPr>
              <a:t> 3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buah</a:t>
            </a:r>
            <a:r>
              <a:rPr lang="en-GB" dirty="0">
                <a:latin typeface="Arial" pitchFamily="34" charset="0"/>
                <a:cs typeface="Arial" pitchFamily="34" charset="0"/>
              </a:rPr>
              <a:t> string yang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diperoleh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GB" dirty="0">
                <a:latin typeface="Arial" pitchFamily="34" charset="0"/>
                <a:cs typeface="Arial" pitchFamily="34" charset="0"/>
              </a:rPr>
              <a:t> :</a:t>
            </a:r>
          </a:p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r>
              <a:rPr lang="en-GB" dirty="0">
                <a:latin typeface="Arial" pitchFamily="34" charset="0"/>
                <a:cs typeface="Arial" pitchFamily="34" charset="0"/>
              </a:rPr>
              <a:t>G={(A,B,C), {1,0}, A,P}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GB" dirty="0">
                <a:latin typeface="Arial" pitchFamily="34" charset="0"/>
                <a:cs typeface="Arial" pitchFamily="34" charset="0"/>
              </a:rPr>
              <a:t> P :</a:t>
            </a:r>
          </a:p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r>
              <a:rPr lang="en-GB" dirty="0">
                <a:latin typeface="Arial" pitchFamily="34" charset="0"/>
                <a:cs typeface="Arial" pitchFamily="34" charset="0"/>
              </a:rPr>
              <a:t>A</a:t>
            </a:r>
            <a:r>
              <a:rPr lang="en-GB" dirty="0">
                <a:latin typeface="Arial" pitchFamily="34" charset="0"/>
                <a:cs typeface="Arial" pitchFamily="34" charset="0"/>
                <a:sym typeface="Wingdings" pitchFamily="2" charset="2"/>
              </a:rPr>
              <a:t> BC1 | 11 | </a:t>
            </a:r>
            <a:r>
              <a:rPr lang="el-GR" dirty="0">
                <a:latin typeface="Arial" pitchFamily="34" charset="0"/>
                <a:cs typeface="Arial" pitchFamily="34" charset="0"/>
                <a:sym typeface="Wingdings" pitchFamily="2" charset="2"/>
              </a:rPr>
              <a:t>ε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 </a:t>
            </a:r>
          </a:p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B 001A | 00</a:t>
            </a:r>
          </a:p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C 1100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6.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Tentukan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2 string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panjang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min |10| yang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diperoleh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:</a:t>
            </a:r>
          </a:p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G={(P,Q,R,S), {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a,b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}, P, P}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P :</a:t>
            </a:r>
          </a:p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P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aQb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Q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abRS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R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aSb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38138" indent="-338138">
              <a:lnSpc>
                <a:spcPct val="90000"/>
              </a:lnSpc>
              <a:buNone/>
              <a:tabLst>
                <a:tab pos="288925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S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abb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|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PRb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13349"/>
              </p:ext>
            </p:extLst>
          </p:nvPr>
        </p:nvGraphicFramePr>
        <p:xfrm>
          <a:off x="827584" y="2246338"/>
          <a:ext cx="7056438" cy="3990974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2" charset="0"/>
                        <a:ea typeface="AR PL ShanHeiSun Uni" charset="0"/>
                        <a:cs typeface="AR PL ShanHeiSun Un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2" charset="0"/>
                          <a:ea typeface="AR PL ShanHeiSun Uni" charset="0"/>
                          <a:cs typeface="AR PL ShanHeiSun Uni" charset="0"/>
                        </a:rPr>
                        <a:t>Jwb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2" charset="0"/>
                        <a:ea typeface="AR PL ShanHeiSun Uni" charset="0"/>
                        <a:cs typeface="AR PL ShanHeiSun Un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2" charset="0"/>
                          <a:ea typeface="AR PL ShanHeiSun Uni" charset="0"/>
                          <a:cs typeface="AR PL ShanHeiSun Uni" charset="0"/>
                        </a:rPr>
                        <a:t>Jwb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2" charset="0"/>
                        <a:ea typeface="AR PL ShanHeiSun Uni" charset="0"/>
                        <a:cs typeface="AR PL ShanHeiSun Un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2" charset="0"/>
                          <a:ea typeface="AR PL ShanHeiSun Uni" charset="0"/>
                          <a:cs typeface="AR PL ShanHeiSun Uni" charset="0"/>
                        </a:rPr>
                        <a:t>Jwb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Sabb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bPQR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AB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cde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Sbbaa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xy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Edfg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AAA 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bbcc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bcdefG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abcDef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ghijkl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bbaB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AAAAA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 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BBaa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ɛ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pQr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 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AB 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efgh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 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z  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6" charset="2"/>
                          <a:cs typeface="Times New Roman" pitchFamily="16" charset="0"/>
                        </a:rPr>
                        <a:t>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530" y="166015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924" y="1691516"/>
            <a:ext cx="3641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Termasuk</a:t>
            </a:r>
            <a:r>
              <a:rPr lang="en-US" sz="2000" dirty="0"/>
              <a:t> RG, CFG, CSG </a:t>
            </a:r>
            <a:r>
              <a:rPr lang="en-US" sz="2000" dirty="0" err="1"/>
              <a:t>atau</a:t>
            </a:r>
            <a:r>
              <a:rPr lang="en-US" sz="2000" dirty="0"/>
              <a:t> UG?</a:t>
            </a:r>
          </a:p>
        </p:txBody>
      </p:sp>
    </p:spTree>
    <p:extLst>
      <p:ext uri="{BB962C8B-B14F-4D97-AF65-F5344CB8AC3E}">
        <p14:creationId xmlns:p14="http://schemas.microsoft.com/office/powerpoint/2010/main" val="28977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2214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2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 smtClean="0"/>
              <a:t>sebarang</a:t>
            </a:r>
            <a:r>
              <a:rPr lang="en-US" sz="2400" dirty="0" smtClean="0"/>
              <a:t> </a:t>
            </a:r>
            <a:r>
              <a:rPr lang="en-US" sz="2400" dirty="0"/>
              <a:t>L </a:t>
            </a:r>
            <a:r>
              <a:rPr lang="en-US" sz="2400" dirty="0" err="1"/>
              <a:t>dan</a:t>
            </a:r>
            <a:r>
              <a:rPr lang="en-US" sz="2400" dirty="0"/>
              <a:t> M. </a:t>
            </a:r>
            <a:r>
              <a:rPr lang="en-US" sz="2400" dirty="0" err="1"/>
              <a:t>Maka</a:t>
            </a:r>
            <a:r>
              <a:rPr lang="en-US" sz="2400" dirty="0"/>
              <a:t> operasi</a:t>
            </a:r>
            <a:r>
              <a:rPr lang="en-US" sz="2400" baseline="30000" dirty="0"/>
              <a:t>2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lain </a:t>
            </a:r>
            <a:r>
              <a:rPr lang="en-US" sz="2400" dirty="0" err="1"/>
              <a:t>adalah</a:t>
            </a:r>
            <a:r>
              <a:rPr lang="en-US" sz="2400" dirty="0"/>
              <a:t> :</a:t>
            </a:r>
          </a:p>
          <a:p>
            <a:endParaRPr lang="en-US" sz="2400" dirty="0"/>
          </a:p>
        </p:txBody>
      </p:sp>
      <p:graphicFrame>
        <p:nvGraphicFramePr>
          <p:cNvPr id="4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975333"/>
              </p:ext>
            </p:extLst>
          </p:nvPr>
        </p:nvGraphicFramePr>
        <p:xfrm>
          <a:off x="500034" y="2571744"/>
          <a:ext cx="8305800" cy="3717552"/>
        </p:xfrm>
        <a:graphic>
          <a:graphicData uri="http://schemas.openxmlformats.org/drawingml/2006/table">
            <a:tbl>
              <a:tblPr/>
              <a:tblGrid>
                <a:gridCol w="51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Nama Operasi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Simbol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Keterangan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UNION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 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{ s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 s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ada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 di L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atau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 M }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CONCATENATION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{ st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  s ada di L dan t ada di M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KLEENE CLOSURE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L*  = 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i = 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  L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i 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  (penggabungan nol atau lebih L)</a:t>
                      </a:r>
                      <a:endParaRPr kumimoji="0" lang="en-US" sz="1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POSITIVE CLOSURE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+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 = 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i = 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  L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   (penggabungan satu atau lebih 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REVERSE of 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Rev(x)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Sebuah string x yang ditulis dalam urutan terbalik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LENGTH of 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Length(x)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Menghitung jumlah karakter pada sebuah string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PALINDROME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 = Rev(x)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Rangkaian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karakter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dalam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sebuah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string x yang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ditulis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dalam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urutan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terbalik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tetap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menghasilkan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string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/>
              <a:t>UTAMA</a:t>
            </a:r>
          </a:p>
          <a:p>
            <a:r>
              <a:rPr lang="en-US" sz="2000" dirty="0" err="1"/>
              <a:t>Aho</a:t>
            </a:r>
            <a:r>
              <a:rPr lang="en-US" sz="2000" dirty="0"/>
              <a:t>, Alfred V., </a:t>
            </a:r>
            <a:r>
              <a:rPr lang="en-US" sz="2000" dirty="0" err="1"/>
              <a:t>Sethi</a:t>
            </a:r>
            <a:r>
              <a:rPr lang="en-US" sz="2000" dirty="0"/>
              <a:t>, R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</a:rPr>
              <a:t>., </a:t>
            </a:r>
            <a:r>
              <a:rPr lang="en-US" sz="2000" dirty="0" err="1">
                <a:ea typeface="Lucida Sans Unicode" pitchFamily="34" charset="0"/>
                <a:cs typeface="Lucida Sans Unicode" pitchFamily="34" charset="0"/>
              </a:rPr>
              <a:t>Ulman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</a:rPr>
              <a:t>, J.D., </a:t>
            </a:r>
            <a:r>
              <a:rPr lang="en-US" sz="2000" i="1" dirty="0">
                <a:ea typeface="Lucida Sans Unicode" pitchFamily="34" charset="0"/>
                <a:cs typeface="Lucida Sans Unicode" pitchFamily="34" charset="0"/>
              </a:rPr>
              <a:t>Compilers : Principles, Techniques, and Tools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</a:rPr>
              <a:t>, Addison-Wesley Publ. Company, Reading Massachusetts, 1986</a:t>
            </a:r>
          </a:p>
          <a:p>
            <a:r>
              <a:rPr lang="en-US" sz="2000" dirty="0">
                <a:ea typeface="Lucida Sans Unicode" pitchFamily="34" charset="0"/>
                <a:cs typeface="Lucida Sans Unicode" pitchFamily="34" charset="0"/>
              </a:rPr>
              <a:t>Cohen, Daniel I.A., </a:t>
            </a:r>
            <a:r>
              <a:rPr lang="en-US" sz="2000" i="1" dirty="0">
                <a:ea typeface="Lucida Sans Unicode" pitchFamily="34" charset="0"/>
                <a:cs typeface="Lucida Sans Unicode" pitchFamily="34" charset="0"/>
              </a:rPr>
              <a:t>Introduction to Computer Theory</a:t>
            </a:r>
            <a:r>
              <a:rPr lang="en-US" sz="2000" dirty="0">
                <a:ea typeface="Lucida Sans Unicode" pitchFamily="34" charset="0"/>
                <a:cs typeface="Lucida Sans Unicode" pitchFamily="34" charset="0"/>
              </a:rPr>
              <a:t>, John Wiley &amp; Sons, 1990</a:t>
            </a:r>
          </a:p>
          <a:p>
            <a:r>
              <a:rPr lang="en-US" sz="2000" dirty="0" err="1"/>
              <a:t>Utdirartatmo</a:t>
            </a:r>
            <a:r>
              <a:rPr lang="en-US" sz="2000" dirty="0"/>
              <a:t>, </a:t>
            </a:r>
            <a:r>
              <a:rPr lang="en-US" sz="2000" dirty="0" err="1"/>
              <a:t>Firrar</a:t>
            </a:r>
            <a:r>
              <a:rPr lang="en-US" sz="2000" dirty="0"/>
              <a:t>, </a:t>
            </a:r>
            <a:r>
              <a:rPr lang="en-US" sz="2000" dirty="0" err="1"/>
              <a:t>Teori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Dan </a:t>
            </a:r>
            <a:r>
              <a:rPr lang="en-US" sz="2000" dirty="0" err="1"/>
              <a:t>Otomata</a:t>
            </a:r>
            <a:r>
              <a:rPr lang="en-US" sz="2000" dirty="0"/>
              <a:t>, J &amp; J Learning, Yogyakarta, 2010</a:t>
            </a:r>
          </a:p>
          <a:p>
            <a:r>
              <a:rPr lang="en-US" sz="2000" dirty="0" err="1"/>
              <a:t>Utdirartatmo</a:t>
            </a:r>
            <a:r>
              <a:rPr lang="en-US" sz="2000" dirty="0"/>
              <a:t> </a:t>
            </a:r>
            <a:r>
              <a:rPr lang="en-US" sz="2000" dirty="0" err="1"/>
              <a:t>Firrar</a:t>
            </a:r>
            <a:r>
              <a:rPr lang="en-US" sz="2000" dirty="0"/>
              <a:t>,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Kompilasi</a:t>
            </a:r>
            <a:r>
              <a:rPr lang="en-US" sz="2000" dirty="0"/>
              <a:t>, J &amp; J Learning, Yogyakarta, 2010</a:t>
            </a:r>
          </a:p>
          <a:p>
            <a:pPr>
              <a:buNone/>
            </a:pPr>
            <a:r>
              <a:rPr lang="en-US" sz="2000" b="1" dirty="0"/>
              <a:t>PENDUKUNG</a:t>
            </a:r>
          </a:p>
          <a:p>
            <a:r>
              <a:rPr lang="en-US" sz="2000" dirty="0" err="1"/>
              <a:t>Hariyanto</a:t>
            </a:r>
            <a:r>
              <a:rPr lang="en-US" sz="2000" dirty="0"/>
              <a:t>, </a:t>
            </a:r>
            <a:r>
              <a:rPr lang="en-US" sz="2000" dirty="0" err="1"/>
              <a:t>Bambang</a:t>
            </a:r>
            <a:r>
              <a:rPr lang="en-US" sz="2000" dirty="0"/>
              <a:t>, </a:t>
            </a:r>
            <a:r>
              <a:rPr lang="en-US" sz="2000" i="1" dirty="0" err="1"/>
              <a:t>Teori</a:t>
            </a:r>
            <a:r>
              <a:rPr lang="en-US" sz="2000" i="1" dirty="0"/>
              <a:t> </a:t>
            </a:r>
            <a:r>
              <a:rPr lang="en-US" sz="2000" i="1" dirty="0" err="1"/>
              <a:t>Bahasa</a:t>
            </a:r>
            <a:r>
              <a:rPr lang="en-US" sz="2000" i="1" dirty="0"/>
              <a:t>, </a:t>
            </a:r>
            <a:r>
              <a:rPr lang="en-US" sz="2000" i="1" dirty="0" err="1"/>
              <a:t>Otomata</a:t>
            </a:r>
            <a:r>
              <a:rPr lang="en-US" sz="2000" i="1" dirty="0"/>
              <a:t>, </a:t>
            </a:r>
            <a:r>
              <a:rPr lang="en-US" sz="2000" i="1" dirty="0" err="1"/>
              <a:t>dan</a:t>
            </a:r>
            <a:r>
              <a:rPr lang="en-US" sz="2000" i="1" dirty="0"/>
              <a:t> </a:t>
            </a:r>
            <a:r>
              <a:rPr lang="en-US" sz="2000" i="1" dirty="0" err="1"/>
              <a:t>Komputasi</a:t>
            </a:r>
            <a:r>
              <a:rPr lang="en-US" sz="2000" i="1" dirty="0"/>
              <a:t> </a:t>
            </a:r>
            <a:r>
              <a:rPr lang="en-US" sz="2000" i="1" dirty="0" err="1"/>
              <a:t>serta</a:t>
            </a:r>
            <a:r>
              <a:rPr lang="en-US" sz="2000" i="1" dirty="0"/>
              <a:t> </a:t>
            </a:r>
            <a:r>
              <a:rPr lang="en-US" sz="2000" i="1" dirty="0" err="1"/>
              <a:t>Terapannya</a:t>
            </a:r>
            <a:r>
              <a:rPr lang="en-US" sz="2000" dirty="0"/>
              <a:t>, </a:t>
            </a:r>
            <a:r>
              <a:rPr lang="en-US" sz="2000" dirty="0" err="1"/>
              <a:t>Informatika</a:t>
            </a:r>
            <a:r>
              <a:rPr lang="en-US" sz="2000" dirty="0"/>
              <a:t>, Bandung, 2004</a:t>
            </a:r>
          </a:p>
          <a:p>
            <a:r>
              <a:rPr lang="en-US" sz="2000" dirty="0"/>
              <a:t>Kelly, Dean, </a:t>
            </a:r>
            <a:r>
              <a:rPr lang="en-US" sz="2000" i="1" dirty="0" err="1"/>
              <a:t>Otomata</a:t>
            </a:r>
            <a:r>
              <a:rPr lang="en-US" sz="2000" i="1" dirty="0"/>
              <a:t> Dan </a:t>
            </a:r>
            <a:r>
              <a:rPr lang="en-US" sz="2000" i="1" dirty="0" err="1"/>
              <a:t>Bahasa-Bahasa</a:t>
            </a:r>
            <a:r>
              <a:rPr lang="en-US" sz="2000" i="1" dirty="0"/>
              <a:t> Formal : </a:t>
            </a:r>
            <a:r>
              <a:rPr lang="en-US" sz="2000" i="1" dirty="0" err="1"/>
              <a:t>Sebuah</a:t>
            </a:r>
            <a:r>
              <a:rPr lang="en-US" sz="2000" i="1" dirty="0"/>
              <a:t> </a:t>
            </a:r>
            <a:r>
              <a:rPr lang="en-US" sz="2000" i="1" dirty="0" err="1"/>
              <a:t>Pengantar</a:t>
            </a:r>
            <a:r>
              <a:rPr lang="en-US" sz="2000" dirty="0"/>
              <a:t>, PT </a:t>
            </a:r>
            <a:r>
              <a:rPr lang="en-US" sz="2000" dirty="0" err="1"/>
              <a:t>Prenhallindo</a:t>
            </a:r>
            <a:r>
              <a:rPr lang="en-US" sz="2000" dirty="0"/>
              <a:t>, Jakarta, 1999</a:t>
            </a:r>
          </a:p>
          <a:p>
            <a:r>
              <a:rPr lang="en-US" sz="2000" dirty="0"/>
              <a:t>Tremblay, Jean P., Sorenson, Paul G., </a:t>
            </a:r>
            <a:r>
              <a:rPr lang="en-US" sz="2000" i="1" dirty="0"/>
              <a:t>The Theory and Practice of Compiler Writing</a:t>
            </a:r>
            <a:r>
              <a:rPr lang="en-US" sz="2000" dirty="0"/>
              <a:t>, </a:t>
            </a:r>
            <a:r>
              <a:rPr lang="en-US" sz="2000" dirty="0" err="1"/>
              <a:t>McGrawHill</a:t>
            </a:r>
            <a:r>
              <a:rPr lang="en-US" sz="2000" dirty="0"/>
              <a:t> Book Company, New York, 1982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  <a:ea typeface="Lucida Sans Unicode" pitchFamily="34" charset="0"/>
              <a:cs typeface="Lucida Sans Unicode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34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435280" cy="476886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solidFill>
                  <a:srgbClr val="0000CC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Contoh</a:t>
            </a:r>
            <a:r>
              <a:rPr lang="en-US" sz="2400" dirty="0">
                <a:solidFill>
                  <a:srgbClr val="0000CC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Misal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terdapat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himpunan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string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S = { a,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aaa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} 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dan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 T = { bb,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bbb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Maka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union  = S  T = { a,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aaa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bb,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bbb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concat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= S T    = {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abb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abbb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aabb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aabbb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aaabb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aaabbb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}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45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itchFamily="18" charset="0"/>
              </a:rPr>
              <a:t>	A</a:t>
            </a:r>
            <a:r>
              <a:rPr lang="en-GB" baseline="30000" dirty="0">
                <a:cs typeface="Times New Roman" pitchFamily="18" charset="0"/>
              </a:rPr>
              <a:t>n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adalah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himpunan</a:t>
            </a:r>
            <a:r>
              <a:rPr lang="en-GB" dirty="0">
                <a:cs typeface="Times New Roman" pitchFamily="18" charset="0"/>
              </a:rPr>
              <a:t> string </a:t>
            </a:r>
            <a:r>
              <a:rPr lang="en-GB" dirty="0" err="1">
                <a:cs typeface="Times New Roman" pitchFamily="18" charset="0"/>
              </a:rPr>
              <a:t>dengan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panjang</a:t>
            </a:r>
            <a:r>
              <a:rPr lang="en-GB" dirty="0">
                <a:cs typeface="Times New Roman" pitchFamily="18" charset="0"/>
              </a:rPr>
              <a:t> n yang </a:t>
            </a:r>
            <a:r>
              <a:rPr lang="en-GB" dirty="0" err="1">
                <a:cs typeface="Times New Roman" pitchFamily="18" charset="0"/>
              </a:rPr>
              <a:t>dibentuk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dari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simbol-simbol</a:t>
            </a:r>
            <a:r>
              <a:rPr lang="en-GB" dirty="0">
                <a:cs typeface="Times New Roman" pitchFamily="18" charset="0"/>
              </a:rPr>
              <a:t> di </a:t>
            </a:r>
            <a:r>
              <a:rPr lang="en-GB" dirty="0" err="1">
                <a:cs typeface="Times New Roman" pitchFamily="18" charset="0"/>
              </a:rPr>
              <a:t>himpunan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simbol</a:t>
            </a:r>
            <a:r>
              <a:rPr lang="en-GB" dirty="0">
                <a:cs typeface="Times New Roman" pitchFamily="18" charset="0"/>
              </a:rPr>
              <a:t>/</a:t>
            </a:r>
            <a:r>
              <a:rPr lang="en-GB" dirty="0" err="1">
                <a:cs typeface="Times New Roman" pitchFamily="18" charset="0"/>
              </a:rPr>
              <a:t>alfabet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smtClean="0">
                <a:cs typeface="Times New Roman" pitchFamily="18" charset="0"/>
              </a:rPr>
              <a:t>A</a:t>
            </a:r>
            <a:endParaRPr lang="en-GB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itchFamily="18" charset="0"/>
              </a:rPr>
              <a:t>	</a:t>
            </a:r>
            <a:r>
              <a:rPr lang="en-GB" dirty="0" err="1">
                <a:cs typeface="Times New Roman" pitchFamily="18" charset="0"/>
              </a:rPr>
              <a:t>Kleen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smtClean="0">
                <a:cs typeface="Times New Roman" pitchFamily="18" charset="0"/>
              </a:rPr>
              <a:t>Closure (*) </a:t>
            </a:r>
            <a:r>
              <a:rPr lang="en-GB" dirty="0" err="1">
                <a:cs typeface="Times New Roman" pitchFamily="18" charset="0"/>
              </a:rPr>
              <a:t>adalah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himpunan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seluruh</a:t>
            </a:r>
            <a:r>
              <a:rPr lang="en-GB" dirty="0">
                <a:cs typeface="Times New Roman" pitchFamily="18" charset="0"/>
              </a:rPr>
              <a:t> string yang </a:t>
            </a:r>
            <a:r>
              <a:rPr lang="en-GB" dirty="0" err="1">
                <a:cs typeface="Times New Roman" pitchFamily="18" charset="0"/>
              </a:rPr>
              <a:t>dapat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dibentuk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dari</a:t>
            </a:r>
            <a:r>
              <a:rPr lang="en-GB" dirty="0">
                <a:cs typeface="Times New Roman" pitchFamily="18" charset="0"/>
              </a:rPr>
              <a:t> A </a:t>
            </a:r>
            <a:r>
              <a:rPr lang="en-GB" dirty="0" err="1">
                <a:cs typeface="Times New Roman" pitchFamily="18" charset="0"/>
              </a:rPr>
              <a:t>dengan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berbagai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panjang</a:t>
            </a:r>
            <a:r>
              <a:rPr lang="en-GB" dirty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itchFamily="18" charset="0"/>
              </a:rPr>
              <a:t> 	A</a:t>
            </a:r>
            <a:r>
              <a:rPr lang="en-GB" baseline="30000" dirty="0">
                <a:cs typeface="Times New Roman" pitchFamily="18" charset="0"/>
              </a:rPr>
              <a:t>*</a:t>
            </a:r>
            <a:r>
              <a:rPr lang="en-GB" dirty="0">
                <a:cs typeface="Times New Roman" pitchFamily="18" charset="0"/>
              </a:rPr>
              <a:t> = A</a:t>
            </a:r>
            <a:r>
              <a:rPr lang="en-GB" baseline="30000" dirty="0">
                <a:cs typeface="Times New Roman" pitchFamily="18" charset="0"/>
              </a:rPr>
              <a:t>0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Symbol" pitchFamily="18" charset="2"/>
                <a:cs typeface="Times New Roman" pitchFamily="18" charset="0"/>
              </a:rPr>
              <a:t></a:t>
            </a:r>
            <a:r>
              <a:rPr lang="en-GB" dirty="0">
                <a:cs typeface="Times New Roman" pitchFamily="18" charset="0"/>
              </a:rPr>
              <a:t> A</a:t>
            </a:r>
            <a:r>
              <a:rPr lang="en-GB" baseline="30000" dirty="0">
                <a:cs typeface="Times New Roman" pitchFamily="18" charset="0"/>
              </a:rPr>
              <a:t>1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Symbol" pitchFamily="18" charset="2"/>
                <a:cs typeface="Times New Roman" pitchFamily="18" charset="0"/>
              </a:rPr>
              <a:t></a:t>
            </a:r>
            <a:r>
              <a:rPr lang="en-GB" dirty="0">
                <a:cs typeface="Times New Roman" pitchFamily="18" charset="0"/>
              </a:rPr>
              <a:t> A</a:t>
            </a:r>
            <a:r>
              <a:rPr lang="en-GB" baseline="30000" dirty="0">
                <a:cs typeface="Times New Roman" pitchFamily="18" charset="0"/>
              </a:rPr>
              <a:t>2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Symbol" pitchFamily="18" charset="2"/>
                <a:cs typeface="Times New Roman" pitchFamily="18" charset="0"/>
              </a:rPr>
              <a:t></a:t>
            </a:r>
            <a:r>
              <a:rPr lang="en-GB" dirty="0">
                <a:cs typeface="Times New Roman" pitchFamily="18" charset="0"/>
              </a:rPr>
              <a:t> A</a:t>
            </a:r>
            <a:r>
              <a:rPr lang="en-GB" baseline="30000" dirty="0">
                <a:cs typeface="Times New Roman" pitchFamily="18" charset="0"/>
              </a:rPr>
              <a:t>3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Symbol" pitchFamily="18" charset="2"/>
                <a:cs typeface="Times New Roman" pitchFamily="18" charset="0"/>
              </a:rPr>
              <a:t>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smtClean="0">
                <a:cs typeface="Times New Roman" pitchFamily="18" charset="0"/>
              </a:rPr>
              <a:t>... </a:t>
            </a:r>
            <a:r>
              <a:rPr lang="en-GB" dirty="0" err="1" smtClean="0">
                <a:cs typeface="Times New Roman" pitchFamily="18" charset="0"/>
              </a:rPr>
              <a:t>Dimana</a:t>
            </a:r>
            <a:r>
              <a:rPr lang="en-GB" dirty="0">
                <a:cs typeface="Times New Roman" pitchFamily="18" charset="0"/>
              </a:rPr>
              <a:t> A</a:t>
            </a:r>
            <a:r>
              <a:rPr lang="en-GB" baseline="30000" dirty="0">
                <a:cs typeface="Times New Roman" pitchFamily="18" charset="0"/>
              </a:rPr>
              <a:t>0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smtClean="0">
                <a:cs typeface="Times New Roman" pitchFamily="18" charset="0"/>
              </a:rPr>
              <a:t>= </a:t>
            </a:r>
            <a:r>
              <a:rPr lang="en-US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</a:t>
            </a:r>
            <a:r>
              <a:rPr lang="en-GB" dirty="0" smtClean="0">
                <a:cs typeface="Times New Roman" pitchFamily="18" charset="0"/>
              </a:rPr>
              <a:t> </a:t>
            </a:r>
            <a:endParaRPr lang="en-GB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itchFamily="18" charset="0"/>
              </a:rPr>
              <a:t>	</a:t>
            </a:r>
            <a:r>
              <a:rPr lang="en-GB" dirty="0" err="1">
                <a:cs typeface="Times New Roman" pitchFamily="18" charset="0"/>
              </a:rPr>
              <a:t>Jika</a:t>
            </a:r>
            <a:r>
              <a:rPr lang="en-GB" dirty="0">
                <a:cs typeface="Times New Roman" pitchFamily="18" charset="0"/>
              </a:rPr>
              <a:t> string </a:t>
            </a:r>
            <a:r>
              <a:rPr lang="en-GB" dirty="0" err="1">
                <a:cs typeface="Times New Roman" pitchFamily="18" charset="0"/>
              </a:rPr>
              <a:t>kosong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dikeluarkan</a:t>
            </a:r>
            <a:r>
              <a:rPr lang="en-GB" dirty="0">
                <a:cs typeface="Times New Roman" pitchFamily="18" charset="0"/>
              </a:rPr>
              <a:t> , </a:t>
            </a:r>
            <a:r>
              <a:rPr lang="en-GB" dirty="0" err="1">
                <a:cs typeface="Times New Roman" pitchFamily="18" charset="0"/>
              </a:rPr>
              <a:t>akan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>
                <a:cs typeface="Times New Roman" pitchFamily="18" charset="0"/>
              </a:rPr>
              <a:t>diperoleh</a:t>
            </a:r>
            <a:r>
              <a:rPr lang="en-GB" dirty="0">
                <a:cs typeface="Times New Roman" pitchFamily="18" charset="0"/>
              </a:rPr>
              <a:t> positive closure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itchFamily="18" charset="0"/>
              </a:rPr>
              <a:t>	A</a:t>
            </a:r>
            <a:r>
              <a:rPr lang="en-GB" baseline="30000" dirty="0">
                <a:cs typeface="Times New Roman" pitchFamily="18" charset="0"/>
              </a:rPr>
              <a:t>+</a:t>
            </a:r>
            <a:r>
              <a:rPr lang="en-GB" dirty="0">
                <a:cs typeface="Times New Roman" pitchFamily="18" charset="0"/>
              </a:rPr>
              <a:t> = A</a:t>
            </a:r>
            <a:r>
              <a:rPr lang="en-GB" baseline="30000" dirty="0">
                <a:cs typeface="Times New Roman" pitchFamily="18" charset="0"/>
              </a:rPr>
              <a:t>1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Symbol" pitchFamily="18" charset="2"/>
                <a:cs typeface="Times New Roman" pitchFamily="18" charset="0"/>
              </a:rPr>
              <a:t></a:t>
            </a:r>
            <a:r>
              <a:rPr lang="en-GB" dirty="0">
                <a:cs typeface="Times New Roman" pitchFamily="18" charset="0"/>
              </a:rPr>
              <a:t> A</a:t>
            </a:r>
            <a:r>
              <a:rPr lang="en-GB" baseline="30000" dirty="0">
                <a:cs typeface="Times New Roman" pitchFamily="18" charset="0"/>
              </a:rPr>
              <a:t>2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Symbol" pitchFamily="18" charset="2"/>
                <a:cs typeface="Times New Roman" pitchFamily="18" charset="0"/>
              </a:rPr>
              <a:t></a:t>
            </a:r>
            <a:r>
              <a:rPr lang="en-GB" dirty="0">
                <a:cs typeface="Times New Roman" pitchFamily="18" charset="0"/>
              </a:rPr>
              <a:t> A</a:t>
            </a:r>
            <a:r>
              <a:rPr lang="en-GB" baseline="30000" dirty="0">
                <a:cs typeface="Times New Roman" pitchFamily="18" charset="0"/>
              </a:rPr>
              <a:t>3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>
                <a:latin typeface="Symbol" pitchFamily="18" charset="2"/>
                <a:cs typeface="Times New Roman" pitchFamily="18" charset="0"/>
              </a:rPr>
              <a:t></a:t>
            </a:r>
            <a:r>
              <a:rPr lang="en-GB" dirty="0">
                <a:cs typeface="Times New Roman" pitchFamily="18" charset="0"/>
              </a:rPr>
              <a:t> ...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(</a:t>
            </a:r>
            <a:r>
              <a:rPr lang="en-US" dirty="0" err="1"/>
              <a:t>contoh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solidFill>
                  <a:srgbClr val="0000CC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Contoh</a:t>
            </a:r>
            <a:r>
              <a:rPr lang="en-US" sz="2400" dirty="0">
                <a:solidFill>
                  <a:srgbClr val="0000CC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Misal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terdapat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sebuah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himpunan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 err="1" smtClean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biner</a:t>
            </a:r>
            <a:r>
              <a:rPr lang="en-US" sz="2400" dirty="0" smtClean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A 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= { 0, 1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</a:t>
            </a:r>
            <a:r>
              <a:rPr lang="en-US" sz="24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Maka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A</a:t>
            </a:r>
            <a:r>
              <a:rPr lang="en-US" sz="2400" baseline="30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1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= { 0, 1}</a:t>
            </a:r>
            <a:endParaRPr lang="en-US" sz="2400" dirty="0">
              <a:solidFill>
                <a:srgbClr val="0000CC"/>
              </a:solidFill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A</a:t>
            </a:r>
            <a:r>
              <a:rPr lang="en-US" sz="2400" baseline="30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= {00, 01, 10, 11</a:t>
            </a:r>
            <a:r>
              <a:rPr lang="en-US" sz="2400" dirty="0" smtClean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CC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</a:t>
            </a:r>
            <a:r>
              <a:rPr lang="en-US" sz="2400" dirty="0" smtClean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</a:t>
            </a:r>
            <a:r>
              <a:rPr lang="en-US" sz="2400" baseline="30000" dirty="0" smtClean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3</a:t>
            </a:r>
            <a:r>
              <a:rPr lang="en-US" sz="2400" dirty="0" smtClean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= {</a:t>
            </a:r>
            <a:r>
              <a:rPr lang="en-US" sz="2400" dirty="0" smtClean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000, 001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</a:t>
            </a:r>
            <a:r>
              <a:rPr lang="en-US" sz="2400" dirty="0" smtClean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010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</a:t>
            </a:r>
            <a:r>
              <a:rPr lang="en-US" sz="2400" dirty="0" smtClean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011,100,101,110,111}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A* = { , 0, 1, 00, 01, 10, 11, 000,001,010,011,…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A</a:t>
            </a:r>
            <a:r>
              <a:rPr lang="en-US" sz="2400" baseline="30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+</a:t>
            </a:r>
            <a:r>
              <a:rPr lang="en-US" sz="24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= { 0, 1, 00, 01, 10, 11, 000,001,010,011, … }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295400"/>
            <a:ext cx="8415366" cy="4800600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Grammar </a:t>
            </a:r>
            <a:r>
              <a:rPr lang="en-US" sz="22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adalah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sebuah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alat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untuk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mendefinisikan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bahasa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secara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rekursif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.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endParaRPr lang="en-US" sz="2200" b="1" dirty="0"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b="1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Definisi</a:t>
            </a:r>
            <a:r>
              <a:rPr lang="en-US" sz="22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konseptual</a:t>
            </a:r>
            <a:r>
              <a:rPr lang="en-US" sz="22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: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Grammar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adalah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sebuah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sistem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matematis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yang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dapat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mendefinisikan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bahasa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.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Bahasa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yang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didefinisikan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oleh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grammar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ini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awalnya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berupa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himpunan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string.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endParaRPr lang="en-US" sz="2200" dirty="0">
              <a:ea typeface="Lucida Sans Unicode" pitchFamily="34" charset="0"/>
              <a:cs typeface="Lucida Sans Unicode" pitchFamily="34" charset="0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b="1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Definisi</a:t>
            </a:r>
            <a:r>
              <a:rPr lang="en-US" sz="22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formal :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Sebuah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grammar G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memiliki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4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tupel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(V</a:t>
            </a:r>
            <a:r>
              <a:rPr lang="en-US" sz="2200" b="1" baseline="-250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</a:t>
            </a:r>
            <a:r>
              <a:rPr lang="en-US" sz="22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V</a:t>
            </a:r>
            <a:r>
              <a:rPr lang="en-US" sz="2200" b="1" baseline="-25000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N</a:t>
            </a:r>
            <a:r>
              <a:rPr lang="en-US" sz="22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S, )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,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atau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(T, N, S,P)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</a:p>
          <a:p>
            <a:pPr marL="457200" indent="-457200">
              <a:lnSpc>
                <a:spcPct val="80000"/>
              </a:lnSpc>
              <a:tabLst>
                <a:tab pos="288925" algn="l"/>
              </a:tabLst>
            </a:pPr>
            <a:r>
              <a:rPr lang="en-US" sz="2200" b="1" dirty="0" err="1" smtClean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V</a:t>
            </a:r>
            <a:r>
              <a:rPr lang="en-US" sz="2200" b="1" baseline="-250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</a:t>
            </a:r>
            <a:r>
              <a:rPr lang="en-US" sz="2200" b="1" dirty="0" smtClean="0">
                <a:solidFill>
                  <a:schemeClr val="accent1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adalah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himpunan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berhingga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terminal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</a:t>
            </a:r>
          </a:p>
          <a:p>
            <a:pPr marL="457200" indent="-457200">
              <a:lnSpc>
                <a:spcPct val="80000"/>
              </a:lnSpc>
              <a:tabLst>
                <a:tab pos="288925" algn="l"/>
              </a:tabLst>
            </a:pPr>
            <a:r>
              <a:rPr lang="en-US" sz="2200" b="1" dirty="0" err="1" smtClean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V</a:t>
            </a:r>
            <a:r>
              <a:rPr lang="en-US" sz="2200" b="1" baseline="-25000" dirty="0" err="1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n</a:t>
            </a:r>
            <a:r>
              <a:rPr lang="en-US" sz="2200" b="1" dirty="0" smtClean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adalah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himpunan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berhingga</a:t>
            </a:r>
            <a:r>
              <a:rPr lang="en-US" sz="2200" b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smtClean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non terminal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</a:t>
            </a:r>
          </a:p>
          <a:p>
            <a:pPr marL="457200" indent="-457200">
              <a:lnSpc>
                <a:spcPct val="80000"/>
              </a:lnSpc>
              <a:tabLst>
                <a:tab pos="288925" algn="l"/>
              </a:tabLst>
            </a:pPr>
            <a:r>
              <a:rPr lang="en-US" sz="22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</a:t>
            </a:r>
            <a:r>
              <a:rPr lang="en-US" sz="2200" b="1" dirty="0">
                <a:solidFill>
                  <a:schemeClr val="accent1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adalah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salah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satu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anggota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V</a:t>
            </a:r>
            <a:r>
              <a:rPr lang="en-US" sz="2200" b="1" baseline="-25000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N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yang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dijadikan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start symbol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, </a:t>
            </a:r>
          </a:p>
          <a:p>
            <a:pPr marL="457200" indent="-457200">
              <a:lnSpc>
                <a:spcPct val="80000"/>
              </a:lnSpc>
              <a:tabLst>
                <a:tab pos="288925" algn="l"/>
              </a:tabLst>
            </a:pPr>
            <a:r>
              <a:rPr lang="en-US" sz="22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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atau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>
                <a:solidFill>
                  <a:srgbClr val="FF0000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P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adalah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himpunan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berhingga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production yang </a:t>
            </a:r>
            <a:r>
              <a:rPr lang="en-US" sz="2200" b="1" dirty="0" err="1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berbentuk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</a:p>
          <a:p>
            <a:pPr marL="457200" indent="-457200">
              <a:lnSpc>
                <a:spcPct val="80000"/>
              </a:lnSpc>
              <a:buNone/>
              <a:tabLst>
                <a:tab pos="288925" algn="l"/>
              </a:tabLst>
            </a:pP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		   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(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dimana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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adalah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salah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satu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simbol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dari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himpunan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V</a:t>
            </a:r>
            <a:r>
              <a:rPr lang="en-US" sz="2200" b="1" baseline="-250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N 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b="1" dirty="0">
                <a:solidFill>
                  <a:schemeClr val="accent2"/>
                </a:solidFill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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berbentuk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rangkaian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terminal 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dan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/</a:t>
            </a:r>
            <a:r>
              <a:rPr lang="en-US" sz="2200" dirty="0" err="1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atau</a:t>
            </a:r>
            <a:r>
              <a:rPr lang="en-US" sz="2200" dirty="0">
                <a:ea typeface="Lucida Sans Unicode" pitchFamily="34" charset="0"/>
                <a:cs typeface="Lucida Sans Unicode" pitchFamily="34" charset="0"/>
                <a:sym typeface="Symbol" pitchFamily="18" charset="2"/>
              </a:rPr>
              <a:t> non-terminal)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Tatabahasa</a:t>
            </a:r>
            <a:r>
              <a:rPr lang="en-US" dirty="0"/>
              <a:t> /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40238"/>
          </a:xfrm>
        </p:spPr>
        <p:txBody>
          <a:bodyPr lIns="0" tIns="0" rIns="0" bIns="0"/>
          <a:lstStyle/>
          <a:p>
            <a:pPr marL="339725" indent="-339725" eaLnBrk="1" hangingPunct="1">
              <a:lnSpc>
                <a:spcPct val="124000"/>
              </a:lnSpc>
              <a:buClr>
                <a:srgbClr val="666600"/>
              </a:buClr>
              <a:buSzPct val="75000"/>
              <a:buFont typeface="Wingdings" pitchFamily="2" charset="2"/>
              <a:buChar char="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dirty="0"/>
              <a:t>Terminal </a:t>
            </a:r>
            <a:r>
              <a:rPr lang="en-GB" dirty="0" err="1" smtClean="0"/>
              <a:t>simbol</a:t>
            </a:r>
            <a:r>
              <a:rPr lang="en-GB" dirty="0" smtClean="0"/>
              <a:t> </a:t>
            </a:r>
            <a:r>
              <a:rPr lang="en-GB" dirty="0" err="1" smtClean="0"/>
              <a:t>Vt</a:t>
            </a:r>
            <a:endParaRPr lang="en-GB" dirty="0"/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b="1" dirty="0" err="1"/>
              <a:t>huruf</a:t>
            </a:r>
            <a:r>
              <a:rPr lang="en-GB" b="1" dirty="0"/>
              <a:t> </a:t>
            </a:r>
            <a:r>
              <a:rPr lang="en-GB" b="1" dirty="0" err="1"/>
              <a:t>kecil</a:t>
            </a:r>
            <a:r>
              <a:rPr lang="en-GB" b="1" dirty="0"/>
              <a:t> </a:t>
            </a:r>
            <a:r>
              <a:rPr lang="en-GB" dirty="0"/>
              <a:t>: </a:t>
            </a:r>
            <a:r>
              <a:rPr lang="en-GB" dirty="0" err="1"/>
              <a:t>a,b,c,x,y,z</a:t>
            </a:r>
            <a:endParaRPr lang="en-GB" dirty="0"/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bisa</a:t>
            </a:r>
            <a:r>
              <a:rPr lang="en-GB" b="1" dirty="0"/>
              <a:t> </a:t>
            </a:r>
            <a:r>
              <a:rPr lang="en-GB" b="1" dirty="0" err="1"/>
              <a:t>diturunkan</a:t>
            </a:r>
            <a:r>
              <a:rPr lang="en-GB" b="1" dirty="0"/>
              <a:t> </a:t>
            </a:r>
            <a:r>
              <a:rPr lang="en-GB" b="1" dirty="0" err="1"/>
              <a:t>lagi</a:t>
            </a:r>
            <a:endParaRPr lang="en-GB" b="1" dirty="0"/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kosa</a:t>
            </a:r>
            <a:r>
              <a:rPr lang="en-GB" dirty="0"/>
              <a:t> kata/vocabulary/input </a:t>
            </a:r>
            <a:r>
              <a:rPr lang="en-GB" dirty="0" err="1"/>
              <a:t>dari</a:t>
            </a:r>
            <a:r>
              <a:rPr lang="en-GB" dirty="0"/>
              <a:t> FA</a:t>
            </a:r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dirty="0" err="1"/>
              <a:t>simbol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 : </a:t>
            </a:r>
            <a:r>
              <a:rPr lang="en-GB" b="1" dirty="0"/>
              <a:t>T </a:t>
            </a:r>
            <a:r>
              <a:rPr lang="en-GB" b="1" dirty="0" err="1"/>
              <a:t>atau</a:t>
            </a:r>
            <a:r>
              <a:rPr lang="en-GB" b="1" dirty="0"/>
              <a:t> </a:t>
            </a:r>
            <a:r>
              <a:rPr lang="en-GB" b="1" dirty="0" err="1"/>
              <a:t>Vt</a:t>
            </a:r>
            <a:endParaRPr lang="en-GB" b="1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6A28A64-3007-4C60-ADA5-A11602CDFAEA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22263"/>
            <a:ext cx="8229600" cy="1049337"/>
          </a:xfrm>
        </p:spPr>
        <p:txBody>
          <a:bodyPr lIns="0" tIns="0" rIns="0" bIns="0"/>
          <a:lstStyle/>
          <a:p>
            <a:pPr eaLnBrk="1" fontAlgn="auto" hangingPunct="1">
              <a:lnSpc>
                <a:spcPct val="116000"/>
              </a:lnSpc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/>
            </a:pPr>
            <a:r>
              <a:rPr lang="en-GB"/>
              <a:t>Catatan	</a:t>
            </a:r>
          </a:p>
        </p:txBody>
      </p:sp>
    </p:spTree>
    <p:extLst>
      <p:ext uri="{BB962C8B-B14F-4D97-AF65-F5344CB8AC3E}">
        <p14:creationId xmlns:p14="http://schemas.microsoft.com/office/powerpoint/2010/main" val="3155673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40238"/>
          </a:xfrm>
        </p:spPr>
        <p:txBody>
          <a:bodyPr lIns="0" tIns="0" rIns="0" bIns="0">
            <a:normAutofit/>
          </a:bodyPr>
          <a:lstStyle/>
          <a:p>
            <a:pPr marL="339725" indent="-339725" eaLnBrk="1" hangingPunct="1">
              <a:lnSpc>
                <a:spcPct val="124000"/>
              </a:lnSpc>
              <a:buClr>
                <a:srgbClr val="666600"/>
              </a:buClr>
              <a:buSzPct val="75000"/>
              <a:buFont typeface="Wingdings" pitchFamily="2" charset="2"/>
              <a:buChar char="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Non terminal </a:t>
            </a:r>
            <a:r>
              <a:rPr lang="en-GB" dirty="0" err="1" smtClean="0"/>
              <a:t>simbol</a:t>
            </a:r>
            <a:r>
              <a:rPr lang="en-GB" dirty="0" smtClean="0"/>
              <a:t> </a:t>
            </a:r>
            <a:r>
              <a:rPr lang="en-GB" dirty="0" err="1" smtClean="0"/>
              <a:t>Vn</a:t>
            </a:r>
            <a:endParaRPr lang="en-GB" dirty="0"/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b="1" dirty="0" err="1"/>
              <a:t>huruf</a:t>
            </a:r>
            <a:r>
              <a:rPr lang="en-GB" b="1" dirty="0"/>
              <a:t> </a:t>
            </a:r>
            <a:r>
              <a:rPr lang="en-GB" b="1" dirty="0" err="1" smtClean="0"/>
              <a:t>besar</a:t>
            </a:r>
            <a:endParaRPr lang="en-GB" b="1" dirty="0" smtClean="0"/>
          </a:p>
          <a:p>
            <a:pPr marL="739775" lvl="1" indent="-282575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Contoh</a:t>
            </a:r>
            <a:r>
              <a:rPr lang="en-GB" dirty="0"/>
              <a:t> : S, A, </a:t>
            </a:r>
            <a:r>
              <a:rPr lang="en-GB" dirty="0" smtClean="0"/>
              <a:t>B</a:t>
            </a:r>
            <a:endParaRPr lang="en-GB" b="1" dirty="0" smtClean="0"/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 smtClean="0">
                <a:solidFill>
                  <a:srgbClr val="FF0000"/>
                </a:solidFill>
              </a:rPr>
              <a:t>Dalam</a:t>
            </a:r>
            <a:r>
              <a:rPr lang="en-GB" dirty="0" smtClean="0">
                <a:solidFill>
                  <a:srgbClr val="FF0000"/>
                </a:solidFill>
              </a:rPr>
              <a:t> FSA </a:t>
            </a:r>
            <a:r>
              <a:rPr lang="en-GB" dirty="0" err="1" smtClean="0">
                <a:solidFill>
                  <a:srgbClr val="FF0000"/>
                </a:solidFill>
              </a:rPr>
              <a:t>dapat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berupa</a:t>
            </a:r>
            <a:r>
              <a:rPr lang="en-GB" dirty="0" smtClean="0">
                <a:solidFill>
                  <a:srgbClr val="FF0000"/>
                </a:solidFill>
              </a:rPr>
              <a:t> state</a:t>
            </a:r>
            <a:endParaRPr lang="en-GB" dirty="0">
              <a:solidFill>
                <a:srgbClr val="FF0000"/>
              </a:solidFill>
            </a:endParaRPr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err="1" smtClean="0"/>
              <a:t>Diturunkan</a:t>
            </a:r>
            <a:r>
              <a:rPr lang="en-GB" dirty="0" smtClean="0"/>
              <a:t> </a:t>
            </a:r>
            <a:r>
              <a:rPr lang="en-GB" dirty="0" err="1"/>
              <a:t>hingga</a:t>
            </a:r>
            <a:r>
              <a:rPr lang="en-GB" dirty="0"/>
              <a:t> </a:t>
            </a:r>
            <a:r>
              <a:rPr lang="en-GB" dirty="0" err="1"/>
              <a:t>membentuk</a:t>
            </a:r>
            <a:r>
              <a:rPr lang="en-GB" dirty="0"/>
              <a:t> </a:t>
            </a:r>
            <a:r>
              <a:rPr lang="en-GB" dirty="0" err="1"/>
              <a:t>rangkaian</a:t>
            </a:r>
            <a:r>
              <a:rPr lang="en-GB" dirty="0"/>
              <a:t> terminal </a:t>
            </a:r>
            <a:r>
              <a:rPr lang="en-GB" dirty="0" err="1"/>
              <a:t>simbol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bantuan</a:t>
            </a:r>
            <a:r>
              <a:rPr lang="en-GB" dirty="0"/>
              <a:t> T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Vt</a:t>
            </a:r>
            <a:endParaRPr lang="en-GB" dirty="0"/>
          </a:p>
          <a:p>
            <a:pPr marL="739775" lvl="1" indent="-282575" eaLnBrk="1" hangingPunct="1">
              <a:lnSpc>
                <a:spcPct val="124000"/>
              </a:lnSpc>
              <a:buClr>
                <a:srgbClr val="999900"/>
              </a:buClr>
              <a:buSzPct val="75000"/>
              <a:buFont typeface="Wingdings" pitchFamily="2" charset="2"/>
              <a:buChar char="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Disimbolkan</a:t>
            </a:r>
            <a:r>
              <a:rPr lang="en-GB" dirty="0"/>
              <a:t> </a:t>
            </a:r>
            <a:r>
              <a:rPr lang="en-GB" b="1" dirty="0"/>
              <a:t>N </a:t>
            </a:r>
            <a:r>
              <a:rPr lang="en-GB" b="1" dirty="0" err="1"/>
              <a:t>atau</a:t>
            </a:r>
            <a:r>
              <a:rPr lang="en-GB" b="1" dirty="0"/>
              <a:t> </a:t>
            </a:r>
            <a:r>
              <a:rPr lang="en-GB" b="1" dirty="0" err="1"/>
              <a:t>Vn</a:t>
            </a:r>
            <a:endParaRPr lang="en-GB" b="1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BE7F3A9-5AFF-4288-AA24-D9D496FD28C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22263"/>
            <a:ext cx="8229600" cy="1049337"/>
          </a:xfrm>
        </p:spPr>
        <p:txBody>
          <a:bodyPr lIns="0" tIns="0" rIns="0" bIns="0"/>
          <a:lstStyle/>
          <a:p>
            <a:pPr eaLnBrk="1" fontAlgn="auto" hangingPunct="1">
              <a:lnSpc>
                <a:spcPct val="116000"/>
              </a:lnSpc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Catatan</a:t>
            </a:r>
          </a:p>
        </p:txBody>
      </p:sp>
    </p:spTree>
    <p:extLst>
      <p:ext uri="{BB962C8B-B14F-4D97-AF65-F5344CB8AC3E}">
        <p14:creationId xmlns:p14="http://schemas.microsoft.com/office/powerpoint/2010/main" val="3194883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1583</Words>
  <Application>Microsoft Office PowerPoint</Application>
  <PresentationFormat>On-screen Show (4:3)</PresentationFormat>
  <Paragraphs>379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 PL ShanHeiSun Uni</vt:lpstr>
      <vt:lpstr>Arial</vt:lpstr>
      <vt:lpstr>Arial Narrow</vt:lpstr>
      <vt:lpstr>Calibri</vt:lpstr>
      <vt:lpstr>Comic Sans MS</vt:lpstr>
      <vt:lpstr>Courier New</vt:lpstr>
      <vt:lpstr>DejaVuSans</vt:lpstr>
      <vt:lpstr>Lucida Sans Unicode</vt:lpstr>
      <vt:lpstr>Symbol</vt:lpstr>
      <vt:lpstr>Times New Roman</vt:lpstr>
      <vt:lpstr>Verdana</vt:lpstr>
      <vt:lpstr>Wingdings</vt:lpstr>
      <vt:lpstr>Office Theme</vt:lpstr>
      <vt:lpstr>Kelas Tatabahasa</vt:lpstr>
      <vt:lpstr>Terminologi bahasa </vt:lpstr>
      <vt:lpstr>Operasi pada Bahasa</vt:lpstr>
      <vt:lpstr>Operasi pada Bahasa</vt:lpstr>
      <vt:lpstr>Closure</vt:lpstr>
      <vt:lpstr>Closure (contoh)</vt:lpstr>
      <vt:lpstr>Tatabahasa / Grammar</vt:lpstr>
      <vt:lpstr>Catatan </vt:lpstr>
      <vt:lpstr>Catatan</vt:lpstr>
      <vt:lpstr>Catatan</vt:lpstr>
      <vt:lpstr>Catatan</vt:lpstr>
      <vt:lpstr>Contoh Tatabahasa (1)‏</vt:lpstr>
      <vt:lpstr>Contoh Tatabahasa (2)‏</vt:lpstr>
      <vt:lpstr>Contoh penentuan/derivasi :</vt:lpstr>
      <vt:lpstr>Klasifikasi Grammar</vt:lpstr>
      <vt:lpstr>Resume Kelas Tatabahasa</vt:lpstr>
      <vt:lpstr>Chomsky Normal Form</vt:lpstr>
      <vt:lpstr>Chomsky Normal Form</vt:lpstr>
      <vt:lpstr>Chomsky Normal Form</vt:lpstr>
      <vt:lpstr>Chomsky Normal Form</vt:lpstr>
      <vt:lpstr>Tatabahasa dan otomata…</vt:lpstr>
      <vt:lpstr>Penggunaan Tatabahasa pada delphi / pascal</vt:lpstr>
      <vt:lpstr>Penggunaan Tatabahasa pada java</vt:lpstr>
      <vt:lpstr>Penggunaan Tatabahasa  pada Oracle 10i</vt:lpstr>
      <vt:lpstr>Contoh soal latihan</vt:lpstr>
      <vt:lpstr>PowerPoint Presentation</vt:lpstr>
      <vt:lpstr>PowerPoint Presentation</vt:lpstr>
      <vt:lpstr>PowerPoint Presentation</vt:lpstr>
      <vt:lpstr>PowerPoint Presentation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Rifuki Indra</cp:lastModifiedBy>
  <cp:revision>71</cp:revision>
  <dcterms:created xsi:type="dcterms:W3CDTF">2014-01-31T01:13:01Z</dcterms:created>
  <dcterms:modified xsi:type="dcterms:W3CDTF">2020-02-05T07:49:07Z</dcterms:modified>
</cp:coreProperties>
</file>