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268" r:id="rId10"/>
    <p:sldId id="32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318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0FBB3-F488-4003-BC06-F0482E36F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D8A037-91FC-4245-992E-80B221E507CB}">
      <dgm:prSet/>
      <dgm:spPr/>
      <dgm:t>
        <a:bodyPr/>
        <a:lstStyle/>
        <a:p>
          <a:pPr rtl="0"/>
          <a:r>
            <a:rPr lang="en-GB" dirty="0" err="1" smtClean="0"/>
            <a:t>Bahasa</a:t>
          </a:r>
          <a:r>
            <a:rPr lang="en-GB" dirty="0" smtClean="0"/>
            <a:t> </a:t>
          </a:r>
          <a:r>
            <a:rPr lang="en-GB" dirty="0" err="1" smtClean="0"/>
            <a:t>mesin</a:t>
          </a:r>
          <a:endParaRPr lang="en-GB" dirty="0"/>
        </a:p>
      </dgm:t>
    </dgm:pt>
    <dgm:pt modelId="{156DBA8C-2103-4E03-B853-101AC741B4A5}" type="parTrans" cxnId="{A7BE7247-7207-4089-BE2D-54439F03E8FB}">
      <dgm:prSet/>
      <dgm:spPr/>
      <dgm:t>
        <a:bodyPr/>
        <a:lstStyle/>
        <a:p>
          <a:endParaRPr lang="en-US"/>
        </a:p>
      </dgm:t>
    </dgm:pt>
    <dgm:pt modelId="{23F8FF71-DAAC-4CD3-9A51-4B9D655A26E5}" type="sibTrans" cxnId="{A7BE7247-7207-4089-BE2D-54439F03E8FB}">
      <dgm:prSet/>
      <dgm:spPr/>
      <dgm:t>
        <a:bodyPr/>
        <a:lstStyle/>
        <a:p>
          <a:endParaRPr lang="en-US"/>
        </a:p>
      </dgm:t>
    </dgm:pt>
    <dgm:pt modelId="{F69FDD78-98C6-48B3-A24E-04F02E6834DA}">
      <dgm:prSet/>
      <dgm:spPr/>
      <dgm:t>
        <a:bodyPr/>
        <a:lstStyle/>
        <a:p>
          <a:pPr rtl="0"/>
          <a:r>
            <a:rPr lang="en-GB" dirty="0" err="1" smtClean="0"/>
            <a:t>Bahasa</a:t>
          </a:r>
          <a:r>
            <a:rPr lang="en-GB" dirty="0" smtClean="0"/>
            <a:t> Assembly</a:t>
          </a:r>
          <a:endParaRPr lang="en-US" dirty="0"/>
        </a:p>
      </dgm:t>
    </dgm:pt>
    <dgm:pt modelId="{C84B9027-2B15-49A1-8532-97B919573381}" type="parTrans" cxnId="{AFA7B173-41DF-4036-B5A3-574767CB8FA6}">
      <dgm:prSet/>
      <dgm:spPr/>
      <dgm:t>
        <a:bodyPr/>
        <a:lstStyle/>
        <a:p>
          <a:endParaRPr lang="en-US"/>
        </a:p>
      </dgm:t>
    </dgm:pt>
    <dgm:pt modelId="{89737BC1-65B4-4796-A9BC-4FE7B19DD8B9}" type="sibTrans" cxnId="{AFA7B173-41DF-4036-B5A3-574767CB8FA6}">
      <dgm:prSet/>
      <dgm:spPr/>
      <dgm:t>
        <a:bodyPr/>
        <a:lstStyle/>
        <a:p>
          <a:endParaRPr lang="en-US"/>
        </a:p>
      </dgm:t>
    </dgm:pt>
    <dgm:pt modelId="{21A22C28-308D-42F7-917E-0B90B8E73E1A}">
      <dgm:prSet/>
      <dgm:spPr/>
      <dgm:t>
        <a:bodyPr/>
        <a:lstStyle/>
        <a:p>
          <a:pPr rtl="0"/>
          <a:r>
            <a:rPr lang="en-GB" dirty="0" err="1" smtClean="0"/>
            <a:t>Bahasa</a:t>
          </a:r>
          <a:r>
            <a:rPr lang="en-GB" dirty="0" smtClean="0"/>
            <a:t> </a:t>
          </a:r>
          <a:r>
            <a:rPr lang="en-GB" dirty="0" err="1" smtClean="0"/>
            <a:t>tingkat</a:t>
          </a:r>
          <a:r>
            <a:rPr lang="en-GB" dirty="0" smtClean="0"/>
            <a:t> </a:t>
          </a:r>
          <a:r>
            <a:rPr lang="en-GB" dirty="0" err="1" smtClean="0"/>
            <a:t>tinggi</a:t>
          </a:r>
          <a:endParaRPr lang="en-GB" dirty="0"/>
        </a:p>
      </dgm:t>
    </dgm:pt>
    <dgm:pt modelId="{883D3927-3C09-4F16-8D46-965B79698353}" type="parTrans" cxnId="{0A2C9981-9F0F-44B3-BB68-8D9E42024645}">
      <dgm:prSet/>
      <dgm:spPr/>
      <dgm:t>
        <a:bodyPr/>
        <a:lstStyle/>
        <a:p>
          <a:endParaRPr lang="en-US"/>
        </a:p>
      </dgm:t>
    </dgm:pt>
    <dgm:pt modelId="{7FF69DC7-D2AB-494F-82E0-2B7A08D85566}" type="sibTrans" cxnId="{0A2C9981-9F0F-44B3-BB68-8D9E42024645}">
      <dgm:prSet/>
      <dgm:spPr/>
      <dgm:t>
        <a:bodyPr/>
        <a:lstStyle/>
        <a:p>
          <a:endParaRPr lang="en-US"/>
        </a:p>
      </dgm:t>
    </dgm:pt>
    <dgm:pt modelId="{3AF2B99A-FBE1-45D9-A58F-28DF503AB38C}">
      <dgm:prSet/>
      <dgm:spPr/>
      <dgm:t>
        <a:bodyPr/>
        <a:lstStyle/>
        <a:p>
          <a:pPr rtl="0"/>
          <a:r>
            <a:rPr lang="en-GB" dirty="0" err="1" smtClean="0"/>
            <a:t>Bahasa</a:t>
          </a:r>
          <a:r>
            <a:rPr lang="en-GB" dirty="0" smtClean="0"/>
            <a:t> problem oriented</a:t>
          </a:r>
          <a:endParaRPr lang="en-GB" dirty="0"/>
        </a:p>
      </dgm:t>
    </dgm:pt>
    <dgm:pt modelId="{6E1EA95B-7FC8-4773-AF66-047FF27E45D2}" type="parTrans" cxnId="{7AA83ADA-9AE9-434B-9E25-85169FCFE318}">
      <dgm:prSet/>
      <dgm:spPr/>
      <dgm:t>
        <a:bodyPr/>
        <a:lstStyle/>
        <a:p>
          <a:endParaRPr lang="en-US"/>
        </a:p>
      </dgm:t>
    </dgm:pt>
    <dgm:pt modelId="{97E7C9E9-8F4A-4FFB-B86F-2B746C98A69A}" type="sibTrans" cxnId="{7AA83ADA-9AE9-434B-9E25-85169FCFE318}">
      <dgm:prSet/>
      <dgm:spPr/>
      <dgm:t>
        <a:bodyPr/>
        <a:lstStyle/>
        <a:p>
          <a:endParaRPr lang="en-US"/>
        </a:p>
      </dgm:t>
    </dgm:pt>
    <dgm:pt modelId="{354341CC-EE41-48C6-969B-39F10E616BF3}" type="pres">
      <dgm:prSet presAssocID="{9370FBB3-F488-4003-BC06-F0482E36F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78FA2B-6712-40B3-BA77-D4170ADC35AB}" type="pres">
      <dgm:prSet presAssocID="{51D8A037-91FC-4245-992E-80B221E507C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3266-59E4-4E13-81C4-059C2BF24559}" type="pres">
      <dgm:prSet presAssocID="{23F8FF71-DAAC-4CD3-9A51-4B9D655A26E5}" presName="spacer" presStyleCnt="0"/>
      <dgm:spPr/>
    </dgm:pt>
    <dgm:pt modelId="{FE659A78-D83C-4438-ABE4-74749AD0ABF1}" type="pres">
      <dgm:prSet presAssocID="{F69FDD78-98C6-48B3-A24E-04F02E6834D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8860F-8A45-4E8C-9BFB-45D530594A98}" type="pres">
      <dgm:prSet presAssocID="{89737BC1-65B4-4796-A9BC-4FE7B19DD8B9}" presName="spacer" presStyleCnt="0"/>
      <dgm:spPr/>
    </dgm:pt>
    <dgm:pt modelId="{D73F01D3-A851-490B-B354-08E223065C21}" type="pres">
      <dgm:prSet presAssocID="{21A22C28-308D-42F7-917E-0B90B8E73E1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62BE1-417F-4F78-AE25-2C201A847679}" type="pres">
      <dgm:prSet presAssocID="{7FF69DC7-D2AB-494F-82E0-2B7A08D85566}" presName="spacer" presStyleCnt="0"/>
      <dgm:spPr/>
    </dgm:pt>
    <dgm:pt modelId="{55F24E6F-CA8B-4CBD-B063-62AF8E0BEF6B}" type="pres">
      <dgm:prSet presAssocID="{3AF2B99A-FBE1-45D9-A58F-28DF503AB3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8645B-1F91-4DAE-B1E4-164CA5B985DD}" type="presOf" srcId="{51D8A037-91FC-4245-992E-80B221E507CB}" destId="{4878FA2B-6712-40B3-BA77-D4170ADC35AB}" srcOrd="0" destOrd="0" presId="urn:microsoft.com/office/officeart/2005/8/layout/vList2"/>
    <dgm:cxn modelId="{AFA7B173-41DF-4036-B5A3-574767CB8FA6}" srcId="{9370FBB3-F488-4003-BC06-F0482E36F190}" destId="{F69FDD78-98C6-48B3-A24E-04F02E6834DA}" srcOrd="1" destOrd="0" parTransId="{C84B9027-2B15-49A1-8532-97B919573381}" sibTransId="{89737BC1-65B4-4796-A9BC-4FE7B19DD8B9}"/>
    <dgm:cxn modelId="{C4643C3D-D000-49ED-935A-11ACA88B5D40}" type="presOf" srcId="{21A22C28-308D-42F7-917E-0B90B8E73E1A}" destId="{D73F01D3-A851-490B-B354-08E223065C21}" srcOrd="0" destOrd="0" presId="urn:microsoft.com/office/officeart/2005/8/layout/vList2"/>
    <dgm:cxn modelId="{4F6D84D8-5D52-49C7-BDD8-A9AF8DF79B2D}" type="presOf" srcId="{9370FBB3-F488-4003-BC06-F0482E36F190}" destId="{354341CC-EE41-48C6-969B-39F10E616BF3}" srcOrd="0" destOrd="0" presId="urn:microsoft.com/office/officeart/2005/8/layout/vList2"/>
    <dgm:cxn modelId="{7AA83ADA-9AE9-434B-9E25-85169FCFE318}" srcId="{9370FBB3-F488-4003-BC06-F0482E36F190}" destId="{3AF2B99A-FBE1-45D9-A58F-28DF503AB38C}" srcOrd="3" destOrd="0" parTransId="{6E1EA95B-7FC8-4773-AF66-047FF27E45D2}" sibTransId="{97E7C9E9-8F4A-4FFB-B86F-2B746C98A69A}"/>
    <dgm:cxn modelId="{15507AB4-3116-4EB3-8260-7702336EE6CB}" type="presOf" srcId="{F69FDD78-98C6-48B3-A24E-04F02E6834DA}" destId="{FE659A78-D83C-4438-ABE4-74749AD0ABF1}" srcOrd="0" destOrd="0" presId="urn:microsoft.com/office/officeart/2005/8/layout/vList2"/>
    <dgm:cxn modelId="{A7BE7247-7207-4089-BE2D-54439F03E8FB}" srcId="{9370FBB3-F488-4003-BC06-F0482E36F190}" destId="{51D8A037-91FC-4245-992E-80B221E507CB}" srcOrd="0" destOrd="0" parTransId="{156DBA8C-2103-4E03-B853-101AC741B4A5}" sibTransId="{23F8FF71-DAAC-4CD3-9A51-4B9D655A26E5}"/>
    <dgm:cxn modelId="{BDFA4196-775B-41CA-802D-EE8538F27D2A}" type="presOf" srcId="{3AF2B99A-FBE1-45D9-A58F-28DF503AB38C}" destId="{55F24E6F-CA8B-4CBD-B063-62AF8E0BEF6B}" srcOrd="0" destOrd="0" presId="urn:microsoft.com/office/officeart/2005/8/layout/vList2"/>
    <dgm:cxn modelId="{0A2C9981-9F0F-44B3-BB68-8D9E42024645}" srcId="{9370FBB3-F488-4003-BC06-F0482E36F190}" destId="{21A22C28-308D-42F7-917E-0B90B8E73E1A}" srcOrd="2" destOrd="0" parTransId="{883D3927-3C09-4F16-8D46-965B79698353}" sibTransId="{7FF69DC7-D2AB-494F-82E0-2B7A08D85566}"/>
    <dgm:cxn modelId="{C3AE12BF-88CB-47D2-90E0-56E896A5BDBF}" type="presParOf" srcId="{354341CC-EE41-48C6-969B-39F10E616BF3}" destId="{4878FA2B-6712-40B3-BA77-D4170ADC35AB}" srcOrd="0" destOrd="0" presId="urn:microsoft.com/office/officeart/2005/8/layout/vList2"/>
    <dgm:cxn modelId="{48286580-9607-418D-8EAF-9AE1387C6307}" type="presParOf" srcId="{354341CC-EE41-48C6-969B-39F10E616BF3}" destId="{27173266-59E4-4E13-81C4-059C2BF24559}" srcOrd="1" destOrd="0" presId="urn:microsoft.com/office/officeart/2005/8/layout/vList2"/>
    <dgm:cxn modelId="{AE4C7778-DC7B-41F2-8BC5-F3C860D22F37}" type="presParOf" srcId="{354341CC-EE41-48C6-969B-39F10E616BF3}" destId="{FE659A78-D83C-4438-ABE4-74749AD0ABF1}" srcOrd="2" destOrd="0" presId="urn:microsoft.com/office/officeart/2005/8/layout/vList2"/>
    <dgm:cxn modelId="{7F468F8E-9B27-4486-8F8B-E9253722C72E}" type="presParOf" srcId="{354341CC-EE41-48C6-969B-39F10E616BF3}" destId="{4928860F-8A45-4E8C-9BFB-45D530594A98}" srcOrd="3" destOrd="0" presId="urn:microsoft.com/office/officeart/2005/8/layout/vList2"/>
    <dgm:cxn modelId="{6A707E7B-0047-42BD-B2C7-B15EB737AB30}" type="presParOf" srcId="{354341CC-EE41-48C6-969B-39F10E616BF3}" destId="{D73F01D3-A851-490B-B354-08E223065C21}" srcOrd="4" destOrd="0" presId="urn:microsoft.com/office/officeart/2005/8/layout/vList2"/>
    <dgm:cxn modelId="{28E0BD47-FE9B-43D9-8546-E1964A3AD270}" type="presParOf" srcId="{354341CC-EE41-48C6-969B-39F10E616BF3}" destId="{C5162BE1-417F-4F78-AE25-2C201A847679}" srcOrd="5" destOrd="0" presId="urn:microsoft.com/office/officeart/2005/8/layout/vList2"/>
    <dgm:cxn modelId="{4164C717-EA74-459E-8FF1-BB4D0FA1B1ED}" type="presParOf" srcId="{354341CC-EE41-48C6-969B-39F10E616BF3}" destId="{55F24E6F-CA8B-4CBD-B063-62AF8E0BEF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8FA2B-6712-40B3-BA77-D4170ADC35AB}">
      <dsp:nvSpPr>
        <dsp:cNvPr id="0" name=""/>
        <dsp:cNvSpPr/>
      </dsp:nvSpPr>
      <dsp:spPr>
        <a:xfrm>
          <a:off x="0" y="37530"/>
          <a:ext cx="69294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err="1" smtClean="0"/>
            <a:t>Bahasa</a:t>
          </a:r>
          <a:r>
            <a:rPr lang="en-GB" sz="4300" kern="1200" dirty="0" smtClean="0"/>
            <a:t> </a:t>
          </a:r>
          <a:r>
            <a:rPr lang="en-GB" sz="4300" kern="1200" dirty="0" err="1" smtClean="0"/>
            <a:t>mesin</a:t>
          </a:r>
          <a:endParaRPr lang="en-GB" sz="4300" kern="1200" dirty="0"/>
        </a:p>
      </dsp:txBody>
      <dsp:txXfrm>
        <a:off x="50347" y="87877"/>
        <a:ext cx="6828793" cy="930660"/>
      </dsp:txXfrm>
    </dsp:sp>
    <dsp:sp modelId="{FE659A78-D83C-4438-ABE4-74749AD0ABF1}">
      <dsp:nvSpPr>
        <dsp:cNvPr id="0" name=""/>
        <dsp:cNvSpPr/>
      </dsp:nvSpPr>
      <dsp:spPr>
        <a:xfrm>
          <a:off x="0" y="1192725"/>
          <a:ext cx="69294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err="1" smtClean="0"/>
            <a:t>Bahasa</a:t>
          </a:r>
          <a:r>
            <a:rPr lang="en-GB" sz="4300" kern="1200" dirty="0" smtClean="0"/>
            <a:t> Assembly</a:t>
          </a:r>
          <a:endParaRPr lang="en-US" sz="4300" kern="1200" dirty="0"/>
        </a:p>
      </dsp:txBody>
      <dsp:txXfrm>
        <a:off x="50347" y="1243072"/>
        <a:ext cx="6828793" cy="930660"/>
      </dsp:txXfrm>
    </dsp:sp>
    <dsp:sp modelId="{D73F01D3-A851-490B-B354-08E223065C21}">
      <dsp:nvSpPr>
        <dsp:cNvPr id="0" name=""/>
        <dsp:cNvSpPr/>
      </dsp:nvSpPr>
      <dsp:spPr>
        <a:xfrm>
          <a:off x="0" y="2347920"/>
          <a:ext cx="69294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err="1" smtClean="0"/>
            <a:t>Bahasa</a:t>
          </a:r>
          <a:r>
            <a:rPr lang="en-GB" sz="4300" kern="1200" dirty="0" smtClean="0"/>
            <a:t> </a:t>
          </a:r>
          <a:r>
            <a:rPr lang="en-GB" sz="4300" kern="1200" dirty="0" err="1" smtClean="0"/>
            <a:t>tingkat</a:t>
          </a:r>
          <a:r>
            <a:rPr lang="en-GB" sz="4300" kern="1200" dirty="0" smtClean="0"/>
            <a:t> </a:t>
          </a:r>
          <a:r>
            <a:rPr lang="en-GB" sz="4300" kern="1200" dirty="0" err="1" smtClean="0"/>
            <a:t>tinggi</a:t>
          </a:r>
          <a:endParaRPr lang="en-GB" sz="4300" kern="1200" dirty="0"/>
        </a:p>
      </dsp:txBody>
      <dsp:txXfrm>
        <a:off x="50347" y="2398267"/>
        <a:ext cx="6828793" cy="930660"/>
      </dsp:txXfrm>
    </dsp:sp>
    <dsp:sp modelId="{55F24E6F-CA8B-4CBD-B063-62AF8E0BEF6B}">
      <dsp:nvSpPr>
        <dsp:cNvPr id="0" name=""/>
        <dsp:cNvSpPr/>
      </dsp:nvSpPr>
      <dsp:spPr>
        <a:xfrm>
          <a:off x="0" y="3503115"/>
          <a:ext cx="69294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err="1" smtClean="0"/>
            <a:t>Bahasa</a:t>
          </a:r>
          <a:r>
            <a:rPr lang="en-GB" sz="4300" kern="1200" dirty="0" smtClean="0"/>
            <a:t> problem oriented</a:t>
          </a:r>
          <a:endParaRPr lang="en-GB" sz="4300" kern="1200" dirty="0"/>
        </a:p>
      </dsp:txBody>
      <dsp:txXfrm>
        <a:off x="50347" y="3553462"/>
        <a:ext cx="6828793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0BB3-A91A-4197-A6C7-1628709CE755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EDFA9-6AB0-474C-98DF-9B1108C80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3ED4BC-418E-4120-B54F-75E1C6AF585F}" type="slidenum">
              <a:rPr lang="en-GB"/>
              <a:pPr/>
              <a:t>2</a:t>
            </a:fld>
            <a:endParaRPr lang="en-GB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45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987681-6A29-4DA4-99F7-38F6D8CD377B}" type="slidenum">
              <a:rPr lang="en-GB"/>
              <a:pPr/>
              <a:t>3</a:t>
            </a:fld>
            <a:endParaRPr lang="en-GB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55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369BA6-B2BC-43AD-89D3-D402D6CDEB50}" type="slidenum">
              <a:rPr lang="en-GB"/>
              <a:pPr/>
              <a:t>4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65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E8E573-0577-419D-97CA-ABC1CC691A5D}" type="slidenum">
              <a:rPr lang="en-GB"/>
              <a:pPr/>
              <a:t>5</a:t>
            </a:fld>
            <a:endParaRPr lang="en-GB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75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8170CA-1107-4091-A5B2-341BCBE5EE18}" type="slidenum">
              <a:rPr lang="en-GB"/>
              <a:pPr/>
              <a:t>6</a:t>
            </a:fld>
            <a:endParaRPr lang="en-GB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D01DB7-CD6B-4266-8948-DFEA745E8B86}" type="slidenum">
              <a:rPr lang="en-GB"/>
              <a:pPr/>
              <a:t>7</a:t>
            </a:fld>
            <a:endParaRPr lang="en-GB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696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03F0A8-41C2-44AD-8C8F-A869467807A2}" type="slidenum">
              <a:rPr lang="en-GB"/>
              <a:pPr/>
              <a:t>8</a:t>
            </a:fld>
            <a:endParaRPr lang="en-GB"/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C2941A-9265-4C05-85DB-A68EB0438464}" type="slidenum">
              <a:rPr lang="en-GB"/>
              <a:pPr/>
              <a:t>10</a:t>
            </a:fld>
            <a:endParaRPr lang="en-GB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901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07/02/2014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19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19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oleObject" Target="../embeddings/oleObject3.bin"/><Relationship Id="rId7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image" Target="../media/image7.wmf"/><Relationship Id="rId9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Otomata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Kompulasi</a:t>
            </a:r>
            <a:endParaRPr lang="en-US" dirty="0" smtClean="0"/>
          </a:p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Mutu Kompilator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447800"/>
            <a:ext cx="7458100" cy="4573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Kecepatan</a:t>
            </a:r>
            <a:r>
              <a:rPr lang="en-GB" sz="2000" dirty="0" smtClean="0"/>
              <a:t> / </a:t>
            </a:r>
            <a:r>
              <a:rPr lang="en-GB" sz="2000" dirty="0" err="1" smtClean="0"/>
              <a:t>waktu</a:t>
            </a:r>
            <a:r>
              <a:rPr lang="en-GB" sz="2000" dirty="0" smtClean="0"/>
              <a:t> </a:t>
            </a:r>
            <a:r>
              <a:rPr lang="en-GB" sz="2000" dirty="0" err="1" smtClean="0"/>
              <a:t>proses</a:t>
            </a:r>
            <a:r>
              <a:rPr lang="en-GB" sz="2000" dirty="0" smtClean="0"/>
              <a:t> </a:t>
            </a:r>
            <a:r>
              <a:rPr lang="en-GB" sz="2000" dirty="0" err="1" smtClean="0"/>
              <a:t>kompilasi</a:t>
            </a:r>
            <a:r>
              <a:rPr lang="en-GB" sz="2000" dirty="0" smtClean="0"/>
              <a:t> , </a:t>
            </a:r>
            <a:r>
              <a:rPr lang="en-GB" sz="2000" dirty="0" err="1" smtClean="0"/>
              <a:t>tergantung</a:t>
            </a:r>
            <a:r>
              <a:rPr lang="en-GB" sz="2000" dirty="0" smtClean="0"/>
              <a:t> :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Penulisan</a:t>
            </a:r>
            <a:r>
              <a:rPr lang="en-GB" sz="2000" dirty="0" smtClean="0"/>
              <a:t> </a:t>
            </a:r>
            <a:r>
              <a:rPr lang="en-GB" sz="2000" dirty="0" err="1" smtClean="0"/>
              <a:t>algoritma</a:t>
            </a:r>
            <a:r>
              <a:rPr lang="en-GB" sz="2000" dirty="0" smtClean="0"/>
              <a:t> </a:t>
            </a:r>
            <a:r>
              <a:rPr lang="en-GB" sz="2000" dirty="0" err="1" smtClean="0"/>
              <a:t>kompilator</a:t>
            </a:r>
            <a:endParaRPr lang="en-GB" sz="2000" dirty="0" smtClean="0"/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Kompilator</a:t>
            </a:r>
            <a:r>
              <a:rPr lang="en-GB" sz="2000" dirty="0" smtClean="0"/>
              <a:t> </a:t>
            </a:r>
            <a:r>
              <a:rPr lang="en-GB" sz="2000" dirty="0" err="1" smtClean="0"/>
              <a:t>pengkompilasi</a:t>
            </a: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Mutu</a:t>
            </a:r>
            <a:r>
              <a:rPr lang="en-GB" sz="2000" dirty="0" smtClean="0"/>
              <a:t> program object :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Ukuran</a:t>
            </a:r>
            <a:r>
              <a:rPr lang="en-GB" sz="2000" dirty="0" smtClean="0"/>
              <a:t> program object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Kecepatan</a:t>
            </a:r>
            <a:r>
              <a:rPr lang="en-GB" sz="2000" dirty="0" smtClean="0"/>
              <a:t> </a:t>
            </a:r>
            <a:r>
              <a:rPr lang="en-GB" sz="2000" dirty="0" err="1" smtClean="0"/>
              <a:t>eksekusi</a:t>
            </a:r>
            <a:r>
              <a:rPr lang="en-GB" sz="2000" dirty="0" smtClean="0"/>
              <a:t> program object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Integrated Environment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Adalah</a:t>
            </a:r>
            <a:r>
              <a:rPr lang="en-GB" sz="2000" dirty="0" smtClean="0"/>
              <a:t> </a:t>
            </a:r>
            <a:r>
              <a:rPr lang="en-GB" sz="2000" dirty="0" err="1" smtClean="0"/>
              <a:t>fasilitas-fasilitas</a:t>
            </a:r>
            <a:r>
              <a:rPr lang="en-GB" sz="2000" dirty="0" smtClean="0"/>
              <a:t> </a:t>
            </a:r>
            <a:r>
              <a:rPr lang="en-GB" sz="2000" dirty="0" err="1" smtClean="0"/>
              <a:t>terintegrasi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dimiliki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dirty="0" err="1" smtClean="0"/>
              <a:t>kompiler</a:t>
            </a:r>
            <a:r>
              <a:rPr lang="en-GB" sz="2000" dirty="0" smtClean="0"/>
              <a:t>. </a:t>
            </a:r>
            <a:r>
              <a:rPr lang="en-GB" sz="2000" dirty="0" err="1" smtClean="0"/>
              <a:t>Misalnya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debugging, editing, </a:t>
            </a:r>
            <a:r>
              <a:rPr lang="en-GB" sz="2000" dirty="0" err="1" smtClean="0"/>
              <a:t>dan</a:t>
            </a:r>
            <a:r>
              <a:rPr lang="en-GB" sz="2000" dirty="0" smtClean="0"/>
              <a:t> testing. </a:t>
            </a:r>
            <a:r>
              <a:rPr lang="en-GB" sz="2000" dirty="0" err="1" smtClean="0"/>
              <a:t>Contoh</a:t>
            </a:r>
            <a:r>
              <a:rPr lang="en-GB" sz="2000" dirty="0" smtClean="0"/>
              <a:t> : </a:t>
            </a:r>
            <a:r>
              <a:rPr lang="en-GB" sz="2000" dirty="0" err="1" smtClean="0"/>
              <a:t>bandingkan</a:t>
            </a:r>
            <a:r>
              <a:rPr lang="en-GB" sz="2000" dirty="0" smtClean="0"/>
              <a:t> </a:t>
            </a:r>
            <a:r>
              <a:rPr lang="en-GB" sz="2000" dirty="0" err="1" smtClean="0"/>
              <a:t>antara</a:t>
            </a:r>
            <a:r>
              <a:rPr lang="en-GB" sz="2000" dirty="0" smtClean="0"/>
              <a:t> </a:t>
            </a:r>
            <a:r>
              <a:rPr lang="en-GB" sz="2000" dirty="0" err="1" smtClean="0"/>
              <a:t>kompiler</a:t>
            </a:r>
            <a:r>
              <a:rPr lang="en-GB" sz="2000" dirty="0" smtClean="0"/>
              <a:t> Pascal </a:t>
            </a:r>
            <a:r>
              <a:rPr lang="en-GB" sz="2000" dirty="0" err="1" smtClean="0"/>
              <a:t>dan</a:t>
            </a:r>
            <a:r>
              <a:rPr lang="en-GB" sz="2000" dirty="0" smtClean="0"/>
              <a:t> Clipper.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2357422" y="1285860"/>
          <a:ext cx="5500726" cy="53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640960" imgH="3789000" progId="Visio.Drawing.11">
                  <p:embed/>
                </p:oleObj>
              </mc:Choice>
              <mc:Fallback>
                <p:oleObj name="Visio" r:id="rId3" imgW="2640960" imgH="37890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285860"/>
                        <a:ext cx="5500726" cy="53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Processing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07F1D-EE10-447E-8854-A0BED01E40E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905000" y="3767158"/>
            <a:ext cx="2895600" cy="2590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905000" y="1252558"/>
            <a:ext cx="28956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055813" y="1328758"/>
          <a:ext cx="259238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1631520" imgH="3117600" progId="Visio.Drawing.11">
                  <p:embed/>
                </p:oleObj>
              </mc:Choice>
              <mc:Fallback>
                <p:oleObj name="Visio" r:id="rId3" imgW="1631520" imgH="3117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328758"/>
                        <a:ext cx="259238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4876800" y="2547958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Lucida Sans Unicode" pitchFamily="34" charset="0"/>
              </a:rPr>
              <a:t>Analysis Sub-Phases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4953000" y="4833958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Lucida Sans Unicode" pitchFamily="34" charset="0"/>
              </a:rPr>
              <a:t>Synthesis Sub-Phases</a:t>
            </a:r>
          </a:p>
        </p:txBody>
      </p:sp>
      <p:sp>
        <p:nvSpPr>
          <p:cNvPr id="2060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5867400" y="1752600"/>
            <a:ext cx="1905000" cy="3048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1371600" y="1752600"/>
            <a:ext cx="4343400" cy="304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04800" y="2057400"/>
          <a:ext cx="85344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7518240" imgH="1746000" progId="Visio.Drawing.11">
                  <p:embed/>
                </p:oleObj>
              </mc:Choice>
              <mc:Fallback>
                <p:oleObj name="Visio" r:id="rId3" imgW="7518240" imgH="17460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5344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2971800" y="4876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Front End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6172200" y="4876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Back End</a:t>
            </a:r>
          </a:p>
        </p:txBody>
      </p:sp>
      <p:sp>
        <p:nvSpPr>
          <p:cNvPr id="3084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2819400"/>
            <a:ext cx="7620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38400" y="2819400"/>
            <a:ext cx="7620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05200" y="2819400"/>
            <a:ext cx="7620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2819400"/>
            <a:ext cx="12192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43600" y="2819400"/>
            <a:ext cx="7620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AutoShape 1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2819400"/>
            <a:ext cx="762000" cy="4572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AutoShape 20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2057400"/>
            <a:ext cx="5791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2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3733800"/>
            <a:ext cx="5791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AutoShape 6"/>
          <p:cNvSpPr>
            <a:spLocks noChangeArrowheads="1"/>
          </p:cNvSpPr>
          <p:nvPr/>
        </p:nvSpPr>
        <p:spPr bwMode="auto">
          <a:xfrm rot="191992">
            <a:off x="3352800" y="3733800"/>
            <a:ext cx="5638800" cy="2743200"/>
          </a:xfrm>
          <a:prstGeom prst="irregularSeal2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66800"/>
            <a:ext cx="8420128" cy="5029200"/>
          </a:xfrm>
        </p:spPr>
        <p:txBody>
          <a:bodyPr>
            <a:normAutofit/>
          </a:bodyPr>
          <a:lstStyle/>
          <a:p>
            <a:pPr marL="401638" indent="-401638" eaLnBrk="1" hangingPunct="1">
              <a:buFontTx/>
              <a:buNone/>
            </a:pPr>
            <a:endParaRPr lang="en-US" sz="2000" b="1" dirty="0" smtClean="0">
              <a:solidFill>
                <a:srgbClr val="FF3300"/>
              </a:solidFill>
            </a:endParaRPr>
          </a:p>
          <a:p>
            <a:pPr marL="401638" indent="-401638" algn="just" eaLnBrk="1" hangingPunct="1">
              <a:buFontTx/>
              <a:buNone/>
            </a:pPr>
            <a:r>
              <a:rPr lang="en-US" sz="2000" b="1" dirty="0" smtClean="0"/>
              <a:t>Di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compiler, lexical analysis </a:t>
            </a:r>
            <a:r>
              <a:rPr lang="en-US" sz="2000" b="1" dirty="0" err="1" smtClean="0"/>
              <a:t>disebut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juga</a:t>
            </a:r>
            <a:r>
              <a:rPr lang="en-US" sz="2000" b="1" dirty="0" smtClean="0"/>
              <a:t> linear analysis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scanning.</a:t>
            </a:r>
          </a:p>
          <a:p>
            <a:pPr marL="401638" indent="-401638" eaLnBrk="1" hangingPunct="1">
              <a:buFontTx/>
              <a:buNone/>
            </a:pPr>
            <a:endParaRPr lang="en-US" sz="2000" b="1" dirty="0" smtClean="0"/>
          </a:p>
          <a:p>
            <a:pPr marL="401638" indent="-401638" eaLnBrk="1" hangingPunct="1">
              <a:buFontTx/>
              <a:buNone/>
            </a:pPr>
            <a:r>
              <a:rPr lang="en-US" sz="2000" b="1" dirty="0" err="1" smtClean="0"/>
              <a:t>Contoh</a:t>
            </a:r>
            <a:r>
              <a:rPr lang="en-US" sz="2000" b="1" dirty="0" smtClean="0"/>
              <a:t> :	</a:t>
            </a:r>
            <a:r>
              <a:rPr lang="en-US" sz="2000" b="1" dirty="0" smtClean="0">
                <a:solidFill>
                  <a:schemeClr val="accent2"/>
                </a:solidFill>
              </a:rPr>
              <a:t>position := initial + rate * 60</a:t>
            </a:r>
          </a:p>
          <a:p>
            <a:pPr marL="401638" indent="-401638" eaLnBrk="1" hangingPunct="1">
              <a:buFontTx/>
              <a:buNone/>
            </a:pPr>
            <a:endParaRPr lang="en-US" sz="2000" b="1" dirty="0" smtClean="0"/>
          </a:p>
          <a:p>
            <a:pPr marL="401638" indent="-401638" eaLnBrk="1" hangingPunct="1">
              <a:buFontTx/>
              <a:buNone/>
            </a:pPr>
            <a:r>
              <a:rPr lang="en-US" sz="2000" b="1" dirty="0" smtClean="0"/>
              <a:t>Statement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digrup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token-token :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smtClean="0"/>
              <a:t>Identifier : </a:t>
            </a:r>
            <a:r>
              <a:rPr lang="en-US" sz="2000" b="1" dirty="0" smtClean="0">
                <a:solidFill>
                  <a:schemeClr val="accent2"/>
                </a:solidFill>
              </a:rPr>
              <a:t>position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err="1" smtClean="0"/>
              <a:t>Simbol</a:t>
            </a:r>
            <a:r>
              <a:rPr lang="en-US" sz="2000" b="1" dirty="0" smtClean="0"/>
              <a:t> assignment : </a:t>
            </a:r>
            <a:r>
              <a:rPr lang="en-US" sz="2000" b="1" dirty="0" smtClean="0">
                <a:solidFill>
                  <a:schemeClr val="accent2"/>
                </a:solidFill>
              </a:rPr>
              <a:t>:=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smtClean="0"/>
              <a:t>Identifier : </a:t>
            </a:r>
            <a:r>
              <a:rPr lang="en-US" sz="2000" b="1" dirty="0" smtClean="0">
                <a:solidFill>
                  <a:schemeClr val="accent2"/>
                </a:solidFill>
              </a:rPr>
              <a:t>initial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smtClean="0"/>
              <a:t>Operator : </a:t>
            </a:r>
            <a:r>
              <a:rPr lang="en-US" sz="2000" b="1" dirty="0" smtClean="0">
                <a:solidFill>
                  <a:schemeClr val="accent2"/>
                </a:solidFill>
              </a:rPr>
              <a:t>+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smtClean="0"/>
              <a:t>Identifier : </a:t>
            </a:r>
            <a:r>
              <a:rPr lang="en-US" sz="2000" b="1" dirty="0" smtClean="0">
                <a:solidFill>
                  <a:schemeClr val="accent2"/>
                </a:solidFill>
              </a:rPr>
              <a:t>rate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smtClean="0"/>
              <a:t>Operator : </a:t>
            </a:r>
            <a:r>
              <a:rPr lang="en-US" sz="2000" b="1" dirty="0" smtClean="0">
                <a:solidFill>
                  <a:schemeClr val="accent2"/>
                </a:solidFill>
              </a:rPr>
              <a:t>*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000" b="1" dirty="0" err="1" smtClean="0"/>
              <a:t>Angka</a:t>
            </a:r>
            <a:r>
              <a:rPr lang="en-US" sz="2000" b="1" dirty="0" smtClean="0"/>
              <a:t>/digit : </a:t>
            </a:r>
            <a:r>
              <a:rPr lang="en-US" sz="2000" b="1" dirty="0" smtClean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14345" name="Text Box 5"/>
          <p:cNvSpPr txBox="1">
            <a:spLocks noChangeArrowheads="1"/>
          </p:cNvSpPr>
          <p:nvPr/>
        </p:nvSpPr>
        <p:spPr bwMode="auto">
          <a:xfrm>
            <a:off x="4343400" y="4648200"/>
            <a:ext cx="3276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Blank space dalam program harus dihilangkan selama proses scanning berlangsung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5143504" y="2285992"/>
            <a:ext cx="3848096" cy="3048008"/>
          </a:xfrm>
          <a:prstGeom prst="irregularSeal2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14478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compiler, syntax analysis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hierarchical analysis </a:t>
            </a:r>
            <a:r>
              <a:rPr lang="en-US" sz="2400" dirty="0" err="1" smtClean="0"/>
              <a:t>atau</a:t>
            </a:r>
            <a:r>
              <a:rPr lang="en-US" sz="2400" dirty="0" smtClean="0"/>
              <a:t> parsing.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token-token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phrase-phrase </a:t>
            </a:r>
            <a:r>
              <a:rPr lang="en-US" sz="2400" dirty="0" err="1" smtClean="0"/>
              <a:t>grammatik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parse tree. </a:t>
            </a:r>
          </a:p>
        </p:txBody>
      </p:sp>
      <p:sp>
        <p:nvSpPr>
          <p:cNvPr id="4106" name="Rectangle 6"/>
          <p:cNvSpPr>
            <a:spLocks noChangeArrowheads="1"/>
          </p:cNvSpPr>
          <p:nvPr/>
        </p:nvSpPr>
        <p:spPr bwMode="auto">
          <a:xfrm>
            <a:off x="6096000" y="32766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400">
                <a:solidFill>
                  <a:srgbClr val="FF3300"/>
                </a:solidFill>
                <a:latin typeface="Lucida Sans Unicode" pitchFamily="34" charset="0"/>
              </a:rPr>
              <a:t>Struktur hirarkis dari sebuah program biasanya diekspresikan melalui aturan-aturan rekursif.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642910" y="2714620"/>
          <a:ext cx="5417706" cy="414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3957840" imgH="3026880" progId="Visio.Drawing.11">
                  <p:embed/>
                </p:oleObj>
              </mc:Choice>
              <mc:Fallback>
                <p:oleObj name="Visio" r:id="rId3" imgW="3957840" imgH="30268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714620"/>
                        <a:ext cx="5417706" cy="4143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419600"/>
          </a:xfrm>
        </p:spPr>
        <p:txBody>
          <a:bodyPr>
            <a:normAutofit/>
          </a:bodyPr>
          <a:lstStyle/>
          <a:p>
            <a:pPr marL="401638" indent="-401638" eaLnBrk="1" hangingPunct="1">
              <a:buFontTx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-parsing statement :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	 	</a:t>
            </a:r>
            <a:r>
              <a:rPr lang="en-US" sz="2400" dirty="0" smtClean="0">
                <a:solidFill>
                  <a:schemeClr val="accent2"/>
                </a:solidFill>
              </a:rPr>
              <a:t>position := initial + rate * 60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400" dirty="0" err="1" smtClean="0"/>
              <a:t>Sebarang</a:t>
            </a:r>
            <a:r>
              <a:rPr lang="en-US" sz="2400" dirty="0" smtClean="0"/>
              <a:t> identifier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400" dirty="0" err="1" smtClean="0"/>
              <a:t>Sebarang</a:t>
            </a:r>
            <a:r>
              <a:rPr lang="en-US" sz="2400" dirty="0" smtClean="0"/>
              <a:t> digit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</a:t>
            </a:r>
          </a:p>
          <a:p>
            <a:pPr marL="401638" indent="-401638" eaLnBrk="1" hangingPunct="1">
              <a:buFontTx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If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,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Then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operasi-operasi</a:t>
            </a:r>
            <a:r>
              <a:rPr lang="en-US" sz="2400" dirty="0" smtClean="0"/>
              <a:t> :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 		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+ 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 		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* 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 		( </a:t>
            </a:r>
            <a:r>
              <a:rPr lang="en-US" sz="2400" i="1" dirty="0" smtClean="0"/>
              <a:t>expression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)</a:t>
            </a:r>
          </a:p>
          <a:p>
            <a:pPr marL="401638" indent="-401638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 </a:t>
            </a:r>
            <a:r>
              <a:rPr lang="en-US" sz="2400" i="1" dirty="0" smtClean="0"/>
              <a:t>expression.</a:t>
            </a:r>
            <a:r>
              <a:rPr lang="en-US" sz="2400" dirty="0" smtClean="0"/>
              <a:t>	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</p:spPr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95400"/>
            <a:ext cx="8715404" cy="43434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200" dirty="0" err="1" smtClean="0"/>
              <a:t>Kebanyakan</a:t>
            </a:r>
            <a:r>
              <a:rPr lang="en-US" sz="2200" dirty="0" smtClean="0"/>
              <a:t> </a:t>
            </a:r>
            <a:r>
              <a:rPr lang="en-US" sz="2200" dirty="0" err="1" smtClean="0"/>
              <a:t>bahasa</a:t>
            </a:r>
            <a:r>
              <a:rPr lang="en-US" sz="2200" dirty="0" smtClean="0"/>
              <a:t> </a:t>
            </a:r>
            <a:r>
              <a:rPr lang="en-US" sz="2200" dirty="0" err="1" smtClean="0"/>
              <a:t>pemrograman</a:t>
            </a:r>
            <a:r>
              <a:rPr lang="en-US" sz="2200" dirty="0" smtClean="0"/>
              <a:t> </a:t>
            </a:r>
            <a:r>
              <a:rPr lang="en-US" sz="2200" dirty="0" err="1" smtClean="0"/>
              <a:t>mendefinisikan</a:t>
            </a:r>
            <a:r>
              <a:rPr lang="en-US" sz="2200" dirty="0" smtClean="0"/>
              <a:t> statement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rekursif</a:t>
            </a:r>
            <a:r>
              <a:rPr lang="en-US" sz="2200" dirty="0" smtClean="0"/>
              <a:t>,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contoh</a:t>
            </a:r>
            <a:r>
              <a:rPr lang="en-US" sz="2200" dirty="0" smtClean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 :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if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rgbClr val="0000FF"/>
                </a:solidFill>
              </a:rPr>
              <a:t>identifier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 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identifier,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rgbClr val="0000FF"/>
                </a:solidFill>
              </a:rPr>
              <a:t>expression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 </a:t>
            </a:r>
            <a:r>
              <a:rPr lang="en-US" sz="2000" i="1" dirty="0" smtClean="0"/>
              <a:t>expression</a:t>
            </a:r>
            <a:r>
              <a:rPr lang="en-US" sz="2000" dirty="0" smtClean="0"/>
              <a:t>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then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dentifier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i="1" dirty="0" smtClean="0">
                <a:solidFill>
                  <a:srgbClr val="0000FF"/>
                </a:solidFill>
              </a:rPr>
              <a:t>  := expression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adalah</a:t>
            </a:r>
            <a:r>
              <a:rPr lang="en-US" sz="2000" dirty="0" smtClean="0"/>
              <a:t>  </a:t>
            </a:r>
            <a:r>
              <a:rPr lang="en-US" sz="2000" i="1" dirty="0" smtClean="0"/>
              <a:t>statement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2000" dirty="0" smtClean="0"/>
              <a:t>     	</a:t>
            </a:r>
            <a:r>
              <a:rPr lang="en-US" sz="2000" dirty="0" smtClean="0">
                <a:solidFill>
                  <a:srgbClr val="008000"/>
                </a:solidFill>
              </a:rPr>
              <a:t>if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rgbClr val="0000FF"/>
                </a:solidFill>
              </a:rPr>
              <a:t>expression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 </a:t>
            </a:r>
            <a:r>
              <a:rPr lang="en-US" sz="2000" i="1" dirty="0" smtClean="0"/>
              <a:t>expression</a:t>
            </a:r>
            <a:r>
              <a:rPr lang="en-US" sz="2000" dirty="0" smtClean="0"/>
              <a:t>, 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i="1" dirty="0" smtClean="0"/>
              <a:t>s</a:t>
            </a:r>
            <a:r>
              <a:rPr lang="en-US" sz="2000" i="1" dirty="0" smtClean="0">
                <a:solidFill>
                  <a:srgbClr val="0000FF"/>
                </a:solidFill>
              </a:rPr>
              <a:t>tatement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 </a:t>
            </a:r>
            <a:r>
              <a:rPr lang="en-US" sz="2000" i="1" dirty="0" smtClean="0"/>
              <a:t>statement</a:t>
            </a:r>
            <a:r>
              <a:rPr lang="en-US" sz="2000" dirty="0" smtClean="0"/>
              <a:t>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then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8000"/>
                </a:solidFill>
              </a:rPr>
              <a:t>while</a:t>
            </a:r>
            <a:r>
              <a:rPr lang="en-US" sz="2000" dirty="0" smtClean="0"/>
              <a:t>  ( </a:t>
            </a:r>
            <a:r>
              <a:rPr lang="en-US" sz="2000" i="1" dirty="0" smtClean="0">
                <a:solidFill>
                  <a:srgbClr val="0000FF"/>
                </a:solidFill>
              </a:rPr>
              <a:t>expression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)  </a:t>
            </a:r>
            <a:r>
              <a:rPr lang="en-US" sz="2000" dirty="0" smtClean="0">
                <a:solidFill>
                  <a:srgbClr val="008000"/>
                </a:solidFill>
              </a:rPr>
              <a:t>do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rgbClr val="0000FF"/>
                </a:solidFill>
              </a:rPr>
              <a:t>statement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8000"/>
                </a:solidFill>
              </a:rPr>
              <a:t>if </a:t>
            </a:r>
            <a:r>
              <a:rPr lang="en-US" sz="2000" dirty="0" smtClean="0"/>
              <a:t> ( </a:t>
            </a:r>
            <a:r>
              <a:rPr lang="en-US" sz="2000" i="1" dirty="0" smtClean="0">
                <a:solidFill>
                  <a:srgbClr val="0000FF"/>
                </a:solidFill>
              </a:rPr>
              <a:t>expression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 )  </a:t>
            </a:r>
            <a:r>
              <a:rPr lang="en-US" sz="2000" dirty="0" smtClean="0">
                <a:solidFill>
                  <a:srgbClr val="008000"/>
                </a:solidFill>
              </a:rPr>
              <a:t>then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rgbClr val="0000FF"/>
                </a:solidFill>
              </a:rPr>
              <a:t>statement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adalah</a:t>
            </a:r>
            <a:r>
              <a:rPr lang="en-US" sz="2000" dirty="0" smtClean="0"/>
              <a:t>  </a:t>
            </a:r>
            <a:r>
              <a:rPr lang="en-US" sz="2000" i="1" dirty="0" smtClean="0"/>
              <a:t>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XIV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24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IFUPN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A1DFF-FA0D-4E2C-892F-61C2AB0F079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0174"/>
            <a:ext cx="8339166" cy="3124200"/>
          </a:xfrm>
        </p:spPr>
        <p:txBody>
          <a:bodyPr>
            <a:no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Konstruksi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leksikal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tidak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memerlukan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aturan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rekursif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tetapi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konstruksi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sintaktik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harus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menggunakan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aturan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rekursif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  <a:endParaRPr lang="en-US" sz="2800" dirty="0" smtClean="0"/>
          </a:p>
          <a:p>
            <a:pPr marL="0" indent="0" algn="just" eaLnBrk="1" hangingPunct="1">
              <a:buFontTx/>
              <a:buNone/>
            </a:pP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mengenali</a:t>
            </a:r>
            <a:r>
              <a:rPr lang="en-US" sz="2800" dirty="0" smtClean="0"/>
              <a:t> identifier,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i="1" dirty="0" smtClean="0"/>
              <a:t>linear scan</a:t>
            </a:r>
            <a:r>
              <a:rPr lang="en-US" sz="2800" dirty="0" smtClean="0"/>
              <a:t>.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i="1" dirty="0" smtClean="0"/>
              <a:t>linear scan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menganalisa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statement.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mencocokkan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</a:t>
            </a:r>
            <a:r>
              <a:rPr lang="en-US" sz="2800" dirty="0" err="1" smtClean="0"/>
              <a:t>buka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</a:t>
            </a:r>
            <a:r>
              <a:rPr lang="en-US" sz="2800" dirty="0" err="1" smtClean="0"/>
              <a:t>tutup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melingkupi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sub-sub </a:t>
            </a:r>
            <a:r>
              <a:rPr lang="en-US" sz="2800" dirty="0" err="1" smtClean="0"/>
              <a:t>ekspersi</a:t>
            </a:r>
            <a:r>
              <a:rPr lang="en-US" sz="2800" dirty="0" smtClean="0"/>
              <a:t>. </a:t>
            </a:r>
            <a:r>
              <a:rPr lang="en-US" sz="2800" dirty="0" err="1" smtClean="0"/>
              <a:t>Atau</a:t>
            </a:r>
            <a:r>
              <a:rPr lang="en-US" sz="2800" dirty="0" smtClean="0"/>
              <a:t>, </a:t>
            </a:r>
            <a:r>
              <a:rPr lang="en-US" sz="2800" dirty="0" err="1" smtClean="0"/>
              <a:t>mencocokkan</a:t>
            </a:r>
            <a:r>
              <a:rPr lang="en-US" sz="2800" dirty="0" smtClean="0"/>
              <a:t> </a:t>
            </a:r>
            <a:r>
              <a:rPr lang="en-US" sz="2800" dirty="0" err="1" smtClean="0"/>
              <a:t>pasangan</a:t>
            </a:r>
            <a:r>
              <a:rPr lang="en-US" sz="2800" dirty="0" smtClean="0"/>
              <a:t> reserve word </a:t>
            </a:r>
            <a:r>
              <a:rPr lang="en-US" sz="2800" b="1" dirty="0" smtClean="0">
                <a:solidFill>
                  <a:srgbClr val="008000"/>
                </a:solidFill>
              </a:rPr>
              <a:t>begin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end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rangkaian</a:t>
            </a:r>
            <a:r>
              <a:rPr lang="en-US" sz="2800" dirty="0" smtClean="0"/>
              <a:t> statement.</a:t>
            </a:r>
            <a:endParaRPr lang="en-US" sz="2800" i="1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705880" cy="466250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Tahap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analisis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semantik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berfungsi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memeriksa</a:t>
            </a:r>
            <a:r>
              <a:rPr lang="en-US" sz="2400" dirty="0" smtClean="0">
                <a:solidFill>
                  <a:schemeClr val="accent2"/>
                </a:solidFill>
              </a:rPr>
              <a:t> source program </a:t>
            </a:r>
            <a:r>
              <a:rPr lang="en-US" sz="2400" dirty="0" err="1" smtClean="0">
                <a:solidFill>
                  <a:schemeClr val="accent2"/>
                </a:solidFill>
              </a:rPr>
              <a:t>dari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kemungkinan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kesalahan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semantik</a:t>
            </a:r>
            <a:r>
              <a:rPr lang="en-US" sz="2400" dirty="0" smtClean="0">
                <a:solidFill>
                  <a:schemeClr val="accent2"/>
                </a:solidFill>
              </a:rPr>
              <a:t>. </a:t>
            </a:r>
            <a:r>
              <a:rPr lang="en-US" sz="2400" dirty="0" err="1" smtClean="0">
                <a:solidFill>
                  <a:schemeClr val="accent2"/>
                </a:solidFill>
              </a:rPr>
              <a:t>Analisis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dilakukan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dengan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memanfaatkan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struktur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hirarkikal</a:t>
            </a:r>
            <a:r>
              <a:rPr lang="en-US" sz="2400" dirty="0" smtClean="0">
                <a:solidFill>
                  <a:schemeClr val="accent2"/>
                </a:solidFill>
              </a:rPr>
              <a:t> yang </a:t>
            </a:r>
            <a:r>
              <a:rPr lang="en-US" sz="2400" dirty="0" err="1" smtClean="0">
                <a:solidFill>
                  <a:schemeClr val="accent2"/>
                </a:solidFill>
              </a:rPr>
              <a:t>dihasilkan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dari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tahap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analisis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sintaktik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993366"/>
                </a:solidFill>
              </a:rPr>
              <a:t>Komponen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terpenting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dari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tahap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analisis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semantik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adalah</a:t>
            </a:r>
            <a:r>
              <a:rPr lang="en-US" sz="2400" dirty="0" smtClean="0">
                <a:solidFill>
                  <a:srgbClr val="993366"/>
                </a:solidFill>
              </a:rPr>
              <a:t> type checking. </a:t>
            </a:r>
            <a:r>
              <a:rPr lang="en-US" sz="2400" dirty="0" err="1" smtClean="0">
                <a:solidFill>
                  <a:srgbClr val="993366"/>
                </a:solidFill>
              </a:rPr>
              <a:t>Salah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satunya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adalah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memeriksa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jenis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dan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kesesuaian</a:t>
            </a:r>
            <a:r>
              <a:rPr lang="en-US" sz="2400" dirty="0" smtClean="0">
                <a:solidFill>
                  <a:srgbClr val="993366"/>
                </a:solidFill>
              </a:rPr>
              <a:t> operator </a:t>
            </a:r>
            <a:r>
              <a:rPr lang="en-US" sz="2400" dirty="0" err="1" smtClean="0">
                <a:solidFill>
                  <a:srgbClr val="993366"/>
                </a:solidFill>
              </a:rPr>
              <a:t>dan</a:t>
            </a:r>
            <a:r>
              <a:rPr lang="en-US" sz="2400" dirty="0" smtClean="0">
                <a:solidFill>
                  <a:srgbClr val="993366"/>
                </a:solidFill>
              </a:rPr>
              <a:t> operand yang </a:t>
            </a:r>
            <a:r>
              <a:rPr lang="en-US" sz="2400" dirty="0" err="1" smtClean="0">
                <a:solidFill>
                  <a:srgbClr val="993366"/>
                </a:solidFill>
              </a:rPr>
              <a:t>digunakan</a:t>
            </a:r>
            <a:r>
              <a:rPr lang="en-US" sz="2400" dirty="0" smtClean="0">
                <a:solidFill>
                  <a:srgbClr val="993366"/>
                </a:solidFill>
              </a:rPr>
              <a:t>. </a:t>
            </a:r>
            <a:r>
              <a:rPr lang="en-US" sz="2400" dirty="0" err="1" smtClean="0">
                <a:solidFill>
                  <a:srgbClr val="993366"/>
                </a:solidFill>
              </a:rPr>
              <a:t>Apakah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telah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sesuai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dengan</a:t>
            </a:r>
            <a:r>
              <a:rPr lang="en-US" sz="2400" dirty="0" smtClean="0">
                <a:solidFill>
                  <a:srgbClr val="993366"/>
                </a:solidFill>
              </a:rPr>
              <a:t> yang </a:t>
            </a:r>
            <a:r>
              <a:rPr lang="en-US" sz="2400" dirty="0" err="1" smtClean="0">
                <a:solidFill>
                  <a:srgbClr val="993366"/>
                </a:solidFill>
              </a:rPr>
              <a:t>telah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ditentukan</a:t>
            </a:r>
            <a:r>
              <a:rPr lang="en-US" sz="2400" dirty="0" smtClean="0">
                <a:solidFill>
                  <a:srgbClr val="993366"/>
                </a:solidFill>
              </a:rPr>
              <a:t> </a:t>
            </a:r>
            <a:r>
              <a:rPr lang="en-US" sz="2400" dirty="0" err="1" smtClean="0">
                <a:solidFill>
                  <a:srgbClr val="993366"/>
                </a:solidFill>
              </a:rPr>
              <a:t>oleh</a:t>
            </a:r>
            <a:r>
              <a:rPr lang="en-US" sz="2400" dirty="0" smtClean="0">
                <a:solidFill>
                  <a:srgbClr val="993366"/>
                </a:solidFill>
              </a:rPr>
              <a:t> source language-</a:t>
            </a:r>
            <a:r>
              <a:rPr lang="en-US" sz="2400" dirty="0" err="1" smtClean="0">
                <a:solidFill>
                  <a:srgbClr val="993366"/>
                </a:solidFill>
              </a:rPr>
              <a:t>nya</a:t>
            </a:r>
            <a:r>
              <a:rPr lang="en-US" sz="2400" dirty="0" smtClean="0">
                <a:solidFill>
                  <a:srgbClr val="993366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008000"/>
                </a:solidFill>
              </a:rPr>
              <a:t>Sebagai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contoh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kebanyakan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bahasa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pemrograman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menetapkan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kesalahan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apabila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dijumpai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bilangan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riil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digunakan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sebagai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indeks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dari</a:t>
            </a:r>
            <a:r>
              <a:rPr lang="en-US" sz="2400" dirty="0" smtClean="0">
                <a:solidFill>
                  <a:srgbClr val="008000"/>
                </a:solidFill>
              </a:rPr>
              <a:t> array. </a:t>
            </a:r>
            <a:r>
              <a:rPr lang="en-US" sz="2400" dirty="0" err="1" smtClean="0">
                <a:solidFill>
                  <a:srgbClr val="008000"/>
                </a:solidFill>
              </a:rPr>
              <a:t>Atau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jika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terdapat</a:t>
            </a:r>
            <a:r>
              <a:rPr lang="en-US" sz="2400" dirty="0" smtClean="0">
                <a:solidFill>
                  <a:srgbClr val="008000"/>
                </a:solidFill>
              </a:rPr>
              <a:t> binary </a:t>
            </a:r>
            <a:r>
              <a:rPr lang="en-US" sz="2400" dirty="0" err="1" smtClean="0">
                <a:solidFill>
                  <a:srgbClr val="008000"/>
                </a:solidFill>
              </a:rPr>
              <a:t>arithmatic</a:t>
            </a:r>
            <a:r>
              <a:rPr lang="en-US" sz="2400" dirty="0" smtClean="0">
                <a:solidFill>
                  <a:srgbClr val="008000"/>
                </a:solidFill>
              </a:rPr>
              <a:t> operator </a:t>
            </a:r>
            <a:r>
              <a:rPr lang="en-US" sz="2400" dirty="0" err="1" smtClean="0">
                <a:solidFill>
                  <a:srgbClr val="008000"/>
                </a:solidFill>
              </a:rPr>
              <a:t>diaplikasikan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pada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bilangan</a:t>
            </a:r>
            <a:r>
              <a:rPr lang="en-US" sz="2400" dirty="0" smtClean="0">
                <a:solidFill>
                  <a:srgbClr val="008000"/>
                </a:solidFill>
              </a:rPr>
              <a:t> integer </a:t>
            </a:r>
            <a:r>
              <a:rPr lang="en-US" sz="2400" dirty="0" err="1" smtClean="0">
                <a:solidFill>
                  <a:srgbClr val="008000"/>
                </a:solidFill>
              </a:rPr>
              <a:t>dan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riil</a:t>
            </a:r>
            <a:r>
              <a:rPr lang="en-US" sz="2400" dirty="0" smtClean="0">
                <a:solidFill>
                  <a:srgbClr val="008000"/>
                </a:solidFill>
              </a:rPr>
              <a:t>. </a:t>
            </a:r>
            <a:r>
              <a:rPr lang="en-US" sz="2400" dirty="0" err="1" smtClean="0">
                <a:solidFill>
                  <a:srgbClr val="008000"/>
                </a:solidFill>
              </a:rPr>
              <a:t>Dalam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kasus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ini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kompilator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harus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mengkonversikan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terlebih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dahulu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bilangan</a:t>
            </a:r>
            <a:r>
              <a:rPr lang="en-US" sz="2400" dirty="0" smtClean="0">
                <a:solidFill>
                  <a:srgbClr val="008000"/>
                </a:solidFill>
              </a:rPr>
              <a:t> integer </a:t>
            </a:r>
            <a:r>
              <a:rPr lang="en-US" sz="2400" dirty="0" err="1" smtClean="0">
                <a:solidFill>
                  <a:srgbClr val="008000"/>
                </a:solidFill>
              </a:rPr>
              <a:t>menjadi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riil</a:t>
            </a:r>
            <a:r>
              <a:rPr lang="en-US" sz="2400" dirty="0" smtClean="0">
                <a:solidFill>
                  <a:srgbClr val="008000"/>
                </a:solidFill>
              </a:rPr>
              <a:t> (</a:t>
            </a:r>
            <a:r>
              <a:rPr lang="en-US" sz="2400" dirty="0" err="1" smtClean="0">
                <a:solidFill>
                  <a:srgbClr val="008000"/>
                </a:solidFill>
              </a:rPr>
              <a:t>sebelum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bisa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memvalidasi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bahwa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ekspresi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aritmatik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tersebut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adalah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benar</a:t>
            </a:r>
            <a:r>
              <a:rPr lang="en-US" sz="2400" dirty="0" smtClean="0">
                <a:solidFill>
                  <a:srgbClr val="008000"/>
                </a:solidFill>
              </a:rPr>
              <a:t>).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Semantik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Bahasa Pemrograman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29576" cy="5540375"/>
          </a:xfrm>
        </p:spPr>
        <p:txBody>
          <a:bodyPr lIns="0" tIns="0" rIns="0" bIns="0"/>
          <a:lstStyle/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Bahasa</a:t>
            </a:r>
            <a:r>
              <a:rPr lang="en-GB" sz="2400" dirty="0" smtClean="0"/>
              <a:t> </a:t>
            </a:r>
            <a:r>
              <a:rPr lang="en-GB" sz="2400" dirty="0" err="1" smtClean="0"/>
              <a:t>pemrograman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bahasa</a:t>
            </a:r>
            <a:r>
              <a:rPr lang="en-GB" sz="2400" dirty="0" smtClean="0"/>
              <a:t> yang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sarana</a:t>
            </a:r>
            <a:r>
              <a:rPr lang="en-GB" sz="2400" dirty="0" smtClean="0"/>
              <a:t> </a:t>
            </a:r>
            <a:r>
              <a:rPr lang="en-GB" sz="2400" dirty="0" err="1" smtClean="0"/>
              <a:t>manusia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berkomunikasi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Pikiran</a:t>
            </a:r>
            <a:r>
              <a:rPr lang="en-GB" sz="2400" dirty="0" smtClean="0"/>
              <a:t> </a:t>
            </a:r>
            <a:r>
              <a:rPr lang="en-GB" sz="2400" dirty="0" err="1" smtClean="0"/>
              <a:t>manusia</a:t>
            </a:r>
            <a:r>
              <a:rPr lang="en-GB" sz="2400" dirty="0" smtClean="0"/>
              <a:t> yang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terstruktur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dibuat</a:t>
            </a:r>
            <a:r>
              <a:rPr lang="en-GB" sz="2400" dirty="0" smtClean="0"/>
              <a:t> </a:t>
            </a:r>
            <a:r>
              <a:rPr lang="en-GB" sz="2400" dirty="0" err="1" smtClean="0"/>
              <a:t>terstruktur</a:t>
            </a:r>
            <a:r>
              <a:rPr lang="en-GB" sz="2400" dirty="0" smtClean="0"/>
              <a:t> agar </a:t>
            </a:r>
            <a:r>
              <a:rPr lang="en-GB" sz="2400" dirty="0" err="1" smtClean="0"/>
              <a:t>bisa</a:t>
            </a:r>
            <a:r>
              <a:rPr lang="en-GB" sz="2400" dirty="0" smtClean="0"/>
              <a:t> </a:t>
            </a:r>
            <a:r>
              <a:rPr lang="en-GB" sz="2400" dirty="0" err="1" smtClean="0"/>
              <a:t>berkomunikasi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memerlukan</a:t>
            </a:r>
            <a:r>
              <a:rPr lang="en-GB" sz="2400" dirty="0" smtClean="0"/>
              <a:t> </a:t>
            </a:r>
            <a:r>
              <a:rPr lang="en-GB" sz="2400" dirty="0" err="1" smtClean="0"/>
              <a:t>kepastian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logika</a:t>
            </a:r>
            <a:r>
              <a:rPr lang="en-GB" sz="2400" dirty="0" smtClean="0"/>
              <a:t> yang </a:t>
            </a:r>
            <a:r>
              <a:rPr lang="en-GB" sz="2400" dirty="0" err="1" smtClean="0"/>
              <a:t>benar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</a:t>
            </a:r>
            <a:r>
              <a:rPr lang="en-GB" sz="2400" dirty="0" err="1" smtClean="0"/>
              <a:t>instruksi</a:t>
            </a:r>
            <a:r>
              <a:rPr lang="en-GB" sz="2400" dirty="0" smtClean="0"/>
              <a:t> </a:t>
            </a:r>
            <a:r>
              <a:rPr lang="en-GB" sz="2400" dirty="0" err="1" smtClean="0"/>
              <a:t>tertentu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 </a:t>
            </a:r>
            <a:r>
              <a:rPr lang="en-GB" sz="2400" dirty="0" err="1" smtClean="0"/>
              <a:t>diperlukan</a:t>
            </a:r>
            <a:r>
              <a:rPr lang="en-GB" sz="2400" dirty="0" smtClean="0"/>
              <a:t> </a:t>
            </a:r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 err="1" smtClean="0"/>
              <a:t>yg</a:t>
            </a:r>
            <a:r>
              <a:rPr lang="en-GB" sz="2400" dirty="0" smtClean="0"/>
              <a:t> </a:t>
            </a:r>
            <a:r>
              <a:rPr lang="en-GB" sz="2400" dirty="0" err="1" smtClean="0"/>
              <a:t>baik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benar</a:t>
            </a:r>
            <a:r>
              <a:rPr lang="en-GB" sz="2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715404" cy="382430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identifier-identifier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source program,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atribut-atribut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identifier. </a:t>
            </a:r>
            <a:r>
              <a:rPr lang="en-US" sz="2400" dirty="0" err="1" smtClean="0"/>
              <a:t>Atribut-atribut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identifier,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datanya</a:t>
            </a:r>
            <a:r>
              <a:rPr lang="en-US" sz="2400" dirty="0" smtClean="0"/>
              <a:t>, scope-</a:t>
            </a:r>
            <a:r>
              <a:rPr lang="en-US" sz="2400" dirty="0" err="1" smtClean="0"/>
              <a:t>nya</a:t>
            </a:r>
            <a:r>
              <a:rPr lang="en-US" sz="2400" dirty="0" smtClean="0"/>
              <a:t>. Dan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procedure </a:t>
            </a:r>
            <a:r>
              <a:rPr lang="en-US" sz="2400" dirty="0" err="1" smtClean="0"/>
              <a:t>atau</a:t>
            </a:r>
            <a:r>
              <a:rPr lang="en-US" sz="2400" dirty="0" smtClean="0"/>
              <a:t> function,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argumen-argumennya</a:t>
            </a:r>
            <a:r>
              <a:rPr lang="en-US" sz="2400" dirty="0" smtClean="0"/>
              <a:t>,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passing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Symbol Table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record-record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identifier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field-field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identifier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Phase : Symbol Table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196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:	</a:t>
            </a:r>
            <a:r>
              <a:rPr lang="en-US" sz="2400" dirty="0" err="1" smtClean="0">
                <a:solidFill>
                  <a:schemeClr val="accent2"/>
                </a:solidFill>
              </a:rPr>
              <a:t>var</a:t>
            </a:r>
            <a:r>
              <a:rPr lang="en-US" sz="2400" dirty="0" smtClean="0">
                <a:solidFill>
                  <a:schemeClr val="accent2"/>
                </a:solidFill>
              </a:rPr>
              <a:t>  position, initial, rate  :  real;</a:t>
            </a:r>
          </a:p>
          <a:p>
            <a:pPr marL="0" indent="0" eaLnBrk="1" hangingPunct="1">
              <a:buFontTx/>
              <a:buNone/>
            </a:pP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smtClean="0">
                <a:solidFill>
                  <a:schemeClr val="accent2"/>
                </a:solidFill>
              </a:rPr>
              <a:t>real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identifier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leksikal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leksikal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memilah-milah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identifier, reserve word, operator, </a:t>
            </a:r>
            <a:r>
              <a:rPr lang="en-US" sz="2400" dirty="0" err="1" smtClean="0"/>
              <a:t>simbol</a:t>
            </a:r>
            <a:r>
              <a:rPr lang="en-US" sz="2400" dirty="0" smtClean="0"/>
              <a:t>/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baca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semantik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dikenali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identifier (agar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),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semantik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tipe-tipe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identifier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dianalisa</a:t>
            </a:r>
            <a:r>
              <a:rPr lang="en-US" sz="2400" dirty="0" smtClean="0"/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Phase : Symbol Table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7786742" cy="495777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+mj-lt"/>
              </a:rPr>
              <a:t>Setiap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tahap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dalam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menghasilkan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pesan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. </a:t>
            </a:r>
            <a:r>
              <a:rPr lang="en-US" sz="2000" dirty="0" err="1" smtClean="0">
                <a:latin typeface="+mj-lt"/>
              </a:rPr>
              <a:t>Penyampaian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pesan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didesain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melalui</a:t>
            </a:r>
            <a:r>
              <a:rPr lang="en-US" sz="2000" dirty="0" smtClean="0">
                <a:latin typeface="+mj-lt"/>
              </a:rPr>
              <a:t> 3 </a:t>
            </a:r>
            <a:r>
              <a:rPr lang="en-US" sz="2000" dirty="0" err="1" smtClean="0">
                <a:latin typeface="+mj-lt"/>
              </a:rPr>
              <a:t>cara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yaitu</a:t>
            </a:r>
            <a:r>
              <a:rPr lang="en-US" sz="2000" dirty="0" smtClean="0">
                <a:latin typeface="+mj-lt"/>
              </a:rPr>
              <a:t> :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>
                <a:latin typeface="+mj-lt"/>
              </a:rPr>
              <a:t>  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dihentikan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saat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sebuah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ditemukan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diulang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kembali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dirty="0" err="1" smtClean="0">
                <a:latin typeface="+mj-lt"/>
              </a:rPr>
              <a:t>dari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awal</a:t>
            </a:r>
            <a:r>
              <a:rPr lang="en-US" sz="2000" dirty="0" smtClean="0">
                <a:latin typeface="+mj-lt"/>
              </a:rPr>
              <a:t>) </a:t>
            </a:r>
            <a:r>
              <a:rPr lang="en-US" sz="2000" dirty="0" err="1" smtClean="0">
                <a:latin typeface="+mj-lt"/>
              </a:rPr>
              <a:t>setelah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diperbaiki</a:t>
            </a:r>
            <a:r>
              <a:rPr lang="en-US" sz="2000" dirty="0" smtClean="0">
                <a:latin typeface="+mj-lt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2.  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dihentikan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saat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sebuah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ditemukan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dijalankan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kembali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diperbaiki</a:t>
            </a:r>
            <a:r>
              <a:rPr lang="en-US" sz="2000" dirty="0" smtClean="0">
                <a:latin typeface="+mj-lt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3.   </a:t>
            </a:r>
            <a:r>
              <a:rPr lang="en-US" sz="2000" dirty="0" err="1" smtClean="0">
                <a:latin typeface="+mj-lt"/>
              </a:rPr>
              <a:t>Setiap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ditemukan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disimpan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untuk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kemudian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ditampilkan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selesai</a:t>
            </a:r>
            <a:r>
              <a:rPr lang="en-US" sz="2000" dirty="0" smtClean="0">
                <a:latin typeface="+mj-lt"/>
              </a:rPr>
              <a:t>. Dan </a:t>
            </a:r>
            <a:r>
              <a:rPr lang="en-US" sz="2000" dirty="0" err="1" smtClean="0">
                <a:latin typeface="+mj-lt"/>
              </a:rPr>
              <a:t>setelah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semua</a:t>
            </a:r>
            <a:endParaRPr lang="en-US" sz="2000" dirty="0" smtClean="0">
              <a:latin typeface="+mj-lt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kesalahan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selesai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diperbaiki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proses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kompilasi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diulang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err="1" smtClean="0">
                <a:latin typeface="+mj-lt"/>
              </a:rPr>
              <a:t>kembali</a:t>
            </a:r>
            <a:r>
              <a:rPr lang="en-US" sz="2000" dirty="0" smtClean="0">
                <a:latin typeface="+mj-lt"/>
              </a:rPr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Phase : Error detecting and Reporting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7298"/>
            <a:ext cx="8763000" cy="2528902"/>
          </a:xfrm>
        </p:spPr>
        <p:txBody>
          <a:bodyPr>
            <a:noAutofit/>
          </a:bodyPr>
          <a:lstStyle/>
          <a:p>
            <a:pPr marL="282575" indent="-282575" eaLnBrk="1" hangingPunct="1">
              <a:lnSpc>
                <a:spcPct val="90000"/>
              </a:lnSpc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;</a:t>
            </a:r>
          </a:p>
          <a:p>
            <a:pPr marL="282575" indent="-282575" eaLnBrk="1" hangingPunct="1">
              <a:lnSpc>
                <a:spcPct val="90000"/>
              </a:lnSpc>
            </a:pP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2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: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- 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diproduksi</a:t>
            </a:r>
            <a:endParaRPr lang="en-US" sz="2400" dirty="0" smtClean="0"/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- 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diterjemahkan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target program;</a:t>
            </a:r>
          </a:p>
          <a:p>
            <a:pPr marL="282575" indent="-282575" eaLnBrk="1" hangingPunct="1">
              <a:lnSpc>
                <a:spcPct val="90000"/>
              </a:lnSpc>
            </a:pP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“three-address code”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990600" y="4038600"/>
          <a:ext cx="30480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1236960" imgH="863280" progId="Visio.Drawing.11">
                  <p:embed/>
                </p:oleObj>
              </mc:Choice>
              <mc:Fallback>
                <p:oleObj name="Visio" r:id="rId3" imgW="1236960" imgH="8632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30480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876800" y="3886200"/>
          <a:ext cx="32766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5" imgW="2203200" imgH="1555560" progId="Visio.Drawing.11">
                  <p:embed/>
                </p:oleObj>
              </mc:Choice>
              <mc:Fallback>
                <p:oleObj name="Visio" r:id="rId5" imgW="2203200" imgH="15555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86200"/>
                        <a:ext cx="3276600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Phase : Intermediate Code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0644"/>
            <a:ext cx="8763000" cy="4953000"/>
          </a:xfrm>
        </p:spPr>
        <p:txBody>
          <a:bodyPr>
            <a:noAutofit/>
          </a:bodyPr>
          <a:lstStyle/>
          <a:p>
            <a:pPr marL="282575" indent="-282575" eaLnBrk="1" hangingPunct="1">
              <a:lnSpc>
                <a:spcPct val="90000"/>
              </a:lnSpc>
            </a:pPr>
            <a:r>
              <a:rPr lang="en-US" sz="2200" dirty="0" err="1" smtClean="0">
                <a:solidFill>
                  <a:srgbClr val="0000FF"/>
                </a:solidFill>
              </a:rPr>
              <a:t>Bentuk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antara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ini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memiliki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beberapa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properti</a:t>
            </a:r>
            <a:r>
              <a:rPr lang="en-US" sz="2200" dirty="0" smtClean="0">
                <a:solidFill>
                  <a:srgbClr val="0000FF"/>
                </a:solidFill>
              </a:rPr>
              <a:t>, </a:t>
            </a:r>
            <a:r>
              <a:rPr lang="en-US" sz="2200" dirty="0" err="1" smtClean="0">
                <a:solidFill>
                  <a:srgbClr val="0000FF"/>
                </a:solidFill>
              </a:rPr>
              <a:t>antara</a:t>
            </a:r>
            <a:r>
              <a:rPr lang="en-US" sz="2200" dirty="0" smtClean="0">
                <a:solidFill>
                  <a:srgbClr val="0000FF"/>
                </a:solidFill>
              </a:rPr>
              <a:t> lain :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	-  </a:t>
            </a:r>
            <a:r>
              <a:rPr lang="en-US" sz="2200" dirty="0" err="1" smtClean="0">
                <a:solidFill>
                  <a:srgbClr val="0000FF"/>
                </a:solidFill>
              </a:rPr>
              <a:t>setiap</a:t>
            </a:r>
            <a:r>
              <a:rPr lang="en-US" sz="2200" dirty="0" smtClean="0">
                <a:solidFill>
                  <a:srgbClr val="0000FF"/>
                </a:solidFill>
              </a:rPr>
              <a:t> three-address code </a:t>
            </a:r>
            <a:r>
              <a:rPr lang="en-US" sz="2200" dirty="0" err="1" smtClean="0">
                <a:solidFill>
                  <a:srgbClr val="0000FF"/>
                </a:solidFill>
              </a:rPr>
              <a:t>hanya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memiliki</a:t>
            </a:r>
            <a:r>
              <a:rPr lang="en-US" sz="2200" dirty="0" smtClean="0">
                <a:solidFill>
                  <a:srgbClr val="0000FF"/>
                </a:solidFill>
              </a:rPr>
              <a:t> 1 operator </a:t>
            </a:r>
            <a:r>
              <a:rPr lang="en-US" sz="2200" dirty="0" err="1" smtClean="0">
                <a:solidFill>
                  <a:srgbClr val="0000FF"/>
                </a:solidFill>
              </a:rPr>
              <a:t>saja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	-  </a:t>
            </a:r>
            <a:r>
              <a:rPr lang="en-US" sz="2200" dirty="0" err="1" smtClean="0">
                <a:solidFill>
                  <a:srgbClr val="0000FF"/>
                </a:solidFill>
              </a:rPr>
              <a:t>kompilator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harus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membuat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menyiapkan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variabel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untuk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</a:t>
            </a:r>
            <a:r>
              <a:rPr lang="en-US" sz="2200" dirty="0" err="1" smtClean="0">
                <a:solidFill>
                  <a:srgbClr val="0000FF"/>
                </a:solidFill>
              </a:rPr>
              <a:t>menyimpan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hasil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komputasi</a:t>
            </a:r>
            <a:r>
              <a:rPr lang="en-US" sz="2200" dirty="0" smtClean="0">
                <a:solidFill>
                  <a:srgbClr val="0000FF"/>
                </a:solidFill>
              </a:rPr>
              <a:t>;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	-  </a:t>
            </a:r>
            <a:r>
              <a:rPr lang="en-US" sz="2200" dirty="0" err="1" smtClean="0">
                <a:solidFill>
                  <a:srgbClr val="0000FF"/>
                </a:solidFill>
              </a:rPr>
              <a:t>pada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kenyataannya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banyak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bentuk</a:t>
            </a:r>
            <a:r>
              <a:rPr lang="en-US" sz="2200" dirty="0" smtClean="0">
                <a:solidFill>
                  <a:srgbClr val="0000FF"/>
                </a:solidFill>
              </a:rPr>
              <a:t> “three-address” yang </a:t>
            </a:r>
            <a:r>
              <a:rPr lang="en-US" sz="2200" dirty="0" err="1" smtClean="0">
                <a:solidFill>
                  <a:srgbClr val="0000FF"/>
                </a:solidFill>
              </a:rPr>
              <a:t>memiliki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	    </a:t>
            </a:r>
            <a:r>
              <a:rPr lang="en-US" sz="2200" dirty="0" err="1" smtClean="0">
                <a:solidFill>
                  <a:srgbClr val="0000FF"/>
                </a:solidFill>
              </a:rPr>
              <a:t>kurang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dari</a:t>
            </a:r>
            <a:r>
              <a:rPr lang="en-US" sz="2200" dirty="0" smtClean="0">
                <a:solidFill>
                  <a:srgbClr val="0000FF"/>
                </a:solidFill>
              </a:rPr>
              <a:t> 3 operand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</a:t>
            </a:r>
            <a:r>
              <a:rPr lang="en-US" sz="2200" dirty="0" smtClean="0">
                <a:solidFill>
                  <a:srgbClr val="FF3300"/>
                </a:solidFill>
              </a:rPr>
              <a:t>temp</a:t>
            </a:r>
            <a:r>
              <a:rPr lang="en-US" sz="2200" baseline="-25000" dirty="0" smtClean="0">
                <a:solidFill>
                  <a:srgbClr val="FF3300"/>
                </a:solidFill>
              </a:rPr>
              <a:t>1</a:t>
            </a:r>
            <a:r>
              <a:rPr lang="en-US" sz="2200" dirty="0" smtClean="0">
                <a:solidFill>
                  <a:srgbClr val="FF3300"/>
                </a:solidFill>
              </a:rPr>
              <a:t>  :=  </a:t>
            </a:r>
            <a:r>
              <a:rPr lang="en-US" sz="2200" dirty="0" err="1" smtClean="0">
                <a:solidFill>
                  <a:srgbClr val="FF3300"/>
                </a:solidFill>
              </a:rPr>
              <a:t>inttoreal</a:t>
            </a:r>
            <a:r>
              <a:rPr lang="en-US" sz="2200" dirty="0" smtClean="0">
                <a:solidFill>
                  <a:srgbClr val="FF3300"/>
                </a:solidFill>
              </a:rPr>
              <a:t>(60)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</a:t>
            </a:r>
            <a:r>
              <a:rPr lang="en-US" sz="2200" dirty="0" smtClean="0">
                <a:solidFill>
                  <a:srgbClr val="0000FF"/>
                </a:solidFill>
              </a:rPr>
              <a:t>temp</a:t>
            </a:r>
            <a:r>
              <a:rPr lang="en-US" sz="2200" baseline="-25000" dirty="0" smtClean="0">
                <a:solidFill>
                  <a:srgbClr val="0000FF"/>
                </a:solidFill>
              </a:rPr>
              <a:t>2</a:t>
            </a:r>
            <a:r>
              <a:rPr lang="en-US" sz="2200" dirty="0" smtClean="0">
                <a:solidFill>
                  <a:srgbClr val="0000FF"/>
                </a:solidFill>
              </a:rPr>
              <a:t>  :=  id</a:t>
            </a:r>
            <a:r>
              <a:rPr lang="en-US" sz="2200" baseline="-25000" dirty="0" smtClean="0">
                <a:solidFill>
                  <a:srgbClr val="0000FF"/>
                </a:solidFill>
              </a:rPr>
              <a:t>3</a:t>
            </a:r>
            <a:r>
              <a:rPr lang="en-US" sz="2200" dirty="0" smtClean="0">
                <a:solidFill>
                  <a:srgbClr val="0000FF"/>
                </a:solidFill>
              </a:rPr>
              <a:t>  *  temp</a:t>
            </a:r>
            <a:r>
              <a:rPr lang="en-US" sz="2200" baseline="-25000" dirty="0" smtClean="0">
                <a:solidFill>
                  <a:srgbClr val="0000FF"/>
                </a:solidFill>
              </a:rPr>
              <a:t>1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			temp</a:t>
            </a:r>
            <a:r>
              <a:rPr lang="en-US" sz="2200" baseline="-25000" dirty="0" smtClean="0">
                <a:solidFill>
                  <a:srgbClr val="0000FF"/>
                </a:solidFill>
              </a:rPr>
              <a:t>3</a:t>
            </a:r>
            <a:r>
              <a:rPr lang="en-US" sz="2200" dirty="0" smtClean="0">
                <a:solidFill>
                  <a:srgbClr val="0000FF"/>
                </a:solidFill>
              </a:rPr>
              <a:t>  :=  id</a:t>
            </a:r>
            <a:r>
              <a:rPr lang="en-US" sz="2200" baseline="-25000" dirty="0" smtClean="0">
                <a:solidFill>
                  <a:srgbClr val="0000FF"/>
                </a:solidFill>
              </a:rPr>
              <a:t>2</a:t>
            </a:r>
            <a:r>
              <a:rPr lang="en-US" sz="2200" dirty="0" smtClean="0">
                <a:solidFill>
                  <a:srgbClr val="0000FF"/>
                </a:solidFill>
              </a:rPr>
              <a:t>  +  temp</a:t>
            </a:r>
            <a:r>
              <a:rPr lang="en-US" sz="2200" baseline="-25000" dirty="0" smtClean="0">
                <a:solidFill>
                  <a:srgbClr val="0000FF"/>
                </a:solidFill>
              </a:rPr>
              <a:t>2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FF3300"/>
                </a:solidFill>
              </a:rPr>
              <a:t>			id</a:t>
            </a:r>
            <a:r>
              <a:rPr lang="en-US" sz="2200" baseline="-25000" dirty="0" smtClean="0">
                <a:solidFill>
                  <a:srgbClr val="FF3300"/>
                </a:solidFill>
              </a:rPr>
              <a:t>1</a:t>
            </a:r>
            <a:r>
              <a:rPr lang="en-US" sz="2200" dirty="0" smtClean="0">
                <a:solidFill>
                  <a:srgbClr val="FF3300"/>
                </a:solidFill>
              </a:rPr>
              <a:t>  :=  temp</a:t>
            </a:r>
            <a:r>
              <a:rPr lang="en-US" sz="2200" baseline="-25000" dirty="0" smtClean="0">
                <a:solidFill>
                  <a:srgbClr val="FF3300"/>
                </a:solidFill>
              </a:rPr>
              <a:t>3</a:t>
            </a:r>
          </a:p>
          <a:p>
            <a:pPr marL="282575" indent="-282575" eaLnBrk="1" hangingPunct="1">
              <a:lnSpc>
                <a:spcPct val="90000"/>
              </a:lnSpc>
            </a:pPr>
            <a:r>
              <a:rPr lang="en-US" sz="2200" dirty="0" err="1" smtClean="0">
                <a:solidFill>
                  <a:srgbClr val="660066"/>
                </a:solidFill>
              </a:rPr>
              <a:t>Bentuk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antara</a:t>
            </a:r>
            <a:r>
              <a:rPr lang="en-US" sz="2200" dirty="0" smtClean="0">
                <a:solidFill>
                  <a:srgbClr val="660066"/>
                </a:solidFill>
              </a:rPr>
              <a:t> yang </a:t>
            </a:r>
            <a:r>
              <a:rPr lang="en-US" sz="2200" dirty="0" err="1" smtClean="0">
                <a:solidFill>
                  <a:srgbClr val="660066"/>
                </a:solidFill>
              </a:rPr>
              <a:t>dibuat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harus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memenuhi</a:t>
            </a:r>
            <a:r>
              <a:rPr lang="en-US" sz="2200" dirty="0" smtClean="0">
                <a:solidFill>
                  <a:srgbClr val="660066"/>
                </a:solidFill>
              </a:rPr>
              <a:t> 2 </a:t>
            </a:r>
            <a:r>
              <a:rPr lang="en-US" sz="2200" dirty="0" err="1" smtClean="0">
                <a:solidFill>
                  <a:srgbClr val="660066"/>
                </a:solidFill>
              </a:rPr>
              <a:t>syarat</a:t>
            </a:r>
            <a:r>
              <a:rPr lang="en-US" sz="2200" dirty="0" smtClean="0">
                <a:solidFill>
                  <a:srgbClr val="660066"/>
                </a:solidFill>
              </a:rPr>
              <a:t> :</a:t>
            </a: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660066"/>
                </a:solidFill>
              </a:rPr>
              <a:t>	-  </a:t>
            </a:r>
            <a:r>
              <a:rPr lang="en-US" sz="2200" dirty="0" err="1" smtClean="0">
                <a:solidFill>
                  <a:srgbClr val="660066"/>
                </a:solidFill>
              </a:rPr>
              <a:t>mudah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untuk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diproduksi</a:t>
            </a:r>
            <a:endParaRPr lang="en-US" sz="2200" dirty="0" smtClean="0">
              <a:solidFill>
                <a:srgbClr val="660066"/>
              </a:solidFill>
            </a:endParaRPr>
          </a:p>
          <a:p>
            <a:pPr marL="282575" indent="-282575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660066"/>
                </a:solidFill>
              </a:rPr>
              <a:t>	-  </a:t>
            </a:r>
            <a:r>
              <a:rPr lang="en-US" sz="2200" dirty="0" err="1" smtClean="0">
                <a:solidFill>
                  <a:srgbClr val="660066"/>
                </a:solidFill>
              </a:rPr>
              <a:t>mudah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untuk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diterjemahkan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ke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dalam</a:t>
            </a:r>
            <a:r>
              <a:rPr lang="en-US" sz="2200" dirty="0" smtClean="0">
                <a:solidFill>
                  <a:srgbClr val="660066"/>
                </a:solidFill>
              </a:rPr>
              <a:t> </a:t>
            </a:r>
            <a:r>
              <a:rPr lang="en-US" sz="2200" dirty="0" err="1" smtClean="0">
                <a:solidFill>
                  <a:srgbClr val="660066"/>
                </a:solidFill>
              </a:rPr>
              <a:t>bentuk</a:t>
            </a:r>
            <a:r>
              <a:rPr lang="en-US" sz="2200" dirty="0" smtClean="0">
                <a:solidFill>
                  <a:srgbClr val="660066"/>
                </a:solidFill>
              </a:rPr>
              <a:t> target program;</a:t>
            </a:r>
          </a:p>
          <a:p>
            <a:pPr marL="282575" indent="-282575" eaLnBrk="1" hangingPunct="1">
              <a:lnSpc>
                <a:spcPct val="90000"/>
              </a:lnSpc>
            </a:pPr>
            <a:r>
              <a:rPr lang="en-US" sz="2200" dirty="0" err="1" smtClean="0">
                <a:solidFill>
                  <a:srgbClr val="006600"/>
                </a:solidFill>
              </a:rPr>
              <a:t>Bentuk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antara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untuk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ekspresi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matematis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umumnya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dibuat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dalam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err="1" smtClean="0">
                <a:solidFill>
                  <a:srgbClr val="006600"/>
                </a:solidFill>
              </a:rPr>
              <a:t>bentuk</a:t>
            </a:r>
            <a:r>
              <a:rPr lang="en-US" sz="2200" dirty="0" smtClean="0">
                <a:solidFill>
                  <a:srgbClr val="006600"/>
                </a:solidFill>
              </a:rPr>
              <a:t> “three-address code”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Phase : Intermediate Code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66800"/>
            <a:ext cx="8286808" cy="2362200"/>
          </a:xfrm>
        </p:spPr>
        <p:txBody>
          <a:bodyPr>
            <a:normAutofit/>
          </a:bodyPr>
          <a:lstStyle/>
          <a:p>
            <a:pPr marL="282575" indent="-282575" eaLnBrk="1" hangingPunct="1">
              <a:buFontTx/>
              <a:buNone/>
            </a:pPr>
            <a:endParaRPr lang="en-US" sz="2400" dirty="0" smtClean="0"/>
          </a:p>
          <a:p>
            <a:pPr marL="282575" indent="-282575" eaLnBrk="1" hangingPunct="1"/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mempercepat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program;</a:t>
            </a:r>
          </a:p>
          <a:p>
            <a:pPr marL="282575" indent="-282575" eaLnBrk="1" hangingPunct="1"/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menyita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kompilasi</a:t>
            </a:r>
            <a:r>
              <a:rPr lang="en-US" sz="2400" dirty="0" smtClean="0"/>
              <a:t>;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685800" y="4114800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FF3300"/>
                </a:solidFill>
                <a:latin typeface="Microsoft Sans Serif" pitchFamily="34" charset="0"/>
              </a:rPr>
              <a:t>temp</a:t>
            </a:r>
            <a:r>
              <a:rPr lang="en-US" sz="1800" baseline="-25000">
                <a:solidFill>
                  <a:srgbClr val="FF3300"/>
                </a:solidFill>
                <a:latin typeface="Microsoft Sans Serif" pitchFamily="34" charset="0"/>
              </a:rPr>
              <a:t>1</a:t>
            </a:r>
            <a:r>
              <a:rPr lang="en-US" sz="1800">
                <a:solidFill>
                  <a:srgbClr val="FF3300"/>
                </a:solidFill>
                <a:latin typeface="Microsoft Sans Serif" pitchFamily="34" charset="0"/>
              </a:rPr>
              <a:t>  :=  inttoreal(60)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Microsoft Sans Serif" pitchFamily="34" charset="0"/>
              </a:rPr>
              <a:t>temp</a:t>
            </a:r>
            <a:r>
              <a:rPr lang="en-US" sz="1800" baseline="-25000">
                <a:latin typeface="Microsoft Sans Serif" pitchFamily="34" charset="0"/>
              </a:rPr>
              <a:t>2</a:t>
            </a:r>
            <a:r>
              <a:rPr lang="en-US" sz="1800">
                <a:latin typeface="Microsoft Sans Serif" pitchFamily="34" charset="0"/>
              </a:rPr>
              <a:t>  :=  id</a:t>
            </a:r>
            <a:r>
              <a:rPr lang="en-US" sz="1800" baseline="-25000">
                <a:latin typeface="Microsoft Sans Serif" pitchFamily="34" charset="0"/>
              </a:rPr>
              <a:t>3</a:t>
            </a:r>
            <a:r>
              <a:rPr lang="en-US" sz="1800">
                <a:latin typeface="Microsoft Sans Serif" pitchFamily="34" charset="0"/>
              </a:rPr>
              <a:t>  *  temp</a:t>
            </a:r>
            <a:r>
              <a:rPr lang="en-US" sz="1800" baseline="-25000">
                <a:latin typeface="Microsoft Sans Serif" pitchFamily="34" charset="0"/>
              </a:rPr>
              <a:t>1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Microsoft Sans Serif" pitchFamily="34" charset="0"/>
              </a:rPr>
              <a:t>temp</a:t>
            </a:r>
            <a:r>
              <a:rPr lang="en-US" sz="1800" baseline="-25000">
                <a:latin typeface="Microsoft Sans Serif" pitchFamily="34" charset="0"/>
              </a:rPr>
              <a:t>3</a:t>
            </a:r>
            <a:r>
              <a:rPr lang="en-US" sz="1800">
                <a:latin typeface="Microsoft Sans Serif" pitchFamily="34" charset="0"/>
              </a:rPr>
              <a:t>  :=  id</a:t>
            </a:r>
            <a:r>
              <a:rPr lang="en-US" sz="1800" baseline="-25000">
                <a:latin typeface="Microsoft Sans Serif" pitchFamily="34" charset="0"/>
              </a:rPr>
              <a:t>2</a:t>
            </a:r>
            <a:r>
              <a:rPr lang="en-US" sz="1800">
                <a:latin typeface="Microsoft Sans Serif" pitchFamily="34" charset="0"/>
              </a:rPr>
              <a:t>  +  temp</a:t>
            </a:r>
            <a:r>
              <a:rPr lang="en-US" sz="1800" baseline="-25000">
                <a:latin typeface="Microsoft Sans Serif" pitchFamily="34" charset="0"/>
              </a:rPr>
              <a:t>2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rgbClr val="FF3300"/>
                </a:solidFill>
                <a:latin typeface="Microsoft Sans Serif" pitchFamily="34" charset="0"/>
              </a:rPr>
              <a:t>id</a:t>
            </a:r>
            <a:r>
              <a:rPr lang="en-US" sz="1800" baseline="-25000">
                <a:solidFill>
                  <a:srgbClr val="FF3300"/>
                </a:solidFill>
                <a:latin typeface="Microsoft Sans Serif" pitchFamily="34" charset="0"/>
              </a:rPr>
              <a:t>1</a:t>
            </a:r>
            <a:r>
              <a:rPr lang="en-US" sz="1800">
                <a:solidFill>
                  <a:srgbClr val="FF3300"/>
                </a:solidFill>
                <a:latin typeface="Microsoft Sans Serif" pitchFamily="34" charset="0"/>
              </a:rPr>
              <a:t>  :=  temp</a:t>
            </a:r>
            <a:r>
              <a:rPr lang="en-US" sz="1800" baseline="-25000">
                <a:solidFill>
                  <a:srgbClr val="FF3300"/>
                </a:solidFill>
                <a:latin typeface="Microsoft Sans Serif" pitchFamily="34" charset="0"/>
              </a:rPr>
              <a:t>3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5867400" y="44196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Microsoft Sans Serif" pitchFamily="34" charset="0"/>
              </a:rPr>
              <a:t>temp</a:t>
            </a:r>
            <a:r>
              <a:rPr lang="en-US" sz="1800" baseline="-25000">
                <a:latin typeface="Microsoft Sans Serif" pitchFamily="34" charset="0"/>
              </a:rPr>
              <a:t>1</a:t>
            </a:r>
            <a:r>
              <a:rPr lang="en-US" sz="1800">
                <a:latin typeface="Microsoft Sans Serif" pitchFamily="34" charset="0"/>
              </a:rPr>
              <a:t>  :=  id</a:t>
            </a:r>
            <a:r>
              <a:rPr lang="en-US" sz="1800" baseline="-25000">
                <a:latin typeface="Microsoft Sans Serif" pitchFamily="34" charset="0"/>
              </a:rPr>
              <a:t>3</a:t>
            </a:r>
            <a:r>
              <a:rPr lang="en-US" sz="1800">
                <a:latin typeface="Microsoft Sans Serif" pitchFamily="34" charset="0"/>
              </a:rPr>
              <a:t>  *  60.0</a:t>
            </a:r>
            <a:endParaRPr lang="en-US" sz="1800" baseline="-25000">
              <a:latin typeface="Microsoft Sans Serif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Microsoft Sans Serif" pitchFamily="34" charset="0"/>
              </a:rPr>
              <a:t>id</a:t>
            </a:r>
            <a:r>
              <a:rPr lang="en-US" sz="1800" baseline="-25000">
                <a:latin typeface="Microsoft Sans Serif" pitchFamily="34" charset="0"/>
              </a:rPr>
              <a:t>1</a:t>
            </a:r>
            <a:r>
              <a:rPr lang="en-US" sz="1800">
                <a:latin typeface="Microsoft Sans Serif" pitchFamily="34" charset="0"/>
              </a:rPr>
              <a:t>  :=  id</a:t>
            </a:r>
            <a:r>
              <a:rPr lang="en-US" sz="1800" baseline="-25000">
                <a:latin typeface="Microsoft Sans Serif" pitchFamily="34" charset="0"/>
              </a:rPr>
              <a:t>2</a:t>
            </a:r>
            <a:r>
              <a:rPr lang="en-US" sz="1800">
                <a:latin typeface="Microsoft Sans Serif" pitchFamily="34" charset="0"/>
              </a:rPr>
              <a:t>  +  temp</a:t>
            </a:r>
            <a:r>
              <a:rPr lang="en-US" sz="1800" baseline="-25000">
                <a:latin typeface="Microsoft Sans Serif" pitchFamily="34" charset="0"/>
              </a:rPr>
              <a:t>1</a:t>
            </a:r>
            <a:endParaRPr lang="en-US" sz="1800" baseline="-25000">
              <a:solidFill>
                <a:srgbClr val="FF3300"/>
              </a:solidFill>
              <a:latin typeface="Microsoft Sans Serif" pitchFamily="34" charset="0"/>
            </a:endParaRPr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3886200" y="4267200"/>
            <a:ext cx="1447800" cy="990600"/>
          </a:xfrm>
          <a:prstGeom prst="rightArrow">
            <a:avLst>
              <a:gd name="adj1" fmla="val 50000"/>
              <a:gd name="adj2" fmla="val 36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Code Optimizer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4422"/>
            <a:ext cx="8763000" cy="4652978"/>
          </a:xfrm>
        </p:spPr>
        <p:txBody>
          <a:bodyPr>
            <a:normAutofit/>
          </a:bodyPr>
          <a:lstStyle/>
          <a:p>
            <a:pPr marL="282575" indent="-282575" eaLnBrk="1" hangingPunct="1"/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relocatable</a:t>
            </a:r>
            <a:r>
              <a:rPr lang="en-US" sz="2400" i="1" dirty="0" smtClean="0"/>
              <a:t> machine code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i="1" dirty="0" smtClean="0"/>
              <a:t>assembly code</a:t>
            </a:r>
            <a:r>
              <a:rPr lang="en-US" sz="2400" dirty="0" smtClean="0"/>
              <a:t>;</a:t>
            </a:r>
          </a:p>
          <a:p>
            <a:pPr marL="282575" indent="-282575" eaLnBrk="1" hangingPunct="1"/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diterjemahkan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makna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;</a:t>
            </a:r>
          </a:p>
          <a:p>
            <a:pPr marL="282575" indent="-282575" eaLnBrk="1" hangingPunct="1"/>
            <a:r>
              <a:rPr lang="en-US" sz="2400" dirty="0" err="1" smtClean="0"/>
              <a:t>Aspek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penentuan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Code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685800" y="1752600"/>
            <a:ext cx="259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temp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  :=  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  *  60.0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endParaRPr lang="en-US" sz="2000" baseline="-25000">
              <a:solidFill>
                <a:srgbClr val="FF0000"/>
              </a:solidFill>
              <a:latin typeface="Microsoft Sans Serif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  :=  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  +  temp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</a:p>
        </p:txBody>
      </p:sp>
      <p:sp>
        <p:nvSpPr>
          <p:cNvPr id="25608" name="AutoShape 6"/>
          <p:cNvSpPr>
            <a:spLocks noChangeArrowheads="1"/>
          </p:cNvSpPr>
          <p:nvPr/>
        </p:nvSpPr>
        <p:spPr bwMode="auto">
          <a:xfrm>
            <a:off x="3657600" y="1828800"/>
            <a:ext cx="1447800" cy="990600"/>
          </a:xfrm>
          <a:prstGeom prst="rightArrow">
            <a:avLst>
              <a:gd name="adj1" fmla="val 50000"/>
              <a:gd name="adj2" fmla="val 36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791200" y="15240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MOVF   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, 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2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MULF   #60.0,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2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MOVF   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, 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ADDF   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, 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MOVF   R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Microsoft Sans Serif" pitchFamily="34" charset="0"/>
              </a:rPr>
              <a:t>,  id</a:t>
            </a:r>
            <a:r>
              <a:rPr lang="en-US" sz="2000" baseline="-25000">
                <a:solidFill>
                  <a:srgbClr val="FF0000"/>
                </a:solidFill>
                <a:latin typeface="Microsoft Sans Serif" pitchFamily="34" charset="0"/>
              </a:rPr>
              <a:t>1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457200" y="4038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/>
              <a:t>Assembly code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register 1 </a:t>
            </a:r>
            <a:r>
              <a:rPr lang="en-US" sz="1800" dirty="0" err="1"/>
              <a:t>dan</a:t>
            </a:r>
            <a:r>
              <a:rPr lang="en-US" sz="1800" dirty="0"/>
              <a:t> 2;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/>
              <a:t>Operand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asal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;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 err="1"/>
              <a:t>Karakter</a:t>
            </a:r>
            <a:r>
              <a:rPr lang="en-US" sz="1800" dirty="0"/>
              <a:t> F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menandakan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mengoperasikan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riil</a:t>
            </a:r>
            <a:r>
              <a:rPr lang="en-US" sz="1800" dirty="0"/>
              <a:t>;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 err="1"/>
              <a:t>Simbol</a:t>
            </a:r>
            <a:r>
              <a:rPr lang="en-US" sz="1800" dirty="0"/>
              <a:t> #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60.0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diperlakukan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konstanta</a:t>
            </a:r>
            <a:r>
              <a:rPr lang="en-US" sz="1800" dirty="0"/>
              <a:t>;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: Code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304800" y="1357298"/>
          <a:ext cx="8534400" cy="514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Visio" r:id="rId3" imgW="5632200" imgH="2952360" progId="Visio.Drawing.11">
                  <p:embed/>
                </p:oleObj>
              </mc:Choice>
              <mc:Fallback>
                <p:oleObj name="Visio" r:id="rId3" imgW="5632200" imgH="29523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57298"/>
                        <a:ext cx="8534400" cy="514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Phase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err="1" smtClean="0"/>
              <a:t>Jenis</a:t>
            </a:r>
            <a:r>
              <a:rPr lang="en-GB" sz="4000" dirty="0" smtClean="0"/>
              <a:t> </a:t>
            </a:r>
            <a:r>
              <a:rPr lang="en-GB" sz="4000" dirty="0" err="1" smtClean="0"/>
              <a:t>Bahasa</a:t>
            </a:r>
            <a:r>
              <a:rPr lang="en-GB" sz="4000" dirty="0" smtClean="0"/>
              <a:t> </a:t>
            </a:r>
            <a:r>
              <a:rPr lang="en-GB" sz="4000" dirty="0" err="1" smtClean="0"/>
              <a:t>Pemrograman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err="1" smtClean="0"/>
              <a:t>menurut</a:t>
            </a:r>
            <a:r>
              <a:rPr lang="en-GB" sz="4000" dirty="0" smtClean="0"/>
              <a:t> </a:t>
            </a:r>
            <a:r>
              <a:rPr lang="en-GB" sz="4000" dirty="0" err="1" smtClean="0"/>
              <a:t>tingkat</a:t>
            </a:r>
            <a:r>
              <a:rPr lang="en-GB" sz="4000" dirty="0" smtClean="0"/>
              <a:t> </a:t>
            </a:r>
            <a:r>
              <a:rPr lang="en-GB" sz="4000" dirty="0" err="1" smtClean="0"/>
              <a:t>ketergantungan</a:t>
            </a:r>
            <a:r>
              <a:rPr lang="en-GB" sz="4000" dirty="0" smtClean="0"/>
              <a:t> </a:t>
            </a:r>
            <a:r>
              <a:rPr lang="en-GB" sz="4000" dirty="0" err="1" smtClean="0"/>
              <a:t>mesin</a:t>
            </a:r>
            <a:endParaRPr lang="en-GB" sz="40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000100" y="1524000"/>
          <a:ext cx="69294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24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5699A-91B0-40FB-9CE0-51DF251F9AD4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Bahasa Mesin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00625"/>
          </a:xfrm>
        </p:spPr>
        <p:txBody>
          <a:bodyPr lIns="0" tIns="0" rIns="0" bIns="0"/>
          <a:lstStyle/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Bahasa mesin adalah bahasa yang berisi kode-kode mesin yang hanya dapat diinterpretasikan langsung oleh mesin komputer.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Bahasa mesin sering juga disebut native code (sangat tergantung pada mesin tertentu).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Bahasa ini merupakan bahasa level terendah dan berupa kode biner: 0 dan 1.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Sekumpulan instruksi dalam bahasa mesin dapat membentuk microcode (semacam prosedur dalam bahasa mesin).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Keuntungan: Eksekusi cepat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Kerugian: Sangat sulit dipelajari manusia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24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CFB16-6605-4D25-861F-ADFBBBB4350E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Bahasa Assembly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600575"/>
          </a:xfrm>
        </p:spPr>
        <p:txBody>
          <a:bodyPr lIns="0" tIns="0" rIns="0" bIns="0"/>
          <a:lstStyle/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Bahasa assembly adalah bahasa simbol dari bahasa mesin. 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Setiap kode bahasa mesin memiliki simbol sendiri dalam bahasa assembly. Misalnya ADD untuk penjumlahan, MUL untuk perkalian, SUB untuk pengurangan, dan lain-lain.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Sekumpulan kode-kode bahasa assembly dapat membentuk makroinstruksi.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Bahasa assembly juga memiliki program pendebug-nya, tidak  seperti bahasa mesin.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Kelebihan: Eksekusi cepat, masih bisa dipelajari daripada bahasa mesin, file hasil sangat kecil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Kekurangan: Tetap sulit dipelajari, program sangat panjang.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8013" cy="1138237"/>
          </a:xfrm>
        </p:spPr>
        <p:txBody>
          <a:bodyPr lIns="0" tIns="0" rIns="0" bIns="0" anchor="ctr"/>
          <a:lstStyle/>
          <a:p>
            <a:pPr eaLnBrk="1" hangingPunct="1"/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437063"/>
            <a:ext cx="8228012" cy="3016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procedure TForm1.Button1Click(Sender: TObject);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  Edit1.Text:='hallo';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end;</a:t>
            </a:r>
          </a:p>
          <a:p>
            <a:pPr eaLnBrk="1" hangingPunct="1">
              <a:buFont typeface="Wingdings" pitchFamily="2" charset="2"/>
              <a:buNone/>
            </a:pPr>
            <a:endParaRPr lang="en-GB" sz="2000" smtClean="0">
              <a:latin typeface="Courier New" pitchFamily="49" charset="0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5309" y="0"/>
            <a:ext cx="7968691" cy="4509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24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A5083-63DF-4FC6-B53F-911BC8132D5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Bahasa Tingkat Tinggi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2250"/>
            <a:ext cx="8229600" cy="5357813"/>
          </a:xfrm>
        </p:spPr>
        <p:txBody>
          <a:bodyPr lIns="0" tIns="0" rIns="0" bIns="0"/>
          <a:lstStyle/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Bahasa ini lebih dekat dengan bahasa manusia. Bahasa inilah yang akan dibahas pada matakuliah ini.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Bahasa ini juga memberikan banyak sekali fasilitas kemudahan pembuatan program, misalnya: variabel, tipe data, konstanta, struktur kontrol, loop, fungsi, prosedur dan lain-lain. Contoh: Pascal, Basic, C++, dan Java.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Mendukung information hiding, enkapsulasi, dan abstract data type.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Bahasa Tingkat tinggi memiliki generasi, misalnya generasi ke-3 (Pascal,C/C++) dan generasi ke-4 (Delphi, VB, VB.NET, Visual Foxpro)</a:t>
            </a:r>
            <a:r>
              <a:rPr lang="ar-SA" sz="1800" smtClean="0">
                <a:cs typeface="Arial" charset="0"/>
              </a:rPr>
              <a:t>‏</a:t>
            </a:r>
            <a:endParaRPr lang="en-GB" sz="1800" smtClean="0"/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Keuntungan: Mudah dipelajari, Mendekati permasalahan yang akan dipecahkan, Kode program pendek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Kerugian: Eksekusi lambat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2425" cy="454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04DAA-29F7-424B-B520-023CC3EDAD0C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3379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Bahasa Problem Oriented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>
            <a:normAutofit fontScale="92500"/>
          </a:bodyPr>
          <a:lstStyle/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Bahasa ini adalah bahasa yang digunakan langsung untuk memecahkan suatu masalah tertentu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Misalnya SQL untuk database, Regex untuk mencocokkan pola pada string tertentu, dan   MatLab untuk matematika</a:t>
            </a:r>
          </a:p>
          <a:p>
            <a:pPr eaLnBrk="1" hangingPunct="1">
              <a:lnSpc>
                <a:spcPct val="12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Jenis bahasa ini juga masuk ke bahasa tingkat tinggi.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148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>
                <a:solidFill>
                  <a:srgbClr val="FF3300"/>
                </a:solidFill>
              </a:rPr>
              <a:t>Compiler </a:t>
            </a:r>
            <a:r>
              <a:rPr lang="en-US" sz="2800" dirty="0" smtClean="0">
                <a:solidFill>
                  <a:srgbClr val="FF3300"/>
                </a:solidFill>
              </a:rPr>
              <a:t>(</a:t>
            </a:r>
            <a:r>
              <a:rPr lang="en-US" sz="2800" dirty="0" err="1" smtClean="0">
                <a:solidFill>
                  <a:srgbClr val="FF3300"/>
                </a:solidFill>
              </a:rPr>
              <a:t>kompilator</a:t>
            </a:r>
            <a:r>
              <a:rPr lang="en-US" sz="2800" dirty="0" smtClean="0">
                <a:solidFill>
                  <a:srgbClr val="FF3300"/>
                </a:solidFill>
              </a:rPr>
              <a:t>) </a:t>
            </a:r>
            <a:r>
              <a:rPr lang="en-US" sz="2800" dirty="0" err="1" smtClean="0">
                <a:solidFill>
                  <a:srgbClr val="FF3300"/>
                </a:solidFill>
              </a:rPr>
              <a:t>adalah</a:t>
            </a:r>
            <a:r>
              <a:rPr lang="en-US" sz="2800" dirty="0" smtClean="0">
                <a:solidFill>
                  <a:srgbClr val="FF3300"/>
                </a:solidFill>
              </a:rPr>
              <a:t> program </a:t>
            </a:r>
            <a:r>
              <a:rPr lang="en-US" sz="2800" dirty="0" err="1" smtClean="0">
                <a:solidFill>
                  <a:srgbClr val="FF3300"/>
                </a:solidFill>
              </a:rPr>
              <a:t>untuk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membaca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suatu</a:t>
            </a:r>
            <a:r>
              <a:rPr lang="en-US" sz="2800" dirty="0" smtClean="0">
                <a:solidFill>
                  <a:srgbClr val="FF3300"/>
                </a:solidFill>
              </a:rPr>
              <a:t>  program lain yang </a:t>
            </a:r>
            <a:r>
              <a:rPr lang="en-US" sz="2800" dirty="0" err="1" smtClean="0">
                <a:solidFill>
                  <a:srgbClr val="FF3300"/>
                </a:solidFill>
              </a:rPr>
              <a:t>ditulis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dari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suatu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bahasa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pemrograman</a:t>
            </a:r>
            <a:r>
              <a:rPr lang="en-US" sz="2800" dirty="0" smtClean="0">
                <a:solidFill>
                  <a:srgbClr val="FF3300"/>
                </a:solidFill>
              </a:rPr>
              <a:t> (</a:t>
            </a:r>
            <a:r>
              <a:rPr lang="en-US" sz="2800" i="1" dirty="0" smtClean="0">
                <a:solidFill>
                  <a:srgbClr val="FF3300"/>
                </a:solidFill>
              </a:rPr>
              <a:t>source program</a:t>
            </a:r>
            <a:r>
              <a:rPr lang="en-US" sz="2800" dirty="0" smtClean="0">
                <a:solidFill>
                  <a:srgbClr val="FF3300"/>
                </a:solidFill>
              </a:rPr>
              <a:t>) </a:t>
            </a:r>
            <a:r>
              <a:rPr lang="en-US" sz="2800" dirty="0" err="1" smtClean="0">
                <a:solidFill>
                  <a:srgbClr val="FF3300"/>
                </a:solidFill>
              </a:rPr>
              <a:t>dan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menerjemahkanya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ke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bahasa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pemrograman</a:t>
            </a:r>
            <a:r>
              <a:rPr lang="en-US" sz="2800" dirty="0" smtClean="0">
                <a:solidFill>
                  <a:srgbClr val="FF3300"/>
                </a:solidFill>
              </a:rPr>
              <a:t> yang lain (</a:t>
            </a:r>
            <a:r>
              <a:rPr lang="en-US" sz="2800" i="1" dirty="0" smtClean="0">
                <a:solidFill>
                  <a:srgbClr val="FF3300"/>
                </a:solidFill>
              </a:rPr>
              <a:t>target program</a:t>
            </a:r>
            <a:r>
              <a:rPr lang="en-US" sz="2800" dirty="0" smtClean="0">
                <a:solidFill>
                  <a:srgbClr val="FF3300"/>
                </a:solidFill>
              </a:rPr>
              <a:t>).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</a:rPr>
              <a:t>Umumnya</a:t>
            </a:r>
            <a:r>
              <a:rPr lang="en-US" sz="2800" dirty="0" smtClean="0">
                <a:solidFill>
                  <a:schemeClr val="accent2"/>
                </a:solidFill>
              </a:rPr>
              <a:t> source program </a:t>
            </a:r>
            <a:r>
              <a:rPr lang="en-US" sz="2800" dirty="0" err="1" smtClean="0">
                <a:solidFill>
                  <a:schemeClr val="accent2"/>
                </a:solidFill>
              </a:rPr>
              <a:t>dibuat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dari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bahasa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pemrograman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tingkat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</a:rPr>
              <a:t>tinggi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dan</a:t>
            </a:r>
            <a:r>
              <a:rPr lang="en-US" sz="2800" dirty="0" smtClean="0">
                <a:solidFill>
                  <a:schemeClr val="accent2"/>
                </a:solidFill>
              </a:rPr>
              <a:t> target program </a:t>
            </a:r>
            <a:r>
              <a:rPr lang="en-US" sz="2800" dirty="0" err="1" smtClean="0">
                <a:solidFill>
                  <a:schemeClr val="accent2"/>
                </a:solidFill>
              </a:rPr>
              <a:t>adalah</a:t>
            </a:r>
            <a:r>
              <a:rPr lang="en-US" sz="2800" dirty="0" smtClean="0">
                <a:solidFill>
                  <a:schemeClr val="accent2"/>
                </a:solidFill>
              </a:rPr>
              <a:t> program </a:t>
            </a:r>
            <a:r>
              <a:rPr lang="en-US" sz="2800" dirty="0" err="1" smtClean="0">
                <a:solidFill>
                  <a:schemeClr val="accent2"/>
                </a:solidFill>
              </a:rPr>
              <a:t>dalam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bentuk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bahasa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mesin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atau</a:t>
            </a:r>
            <a:r>
              <a:rPr lang="en-US" sz="2800" dirty="0" smtClean="0">
                <a:solidFill>
                  <a:schemeClr val="accent2"/>
                </a:solidFill>
              </a:rPr>
              <a:t> assembly.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2800" dirty="0" err="1" smtClean="0">
                <a:solidFill>
                  <a:srgbClr val="008000"/>
                </a:solidFill>
              </a:rPr>
              <a:t>Sebuah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kompilator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hanya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dapat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menerjemahkan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suatu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bahasa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pemrograman</a:t>
            </a:r>
            <a:r>
              <a:rPr lang="en-US" sz="2800" dirty="0" smtClean="0">
                <a:solidFill>
                  <a:srgbClr val="008000"/>
                </a:solidFill>
              </a:rPr>
              <a:t> yang </a:t>
            </a:r>
            <a:r>
              <a:rPr lang="en-US" sz="2800" dirty="0" err="1" smtClean="0">
                <a:solidFill>
                  <a:srgbClr val="008000"/>
                </a:solidFill>
              </a:rPr>
              <a:t>spesifik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ke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bahasa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pemrograman</a:t>
            </a:r>
            <a:r>
              <a:rPr lang="en-US" sz="2800" dirty="0" smtClean="0">
                <a:solidFill>
                  <a:srgbClr val="008000"/>
                </a:solidFill>
              </a:rPr>
              <a:t> yang </a:t>
            </a:r>
            <a:r>
              <a:rPr lang="en-US" sz="2800" dirty="0" err="1" smtClean="0">
                <a:solidFill>
                  <a:srgbClr val="008000"/>
                </a:solidFill>
              </a:rPr>
              <a:t>spesifik</a:t>
            </a:r>
            <a:r>
              <a:rPr lang="en-US" sz="2800" dirty="0" smtClean="0">
                <a:solidFill>
                  <a:srgbClr val="008000"/>
                </a:solidFill>
              </a:rPr>
              <a:t> pula.</a:t>
            </a:r>
          </a:p>
        </p:txBody>
      </p:sp>
      <p:sp>
        <p:nvSpPr>
          <p:cNvPr id="1332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Compiler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1320</Words>
  <Application>Microsoft Office PowerPoint</Application>
  <PresentationFormat>On-screen Show (4:3)</PresentationFormat>
  <Paragraphs>201</Paragraphs>
  <Slides>28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Visio</vt:lpstr>
      <vt:lpstr>Proses Kompilasi</vt:lpstr>
      <vt:lpstr>Bahasa Pemrograman</vt:lpstr>
      <vt:lpstr>Jenis Bahasa Pemrograman menurut tingkat ketergantungan mesin</vt:lpstr>
      <vt:lpstr>Bahasa Mesin</vt:lpstr>
      <vt:lpstr>Bahasa Assembly</vt:lpstr>
      <vt:lpstr>PowerPoint Presentation</vt:lpstr>
      <vt:lpstr>Bahasa Tingkat Tinggi</vt:lpstr>
      <vt:lpstr>Bahasa Problem Oriented</vt:lpstr>
      <vt:lpstr>Apa itu Compiler ?</vt:lpstr>
      <vt:lpstr>Mutu Kompilator</vt:lpstr>
      <vt:lpstr>Language Processing System</vt:lpstr>
      <vt:lpstr>Compiling Phase</vt:lpstr>
      <vt:lpstr>Compiling Phase</vt:lpstr>
      <vt:lpstr>Compiling Phase : Analisa Leksikal</vt:lpstr>
      <vt:lpstr>Compiling Phase : Analisa Sintaks</vt:lpstr>
      <vt:lpstr>Compiling Phase : Analisa Sintaks</vt:lpstr>
      <vt:lpstr>Compiling Phase : Analisa Sintaks</vt:lpstr>
      <vt:lpstr>Compiling Phase : Analisa Sintaks</vt:lpstr>
      <vt:lpstr>Compiling phase : Analisa Semantik</vt:lpstr>
      <vt:lpstr>Compiling Phase : Symbol Table Management</vt:lpstr>
      <vt:lpstr>Compiling Phase : Symbol Table Management</vt:lpstr>
      <vt:lpstr>Compiling Phase : Error detecting and Reporting</vt:lpstr>
      <vt:lpstr>Compiling Phase : Intermediate Code Generator</vt:lpstr>
      <vt:lpstr>Compiling Phase : Intermediate Code Generator</vt:lpstr>
      <vt:lpstr>Compiling Phase : Code Optimizer</vt:lpstr>
      <vt:lpstr>Compiling Phase : Code Generation</vt:lpstr>
      <vt:lpstr>Compiling Phase : Code Generation</vt:lpstr>
      <vt:lpstr>Compiling Phase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rifki</cp:lastModifiedBy>
  <cp:revision>8</cp:revision>
  <dcterms:created xsi:type="dcterms:W3CDTF">2014-01-31T01:13:01Z</dcterms:created>
  <dcterms:modified xsi:type="dcterms:W3CDTF">2014-02-07T06:39:51Z</dcterms:modified>
</cp:coreProperties>
</file>