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7" r:id="rId3"/>
    <p:sldId id="292" r:id="rId4"/>
    <p:sldId id="269" r:id="rId5"/>
    <p:sldId id="290" r:id="rId6"/>
    <p:sldId id="291" r:id="rId7"/>
    <p:sldId id="293" r:id="rId8"/>
    <p:sldId id="272" r:id="rId9"/>
    <p:sldId id="273" r:id="rId10"/>
    <p:sldId id="276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F90BC-72F9-4580-A5E5-0AC8DB09C9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3B148-6596-4A60-B315-2B9A1A1A296A}">
      <dgm:prSet phldrT="[Text]"/>
      <dgm:spPr/>
      <dgm:t>
        <a:bodyPr/>
        <a:lstStyle/>
        <a:p>
          <a:r>
            <a:rPr lang="en-US" dirty="0"/>
            <a:t>FSA</a:t>
          </a:r>
        </a:p>
      </dgm:t>
    </dgm:pt>
    <dgm:pt modelId="{EADB81E9-CF79-475C-AFC9-D62C9A5BE197}" type="parTrans" cxnId="{84905B93-1464-49A7-B703-FC9F9EF73C78}">
      <dgm:prSet/>
      <dgm:spPr/>
      <dgm:t>
        <a:bodyPr/>
        <a:lstStyle/>
        <a:p>
          <a:endParaRPr lang="en-US"/>
        </a:p>
      </dgm:t>
    </dgm:pt>
    <dgm:pt modelId="{F173D0FD-3A4E-471E-A449-F0B02F0EB34C}" type="sibTrans" cxnId="{84905B93-1464-49A7-B703-FC9F9EF73C78}">
      <dgm:prSet/>
      <dgm:spPr/>
      <dgm:t>
        <a:bodyPr/>
        <a:lstStyle/>
        <a:p>
          <a:endParaRPr lang="en-US"/>
        </a:p>
      </dgm:t>
    </dgm:pt>
    <dgm:pt modelId="{A78575F7-B425-452E-9696-96B6DBB02F54}">
      <dgm:prSet phldrT="[Text]"/>
      <dgm:spPr/>
      <dgm:t>
        <a:bodyPr/>
        <a:lstStyle/>
        <a:p>
          <a:r>
            <a:rPr lang="en-US" dirty="0"/>
            <a:t>Deterministic</a:t>
          </a:r>
        </a:p>
        <a:p>
          <a:r>
            <a:rPr lang="en-GB" dirty="0" err="1">
              <a:cs typeface="Times New Roman" pitchFamily="18" charset="0"/>
            </a:rPr>
            <a:t>dari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suatu</a:t>
          </a:r>
          <a:r>
            <a:rPr lang="en-GB" dirty="0">
              <a:cs typeface="Times New Roman" pitchFamily="18" charset="0"/>
            </a:rPr>
            <a:t> state </a:t>
          </a:r>
          <a:r>
            <a:rPr lang="en-GB" dirty="0" err="1">
              <a:cs typeface="Times New Roman" pitchFamily="18" charset="0"/>
            </a:rPr>
            <a:t>ada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tepat</a:t>
          </a:r>
          <a:r>
            <a:rPr lang="en-GB" dirty="0">
              <a:cs typeface="Times New Roman" pitchFamily="18" charset="0"/>
            </a:rPr>
            <a:t> </a:t>
          </a:r>
          <a:r>
            <a:rPr lang="en-GB" b="1" dirty="0" err="1">
              <a:cs typeface="Times New Roman" pitchFamily="18" charset="0"/>
            </a:rPr>
            <a:t>satu</a:t>
          </a:r>
          <a:r>
            <a:rPr lang="en-GB" dirty="0">
              <a:cs typeface="Times New Roman" pitchFamily="18" charset="0"/>
            </a:rPr>
            <a:t> state </a:t>
          </a:r>
          <a:r>
            <a:rPr lang="en-GB" dirty="0" err="1">
              <a:cs typeface="Times New Roman" pitchFamily="18" charset="0"/>
            </a:rPr>
            <a:t>berikutnya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untuk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setiap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simbol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masukan</a:t>
          </a:r>
          <a:r>
            <a:rPr lang="en-GB" dirty="0">
              <a:cs typeface="Times New Roman" pitchFamily="18" charset="0"/>
            </a:rPr>
            <a:t> yang </a:t>
          </a:r>
          <a:r>
            <a:rPr lang="en-GB" dirty="0" err="1">
              <a:cs typeface="Times New Roman" pitchFamily="18" charset="0"/>
            </a:rPr>
            <a:t>diterima</a:t>
          </a:r>
          <a:endParaRPr lang="en-US" dirty="0"/>
        </a:p>
      </dgm:t>
    </dgm:pt>
    <dgm:pt modelId="{6CD84AF4-D2B0-4DE0-B2F3-5B9D8B074135}" type="parTrans" cxnId="{3A75DFEF-8A01-424C-BCB1-92FBA4E75A46}">
      <dgm:prSet/>
      <dgm:spPr/>
      <dgm:t>
        <a:bodyPr/>
        <a:lstStyle/>
        <a:p>
          <a:endParaRPr lang="en-US"/>
        </a:p>
      </dgm:t>
    </dgm:pt>
    <dgm:pt modelId="{5498A578-F9EA-4378-8A14-D9B1136CC0A7}" type="sibTrans" cxnId="{3A75DFEF-8A01-424C-BCB1-92FBA4E75A46}">
      <dgm:prSet/>
      <dgm:spPr/>
      <dgm:t>
        <a:bodyPr/>
        <a:lstStyle/>
        <a:p>
          <a:endParaRPr lang="en-US"/>
        </a:p>
      </dgm:t>
    </dgm:pt>
    <dgm:pt modelId="{A4F9DDEA-9A44-4D8A-AA7C-B69FCAAA0DC2}">
      <dgm:prSet phldrT="[Text]"/>
      <dgm:spPr/>
      <dgm:t>
        <a:bodyPr/>
        <a:lstStyle/>
        <a:p>
          <a:r>
            <a:rPr lang="en-US" dirty="0"/>
            <a:t>Non Deterministic</a:t>
          </a:r>
        </a:p>
        <a:p>
          <a:r>
            <a:rPr lang="en-GB" dirty="0" err="1">
              <a:cs typeface="Times New Roman" pitchFamily="18" charset="0"/>
            </a:rPr>
            <a:t>dari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suatu</a:t>
          </a:r>
          <a:r>
            <a:rPr lang="en-GB" dirty="0">
              <a:cs typeface="Times New Roman" pitchFamily="18" charset="0"/>
            </a:rPr>
            <a:t> state </a:t>
          </a:r>
          <a:r>
            <a:rPr lang="en-GB" dirty="0" err="1">
              <a:cs typeface="Times New Roman" pitchFamily="18" charset="0"/>
            </a:rPr>
            <a:t>ada</a:t>
          </a:r>
          <a:r>
            <a:rPr lang="en-GB" dirty="0">
              <a:cs typeface="Times New Roman" pitchFamily="18" charset="0"/>
            </a:rPr>
            <a:t> </a:t>
          </a:r>
          <a:r>
            <a:rPr lang="en-GB" b="1" dirty="0">
              <a:cs typeface="Times New Roman" pitchFamily="18" charset="0"/>
            </a:rPr>
            <a:t>0, 1 </a:t>
          </a:r>
          <a:r>
            <a:rPr lang="en-GB" b="1" dirty="0" err="1">
              <a:cs typeface="Times New Roman" pitchFamily="18" charset="0"/>
            </a:rPr>
            <a:t>atau</a:t>
          </a:r>
          <a:r>
            <a:rPr lang="en-GB" b="1" dirty="0">
              <a:cs typeface="Times New Roman" pitchFamily="18" charset="0"/>
            </a:rPr>
            <a:t> </a:t>
          </a:r>
          <a:r>
            <a:rPr lang="en-GB" b="1" dirty="0" err="1">
              <a:cs typeface="Times New Roman" pitchFamily="18" charset="0"/>
            </a:rPr>
            <a:t>lebih</a:t>
          </a:r>
          <a:r>
            <a:rPr lang="en-GB" b="1" dirty="0">
              <a:cs typeface="Times New Roman" pitchFamily="18" charset="0"/>
            </a:rPr>
            <a:t> </a:t>
          </a:r>
          <a:r>
            <a:rPr lang="en-GB" dirty="0">
              <a:cs typeface="Times New Roman" pitchFamily="18" charset="0"/>
            </a:rPr>
            <a:t>state </a:t>
          </a:r>
          <a:r>
            <a:rPr lang="en-GB" dirty="0" err="1">
              <a:cs typeface="Times New Roman" pitchFamily="18" charset="0"/>
            </a:rPr>
            <a:t>berikutnya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untuk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setiap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simbol</a:t>
          </a:r>
          <a:r>
            <a:rPr lang="en-GB" dirty="0">
              <a:cs typeface="Times New Roman" pitchFamily="18" charset="0"/>
            </a:rPr>
            <a:t> </a:t>
          </a:r>
          <a:r>
            <a:rPr lang="en-GB" dirty="0" err="1">
              <a:cs typeface="Times New Roman" pitchFamily="18" charset="0"/>
            </a:rPr>
            <a:t>masukan</a:t>
          </a:r>
          <a:r>
            <a:rPr lang="en-GB" dirty="0">
              <a:cs typeface="Times New Roman" pitchFamily="18" charset="0"/>
            </a:rPr>
            <a:t> yang </a:t>
          </a:r>
          <a:r>
            <a:rPr lang="en-GB" dirty="0" err="1">
              <a:cs typeface="Times New Roman" pitchFamily="18" charset="0"/>
            </a:rPr>
            <a:t>diterima</a:t>
          </a:r>
          <a:r>
            <a:rPr lang="en-GB" dirty="0"/>
            <a:t> </a:t>
          </a:r>
          <a:endParaRPr lang="en-US" dirty="0"/>
        </a:p>
      </dgm:t>
    </dgm:pt>
    <dgm:pt modelId="{66F3E666-AE73-4D1A-97BB-E8FA80F7368D}" type="parTrans" cxnId="{B3EAE65B-5E6C-4519-9167-1D7BCC800553}">
      <dgm:prSet/>
      <dgm:spPr/>
      <dgm:t>
        <a:bodyPr/>
        <a:lstStyle/>
        <a:p>
          <a:endParaRPr lang="en-US"/>
        </a:p>
      </dgm:t>
    </dgm:pt>
    <dgm:pt modelId="{BE7660E1-BE40-476F-BC6E-CDA891034BD1}" type="sibTrans" cxnId="{B3EAE65B-5E6C-4519-9167-1D7BCC800553}">
      <dgm:prSet/>
      <dgm:spPr/>
      <dgm:t>
        <a:bodyPr/>
        <a:lstStyle/>
        <a:p>
          <a:endParaRPr lang="en-US"/>
        </a:p>
      </dgm:t>
    </dgm:pt>
    <dgm:pt modelId="{EE7A2400-A8CE-41B2-88D8-70CF2B71B61C}" type="pres">
      <dgm:prSet presAssocID="{183F90BC-72F9-4580-A5E5-0AC8DB09C9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939EA8-8883-4119-8AAB-82A7A361894D}" type="pres">
      <dgm:prSet presAssocID="{5E53B148-6596-4A60-B315-2B9A1A1A296A}" presName="hierRoot1" presStyleCnt="0"/>
      <dgm:spPr/>
    </dgm:pt>
    <dgm:pt modelId="{85348666-DEED-4DA8-B945-23F0A98CDFB2}" type="pres">
      <dgm:prSet presAssocID="{5E53B148-6596-4A60-B315-2B9A1A1A296A}" presName="composite" presStyleCnt="0"/>
      <dgm:spPr/>
    </dgm:pt>
    <dgm:pt modelId="{79784663-6C09-45B3-B0C5-5047C4E354CE}" type="pres">
      <dgm:prSet presAssocID="{5E53B148-6596-4A60-B315-2B9A1A1A296A}" presName="background" presStyleLbl="node0" presStyleIdx="0" presStyleCnt="1"/>
      <dgm:spPr/>
    </dgm:pt>
    <dgm:pt modelId="{3513F6BA-22EB-4C0F-ACD1-6DB1D6BC93EB}" type="pres">
      <dgm:prSet presAssocID="{5E53B148-6596-4A60-B315-2B9A1A1A296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5A04B-31D0-4350-A60B-7726B2995B02}" type="pres">
      <dgm:prSet presAssocID="{5E53B148-6596-4A60-B315-2B9A1A1A296A}" presName="hierChild2" presStyleCnt="0"/>
      <dgm:spPr/>
    </dgm:pt>
    <dgm:pt modelId="{3FC79ABE-450A-48DB-8370-2A24E4B355D5}" type="pres">
      <dgm:prSet presAssocID="{6CD84AF4-D2B0-4DE0-B2F3-5B9D8B07413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0C4B415-4AB3-4E1D-97C8-D43F2B2E52F8}" type="pres">
      <dgm:prSet presAssocID="{A78575F7-B425-452E-9696-96B6DBB02F54}" presName="hierRoot2" presStyleCnt="0"/>
      <dgm:spPr/>
    </dgm:pt>
    <dgm:pt modelId="{2A2AC27E-06F8-4C60-A9FD-A8E73655C7C7}" type="pres">
      <dgm:prSet presAssocID="{A78575F7-B425-452E-9696-96B6DBB02F54}" presName="composite2" presStyleCnt="0"/>
      <dgm:spPr/>
    </dgm:pt>
    <dgm:pt modelId="{DB43E679-77F5-48F7-8832-D108805258E2}" type="pres">
      <dgm:prSet presAssocID="{A78575F7-B425-452E-9696-96B6DBB02F54}" presName="background2" presStyleLbl="node2" presStyleIdx="0" presStyleCnt="2"/>
      <dgm:spPr/>
    </dgm:pt>
    <dgm:pt modelId="{430C4279-5FCB-41CB-9B92-5845D4669FD7}" type="pres">
      <dgm:prSet presAssocID="{A78575F7-B425-452E-9696-96B6DBB02F5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53510-5F8F-479F-AAB3-7BCA95C455ED}" type="pres">
      <dgm:prSet presAssocID="{A78575F7-B425-452E-9696-96B6DBB02F54}" presName="hierChild3" presStyleCnt="0"/>
      <dgm:spPr/>
    </dgm:pt>
    <dgm:pt modelId="{BADA7843-3F36-4D45-8C5A-ED0D66D8EE5B}" type="pres">
      <dgm:prSet presAssocID="{66F3E666-AE73-4D1A-97BB-E8FA80F7368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4C1C241-FFD6-42FC-A156-B72727B94FAD}" type="pres">
      <dgm:prSet presAssocID="{A4F9DDEA-9A44-4D8A-AA7C-B69FCAAA0DC2}" presName="hierRoot2" presStyleCnt="0"/>
      <dgm:spPr/>
    </dgm:pt>
    <dgm:pt modelId="{4F02F5E4-16DE-4843-BAA9-6D4BEE3A4E79}" type="pres">
      <dgm:prSet presAssocID="{A4F9DDEA-9A44-4D8A-AA7C-B69FCAAA0DC2}" presName="composite2" presStyleCnt="0"/>
      <dgm:spPr/>
    </dgm:pt>
    <dgm:pt modelId="{28872C43-BD1C-4D7C-A00D-DC01F1924504}" type="pres">
      <dgm:prSet presAssocID="{A4F9DDEA-9A44-4D8A-AA7C-B69FCAAA0DC2}" presName="background2" presStyleLbl="node2" presStyleIdx="1" presStyleCnt="2"/>
      <dgm:spPr/>
    </dgm:pt>
    <dgm:pt modelId="{C49DF9C4-7534-46B3-97C4-DEEA79846B3F}" type="pres">
      <dgm:prSet presAssocID="{A4F9DDEA-9A44-4D8A-AA7C-B69FCAAA0DC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FF12FC-7AC7-4D42-889F-3CDD40CC2C52}" type="pres">
      <dgm:prSet presAssocID="{A4F9DDEA-9A44-4D8A-AA7C-B69FCAAA0DC2}" presName="hierChild3" presStyleCnt="0"/>
      <dgm:spPr/>
    </dgm:pt>
  </dgm:ptLst>
  <dgm:cxnLst>
    <dgm:cxn modelId="{84905B93-1464-49A7-B703-FC9F9EF73C78}" srcId="{183F90BC-72F9-4580-A5E5-0AC8DB09C936}" destId="{5E53B148-6596-4A60-B315-2B9A1A1A296A}" srcOrd="0" destOrd="0" parTransId="{EADB81E9-CF79-475C-AFC9-D62C9A5BE197}" sibTransId="{F173D0FD-3A4E-471E-A449-F0B02F0EB34C}"/>
    <dgm:cxn modelId="{3E589842-F69A-4041-83DC-2F232141D8E4}" type="presOf" srcId="{6CD84AF4-D2B0-4DE0-B2F3-5B9D8B074135}" destId="{3FC79ABE-450A-48DB-8370-2A24E4B355D5}" srcOrd="0" destOrd="0" presId="urn:microsoft.com/office/officeart/2005/8/layout/hierarchy1"/>
    <dgm:cxn modelId="{9860E9BA-FCC3-4E9B-990E-A3A9FBE25399}" type="presOf" srcId="{A4F9DDEA-9A44-4D8A-AA7C-B69FCAAA0DC2}" destId="{C49DF9C4-7534-46B3-97C4-DEEA79846B3F}" srcOrd="0" destOrd="0" presId="urn:microsoft.com/office/officeart/2005/8/layout/hierarchy1"/>
    <dgm:cxn modelId="{6873BA99-AEDC-47F2-84D7-5D235118D7A9}" type="presOf" srcId="{183F90BC-72F9-4580-A5E5-0AC8DB09C936}" destId="{EE7A2400-A8CE-41B2-88D8-70CF2B71B61C}" srcOrd="0" destOrd="0" presId="urn:microsoft.com/office/officeart/2005/8/layout/hierarchy1"/>
    <dgm:cxn modelId="{3A75DFEF-8A01-424C-BCB1-92FBA4E75A46}" srcId="{5E53B148-6596-4A60-B315-2B9A1A1A296A}" destId="{A78575F7-B425-452E-9696-96B6DBB02F54}" srcOrd="0" destOrd="0" parTransId="{6CD84AF4-D2B0-4DE0-B2F3-5B9D8B074135}" sibTransId="{5498A578-F9EA-4378-8A14-D9B1136CC0A7}"/>
    <dgm:cxn modelId="{2528F2D9-FAEE-41D5-9596-370705B6C92B}" type="presOf" srcId="{66F3E666-AE73-4D1A-97BB-E8FA80F7368D}" destId="{BADA7843-3F36-4D45-8C5A-ED0D66D8EE5B}" srcOrd="0" destOrd="0" presId="urn:microsoft.com/office/officeart/2005/8/layout/hierarchy1"/>
    <dgm:cxn modelId="{079D3D12-D06D-449A-834A-10A5AB819507}" type="presOf" srcId="{5E53B148-6596-4A60-B315-2B9A1A1A296A}" destId="{3513F6BA-22EB-4C0F-ACD1-6DB1D6BC93EB}" srcOrd="0" destOrd="0" presId="urn:microsoft.com/office/officeart/2005/8/layout/hierarchy1"/>
    <dgm:cxn modelId="{B3EAE65B-5E6C-4519-9167-1D7BCC800553}" srcId="{5E53B148-6596-4A60-B315-2B9A1A1A296A}" destId="{A4F9DDEA-9A44-4D8A-AA7C-B69FCAAA0DC2}" srcOrd="1" destOrd="0" parTransId="{66F3E666-AE73-4D1A-97BB-E8FA80F7368D}" sibTransId="{BE7660E1-BE40-476F-BC6E-CDA891034BD1}"/>
    <dgm:cxn modelId="{64826E42-E326-4ADA-B3CE-121C5301AF75}" type="presOf" srcId="{A78575F7-B425-452E-9696-96B6DBB02F54}" destId="{430C4279-5FCB-41CB-9B92-5845D4669FD7}" srcOrd="0" destOrd="0" presId="urn:microsoft.com/office/officeart/2005/8/layout/hierarchy1"/>
    <dgm:cxn modelId="{CCEB81FB-E5E1-4482-9A66-2BE58042F9C9}" type="presParOf" srcId="{EE7A2400-A8CE-41B2-88D8-70CF2B71B61C}" destId="{13939EA8-8883-4119-8AAB-82A7A361894D}" srcOrd="0" destOrd="0" presId="urn:microsoft.com/office/officeart/2005/8/layout/hierarchy1"/>
    <dgm:cxn modelId="{DFA50055-9387-4D04-9846-BE115AC36CCD}" type="presParOf" srcId="{13939EA8-8883-4119-8AAB-82A7A361894D}" destId="{85348666-DEED-4DA8-B945-23F0A98CDFB2}" srcOrd="0" destOrd="0" presId="urn:microsoft.com/office/officeart/2005/8/layout/hierarchy1"/>
    <dgm:cxn modelId="{2B7A9347-AFD2-4A3F-AE0C-253CF1044ECD}" type="presParOf" srcId="{85348666-DEED-4DA8-B945-23F0A98CDFB2}" destId="{79784663-6C09-45B3-B0C5-5047C4E354CE}" srcOrd="0" destOrd="0" presId="urn:microsoft.com/office/officeart/2005/8/layout/hierarchy1"/>
    <dgm:cxn modelId="{683A0E6D-9AB3-422E-9E39-F04DFD2E9515}" type="presParOf" srcId="{85348666-DEED-4DA8-B945-23F0A98CDFB2}" destId="{3513F6BA-22EB-4C0F-ACD1-6DB1D6BC93EB}" srcOrd="1" destOrd="0" presId="urn:microsoft.com/office/officeart/2005/8/layout/hierarchy1"/>
    <dgm:cxn modelId="{46D2B821-CB81-4092-AB85-16B0B9ABF274}" type="presParOf" srcId="{13939EA8-8883-4119-8AAB-82A7A361894D}" destId="{E585A04B-31D0-4350-A60B-7726B2995B02}" srcOrd="1" destOrd="0" presId="urn:microsoft.com/office/officeart/2005/8/layout/hierarchy1"/>
    <dgm:cxn modelId="{5B0E0ED9-9731-4991-BADA-3B77B1CC519B}" type="presParOf" srcId="{E585A04B-31D0-4350-A60B-7726B2995B02}" destId="{3FC79ABE-450A-48DB-8370-2A24E4B355D5}" srcOrd="0" destOrd="0" presId="urn:microsoft.com/office/officeart/2005/8/layout/hierarchy1"/>
    <dgm:cxn modelId="{DB2C6710-8CAB-4994-AC94-EEB3D03EDC6C}" type="presParOf" srcId="{E585A04B-31D0-4350-A60B-7726B2995B02}" destId="{B0C4B415-4AB3-4E1D-97C8-D43F2B2E52F8}" srcOrd="1" destOrd="0" presId="urn:microsoft.com/office/officeart/2005/8/layout/hierarchy1"/>
    <dgm:cxn modelId="{DE38D06F-EF17-4FDF-AD78-5D71B2BAEDA9}" type="presParOf" srcId="{B0C4B415-4AB3-4E1D-97C8-D43F2B2E52F8}" destId="{2A2AC27E-06F8-4C60-A9FD-A8E73655C7C7}" srcOrd="0" destOrd="0" presId="urn:microsoft.com/office/officeart/2005/8/layout/hierarchy1"/>
    <dgm:cxn modelId="{52C3ADAB-C253-46BE-A6C5-486154371E66}" type="presParOf" srcId="{2A2AC27E-06F8-4C60-A9FD-A8E73655C7C7}" destId="{DB43E679-77F5-48F7-8832-D108805258E2}" srcOrd="0" destOrd="0" presId="urn:microsoft.com/office/officeart/2005/8/layout/hierarchy1"/>
    <dgm:cxn modelId="{3ABAEE4A-B42A-40C8-B6FB-1AA8A3DDA9B6}" type="presParOf" srcId="{2A2AC27E-06F8-4C60-A9FD-A8E73655C7C7}" destId="{430C4279-5FCB-41CB-9B92-5845D4669FD7}" srcOrd="1" destOrd="0" presId="urn:microsoft.com/office/officeart/2005/8/layout/hierarchy1"/>
    <dgm:cxn modelId="{E3966C4C-8805-4350-8720-B27CF4DC368D}" type="presParOf" srcId="{B0C4B415-4AB3-4E1D-97C8-D43F2B2E52F8}" destId="{22C53510-5F8F-479F-AAB3-7BCA95C455ED}" srcOrd="1" destOrd="0" presId="urn:microsoft.com/office/officeart/2005/8/layout/hierarchy1"/>
    <dgm:cxn modelId="{5DFF1326-4D9A-4D05-9326-D61F5B4011C8}" type="presParOf" srcId="{E585A04B-31D0-4350-A60B-7726B2995B02}" destId="{BADA7843-3F36-4D45-8C5A-ED0D66D8EE5B}" srcOrd="2" destOrd="0" presId="urn:microsoft.com/office/officeart/2005/8/layout/hierarchy1"/>
    <dgm:cxn modelId="{926B9FC3-124A-4C28-A5A1-6D24C975E115}" type="presParOf" srcId="{E585A04B-31D0-4350-A60B-7726B2995B02}" destId="{34C1C241-FFD6-42FC-A156-B72727B94FAD}" srcOrd="3" destOrd="0" presId="urn:microsoft.com/office/officeart/2005/8/layout/hierarchy1"/>
    <dgm:cxn modelId="{B681B1AE-BAC1-414E-8E92-61F0B5A861D7}" type="presParOf" srcId="{34C1C241-FFD6-42FC-A156-B72727B94FAD}" destId="{4F02F5E4-16DE-4843-BAA9-6D4BEE3A4E79}" srcOrd="0" destOrd="0" presId="urn:microsoft.com/office/officeart/2005/8/layout/hierarchy1"/>
    <dgm:cxn modelId="{29B15E5A-8776-4D3A-ACA8-E882138DB783}" type="presParOf" srcId="{4F02F5E4-16DE-4843-BAA9-6D4BEE3A4E79}" destId="{28872C43-BD1C-4D7C-A00D-DC01F1924504}" srcOrd="0" destOrd="0" presId="urn:microsoft.com/office/officeart/2005/8/layout/hierarchy1"/>
    <dgm:cxn modelId="{1C6192FB-2668-42AB-9D10-89E341D7FBF6}" type="presParOf" srcId="{4F02F5E4-16DE-4843-BAA9-6D4BEE3A4E79}" destId="{C49DF9C4-7534-46B3-97C4-DEEA79846B3F}" srcOrd="1" destOrd="0" presId="urn:microsoft.com/office/officeart/2005/8/layout/hierarchy1"/>
    <dgm:cxn modelId="{4C2DABB2-A451-47AC-9718-7DA7AA53216D}" type="presParOf" srcId="{34C1C241-FFD6-42FC-A156-B72727B94FAD}" destId="{F1FF12FC-7AC7-4D42-889F-3CDD40CC2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A7843-3F36-4D45-8C5A-ED0D66D8EE5B}">
      <dsp:nvSpPr>
        <dsp:cNvPr id="0" name=""/>
        <dsp:cNvSpPr/>
      </dsp:nvSpPr>
      <dsp:spPr>
        <a:xfrm>
          <a:off x="3771005" y="1809355"/>
          <a:ext cx="1738929" cy="82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966"/>
              </a:lnTo>
              <a:lnTo>
                <a:pt x="1738929" y="563966"/>
              </a:lnTo>
              <a:lnTo>
                <a:pt x="1738929" y="827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79ABE-450A-48DB-8370-2A24E4B355D5}">
      <dsp:nvSpPr>
        <dsp:cNvPr id="0" name=""/>
        <dsp:cNvSpPr/>
      </dsp:nvSpPr>
      <dsp:spPr>
        <a:xfrm>
          <a:off x="2032076" y="1809355"/>
          <a:ext cx="1738929" cy="827572"/>
        </a:xfrm>
        <a:custGeom>
          <a:avLst/>
          <a:gdLst/>
          <a:ahLst/>
          <a:cxnLst/>
          <a:rect l="0" t="0" r="0" b="0"/>
          <a:pathLst>
            <a:path>
              <a:moveTo>
                <a:pt x="1738929" y="0"/>
              </a:moveTo>
              <a:lnTo>
                <a:pt x="1738929" y="563966"/>
              </a:lnTo>
              <a:lnTo>
                <a:pt x="0" y="563966"/>
              </a:lnTo>
              <a:lnTo>
                <a:pt x="0" y="8275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84663-6C09-45B3-B0C5-5047C4E354CE}">
      <dsp:nvSpPr>
        <dsp:cNvPr id="0" name=""/>
        <dsp:cNvSpPr/>
      </dsp:nvSpPr>
      <dsp:spPr>
        <a:xfrm>
          <a:off x="2348245" y="2450"/>
          <a:ext cx="2845520" cy="180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3F6BA-22EB-4C0F-ACD1-6DB1D6BC93EB}">
      <dsp:nvSpPr>
        <dsp:cNvPr id="0" name=""/>
        <dsp:cNvSpPr/>
      </dsp:nvSpPr>
      <dsp:spPr>
        <a:xfrm>
          <a:off x="2664414" y="302810"/>
          <a:ext cx="2845520" cy="1806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FSA</a:t>
          </a:r>
        </a:p>
      </dsp:txBody>
      <dsp:txXfrm>
        <a:off x="2717336" y="355732"/>
        <a:ext cx="2739676" cy="1701061"/>
      </dsp:txXfrm>
    </dsp:sp>
    <dsp:sp modelId="{DB43E679-77F5-48F7-8832-D108805258E2}">
      <dsp:nvSpPr>
        <dsp:cNvPr id="0" name=""/>
        <dsp:cNvSpPr/>
      </dsp:nvSpPr>
      <dsp:spPr>
        <a:xfrm>
          <a:off x="609315" y="2636927"/>
          <a:ext cx="2845520" cy="180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C4279-5FCB-41CB-9B92-5845D4669FD7}">
      <dsp:nvSpPr>
        <dsp:cNvPr id="0" name=""/>
        <dsp:cNvSpPr/>
      </dsp:nvSpPr>
      <dsp:spPr>
        <a:xfrm>
          <a:off x="925484" y="2937288"/>
          <a:ext cx="2845520" cy="1806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Deterministic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>
              <a:cs typeface="Times New Roman" pitchFamily="18" charset="0"/>
            </a:rPr>
            <a:t>dari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suatu</a:t>
          </a:r>
          <a:r>
            <a:rPr lang="en-GB" sz="1800" kern="1200" dirty="0">
              <a:cs typeface="Times New Roman" pitchFamily="18" charset="0"/>
            </a:rPr>
            <a:t> state </a:t>
          </a:r>
          <a:r>
            <a:rPr lang="en-GB" sz="1800" kern="1200" dirty="0" err="1">
              <a:cs typeface="Times New Roman" pitchFamily="18" charset="0"/>
            </a:rPr>
            <a:t>ada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tepat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b="1" kern="1200" dirty="0" err="1">
              <a:cs typeface="Times New Roman" pitchFamily="18" charset="0"/>
            </a:rPr>
            <a:t>satu</a:t>
          </a:r>
          <a:r>
            <a:rPr lang="en-GB" sz="1800" kern="1200" dirty="0">
              <a:cs typeface="Times New Roman" pitchFamily="18" charset="0"/>
            </a:rPr>
            <a:t> state </a:t>
          </a:r>
          <a:r>
            <a:rPr lang="en-GB" sz="1800" kern="1200" dirty="0" err="1">
              <a:cs typeface="Times New Roman" pitchFamily="18" charset="0"/>
            </a:rPr>
            <a:t>berikutnya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untuk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setiap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simbol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masukan</a:t>
          </a:r>
          <a:r>
            <a:rPr lang="en-GB" sz="1800" kern="1200" dirty="0">
              <a:cs typeface="Times New Roman" pitchFamily="18" charset="0"/>
            </a:rPr>
            <a:t> yang </a:t>
          </a:r>
          <a:r>
            <a:rPr lang="en-GB" sz="1800" kern="1200" dirty="0" err="1">
              <a:cs typeface="Times New Roman" pitchFamily="18" charset="0"/>
            </a:rPr>
            <a:t>diterima</a:t>
          </a:r>
          <a:endParaRPr lang="en-US" sz="1800" kern="1200" dirty="0"/>
        </a:p>
      </dsp:txBody>
      <dsp:txXfrm>
        <a:off x="978406" y="2990210"/>
        <a:ext cx="2739676" cy="1701061"/>
      </dsp:txXfrm>
    </dsp:sp>
    <dsp:sp modelId="{28872C43-BD1C-4D7C-A00D-DC01F1924504}">
      <dsp:nvSpPr>
        <dsp:cNvPr id="0" name=""/>
        <dsp:cNvSpPr/>
      </dsp:nvSpPr>
      <dsp:spPr>
        <a:xfrm>
          <a:off x="4087174" y="2636927"/>
          <a:ext cx="2845520" cy="180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DF9C4-7534-46B3-97C4-DEEA79846B3F}">
      <dsp:nvSpPr>
        <dsp:cNvPr id="0" name=""/>
        <dsp:cNvSpPr/>
      </dsp:nvSpPr>
      <dsp:spPr>
        <a:xfrm>
          <a:off x="4403343" y="2937288"/>
          <a:ext cx="2845520" cy="1806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Non Deterministic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>
              <a:cs typeface="Times New Roman" pitchFamily="18" charset="0"/>
            </a:rPr>
            <a:t>dari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suatu</a:t>
          </a:r>
          <a:r>
            <a:rPr lang="en-GB" sz="1800" kern="1200" dirty="0">
              <a:cs typeface="Times New Roman" pitchFamily="18" charset="0"/>
            </a:rPr>
            <a:t> state </a:t>
          </a:r>
          <a:r>
            <a:rPr lang="en-GB" sz="1800" kern="1200" dirty="0" err="1">
              <a:cs typeface="Times New Roman" pitchFamily="18" charset="0"/>
            </a:rPr>
            <a:t>ada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b="1" kern="1200" dirty="0">
              <a:cs typeface="Times New Roman" pitchFamily="18" charset="0"/>
            </a:rPr>
            <a:t>0, 1 </a:t>
          </a:r>
          <a:r>
            <a:rPr lang="en-GB" sz="1800" b="1" kern="1200" dirty="0" err="1">
              <a:cs typeface="Times New Roman" pitchFamily="18" charset="0"/>
            </a:rPr>
            <a:t>atau</a:t>
          </a:r>
          <a:r>
            <a:rPr lang="en-GB" sz="1800" b="1" kern="1200" dirty="0">
              <a:cs typeface="Times New Roman" pitchFamily="18" charset="0"/>
            </a:rPr>
            <a:t> </a:t>
          </a:r>
          <a:r>
            <a:rPr lang="en-GB" sz="1800" b="1" kern="1200" dirty="0" err="1">
              <a:cs typeface="Times New Roman" pitchFamily="18" charset="0"/>
            </a:rPr>
            <a:t>lebih</a:t>
          </a:r>
          <a:r>
            <a:rPr lang="en-GB" sz="1800" b="1" kern="1200" dirty="0">
              <a:cs typeface="Times New Roman" pitchFamily="18" charset="0"/>
            </a:rPr>
            <a:t> </a:t>
          </a:r>
          <a:r>
            <a:rPr lang="en-GB" sz="1800" kern="1200" dirty="0">
              <a:cs typeface="Times New Roman" pitchFamily="18" charset="0"/>
            </a:rPr>
            <a:t>state </a:t>
          </a:r>
          <a:r>
            <a:rPr lang="en-GB" sz="1800" kern="1200" dirty="0" err="1">
              <a:cs typeface="Times New Roman" pitchFamily="18" charset="0"/>
            </a:rPr>
            <a:t>berikutnya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untuk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setiap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simbol</a:t>
          </a:r>
          <a:r>
            <a:rPr lang="en-GB" sz="1800" kern="1200" dirty="0">
              <a:cs typeface="Times New Roman" pitchFamily="18" charset="0"/>
            </a:rPr>
            <a:t> </a:t>
          </a:r>
          <a:r>
            <a:rPr lang="en-GB" sz="1800" kern="1200" dirty="0" err="1">
              <a:cs typeface="Times New Roman" pitchFamily="18" charset="0"/>
            </a:rPr>
            <a:t>masukan</a:t>
          </a:r>
          <a:r>
            <a:rPr lang="en-GB" sz="1800" kern="1200" dirty="0">
              <a:cs typeface="Times New Roman" pitchFamily="18" charset="0"/>
            </a:rPr>
            <a:t> yang </a:t>
          </a:r>
          <a:r>
            <a:rPr lang="en-GB" sz="1800" kern="1200" dirty="0" err="1">
              <a:cs typeface="Times New Roman" pitchFamily="18" charset="0"/>
            </a:rPr>
            <a:t>diterima</a:t>
          </a:r>
          <a:r>
            <a:rPr lang="en-GB" sz="1800" kern="1200" dirty="0"/>
            <a:t> </a:t>
          </a:r>
          <a:endParaRPr lang="en-US" sz="1800" kern="1200" dirty="0"/>
        </a:p>
      </dsp:txBody>
      <dsp:txXfrm>
        <a:off x="4456265" y="2990210"/>
        <a:ext cx="2739676" cy="1701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7DB1-B077-4DB5-B4B9-A86D59817D4F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A2AD-DE54-4BD1-B29E-349C1D5C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E01C8-FAE3-4252-AA2B-431509C54B8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99D61AA3-5D02-45FA-A3A2-8750BC9FB599}" type="slidenum">
              <a:rPr lang="en-GB" sz="1200">
                <a:solidFill>
                  <a:srgbClr val="000000"/>
                </a:solidFill>
              </a:rPr>
              <a:pPr/>
              <a:t>17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6A769-69F2-4C94-BED1-0056F3D6678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BE43-86C9-423B-9CAC-56BE314377B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46636D1C-9A66-4150-B4B7-777480284211}" type="slidenum">
              <a:rPr lang="en-GB" sz="1200">
                <a:solidFill>
                  <a:srgbClr val="000000"/>
                </a:solidFill>
              </a:rPr>
              <a:pPr/>
              <a:t>11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4A666823-CFE2-4406-901F-25B02D800C92}" type="slidenum">
              <a:rPr lang="en-GB" sz="1200">
                <a:solidFill>
                  <a:srgbClr val="000000"/>
                </a:solidFill>
              </a:rPr>
              <a:pPr/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745C840D-1389-4853-AC59-97CF16D3CF87}" type="slidenum">
              <a:rPr lang="en-GB" sz="1200">
                <a:solidFill>
                  <a:srgbClr val="000000"/>
                </a:solidFill>
              </a:rPr>
              <a:pPr/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D36A7D44-91B0-4D06-B90E-1F0C18CD0379}" type="slidenum">
              <a:rPr lang="en-GB" sz="1200">
                <a:solidFill>
                  <a:srgbClr val="000000"/>
                </a:solidFill>
              </a:rPr>
              <a:pPr/>
              <a:t>14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A93E2E7E-917D-4CC9-B410-61C466F78FAA}" type="slidenum">
              <a:rPr lang="en-GB" sz="1200">
                <a:solidFill>
                  <a:srgbClr val="000000"/>
                </a:solidFill>
              </a:rPr>
              <a:pPr/>
              <a:t>15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 marL="655876" indent="-252260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 marL="1009040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 marL="1412657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 marL="1816273" indent="-201808"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D066EF51-AB3E-466E-B771-1450F072E07E}" type="slidenum">
              <a:rPr lang="en-GB" sz="1200">
                <a:solidFill>
                  <a:srgbClr val="000000"/>
                </a:solidFill>
              </a:rPr>
              <a:pPr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711430" y="685507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>
              <a:ea typeface="AR PL ShanHeiSun Uni" charset="0"/>
              <a:cs typeface="AR PL ShanHeiSun Uni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/>
          </p:nvPr>
        </p:nvSpPr>
        <p:spPr>
          <a:xfrm>
            <a:off x="914918" y="4342845"/>
            <a:ext cx="5028164" cy="41143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IFUPN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42343-6729-42EC-A48A-00E5391E6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30425" cy="454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E2BB7-B8B5-4C95-BA0A-948385D6BE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17/02/2020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816382" cy="1470025"/>
          </a:xfrm>
        </p:spPr>
        <p:txBody>
          <a:bodyPr/>
          <a:lstStyle/>
          <a:p>
            <a:r>
              <a:rPr lang="en-US" dirty="0"/>
              <a:t>Finite State Automata/</a:t>
            </a:r>
            <a:r>
              <a:rPr lang="en-US" dirty="0" err="1"/>
              <a:t>Otomata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0BCDC-E6B1-46A3-BC59-C92ECB7CA34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07950"/>
            <a:ext cx="3621088" cy="15113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 dirty="0" err="1">
                <a:cs typeface="Times New Roman" pitchFamily="18" charset="0"/>
              </a:rPr>
              <a:t>Pencek</a:t>
            </a:r>
            <a:r>
              <a:rPr lang="en-GB" sz="3100" dirty="0">
                <a:cs typeface="Times New Roman" pitchFamily="18" charset="0"/>
              </a:rPr>
              <a:t> Parity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4267200" cy="2890838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 dirty="0">
                <a:cs typeface="Times New Roman" pitchFamily="18" charset="0"/>
              </a:rPr>
              <a:t>	M=(Q ,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</a:t>
            </a:r>
            <a:r>
              <a:rPr lang="en-GB" sz="2000" dirty="0">
                <a:cs typeface="Times New Roman" pitchFamily="18" charset="0"/>
              </a:rPr>
              <a:t> ,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</a:t>
            </a:r>
            <a:r>
              <a:rPr lang="en-GB" sz="2000" dirty="0">
                <a:cs typeface="Times New Roman" pitchFamily="18" charset="0"/>
              </a:rPr>
              <a:t> , S , F )</a:t>
            </a:r>
            <a:r>
              <a:rPr lang="ar-SA" sz="2000" dirty="0">
                <a:cs typeface="Times New Roman" pitchFamily="18" charset="0"/>
              </a:rPr>
              <a:t>‏</a:t>
            </a:r>
            <a:endParaRPr lang="en-GB" sz="2000" dirty="0">
              <a:cs typeface="Times New Roman" pitchFamily="18" charset="0"/>
            </a:endParaRPr>
          </a:p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 dirty="0">
                <a:cs typeface="Times New Roman" pitchFamily="18" charset="0"/>
              </a:rPr>
              <a:t>Q = </a:t>
            </a:r>
            <a:r>
              <a:rPr lang="en-GB" sz="2000" dirty="0" err="1">
                <a:cs typeface="Times New Roman" pitchFamily="18" charset="0"/>
              </a:rPr>
              <a:t>himpunan</a:t>
            </a:r>
            <a:r>
              <a:rPr lang="en-GB" sz="2000" dirty="0">
                <a:cs typeface="Times New Roman" pitchFamily="18" charset="0"/>
              </a:rPr>
              <a:t> state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 dirty="0">
                <a:latin typeface="Symbol" pitchFamily="18" charset="2"/>
                <a:cs typeface="Times New Roman" pitchFamily="18" charset="0"/>
              </a:rPr>
              <a:t></a:t>
            </a:r>
            <a:r>
              <a:rPr lang="en-GB" sz="2000" dirty="0">
                <a:cs typeface="Times New Roman" pitchFamily="18" charset="0"/>
              </a:rPr>
              <a:t> = </a:t>
            </a:r>
            <a:r>
              <a:rPr lang="en-GB" sz="2000" dirty="0" err="1">
                <a:cs typeface="Times New Roman" pitchFamily="18" charset="0"/>
              </a:rPr>
              <a:t>himpunan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simbol</a:t>
            </a:r>
            <a:r>
              <a:rPr lang="en-GB" sz="2000" dirty="0">
                <a:cs typeface="Times New Roman" pitchFamily="18" charset="0"/>
              </a:rPr>
              <a:t> input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 dirty="0">
                <a:latin typeface="Symbol" pitchFamily="18" charset="2"/>
                <a:cs typeface="Times New Roman" pitchFamily="18" charset="0"/>
              </a:rPr>
              <a:t></a:t>
            </a:r>
            <a:r>
              <a:rPr lang="en-GB" sz="2000" dirty="0">
                <a:cs typeface="Times New Roman" pitchFamily="18" charset="0"/>
              </a:rPr>
              <a:t> = </a:t>
            </a:r>
            <a:r>
              <a:rPr lang="en-GB" sz="2000" dirty="0" err="1">
                <a:cs typeface="Times New Roman" pitchFamily="18" charset="0"/>
              </a:rPr>
              <a:t>fungsi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transisi</a:t>
            </a:r>
            <a:r>
              <a:rPr lang="en-GB" sz="2000" dirty="0">
                <a:cs typeface="Times New Roman" pitchFamily="18" charset="0"/>
              </a:rPr>
              <a:t> 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</a:t>
            </a:r>
            <a:r>
              <a:rPr lang="en-GB" sz="2000" dirty="0">
                <a:cs typeface="Times New Roman" pitchFamily="18" charset="0"/>
              </a:rPr>
              <a:t> : Q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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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 dirty="0">
                <a:cs typeface="Times New Roman" pitchFamily="18" charset="0"/>
              </a:rPr>
              <a:t>S = state </a:t>
            </a:r>
            <a:r>
              <a:rPr lang="en-GB" sz="2000" dirty="0" err="1">
                <a:cs typeface="Times New Roman" pitchFamily="18" charset="0"/>
              </a:rPr>
              <a:t>awal</a:t>
            </a:r>
            <a:r>
              <a:rPr lang="en-GB" sz="2000" dirty="0">
                <a:cs typeface="Times New Roman" pitchFamily="18" charset="0"/>
              </a:rPr>
              <a:t> / initial state , S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</a:t>
            </a:r>
            <a:r>
              <a:rPr lang="en-GB" sz="2000" dirty="0">
                <a:cs typeface="Times New Roman" pitchFamily="18" charset="0"/>
              </a:rPr>
              <a:t>Q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2000" dirty="0">
                <a:cs typeface="Times New Roman" pitchFamily="18" charset="0"/>
              </a:rPr>
              <a:t>F = state </a:t>
            </a:r>
            <a:r>
              <a:rPr lang="en-GB" sz="2000" dirty="0" err="1">
                <a:cs typeface="Times New Roman" pitchFamily="18" charset="0"/>
              </a:rPr>
              <a:t>akhir</a:t>
            </a:r>
            <a:r>
              <a:rPr lang="en-GB" sz="2000" dirty="0">
                <a:cs typeface="Times New Roman" pitchFamily="18" charset="0"/>
              </a:rPr>
              <a:t>,  F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</a:t>
            </a:r>
            <a:r>
              <a:rPr lang="en-GB" sz="2000" dirty="0">
                <a:cs typeface="Times New Roman" pitchFamily="18" charset="0"/>
              </a:rPr>
              <a:t> Q</a:t>
            </a:r>
          </a:p>
        </p:txBody>
      </p:sp>
      <p:sp>
        <p:nvSpPr>
          <p:cNvPr id="1031" name="Line 3"/>
          <p:cNvSpPr>
            <a:spLocks noChangeShapeType="1"/>
          </p:cNvSpPr>
          <p:nvPr/>
        </p:nvSpPr>
        <p:spPr bwMode="auto">
          <a:xfrm>
            <a:off x="4438650" y="260350"/>
            <a:ext cx="1588" cy="41036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4970463" y="333375"/>
            <a:ext cx="375285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760" tIns="47880" rIns="95760" bIns="47880" anchor="ctr"/>
          <a:lstStyle/>
          <a:p>
            <a:pPr>
              <a:buClr>
                <a:srgbClr val="999900"/>
              </a:buClr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>
                <a:solidFill>
                  <a:srgbClr val="999900"/>
                </a:solidFill>
                <a:latin typeface="Garamond" pitchFamily="18" charset="0"/>
                <a:cs typeface="Times New Roman" pitchFamily="18" charset="0"/>
              </a:rPr>
              <a:t>Contohnya.. 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4905375" y="1628775"/>
            <a:ext cx="3686175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760" tIns="47880" rIns="95760" bIns="47880"/>
          <a:lstStyle/>
          <a:p>
            <a:pPr marL="339725" indent="-339725">
              <a:lnSpc>
                <a:spcPct val="90000"/>
              </a:lnSpc>
              <a:spcBef>
                <a:spcPts val="575"/>
              </a:spcBef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M=(Q , </a:t>
            </a:r>
            <a:r>
              <a:rPr lang="en-GB" sz="23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</a:t>
            </a: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, </a:t>
            </a:r>
            <a:r>
              <a:rPr lang="en-GB" sz="23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</a:t>
            </a: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, S , F )</a:t>
            </a:r>
            <a:r>
              <a:rPr lang="en-GB" sz="230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339725" indent="-339725">
              <a:lnSpc>
                <a:spcPct val="90000"/>
              </a:lnSpc>
              <a:spcBef>
                <a:spcPts val="575"/>
              </a:spcBef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	Q = {Genap, Ganjil}</a:t>
            </a:r>
          </a:p>
          <a:p>
            <a:pPr marL="339725" indent="-339725">
              <a:lnSpc>
                <a:spcPct val="90000"/>
              </a:lnSpc>
              <a:spcBef>
                <a:spcPts val="575"/>
              </a:spcBef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	</a:t>
            </a:r>
            <a:r>
              <a:rPr lang="en-GB" sz="23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</a:t>
            </a: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= {0,1}</a:t>
            </a:r>
          </a:p>
          <a:p>
            <a:pPr marL="339725" indent="-339725">
              <a:lnSpc>
                <a:spcPct val="90000"/>
              </a:lnSpc>
              <a:spcBef>
                <a:spcPts val="575"/>
              </a:spcBef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	S = Genap</a:t>
            </a:r>
          </a:p>
          <a:p>
            <a:pPr marL="339725" indent="-339725">
              <a:lnSpc>
                <a:spcPct val="90000"/>
              </a:lnSpc>
              <a:spcBef>
                <a:spcPts val="575"/>
              </a:spcBef>
              <a:buClr>
                <a:srgbClr val="666600"/>
              </a:buClr>
              <a:buSzPct val="75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30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	F = {Ganjil }</a:t>
            </a:r>
            <a:r>
              <a:rPr lang="en-GB" sz="2300">
                <a:solidFill>
                  <a:srgbClr val="000000"/>
                </a:solidFill>
                <a:latin typeface="Verdana" pitchFamily="34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05325" y="4365625"/>
            <a:ext cx="4319588" cy="1979613"/>
            <a:chOff x="2838" y="2750"/>
            <a:chExt cx="2721" cy="124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42" y="2753"/>
              <a:ext cx="2712" cy="1241"/>
              <a:chOff x="2842" y="2753"/>
              <a:chExt cx="2712" cy="1241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842" y="2753"/>
                <a:ext cx="982" cy="413"/>
                <a:chOff x="2842" y="2753"/>
                <a:chExt cx="982" cy="413"/>
              </a:xfrm>
            </p:grpSpPr>
            <p:sp>
              <p:nvSpPr>
                <p:cNvPr id="1063" name="Rectangle 9"/>
                <p:cNvSpPr>
                  <a:spLocks noChangeArrowheads="1"/>
                </p:cNvSpPr>
                <p:nvPr/>
              </p:nvSpPr>
              <p:spPr bwMode="auto">
                <a:xfrm>
                  <a:off x="2902" y="2753"/>
                  <a:ext cx="864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buFont typeface="Symbol" pitchFamily="18" charset="2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900" dirty="0">
                      <a:solidFill>
                        <a:srgbClr val="000000"/>
                      </a:solidFill>
                      <a:latin typeface="Symbol" pitchFamily="18" charset="2"/>
                      <a:cs typeface="Times New Roman" pitchFamily="18" charset="0"/>
                    </a:rPr>
                    <a:t></a:t>
                  </a:r>
                </a:p>
                <a:p>
                  <a:pPr>
                    <a:buFont typeface="Symbol" pitchFamily="18" charset="2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 dirty="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endParaRPr>
                </a:p>
              </p:txBody>
            </p:sp>
            <p:sp>
              <p:nvSpPr>
                <p:cNvPr id="1064" name="Rectangle 10"/>
                <p:cNvSpPr>
                  <a:spLocks noChangeArrowheads="1"/>
                </p:cNvSpPr>
                <p:nvPr/>
              </p:nvSpPr>
              <p:spPr bwMode="auto">
                <a:xfrm>
                  <a:off x="2842" y="2753"/>
                  <a:ext cx="983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3825" y="2753"/>
                <a:ext cx="903" cy="413"/>
                <a:chOff x="3825" y="2753"/>
                <a:chExt cx="903" cy="413"/>
              </a:xfrm>
            </p:grpSpPr>
            <p:sp>
              <p:nvSpPr>
                <p:cNvPr id="1061" name="Rectangle 12"/>
                <p:cNvSpPr>
                  <a:spLocks noChangeArrowheads="1"/>
                </p:cNvSpPr>
                <p:nvPr/>
              </p:nvSpPr>
              <p:spPr bwMode="auto">
                <a:xfrm>
                  <a:off x="3885" y="2753"/>
                  <a:ext cx="785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900">
                      <a:solidFill>
                        <a:srgbClr val="000000"/>
                      </a:solidFill>
                      <a:cs typeface="Times New Roman" pitchFamily="18" charset="0"/>
                    </a:rPr>
                    <a:t>0</a:t>
                  </a: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62" name="Rectangle 13"/>
                <p:cNvSpPr>
                  <a:spLocks noChangeArrowheads="1"/>
                </p:cNvSpPr>
                <p:nvPr/>
              </p:nvSpPr>
              <p:spPr bwMode="auto">
                <a:xfrm>
                  <a:off x="3825" y="2753"/>
                  <a:ext cx="904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730" y="2753"/>
                <a:ext cx="824" cy="413"/>
                <a:chOff x="4730" y="2753"/>
                <a:chExt cx="824" cy="413"/>
              </a:xfrm>
            </p:grpSpPr>
            <p:sp>
              <p:nvSpPr>
                <p:cNvPr id="1059" name="Rectangle 15"/>
                <p:cNvSpPr>
                  <a:spLocks noChangeArrowheads="1"/>
                </p:cNvSpPr>
                <p:nvPr/>
              </p:nvSpPr>
              <p:spPr bwMode="auto">
                <a:xfrm>
                  <a:off x="4789" y="2753"/>
                  <a:ext cx="706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900">
                      <a:solidFill>
                        <a:srgbClr val="000000"/>
                      </a:solidFill>
                      <a:cs typeface="Times New Roman" pitchFamily="18" charset="0"/>
                    </a:rPr>
                    <a:t>1</a:t>
                  </a: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60" name="Rectangle 16"/>
                <p:cNvSpPr>
                  <a:spLocks noChangeArrowheads="1"/>
                </p:cNvSpPr>
                <p:nvPr/>
              </p:nvSpPr>
              <p:spPr bwMode="auto">
                <a:xfrm>
                  <a:off x="4730" y="2753"/>
                  <a:ext cx="825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2842" y="3167"/>
                <a:ext cx="982" cy="413"/>
                <a:chOff x="2842" y="3167"/>
                <a:chExt cx="982" cy="413"/>
              </a:xfrm>
            </p:grpSpPr>
            <p:sp>
              <p:nvSpPr>
                <p:cNvPr id="1057" name="Rectangle 18"/>
                <p:cNvSpPr>
                  <a:spLocks noChangeArrowheads="1"/>
                </p:cNvSpPr>
                <p:nvPr/>
              </p:nvSpPr>
              <p:spPr bwMode="auto">
                <a:xfrm>
                  <a:off x="2902" y="3167"/>
                  <a:ext cx="864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900">
                      <a:solidFill>
                        <a:srgbClr val="000000"/>
                      </a:solidFill>
                      <a:cs typeface="Times New Roman" pitchFamily="18" charset="0"/>
                    </a:rPr>
                    <a:t>Genap</a:t>
                  </a: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58" name="Rectangle 19"/>
                <p:cNvSpPr>
                  <a:spLocks noChangeArrowheads="1"/>
                </p:cNvSpPr>
                <p:nvPr/>
              </p:nvSpPr>
              <p:spPr bwMode="auto">
                <a:xfrm>
                  <a:off x="2842" y="3167"/>
                  <a:ext cx="983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3825" y="3167"/>
                <a:ext cx="903" cy="413"/>
                <a:chOff x="3825" y="3167"/>
                <a:chExt cx="903" cy="413"/>
              </a:xfrm>
            </p:grpSpPr>
            <p:sp>
              <p:nvSpPr>
                <p:cNvPr id="10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885" y="3167"/>
                  <a:ext cx="785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800" dirty="0" err="1">
                      <a:solidFill>
                        <a:srgbClr val="000000"/>
                      </a:solidFill>
                      <a:cs typeface="Times New Roman" pitchFamily="18" charset="0"/>
                    </a:rPr>
                    <a:t>Genap</a:t>
                  </a:r>
                  <a:endParaRPr lang="en-GB" sz="2800" dirty="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 dirty="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56" name="Rectangle 22"/>
                <p:cNvSpPr>
                  <a:spLocks noChangeArrowheads="1"/>
                </p:cNvSpPr>
                <p:nvPr/>
              </p:nvSpPr>
              <p:spPr bwMode="auto">
                <a:xfrm>
                  <a:off x="3825" y="3167"/>
                  <a:ext cx="904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4730" y="3167"/>
                <a:ext cx="824" cy="413"/>
                <a:chOff x="4730" y="3167"/>
                <a:chExt cx="824" cy="413"/>
              </a:xfrm>
            </p:grpSpPr>
            <p:sp>
              <p:nvSpPr>
                <p:cNvPr id="1053" name="Rectangle 24"/>
                <p:cNvSpPr>
                  <a:spLocks noChangeArrowheads="1"/>
                </p:cNvSpPr>
                <p:nvPr/>
              </p:nvSpPr>
              <p:spPr bwMode="auto">
                <a:xfrm>
                  <a:off x="4789" y="3167"/>
                  <a:ext cx="706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800" dirty="0" err="1">
                      <a:solidFill>
                        <a:srgbClr val="000000"/>
                      </a:solidFill>
                      <a:cs typeface="Times New Roman" pitchFamily="18" charset="0"/>
                    </a:rPr>
                    <a:t>Ganjil</a:t>
                  </a:r>
                  <a:endParaRPr lang="en-GB" sz="2800" dirty="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 dirty="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54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0" y="3167"/>
                  <a:ext cx="825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842" y="3581"/>
                <a:ext cx="982" cy="413"/>
                <a:chOff x="2842" y="3581"/>
                <a:chExt cx="982" cy="413"/>
              </a:xfrm>
            </p:grpSpPr>
            <p:sp>
              <p:nvSpPr>
                <p:cNvPr id="1051" name="Rectangle 27"/>
                <p:cNvSpPr>
                  <a:spLocks noChangeArrowheads="1"/>
                </p:cNvSpPr>
                <p:nvPr/>
              </p:nvSpPr>
              <p:spPr bwMode="auto">
                <a:xfrm>
                  <a:off x="2902" y="3581"/>
                  <a:ext cx="864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900">
                      <a:solidFill>
                        <a:srgbClr val="000000"/>
                      </a:solidFill>
                      <a:cs typeface="Times New Roman" pitchFamily="18" charset="0"/>
                    </a:rPr>
                    <a:t>Ganjil</a:t>
                  </a: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52" name="Rectangle 28"/>
                <p:cNvSpPr>
                  <a:spLocks noChangeArrowheads="1"/>
                </p:cNvSpPr>
                <p:nvPr/>
              </p:nvSpPr>
              <p:spPr bwMode="auto">
                <a:xfrm>
                  <a:off x="2842" y="3581"/>
                  <a:ext cx="983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3825" y="3581"/>
                <a:ext cx="903" cy="413"/>
                <a:chOff x="3825" y="3581"/>
                <a:chExt cx="903" cy="413"/>
              </a:xfrm>
            </p:grpSpPr>
            <p:sp>
              <p:nvSpPr>
                <p:cNvPr id="1049" name="Rectangle 30"/>
                <p:cNvSpPr>
                  <a:spLocks noChangeArrowheads="1"/>
                </p:cNvSpPr>
                <p:nvPr/>
              </p:nvSpPr>
              <p:spPr bwMode="auto">
                <a:xfrm>
                  <a:off x="3885" y="3581"/>
                  <a:ext cx="785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900">
                      <a:solidFill>
                        <a:srgbClr val="000000"/>
                      </a:solidFill>
                      <a:cs typeface="Times New Roman" pitchFamily="18" charset="0"/>
                    </a:rPr>
                    <a:t>Ganjil</a:t>
                  </a: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50" name="Rectangle 31"/>
                <p:cNvSpPr>
                  <a:spLocks noChangeArrowheads="1"/>
                </p:cNvSpPr>
                <p:nvPr/>
              </p:nvSpPr>
              <p:spPr bwMode="auto">
                <a:xfrm>
                  <a:off x="3825" y="3581"/>
                  <a:ext cx="904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4730" y="3581"/>
                <a:ext cx="824" cy="413"/>
                <a:chOff x="4730" y="3581"/>
                <a:chExt cx="824" cy="413"/>
              </a:xfrm>
            </p:grpSpPr>
            <p:sp>
              <p:nvSpPr>
                <p:cNvPr id="1047" name="Rectangle 33"/>
                <p:cNvSpPr>
                  <a:spLocks noChangeArrowheads="1"/>
                </p:cNvSpPr>
                <p:nvPr/>
              </p:nvSpPr>
              <p:spPr bwMode="auto">
                <a:xfrm>
                  <a:off x="4789" y="3581"/>
                  <a:ext cx="706" cy="4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38960" tIns="69480" rIns="138960" bIns="69480"/>
                <a:lstStyle/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2400" dirty="0" err="1">
                      <a:solidFill>
                        <a:srgbClr val="000000"/>
                      </a:solidFill>
                      <a:cs typeface="Times New Roman" pitchFamily="18" charset="0"/>
                    </a:rPr>
                    <a:t>Genap</a:t>
                  </a:r>
                  <a:endParaRPr lang="en-GB" sz="2400" dirty="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2900" dirty="0">
                    <a:solidFill>
                      <a:srgbClr val="00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1048" name="Rectangle 34"/>
                <p:cNvSpPr>
                  <a:spLocks noChangeArrowheads="1"/>
                </p:cNvSpPr>
                <p:nvPr/>
              </p:nvSpPr>
              <p:spPr bwMode="auto">
                <a:xfrm>
                  <a:off x="4730" y="3581"/>
                  <a:ext cx="825" cy="414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7" name="Rectangle 35"/>
            <p:cNvSpPr>
              <a:spLocks noChangeArrowheads="1"/>
            </p:cNvSpPr>
            <p:nvPr/>
          </p:nvSpPr>
          <p:spPr bwMode="auto">
            <a:xfrm>
              <a:off x="2838" y="2750"/>
              <a:ext cx="2722" cy="1248"/>
            </a:xfrm>
            <a:prstGeom prst="rect">
              <a:avLst/>
            </a:prstGeom>
            <a:noFill/>
            <a:ln w="1116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5" name="Line 36"/>
          <p:cNvSpPr>
            <a:spLocks noChangeShapeType="1"/>
          </p:cNvSpPr>
          <p:nvPr/>
        </p:nvSpPr>
        <p:spPr bwMode="auto">
          <a:xfrm flipH="1">
            <a:off x="-3175" y="4365625"/>
            <a:ext cx="4445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0617"/>
              </p:ext>
            </p:extLst>
          </p:nvPr>
        </p:nvGraphicFramePr>
        <p:xfrm>
          <a:off x="291306" y="4551490"/>
          <a:ext cx="3856038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4" imgW="3649680" imgH="1572120" progId="">
                  <p:embed/>
                </p:oleObj>
              </mc:Choice>
              <mc:Fallback>
                <p:oleObj r:id="rId4" imgW="3649680" imgH="1572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" y="4551490"/>
                        <a:ext cx="3856038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514350" indent="-514350" eaLnBrk="1" hangingPunct="1">
              <a:buFont typeface="Wingdings" charset="2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Gambarkan diagram state dari DFA :</a:t>
            </a:r>
          </a:p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Q={q0,q1,q2}</a:t>
            </a:r>
          </a:p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∑={a,b}</a:t>
            </a:r>
          </a:p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S=q0</a:t>
            </a:r>
          </a:p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F=q0</a:t>
            </a:r>
          </a:p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E4AC3A20-6A9E-4A5E-B89F-2D7463F0BFC5}" type="slidenum">
              <a:rPr lang="en-GB" sz="1000" smtClean="0">
                <a:solidFill>
                  <a:schemeClr val="tx1"/>
                </a:solidFill>
              </a:rPr>
              <a:pPr/>
              <a:t>11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763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Contoh soal 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71550" y="4508500"/>
          <a:ext cx="4248150" cy="14859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δ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61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2. </a:t>
            </a:r>
            <a:r>
              <a:rPr lang="en-GB" sz="2200"/>
              <a:t>Buatlah bentuk formal (M) 5 tupel dari :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D3B0EEF3-2A99-4C67-B806-2D90AEE4F298}" type="slidenum">
              <a:rPr lang="en-GB" sz="1000" smtClean="0">
                <a:solidFill>
                  <a:schemeClr val="tx1"/>
                </a:solidFill>
              </a:rPr>
              <a:pPr/>
              <a:t>12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763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Contoh soal :</a:t>
            </a:r>
          </a:p>
        </p:txBody>
      </p:sp>
      <p:grpSp>
        <p:nvGrpSpPr>
          <p:cNvPr id="22533" name="Group 52"/>
          <p:cNvGrpSpPr>
            <a:grpSpLocks/>
          </p:cNvGrpSpPr>
          <p:nvPr/>
        </p:nvGrpSpPr>
        <p:grpSpPr bwMode="auto">
          <a:xfrm>
            <a:off x="684213" y="2492375"/>
            <a:ext cx="5954712" cy="3917950"/>
            <a:chOff x="683568" y="2708920"/>
            <a:chExt cx="5955178" cy="3918049"/>
          </a:xfrm>
        </p:grpSpPr>
        <p:sp>
          <p:nvSpPr>
            <p:cNvPr id="22534" name="TextBox 46"/>
            <p:cNvSpPr txBox="1">
              <a:spLocks noChangeArrowheads="1"/>
            </p:cNvSpPr>
            <p:nvPr/>
          </p:nvSpPr>
          <p:spPr bwMode="auto">
            <a:xfrm>
              <a:off x="3491880" y="61653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35" name="Flowchart: Connector 28"/>
            <p:cNvSpPr>
              <a:spLocks noChangeArrowheads="1"/>
            </p:cNvSpPr>
            <p:nvPr/>
          </p:nvSpPr>
          <p:spPr bwMode="auto">
            <a:xfrm>
              <a:off x="1547664" y="2708920"/>
              <a:ext cx="1215752" cy="1071736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lowchart: Connector 6"/>
            <p:cNvSpPr>
              <a:spLocks noChangeArrowheads="1"/>
            </p:cNvSpPr>
            <p:nvPr/>
          </p:nvSpPr>
          <p:spPr bwMode="auto">
            <a:xfrm>
              <a:off x="1691680" y="2852936"/>
              <a:ext cx="936104" cy="792088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22537" name="Flowchart: Connector 7"/>
            <p:cNvSpPr>
              <a:spLocks noChangeArrowheads="1"/>
            </p:cNvSpPr>
            <p:nvPr/>
          </p:nvSpPr>
          <p:spPr bwMode="auto">
            <a:xfrm>
              <a:off x="1691680" y="4653136"/>
              <a:ext cx="936104" cy="792088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1"/>
                  </a:solidFill>
                </a:rPr>
                <a:t>q2</a:t>
              </a:r>
            </a:p>
          </p:txBody>
        </p:sp>
        <p:sp>
          <p:nvSpPr>
            <p:cNvPr id="22538" name="Flowchart: Connector 8"/>
            <p:cNvSpPr>
              <a:spLocks noChangeArrowheads="1"/>
            </p:cNvSpPr>
            <p:nvPr/>
          </p:nvSpPr>
          <p:spPr bwMode="auto">
            <a:xfrm>
              <a:off x="4644008" y="4653136"/>
              <a:ext cx="936104" cy="792088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1"/>
                  </a:solidFill>
                </a:rPr>
                <a:t>q3</a:t>
              </a:r>
            </a:p>
          </p:txBody>
        </p:sp>
        <p:sp>
          <p:nvSpPr>
            <p:cNvPr id="22539" name="Flowchart: Connector 9"/>
            <p:cNvSpPr>
              <a:spLocks noChangeArrowheads="1"/>
            </p:cNvSpPr>
            <p:nvPr/>
          </p:nvSpPr>
          <p:spPr bwMode="auto">
            <a:xfrm>
              <a:off x="4644008" y="2852936"/>
              <a:ext cx="936104" cy="792088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1"/>
                  </a:solidFill>
                </a:rPr>
                <a:t>q1</a:t>
              </a:r>
            </a:p>
          </p:txBody>
        </p:sp>
        <p:cxnSp>
          <p:nvCxnSpPr>
            <p:cNvPr id="22540" name="Straight Arrow Connector 11"/>
            <p:cNvCxnSpPr>
              <a:cxnSpLocks noChangeShapeType="1"/>
            </p:cNvCxnSpPr>
            <p:nvPr/>
          </p:nvCxnSpPr>
          <p:spPr bwMode="auto">
            <a:xfrm>
              <a:off x="1043608" y="3211388"/>
              <a:ext cx="504056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Straight Arrow Connector 13"/>
            <p:cNvCxnSpPr>
              <a:cxnSpLocks noChangeShapeType="1"/>
              <a:stCxn id="22536" idx="6"/>
              <a:endCxn id="22539" idx="2"/>
            </p:cNvCxnSpPr>
            <p:nvPr/>
          </p:nvCxnSpPr>
          <p:spPr bwMode="auto">
            <a:xfrm>
              <a:off x="2627784" y="3248980"/>
              <a:ext cx="201622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Straight Arrow Connector 15"/>
            <p:cNvCxnSpPr>
              <a:cxnSpLocks noChangeShapeType="1"/>
              <a:stCxn id="22539" idx="4"/>
              <a:endCxn id="22538" idx="0"/>
            </p:cNvCxnSpPr>
            <p:nvPr/>
          </p:nvCxnSpPr>
          <p:spPr bwMode="auto">
            <a:xfrm rot="5400000">
              <a:off x="4608004" y="4149080"/>
              <a:ext cx="100811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Straight Arrow Connector 17"/>
            <p:cNvCxnSpPr>
              <a:cxnSpLocks noChangeShapeType="1"/>
              <a:stCxn id="22538" idx="2"/>
              <a:endCxn id="22537" idx="6"/>
            </p:cNvCxnSpPr>
            <p:nvPr/>
          </p:nvCxnSpPr>
          <p:spPr bwMode="auto">
            <a:xfrm rot="10800000">
              <a:off x="2627784" y="5049180"/>
              <a:ext cx="201622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Straight Arrow Connector 26"/>
            <p:cNvCxnSpPr>
              <a:cxnSpLocks noChangeShapeType="1"/>
              <a:stCxn id="22537" idx="0"/>
              <a:endCxn id="22536" idx="4"/>
            </p:cNvCxnSpPr>
            <p:nvPr/>
          </p:nvCxnSpPr>
          <p:spPr bwMode="auto">
            <a:xfrm rot="5400000" flipH="1" flipV="1">
              <a:off x="1655676" y="4149080"/>
              <a:ext cx="100811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Curved Connector 30"/>
            <p:cNvCxnSpPr>
              <a:cxnSpLocks noChangeShapeType="1"/>
              <a:stCxn id="22538" idx="6"/>
              <a:endCxn id="22539" idx="6"/>
            </p:cNvCxnSpPr>
            <p:nvPr/>
          </p:nvCxnSpPr>
          <p:spPr bwMode="auto">
            <a:xfrm flipV="1">
              <a:off x="5580112" y="3248980"/>
              <a:ext cx="1588" cy="1800200"/>
            </a:xfrm>
            <a:prstGeom prst="curvedConnector3">
              <a:avLst>
                <a:gd name="adj1" fmla="val 39199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Curved Connector 33"/>
            <p:cNvCxnSpPr>
              <a:cxnSpLocks noChangeShapeType="1"/>
              <a:stCxn id="22537" idx="4"/>
              <a:endCxn id="22538" idx="4"/>
            </p:cNvCxnSpPr>
            <p:nvPr/>
          </p:nvCxnSpPr>
          <p:spPr bwMode="auto">
            <a:xfrm rot="16200000" flipH="1">
              <a:off x="3635896" y="3969060"/>
              <a:ext cx="1588" cy="2952328"/>
            </a:xfrm>
            <a:prstGeom prst="curvedConnector3">
              <a:avLst>
                <a:gd name="adj1" fmla="val 40085838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Curved Connector 38"/>
            <p:cNvCxnSpPr>
              <a:cxnSpLocks noChangeShapeType="1"/>
            </p:cNvCxnSpPr>
            <p:nvPr/>
          </p:nvCxnSpPr>
          <p:spPr bwMode="auto">
            <a:xfrm rot="10800000" flipH="1" flipV="1">
              <a:off x="1547664" y="3284984"/>
              <a:ext cx="144016" cy="1804392"/>
            </a:xfrm>
            <a:prstGeom prst="curvedConnector3">
              <a:avLst>
                <a:gd name="adj1" fmla="val -30525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Curved Connector 41"/>
            <p:cNvCxnSpPr>
              <a:cxnSpLocks noChangeShapeType="1"/>
              <a:stCxn id="22539" idx="4"/>
              <a:endCxn id="22535" idx="4"/>
            </p:cNvCxnSpPr>
            <p:nvPr/>
          </p:nvCxnSpPr>
          <p:spPr bwMode="auto">
            <a:xfrm rot="5400000">
              <a:off x="3565984" y="2234580"/>
              <a:ext cx="135632" cy="2956520"/>
            </a:xfrm>
            <a:prstGeom prst="curvedConnector3">
              <a:avLst>
                <a:gd name="adj1" fmla="val 3826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9" name="TextBox 43"/>
            <p:cNvSpPr txBox="1">
              <a:spLocks noChangeArrowheads="1"/>
            </p:cNvSpPr>
            <p:nvPr/>
          </p:nvSpPr>
          <p:spPr bwMode="auto">
            <a:xfrm>
              <a:off x="6300192" y="386104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550" name="TextBox 44"/>
            <p:cNvSpPr txBox="1">
              <a:spLocks noChangeArrowheads="1"/>
            </p:cNvSpPr>
            <p:nvPr/>
          </p:nvSpPr>
          <p:spPr bwMode="auto">
            <a:xfrm>
              <a:off x="3419872" y="270892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51" name="TextBox 45"/>
            <p:cNvSpPr txBox="1">
              <a:spLocks noChangeArrowheads="1"/>
            </p:cNvSpPr>
            <p:nvPr/>
          </p:nvSpPr>
          <p:spPr bwMode="auto">
            <a:xfrm>
              <a:off x="3491880" y="364502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52" name="TextBox 47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53" name="TextBox 48"/>
            <p:cNvSpPr txBox="1">
              <a:spLocks noChangeArrowheads="1"/>
            </p:cNvSpPr>
            <p:nvPr/>
          </p:nvSpPr>
          <p:spPr bwMode="auto">
            <a:xfrm>
              <a:off x="5148064" y="40050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554" name="TextBox 49"/>
            <p:cNvSpPr txBox="1">
              <a:spLocks noChangeArrowheads="1"/>
            </p:cNvSpPr>
            <p:nvPr/>
          </p:nvSpPr>
          <p:spPr bwMode="auto">
            <a:xfrm>
              <a:off x="683568" y="393305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555" name="TextBox 50"/>
            <p:cNvSpPr txBox="1">
              <a:spLocks noChangeArrowheads="1"/>
            </p:cNvSpPr>
            <p:nvPr/>
          </p:nvSpPr>
          <p:spPr bwMode="auto">
            <a:xfrm>
              <a:off x="1763688" y="40050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45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514350" indent="-514350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3. Dari </a:t>
            </a:r>
            <a:r>
              <a:rPr lang="en-GB" dirty="0" err="1"/>
              <a:t>soal</a:t>
            </a:r>
            <a:r>
              <a:rPr lang="en-GB" dirty="0"/>
              <a:t> no 2 </a:t>
            </a:r>
            <a:r>
              <a:rPr lang="en-GB" dirty="0" err="1"/>
              <a:t>diatas</a:t>
            </a:r>
            <a:r>
              <a:rPr lang="en-GB" dirty="0"/>
              <a:t>, </a:t>
            </a:r>
            <a:r>
              <a:rPr lang="en-GB" dirty="0" err="1"/>
              <a:t>bila</a:t>
            </a:r>
            <a:r>
              <a:rPr lang="en-GB" dirty="0"/>
              <a:t> L(M)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yang </a:t>
            </a:r>
            <a:r>
              <a:rPr lang="en-GB" dirty="0" err="1"/>
              <a:t>diterima</a:t>
            </a:r>
            <a:r>
              <a:rPr lang="en-GB" dirty="0"/>
              <a:t> DFA </a:t>
            </a:r>
            <a:r>
              <a:rPr lang="en-GB" dirty="0" err="1"/>
              <a:t>tsb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buktikan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string </a:t>
            </a:r>
            <a:r>
              <a:rPr lang="en-GB" dirty="0" err="1"/>
              <a:t>berikut</a:t>
            </a:r>
            <a:r>
              <a:rPr lang="en-GB" dirty="0"/>
              <a:t> </a:t>
            </a:r>
            <a:r>
              <a:rPr lang="en-GB" dirty="0" err="1"/>
              <a:t>termasuk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L(M) :</a:t>
            </a:r>
          </a:p>
          <a:p>
            <a:pPr marL="514350" indent="-514350" eaLnBrk="1" hangingPunct="1">
              <a:buFont typeface="Wingdings" charset="2"/>
              <a:buAutoNum type="alphaL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1101</a:t>
            </a:r>
          </a:p>
          <a:p>
            <a:pPr marL="514350" indent="-514350" eaLnBrk="1" hangingPunct="1">
              <a:buFont typeface="Wingdings" charset="2"/>
              <a:buAutoNum type="alphaL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0101</a:t>
            </a:r>
          </a:p>
          <a:p>
            <a:pPr marL="514350" indent="-514350" eaLnBrk="1" hangingPunct="1">
              <a:buFont typeface="Wingdings" charset="2"/>
              <a:buAutoNum type="alphaL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1001</a:t>
            </a:r>
          </a:p>
          <a:p>
            <a:pPr marL="514350" indent="-514350" eaLnBrk="1" hangingPunct="1">
              <a:buFont typeface="Wingdings" charset="2"/>
              <a:buAutoNum type="alphaL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011011  </a:t>
            </a:r>
            <a:endParaRPr lang="en-GB" sz="2200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07985078-131C-41C7-A524-8F2DD8F2C8D4}" type="slidenum">
              <a:rPr lang="en-GB" sz="1000" smtClean="0">
                <a:solidFill>
                  <a:schemeClr val="tx1"/>
                </a:solidFill>
              </a:rPr>
              <a:pPr/>
              <a:t>13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763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Contoh soal :</a:t>
            </a:r>
          </a:p>
        </p:txBody>
      </p:sp>
    </p:spTree>
    <p:extLst>
      <p:ext uri="{BB962C8B-B14F-4D97-AF65-F5344CB8AC3E}">
        <p14:creationId xmlns:p14="http://schemas.microsoft.com/office/powerpoint/2010/main" val="331346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F252DA0F-AD91-4246-BF58-78CB597CBD11}" type="slidenum">
              <a:rPr lang="en-GB" sz="1000" smtClean="0">
                <a:solidFill>
                  <a:schemeClr val="tx1"/>
                </a:solidFill>
              </a:rPr>
              <a:pPr/>
              <a:t>14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Nondeterministic Finite Automata</a:t>
            </a:r>
            <a:r>
              <a:rPr lang="en-GB"/>
              <a:t> </a:t>
            </a:r>
          </a:p>
        </p:txBody>
      </p:sp>
      <p:sp>
        <p:nvSpPr>
          <p:cNvPr id="24580" name="Text Box 63"/>
          <p:cNvSpPr txBox="1">
            <a:spLocks noChangeArrowheads="1"/>
          </p:cNvSpPr>
          <p:nvPr/>
        </p:nvSpPr>
        <p:spPr bwMode="auto">
          <a:xfrm>
            <a:off x="6746875" y="4529138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/>
          </a:p>
        </p:txBody>
      </p:sp>
      <p:sp>
        <p:nvSpPr>
          <p:cNvPr id="24581" name="Rectangle 67"/>
          <p:cNvSpPr>
            <a:spLocks noChangeArrowheads="1"/>
          </p:cNvSpPr>
          <p:nvPr/>
        </p:nvSpPr>
        <p:spPr bwMode="auto">
          <a:xfrm>
            <a:off x="395288" y="1484313"/>
            <a:ext cx="828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Bentuk normal M={Q,∑,</a:t>
            </a:r>
            <a:r>
              <a:rPr lang="el-GR">
                <a:solidFill>
                  <a:schemeClr val="tx1"/>
                </a:solidFill>
              </a:rPr>
              <a:t>δ</a:t>
            </a:r>
            <a:r>
              <a:rPr lang="en-US">
                <a:solidFill>
                  <a:schemeClr val="tx1"/>
                </a:solidFill>
              </a:rPr>
              <a:t>,S,F} -&gt; 5 tupel 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chemeClr val="tx1"/>
                </a:solidFill>
              </a:rPr>
              <a:t>	dimana Q/V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 : Simbol Non Terminal (state)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chemeClr val="tx1"/>
                </a:solidFill>
              </a:rPr>
              <a:t>		     ∑/V</a:t>
            </a:r>
            <a:r>
              <a:rPr lang="en-US" baseline="-25000">
                <a:solidFill>
                  <a:schemeClr val="tx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: Anggota alfabet,terminal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chemeClr val="tx1"/>
                </a:solidFill>
              </a:rPr>
              <a:t>		     </a:t>
            </a:r>
            <a:r>
              <a:rPr lang="el-GR">
                <a:solidFill>
                  <a:schemeClr val="tx1"/>
                </a:solidFill>
              </a:rPr>
              <a:t>δ</a:t>
            </a:r>
            <a:r>
              <a:rPr lang="en-US">
                <a:solidFill>
                  <a:schemeClr val="tx1"/>
                </a:solidFill>
              </a:rPr>
              <a:t> : Transisi Q x ∑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chemeClr val="tx1"/>
                </a:solidFill>
              </a:rPr>
              <a:t>		     S : state awal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chemeClr val="tx1"/>
                </a:solidFill>
              </a:rPr>
              <a:t>		     F : final state</a:t>
            </a:r>
          </a:p>
          <a:p>
            <a:pPr>
              <a:buFont typeface="Wingdings" charset="2"/>
              <a:buChar char="q"/>
            </a:pPr>
            <a:r>
              <a:rPr lang="en-US">
                <a:solidFill>
                  <a:schemeClr val="tx1"/>
                </a:solidFill>
              </a:rPr>
              <a:t>Lebih dari satu state dari state sebelumnya dan atau setelahnya</a:t>
            </a:r>
          </a:p>
          <a:p>
            <a:pPr>
              <a:buFont typeface="Wingdings" charset="2"/>
              <a:buChar char="q"/>
            </a:pPr>
            <a:r>
              <a:rPr lang="en-US">
                <a:solidFill>
                  <a:schemeClr val="tx1"/>
                </a:solidFill>
              </a:rPr>
              <a:t>Menerima 1 atau lebih input/string untuk satu state</a:t>
            </a:r>
          </a:p>
          <a:p>
            <a:pPr>
              <a:buFont typeface="Wingdings" charset="2"/>
              <a:buChar char="q"/>
            </a:pPr>
            <a:r>
              <a:rPr lang="en-US">
                <a:solidFill>
                  <a:schemeClr val="tx1"/>
                </a:solidFill>
              </a:rPr>
              <a:t>Tidak semua state berubah menjadi state lainnya</a:t>
            </a:r>
          </a:p>
          <a:p>
            <a:pPr>
              <a:buFont typeface="Wingdings" charset="2"/>
              <a:buChar char="q"/>
            </a:pPr>
            <a:r>
              <a:rPr lang="en-US">
                <a:solidFill>
                  <a:schemeClr val="tx1"/>
                </a:solidFill>
              </a:rPr>
              <a:t>String yang sama bisa merubah satu state menjadi beberapa state lain</a:t>
            </a:r>
          </a:p>
          <a:p>
            <a:pPr>
              <a:buFont typeface="Wingdings" charset="2"/>
              <a:buChar char="q"/>
            </a:pPr>
            <a:r>
              <a:rPr lang="en-US">
                <a:solidFill>
                  <a:schemeClr val="tx1"/>
                </a:solidFill>
              </a:rPr>
              <a:t>Bisa banyak arah dan tujuan (non deterministik)</a:t>
            </a:r>
          </a:p>
        </p:txBody>
      </p:sp>
    </p:spTree>
    <p:extLst>
      <p:ext uri="{BB962C8B-B14F-4D97-AF65-F5344CB8AC3E}">
        <p14:creationId xmlns:p14="http://schemas.microsoft.com/office/powerpoint/2010/main" val="383271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53949763-1094-4E84-9714-7BBB64D7356D}" type="slidenum">
              <a:rPr lang="en-GB" sz="1000" smtClean="0">
                <a:solidFill>
                  <a:schemeClr val="tx1"/>
                </a:solidFill>
              </a:rPr>
              <a:pPr/>
              <a:t>15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Contoh NDFA :</a:t>
            </a:r>
            <a:endParaRPr lang="en-GB"/>
          </a:p>
        </p:txBody>
      </p:sp>
      <p:sp>
        <p:nvSpPr>
          <p:cNvPr id="25604" name="Text Box 63"/>
          <p:cNvSpPr txBox="1">
            <a:spLocks noChangeArrowheads="1"/>
          </p:cNvSpPr>
          <p:nvPr/>
        </p:nvSpPr>
        <p:spPr bwMode="auto">
          <a:xfrm>
            <a:off x="6746875" y="4529138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/>
          </a:p>
        </p:txBody>
      </p:sp>
      <p:grpSp>
        <p:nvGrpSpPr>
          <p:cNvPr id="25605" name="Group 33"/>
          <p:cNvGrpSpPr>
            <a:grpSpLocks/>
          </p:cNvGrpSpPr>
          <p:nvPr/>
        </p:nvGrpSpPr>
        <p:grpSpPr bwMode="auto">
          <a:xfrm>
            <a:off x="611188" y="1628775"/>
            <a:ext cx="5448300" cy="2406650"/>
            <a:chOff x="611560" y="1628800"/>
            <a:chExt cx="5448298" cy="2405881"/>
          </a:xfrm>
        </p:grpSpPr>
        <p:sp>
          <p:nvSpPr>
            <p:cNvPr id="25625" name="Flowchart: Connector 7"/>
            <p:cNvSpPr>
              <a:spLocks noChangeArrowheads="1"/>
            </p:cNvSpPr>
            <p:nvPr/>
          </p:nvSpPr>
          <p:spPr bwMode="auto">
            <a:xfrm>
              <a:off x="3779912" y="2132856"/>
              <a:ext cx="1296144" cy="1224136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26" name="Flowchart: Connector 5"/>
            <p:cNvSpPr>
              <a:spLocks noChangeArrowheads="1"/>
            </p:cNvSpPr>
            <p:nvPr/>
          </p:nvSpPr>
          <p:spPr bwMode="auto">
            <a:xfrm>
              <a:off x="1331640" y="2276872"/>
              <a:ext cx="1008112" cy="936104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25627" name="Flowchart: Connector 6"/>
            <p:cNvSpPr>
              <a:spLocks noChangeArrowheads="1"/>
            </p:cNvSpPr>
            <p:nvPr/>
          </p:nvSpPr>
          <p:spPr bwMode="auto">
            <a:xfrm>
              <a:off x="3923928" y="2276872"/>
              <a:ext cx="1008112" cy="936104"/>
            </a:xfrm>
            <a:prstGeom prst="flowChartConnector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1"/>
                  </a:solidFill>
                </a:rPr>
                <a:t>q1</a:t>
              </a:r>
            </a:p>
          </p:txBody>
        </p:sp>
        <p:cxnSp>
          <p:nvCxnSpPr>
            <p:cNvPr id="25628" name="Straight Arrow Connector 9"/>
            <p:cNvCxnSpPr>
              <a:cxnSpLocks noChangeShapeType="1"/>
              <a:stCxn id="25626" idx="6"/>
              <a:endCxn id="25625" idx="2"/>
            </p:cNvCxnSpPr>
            <p:nvPr/>
          </p:nvCxnSpPr>
          <p:spPr bwMode="auto">
            <a:xfrm>
              <a:off x="2339752" y="2744924"/>
              <a:ext cx="144016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16"/>
            <p:cNvCxnSpPr>
              <a:cxnSpLocks noChangeShapeType="1"/>
            </p:cNvCxnSpPr>
            <p:nvPr/>
          </p:nvCxnSpPr>
          <p:spPr bwMode="auto">
            <a:xfrm>
              <a:off x="611560" y="2708920"/>
              <a:ext cx="72008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hape 18"/>
            <p:cNvCxnSpPr>
              <a:cxnSpLocks noChangeShapeType="1"/>
              <a:stCxn id="25626" idx="6"/>
              <a:endCxn id="25626" idx="4"/>
            </p:cNvCxnSpPr>
            <p:nvPr/>
          </p:nvCxnSpPr>
          <p:spPr bwMode="auto">
            <a:xfrm flipH="1">
              <a:off x="1835696" y="2744924"/>
              <a:ext cx="504056" cy="468052"/>
            </a:xfrm>
            <a:prstGeom prst="curvedConnector4">
              <a:avLst>
                <a:gd name="adj1" fmla="val -87218"/>
                <a:gd name="adj2" fmla="val 19693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Shape 23"/>
            <p:cNvCxnSpPr>
              <a:cxnSpLocks noChangeShapeType="1"/>
              <a:stCxn id="25625" idx="6"/>
              <a:endCxn id="25625" idx="0"/>
            </p:cNvCxnSpPr>
            <p:nvPr/>
          </p:nvCxnSpPr>
          <p:spPr bwMode="auto">
            <a:xfrm flipH="1" flipV="1">
              <a:off x="4427984" y="2132856"/>
              <a:ext cx="648072" cy="612068"/>
            </a:xfrm>
            <a:prstGeom prst="curvedConnector4">
              <a:avLst>
                <a:gd name="adj1" fmla="val -65662"/>
                <a:gd name="adj2" fmla="val 15803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2" name="TextBox 26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5517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a,b</a:t>
              </a:r>
            </a:p>
          </p:txBody>
        </p:sp>
        <p:sp>
          <p:nvSpPr>
            <p:cNvPr id="25633" name="TextBox 27"/>
            <p:cNvSpPr txBox="1">
              <a:spLocks noChangeArrowheads="1"/>
            </p:cNvSpPr>
            <p:nvPr/>
          </p:nvSpPr>
          <p:spPr bwMode="auto">
            <a:xfrm>
              <a:off x="2627784" y="3573016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634" name="TextBox 28"/>
            <p:cNvSpPr txBox="1">
              <a:spLocks noChangeArrowheads="1"/>
            </p:cNvSpPr>
            <p:nvPr/>
          </p:nvSpPr>
          <p:spPr bwMode="auto">
            <a:xfrm>
              <a:off x="5508104" y="1628800"/>
              <a:ext cx="5517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2400">
                  <a:solidFill>
                    <a:schemeClr val="bg1"/>
                  </a:solidFill>
                  <a:latin typeface="Times New Roman" pitchFamily="1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a,b</a:t>
              </a: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187450" y="4221163"/>
          <a:ext cx="4392613" cy="111442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δ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{q0,q1}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{q1}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24" name="Oval Callout 32"/>
          <p:cNvSpPr>
            <a:spLocks noChangeArrowheads="1"/>
          </p:cNvSpPr>
          <p:nvPr/>
        </p:nvSpPr>
        <p:spPr bwMode="auto">
          <a:xfrm>
            <a:off x="5508625" y="3141663"/>
            <a:ext cx="2376488" cy="611187"/>
          </a:xfrm>
          <a:prstGeom prst="wedgeEllipseCallout">
            <a:avLst>
              <a:gd name="adj1" fmla="val -132074"/>
              <a:gd name="adj2" fmla="val 170421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Mendua ?</a:t>
            </a:r>
          </a:p>
        </p:txBody>
      </p:sp>
    </p:spTree>
    <p:extLst>
      <p:ext uri="{BB962C8B-B14F-4D97-AF65-F5344CB8AC3E}">
        <p14:creationId xmlns:p14="http://schemas.microsoft.com/office/powerpoint/2010/main" val="4151119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E4EE2AD6-5661-454E-BBC7-DE716308DE43}" type="slidenum">
              <a:rPr lang="en-GB" sz="1000" smtClean="0">
                <a:solidFill>
                  <a:schemeClr val="tx1"/>
                </a:solidFill>
              </a:rPr>
              <a:pPr/>
              <a:t>16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Contoh soal 1 :</a:t>
            </a:r>
            <a:endParaRPr lang="en-GB"/>
          </a:p>
        </p:txBody>
      </p:sp>
      <p:sp>
        <p:nvSpPr>
          <p:cNvPr id="26628" name="Text Box 63"/>
          <p:cNvSpPr txBox="1">
            <a:spLocks noChangeArrowheads="1"/>
          </p:cNvSpPr>
          <p:nvPr/>
        </p:nvSpPr>
        <p:spPr bwMode="auto">
          <a:xfrm>
            <a:off x="6746875" y="4529138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88920"/>
              </p:ext>
            </p:extLst>
          </p:nvPr>
        </p:nvGraphicFramePr>
        <p:xfrm>
          <a:off x="1042988" y="2420938"/>
          <a:ext cx="3573462" cy="2228850"/>
        </p:xfrm>
        <a:graphic>
          <a:graphicData uri="http://schemas.openxmlformats.org/drawingml/2006/table">
            <a:tbl>
              <a:tblPr/>
              <a:tblGrid>
                <a:gridCol w="119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δ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{q0,q3}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{q0,q1}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{}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AR PL ShanHeiSun Uni" charset="0"/>
                          <a:cs typeface="AR PL ShanHeiSun Uni" charset="0"/>
                        </a:rPr>
                        <a:t>q4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59" name="TextBox 19"/>
          <p:cNvSpPr txBox="1">
            <a:spLocks noChangeArrowheads="1"/>
          </p:cNvSpPr>
          <p:nvPr/>
        </p:nvSpPr>
        <p:spPr bwMode="auto">
          <a:xfrm>
            <a:off x="684213" y="1700213"/>
            <a:ext cx="155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Diketahui :</a:t>
            </a:r>
          </a:p>
        </p:txBody>
      </p:sp>
      <p:sp>
        <p:nvSpPr>
          <p:cNvPr id="26660" name="Rectangle 20"/>
          <p:cNvSpPr>
            <a:spLocks noChangeArrowheads="1"/>
          </p:cNvSpPr>
          <p:nvPr/>
        </p:nvSpPr>
        <p:spPr bwMode="auto">
          <a:xfrm>
            <a:off x="4643438" y="2492375"/>
            <a:ext cx="38893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lvl="1" indent="-514350">
              <a:buFont typeface="Arial" charset="0"/>
              <a:buAutoNum type="alphaLcParenR"/>
            </a:pPr>
            <a:r>
              <a:rPr lang="en-US">
                <a:solidFill>
                  <a:schemeClr val="tx1"/>
                </a:solidFill>
              </a:rPr>
              <a:t>Initial state = q0</a:t>
            </a:r>
          </a:p>
          <a:p>
            <a:pPr marL="914400" lvl="1" indent="-514350">
              <a:buFont typeface="Arial" charset="0"/>
              <a:buAutoNum type="alphaLcParenR"/>
            </a:pPr>
            <a:r>
              <a:rPr lang="en-US">
                <a:solidFill>
                  <a:schemeClr val="tx1"/>
                </a:solidFill>
              </a:rPr>
              <a:t>Final state = {q2,q4}	</a:t>
            </a:r>
          </a:p>
        </p:txBody>
      </p:sp>
      <p:sp>
        <p:nvSpPr>
          <p:cNvPr id="23" name="Cloud Callout 22"/>
          <p:cNvSpPr/>
          <p:nvPr/>
        </p:nvSpPr>
        <p:spPr bwMode="auto">
          <a:xfrm>
            <a:off x="5003800" y="3264692"/>
            <a:ext cx="3960813" cy="3327405"/>
          </a:xfrm>
          <a:prstGeom prst="cloudCallout">
            <a:avLst>
              <a:gd name="adj1" fmla="val -57398"/>
              <a:gd name="adj2" fmla="val -42726"/>
            </a:avLst>
          </a:prstGeom>
          <a:solidFill>
            <a:schemeClr val="accent2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US" sz="1800" dirty="0" err="1">
                <a:latin typeface="Comic Sans MS" pitchFamily="28" charset="0"/>
              </a:rPr>
              <a:t>Carilah</a:t>
            </a:r>
            <a:r>
              <a:rPr lang="en-US" sz="1800" dirty="0">
                <a:latin typeface="Comic Sans MS" pitchFamily="28" charset="0"/>
              </a:rPr>
              <a:t>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>
                <a:latin typeface="Comic Sans MS" pitchFamily="28" charset="0"/>
              </a:rPr>
              <a:t>Diagram state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 err="1">
                <a:latin typeface="Comic Sans MS" pitchFamily="28" charset="0"/>
              </a:rPr>
              <a:t>Sebuah</a:t>
            </a:r>
            <a:r>
              <a:rPr lang="en-US" sz="2000" dirty="0">
                <a:latin typeface="Comic Sans MS" pitchFamily="28" charset="0"/>
              </a:rPr>
              <a:t> string yang </a:t>
            </a:r>
            <a:r>
              <a:rPr lang="en-US" sz="2000" dirty="0" err="1">
                <a:latin typeface="Comic Sans MS" pitchFamily="28" charset="0"/>
              </a:rPr>
              <a:t>diterima</a:t>
            </a:r>
            <a:r>
              <a:rPr lang="en-US" sz="2000" dirty="0">
                <a:latin typeface="Comic Sans MS" pitchFamily="28" charset="0"/>
              </a:rPr>
              <a:t>/</a:t>
            </a:r>
            <a:r>
              <a:rPr lang="en-US" sz="2000" dirty="0" err="1">
                <a:latin typeface="Comic Sans MS" pitchFamily="28" charset="0"/>
              </a:rPr>
              <a:t>ditolak</a:t>
            </a:r>
            <a:r>
              <a:rPr lang="en-US" sz="2000" dirty="0">
                <a:latin typeface="Comic Sans MS" pitchFamily="28" charset="0"/>
              </a:rPr>
              <a:t> |S|=5</a:t>
            </a:r>
          </a:p>
          <a:p>
            <a:pPr>
              <a:defRPr/>
            </a:pPr>
            <a:endParaRPr lang="en-US" dirty="0">
              <a:latin typeface="Comic Sans MS" pitchFamily="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4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7B308F7F-C35F-431C-B2AA-6C726385BD77}" type="slidenum">
              <a:rPr lang="en-GB" sz="1000" smtClean="0">
                <a:solidFill>
                  <a:schemeClr val="tx1"/>
                </a:solidFill>
              </a:rPr>
              <a:pPr/>
              <a:t>17</a:t>
            </a:fld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>
                <a:cs typeface="Times New Roman" pitchFamily="16" charset="0"/>
              </a:rPr>
              <a:t>Contoh soal :</a:t>
            </a:r>
            <a:endParaRPr lang="en-GB"/>
          </a:p>
        </p:txBody>
      </p:sp>
      <p:sp>
        <p:nvSpPr>
          <p:cNvPr id="27652" name="Text Box 63"/>
          <p:cNvSpPr txBox="1">
            <a:spLocks noChangeArrowheads="1"/>
          </p:cNvSpPr>
          <p:nvPr/>
        </p:nvSpPr>
        <p:spPr bwMode="auto">
          <a:xfrm>
            <a:off x="6746875" y="4529138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4213" y="1700213"/>
            <a:ext cx="8205787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Bila</a:t>
            </a:r>
            <a:r>
              <a:rPr lang="en-US" dirty="0">
                <a:solidFill>
                  <a:schemeClr val="tx1"/>
                </a:solidFill>
              </a:rPr>
              <a:t> L(M)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diterima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NDFA </a:t>
            </a: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diatas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apakah</a:t>
            </a:r>
            <a:r>
              <a:rPr lang="en-US" dirty="0">
                <a:solidFill>
                  <a:schemeClr val="tx1"/>
                </a:solidFill>
              </a:rPr>
              <a:t> string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L(M):</a:t>
            </a:r>
          </a:p>
          <a:p>
            <a:pPr marL="457200" indent="-457200">
              <a:buFont typeface="Times New Roman" pitchFamily="16" charset="0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001</a:t>
            </a:r>
          </a:p>
          <a:p>
            <a:pPr marL="457200" indent="-457200">
              <a:buFont typeface="Times New Roman" pitchFamily="16" charset="0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10010</a:t>
            </a:r>
          </a:p>
          <a:p>
            <a:pPr marL="457200" indent="-457200">
              <a:buFont typeface="Times New Roman" pitchFamily="16" charset="0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111000 </a:t>
            </a:r>
          </a:p>
        </p:txBody>
      </p:sp>
    </p:spTree>
    <p:extLst>
      <p:ext uri="{BB962C8B-B14F-4D97-AF65-F5344CB8AC3E}">
        <p14:creationId xmlns:p14="http://schemas.microsoft.com/office/powerpoint/2010/main" val="3011674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Cakupan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</a:t>
            </a:r>
          </a:p>
          <a:p>
            <a:r>
              <a:rPr lang="en-US" dirty="0"/>
              <a:t>NDFA</a:t>
            </a:r>
          </a:p>
        </p:txBody>
      </p:sp>
    </p:spTree>
    <p:extLst>
      <p:ext uri="{BB962C8B-B14F-4D97-AF65-F5344CB8AC3E}">
        <p14:creationId xmlns:p14="http://schemas.microsoft.com/office/powerpoint/2010/main" val="11158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9BEA1-EB2B-442A-8B00-0A50E657C77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>
                <a:cs typeface="Times New Roman" pitchFamily="18" charset="0"/>
              </a:rPr>
              <a:t>Finite State Automata</a:t>
            </a:r>
            <a:r>
              <a:rPr lang="en-GB" sz="4000"/>
              <a:t>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1"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sz="2300" dirty="0">
                <a:latin typeface="Arial" charset="0"/>
                <a:cs typeface="Times New Roman" pitchFamily="18" charset="0"/>
              </a:rPr>
              <a:t>Model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matematika</a:t>
            </a:r>
            <a:r>
              <a:rPr lang="en-GB" sz="2300" dirty="0">
                <a:latin typeface="Arial" charset="0"/>
                <a:cs typeface="Times New Roman" pitchFamily="18" charset="0"/>
              </a:rPr>
              <a:t> yang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dapat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menerima</a:t>
            </a:r>
            <a:r>
              <a:rPr lang="en-GB" sz="2300" dirty="0">
                <a:latin typeface="Arial" charset="0"/>
                <a:cs typeface="Times New Roman" pitchFamily="18" charset="0"/>
              </a:rPr>
              <a:t> input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dan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mengeluarkan</a:t>
            </a:r>
            <a:r>
              <a:rPr lang="en-GB" sz="2300" dirty="0">
                <a:latin typeface="Arial" charset="0"/>
                <a:cs typeface="Times New Roman" pitchFamily="18" charset="0"/>
              </a:rPr>
              <a:t> output </a:t>
            </a:r>
          </a:p>
          <a:p>
            <a:pPr lvl="1"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sz="2300" dirty="0" err="1">
                <a:latin typeface="Arial" charset="0"/>
                <a:cs typeface="Times New Roman" pitchFamily="18" charset="0"/>
              </a:rPr>
              <a:t>Memiliki</a:t>
            </a:r>
            <a:r>
              <a:rPr lang="en-GB" sz="2300" dirty="0">
                <a:latin typeface="Arial" charset="0"/>
                <a:cs typeface="Times New Roman" pitchFamily="18" charset="0"/>
              </a:rPr>
              <a:t> state yang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berhingga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banyaknya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dan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dapat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berpindah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dari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satu</a:t>
            </a:r>
            <a:r>
              <a:rPr lang="en-GB" sz="2300" dirty="0">
                <a:latin typeface="Arial" charset="0"/>
                <a:cs typeface="Times New Roman" pitchFamily="18" charset="0"/>
              </a:rPr>
              <a:t> state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ke</a:t>
            </a:r>
            <a:r>
              <a:rPr lang="en-GB" sz="2300" dirty="0">
                <a:latin typeface="Arial" charset="0"/>
                <a:cs typeface="Times New Roman" pitchFamily="18" charset="0"/>
              </a:rPr>
              <a:t> state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lainnya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berdasar</a:t>
            </a:r>
            <a:r>
              <a:rPr lang="en-GB" sz="2300" dirty="0">
                <a:latin typeface="Arial" charset="0"/>
                <a:cs typeface="Times New Roman" pitchFamily="18" charset="0"/>
              </a:rPr>
              <a:t> input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dan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fungsi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transisi</a:t>
            </a:r>
            <a:endParaRPr lang="en-GB" sz="2300" dirty="0">
              <a:latin typeface="Arial" charset="0"/>
              <a:cs typeface="Times New Roman" pitchFamily="18" charset="0"/>
            </a:endParaRPr>
          </a:p>
          <a:p>
            <a:pPr lvl="1">
              <a:buClr>
                <a:srgbClr val="000000"/>
              </a:buClr>
              <a:buSzPct val="45000"/>
              <a:buFont typeface="Wingdings" pitchFamily="2" charset="2"/>
              <a:buChar char="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sz="2300" dirty="0" err="1">
                <a:latin typeface="Arial" charset="0"/>
                <a:cs typeface="Times New Roman" pitchFamily="18" charset="0"/>
              </a:rPr>
              <a:t>Tidak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memiliki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tempat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penyimpanan</a:t>
            </a:r>
            <a:r>
              <a:rPr lang="en-GB" sz="2300" dirty="0">
                <a:latin typeface="Arial" charset="0"/>
                <a:cs typeface="Times New Roman" pitchFamily="18" charset="0"/>
              </a:rPr>
              <a:t>/memory,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hanya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bisa</a:t>
            </a:r>
            <a:r>
              <a:rPr lang="en-GB" sz="2300" dirty="0">
                <a:latin typeface="Arial" charset="0"/>
                <a:cs typeface="Times New Roman" pitchFamily="18" charset="0"/>
              </a:rPr>
              <a:t>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mengingat</a:t>
            </a:r>
            <a:r>
              <a:rPr lang="en-GB" sz="2300" dirty="0">
                <a:latin typeface="Arial" charset="0"/>
                <a:cs typeface="Times New Roman" pitchFamily="18" charset="0"/>
              </a:rPr>
              <a:t> state </a:t>
            </a:r>
            <a:r>
              <a:rPr lang="en-GB" sz="2300" dirty="0" err="1">
                <a:latin typeface="Arial" charset="0"/>
                <a:cs typeface="Times New Roman" pitchFamily="18" charset="0"/>
              </a:rPr>
              <a:t>terkini</a:t>
            </a:r>
            <a:r>
              <a:rPr lang="en-GB" sz="2300" dirty="0" smtClean="0">
                <a:latin typeface="Arial" charset="0"/>
                <a:cs typeface="Times New Roman" pitchFamily="18" charset="0"/>
              </a:rPr>
              <a:t>.</a:t>
            </a:r>
            <a:endParaRPr lang="en-GB" sz="2300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0415"/>
            <a:ext cx="8229600" cy="4768865"/>
          </a:xfrm>
        </p:spPr>
        <p:txBody>
          <a:bodyPr/>
          <a:lstStyle/>
          <a:p>
            <a:pPr>
              <a:buNone/>
            </a:pPr>
            <a:r>
              <a:rPr lang="en-US" dirty="0"/>
              <a:t>	FSA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b="1" dirty="0" err="1"/>
              <a:t>berhingga</a:t>
            </a:r>
            <a:r>
              <a:rPr lang="en-US" b="1" dirty="0"/>
              <a:t> </a:t>
            </a:r>
            <a:r>
              <a:rPr lang="en-US" dirty="0"/>
              <a:t>state,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state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input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diagram FSA: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28184" y="4005064"/>
            <a:ext cx="2867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FSA </a:t>
            </a:r>
            <a:r>
              <a:rPr lang="en-US" sz="2400" dirty="0" err="1"/>
              <a:t>memiliki</a:t>
            </a:r>
            <a:r>
              <a:rPr lang="en-US" sz="2400" dirty="0"/>
              <a:t> 5 </a:t>
            </a:r>
            <a:r>
              <a:rPr lang="en-US" sz="2400" dirty="0" err="1"/>
              <a:t>tupel</a:t>
            </a:r>
            <a:r>
              <a:rPr lang="en-US" sz="2400" dirty="0"/>
              <a:t> :</a:t>
            </a:r>
          </a:p>
          <a:p>
            <a:r>
              <a:rPr lang="en-US" sz="2400" dirty="0"/>
              <a:t>S (initial state)</a:t>
            </a:r>
          </a:p>
          <a:p>
            <a:r>
              <a:rPr lang="en-US" sz="2400" dirty="0"/>
              <a:t>Q (</a:t>
            </a:r>
            <a:r>
              <a:rPr lang="en-US" sz="2400" dirty="0" smtClean="0"/>
              <a:t>state-</a:t>
            </a:r>
            <a:r>
              <a:rPr lang="en-US" sz="2400" dirty="0" err="1" smtClean="0"/>
              <a:t>Vn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∑ (</a:t>
            </a:r>
            <a:r>
              <a:rPr lang="en-US" sz="2400" dirty="0" smtClean="0"/>
              <a:t>input-</a:t>
            </a:r>
            <a:r>
              <a:rPr lang="en-US" sz="2400" dirty="0" err="1" smtClean="0"/>
              <a:t>Vt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P/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 </a:t>
            </a:r>
            <a:r>
              <a:rPr lang="en-US" sz="2400" dirty="0"/>
              <a:t>(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)</a:t>
            </a:r>
          </a:p>
          <a:p>
            <a:r>
              <a:rPr lang="en-US" sz="2400" dirty="0"/>
              <a:t>F (final state)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5713"/>
            <a:ext cx="5544616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64904"/>
            <a:ext cx="8839200" cy="30480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 err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0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string 9.8765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(S, 9.8765)	  (S, .8765)	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dibaca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9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FSD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tetap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state 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  (A, 8765)	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dibaca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.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FSD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state A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  (B, 765)	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dibaca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8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FSD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  (B, 65)	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dibaca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7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FSD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  (B, 5)		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dibaca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6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FSD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  (B, )		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dibaca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5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FSD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tetap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state B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		(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karena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B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merupakan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Final State,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maka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penulisan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		9.8765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dinyatakan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benar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oleh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tsb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304800" y="1066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endParaRPr lang="en-US" sz="200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45808"/>
              </p:ext>
            </p:extLst>
          </p:nvPr>
        </p:nvGraphicFramePr>
        <p:xfrm>
          <a:off x="2133600" y="1052736"/>
          <a:ext cx="4648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3" imgW="1869480" imgH="515880" progId="Visio.Drawing.6">
                  <p:embed/>
                </p:oleObj>
              </mc:Choice>
              <mc:Fallback>
                <p:oleObj name="Visio" r:id="rId3" imgW="1869480" imgH="51588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52736"/>
                        <a:ext cx="4648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diagram FSA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661248"/>
            <a:ext cx="663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98765.1 </a:t>
            </a:r>
            <a:r>
              <a:rPr lang="en-US" dirty="0" err="1"/>
              <a:t>dan</a:t>
            </a:r>
            <a:r>
              <a:rPr lang="en-US" dirty="0"/>
              <a:t> 12345 </a:t>
            </a:r>
            <a:r>
              <a:rPr lang="en-US" dirty="0" err="1"/>
              <a:t>dan</a:t>
            </a:r>
            <a:r>
              <a:rPr lang="en-US" dirty="0"/>
              <a:t> 0.2 </a:t>
            </a:r>
            <a:r>
              <a:rPr lang="en-US" dirty="0" err="1"/>
              <a:t>dan</a:t>
            </a:r>
            <a:r>
              <a:rPr lang="en-US" dirty="0"/>
              <a:t> a.123 </a:t>
            </a:r>
            <a:r>
              <a:rPr lang="en-US" dirty="0" err="1"/>
              <a:t>dan</a:t>
            </a:r>
            <a:r>
              <a:rPr lang="en-US" dirty="0"/>
              <a:t> 0.F17?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71800"/>
            <a:ext cx="2743200" cy="2667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dirty="0" err="1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Bagaimana</a:t>
            </a:r>
            <a:r>
              <a:rPr lang="en-US" sz="2000" b="1" dirty="0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dengan</a:t>
            </a:r>
            <a:r>
              <a:rPr lang="en-US" sz="2000" b="1" dirty="0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b="1" dirty="0">
              <a:latin typeface="+mj-lt"/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dirty="0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dirty="0">
                <a:solidFill>
                  <a:srgbClr val="0000CC"/>
                </a:solidFill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b="1" dirty="0">
              <a:latin typeface="+mj-lt"/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dirty="0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dirty="0">
                <a:solidFill>
                  <a:srgbClr val="0000CC"/>
                </a:solidFill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9.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b="1" dirty="0">
              <a:latin typeface="+mj-lt"/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dirty="0"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Input string   </a:t>
            </a:r>
            <a:r>
              <a:rPr lang="en-US" sz="2000" b="1" dirty="0">
                <a:solidFill>
                  <a:srgbClr val="0000CC"/>
                </a:solidFill>
                <a:latin typeface="+mj-lt"/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98765</a:t>
            </a: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304800" y="10668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endParaRPr lang="en-US" sz="1600" b="1" dirty="0">
              <a:latin typeface="+mj-lt"/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133600" y="1289044"/>
          <a:ext cx="4648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3" imgW="1869480" imgH="515880" progId="Visio.Drawing.6">
                  <p:embed/>
                </p:oleObj>
              </mc:Choice>
              <mc:Fallback>
                <p:oleObj name="Visio" r:id="rId3" imgW="1869480" imgH="51588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89044"/>
                        <a:ext cx="4648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4724400" y="37338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Tidak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dikenali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oleh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FA</a:t>
            </a:r>
          </a:p>
        </p:txBody>
      </p:sp>
      <p:sp>
        <p:nvSpPr>
          <p:cNvPr id="4107" name="Rectangle 9"/>
          <p:cNvSpPr>
            <a:spLocks noChangeArrowheads="1"/>
          </p:cNvSpPr>
          <p:nvPr/>
        </p:nvSpPr>
        <p:spPr bwMode="auto">
          <a:xfrm>
            <a:off x="4724400" y="44196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Penelusuran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berakhir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tidak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B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4714876" y="5143512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Penelusuran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berakhir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tidak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</a:t>
            </a:r>
            <a:r>
              <a:rPr lang="en-US" sz="2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B</a:t>
            </a:r>
          </a:p>
        </p:txBody>
      </p:sp>
      <p:sp>
        <p:nvSpPr>
          <p:cNvPr id="4109" name="AutoShape 12"/>
          <p:cNvSpPr>
            <a:spLocks noChangeArrowheads="1"/>
          </p:cNvSpPr>
          <p:nvPr/>
        </p:nvSpPr>
        <p:spPr bwMode="auto">
          <a:xfrm>
            <a:off x="3657600" y="3733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AutoShape 13"/>
          <p:cNvSpPr>
            <a:spLocks noChangeArrowheads="1"/>
          </p:cNvSpPr>
          <p:nvPr/>
        </p:nvSpPr>
        <p:spPr bwMode="auto">
          <a:xfrm>
            <a:off x="3657600" y="4495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AutoShape 14"/>
          <p:cNvSpPr>
            <a:spLocks noChangeArrowheads="1"/>
          </p:cNvSpPr>
          <p:nvPr/>
        </p:nvSpPr>
        <p:spPr bwMode="auto">
          <a:xfrm>
            <a:off x="3657600" y="518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FSA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005282"/>
            <a:ext cx="2743200" cy="2209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b="1">
              <a:solidFill>
                <a:srgbClr val="0000CC"/>
              </a:solidFill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 input string  111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b="1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 input string  101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endParaRPr lang="en-US" sz="2000" b="1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 input string  1001</a:t>
            </a:r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304800" y="1185882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endParaRPr lang="en-US" sz="2000" b="1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304800" y="1247764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Sebuah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diagram state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memeriksa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validitas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L = { x  (0, 1)* |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dengan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karakter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terakhir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pada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string x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1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x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tidak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0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memiliki</a:t>
            </a:r>
            <a:r>
              <a:rPr lang="en-US" sz="20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substring 00}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2743200" y="2103443"/>
          <a:ext cx="38100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Visio" r:id="rId3" imgW="2051640" imgH="1136160" progId="Visio.Drawing.6">
                  <p:embed/>
                </p:oleObj>
              </mc:Choice>
              <mc:Fallback>
                <p:oleObj name="Visio" r:id="rId3" imgW="2051640" imgH="113616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03443"/>
                        <a:ext cx="38100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AutoShape 9"/>
          <p:cNvSpPr>
            <a:spLocks noChangeArrowheads="1"/>
          </p:cNvSpPr>
          <p:nvPr/>
        </p:nvSpPr>
        <p:spPr bwMode="auto">
          <a:xfrm>
            <a:off x="3581400" y="4538682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132" name="AutoShape 10"/>
          <p:cNvSpPr>
            <a:spLocks noChangeArrowheads="1"/>
          </p:cNvSpPr>
          <p:nvPr/>
        </p:nvSpPr>
        <p:spPr bwMode="auto">
          <a:xfrm>
            <a:off x="3581400" y="5148282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133" name="AutoShape 11"/>
          <p:cNvSpPr>
            <a:spLocks noChangeArrowheads="1"/>
          </p:cNvSpPr>
          <p:nvPr/>
        </p:nvSpPr>
        <p:spPr bwMode="auto">
          <a:xfrm>
            <a:off x="3581400" y="5681682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4800600" y="4538682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Dikenali oleh FA (</a:t>
            </a:r>
            <a:r>
              <a:rPr lang="en-US" sz="2000" b="1" i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accepted</a:t>
            </a:r>
            <a:r>
              <a:rPr lang="en-US" sz="2000" b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4800600" y="5148282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Dikenali oleh FA (</a:t>
            </a:r>
            <a:r>
              <a:rPr lang="en-US" sz="2000" b="1" i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accepted</a:t>
            </a:r>
            <a:r>
              <a:rPr lang="en-US" sz="2000" b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4800600" y="5681682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  <a:tabLst>
                <a:tab pos="395288" algn="l"/>
              </a:tabLst>
            </a:pPr>
            <a:r>
              <a:rPr lang="en-US" sz="2000" b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Penelusuran berakhir tidak di B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FSA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 lIns="0" tIns="0" rIns="0" bIns="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cs typeface="Times New Roman" pitchFamily="18" charset="0"/>
              </a:rPr>
              <a:t>Finite State automata</a:t>
            </a:r>
            <a:r>
              <a:rPr lang="en-GB" sz="4000" dirty="0"/>
              <a:t> </a:t>
            </a:r>
            <a:r>
              <a:rPr lang="en-GB" sz="4000" dirty="0" err="1"/>
              <a:t>dibagi</a:t>
            </a:r>
            <a:r>
              <a:rPr lang="en-GB" sz="4000" dirty="0"/>
              <a:t> 2: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714348" y="1397000"/>
          <a:ext cx="7858180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FSA Deterministik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6851650" cy="29813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/>
              <a:t>Berarti</a:t>
            </a:r>
            <a:r>
              <a:rPr lang="en-US" sz="2200" dirty="0"/>
              <a:t> : </a:t>
            </a:r>
            <a:r>
              <a:rPr lang="en-US" sz="2200" i="1" dirty="0" err="1"/>
              <a:t>setiap</a:t>
            </a:r>
            <a:r>
              <a:rPr lang="en-US" sz="2200" i="1" dirty="0"/>
              <a:t> state </a:t>
            </a:r>
            <a:r>
              <a:rPr lang="en-US" sz="2200" i="1" dirty="0" err="1"/>
              <a:t>memiliki</a:t>
            </a:r>
            <a:r>
              <a:rPr lang="en-US" sz="2200" i="1" dirty="0"/>
              <a:t> </a:t>
            </a:r>
            <a:r>
              <a:rPr lang="en-US" sz="2200" i="1" dirty="0" err="1"/>
              <a:t>tepat</a:t>
            </a:r>
            <a:r>
              <a:rPr lang="en-US" sz="2200" i="1" dirty="0"/>
              <a:t> </a:t>
            </a:r>
            <a:r>
              <a:rPr lang="en-US" sz="2200" i="1" dirty="0" err="1"/>
              <a:t>satu</a:t>
            </a:r>
            <a:r>
              <a:rPr lang="en-US" sz="2200" i="1" dirty="0"/>
              <a:t> state </a:t>
            </a:r>
            <a:r>
              <a:rPr lang="en-US" sz="2200" i="1" dirty="0" err="1"/>
              <a:t>berikutnya</a:t>
            </a:r>
            <a:r>
              <a:rPr lang="en-US" sz="2200" i="1" dirty="0"/>
              <a:t> </a:t>
            </a:r>
            <a:r>
              <a:rPr lang="en-US" sz="2200" i="1" dirty="0" err="1"/>
              <a:t>untuk</a:t>
            </a:r>
            <a:r>
              <a:rPr lang="en-US" sz="2200" i="1" dirty="0"/>
              <a:t> </a:t>
            </a:r>
            <a:r>
              <a:rPr lang="en-US" sz="2200" i="1" dirty="0" err="1"/>
              <a:t>setiap</a:t>
            </a:r>
            <a:r>
              <a:rPr lang="en-US" sz="2200" i="1" dirty="0"/>
              <a:t> </a:t>
            </a:r>
            <a:r>
              <a:rPr lang="en-US" sz="2200" i="1" dirty="0" err="1"/>
              <a:t>simbol</a:t>
            </a:r>
            <a:r>
              <a:rPr lang="en-US" sz="2200" i="1" dirty="0"/>
              <a:t> </a:t>
            </a:r>
            <a:r>
              <a:rPr lang="en-US" sz="2200" i="1" dirty="0" err="1"/>
              <a:t>masukkan</a:t>
            </a:r>
            <a:r>
              <a:rPr lang="en-US" sz="2200" i="1" dirty="0"/>
              <a:t> yang </a:t>
            </a:r>
            <a:r>
              <a:rPr lang="en-US" sz="2200" i="1" dirty="0" err="1"/>
              <a:t>diterima</a:t>
            </a:r>
            <a:r>
              <a:rPr lang="en-US" sz="2200" dirty="0"/>
              <a:t>. </a:t>
            </a:r>
            <a:r>
              <a:rPr lang="en-US" sz="2200" dirty="0" err="1"/>
              <a:t>Setiap</a:t>
            </a:r>
            <a:r>
              <a:rPr lang="en-US" sz="2200" dirty="0"/>
              <a:t> state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tepat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state </a:t>
            </a:r>
            <a:r>
              <a:rPr lang="en-US" sz="2200" dirty="0" err="1"/>
              <a:t>berikutnya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200" dirty="0" err="1"/>
              <a:t>Misalkan</a:t>
            </a:r>
            <a:r>
              <a:rPr lang="en-US" sz="22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Himpunan</a:t>
            </a:r>
            <a:r>
              <a:rPr lang="en-US" sz="2200" dirty="0"/>
              <a:t> state Q = {Q0,Q1,Q2}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Himpunan</a:t>
            </a:r>
            <a:r>
              <a:rPr lang="en-US" sz="2200" dirty="0"/>
              <a:t> input /∑= {</a:t>
            </a:r>
            <a:r>
              <a:rPr lang="en-US" sz="2200" dirty="0" err="1"/>
              <a:t>a,b</a:t>
            </a:r>
            <a:r>
              <a:rPr lang="en-US" sz="22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State </a:t>
            </a:r>
            <a:r>
              <a:rPr lang="en-US" sz="2200" dirty="0" err="1"/>
              <a:t>awal</a:t>
            </a:r>
            <a:r>
              <a:rPr lang="en-US" sz="2200" dirty="0"/>
              <a:t> S = Q0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State </a:t>
            </a:r>
            <a:r>
              <a:rPr lang="en-US" sz="2200" dirty="0" err="1"/>
              <a:t>akhir</a:t>
            </a:r>
            <a:r>
              <a:rPr lang="en-US" sz="2200" dirty="0"/>
              <a:t> F = Q2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Aturan</a:t>
            </a:r>
            <a:r>
              <a:rPr lang="en-US" sz="2200" dirty="0"/>
              <a:t> </a:t>
            </a:r>
            <a:r>
              <a:rPr lang="en-US" sz="2200" dirty="0" err="1"/>
              <a:t>produksi</a:t>
            </a:r>
            <a:r>
              <a:rPr lang="en-US" sz="2200" dirty="0"/>
              <a:t>  </a:t>
            </a:r>
            <a:r>
              <a:rPr lang="en-US" sz="2200" dirty="0" err="1"/>
              <a:t>sbb</a:t>
            </a:r>
            <a:r>
              <a:rPr lang="en-US" sz="2200" dirty="0"/>
              <a:t>: 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4942160"/>
            <a:ext cx="727233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6-Point Star 1"/>
          <p:cNvSpPr/>
          <p:nvPr/>
        </p:nvSpPr>
        <p:spPr>
          <a:xfrm>
            <a:off x="5652120" y="2708920"/>
            <a:ext cx="3095874" cy="201622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Bgmn</a:t>
            </a:r>
            <a:r>
              <a:rPr lang="en-US" dirty="0"/>
              <a:t> diagram </a:t>
            </a:r>
            <a:r>
              <a:rPr lang="en-US" dirty="0" err="1"/>
              <a:t>statenya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560</Words>
  <Application>Microsoft Office PowerPoint</Application>
  <PresentationFormat>On-screen Show (4:3)</PresentationFormat>
  <Paragraphs>207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 PL ShanHeiSun Uni</vt:lpstr>
      <vt:lpstr>Arial</vt:lpstr>
      <vt:lpstr>Calibri</vt:lpstr>
      <vt:lpstr>Comic Sans MS</vt:lpstr>
      <vt:lpstr>Garamond</vt:lpstr>
      <vt:lpstr>Lucida Sans Unicode</vt:lpstr>
      <vt:lpstr>Symbol</vt:lpstr>
      <vt:lpstr>Times New Roman</vt:lpstr>
      <vt:lpstr>Verdana</vt:lpstr>
      <vt:lpstr>Wingdings</vt:lpstr>
      <vt:lpstr>Office Theme</vt:lpstr>
      <vt:lpstr>Visio</vt:lpstr>
      <vt:lpstr>Finite State Automata/Otomata</vt:lpstr>
      <vt:lpstr>Cakupan </vt:lpstr>
      <vt:lpstr>Finite State Automata </vt:lpstr>
      <vt:lpstr>Finite State Automata</vt:lpstr>
      <vt:lpstr>Contoh diagram FSA</vt:lpstr>
      <vt:lpstr>Diagram FSA</vt:lpstr>
      <vt:lpstr>Diagram FSA</vt:lpstr>
      <vt:lpstr>Finite State automata dibagi 2:</vt:lpstr>
      <vt:lpstr>FSA Deterministik</vt:lpstr>
      <vt:lpstr>Pencek Parity</vt:lpstr>
      <vt:lpstr>Contoh soal :</vt:lpstr>
      <vt:lpstr>Contoh soal :</vt:lpstr>
      <vt:lpstr>Contoh soal :</vt:lpstr>
      <vt:lpstr>Nondeterministic Finite Automata </vt:lpstr>
      <vt:lpstr>Contoh NDFA :</vt:lpstr>
      <vt:lpstr>Contoh soal 1 :</vt:lpstr>
      <vt:lpstr>Contoh soal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Rifuki Indra</cp:lastModifiedBy>
  <cp:revision>36</cp:revision>
  <dcterms:created xsi:type="dcterms:W3CDTF">2014-01-31T01:13:01Z</dcterms:created>
  <dcterms:modified xsi:type="dcterms:W3CDTF">2020-02-17T06:14:10Z</dcterms:modified>
</cp:coreProperties>
</file>