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96" y="-5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F9E2C5-10E4-40D2-AD43-260805342192}" type="datetimeFigureOut">
              <a:rPr lang="en-US" smtClean="0"/>
              <a:t>03/02/2014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10CF8C-A8F4-460C-9567-4B360AB541D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704B267-F383-4766-96FE-231ACF16013E}" type="slidenum">
              <a:rPr lang="en-GB"/>
              <a:pPr/>
              <a:t>2</a:t>
            </a:fld>
            <a:endParaRPr lang="en-GB"/>
          </a:p>
        </p:txBody>
      </p:sp>
      <p:sp>
        <p:nvSpPr>
          <p:cNvPr id="18433"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5D9FF9-CA35-42DF-ADE5-1F445D06F9E3}" type="slidenum">
              <a:rPr lang="en-GB"/>
              <a:pPr/>
              <a:t>19</a:t>
            </a:fld>
            <a:endParaRPr lang="en-GB"/>
          </a:p>
        </p:txBody>
      </p:sp>
      <p:sp>
        <p:nvSpPr>
          <p:cNvPr id="27649"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2333CBA-A37D-4670-8A3F-C2E3E3B13AC1}" type="slidenum">
              <a:rPr lang="en-GB"/>
              <a:pPr/>
              <a:t>20</a:t>
            </a:fld>
            <a:endParaRPr lang="en-GB"/>
          </a:p>
        </p:txBody>
      </p:sp>
      <p:sp>
        <p:nvSpPr>
          <p:cNvPr id="28673"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4E05A81-C884-48AB-99F9-87F9A284AD14}" type="slidenum">
              <a:rPr lang="en-GB"/>
              <a:pPr/>
              <a:t>21</a:t>
            </a:fld>
            <a:endParaRPr lang="en-GB"/>
          </a:p>
        </p:txBody>
      </p:sp>
      <p:sp>
        <p:nvSpPr>
          <p:cNvPr id="29697"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4D21F4D-6FEA-4E45-8ED9-2BBB12F9B306}" type="slidenum">
              <a:rPr lang="en-GB"/>
              <a:pPr/>
              <a:t>3</a:t>
            </a:fld>
            <a:endParaRPr lang="en-GB"/>
          </a:p>
        </p:txBody>
      </p:sp>
      <p:sp>
        <p:nvSpPr>
          <p:cNvPr id="19457"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C52112-6F8D-49C1-A516-8690DC4989B9}" type="slidenum">
              <a:rPr lang="en-GB"/>
              <a:pPr/>
              <a:t>7</a:t>
            </a:fld>
            <a:endParaRPr lang="en-GB"/>
          </a:p>
        </p:txBody>
      </p:sp>
      <p:sp>
        <p:nvSpPr>
          <p:cNvPr id="20481"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2AB091-EE21-47C1-AF31-9C72196673E8}" type="slidenum">
              <a:rPr lang="en-GB"/>
              <a:pPr/>
              <a:t>12</a:t>
            </a:fld>
            <a:endParaRPr lang="en-GB"/>
          </a:p>
        </p:txBody>
      </p:sp>
      <p:sp>
        <p:nvSpPr>
          <p:cNvPr id="21505"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026862A-60DB-4451-9ADF-09662AA10069}" type="slidenum">
              <a:rPr lang="en-GB"/>
              <a:pPr/>
              <a:t>13</a:t>
            </a:fld>
            <a:endParaRPr lang="en-GB"/>
          </a:p>
        </p:txBody>
      </p:sp>
      <p:sp>
        <p:nvSpPr>
          <p:cNvPr id="22529"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85AACBC-A92D-45D5-85C3-894B05B0D4B8}" type="slidenum">
              <a:rPr lang="en-GB"/>
              <a:pPr/>
              <a:t>14</a:t>
            </a:fld>
            <a:endParaRPr lang="en-GB"/>
          </a:p>
        </p:txBody>
      </p:sp>
      <p:sp>
        <p:nvSpPr>
          <p:cNvPr id="23553"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632F2E1-70EA-4297-8924-74C2B97AAC3E}" type="slidenum">
              <a:rPr lang="en-GB"/>
              <a:pPr/>
              <a:t>15</a:t>
            </a:fld>
            <a:endParaRPr lang="en-GB"/>
          </a:p>
        </p:txBody>
      </p:sp>
      <p:sp>
        <p:nvSpPr>
          <p:cNvPr id="24577"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45E04F0-9F40-4DFC-983C-D25DF59D9AA1}" type="slidenum">
              <a:rPr lang="en-GB"/>
              <a:pPr/>
              <a:t>16</a:t>
            </a:fld>
            <a:endParaRPr lang="en-GB"/>
          </a:p>
        </p:txBody>
      </p:sp>
      <p:sp>
        <p:nvSpPr>
          <p:cNvPr id="25601"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EC3BB8-BFBA-45D6-A173-111B84E7FB27}" type="slidenum">
              <a:rPr lang="en-GB"/>
              <a:pPr/>
              <a:t>18</a:t>
            </a:fld>
            <a:endParaRPr lang="en-GB"/>
          </a:p>
        </p:txBody>
      </p:sp>
      <p:sp>
        <p:nvSpPr>
          <p:cNvPr id="26625" name="Rectangle 1"/>
          <p:cNvSpPr txBox="1">
            <a:spLocks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6626" name="Rectangle 2"/>
          <p:cNvSpPr txBox="1">
            <a:spLocks noChangeArrowheads="1"/>
          </p:cNvSpPr>
          <p:nvPr>
            <p:ph type="body" idx="1"/>
          </p:nvPr>
        </p:nvSpPr>
        <p:spPr bwMode="auto">
          <a:xfrm>
            <a:off x="914919" y="4342845"/>
            <a:ext cx="5029717" cy="4115649"/>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03/02/2014</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03/02/2014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3"/>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03/02/2014</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4"/>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pic>
        <p:nvPicPr>
          <p:cNvPr id="1034" name="Picture 10"/>
          <p:cNvPicPr>
            <a:picLocks noChangeAspect="1" noChangeArrowheads="1"/>
          </p:cNvPicPr>
          <p:nvPr userDrawn="1"/>
        </p:nvPicPr>
        <p:blipFill>
          <a:blip r:embed="rId15"/>
          <a:srcRect/>
          <a:stretch>
            <a:fillRect/>
          </a:stretch>
        </p:blipFill>
        <p:spPr bwMode="auto">
          <a:xfrm>
            <a:off x="500034" y="1214422"/>
            <a:ext cx="6858000" cy="1905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Analisa</a:t>
            </a:r>
            <a:r>
              <a:rPr lang="en-US" dirty="0" smtClean="0"/>
              <a:t> </a:t>
            </a:r>
            <a:r>
              <a:rPr lang="en-US" dirty="0" err="1" smtClean="0"/>
              <a:t>Sintaks</a:t>
            </a:r>
            <a:r>
              <a:rPr lang="en-US" dirty="0" smtClean="0"/>
              <a:t> / Parsing </a:t>
            </a:r>
            <a:endParaRPr lang="id-ID" dirty="0"/>
          </a:p>
        </p:txBody>
      </p:sp>
      <p:sp>
        <p:nvSpPr>
          <p:cNvPr id="5" name="Subtitle 4"/>
          <p:cNvSpPr>
            <a:spLocks noGrp="1"/>
          </p:cNvSpPr>
          <p:nvPr>
            <p:ph type="subTitle" idx="1"/>
          </p:nvPr>
        </p:nvSpPr>
        <p:spPr/>
        <p:txBody>
          <a:bodyPr/>
          <a:lstStyle/>
          <a:p>
            <a:r>
              <a:rPr lang="en-US" dirty="0" err="1" smtClean="0"/>
              <a:t>Otomata</a:t>
            </a:r>
            <a:r>
              <a:rPr lang="en-US" dirty="0" smtClean="0"/>
              <a:t> </a:t>
            </a:r>
            <a:r>
              <a:rPr lang="en-US" dirty="0" err="1" smtClean="0"/>
              <a:t>dan</a:t>
            </a:r>
            <a:r>
              <a:rPr lang="en-US" dirty="0" smtClean="0"/>
              <a:t> </a:t>
            </a:r>
            <a:r>
              <a:rPr lang="en-US" dirty="0" err="1" smtClean="0"/>
              <a:t>Pengantar</a:t>
            </a:r>
            <a:r>
              <a:rPr lang="en-US" dirty="0" smtClean="0"/>
              <a:t> </a:t>
            </a:r>
            <a:r>
              <a:rPr lang="en-US" dirty="0" err="1" smtClean="0"/>
              <a:t>Kompilasi</a:t>
            </a:r>
            <a:endParaRPr lang="en-US" dirty="0" smtClean="0"/>
          </a:p>
          <a:p>
            <a:r>
              <a:rPr lang="en-US" dirty="0" err="1" smtClean="0"/>
              <a:t>Pertemuan</a:t>
            </a:r>
            <a:r>
              <a:rPr lang="en-US" dirty="0" smtClean="0"/>
              <a:t> 7</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Selanjutnya</a:t>
            </a:r>
          </a:p>
        </p:txBody>
      </p:sp>
      <p:sp>
        <p:nvSpPr>
          <p:cNvPr id="35843" name="Rectangle 3"/>
          <p:cNvSpPr>
            <a:spLocks noGrp="1" noChangeArrowheads="1"/>
          </p:cNvSpPr>
          <p:nvPr>
            <p:ph type="body" idx="1"/>
          </p:nvPr>
        </p:nvSpPr>
        <p:spPr/>
        <p:txBody>
          <a:bodyPr/>
          <a:lstStyle/>
          <a:p>
            <a:pPr>
              <a:lnSpc>
                <a:spcPct val="90000"/>
              </a:lnSpc>
              <a:buFont typeface="Wingdings" pitchFamily="2" charset="2"/>
              <a:buNone/>
            </a:pPr>
            <a:r>
              <a:rPr lang="en-US" sz="2400"/>
              <a:t>S =&gt; SP VP</a:t>
            </a:r>
          </a:p>
          <a:p>
            <a:pPr>
              <a:lnSpc>
                <a:spcPct val="90000"/>
              </a:lnSpc>
              <a:buFont typeface="Wingdings" pitchFamily="2" charset="2"/>
              <a:buNone/>
            </a:pPr>
            <a:r>
              <a:rPr lang="en-US" sz="2400"/>
              <a:t> =&gt; A N VP</a:t>
            </a:r>
          </a:p>
          <a:p>
            <a:pPr>
              <a:lnSpc>
                <a:spcPct val="90000"/>
              </a:lnSpc>
              <a:buFont typeface="Wingdings" pitchFamily="2" charset="2"/>
              <a:buNone/>
            </a:pPr>
            <a:r>
              <a:rPr lang="en-US" sz="2400"/>
              <a:t> =&gt; the N VP</a:t>
            </a:r>
          </a:p>
          <a:p>
            <a:pPr>
              <a:lnSpc>
                <a:spcPct val="90000"/>
              </a:lnSpc>
              <a:buFont typeface="Wingdings" pitchFamily="2" charset="2"/>
              <a:buNone/>
            </a:pPr>
            <a:r>
              <a:rPr lang="en-US" sz="2400"/>
              <a:t> =&gt; the cat V O</a:t>
            </a:r>
          </a:p>
          <a:p>
            <a:pPr>
              <a:lnSpc>
                <a:spcPct val="90000"/>
              </a:lnSpc>
              <a:buFont typeface="Wingdings" pitchFamily="2" charset="2"/>
              <a:buNone/>
            </a:pPr>
            <a:r>
              <a:rPr lang="en-US" sz="2400"/>
              <a:t> =&gt; the cat ate O</a:t>
            </a:r>
          </a:p>
          <a:p>
            <a:pPr>
              <a:lnSpc>
                <a:spcPct val="90000"/>
              </a:lnSpc>
              <a:buFont typeface="Wingdings" pitchFamily="2" charset="2"/>
              <a:buNone/>
            </a:pPr>
            <a:r>
              <a:rPr lang="en-US" sz="2400"/>
              <a:t> =&gt; the cat ate NP</a:t>
            </a:r>
          </a:p>
          <a:p>
            <a:pPr>
              <a:lnSpc>
                <a:spcPct val="90000"/>
              </a:lnSpc>
              <a:buFont typeface="Wingdings" pitchFamily="2" charset="2"/>
              <a:buNone/>
            </a:pPr>
            <a:r>
              <a:rPr lang="en-US" sz="2400"/>
              <a:t> =&gt; the cat ate A N</a:t>
            </a:r>
          </a:p>
          <a:p>
            <a:pPr>
              <a:lnSpc>
                <a:spcPct val="90000"/>
              </a:lnSpc>
              <a:buFont typeface="Wingdings" pitchFamily="2" charset="2"/>
              <a:buNone/>
            </a:pPr>
            <a:r>
              <a:rPr lang="en-US" sz="2400"/>
              <a:t> =&gt; the cat ate a N</a:t>
            </a:r>
          </a:p>
          <a:p>
            <a:pPr>
              <a:lnSpc>
                <a:spcPct val="90000"/>
              </a:lnSpc>
              <a:buFont typeface="Wingdings" pitchFamily="2" charset="2"/>
              <a:buNone/>
            </a:pPr>
            <a:r>
              <a:rPr lang="en-US" sz="2400"/>
              <a:t> =&gt; the cat ate a mouse</a:t>
            </a:r>
          </a:p>
          <a:p>
            <a:pPr>
              <a:lnSpc>
                <a:spcPct val="90000"/>
              </a:lnSpc>
              <a:buFont typeface="Wingdings" pitchFamily="2" charset="2"/>
              <a:buNone/>
            </a:pPr>
            <a:r>
              <a:rPr lang="en-US" sz="2400"/>
              <a:t>Apakah berlaku untuk: the cat ate a banana, the monkey climbs a tree,the banana ate a cat?</a:t>
            </a:r>
          </a:p>
          <a:p>
            <a:pPr>
              <a:lnSpc>
                <a:spcPct val="90000"/>
              </a:lnSpc>
              <a:buFont typeface="Wingdings" pitchFamily="2" charset="2"/>
              <a:buNone/>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t>Mengapa Parser menggunakan CFG</a:t>
            </a:r>
          </a:p>
        </p:txBody>
      </p:sp>
      <p:sp>
        <p:nvSpPr>
          <p:cNvPr id="37891" name="Rectangle 3"/>
          <p:cNvSpPr>
            <a:spLocks noGrp="1" noChangeArrowheads="1"/>
          </p:cNvSpPr>
          <p:nvPr>
            <p:ph type="body" idx="1"/>
          </p:nvPr>
        </p:nvSpPr>
        <p:spPr/>
        <p:txBody>
          <a:bodyPr/>
          <a:lstStyle/>
          <a:p>
            <a:pPr>
              <a:lnSpc>
                <a:spcPct val="90000"/>
              </a:lnSpc>
              <a:buFont typeface="Wingdings" pitchFamily="2" charset="2"/>
              <a:buNone/>
            </a:pPr>
            <a:r>
              <a:rPr lang="en-US" sz="2000"/>
              <a:t>Mendukung tata bahasa yang bersifat rekursif</a:t>
            </a:r>
          </a:p>
          <a:p>
            <a:pPr>
              <a:lnSpc>
                <a:spcPct val="90000"/>
              </a:lnSpc>
              <a:buFont typeface="Wingdings" pitchFamily="2" charset="2"/>
              <a:buNone/>
            </a:pPr>
            <a:r>
              <a:rPr lang="en-US" sz="2000"/>
              <a:t> Spesifikasi bahasa pemrograman menggunakan CFG</a:t>
            </a:r>
          </a:p>
          <a:p>
            <a:pPr>
              <a:lnSpc>
                <a:spcPct val="90000"/>
              </a:lnSpc>
              <a:buFont typeface="Wingdings" pitchFamily="2" charset="2"/>
              <a:buNone/>
            </a:pPr>
            <a:r>
              <a:rPr lang="en-US" sz="2000"/>
              <a:t> Contoh : (x + 2) * 3</a:t>
            </a:r>
          </a:p>
          <a:p>
            <a:pPr>
              <a:lnSpc>
                <a:spcPct val="90000"/>
              </a:lnSpc>
              <a:buFont typeface="Wingdings" pitchFamily="2" charset="2"/>
              <a:buNone/>
            </a:pPr>
            <a:r>
              <a:rPr lang="en-US" sz="2000"/>
              <a:t>Expr =&gt; expr op expr</a:t>
            </a:r>
          </a:p>
          <a:p>
            <a:pPr>
              <a:lnSpc>
                <a:spcPct val="90000"/>
              </a:lnSpc>
              <a:buFont typeface="Wingdings" pitchFamily="2" charset="2"/>
              <a:buNone/>
            </a:pPr>
            <a:r>
              <a:rPr lang="en-US" sz="2000"/>
              <a:t>Expr =&gt; (expr)</a:t>
            </a:r>
          </a:p>
          <a:p>
            <a:pPr>
              <a:lnSpc>
                <a:spcPct val="90000"/>
              </a:lnSpc>
              <a:buFont typeface="Wingdings" pitchFamily="2" charset="2"/>
              <a:buNone/>
            </a:pPr>
            <a:r>
              <a:rPr lang="en-US" sz="2000"/>
              <a:t>Expr =&gt; - expr</a:t>
            </a:r>
          </a:p>
          <a:p>
            <a:pPr>
              <a:lnSpc>
                <a:spcPct val="90000"/>
              </a:lnSpc>
              <a:buFont typeface="Wingdings" pitchFamily="2" charset="2"/>
              <a:buNone/>
            </a:pPr>
            <a:r>
              <a:rPr lang="en-US" sz="2000"/>
              <a:t>Expr =&gt; </a:t>
            </a:r>
            <a:r>
              <a:rPr lang="en-US" sz="2000" b="1"/>
              <a:t>id</a:t>
            </a:r>
          </a:p>
          <a:p>
            <a:pPr>
              <a:lnSpc>
                <a:spcPct val="90000"/>
              </a:lnSpc>
              <a:buFont typeface="Wingdings" pitchFamily="2" charset="2"/>
              <a:buNone/>
            </a:pPr>
            <a:r>
              <a:rPr lang="en-US" sz="2000"/>
              <a:t>op =&gt; +</a:t>
            </a:r>
          </a:p>
          <a:p>
            <a:pPr>
              <a:lnSpc>
                <a:spcPct val="90000"/>
              </a:lnSpc>
              <a:buFont typeface="Wingdings" pitchFamily="2" charset="2"/>
              <a:buNone/>
            </a:pPr>
            <a:r>
              <a:rPr lang="en-US" sz="2000"/>
              <a:t>op =&gt; -</a:t>
            </a:r>
          </a:p>
          <a:p>
            <a:pPr>
              <a:lnSpc>
                <a:spcPct val="90000"/>
              </a:lnSpc>
              <a:buFont typeface="Wingdings" pitchFamily="2" charset="2"/>
              <a:buNone/>
            </a:pPr>
            <a:r>
              <a:rPr lang="en-US" sz="2000"/>
              <a:t>op =&gt;*</a:t>
            </a:r>
          </a:p>
          <a:p>
            <a:pPr>
              <a:lnSpc>
                <a:spcPct val="90000"/>
              </a:lnSpc>
              <a:buFont typeface="Wingdings" pitchFamily="2" charset="2"/>
              <a:buNone/>
            </a:pPr>
            <a:r>
              <a:rPr lang="en-US" sz="2000"/>
              <a:t>op =&gt; /</a:t>
            </a:r>
          </a:p>
          <a:p>
            <a:pPr>
              <a:lnSpc>
                <a:spcPct val="90000"/>
              </a:lnSpc>
              <a:buFont typeface="Wingdings" pitchFamily="2" charset="2"/>
              <a:buNone/>
            </a:pPr>
            <a:r>
              <a:rPr lang="en-US" sz="2000"/>
              <a:t>op =&gt; ^</a:t>
            </a:r>
          </a:p>
          <a:p>
            <a:pPr>
              <a:lnSpc>
                <a:spcPct val="90000"/>
              </a:lnSpc>
              <a:buFont typeface="Wingdings" pitchFamily="2" charset="2"/>
              <a:buNone/>
            </a:pP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BD7BAE51-62B5-422C-A86E-C3ED643943CD}" type="slidenum">
              <a:rPr lang="en-GB"/>
              <a:pPr/>
              <a:t>12</a:t>
            </a:fld>
            <a:endParaRPr lang="en-GB"/>
          </a:p>
        </p:txBody>
      </p:sp>
      <p:sp>
        <p:nvSpPr>
          <p:cNvPr id="8193" name="Rectangle 1"/>
          <p:cNvSpPr>
            <a:spLocks noGrp="1" noChangeArrowheads="1"/>
          </p:cNvSpPr>
          <p:nvPr>
            <p:ph type="title" idx="4294967295"/>
          </p:nvPr>
        </p:nvSpPr>
        <p:spPr>
          <a:xfrm>
            <a:off x="703263"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cs typeface="Times New Roman" pitchFamily="18" charset="0"/>
              </a:rPr>
              <a:t>Leftmost dan Rightmost Derivation</a:t>
            </a:r>
            <a:r>
              <a:rPr lang="en-GB" sz="3600"/>
              <a:t> </a:t>
            </a:r>
          </a:p>
        </p:txBody>
      </p:sp>
      <p:sp>
        <p:nvSpPr>
          <p:cNvPr id="8194" name="Rectangle 2"/>
          <p:cNvSpPr>
            <a:spLocks noGrp="1" noChangeArrowheads="1"/>
          </p:cNvSpPr>
          <p:nvPr>
            <p:ph type="body" idx="4294967295"/>
          </p:nvPr>
        </p:nvSpPr>
        <p:spPr>
          <a:xfrm>
            <a:off x="280988" y="1524000"/>
            <a:ext cx="8370887" cy="5043488"/>
          </a:xfrm>
          <a:ln/>
        </p:spPr>
        <p:txBody>
          <a:bodyPr/>
          <a:lstStyle/>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Suatu penguraian /penurunan dikatakan </a:t>
            </a:r>
            <a:r>
              <a:rPr lang="en-GB" sz="1700" i="1">
                <a:cs typeface="Times New Roman" pitchFamily="18" charset="0"/>
              </a:rPr>
              <a:t>leftmost</a:t>
            </a:r>
            <a:r>
              <a:rPr lang="en-GB" sz="1700">
                <a:cs typeface="Times New Roman" pitchFamily="18" charset="0"/>
              </a:rPr>
              <a:t> </a:t>
            </a:r>
            <a:r>
              <a:rPr lang="en-GB" sz="1700" i="1">
                <a:cs typeface="Times New Roman" pitchFamily="18" charset="0"/>
              </a:rPr>
              <a:t>derivation </a:t>
            </a:r>
            <a:r>
              <a:rPr lang="en-GB" sz="1700">
                <a:cs typeface="Times New Roman" pitchFamily="18" charset="0"/>
              </a:rPr>
              <a:t>bila setiap tahapan penurunan variabel / non terminal terkiri yang diuraikan. Apabila setiap tahapan penurunan variabel / non terminal paling kanan yang diuraikan disebut </a:t>
            </a:r>
            <a:r>
              <a:rPr lang="en-GB" sz="1700" i="1">
                <a:cs typeface="Times New Roman" pitchFamily="18" charset="0"/>
              </a:rPr>
              <a:t>rightmost derivation</a:t>
            </a:r>
            <a:r>
              <a:rPr lang="en-GB" sz="1700"/>
              <a:t> </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b="1">
                <a:cs typeface="Times New Roman" pitchFamily="18" charset="0"/>
              </a:rPr>
              <a:t>Ex 1.  </a:t>
            </a:r>
            <a:r>
              <a:rPr lang="en-GB" sz="1700">
                <a:cs typeface="Times New Roman" pitchFamily="18" charset="0"/>
              </a:rPr>
              <a:t>G=({A,B,S}, {a,b},S,P} dengan aturan produksi P :</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AB	A</a:t>
            </a:r>
            <a:r>
              <a:rPr lang="en-GB" sz="1700">
                <a:latin typeface="Symbol" pitchFamily="18" charset="2"/>
                <a:cs typeface="Times New Roman" pitchFamily="18" charset="0"/>
              </a:rPr>
              <a:t></a:t>
            </a:r>
            <a:r>
              <a:rPr lang="en-GB" sz="1700">
                <a:cs typeface="Times New Roman" pitchFamily="18" charset="0"/>
              </a:rPr>
              <a:t> aaA | </a:t>
            </a:r>
            <a:r>
              <a:rPr lang="en-GB" sz="1700">
                <a:latin typeface="Symbol" pitchFamily="18" charset="2"/>
                <a:cs typeface="Times New Roman" pitchFamily="18" charset="0"/>
              </a:rPr>
              <a:t></a:t>
            </a:r>
            <a:r>
              <a:rPr lang="en-GB" sz="1700">
                <a:cs typeface="Times New Roman" pitchFamily="18" charset="0"/>
              </a:rPr>
              <a:t>	B</a:t>
            </a:r>
            <a:r>
              <a:rPr lang="en-GB" sz="1700">
                <a:latin typeface="Symbol" pitchFamily="18" charset="2"/>
                <a:cs typeface="Times New Roman" pitchFamily="18" charset="0"/>
              </a:rPr>
              <a:t></a:t>
            </a:r>
            <a:r>
              <a:rPr lang="en-GB" sz="1700">
                <a:cs typeface="Times New Roman" pitchFamily="18" charset="0"/>
              </a:rPr>
              <a:t>Bb | </a:t>
            </a:r>
            <a:r>
              <a:rPr lang="en-GB" sz="1700">
                <a:latin typeface="Symbol" pitchFamily="18" charset="2"/>
                <a:cs typeface="Times New Roman" pitchFamily="18" charset="0"/>
              </a:rPr>
              <a:t></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Menspesifikasikan bahasa	L(G) = {a</a:t>
            </a:r>
            <a:r>
              <a:rPr lang="en-GB" sz="1700" baseline="30000">
                <a:cs typeface="Times New Roman" pitchFamily="18" charset="0"/>
              </a:rPr>
              <a:t>2n</a:t>
            </a:r>
            <a:r>
              <a:rPr lang="en-GB" sz="1700">
                <a:cs typeface="Times New Roman" pitchFamily="18" charset="0"/>
              </a:rPr>
              <a:t>b</a:t>
            </a:r>
            <a:r>
              <a:rPr lang="en-GB" sz="1700" baseline="30000">
                <a:cs typeface="Times New Roman" pitchFamily="18" charset="0"/>
              </a:rPr>
              <a:t>m </a:t>
            </a:r>
            <a:r>
              <a:rPr lang="en-GB" sz="1700">
                <a:cs typeface="Times New Roman" pitchFamily="18" charset="0"/>
              </a:rPr>
              <a:t>| n</a:t>
            </a:r>
            <a:r>
              <a:rPr lang="en-GB" sz="1700">
                <a:latin typeface="Symbol" pitchFamily="18" charset="2"/>
                <a:cs typeface="Times New Roman" pitchFamily="18" charset="0"/>
              </a:rPr>
              <a:t></a:t>
            </a:r>
            <a:r>
              <a:rPr lang="en-GB" sz="1700">
                <a:cs typeface="Times New Roman" pitchFamily="18" charset="0"/>
              </a:rPr>
              <a:t>0 , m</a:t>
            </a:r>
            <a:r>
              <a:rPr lang="en-GB" sz="1700">
                <a:latin typeface="Symbol" pitchFamily="18" charset="2"/>
                <a:cs typeface="Times New Roman" pitchFamily="18" charset="0"/>
              </a:rPr>
              <a:t></a:t>
            </a:r>
            <a:r>
              <a:rPr lang="en-GB" sz="1700">
                <a:cs typeface="Times New Roman" pitchFamily="18" charset="0"/>
              </a:rPr>
              <a:t>0}</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Leftmost derivation untuk menghasilkan string aab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AB </a:t>
            </a:r>
            <a:r>
              <a:rPr lang="en-GB" sz="1700">
                <a:latin typeface="Symbol" pitchFamily="18" charset="2"/>
                <a:cs typeface="Times New Roman" pitchFamily="18" charset="0"/>
              </a:rPr>
              <a:t></a:t>
            </a:r>
            <a:r>
              <a:rPr lang="en-GB" sz="1700">
                <a:cs typeface="Times New Roman" pitchFamily="18" charset="0"/>
              </a:rPr>
              <a:t> aaAB </a:t>
            </a:r>
            <a:r>
              <a:rPr lang="en-GB" sz="1700">
                <a:latin typeface="Symbol" pitchFamily="18" charset="2"/>
                <a:cs typeface="Times New Roman" pitchFamily="18" charset="0"/>
              </a:rPr>
              <a:t></a:t>
            </a:r>
            <a:r>
              <a:rPr lang="en-GB" sz="1700">
                <a:cs typeface="Times New Roman" pitchFamily="18" charset="0"/>
              </a:rPr>
              <a:t> aaB </a:t>
            </a:r>
            <a:r>
              <a:rPr lang="en-GB" sz="1700">
                <a:latin typeface="Symbol" pitchFamily="18" charset="2"/>
                <a:cs typeface="Times New Roman" pitchFamily="18" charset="0"/>
              </a:rPr>
              <a:t></a:t>
            </a:r>
            <a:r>
              <a:rPr lang="en-GB" sz="1700">
                <a:cs typeface="Times New Roman" pitchFamily="18" charset="0"/>
              </a:rPr>
              <a:t> aaBb  </a:t>
            </a:r>
            <a:r>
              <a:rPr lang="en-GB" sz="1700">
                <a:latin typeface="Symbol" pitchFamily="18" charset="2"/>
                <a:cs typeface="Times New Roman" pitchFamily="18" charset="0"/>
              </a:rPr>
              <a:t></a:t>
            </a:r>
            <a:r>
              <a:rPr lang="en-GB" sz="1700">
                <a:cs typeface="Times New Roman" pitchFamily="18" charset="0"/>
              </a:rPr>
              <a:t> aab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Righmost derivation untuk menghasilkan string aab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AB  </a:t>
            </a:r>
            <a:r>
              <a:rPr lang="en-GB" sz="1700">
                <a:latin typeface="Symbol" pitchFamily="18" charset="2"/>
                <a:cs typeface="Times New Roman" pitchFamily="18" charset="0"/>
              </a:rPr>
              <a:t></a:t>
            </a:r>
            <a:r>
              <a:rPr lang="en-GB" sz="1700">
                <a:cs typeface="Times New Roman" pitchFamily="18" charset="0"/>
              </a:rPr>
              <a:t> ABb  </a:t>
            </a:r>
            <a:r>
              <a:rPr lang="en-GB" sz="1700">
                <a:latin typeface="Symbol" pitchFamily="18" charset="2"/>
                <a:cs typeface="Times New Roman" pitchFamily="18" charset="0"/>
              </a:rPr>
              <a:t></a:t>
            </a:r>
            <a:r>
              <a:rPr lang="en-GB" sz="1700">
                <a:cs typeface="Times New Roman" pitchFamily="18" charset="0"/>
              </a:rPr>
              <a:t> aaABb  </a:t>
            </a:r>
            <a:r>
              <a:rPr lang="en-GB" sz="1700">
                <a:latin typeface="Symbol" pitchFamily="18" charset="2"/>
                <a:cs typeface="Times New Roman" pitchFamily="18" charset="0"/>
              </a:rPr>
              <a:t></a:t>
            </a:r>
            <a:r>
              <a:rPr lang="en-GB" sz="1700">
                <a:cs typeface="Times New Roman" pitchFamily="18" charset="0"/>
              </a:rPr>
              <a:t>aaAb  </a:t>
            </a:r>
            <a:r>
              <a:rPr lang="en-GB" sz="1700">
                <a:latin typeface="Symbol" pitchFamily="18" charset="2"/>
                <a:cs typeface="Times New Roman" pitchFamily="18" charset="0"/>
              </a:rPr>
              <a:t></a:t>
            </a:r>
            <a:r>
              <a:rPr lang="en-GB" sz="1700">
                <a:cs typeface="Times New Roman" pitchFamily="18" charset="0"/>
              </a:rPr>
              <a:t>aab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a:t>
            </a:r>
            <a:r>
              <a:rPr lang="en-GB" sz="1700" b="1">
                <a:cs typeface="Times New Roman" pitchFamily="18" charset="0"/>
              </a:rPr>
              <a:t>Ex 2.   </a:t>
            </a:r>
            <a:r>
              <a:rPr lang="en-GB" sz="1700">
                <a:cs typeface="Times New Roman" pitchFamily="18" charset="0"/>
              </a:rPr>
              <a:t>G=({A,B,S}, {a,b},S,P} dengan aturan produksi P :</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aAB	A</a:t>
            </a:r>
            <a:r>
              <a:rPr lang="en-GB" sz="1700">
                <a:latin typeface="Symbol" pitchFamily="18" charset="2"/>
                <a:cs typeface="Times New Roman" pitchFamily="18" charset="0"/>
              </a:rPr>
              <a:t></a:t>
            </a:r>
            <a:r>
              <a:rPr lang="en-GB" sz="1700">
                <a:cs typeface="Times New Roman" pitchFamily="18" charset="0"/>
              </a:rPr>
              <a:t> bBb		B</a:t>
            </a:r>
            <a:r>
              <a:rPr lang="en-GB" sz="1700">
                <a:latin typeface="Symbol" pitchFamily="18" charset="2"/>
                <a:cs typeface="Times New Roman" pitchFamily="18" charset="0"/>
              </a:rPr>
              <a:t></a:t>
            </a:r>
            <a:r>
              <a:rPr lang="en-GB" sz="1700">
                <a:cs typeface="Times New Roman" pitchFamily="18" charset="0"/>
              </a:rPr>
              <a:t> A | </a:t>
            </a:r>
            <a:r>
              <a:rPr lang="en-GB" sz="1700">
                <a:latin typeface="Symbol" pitchFamily="18" charset="2"/>
                <a:cs typeface="Times New Roman" pitchFamily="18" charset="0"/>
              </a:rPr>
              <a:t></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Leftmost derivation untuk menghasilkan string abbbb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aAB </a:t>
            </a:r>
            <a:r>
              <a:rPr lang="en-GB" sz="1700">
                <a:latin typeface="Symbol" pitchFamily="18" charset="2"/>
                <a:cs typeface="Times New Roman" pitchFamily="18" charset="0"/>
              </a:rPr>
              <a:t></a:t>
            </a:r>
            <a:r>
              <a:rPr lang="en-GB" sz="1700">
                <a:cs typeface="Times New Roman" pitchFamily="18" charset="0"/>
              </a:rPr>
              <a:t> abBbB </a:t>
            </a:r>
            <a:r>
              <a:rPr lang="en-GB" sz="1700">
                <a:latin typeface="Symbol" pitchFamily="18" charset="2"/>
                <a:cs typeface="Times New Roman" pitchFamily="18" charset="0"/>
              </a:rPr>
              <a:t></a:t>
            </a:r>
            <a:r>
              <a:rPr lang="en-GB" sz="1700">
                <a:cs typeface="Times New Roman" pitchFamily="18" charset="0"/>
              </a:rPr>
              <a:t> abAbB </a:t>
            </a:r>
            <a:r>
              <a:rPr lang="en-GB" sz="1700">
                <a:latin typeface="Symbol" pitchFamily="18" charset="2"/>
                <a:cs typeface="Times New Roman" pitchFamily="18" charset="0"/>
              </a:rPr>
              <a:t></a:t>
            </a:r>
            <a:r>
              <a:rPr lang="en-GB" sz="1700">
                <a:cs typeface="Times New Roman" pitchFamily="18" charset="0"/>
              </a:rPr>
              <a:t> abbBbbB  </a:t>
            </a:r>
            <a:r>
              <a:rPr lang="en-GB" sz="1700">
                <a:latin typeface="Symbol" pitchFamily="18" charset="2"/>
                <a:cs typeface="Times New Roman" pitchFamily="18" charset="0"/>
              </a:rPr>
              <a:t></a:t>
            </a:r>
            <a:r>
              <a:rPr lang="en-GB" sz="1700">
                <a:cs typeface="Times New Roman" pitchFamily="18" charset="0"/>
              </a:rPr>
              <a:t> abbbbB </a:t>
            </a:r>
            <a:r>
              <a:rPr lang="en-GB" sz="1700">
                <a:latin typeface="Symbol" pitchFamily="18" charset="2"/>
                <a:cs typeface="Times New Roman" pitchFamily="18" charset="0"/>
              </a:rPr>
              <a:t></a:t>
            </a:r>
            <a:r>
              <a:rPr lang="en-GB" sz="1700">
                <a:cs typeface="Times New Roman" pitchFamily="18" charset="0"/>
              </a:rPr>
              <a:t> abbbb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Righmost derivation untuk menghasilkan string aab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aAB </a:t>
            </a:r>
            <a:r>
              <a:rPr lang="en-GB" sz="1700">
                <a:latin typeface="Symbol" pitchFamily="18" charset="2"/>
                <a:cs typeface="Times New Roman" pitchFamily="18" charset="0"/>
              </a:rPr>
              <a:t></a:t>
            </a:r>
            <a:r>
              <a:rPr lang="en-GB" sz="1700">
                <a:cs typeface="Times New Roman" pitchFamily="18" charset="0"/>
              </a:rPr>
              <a:t> aA </a:t>
            </a:r>
            <a:r>
              <a:rPr lang="en-GB" sz="1700">
                <a:latin typeface="Symbol" pitchFamily="18" charset="2"/>
                <a:cs typeface="Times New Roman" pitchFamily="18" charset="0"/>
              </a:rPr>
              <a:t></a:t>
            </a:r>
            <a:r>
              <a:rPr lang="en-GB" sz="1700">
                <a:cs typeface="Times New Roman" pitchFamily="18" charset="0"/>
              </a:rPr>
              <a:t> abBb </a:t>
            </a:r>
            <a:r>
              <a:rPr lang="en-GB" sz="1700">
                <a:latin typeface="Symbol" pitchFamily="18" charset="2"/>
                <a:cs typeface="Times New Roman" pitchFamily="18" charset="0"/>
              </a:rPr>
              <a:t></a:t>
            </a:r>
            <a:r>
              <a:rPr lang="en-GB" sz="1700">
                <a:cs typeface="Times New Roman" pitchFamily="18" charset="0"/>
              </a:rPr>
              <a:t> abAb </a:t>
            </a:r>
            <a:r>
              <a:rPr lang="en-GB" sz="1700">
                <a:latin typeface="Symbol" pitchFamily="18" charset="2"/>
                <a:cs typeface="Times New Roman" pitchFamily="18" charset="0"/>
              </a:rPr>
              <a:t></a:t>
            </a:r>
            <a:r>
              <a:rPr lang="en-GB" sz="1700">
                <a:cs typeface="Times New Roman" pitchFamily="18" charset="0"/>
              </a:rPr>
              <a:t> abbBbb </a:t>
            </a:r>
            <a:r>
              <a:rPr lang="en-GB" sz="1700">
                <a:latin typeface="Symbol" pitchFamily="18" charset="2"/>
                <a:cs typeface="Times New Roman" pitchFamily="18" charset="0"/>
              </a:rPr>
              <a:t></a:t>
            </a:r>
            <a:r>
              <a:rPr lang="en-GB" sz="1700">
                <a:cs typeface="Times New Roman" pitchFamily="18" charset="0"/>
              </a:rPr>
              <a:t> abbbb</a:t>
            </a:r>
          </a:p>
          <a:p>
            <a:pPr>
              <a:lnSpc>
                <a:spcPct val="90000"/>
              </a:lnSpc>
              <a:spcBef>
                <a:spcPts val="42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70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8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8194">
                                            <p:txEl>
                                              <p:pRg st="0" end="0"/>
                                            </p:txEl>
                                          </p:spTgt>
                                        </p:tgtEl>
                                        <p:attrNameLst>
                                          <p:attrName>style.visibility</p:attrName>
                                        </p:attrNameLst>
                                      </p:cBhvr>
                                      <p:to>
                                        <p:strVal val="visible"/>
                                      </p:to>
                                    </p:set>
                                    <p:anim calcmode="lin" valueType="num">
                                      <p:cBhvr additive="repl">
                                        <p:cTn id="11" dur="500" fill="hold"/>
                                        <p:tgtEl>
                                          <p:spTgt spid="8194">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8194">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8194">
                                            <p:txEl>
                                              <p:pRg st="1" end="1"/>
                                            </p:txEl>
                                          </p:spTgt>
                                        </p:tgtEl>
                                        <p:attrNameLst>
                                          <p:attrName>style.visibility</p:attrName>
                                        </p:attrNameLst>
                                      </p:cBhvr>
                                      <p:to>
                                        <p:strVal val="visible"/>
                                      </p:to>
                                    </p:set>
                                    <p:anim calcmode="lin" valueType="num">
                                      <p:cBhvr additive="repl">
                                        <p:cTn id="17" dur="500" fill="hold"/>
                                        <p:tgtEl>
                                          <p:spTgt spid="8194">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8194">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8194">
                                            <p:txEl>
                                              <p:pRg st="2" end="2"/>
                                            </p:txEl>
                                          </p:spTgt>
                                        </p:tgtEl>
                                        <p:attrNameLst>
                                          <p:attrName>style.visibility</p:attrName>
                                        </p:attrNameLst>
                                      </p:cBhvr>
                                      <p:to>
                                        <p:strVal val="visible"/>
                                      </p:to>
                                    </p:set>
                                    <p:anim calcmode="lin" valueType="num">
                                      <p:cBhvr additive="repl">
                                        <p:cTn id="23" dur="500" fill="hold"/>
                                        <p:tgtEl>
                                          <p:spTgt spid="8194">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8194">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8194">
                                            <p:txEl>
                                              <p:pRg st="3" end="3"/>
                                            </p:txEl>
                                          </p:spTgt>
                                        </p:tgtEl>
                                        <p:attrNameLst>
                                          <p:attrName>style.visibility</p:attrName>
                                        </p:attrNameLst>
                                      </p:cBhvr>
                                      <p:to>
                                        <p:strVal val="visible"/>
                                      </p:to>
                                    </p:set>
                                    <p:anim calcmode="lin" valueType="num">
                                      <p:cBhvr additive="repl">
                                        <p:cTn id="29" dur="500" fill="hold"/>
                                        <p:tgtEl>
                                          <p:spTgt spid="8194">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8194">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8194">
                                            <p:txEl>
                                              <p:pRg st="4" end="4"/>
                                            </p:txEl>
                                          </p:spTgt>
                                        </p:tgtEl>
                                        <p:attrNameLst>
                                          <p:attrName>style.visibility</p:attrName>
                                        </p:attrNameLst>
                                      </p:cBhvr>
                                      <p:to>
                                        <p:strVal val="visible"/>
                                      </p:to>
                                    </p:set>
                                    <p:anim calcmode="lin" valueType="num">
                                      <p:cBhvr additive="repl">
                                        <p:cTn id="35" dur="500" fill="hold"/>
                                        <p:tgtEl>
                                          <p:spTgt spid="8194">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8194">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8194">
                                            <p:txEl>
                                              <p:pRg st="5" end="5"/>
                                            </p:txEl>
                                          </p:spTgt>
                                        </p:tgtEl>
                                        <p:attrNameLst>
                                          <p:attrName>style.visibility</p:attrName>
                                        </p:attrNameLst>
                                      </p:cBhvr>
                                      <p:to>
                                        <p:strVal val="visible"/>
                                      </p:to>
                                    </p:set>
                                    <p:anim calcmode="lin" valueType="num">
                                      <p:cBhvr additive="repl">
                                        <p:cTn id="41" dur="500" fill="hold"/>
                                        <p:tgtEl>
                                          <p:spTgt spid="8194">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8194">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8194">
                                            <p:txEl>
                                              <p:pRg st="6" end="6"/>
                                            </p:txEl>
                                          </p:spTgt>
                                        </p:tgtEl>
                                        <p:attrNameLst>
                                          <p:attrName>style.visibility</p:attrName>
                                        </p:attrNameLst>
                                      </p:cBhvr>
                                      <p:to>
                                        <p:strVal val="visible"/>
                                      </p:to>
                                    </p:set>
                                    <p:anim calcmode="lin" valueType="num">
                                      <p:cBhvr additive="repl">
                                        <p:cTn id="47" dur="500" fill="hold"/>
                                        <p:tgtEl>
                                          <p:spTgt spid="8194">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8194">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8194">
                                            <p:txEl>
                                              <p:pRg st="7" end="7"/>
                                            </p:txEl>
                                          </p:spTgt>
                                        </p:tgtEl>
                                        <p:attrNameLst>
                                          <p:attrName>style.visibility</p:attrName>
                                        </p:attrNameLst>
                                      </p:cBhvr>
                                      <p:to>
                                        <p:strVal val="visible"/>
                                      </p:to>
                                    </p:set>
                                    <p:anim calcmode="lin" valueType="num">
                                      <p:cBhvr additive="repl">
                                        <p:cTn id="53" dur="500" fill="hold"/>
                                        <p:tgtEl>
                                          <p:spTgt spid="8194">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8194">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8194">
                                            <p:txEl>
                                              <p:pRg st="8" end="8"/>
                                            </p:txEl>
                                          </p:spTgt>
                                        </p:tgtEl>
                                        <p:attrNameLst>
                                          <p:attrName>style.visibility</p:attrName>
                                        </p:attrNameLst>
                                      </p:cBhvr>
                                      <p:to>
                                        <p:strVal val="visible"/>
                                      </p:to>
                                    </p:set>
                                    <p:anim calcmode="lin" valueType="num">
                                      <p:cBhvr additive="repl">
                                        <p:cTn id="59" dur="500" fill="hold"/>
                                        <p:tgtEl>
                                          <p:spTgt spid="8194">
                                            <p:txEl>
                                              <p:pRg st="8" end="8"/>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8194">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8194">
                                            <p:txEl>
                                              <p:pRg st="9" end="9"/>
                                            </p:txEl>
                                          </p:spTgt>
                                        </p:tgtEl>
                                        <p:attrNameLst>
                                          <p:attrName>style.visibility</p:attrName>
                                        </p:attrNameLst>
                                      </p:cBhvr>
                                      <p:to>
                                        <p:strVal val="visible"/>
                                      </p:to>
                                    </p:set>
                                    <p:anim calcmode="lin" valueType="num">
                                      <p:cBhvr additive="repl">
                                        <p:cTn id="65" dur="500" fill="hold"/>
                                        <p:tgtEl>
                                          <p:spTgt spid="8194">
                                            <p:txEl>
                                              <p:pRg st="9" end="9"/>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8194">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additive="repl">
                                        <p:cTn id="70" dur="1" fill="hold">
                                          <p:stCondLst>
                                            <p:cond delay="0"/>
                                          </p:stCondLst>
                                        </p:cTn>
                                        <p:tgtEl>
                                          <p:spTgt spid="8194">
                                            <p:txEl>
                                              <p:pRg st="10" end="10"/>
                                            </p:txEl>
                                          </p:spTgt>
                                        </p:tgtEl>
                                        <p:attrNameLst>
                                          <p:attrName>style.visibility</p:attrName>
                                        </p:attrNameLst>
                                      </p:cBhvr>
                                      <p:to>
                                        <p:strVal val="visible"/>
                                      </p:to>
                                    </p:set>
                                    <p:anim calcmode="lin" valueType="num">
                                      <p:cBhvr additive="repl">
                                        <p:cTn id="71" dur="500" fill="hold"/>
                                        <p:tgtEl>
                                          <p:spTgt spid="8194">
                                            <p:txEl>
                                              <p:pRg st="10" end="10"/>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8194">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additive="repl">
                                        <p:cTn id="76" dur="1" fill="hold">
                                          <p:stCondLst>
                                            <p:cond delay="0"/>
                                          </p:stCondLst>
                                        </p:cTn>
                                        <p:tgtEl>
                                          <p:spTgt spid="8194">
                                            <p:txEl>
                                              <p:pRg st="11" end="11"/>
                                            </p:txEl>
                                          </p:spTgt>
                                        </p:tgtEl>
                                        <p:attrNameLst>
                                          <p:attrName>style.visibility</p:attrName>
                                        </p:attrNameLst>
                                      </p:cBhvr>
                                      <p:to>
                                        <p:strVal val="visible"/>
                                      </p:to>
                                    </p:set>
                                    <p:anim calcmode="lin" valueType="num">
                                      <p:cBhvr additive="repl">
                                        <p:cTn id="77" dur="500" fill="hold"/>
                                        <p:tgtEl>
                                          <p:spTgt spid="8194">
                                            <p:txEl>
                                              <p:pRg st="11" end="11"/>
                                            </p:txEl>
                                          </p:spTgt>
                                        </p:tgtEl>
                                        <p:attrNameLst>
                                          <p:attrName>ppt_x</p:attrName>
                                        </p:attrNameLst>
                                      </p:cBhvr>
                                      <p:tavLst>
                                        <p:tav tm="100000">
                                          <p:val>
                                            <p:strVal val="#ppt_x"/>
                                          </p:val>
                                        </p:tav>
                                        <p:tav tm="100000">
                                          <p:val>
                                            <p:strVal val="#ppt_x"/>
                                          </p:val>
                                        </p:tav>
                                      </p:tavLst>
                                    </p:anim>
                                    <p:anim calcmode="lin" valueType="num">
                                      <p:cBhvr additive="repl">
                                        <p:cTn id="78" dur="500" fill="hold"/>
                                        <p:tgtEl>
                                          <p:spTgt spid="8194">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additive="repl">
                                        <p:cTn id="82" dur="1" fill="hold">
                                          <p:stCondLst>
                                            <p:cond delay="0"/>
                                          </p:stCondLst>
                                        </p:cTn>
                                        <p:tgtEl>
                                          <p:spTgt spid="8194">
                                            <p:txEl>
                                              <p:pRg st="12" end="12"/>
                                            </p:txEl>
                                          </p:spTgt>
                                        </p:tgtEl>
                                        <p:attrNameLst>
                                          <p:attrName>style.visibility</p:attrName>
                                        </p:attrNameLst>
                                      </p:cBhvr>
                                      <p:to>
                                        <p:strVal val="visible"/>
                                      </p:to>
                                    </p:set>
                                    <p:anim calcmode="lin" valueType="num">
                                      <p:cBhvr additive="repl">
                                        <p:cTn id="83" dur="500" fill="hold"/>
                                        <p:tgtEl>
                                          <p:spTgt spid="8194">
                                            <p:txEl>
                                              <p:pRg st="12" end="12"/>
                                            </p:txEl>
                                          </p:spTgt>
                                        </p:tgtEl>
                                        <p:attrNameLst>
                                          <p:attrName>ppt_x</p:attrName>
                                        </p:attrNameLst>
                                      </p:cBhvr>
                                      <p:tavLst>
                                        <p:tav tm="100000">
                                          <p:val>
                                            <p:strVal val="#ppt_x"/>
                                          </p:val>
                                        </p:tav>
                                        <p:tav tm="100000">
                                          <p:val>
                                            <p:strVal val="#ppt_x"/>
                                          </p:val>
                                        </p:tav>
                                      </p:tavLst>
                                    </p:anim>
                                    <p:anim calcmode="lin" valueType="num">
                                      <p:cBhvr additive="repl">
                                        <p:cTn id="84" dur="500" fill="hold"/>
                                        <p:tgtEl>
                                          <p:spTgt spid="8194">
                                            <p:txEl>
                                              <p:pRg st="12" end="12"/>
                                            </p:txEl>
                                          </p:spTgt>
                                        </p:tgtEl>
                                        <p:attrNameLst>
                                          <p:attrName>ppt_y</p:attrName>
                                        </p:attrNameLst>
                                      </p:cBhvr>
                                      <p:tavLst>
                                        <p:tav tm="10000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additive="repl">
                                        <p:cTn id="88" dur="1" fill="hold">
                                          <p:stCondLst>
                                            <p:cond delay="0"/>
                                          </p:stCondLst>
                                        </p:cTn>
                                        <p:tgtEl>
                                          <p:spTgt spid="8194">
                                            <p:txEl>
                                              <p:pRg st="13" end="13"/>
                                            </p:txEl>
                                          </p:spTgt>
                                        </p:tgtEl>
                                        <p:attrNameLst>
                                          <p:attrName>style.visibility</p:attrName>
                                        </p:attrNameLst>
                                      </p:cBhvr>
                                      <p:to>
                                        <p:strVal val="visible"/>
                                      </p:to>
                                    </p:set>
                                    <p:anim calcmode="lin" valueType="num">
                                      <p:cBhvr additive="repl">
                                        <p:cTn id="89" dur="500" fill="hold"/>
                                        <p:tgtEl>
                                          <p:spTgt spid="8194">
                                            <p:txEl>
                                              <p:pRg st="13" end="13"/>
                                            </p:txEl>
                                          </p:spTgt>
                                        </p:tgtEl>
                                        <p:attrNameLst>
                                          <p:attrName>ppt_x</p:attrName>
                                        </p:attrNameLst>
                                      </p:cBhvr>
                                      <p:tavLst>
                                        <p:tav tm="100000">
                                          <p:val>
                                            <p:strVal val="#ppt_x"/>
                                          </p:val>
                                        </p:tav>
                                        <p:tav tm="100000">
                                          <p:val>
                                            <p:strVal val="#ppt_x"/>
                                          </p:val>
                                        </p:tav>
                                      </p:tavLst>
                                    </p:anim>
                                    <p:anim calcmode="lin" valueType="num">
                                      <p:cBhvr additive="repl">
                                        <p:cTn id="90" dur="500" fill="hold"/>
                                        <p:tgtEl>
                                          <p:spTgt spid="8194">
                                            <p:txEl>
                                              <p:pRg st="13" end="1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8" name="Slide Number Placeholder 5"/>
          <p:cNvSpPr>
            <a:spLocks noGrp="1"/>
          </p:cNvSpPr>
          <p:nvPr>
            <p:ph type="sldNum" idx="12"/>
          </p:nvPr>
        </p:nvSpPr>
        <p:spPr/>
        <p:txBody>
          <a:bodyPr/>
          <a:lstStyle/>
          <a:p>
            <a:fld id="{BF2C9194-95BF-430D-BA72-BE250B4CD58C}" type="slidenum">
              <a:rPr lang="en-GB"/>
              <a:pPr/>
              <a:t>13</a:t>
            </a:fld>
            <a:endParaRPr lang="en-GB"/>
          </a:p>
        </p:txBody>
      </p:sp>
      <p:sp>
        <p:nvSpPr>
          <p:cNvPr id="9217" name="Rectangle 1"/>
          <p:cNvSpPr>
            <a:spLocks noGrp="1" noChangeArrowheads="1"/>
          </p:cNvSpPr>
          <p:nvPr>
            <p:ph type="title" idx="4294967295"/>
          </p:nvPr>
        </p:nvSpPr>
        <p:spPr>
          <a:xfrm>
            <a:off x="703263"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Times New Roman" pitchFamily="18" charset="0"/>
              </a:rPr>
              <a:t>Pohon urai </a:t>
            </a:r>
          </a:p>
        </p:txBody>
      </p:sp>
      <p:sp>
        <p:nvSpPr>
          <p:cNvPr id="9218" name="Rectangle 2"/>
          <p:cNvSpPr>
            <a:spLocks noGrp="1" noChangeArrowheads="1"/>
          </p:cNvSpPr>
          <p:nvPr>
            <p:ph type="body" idx="4294967295"/>
          </p:nvPr>
        </p:nvSpPr>
        <p:spPr>
          <a:xfrm>
            <a:off x="633413" y="1447800"/>
            <a:ext cx="7772400" cy="1543050"/>
          </a:xfrm>
          <a:ln/>
        </p:spPr>
        <p:txBody>
          <a:bodyPr/>
          <a:lstStyle/>
          <a:p>
            <a:pPr marL="0" indent="0">
              <a:lnSpc>
                <a:spcPct val="80000"/>
              </a:lnSpc>
              <a:spcBef>
                <a:spcPts val="47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900">
                <a:cs typeface="Times New Roman" pitchFamily="18" charset="0"/>
              </a:rPr>
              <a:t>Untuk menampilkan penguraian, dapat dilakukan dengan membentuk pohon urai (sayangnya, urutan penguraian tidak terlihat) . Pohon urai adalah representasi grafis dari suatu rangkaian penguraian. Simpul menyatakan simbol pada grammar, dan cabang menyatakan tahapan penguraian</a:t>
            </a:r>
          </a:p>
          <a:p>
            <a:pPr marL="0" indent="0">
              <a:lnSpc>
                <a:spcPct val="80000"/>
              </a:lnSpc>
              <a:spcBef>
                <a:spcPts val="47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sz="1900">
              <a:cs typeface="Times New Roman" pitchFamily="18" charset="0"/>
            </a:endParaRPr>
          </a:p>
        </p:txBody>
      </p:sp>
      <p:sp>
        <p:nvSpPr>
          <p:cNvPr id="9219" name="Rectangle 3"/>
          <p:cNvSpPr>
            <a:spLocks noChangeArrowheads="1"/>
          </p:cNvSpPr>
          <p:nvPr/>
        </p:nvSpPr>
        <p:spPr bwMode="auto">
          <a:xfrm>
            <a:off x="2905125" y="2181225"/>
            <a:ext cx="9144000" cy="1588"/>
          </a:xfrm>
          <a:prstGeom prst="rect">
            <a:avLst/>
          </a:prstGeom>
          <a:noFill/>
          <a:ln w="9525">
            <a:noFill/>
            <a:round/>
            <a:headEnd/>
            <a:tailEnd/>
          </a:ln>
          <a:effectLst/>
        </p:spPr>
        <p:txBody>
          <a:bodyPr wrap="none" anchor="ctr"/>
          <a:lstStyle/>
          <a:p>
            <a:endParaRPr lang="en-US"/>
          </a:p>
        </p:txBody>
      </p:sp>
      <p:graphicFrame>
        <p:nvGraphicFramePr>
          <p:cNvPr id="9220" name="Object 4"/>
          <p:cNvGraphicFramePr>
            <a:graphicFrameLocks noChangeAspect="1"/>
          </p:cNvGraphicFramePr>
          <p:nvPr/>
        </p:nvGraphicFramePr>
        <p:xfrm>
          <a:off x="4905375" y="3213100"/>
          <a:ext cx="3332163" cy="2495550"/>
        </p:xfrm>
        <a:graphic>
          <a:graphicData uri="http://schemas.openxmlformats.org/presentationml/2006/ole">
            <p:oleObj spid="_x0000_s1026" r:id="rId4" imgW="6271200" imgH="5356800" progId="">
              <p:embed/>
            </p:oleObj>
          </a:graphicData>
        </a:graphic>
      </p:graphicFrame>
      <p:sp>
        <p:nvSpPr>
          <p:cNvPr id="9221" name="Rectangle 5"/>
          <p:cNvSpPr>
            <a:spLocks noChangeArrowheads="1"/>
          </p:cNvSpPr>
          <p:nvPr/>
        </p:nvSpPr>
        <p:spPr bwMode="auto">
          <a:xfrm>
            <a:off x="582613" y="3068638"/>
            <a:ext cx="3729037" cy="2830512"/>
          </a:xfrm>
          <a:prstGeom prst="rect">
            <a:avLst/>
          </a:prstGeom>
          <a:noFill/>
          <a:ln w="9525">
            <a:noFill/>
            <a:round/>
            <a:headEnd/>
            <a:tailEnd/>
          </a:ln>
          <a:effectLst/>
        </p:spPr>
        <p:txBody>
          <a:bodyPr lIns="90000" tIns="46800" rIns="90000" bIns="46800">
            <a:spAutoFit/>
          </a:bodyPr>
          <a:lstStyle/>
          <a:p>
            <a:pPr>
              <a:lnSpc>
                <a:spcPct val="9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cs typeface="Times New Roman" pitchFamily="18" charset="0"/>
              </a:rPr>
              <a:t>Ex    </a:t>
            </a:r>
            <a:r>
              <a:rPr lang="en-GB">
                <a:solidFill>
                  <a:srgbClr val="000000"/>
                </a:solidFill>
                <a:cs typeface="Times New Roman" pitchFamily="18" charset="0"/>
              </a:rPr>
              <a:t>G=({A,B,S}, {a,b},S,P} </a:t>
            </a:r>
          </a:p>
          <a:p>
            <a:pPr>
              <a:lnSpc>
                <a:spcPct val="9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cs typeface="Times New Roman" pitchFamily="18" charset="0"/>
              </a:rPr>
              <a:t>dengan aturan produksi P :</a:t>
            </a:r>
          </a:p>
          <a:p>
            <a:pPr>
              <a:lnSpc>
                <a:spcPct val="9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cs typeface="Times New Roman" pitchFamily="18" charset="0"/>
              </a:rPr>
              <a:t>	S </a:t>
            </a:r>
            <a:r>
              <a:rPr lang="en-GB">
                <a:solidFill>
                  <a:srgbClr val="000000"/>
                </a:solidFill>
                <a:latin typeface="Symbol" pitchFamily="18" charset="2"/>
                <a:cs typeface="Times New Roman" pitchFamily="18" charset="0"/>
              </a:rPr>
              <a:t></a:t>
            </a:r>
            <a:r>
              <a:rPr lang="en-GB">
                <a:solidFill>
                  <a:srgbClr val="000000"/>
                </a:solidFill>
                <a:cs typeface="Times New Roman" pitchFamily="18" charset="0"/>
              </a:rPr>
              <a:t> aAB</a:t>
            </a:r>
          </a:p>
          <a:p>
            <a:pPr>
              <a:lnSpc>
                <a:spcPct val="9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cs typeface="Times New Roman" pitchFamily="18" charset="0"/>
              </a:rPr>
              <a:t>	A</a:t>
            </a:r>
            <a:r>
              <a:rPr lang="en-GB">
                <a:solidFill>
                  <a:srgbClr val="000000"/>
                </a:solidFill>
                <a:latin typeface="Symbol" pitchFamily="18" charset="2"/>
                <a:cs typeface="Times New Roman" pitchFamily="18" charset="0"/>
              </a:rPr>
              <a:t></a:t>
            </a:r>
            <a:r>
              <a:rPr lang="en-GB">
                <a:solidFill>
                  <a:srgbClr val="000000"/>
                </a:solidFill>
                <a:cs typeface="Times New Roman" pitchFamily="18" charset="0"/>
              </a:rPr>
              <a:t> bBb	</a:t>
            </a:r>
          </a:p>
          <a:p>
            <a:pPr>
              <a:lnSpc>
                <a:spcPct val="9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cs typeface="Times New Roman" pitchFamily="18" charset="0"/>
              </a:rPr>
              <a:t>	B</a:t>
            </a:r>
            <a:r>
              <a:rPr lang="en-GB">
                <a:solidFill>
                  <a:srgbClr val="000000"/>
                </a:solidFill>
                <a:latin typeface="Symbol" pitchFamily="18" charset="2"/>
                <a:cs typeface="Times New Roman" pitchFamily="18" charset="0"/>
              </a:rPr>
              <a:t></a:t>
            </a:r>
            <a:r>
              <a:rPr lang="en-GB">
                <a:solidFill>
                  <a:srgbClr val="000000"/>
                </a:solidFill>
                <a:cs typeface="Times New Roman" pitchFamily="18" charset="0"/>
              </a:rPr>
              <a:t> A | </a:t>
            </a:r>
            <a:r>
              <a:rPr lang="en-GB">
                <a:solidFill>
                  <a:srgbClr val="000000"/>
                </a:solidFill>
                <a:latin typeface="Symbol" pitchFamily="18" charset="2"/>
                <a:cs typeface="Times New Roman" pitchFamily="18" charset="0"/>
              </a:rPr>
              <a:t></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9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9218">
                                            <p:txEl>
                                              <p:pRg st="0" end="0"/>
                                            </p:txEl>
                                          </p:spTgt>
                                        </p:tgtEl>
                                        <p:attrNameLst>
                                          <p:attrName>style.visibility</p:attrName>
                                        </p:attrNameLst>
                                      </p:cBhvr>
                                      <p:to>
                                        <p:strVal val="visible"/>
                                      </p:to>
                                    </p:set>
                                    <p:anim calcmode="lin" valueType="num">
                                      <p:cBhvr additive="repl">
                                        <p:cTn id="11" dur="500" fill="hold"/>
                                        <p:tgtEl>
                                          <p:spTgt spid="9218">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9218">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30" name="Slide Number Placeholder 4"/>
          <p:cNvSpPr>
            <a:spLocks noGrp="1"/>
          </p:cNvSpPr>
          <p:nvPr>
            <p:ph type="sldNum" idx="12"/>
          </p:nvPr>
        </p:nvSpPr>
        <p:spPr/>
        <p:txBody>
          <a:bodyPr/>
          <a:lstStyle/>
          <a:p>
            <a:fld id="{F0856618-E1C0-4AF6-85E9-E59883916FAB}" type="slidenum">
              <a:rPr lang="en-GB"/>
              <a:pPr/>
              <a:t>14</a:t>
            </a:fld>
            <a:endParaRPr lang="en-GB"/>
          </a:p>
        </p:txBody>
      </p:sp>
      <p:sp>
        <p:nvSpPr>
          <p:cNvPr id="10241" name="Rectangle 1"/>
          <p:cNvSpPr>
            <a:spLocks noGrp="1" noChangeArrowheads="1"/>
          </p:cNvSpPr>
          <p:nvPr>
            <p:ph type="title" idx="4294967295"/>
          </p:nvPr>
        </p:nvSpPr>
        <p:spPr>
          <a:xfrm>
            <a:off x="650875"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Contoh tatabahasa</a:t>
            </a:r>
          </a:p>
        </p:txBody>
      </p:sp>
      <p:sp>
        <p:nvSpPr>
          <p:cNvPr id="10242" name="Text Box 2"/>
          <p:cNvSpPr txBox="1">
            <a:spLocks noChangeArrowheads="1"/>
          </p:cNvSpPr>
          <p:nvPr/>
        </p:nvSpPr>
        <p:spPr bwMode="auto">
          <a:xfrm>
            <a:off x="228600" y="1447800"/>
            <a:ext cx="7700963" cy="1924050"/>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Tatabahasa berikut menyatakan “ list/rangkaian digit yang dipisahkan dengan tanda plus atau minus”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list</a:t>
            </a:r>
            <a:r>
              <a:rPr lang="en-GB" sz="2000">
                <a:solidFill>
                  <a:srgbClr val="000000"/>
                </a:solidFill>
              </a:rPr>
              <a:t> </a:t>
            </a:r>
            <a:r>
              <a:rPr lang="en-GB" sz="2000">
                <a:solidFill>
                  <a:srgbClr val="000000"/>
                </a:solidFill>
                <a:latin typeface="Symbol" pitchFamily="18" charset="2"/>
              </a:rPr>
              <a:t></a:t>
            </a:r>
            <a:r>
              <a:rPr lang="en-GB" sz="2000">
                <a:solidFill>
                  <a:srgbClr val="000000"/>
                </a:solidFill>
              </a:rPr>
              <a:t> </a:t>
            </a:r>
            <a:r>
              <a:rPr lang="en-GB" sz="2000" i="1">
                <a:solidFill>
                  <a:srgbClr val="000000"/>
                </a:solidFill>
              </a:rPr>
              <a:t>list </a:t>
            </a:r>
            <a:r>
              <a:rPr lang="en-GB" sz="2000">
                <a:solidFill>
                  <a:srgbClr val="000000"/>
                </a:solidFill>
              </a:rPr>
              <a:t>+ </a:t>
            </a:r>
            <a:r>
              <a:rPr lang="en-GB" sz="2000" i="1">
                <a:solidFill>
                  <a:srgbClr val="000000"/>
                </a:solidFill>
              </a:rPr>
              <a:t>digit	</a:t>
            </a:r>
            <a:r>
              <a:rPr lang="en-GB" sz="2000">
                <a:solidFill>
                  <a:srgbClr val="000000"/>
                </a:solidFill>
              </a:rPr>
              <a:t>			(2.2)</a:t>
            </a:r>
            <a:r>
              <a:rPr lang="ar-SA" sz="2000">
                <a:solidFill>
                  <a:srgbClr val="000000"/>
                </a:solidFill>
                <a:cs typeface="Times New Roman" pitchFamily="18" charset="0"/>
              </a:rPr>
              <a:t>‏</a:t>
            </a:r>
            <a:endParaRPr lang="en-GB" sz="200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list</a:t>
            </a:r>
            <a:r>
              <a:rPr lang="en-GB" sz="2000">
                <a:solidFill>
                  <a:srgbClr val="000000"/>
                </a:solidFill>
              </a:rPr>
              <a:t> </a:t>
            </a:r>
            <a:r>
              <a:rPr lang="en-GB" sz="2000">
                <a:solidFill>
                  <a:srgbClr val="000000"/>
                </a:solidFill>
                <a:latin typeface="Symbol" pitchFamily="18" charset="2"/>
              </a:rPr>
              <a:t></a:t>
            </a:r>
            <a:r>
              <a:rPr lang="en-GB" sz="2000">
                <a:solidFill>
                  <a:srgbClr val="000000"/>
                </a:solidFill>
              </a:rPr>
              <a:t> </a:t>
            </a:r>
            <a:r>
              <a:rPr lang="en-GB" sz="2000" i="1">
                <a:solidFill>
                  <a:srgbClr val="000000"/>
                </a:solidFill>
              </a:rPr>
              <a:t>list </a:t>
            </a:r>
            <a:r>
              <a:rPr lang="en-GB" sz="2000">
                <a:solidFill>
                  <a:srgbClr val="000000"/>
                </a:solidFill>
              </a:rPr>
              <a:t>- </a:t>
            </a:r>
            <a:r>
              <a:rPr lang="en-GB" sz="2000" i="1">
                <a:solidFill>
                  <a:srgbClr val="000000"/>
                </a:solidFill>
              </a:rPr>
              <a:t>digit</a:t>
            </a:r>
            <a:r>
              <a:rPr lang="en-GB" sz="2000">
                <a:solidFill>
                  <a:srgbClr val="000000"/>
                </a:solidFill>
              </a:rPr>
              <a:t>				(2.3)</a:t>
            </a:r>
            <a:r>
              <a:rPr lang="ar-SA" sz="2000">
                <a:solidFill>
                  <a:srgbClr val="000000"/>
                </a:solidFill>
                <a:cs typeface="Times New Roman" pitchFamily="18" charset="0"/>
              </a:rPr>
              <a:t>‏</a:t>
            </a:r>
            <a:endParaRPr lang="en-GB" sz="200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list </a:t>
            </a:r>
            <a:r>
              <a:rPr lang="en-GB" sz="2000">
                <a:solidFill>
                  <a:srgbClr val="000000"/>
                </a:solidFill>
                <a:latin typeface="Symbol" pitchFamily="18" charset="2"/>
              </a:rPr>
              <a:t></a:t>
            </a:r>
            <a:r>
              <a:rPr lang="en-GB" sz="2000">
                <a:solidFill>
                  <a:srgbClr val="000000"/>
                </a:solidFill>
              </a:rPr>
              <a:t> </a:t>
            </a:r>
            <a:r>
              <a:rPr lang="en-GB" sz="2000" i="1">
                <a:solidFill>
                  <a:srgbClr val="000000"/>
                </a:solidFill>
              </a:rPr>
              <a:t>digit</a:t>
            </a:r>
            <a:r>
              <a:rPr lang="en-GB" sz="2000">
                <a:solidFill>
                  <a:srgbClr val="000000"/>
                </a:solidFill>
              </a:rPr>
              <a:t>					(2.4)</a:t>
            </a:r>
            <a:r>
              <a:rPr lang="ar-SA" sz="2000">
                <a:solidFill>
                  <a:srgbClr val="000000"/>
                </a:solidFill>
                <a:cs typeface="Times New Roman" pitchFamily="18" charset="0"/>
              </a:rPr>
              <a:t>‏</a:t>
            </a:r>
            <a:endParaRPr lang="en-GB" sz="200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digit </a:t>
            </a:r>
            <a:r>
              <a:rPr lang="en-GB" sz="2000">
                <a:solidFill>
                  <a:srgbClr val="000000"/>
                </a:solidFill>
                <a:latin typeface="Symbol" pitchFamily="18" charset="2"/>
              </a:rPr>
              <a:t></a:t>
            </a:r>
            <a:r>
              <a:rPr lang="en-GB" sz="2000">
                <a:solidFill>
                  <a:srgbClr val="000000"/>
                </a:solidFill>
              </a:rPr>
              <a:t> 0 | 1 | 2 | 3 | 4 | 5 | 6 | 7 | 8 | 9		(2.5)</a:t>
            </a:r>
            <a:r>
              <a:rPr lang="ar-SA" sz="2000">
                <a:solidFill>
                  <a:srgbClr val="000000"/>
                </a:solidFill>
                <a:cs typeface="Times New Roman" pitchFamily="18" charset="0"/>
              </a:rPr>
              <a:t>‏</a:t>
            </a:r>
            <a:endParaRPr lang="en-GB" sz="2000">
              <a:solidFill>
                <a:srgbClr val="000000"/>
              </a:solidFill>
            </a:endParaRPr>
          </a:p>
        </p:txBody>
      </p:sp>
      <p:sp>
        <p:nvSpPr>
          <p:cNvPr id="10243" name="Text Box 3"/>
          <p:cNvSpPr txBox="1">
            <a:spLocks noChangeArrowheads="1"/>
          </p:cNvSpPr>
          <p:nvPr/>
        </p:nvSpPr>
        <p:spPr bwMode="auto">
          <a:xfrm>
            <a:off x="228600" y="3463925"/>
            <a:ext cx="1905000" cy="703263"/>
          </a:xfrm>
          <a:prstGeom prst="rect">
            <a:avLst/>
          </a:prstGeom>
          <a:noFill/>
          <a:ln w="9360">
            <a:solidFill>
              <a:srgbClr val="000000"/>
            </a:solidFill>
            <a:miter lim="800000"/>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Apakah 9-5+2 suatu list?</a:t>
            </a:r>
          </a:p>
        </p:txBody>
      </p:sp>
      <p:sp>
        <p:nvSpPr>
          <p:cNvPr id="10244" name="Text Box 4"/>
          <p:cNvSpPr txBox="1">
            <a:spLocks noChangeArrowheads="1"/>
          </p:cNvSpPr>
          <p:nvPr/>
        </p:nvSpPr>
        <p:spPr bwMode="auto">
          <a:xfrm>
            <a:off x="2362200" y="3463925"/>
            <a:ext cx="6781800" cy="1008063"/>
          </a:xfrm>
          <a:prstGeom prst="rect">
            <a:avLst/>
          </a:prstGeom>
          <a:noFill/>
          <a:ln w="9360">
            <a:solidFill>
              <a:srgbClr val="000000"/>
            </a:solidFill>
            <a:miter lim="800000"/>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 adalah  </a:t>
            </a:r>
            <a:r>
              <a:rPr lang="en-GB" sz="2000" i="1">
                <a:solidFill>
                  <a:srgbClr val="000000"/>
                </a:solidFill>
              </a:rPr>
              <a:t>list </a:t>
            </a:r>
            <a:r>
              <a:rPr lang="en-GB" sz="2000">
                <a:solidFill>
                  <a:srgbClr val="000000"/>
                </a:solidFill>
              </a:rPr>
              <a:t>(2.4), karena 9 adalah </a:t>
            </a:r>
            <a:r>
              <a:rPr lang="en-GB" sz="2000" i="1">
                <a:solidFill>
                  <a:srgbClr val="000000"/>
                </a:solidFill>
              </a:rPr>
              <a:t>digit </a:t>
            </a:r>
            <a:r>
              <a:rPr lang="en-GB" sz="2000">
                <a:solidFill>
                  <a:srgbClr val="000000"/>
                </a:solidFill>
              </a:rPr>
              <a:t>(2.5)</a:t>
            </a:r>
            <a:r>
              <a:rPr lang="ar-SA" sz="2000">
                <a:solidFill>
                  <a:srgbClr val="000000"/>
                </a:solidFill>
                <a:cs typeface="Times New Roman" pitchFamily="18" charset="0"/>
              </a:rPr>
              <a:t>‏</a:t>
            </a:r>
            <a:endParaRPr lang="en-GB" sz="200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9-5 adalah</a:t>
            </a:r>
            <a:r>
              <a:rPr lang="en-GB" sz="2000" i="1">
                <a:solidFill>
                  <a:srgbClr val="000000"/>
                </a:solidFill>
              </a:rPr>
              <a:t> list</a:t>
            </a:r>
            <a:r>
              <a:rPr lang="en-GB" sz="2000">
                <a:solidFill>
                  <a:srgbClr val="000000"/>
                </a:solidFill>
              </a:rPr>
              <a:t> (2.3), karena 9 adalah </a:t>
            </a:r>
            <a:r>
              <a:rPr lang="en-GB" sz="2000" i="1">
                <a:solidFill>
                  <a:srgbClr val="000000"/>
                </a:solidFill>
              </a:rPr>
              <a:t>list</a:t>
            </a:r>
            <a:r>
              <a:rPr lang="en-GB" sz="2000">
                <a:solidFill>
                  <a:srgbClr val="000000"/>
                </a:solidFill>
              </a:rPr>
              <a:t> dan 5 adalah </a:t>
            </a:r>
            <a:r>
              <a:rPr lang="en-GB" sz="2000" i="1">
                <a:solidFill>
                  <a:srgbClr val="000000"/>
                </a:solidFill>
              </a:rPr>
              <a:t>digit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9-5+2 adalah </a:t>
            </a:r>
            <a:r>
              <a:rPr lang="en-GB" sz="2000" i="1">
                <a:solidFill>
                  <a:srgbClr val="000000"/>
                </a:solidFill>
              </a:rPr>
              <a:t>list</a:t>
            </a:r>
            <a:r>
              <a:rPr lang="en-GB" sz="2000">
                <a:solidFill>
                  <a:srgbClr val="000000"/>
                </a:solidFill>
              </a:rPr>
              <a:t> (2.2), karena 9-5 adalah </a:t>
            </a:r>
            <a:r>
              <a:rPr lang="en-GB" sz="2000" i="1">
                <a:solidFill>
                  <a:srgbClr val="000000"/>
                </a:solidFill>
              </a:rPr>
              <a:t>list</a:t>
            </a:r>
            <a:r>
              <a:rPr lang="en-GB" sz="2000">
                <a:solidFill>
                  <a:srgbClr val="000000"/>
                </a:solidFill>
              </a:rPr>
              <a:t> dan 2 adalah  </a:t>
            </a:r>
            <a:r>
              <a:rPr lang="en-GB" sz="2000" i="1">
                <a:solidFill>
                  <a:srgbClr val="000000"/>
                </a:solidFill>
              </a:rPr>
              <a:t>digit</a:t>
            </a:r>
          </a:p>
        </p:txBody>
      </p:sp>
      <p:grpSp>
        <p:nvGrpSpPr>
          <p:cNvPr id="2" name="Group 5"/>
          <p:cNvGrpSpPr>
            <a:grpSpLocks/>
          </p:cNvGrpSpPr>
          <p:nvPr/>
        </p:nvGrpSpPr>
        <p:grpSpPr bwMode="auto">
          <a:xfrm>
            <a:off x="3429000" y="4419600"/>
            <a:ext cx="4224338" cy="2439988"/>
            <a:chOff x="2160" y="2784"/>
            <a:chExt cx="2661" cy="1537"/>
          </a:xfrm>
        </p:grpSpPr>
        <p:sp>
          <p:nvSpPr>
            <p:cNvPr id="10246" name="Text Box 6"/>
            <p:cNvSpPr txBox="1">
              <a:spLocks noChangeArrowheads="1"/>
            </p:cNvSpPr>
            <p:nvPr/>
          </p:nvSpPr>
          <p:spPr bwMode="auto">
            <a:xfrm>
              <a:off x="3587" y="2784"/>
              <a:ext cx="309"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list</a:t>
              </a:r>
            </a:p>
          </p:txBody>
        </p:sp>
        <p:sp>
          <p:nvSpPr>
            <p:cNvPr id="10247" name="Text Box 7"/>
            <p:cNvSpPr txBox="1">
              <a:spLocks noChangeArrowheads="1"/>
            </p:cNvSpPr>
            <p:nvPr/>
          </p:nvSpPr>
          <p:spPr bwMode="auto">
            <a:xfrm>
              <a:off x="2160" y="3703"/>
              <a:ext cx="40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digit</a:t>
              </a:r>
            </a:p>
          </p:txBody>
        </p:sp>
        <p:sp>
          <p:nvSpPr>
            <p:cNvPr id="10248" name="Text Box 8"/>
            <p:cNvSpPr txBox="1">
              <a:spLocks noChangeArrowheads="1"/>
            </p:cNvSpPr>
            <p:nvPr/>
          </p:nvSpPr>
          <p:spPr bwMode="auto">
            <a:xfrm>
              <a:off x="2650" y="3061"/>
              <a:ext cx="309"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list</a:t>
              </a:r>
            </a:p>
          </p:txBody>
        </p:sp>
        <p:sp>
          <p:nvSpPr>
            <p:cNvPr id="10249" name="Text Box 9"/>
            <p:cNvSpPr txBox="1">
              <a:spLocks noChangeArrowheads="1"/>
            </p:cNvSpPr>
            <p:nvPr/>
          </p:nvSpPr>
          <p:spPr bwMode="auto">
            <a:xfrm>
              <a:off x="4414" y="3061"/>
              <a:ext cx="40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digit</a:t>
              </a:r>
            </a:p>
          </p:txBody>
        </p:sp>
        <p:sp>
          <p:nvSpPr>
            <p:cNvPr id="10250" name="Text Box 10"/>
            <p:cNvSpPr txBox="1">
              <a:spLocks noChangeArrowheads="1"/>
            </p:cNvSpPr>
            <p:nvPr/>
          </p:nvSpPr>
          <p:spPr bwMode="auto">
            <a:xfrm>
              <a:off x="2214" y="3359"/>
              <a:ext cx="309"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list</a:t>
              </a:r>
            </a:p>
          </p:txBody>
        </p:sp>
        <p:sp>
          <p:nvSpPr>
            <p:cNvPr id="10251" name="Text Box 11"/>
            <p:cNvSpPr txBox="1">
              <a:spLocks noChangeArrowheads="1"/>
            </p:cNvSpPr>
            <p:nvPr/>
          </p:nvSpPr>
          <p:spPr bwMode="auto">
            <a:xfrm>
              <a:off x="2971" y="3327"/>
              <a:ext cx="557" cy="251"/>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digit</a:t>
              </a:r>
            </a:p>
          </p:txBody>
        </p:sp>
        <p:sp>
          <p:nvSpPr>
            <p:cNvPr id="10252" name="Line 12"/>
            <p:cNvSpPr>
              <a:spLocks noChangeShapeType="1"/>
            </p:cNvSpPr>
            <p:nvPr/>
          </p:nvSpPr>
          <p:spPr bwMode="auto">
            <a:xfrm>
              <a:off x="3873" y="2891"/>
              <a:ext cx="586" cy="229"/>
            </a:xfrm>
            <a:prstGeom prst="line">
              <a:avLst/>
            </a:prstGeom>
            <a:noFill/>
            <a:ln w="9360">
              <a:solidFill>
                <a:srgbClr val="000000"/>
              </a:solidFill>
              <a:miter lim="800000"/>
              <a:headEnd/>
              <a:tailEnd/>
            </a:ln>
            <a:effectLst/>
          </p:spPr>
          <p:txBody>
            <a:bodyPr/>
            <a:lstStyle/>
            <a:p>
              <a:endParaRPr lang="en-US"/>
            </a:p>
          </p:txBody>
        </p:sp>
        <p:sp>
          <p:nvSpPr>
            <p:cNvPr id="10253" name="Line 13"/>
            <p:cNvSpPr>
              <a:spLocks noChangeShapeType="1"/>
            </p:cNvSpPr>
            <p:nvPr/>
          </p:nvSpPr>
          <p:spPr bwMode="auto">
            <a:xfrm flipH="1">
              <a:off x="2925" y="2891"/>
              <a:ext cx="678" cy="184"/>
            </a:xfrm>
            <a:prstGeom prst="line">
              <a:avLst/>
            </a:prstGeom>
            <a:noFill/>
            <a:ln w="9360">
              <a:solidFill>
                <a:srgbClr val="000000"/>
              </a:solidFill>
              <a:miter lim="800000"/>
              <a:headEnd/>
              <a:tailEnd/>
            </a:ln>
            <a:effectLst/>
          </p:spPr>
          <p:txBody>
            <a:bodyPr/>
            <a:lstStyle/>
            <a:p>
              <a:endParaRPr lang="en-US"/>
            </a:p>
          </p:txBody>
        </p:sp>
        <p:sp>
          <p:nvSpPr>
            <p:cNvPr id="10254" name="Line 14"/>
            <p:cNvSpPr>
              <a:spLocks noChangeShapeType="1"/>
            </p:cNvSpPr>
            <p:nvPr/>
          </p:nvSpPr>
          <p:spPr bwMode="auto">
            <a:xfrm>
              <a:off x="2926" y="3212"/>
              <a:ext cx="225" cy="138"/>
            </a:xfrm>
            <a:prstGeom prst="line">
              <a:avLst/>
            </a:prstGeom>
            <a:noFill/>
            <a:ln w="9360">
              <a:solidFill>
                <a:srgbClr val="000000"/>
              </a:solidFill>
              <a:miter lim="800000"/>
              <a:headEnd/>
              <a:tailEnd/>
            </a:ln>
            <a:effectLst/>
          </p:spPr>
          <p:txBody>
            <a:bodyPr/>
            <a:lstStyle/>
            <a:p>
              <a:endParaRPr lang="en-US"/>
            </a:p>
          </p:txBody>
        </p:sp>
        <p:sp>
          <p:nvSpPr>
            <p:cNvPr id="10255" name="Line 15"/>
            <p:cNvSpPr>
              <a:spLocks noChangeShapeType="1"/>
            </p:cNvSpPr>
            <p:nvPr/>
          </p:nvSpPr>
          <p:spPr bwMode="auto">
            <a:xfrm flipH="1">
              <a:off x="2429" y="3212"/>
              <a:ext cx="227" cy="138"/>
            </a:xfrm>
            <a:prstGeom prst="line">
              <a:avLst/>
            </a:prstGeom>
            <a:noFill/>
            <a:ln w="9360">
              <a:solidFill>
                <a:srgbClr val="000000"/>
              </a:solidFill>
              <a:miter lim="800000"/>
              <a:headEnd/>
              <a:tailEnd/>
            </a:ln>
            <a:effectLst/>
          </p:spPr>
          <p:txBody>
            <a:bodyPr/>
            <a:lstStyle/>
            <a:p>
              <a:endParaRPr lang="en-US"/>
            </a:p>
          </p:txBody>
        </p:sp>
        <p:sp>
          <p:nvSpPr>
            <p:cNvPr id="10256" name="Line 16"/>
            <p:cNvSpPr>
              <a:spLocks noChangeShapeType="1"/>
            </p:cNvSpPr>
            <p:nvPr/>
          </p:nvSpPr>
          <p:spPr bwMode="auto">
            <a:xfrm>
              <a:off x="2379" y="3545"/>
              <a:ext cx="1" cy="184"/>
            </a:xfrm>
            <a:prstGeom prst="line">
              <a:avLst/>
            </a:prstGeom>
            <a:noFill/>
            <a:ln w="9360">
              <a:solidFill>
                <a:srgbClr val="000000"/>
              </a:solidFill>
              <a:miter lim="800000"/>
              <a:headEnd/>
              <a:tailEnd/>
            </a:ln>
            <a:effectLst/>
          </p:spPr>
          <p:txBody>
            <a:bodyPr/>
            <a:lstStyle/>
            <a:p>
              <a:endParaRPr lang="en-US"/>
            </a:p>
          </p:txBody>
        </p:sp>
        <p:sp>
          <p:nvSpPr>
            <p:cNvPr id="10257" name="Line 17"/>
            <p:cNvSpPr>
              <a:spLocks noChangeShapeType="1"/>
            </p:cNvSpPr>
            <p:nvPr/>
          </p:nvSpPr>
          <p:spPr bwMode="auto">
            <a:xfrm>
              <a:off x="2385" y="3947"/>
              <a:ext cx="1" cy="138"/>
            </a:xfrm>
            <a:prstGeom prst="line">
              <a:avLst/>
            </a:prstGeom>
            <a:noFill/>
            <a:ln w="9360">
              <a:solidFill>
                <a:srgbClr val="000000"/>
              </a:solidFill>
              <a:miter lim="800000"/>
              <a:headEnd/>
              <a:tailEnd/>
            </a:ln>
            <a:effectLst/>
          </p:spPr>
          <p:txBody>
            <a:bodyPr/>
            <a:lstStyle/>
            <a:p>
              <a:endParaRPr lang="en-US"/>
            </a:p>
          </p:txBody>
        </p:sp>
        <p:sp>
          <p:nvSpPr>
            <p:cNvPr id="10258" name="Line 18"/>
            <p:cNvSpPr>
              <a:spLocks noChangeShapeType="1"/>
            </p:cNvSpPr>
            <p:nvPr/>
          </p:nvSpPr>
          <p:spPr bwMode="auto">
            <a:xfrm>
              <a:off x="2791" y="3304"/>
              <a:ext cx="1" cy="780"/>
            </a:xfrm>
            <a:prstGeom prst="line">
              <a:avLst/>
            </a:prstGeom>
            <a:noFill/>
            <a:ln w="9360">
              <a:solidFill>
                <a:srgbClr val="000000"/>
              </a:solidFill>
              <a:miter lim="800000"/>
              <a:headEnd/>
              <a:tailEnd/>
            </a:ln>
            <a:effectLst/>
          </p:spPr>
          <p:txBody>
            <a:bodyPr/>
            <a:lstStyle/>
            <a:p>
              <a:endParaRPr lang="en-US"/>
            </a:p>
          </p:txBody>
        </p:sp>
        <p:sp>
          <p:nvSpPr>
            <p:cNvPr id="10259" name="Line 19"/>
            <p:cNvSpPr>
              <a:spLocks noChangeShapeType="1"/>
            </p:cNvSpPr>
            <p:nvPr/>
          </p:nvSpPr>
          <p:spPr bwMode="auto">
            <a:xfrm>
              <a:off x="3152" y="3626"/>
              <a:ext cx="1" cy="459"/>
            </a:xfrm>
            <a:prstGeom prst="line">
              <a:avLst/>
            </a:prstGeom>
            <a:noFill/>
            <a:ln w="9360">
              <a:solidFill>
                <a:srgbClr val="000000"/>
              </a:solidFill>
              <a:miter lim="800000"/>
              <a:headEnd/>
              <a:tailEnd/>
            </a:ln>
            <a:effectLst/>
          </p:spPr>
          <p:txBody>
            <a:bodyPr/>
            <a:lstStyle/>
            <a:p>
              <a:endParaRPr lang="en-US"/>
            </a:p>
          </p:txBody>
        </p:sp>
        <p:sp>
          <p:nvSpPr>
            <p:cNvPr id="10260" name="Line 20"/>
            <p:cNvSpPr>
              <a:spLocks noChangeShapeType="1"/>
            </p:cNvSpPr>
            <p:nvPr/>
          </p:nvSpPr>
          <p:spPr bwMode="auto">
            <a:xfrm>
              <a:off x="3738" y="3029"/>
              <a:ext cx="1" cy="1056"/>
            </a:xfrm>
            <a:prstGeom prst="line">
              <a:avLst/>
            </a:prstGeom>
            <a:noFill/>
            <a:ln w="9360">
              <a:solidFill>
                <a:srgbClr val="000000"/>
              </a:solidFill>
              <a:miter lim="800000"/>
              <a:headEnd/>
              <a:tailEnd/>
            </a:ln>
            <a:effectLst/>
          </p:spPr>
          <p:txBody>
            <a:bodyPr/>
            <a:lstStyle/>
            <a:p>
              <a:endParaRPr lang="en-US"/>
            </a:p>
          </p:txBody>
        </p:sp>
        <p:sp>
          <p:nvSpPr>
            <p:cNvPr id="10261" name="Line 21"/>
            <p:cNvSpPr>
              <a:spLocks noChangeShapeType="1"/>
            </p:cNvSpPr>
            <p:nvPr/>
          </p:nvSpPr>
          <p:spPr bwMode="auto">
            <a:xfrm>
              <a:off x="4640" y="3304"/>
              <a:ext cx="1" cy="735"/>
            </a:xfrm>
            <a:prstGeom prst="line">
              <a:avLst/>
            </a:prstGeom>
            <a:noFill/>
            <a:ln w="9360">
              <a:solidFill>
                <a:srgbClr val="000000"/>
              </a:solidFill>
              <a:miter lim="800000"/>
              <a:headEnd/>
              <a:tailEnd/>
            </a:ln>
            <a:effectLst/>
          </p:spPr>
          <p:txBody>
            <a:bodyPr/>
            <a:lstStyle/>
            <a:p>
              <a:endParaRPr lang="en-US"/>
            </a:p>
          </p:txBody>
        </p:sp>
        <p:sp>
          <p:nvSpPr>
            <p:cNvPr id="10262" name="Text Box 22"/>
            <p:cNvSpPr txBox="1">
              <a:spLocks noChangeArrowheads="1"/>
            </p:cNvSpPr>
            <p:nvPr/>
          </p:nvSpPr>
          <p:spPr bwMode="auto">
            <a:xfrm>
              <a:off x="2287" y="4070"/>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a:t>
              </a:r>
            </a:p>
          </p:txBody>
        </p:sp>
        <p:sp>
          <p:nvSpPr>
            <p:cNvPr id="10263" name="Text Box 23"/>
            <p:cNvSpPr txBox="1">
              <a:spLocks noChangeArrowheads="1"/>
            </p:cNvSpPr>
            <p:nvPr/>
          </p:nvSpPr>
          <p:spPr bwMode="auto">
            <a:xfrm>
              <a:off x="2693" y="4070"/>
              <a:ext cx="16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t>
              </a:r>
            </a:p>
          </p:txBody>
        </p:sp>
        <p:sp>
          <p:nvSpPr>
            <p:cNvPr id="10264" name="Text Box 24"/>
            <p:cNvSpPr txBox="1">
              <a:spLocks noChangeArrowheads="1"/>
            </p:cNvSpPr>
            <p:nvPr/>
          </p:nvSpPr>
          <p:spPr bwMode="auto">
            <a:xfrm>
              <a:off x="3098" y="4070"/>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5</a:t>
              </a:r>
            </a:p>
          </p:txBody>
        </p:sp>
        <p:sp>
          <p:nvSpPr>
            <p:cNvPr id="10265" name="Text Box 25"/>
            <p:cNvSpPr txBox="1">
              <a:spLocks noChangeArrowheads="1"/>
            </p:cNvSpPr>
            <p:nvPr/>
          </p:nvSpPr>
          <p:spPr bwMode="auto">
            <a:xfrm>
              <a:off x="3685" y="4070"/>
              <a:ext cx="204"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t>
              </a:r>
            </a:p>
          </p:txBody>
        </p:sp>
        <p:sp>
          <p:nvSpPr>
            <p:cNvPr id="10266" name="Text Box 26"/>
            <p:cNvSpPr txBox="1">
              <a:spLocks noChangeArrowheads="1"/>
            </p:cNvSpPr>
            <p:nvPr/>
          </p:nvSpPr>
          <p:spPr bwMode="auto">
            <a:xfrm>
              <a:off x="4586" y="4070"/>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2</a:t>
              </a:r>
            </a:p>
          </p:txBody>
        </p:sp>
      </p:grpSp>
      <p:sp>
        <p:nvSpPr>
          <p:cNvPr id="10267" name="Text Box 27"/>
          <p:cNvSpPr txBox="1">
            <a:spLocks noChangeArrowheads="1"/>
          </p:cNvSpPr>
          <p:nvPr/>
        </p:nvSpPr>
        <p:spPr bwMode="auto">
          <a:xfrm>
            <a:off x="201613" y="5461000"/>
            <a:ext cx="1762125" cy="703263"/>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Bagaimana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pohon urainya?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idx="12"/>
          </p:nvPr>
        </p:nvSpPr>
        <p:spPr/>
        <p:txBody>
          <a:bodyPr/>
          <a:lstStyle/>
          <a:p>
            <a:fld id="{9D1F11F5-A049-4001-B81D-740C96F1BE82}" type="slidenum">
              <a:rPr lang="en-GB"/>
              <a:pPr/>
              <a:t>15</a:t>
            </a:fld>
            <a:endParaRPr lang="en-GB"/>
          </a:p>
        </p:txBody>
      </p:sp>
      <p:sp>
        <p:nvSpPr>
          <p:cNvPr id="11265" name="Rectangle 1"/>
          <p:cNvSpPr>
            <a:spLocks noGrp="1" noChangeArrowheads="1"/>
          </p:cNvSpPr>
          <p:nvPr>
            <p:ph type="title" idx="4294967295"/>
          </p:nvPr>
        </p:nvSpPr>
        <p:spPr>
          <a:xfrm>
            <a:off x="715963"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t>Ambiguitas</a:t>
            </a:r>
          </a:p>
        </p:txBody>
      </p:sp>
      <p:sp>
        <p:nvSpPr>
          <p:cNvPr id="11266" name="Text Box 2"/>
          <p:cNvSpPr txBox="1">
            <a:spLocks noChangeArrowheads="1"/>
          </p:cNvSpPr>
          <p:nvPr/>
        </p:nvSpPr>
        <p:spPr bwMode="auto">
          <a:xfrm>
            <a:off x="430238" y="1182675"/>
            <a:ext cx="7785100"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solidFill>
                  <a:srgbClr val="000000"/>
                </a:solidFill>
              </a:rPr>
              <a:t>Coba</a:t>
            </a:r>
            <a:r>
              <a:rPr lang="en-GB" dirty="0">
                <a:solidFill>
                  <a:srgbClr val="000000"/>
                </a:solidFill>
              </a:rPr>
              <a:t> </a:t>
            </a:r>
            <a:r>
              <a:rPr lang="en-GB" dirty="0" err="1">
                <a:solidFill>
                  <a:srgbClr val="000000"/>
                </a:solidFill>
              </a:rPr>
              <a:t>tatabahasa</a:t>
            </a:r>
            <a:r>
              <a:rPr lang="en-GB" dirty="0">
                <a:solidFill>
                  <a:srgbClr val="000000"/>
                </a:solidFill>
              </a:rPr>
              <a:t> </a:t>
            </a:r>
            <a:r>
              <a:rPr lang="en-GB" dirty="0" err="1">
                <a:solidFill>
                  <a:srgbClr val="000000"/>
                </a:solidFill>
              </a:rPr>
              <a:t>berikut</a:t>
            </a:r>
            <a:r>
              <a:rPr lang="en-GB" dirty="0">
                <a:solidFill>
                  <a:srgbClr val="000000"/>
                </a:solidFill>
              </a:rPr>
              <a:t> </a:t>
            </a:r>
            <a:r>
              <a:rPr lang="en-GB" dirty="0" err="1">
                <a:solidFill>
                  <a:srgbClr val="000000"/>
                </a:solidFill>
              </a:rPr>
              <a:t>untuk</a:t>
            </a:r>
            <a:r>
              <a:rPr lang="en-GB" dirty="0">
                <a:solidFill>
                  <a:srgbClr val="000000"/>
                </a:solidFill>
              </a:rPr>
              <a:t> </a:t>
            </a:r>
            <a:r>
              <a:rPr lang="en-GB" dirty="0" err="1">
                <a:solidFill>
                  <a:srgbClr val="000000"/>
                </a:solidFill>
              </a:rPr>
              <a:t>menyatakan</a:t>
            </a:r>
            <a:r>
              <a:rPr lang="en-GB" dirty="0">
                <a:solidFill>
                  <a:srgbClr val="000000"/>
                </a:solidFill>
              </a:rPr>
              <a:t> </a:t>
            </a:r>
            <a:r>
              <a:rPr lang="en-GB" dirty="0" err="1">
                <a:solidFill>
                  <a:srgbClr val="000000"/>
                </a:solidFill>
              </a:rPr>
              <a:t>sesuatu</a:t>
            </a:r>
            <a:r>
              <a:rPr lang="en-GB" dirty="0">
                <a:solidFill>
                  <a:srgbClr val="000000"/>
                </a:solidFill>
              </a:rPr>
              <a:t> yang </a:t>
            </a:r>
            <a:r>
              <a:rPr lang="en-GB" dirty="0" err="1">
                <a:solidFill>
                  <a:srgbClr val="000000"/>
                </a:solidFill>
              </a:rPr>
              <a:t>sama</a:t>
            </a:r>
            <a:endParaRPr lang="en-GB" dirty="0">
              <a:solidFill>
                <a:srgbClr val="000000"/>
              </a:solidFill>
            </a:endParaRPr>
          </a:p>
        </p:txBody>
      </p:sp>
      <p:sp>
        <p:nvSpPr>
          <p:cNvPr id="11267" name="Text Box 3"/>
          <p:cNvSpPr txBox="1">
            <a:spLocks noChangeArrowheads="1"/>
          </p:cNvSpPr>
          <p:nvPr/>
        </p:nvSpPr>
        <p:spPr bwMode="auto">
          <a:xfrm>
            <a:off x="571472" y="1628775"/>
            <a:ext cx="8045478" cy="371513"/>
          </a:xfrm>
          <a:prstGeom prst="rect">
            <a:avLst/>
          </a:prstGeom>
          <a:noFill/>
          <a:ln w="9360">
            <a:solidFill>
              <a:srgbClr val="000000"/>
            </a:solidFill>
            <a:miter lim="800000"/>
            <a:headEnd/>
            <a:tailEnd/>
          </a:ln>
          <a:effectLst/>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a:solidFill>
                  <a:srgbClr val="000000"/>
                </a:solidFill>
              </a:rPr>
              <a:t>string</a:t>
            </a:r>
            <a:r>
              <a:rPr lang="en-GB">
                <a:solidFill>
                  <a:srgbClr val="000000"/>
                </a:solidFill>
              </a:rPr>
              <a:t> </a:t>
            </a:r>
            <a:r>
              <a:rPr lang="en-GB">
                <a:solidFill>
                  <a:srgbClr val="000000"/>
                </a:solidFill>
                <a:latin typeface="Symbol" pitchFamily="18" charset="2"/>
              </a:rPr>
              <a:t></a:t>
            </a:r>
            <a:r>
              <a:rPr lang="en-GB">
                <a:solidFill>
                  <a:srgbClr val="000000"/>
                </a:solidFill>
              </a:rPr>
              <a:t> </a:t>
            </a:r>
            <a:r>
              <a:rPr lang="en-GB" i="1">
                <a:solidFill>
                  <a:srgbClr val="000000"/>
                </a:solidFill>
              </a:rPr>
              <a:t>string </a:t>
            </a:r>
            <a:r>
              <a:rPr lang="en-GB">
                <a:solidFill>
                  <a:srgbClr val="000000"/>
                </a:solidFill>
              </a:rPr>
              <a:t>+ </a:t>
            </a:r>
            <a:r>
              <a:rPr lang="en-GB" i="1">
                <a:solidFill>
                  <a:srgbClr val="000000"/>
                </a:solidFill>
              </a:rPr>
              <a:t>string | string - string | </a:t>
            </a:r>
            <a:r>
              <a:rPr lang="en-GB">
                <a:solidFill>
                  <a:srgbClr val="000000"/>
                </a:solidFill>
              </a:rPr>
              <a:t>0 | 1 | 2 | 3 | 4 | 5 | 6 | 7 | 8 | 9</a:t>
            </a:r>
            <a:r>
              <a:rPr lang="en-GB" i="1">
                <a:solidFill>
                  <a:srgbClr val="000000"/>
                </a:solidFill>
              </a:rPr>
              <a:t> </a:t>
            </a:r>
          </a:p>
        </p:txBody>
      </p:sp>
      <p:sp>
        <p:nvSpPr>
          <p:cNvPr id="11268" name="Text Box 4"/>
          <p:cNvSpPr txBox="1">
            <a:spLocks noChangeArrowheads="1"/>
          </p:cNvSpPr>
          <p:nvPr/>
        </p:nvSpPr>
        <p:spPr bwMode="auto">
          <a:xfrm>
            <a:off x="334963" y="2276475"/>
            <a:ext cx="4657725" cy="460375"/>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Bagaimana pohon urai untuk 9-5+2?</a:t>
            </a:r>
          </a:p>
        </p:txBody>
      </p:sp>
      <p:grpSp>
        <p:nvGrpSpPr>
          <p:cNvPr id="2" name="Group 5"/>
          <p:cNvGrpSpPr>
            <a:grpSpLocks/>
          </p:cNvGrpSpPr>
          <p:nvPr/>
        </p:nvGrpSpPr>
        <p:grpSpPr bwMode="auto">
          <a:xfrm>
            <a:off x="222250" y="2973388"/>
            <a:ext cx="4184650" cy="2606675"/>
            <a:chOff x="140" y="1873"/>
            <a:chExt cx="2636" cy="1642"/>
          </a:xfrm>
        </p:grpSpPr>
        <p:grpSp>
          <p:nvGrpSpPr>
            <p:cNvPr id="3" name="Group 6"/>
            <p:cNvGrpSpPr>
              <a:grpSpLocks/>
            </p:cNvGrpSpPr>
            <p:nvPr/>
          </p:nvGrpSpPr>
          <p:grpSpPr bwMode="auto">
            <a:xfrm>
              <a:off x="140" y="1873"/>
              <a:ext cx="2636" cy="1402"/>
              <a:chOff x="140" y="1873"/>
              <a:chExt cx="2636" cy="1402"/>
            </a:xfrm>
          </p:grpSpPr>
          <p:sp>
            <p:nvSpPr>
              <p:cNvPr id="11271" name="Text Box 7"/>
              <p:cNvSpPr txBox="1">
                <a:spLocks noChangeArrowheads="1"/>
              </p:cNvSpPr>
              <p:nvPr/>
            </p:nvSpPr>
            <p:spPr bwMode="auto">
              <a:xfrm>
                <a:off x="1436" y="1873"/>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grpSp>
            <p:nvGrpSpPr>
              <p:cNvPr id="4" name="Group 8"/>
              <p:cNvGrpSpPr>
                <a:grpSpLocks/>
              </p:cNvGrpSpPr>
              <p:nvPr/>
            </p:nvGrpSpPr>
            <p:grpSpPr bwMode="auto">
              <a:xfrm>
                <a:off x="140" y="2082"/>
                <a:ext cx="2636" cy="1193"/>
                <a:chOff x="140" y="2082"/>
                <a:chExt cx="2636" cy="1193"/>
              </a:xfrm>
            </p:grpSpPr>
            <p:sp>
              <p:nvSpPr>
                <p:cNvPr id="11273" name="Text Box 9"/>
                <p:cNvSpPr txBox="1">
                  <a:spLocks noChangeArrowheads="1"/>
                </p:cNvSpPr>
                <p:nvPr/>
              </p:nvSpPr>
              <p:spPr bwMode="auto">
                <a:xfrm>
                  <a:off x="601" y="2209"/>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74" name="Text Box 10"/>
                <p:cNvSpPr txBox="1">
                  <a:spLocks noChangeArrowheads="1"/>
                </p:cNvSpPr>
                <p:nvPr/>
              </p:nvSpPr>
              <p:spPr bwMode="auto">
                <a:xfrm>
                  <a:off x="2289" y="2209"/>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75" name="Text Box 11"/>
                <p:cNvSpPr txBox="1">
                  <a:spLocks noChangeArrowheads="1"/>
                </p:cNvSpPr>
                <p:nvPr/>
              </p:nvSpPr>
              <p:spPr bwMode="auto">
                <a:xfrm>
                  <a:off x="140" y="2521"/>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76" name="Text Box 12"/>
                <p:cNvSpPr txBox="1">
                  <a:spLocks noChangeArrowheads="1"/>
                </p:cNvSpPr>
                <p:nvPr/>
              </p:nvSpPr>
              <p:spPr bwMode="auto">
                <a:xfrm>
                  <a:off x="946" y="2521"/>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77" name="Line 13"/>
                <p:cNvSpPr>
                  <a:spLocks noChangeShapeType="1"/>
                </p:cNvSpPr>
                <p:nvPr/>
              </p:nvSpPr>
              <p:spPr bwMode="auto">
                <a:xfrm>
                  <a:off x="2020" y="2082"/>
                  <a:ext cx="336" cy="144"/>
                </a:xfrm>
                <a:prstGeom prst="line">
                  <a:avLst/>
                </a:prstGeom>
                <a:noFill/>
                <a:ln w="9360">
                  <a:solidFill>
                    <a:srgbClr val="000000"/>
                  </a:solidFill>
                  <a:miter lim="800000"/>
                  <a:headEnd/>
                  <a:tailEnd/>
                </a:ln>
                <a:effectLst/>
              </p:spPr>
              <p:txBody>
                <a:bodyPr/>
                <a:lstStyle/>
                <a:p>
                  <a:endParaRPr lang="en-US"/>
                </a:p>
              </p:txBody>
            </p:sp>
            <p:sp>
              <p:nvSpPr>
                <p:cNvPr id="11278" name="Line 14"/>
                <p:cNvSpPr>
                  <a:spLocks noChangeShapeType="1"/>
                </p:cNvSpPr>
                <p:nvPr/>
              </p:nvSpPr>
              <p:spPr bwMode="auto">
                <a:xfrm flipH="1">
                  <a:off x="915" y="2082"/>
                  <a:ext cx="530" cy="144"/>
                </a:xfrm>
                <a:prstGeom prst="line">
                  <a:avLst/>
                </a:prstGeom>
                <a:noFill/>
                <a:ln w="9360">
                  <a:solidFill>
                    <a:srgbClr val="000000"/>
                  </a:solidFill>
                  <a:miter lim="800000"/>
                  <a:headEnd/>
                  <a:tailEnd/>
                </a:ln>
                <a:effectLst/>
              </p:spPr>
              <p:txBody>
                <a:bodyPr/>
                <a:lstStyle/>
                <a:p>
                  <a:endParaRPr lang="en-US"/>
                </a:p>
              </p:txBody>
            </p:sp>
            <p:sp>
              <p:nvSpPr>
                <p:cNvPr id="11279" name="Line 15"/>
                <p:cNvSpPr>
                  <a:spLocks noChangeShapeType="1"/>
                </p:cNvSpPr>
                <p:nvPr/>
              </p:nvSpPr>
              <p:spPr bwMode="auto">
                <a:xfrm>
                  <a:off x="964" y="2418"/>
                  <a:ext cx="240" cy="144"/>
                </a:xfrm>
                <a:prstGeom prst="line">
                  <a:avLst/>
                </a:prstGeom>
                <a:noFill/>
                <a:ln w="9360">
                  <a:solidFill>
                    <a:srgbClr val="000000"/>
                  </a:solidFill>
                  <a:miter lim="800000"/>
                  <a:headEnd/>
                  <a:tailEnd/>
                </a:ln>
                <a:effectLst/>
              </p:spPr>
              <p:txBody>
                <a:bodyPr/>
                <a:lstStyle/>
                <a:p>
                  <a:endParaRPr lang="en-US"/>
                </a:p>
              </p:txBody>
            </p:sp>
            <p:sp>
              <p:nvSpPr>
                <p:cNvPr id="11280" name="Line 16"/>
                <p:cNvSpPr>
                  <a:spLocks noChangeShapeType="1"/>
                </p:cNvSpPr>
                <p:nvPr/>
              </p:nvSpPr>
              <p:spPr bwMode="auto">
                <a:xfrm flipH="1">
                  <a:off x="387" y="2370"/>
                  <a:ext cx="242" cy="144"/>
                </a:xfrm>
                <a:prstGeom prst="line">
                  <a:avLst/>
                </a:prstGeom>
                <a:noFill/>
                <a:ln w="9360">
                  <a:solidFill>
                    <a:srgbClr val="000000"/>
                  </a:solidFill>
                  <a:miter lim="800000"/>
                  <a:headEnd/>
                  <a:tailEnd/>
                </a:ln>
                <a:effectLst/>
              </p:spPr>
              <p:txBody>
                <a:bodyPr/>
                <a:lstStyle/>
                <a:p>
                  <a:endParaRPr lang="en-US"/>
                </a:p>
              </p:txBody>
            </p:sp>
            <p:sp>
              <p:nvSpPr>
                <p:cNvPr id="11281" name="Line 17"/>
                <p:cNvSpPr>
                  <a:spLocks noChangeShapeType="1"/>
                </p:cNvSpPr>
                <p:nvPr/>
              </p:nvSpPr>
              <p:spPr bwMode="auto">
                <a:xfrm>
                  <a:off x="334" y="2718"/>
                  <a:ext cx="1" cy="192"/>
                </a:xfrm>
                <a:prstGeom prst="line">
                  <a:avLst/>
                </a:prstGeom>
                <a:noFill/>
                <a:ln w="9360">
                  <a:solidFill>
                    <a:srgbClr val="000000"/>
                  </a:solidFill>
                  <a:miter lim="800000"/>
                  <a:headEnd/>
                  <a:tailEnd/>
                </a:ln>
                <a:effectLst/>
              </p:spPr>
              <p:txBody>
                <a:bodyPr/>
                <a:lstStyle/>
                <a:p>
                  <a:endParaRPr lang="en-US"/>
                </a:p>
              </p:txBody>
            </p:sp>
            <p:sp>
              <p:nvSpPr>
                <p:cNvPr id="11282" name="Line 18"/>
                <p:cNvSpPr>
                  <a:spLocks noChangeShapeType="1"/>
                </p:cNvSpPr>
                <p:nvPr/>
              </p:nvSpPr>
              <p:spPr bwMode="auto">
                <a:xfrm>
                  <a:off x="773" y="2466"/>
                  <a:ext cx="1" cy="432"/>
                </a:xfrm>
                <a:prstGeom prst="line">
                  <a:avLst/>
                </a:prstGeom>
                <a:noFill/>
                <a:ln w="9360">
                  <a:solidFill>
                    <a:srgbClr val="000000"/>
                  </a:solidFill>
                  <a:miter lim="800000"/>
                  <a:headEnd/>
                  <a:tailEnd/>
                </a:ln>
                <a:effectLst/>
              </p:spPr>
              <p:txBody>
                <a:bodyPr/>
                <a:lstStyle/>
                <a:p>
                  <a:endParaRPr lang="en-US"/>
                </a:p>
              </p:txBody>
            </p:sp>
            <p:sp>
              <p:nvSpPr>
                <p:cNvPr id="11283" name="Line 19"/>
                <p:cNvSpPr>
                  <a:spLocks noChangeShapeType="1"/>
                </p:cNvSpPr>
                <p:nvPr/>
              </p:nvSpPr>
              <p:spPr bwMode="auto">
                <a:xfrm>
                  <a:off x="1157" y="2802"/>
                  <a:ext cx="1" cy="192"/>
                </a:xfrm>
                <a:prstGeom prst="line">
                  <a:avLst/>
                </a:prstGeom>
                <a:noFill/>
                <a:ln w="9360">
                  <a:solidFill>
                    <a:srgbClr val="000000"/>
                  </a:solidFill>
                  <a:miter lim="800000"/>
                  <a:headEnd/>
                  <a:tailEnd/>
                </a:ln>
                <a:effectLst/>
              </p:spPr>
              <p:txBody>
                <a:bodyPr/>
                <a:lstStyle/>
                <a:p>
                  <a:endParaRPr lang="en-US"/>
                </a:p>
              </p:txBody>
            </p:sp>
            <p:sp>
              <p:nvSpPr>
                <p:cNvPr id="11284" name="Line 20"/>
                <p:cNvSpPr>
                  <a:spLocks noChangeShapeType="1"/>
                </p:cNvSpPr>
                <p:nvPr/>
              </p:nvSpPr>
              <p:spPr bwMode="auto">
                <a:xfrm>
                  <a:off x="1780" y="2178"/>
                  <a:ext cx="1" cy="528"/>
                </a:xfrm>
                <a:prstGeom prst="line">
                  <a:avLst/>
                </a:prstGeom>
                <a:noFill/>
                <a:ln w="9360">
                  <a:solidFill>
                    <a:srgbClr val="000000"/>
                  </a:solidFill>
                  <a:miter lim="800000"/>
                  <a:headEnd/>
                  <a:tailEnd/>
                </a:ln>
                <a:effectLst/>
              </p:spPr>
              <p:txBody>
                <a:bodyPr/>
                <a:lstStyle/>
                <a:p>
                  <a:endParaRPr lang="en-US"/>
                </a:p>
              </p:txBody>
            </p:sp>
            <p:sp>
              <p:nvSpPr>
                <p:cNvPr id="11285" name="Line 21"/>
                <p:cNvSpPr>
                  <a:spLocks noChangeShapeType="1"/>
                </p:cNvSpPr>
                <p:nvPr/>
              </p:nvSpPr>
              <p:spPr bwMode="auto">
                <a:xfrm>
                  <a:off x="2596" y="2466"/>
                  <a:ext cx="1" cy="384"/>
                </a:xfrm>
                <a:prstGeom prst="line">
                  <a:avLst/>
                </a:prstGeom>
                <a:noFill/>
                <a:ln w="9360">
                  <a:solidFill>
                    <a:srgbClr val="000000"/>
                  </a:solidFill>
                  <a:miter lim="800000"/>
                  <a:headEnd/>
                  <a:tailEnd/>
                </a:ln>
                <a:effectLst/>
              </p:spPr>
              <p:txBody>
                <a:bodyPr/>
                <a:lstStyle/>
                <a:p>
                  <a:endParaRPr lang="en-US"/>
                </a:p>
              </p:txBody>
            </p:sp>
            <p:sp>
              <p:nvSpPr>
                <p:cNvPr id="11286" name="Text Box 22"/>
                <p:cNvSpPr txBox="1">
                  <a:spLocks noChangeArrowheads="1"/>
                </p:cNvSpPr>
                <p:nvPr/>
              </p:nvSpPr>
              <p:spPr bwMode="auto">
                <a:xfrm>
                  <a:off x="238" y="2977"/>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a:t>
                  </a:r>
                </a:p>
              </p:txBody>
            </p:sp>
            <p:sp>
              <p:nvSpPr>
                <p:cNvPr id="11287" name="Text Box 23"/>
                <p:cNvSpPr txBox="1">
                  <a:spLocks noChangeArrowheads="1"/>
                </p:cNvSpPr>
                <p:nvPr/>
              </p:nvSpPr>
              <p:spPr bwMode="auto">
                <a:xfrm>
                  <a:off x="671" y="2977"/>
                  <a:ext cx="16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t>
                  </a:r>
                </a:p>
              </p:txBody>
            </p:sp>
            <p:sp>
              <p:nvSpPr>
                <p:cNvPr id="11288" name="Text Box 24"/>
                <p:cNvSpPr txBox="1">
                  <a:spLocks noChangeArrowheads="1"/>
                </p:cNvSpPr>
                <p:nvPr/>
              </p:nvSpPr>
              <p:spPr bwMode="auto">
                <a:xfrm>
                  <a:off x="1054" y="3025"/>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5</a:t>
                  </a:r>
                </a:p>
              </p:txBody>
            </p:sp>
            <p:sp>
              <p:nvSpPr>
                <p:cNvPr id="11289" name="Text Box 25"/>
                <p:cNvSpPr txBox="1">
                  <a:spLocks noChangeArrowheads="1"/>
                </p:cNvSpPr>
                <p:nvPr/>
              </p:nvSpPr>
              <p:spPr bwMode="auto">
                <a:xfrm>
                  <a:off x="1677" y="2785"/>
                  <a:ext cx="204"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t>
                  </a:r>
                </a:p>
              </p:txBody>
            </p:sp>
            <p:sp>
              <p:nvSpPr>
                <p:cNvPr id="11290" name="Text Box 26"/>
                <p:cNvSpPr txBox="1">
                  <a:spLocks noChangeArrowheads="1"/>
                </p:cNvSpPr>
                <p:nvPr/>
              </p:nvSpPr>
              <p:spPr bwMode="auto">
                <a:xfrm>
                  <a:off x="2493" y="2929"/>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2</a:t>
                  </a:r>
                </a:p>
              </p:txBody>
            </p:sp>
          </p:grpSp>
        </p:grpSp>
        <p:sp>
          <p:nvSpPr>
            <p:cNvPr id="11291" name="Text Box 27"/>
            <p:cNvSpPr txBox="1">
              <a:spLocks noChangeArrowheads="1"/>
            </p:cNvSpPr>
            <p:nvPr/>
          </p:nvSpPr>
          <p:spPr bwMode="auto">
            <a:xfrm>
              <a:off x="1046" y="3265"/>
              <a:ext cx="607"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(9-5)+2</a:t>
              </a:r>
            </a:p>
          </p:txBody>
        </p:sp>
      </p:grpSp>
      <p:grpSp>
        <p:nvGrpSpPr>
          <p:cNvPr id="5" name="Group 28"/>
          <p:cNvGrpSpPr>
            <a:grpSpLocks/>
          </p:cNvGrpSpPr>
          <p:nvPr/>
        </p:nvGrpSpPr>
        <p:grpSpPr bwMode="auto">
          <a:xfrm>
            <a:off x="5073650" y="3046413"/>
            <a:ext cx="3687763" cy="2606675"/>
            <a:chOff x="3196" y="1919"/>
            <a:chExt cx="2323" cy="1642"/>
          </a:xfrm>
        </p:grpSpPr>
        <p:grpSp>
          <p:nvGrpSpPr>
            <p:cNvPr id="6" name="Group 29"/>
            <p:cNvGrpSpPr>
              <a:grpSpLocks/>
            </p:cNvGrpSpPr>
            <p:nvPr/>
          </p:nvGrpSpPr>
          <p:grpSpPr bwMode="auto">
            <a:xfrm>
              <a:off x="3196" y="1919"/>
              <a:ext cx="2323" cy="1450"/>
              <a:chOff x="3196" y="1919"/>
              <a:chExt cx="2323" cy="1450"/>
            </a:xfrm>
          </p:grpSpPr>
          <p:sp>
            <p:nvSpPr>
              <p:cNvPr id="11294" name="Text Box 30"/>
              <p:cNvSpPr txBox="1">
                <a:spLocks noChangeArrowheads="1"/>
              </p:cNvSpPr>
              <p:nvPr/>
            </p:nvSpPr>
            <p:spPr bwMode="auto">
              <a:xfrm>
                <a:off x="4012" y="1919"/>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95" name="Text Box 31"/>
              <p:cNvSpPr txBox="1">
                <a:spLocks noChangeArrowheads="1"/>
              </p:cNvSpPr>
              <p:nvPr/>
            </p:nvSpPr>
            <p:spPr bwMode="auto">
              <a:xfrm>
                <a:off x="3196" y="2351"/>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96" name="Text Box 32"/>
              <p:cNvSpPr txBox="1">
                <a:spLocks noChangeArrowheads="1"/>
              </p:cNvSpPr>
              <p:nvPr/>
            </p:nvSpPr>
            <p:spPr bwMode="auto">
              <a:xfrm>
                <a:off x="4012" y="2591"/>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297" name="Line 33"/>
              <p:cNvSpPr>
                <a:spLocks noChangeShapeType="1"/>
              </p:cNvSpPr>
              <p:nvPr/>
            </p:nvSpPr>
            <p:spPr bwMode="auto">
              <a:xfrm>
                <a:off x="4597" y="2128"/>
                <a:ext cx="336" cy="144"/>
              </a:xfrm>
              <a:prstGeom prst="line">
                <a:avLst/>
              </a:prstGeom>
              <a:noFill/>
              <a:ln w="9360">
                <a:solidFill>
                  <a:srgbClr val="000000"/>
                </a:solidFill>
                <a:miter lim="800000"/>
                <a:headEnd/>
                <a:tailEnd/>
              </a:ln>
              <a:effectLst/>
            </p:spPr>
            <p:txBody>
              <a:bodyPr/>
              <a:lstStyle/>
              <a:p>
                <a:endParaRPr lang="en-US"/>
              </a:p>
            </p:txBody>
          </p:sp>
          <p:sp>
            <p:nvSpPr>
              <p:cNvPr id="11298" name="Line 34"/>
              <p:cNvSpPr>
                <a:spLocks noChangeShapeType="1"/>
              </p:cNvSpPr>
              <p:nvPr/>
            </p:nvSpPr>
            <p:spPr bwMode="auto">
              <a:xfrm flipH="1">
                <a:off x="3492" y="2128"/>
                <a:ext cx="530" cy="144"/>
              </a:xfrm>
              <a:prstGeom prst="line">
                <a:avLst/>
              </a:prstGeom>
              <a:noFill/>
              <a:ln w="9360">
                <a:solidFill>
                  <a:srgbClr val="000000"/>
                </a:solidFill>
                <a:miter lim="800000"/>
                <a:headEnd/>
                <a:tailEnd/>
              </a:ln>
              <a:effectLst/>
            </p:spPr>
            <p:txBody>
              <a:bodyPr/>
              <a:lstStyle/>
              <a:p>
                <a:endParaRPr lang="en-US"/>
              </a:p>
            </p:txBody>
          </p:sp>
          <p:sp>
            <p:nvSpPr>
              <p:cNvPr id="11299" name="Line 35"/>
              <p:cNvSpPr>
                <a:spLocks noChangeShapeType="1"/>
              </p:cNvSpPr>
              <p:nvPr/>
            </p:nvSpPr>
            <p:spPr bwMode="auto">
              <a:xfrm>
                <a:off x="4271" y="2128"/>
                <a:ext cx="1" cy="192"/>
              </a:xfrm>
              <a:prstGeom prst="line">
                <a:avLst/>
              </a:prstGeom>
              <a:noFill/>
              <a:ln w="9360">
                <a:solidFill>
                  <a:srgbClr val="000000"/>
                </a:solidFill>
                <a:miter lim="800000"/>
                <a:headEnd/>
                <a:tailEnd/>
              </a:ln>
              <a:effectLst/>
            </p:spPr>
            <p:txBody>
              <a:bodyPr/>
              <a:lstStyle/>
              <a:p>
                <a:endParaRPr lang="en-US"/>
              </a:p>
            </p:txBody>
          </p:sp>
          <p:sp>
            <p:nvSpPr>
              <p:cNvPr id="11300" name="Line 36"/>
              <p:cNvSpPr>
                <a:spLocks noChangeShapeType="1"/>
              </p:cNvSpPr>
              <p:nvPr/>
            </p:nvSpPr>
            <p:spPr bwMode="auto">
              <a:xfrm>
                <a:off x="3455" y="2560"/>
                <a:ext cx="1" cy="384"/>
              </a:xfrm>
              <a:prstGeom prst="line">
                <a:avLst/>
              </a:prstGeom>
              <a:noFill/>
              <a:ln w="9360">
                <a:solidFill>
                  <a:srgbClr val="000000"/>
                </a:solidFill>
                <a:miter lim="800000"/>
                <a:headEnd/>
                <a:tailEnd/>
              </a:ln>
              <a:effectLst/>
            </p:spPr>
            <p:txBody>
              <a:bodyPr/>
              <a:lstStyle/>
              <a:p>
                <a:endParaRPr lang="en-US"/>
              </a:p>
            </p:txBody>
          </p:sp>
          <p:sp>
            <p:nvSpPr>
              <p:cNvPr id="11301" name="Text Box 37"/>
              <p:cNvSpPr txBox="1">
                <a:spLocks noChangeArrowheads="1"/>
              </p:cNvSpPr>
              <p:nvPr/>
            </p:nvSpPr>
            <p:spPr bwMode="auto">
              <a:xfrm>
                <a:off x="4636" y="2303"/>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302" name="Text Box 38"/>
              <p:cNvSpPr txBox="1">
                <a:spLocks noChangeArrowheads="1"/>
              </p:cNvSpPr>
              <p:nvPr/>
            </p:nvSpPr>
            <p:spPr bwMode="auto">
              <a:xfrm>
                <a:off x="5032" y="2663"/>
                <a:ext cx="48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a:solidFill>
                      <a:srgbClr val="000000"/>
                    </a:solidFill>
                  </a:rPr>
                  <a:t>string</a:t>
                </a:r>
              </a:p>
            </p:txBody>
          </p:sp>
          <p:sp>
            <p:nvSpPr>
              <p:cNvPr id="11303" name="Line 39"/>
              <p:cNvSpPr>
                <a:spLocks noChangeShapeType="1"/>
              </p:cNvSpPr>
              <p:nvPr/>
            </p:nvSpPr>
            <p:spPr bwMode="auto">
              <a:xfrm>
                <a:off x="5051" y="2560"/>
                <a:ext cx="240" cy="144"/>
              </a:xfrm>
              <a:prstGeom prst="line">
                <a:avLst/>
              </a:prstGeom>
              <a:noFill/>
              <a:ln w="9360">
                <a:solidFill>
                  <a:srgbClr val="000000"/>
                </a:solidFill>
                <a:miter lim="800000"/>
                <a:headEnd/>
                <a:tailEnd/>
              </a:ln>
              <a:effectLst/>
            </p:spPr>
            <p:txBody>
              <a:bodyPr/>
              <a:lstStyle/>
              <a:p>
                <a:endParaRPr lang="en-US"/>
              </a:p>
            </p:txBody>
          </p:sp>
          <p:sp>
            <p:nvSpPr>
              <p:cNvPr id="11304" name="Line 40"/>
              <p:cNvSpPr>
                <a:spLocks noChangeShapeType="1"/>
              </p:cNvSpPr>
              <p:nvPr/>
            </p:nvSpPr>
            <p:spPr bwMode="auto">
              <a:xfrm flipH="1">
                <a:off x="4474" y="2512"/>
                <a:ext cx="242" cy="144"/>
              </a:xfrm>
              <a:prstGeom prst="line">
                <a:avLst/>
              </a:prstGeom>
              <a:noFill/>
              <a:ln w="9360">
                <a:solidFill>
                  <a:srgbClr val="000000"/>
                </a:solidFill>
                <a:miter lim="800000"/>
                <a:headEnd/>
                <a:tailEnd/>
              </a:ln>
              <a:effectLst/>
            </p:spPr>
            <p:txBody>
              <a:bodyPr/>
              <a:lstStyle/>
              <a:p>
                <a:endParaRPr lang="en-US"/>
              </a:p>
            </p:txBody>
          </p:sp>
          <p:sp>
            <p:nvSpPr>
              <p:cNvPr id="11305" name="Line 41"/>
              <p:cNvSpPr>
                <a:spLocks noChangeShapeType="1"/>
              </p:cNvSpPr>
              <p:nvPr/>
            </p:nvSpPr>
            <p:spPr bwMode="auto">
              <a:xfrm>
                <a:off x="4420" y="2860"/>
                <a:ext cx="1" cy="192"/>
              </a:xfrm>
              <a:prstGeom prst="line">
                <a:avLst/>
              </a:prstGeom>
              <a:noFill/>
              <a:ln w="9360">
                <a:solidFill>
                  <a:srgbClr val="000000"/>
                </a:solidFill>
                <a:miter lim="800000"/>
                <a:headEnd/>
                <a:tailEnd/>
              </a:ln>
              <a:effectLst/>
            </p:spPr>
            <p:txBody>
              <a:bodyPr/>
              <a:lstStyle/>
              <a:p>
                <a:endParaRPr lang="en-US"/>
              </a:p>
            </p:txBody>
          </p:sp>
          <p:sp>
            <p:nvSpPr>
              <p:cNvPr id="11306" name="Line 42"/>
              <p:cNvSpPr>
                <a:spLocks noChangeShapeType="1"/>
              </p:cNvSpPr>
              <p:nvPr/>
            </p:nvSpPr>
            <p:spPr bwMode="auto">
              <a:xfrm>
                <a:off x="4859" y="2608"/>
                <a:ext cx="1" cy="432"/>
              </a:xfrm>
              <a:prstGeom prst="line">
                <a:avLst/>
              </a:prstGeom>
              <a:noFill/>
              <a:ln w="9360">
                <a:solidFill>
                  <a:srgbClr val="000000"/>
                </a:solidFill>
                <a:miter lim="800000"/>
                <a:headEnd/>
                <a:tailEnd/>
              </a:ln>
              <a:effectLst/>
            </p:spPr>
            <p:txBody>
              <a:bodyPr/>
              <a:lstStyle/>
              <a:p>
                <a:endParaRPr lang="en-US"/>
              </a:p>
            </p:txBody>
          </p:sp>
          <p:sp>
            <p:nvSpPr>
              <p:cNvPr id="11307" name="Line 43"/>
              <p:cNvSpPr>
                <a:spLocks noChangeShapeType="1"/>
              </p:cNvSpPr>
              <p:nvPr/>
            </p:nvSpPr>
            <p:spPr bwMode="auto">
              <a:xfrm>
                <a:off x="5327" y="2896"/>
                <a:ext cx="1" cy="192"/>
              </a:xfrm>
              <a:prstGeom prst="line">
                <a:avLst/>
              </a:prstGeom>
              <a:noFill/>
              <a:ln w="9360">
                <a:solidFill>
                  <a:srgbClr val="000000"/>
                </a:solidFill>
                <a:miter lim="800000"/>
                <a:headEnd/>
                <a:tailEnd/>
              </a:ln>
              <a:effectLst/>
            </p:spPr>
            <p:txBody>
              <a:bodyPr/>
              <a:lstStyle/>
              <a:p>
                <a:endParaRPr lang="en-US"/>
              </a:p>
            </p:txBody>
          </p:sp>
          <p:sp>
            <p:nvSpPr>
              <p:cNvPr id="11308" name="Text Box 44"/>
              <p:cNvSpPr txBox="1">
                <a:spLocks noChangeArrowheads="1"/>
              </p:cNvSpPr>
              <p:nvPr/>
            </p:nvSpPr>
            <p:spPr bwMode="auto">
              <a:xfrm>
                <a:off x="4324" y="3119"/>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5</a:t>
                </a:r>
              </a:p>
            </p:txBody>
          </p:sp>
          <p:sp>
            <p:nvSpPr>
              <p:cNvPr id="11309" name="Text Box 45"/>
              <p:cNvSpPr txBox="1">
                <a:spLocks noChangeArrowheads="1"/>
              </p:cNvSpPr>
              <p:nvPr/>
            </p:nvSpPr>
            <p:spPr bwMode="auto">
              <a:xfrm>
                <a:off x="4756" y="3119"/>
                <a:ext cx="204"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t>
                </a:r>
              </a:p>
            </p:txBody>
          </p:sp>
          <p:sp>
            <p:nvSpPr>
              <p:cNvPr id="11310" name="Text Box 46"/>
              <p:cNvSpPr txBox="1">
                <a:spLocks noChangeArrowheads="1"/>
              </p:cNvSpPr>
              <p:nvPr/>
            </p:nvSpPr>
            <p:spPr bwMode="auto">
              <a:xfrm>
                <a:off x="5224" y="3119"/>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2</a:t>
                </a:r>
              </a:p>
            </p:txBody>
          </p:sp>
          <p:sp>
            <p:nvSpPr>
              <p:cNvPr id="11311" name="Text Box 47"/>
              <p:cNvSpPr txBox="1">
                <a:spLocks noChangeArrowheads="1"/>
              </p:cNvSpPr>
              <p:nvPr/>
            </p:nvSpPr>
            <p:spPr bwMode="auto">
              <a:xfrm>
                <a:off x="4169" y="2303"/>
                <a:ext cx="168"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a:t>
                </a:r>
              </a:p>
            </p:txBody>
          </p:sp>
          <p:sp>
            <p:nvSpPr>
              <p:cNvPr id="11312" name="Text Box 48"/>
              <p:cNvSpPr txBox="1">
                <a:spLocks noChangeArrowheads="1"/>
              </p:cNvSpPr>
              <p:nvPr/>
            </p:nvSpPr>
            <p:spPr bwMode="auto">
              <a:xfrm>
                <a:off x="3352" y="3023"/>
                <a:ext cx="195"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a:t>
                </a:r>
              </a:p>
            </p:txBody>
          </p:sp>
        </p:grpSp>
        <p:sp>
          <p:nvSpPr>
            <p:cNvPr id="11313" name="Text Box 49"/>
            <p:cNvSpPr txBox="1">
              <a:spLocks noChangeArrowheads="1"/>
            </p:cNvSpPr>
            <p:nvPr/>
          </p:nvSpPr>
          <p:spPr bwMode="auto">
            <a:xfrm>
              <a:off x="4007" y="3311"/>
              <a:ext cx="607"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rPr>
                <a:t>9-(5+2)</a:t>
              </a:r>
              <a:r>
                <a:rPr lang="ar-SA" sz="2000">
                  <a:solidFill>
                    <a:srgbClr val="000000"/>
                  </a:solidFill>
                  <a:cs typeface="Times New Roman" pitchFamily="18" charset="0"/>
                </a:rPr>
                <a:t>‏</a:t>
              </a:r>
              <a:endParaRPr lang="en-GB" sz="2000">
                <a:solidFill>
                  <a:srgbClr val="000000"/>
                </a:solidFill>
              </a:endParaRPr>
            </a:p>
          </p:txBody>
        </p:sp>
      </p:grpSp>
      <p:sp>
        <p:nvSpPr>
          <p:cNvPr id="11314" name="Text Box 50"/>
          <p:cNvSpPr txBox="1">
            <a:spLocks noChangeArrowheads="1"/>
          </p:cNvSpPr>
          <p:nvPr/>
        </p:nvSpPr>
        <p:spPr bwMode="auto">
          <a:xfrm>
            <a:off x="457200" y="5715015"/>
            <a:ext cx="8229600" cy="648512"/>
          </a:xfrm>
          <a:prstGeom prst="rect">
            <a:avLst/>
          </a:prstGeom>
          <a:noFill/>
          <a:ln w="9360">
            <a:solidFill>
              <a:srgbClr val="000000"/>
            </a:solidFill>
            <a:miter lim="800000"/>
            <a:headEnd/>
            <a:tailEnd/>
          </a:ln>
          <a:effectLst/>
        </p:spPr>
        <p:txBody>
          <a:bodyPr wrap="square" lIns="90000" tIns="46800" rIns="90000" bIns="46800" anchor="ctr">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Tatabahasa disebut ambigu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apabila dapat diuraikan menjadi dua pohon urai yang berbeda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CD93A092-B78E-4CA2-A036-58C2B4DD0036}" type="slidenum">
              <a:rPr lang="en-GB"/>
              <a:pPr/>
              <a:t>16</a:t>
            </a:fld>
            <a:endParaRPr lang="en-GB"/>
          </a:p>
        </p:txBody>
      </p:sp>
      <p:sp>
        <p:nvSpPr>
          <p:cNvPr id="12289" name="Rectangle 1"/>
          <p:cNvSpPr>
            <a:spLocks noGrp="1" noChangeArrowheads="1"/>
          </p:cNvSpPr>
          <p:nvPr>
            <p:ph type="title" idx="4294967295"/>
          </p:nvPr>
        </p:nvSpPr>
        <p:spPr>
          <a:xfrm>
            <a:off x="703263"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cs typeface="Times New Roman" pitchFamily="18" charset="0"/>
              </a:rPr>
              <a:t>Exhaustive Search Parsing</a:t>
            </a:r>
          </a:p>
        </p:txBody>
      </p:sp>
      <p:sp>
        <p:nvSpPr>
          <p:cNvPr id="12290" name="Rectangle 2"/>
          <p:cNvSpPr>
            <a:spLocks noGrp="1" noChangeArrowheads="1"/>
          </p:cNvSpPr>
          <p:nvPr>
            <p:ph type="body" idx="4294967295"/>
          </p:nvPr>
        </p:nvSpPr>
        <p:spPr>
          <a:xfrm>
            <a:off x="422275" y="1524000"/>
            <a:ext cx="8510588" cy="4703763"/>
          </a:xfrm>
          <a:ln/>
        </p:spPr>
        <p:txBody>
          <a:bodyPr/>
          <a:lstStyle/>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Untuk menentukan apakah string w berada di L(G), dengan cara secara sistematis membangun semua kemungkinan penurunan, dan mencocokkan hasilnya apakah ada yang sama dengan string w.  (disebut exhaustive search parsing). Contoh menentukan apakah string ab berada pada bahasa yang dibentuk oleh grammar dengan aturan produksi</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 </a:t>
            </a:r>
            <a:r>
              <a:rPr lang="en-GB" sz="1700">
                <a:latin typeface="Symbol" pitchFamily="18" charset="2"/>
                <a:cs typeface="Times New Roman" pitchFamily="18" charset="0"/>
              </a:rPr>
              <a:t></a:t>
            </a:r>
            <a:r>
              <a:rPr lang="en-GB" sz="1700">
                <a:cs typeface="Times New Roman" pitchFamily="18" charset="0"/>
              </a:rPr>
              <a:t> SS | aSb | bSa | </a:t>
            </a:r>
            <a:r>
              <a:rPr lang="en-GB" sz="1700">
                <a:latin typeface="Symbol" pitchFamily="18" charset="2"/>
                <a:cs typeface="Times New Roman" pitchFamily="18" charset="0"/>
              </a:rPr>
              <a:t></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Untuk penguraian pertama</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1. S </a:t>
            </a:r>
            <a:r>
              <a:rPr lang="en-GB" sz="1700">
                <a:latin typeface="Symbol" pitchFamily="18" charset="2"/>
                <a:cs typeface="Times New Roman" pitchFamily="18" charset="0"/>
              </a:rPr>
              <a:t></a:t>
            </a:r>
            <a:r>
              <a:rPr lang="en-GB" sz="1700">
                <a:cs typeface="Times New Roman" pitchFamily="18" charset="0"/>
              </a:rPr>
              <a:t> SS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2. S </a:t>
            </a:r>
            <a:r>
              <a:rPr lang="en-GB" sz="1700">
                <a:latin typeface="Symbol" pitchFamily="18" charset="2"/>
                <a:cs typeface="Times New Roman" pitchFamily="18" charset="0"/>
              </a:rPr>
              <a:t></a:t>
            </a:r>
            <a:r>
              <a:rPr lang="en-GB" sz="1700">
                <a:cs typeface="Times New Roman" pitchFamily="18" charset="0"/>
              </a:rPr>
              <a:t> aSb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3. S </a:t>
            </a:r>
            <a:r>
              <a:rPr lang="en-GB" sz="1700">
                <a:latin typeface="Symbol" pitchFamily="18" charset="2"/>
                <a:cs typeface="Times New Roman" pitchFamily="18" charset="0"/>
              </a:rPr>
              <a:t></a:t>
            </a:r>
            <a:r>
              <a:rPr lang="en-GB" sz="1700">
                <a:cs typeface="Times New Roman" pitchFamily="18" charset="0"/>
              </a:rPr>
              <a:t> bSa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4. S </a:t>
            </a:r>
            <a:r>
              <a:rPr lang="en-GB" sz="1700">
                <a:latin typeface="Symbol" pitchFamily="18" charset="2"/>
                <a:cs typeface="Times New Roman" pitchFamily="18" charset="0"/>
              </a:rPr>
              <a:t></a:t>
            </a:r>
            <a:r>
              <a:rPr lang="en-GB" sz="1700">
                <a:cs typeface="Times New Roman" pitchFamily="18" charset="0"/>
              </a:rPr>
              <a:t> </a:t>
            </a:r>
            <a:r>
              <a:rPr lang="en-GB" sz="1700">
                <a:latin typeface="Symbol" pitchFamily="18" charset="2"/>
                <a:cs typeface="Times New Roman" pitchFamily="18" charset="0"/>
              </a:rPr>
              <a:t></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Penguraian nomor 3 dan 4 tidak perlu dilanjutkan.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Penguraian 1 membentuk		Penguraian 2 membentuk</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1a. S </a:t>
            </a:r>
            <a:r>
              <a:rPr lang="en-GB" sz="1700">
                <a:latin typeface="Symbol" pitchFamily="18" charset="2"/>
                <a:cs typeface="Times New Roman" pitchFamily="18" charset="0"/>
              </a:rPr>
              <a:t></a:t>
            </a:r>
            <a:r>
              <a:rPr lang="en-GB" sz="1700">
                <a:cs typeface="Times New Roman" pitchFamily="18" charset="0"/>
              </a:rPr>
              <a:t> SS </a:t>
            </a:r>
            <a:r>
              <a:rPr lang="en-GB" sz="1700">
                <a:latin typeface="Symbol" pitchFamily="18" charset="2"/>
                <a:cs typeface="Times New Roman" pitchFamily="18" charset="0"/>
              </a:rPr>
              <a:t></a:t>
            </a:r>
            <a:r>
              <a:rPr lang="en-GB" sz="1700">
                <a:cs typeface="Times New Roman" pitchFamily="18" charset="0"/>
              </a:rPr>
              <a:t> SSS		2a. S </a:t>
            </a:r>
            <a:r>
              <a:rPr lang="en-GB" sz="1700">
                <a:latin typeface="Symbol" pitchFamily="18" charset="2"/>
                <a:cs typeface="Times New Roman" pitchFamily="18" charset="0"/>
              </a:rPr>
              <a:t></a:t>
            </a:r>
            <a:r>
              <a:rPr lang="en-GB" sz="1700">
                <a:cs typeface="Times New Roman" pitchFamily="18" charset="0"/>
              </a:rPr>
              <a:t> aSb </a:t>
            </a:r>
            <a:r>
              <a:rPr lang="en-GB" sz="1700">
                <a:latin typeface="Symbol" pitchFamily="18" charset="2"/>
                <a:cs typeface="Times New Roman" pitchFamily="18" charset="0"/>
              </a:rPr>
              <a:t></a:t>
            </a:r>
            <a:r>
              <a:rPr lang="en-GB" sz="1700">
                <a:cs typeface="Times New Roman" pitchFamily="18" charset="0"/>
              </a:rPr>
              <a:t> aSSb</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1b. S </a:t>
            </a:r>
            <a:r>
              <a:rPr lang="en-GB" sz="1700">
                <a:latin typeface="Symbol" pitchFamily="18" charset="2"/>
                <a:cs typeface="Times New Roman" pitchFamily="18" charset="0"/>
              </a:rPr>
              <a:t></a:t>
            </a:r>
            <a:r>
              <a:rPr lang="en-GB" sz="1700">
                <a:cs typeface="Times New Roman" pitchFamily="18" charset="0"/>
              </a:rPr>
              <a:t> SS </a:t>
            </a:r>
            <a:r>
              <a:rPr lang="en-GB" sz="1700">
                <a:latin typeface="Symbol" pitchFamily="18" charset="2"/>
                <a:cs typeface="Times New Roman" pitchFamily="18" charset="0"/>
              </a:rPr>
              <a:t></a:t>
            </a:r>
            <a:r>
              <a:rPr lang="en-GB" sz="1700">
                <a:cs typeface="Times New Roman" pitchFamily="18" charset="0"/>
              </a:rPr>
              <a:t> aSbS		2b. S </a:t>
            </a:r>
            <a:r>
              <a:rPr lang="en-GB" sz="1700">
                <a:latin typeface="Symbol" pitchFamily="18" charset="2"/>
                <a:cs typeface="Times New Roman" pitchFamily="18" charset="0"/>
              </a:rPr>
              <a:t></a:t>
            </a:r>
            <a:r>
              <a:rPr lang="en-GB" sz="1700">
                <a:cs typeface="Times New Roman" pitchFamily="18" charset="0"/>
              </a:rPr>
              <a:t> aSb </a:t>
            </a:r>
            <a:r>
              <a:rPr lang="en-GB" sz="1700">
                <a:latin typeface="Symbol" pitchFamily="18" charset="2"/>
                <a:cs typeface="Times New Roman" pitchFamily="18" charset="0"/>
              </a:rPr>
              <a:t></a:t>
            </a:r>
            <a:r>
              <a:rPr lang="en-GB" sz="1700">
                <a:cs typeface="Times New Roman" pitchFamily="18" charset="0"/>
              </a:rPr>
              <a:t> aaSbb</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1c. S </a:t>
            </a:r>
            <a:r>
              <a:rPr lang="en-GB" sz="1700">
                <a:latin typeface="Symbol" pitchFamily="18" charset="2"/>
                <a:cs typeface="Times New Roman" pitchFamily="18" charset="0"/>
              </a:rPr>
              <a:t></a:t>
            </a:r>
            <a:r>
              <a:rPr lang="en-GB" sz="1700">
                <a:cs typeface="Times New Roman" pitchFamily="18" charset="0"/>
              </a:rPr>
              <a:t> SS </a:t>
            </a:r>
            <a:r>
              <a:rPr lang="en-GB" sz="1700">
                <a:latin typeface="Symbol" pitchFamily="18" charset="2"/>
                <a:cs typeface="Times New Roman" pitchFamily="18" charset="0"/>
              </a:rPr>
              <a:t></a:t>
            </a:r>
            <a:r>
              <a:rPr lang="en-GB" sz="1700">
                <a:cs typeface="Times New Roman" pitchFamily="18" charset="0"/>
              </a:rPr>
              <a:t> bSaS		2c. S </a:t>
            </a:r>
            <a:r>
              <a:rPr lang="en-GB" sz="1700">
                <a:latin typeface="Symbol" pitchFamily="18" charset="2"/>
                <a:cs typeface="Times New Roman" pitchFamily="18" charset="0"/>
              </a:rPr>
              <a:t></a:t>
            </a:r>
            <a:r>
              <a:rPr lang="en-GB" sz="1700">
                <a:cs typeface="Times New Roman" pitchFamily="18" charset="0"/>
              </a:rPr>
              <a:t> aSb </a:t>
            </a:r>
            <a:r>
              <a:rPr lang="en-GB" sz="1700">
                <a:latin typeface="Symbol" pitchFamily="18" charset="2"/>
                <a:cs typeface="Times New Roman" pitchFamily="18" charset="0"/>
              </a:rPr>
              <a:t></a:t>
            </a:r>
            <a:r>
              <a:rPr lang="en-GB" sz="1700">
                <a:cs typeface="Times New Roman" pitchFamily="18" charset="0"/>
              </a:rPr>
              <a:t> abSab</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1d. S </a:t>
            </a:r>
            <a:r>
              <a:rPr lang="en-GB" sz="1700">
                <a:latin typeface="Symbol" pitchFamily="18" charset="2"/>
                <a:cs typeface="Times New Roman" pitchFamily="18" charset="0"/>
              </a:rPr>
              <a:t></a:t>
            </a:r>
            <a:r>
              <a:rPr lang="en-GB" sz="1700">
                <a:cs typeface="Times New Roman" pitchFamily="18" charset="0"/>
              </a:rPr>
              <a:t> SS </a:t>
            </a:r>
            <a:r>
              <a:rPr lang="en-GB" sz="1700">
                <a:latin typeface="Symbol" pitchFamily="18" charset="2"/>
                <a:cs typeface="Times New Roman" pitchFamily="18" charset="0"/>
              </a:rPr>
              <a:t></a:t>
            </a:r>
            <a:r>
              <a:rPr lang="en-GB" sz="1700">
                <a:cs typeface="Times New Roman" pitchFamily="18" charset="0"/>
              </a:rPr>
              <a:t> S			</a:t>
            </a:r>
            <a:r>
              <a:rPr lang="en-GB" sz="1700" b="1">
                <a:cs typeface="Times New Roman" pitchFamily="18" charset="0"/>
              </a:rPr>
              <a:t>2d. S </a:t>
            </a:r>
            <a:r>
              <a:rPr lang="en-GB" sz="1700" b="1">
                <a:latin typeface="Symbol" pitchFamily="18" charset="2"/>
                <a:cs typeface="Times New Roman" pitchFamily="18" charset="0"/>
              </a:rPr>
              <a:t></a:t>
            </a:r>
            <a:r>
              <a:rPr lang="en-GB" sz="1700" b="1">
                <a:cs typeface="Times New Roman" pitchFamily="18" charset="0"/>
              </a:rPr>
              <a:t> aSb </a:t>
            </a:r>
            <a:r>
              <a:rPr lang="en-GB" sz="1700" b="1">
                <a:latin typeface="Symbol" pitchFamily="18" charset="2"/>
                <a:cs typeface="Times New Roman" pitchFamily="18" charset="0"/>
              </a:rPr>
              <a:t></a:t>
            </a:r>
            <a:r>
              <a:rPr lang="en-GB" sz="1700" b="1">
                <a:cs typeface="Times New Roman" pitchFamily="18" charset="0"/>
              </a:rPr>
              <a:t> ab</a:t>
            </a:r>
            <a:r>
              <a:rPr lang="en-GB" sz="1700"/>
              <a:t> </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2290">
                                            <p:txEl>
                                              <p:pRg st="0" end="0"/>
                                            </p:txEl>
                                          </p:spTgt>
                                        </p:tgtEl>
                                        <p:attrNameLst>
                                          <p:attrName>style.visibility</p:attrName>
                                        </p:attrNameLst>
                                      </p:cBhvr>
                                      <p:to>
                                        <p:strVal val="visible"/>
                                      </p:to>
                                    </p:set>
                                    <p:anim calcmode="lin" valueType="num">
                                      <p:cBhvr additive="repl">
                                        <p:cTn id="11" dur="500" fill="hold"/>
                                        <p:tgtEl>
                                          <p:spTgt spid="12290">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2290">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2290">
                                            <p:txEl>
                                              <p:pRg st="1" end="1"/>
                                            </p:txEl>
                                          </p:spTgt>
                                        </p:tgtEl>
                                        <p:attrNameLst>
                                          <p:attrName>style.visibility</p:attrName>
                                        </p:attrNameLst>
                                      </p:cBhvr>
                                      <p:to>
                                        <p:strVal val="visible"/>
                                      </p:to>
                                    </p:set>
                                    <p:anim calcmode="lin" valueType="num">
                                      <p:cBhvr additive="repl">
                                        <p:cTn id="17" dur="500" fill="hold"/>
                                        <p:tgtEl>
                                          <p:spTgt spid="12290">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2290">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12290">
                                            <p:txEl>
                                              <p:pRg st="2" end="2"/>
                                            </p:txEl>
                                          </p:spTgt>
                                        </p:tgtEl>
                                        <p:attrNameLst>
                                          <p:attrName>style.visibility</p:attrName>
                                        </p:attrNameLst>
                                      </p:cBhvr>
                                      <p:to>
                                        <p:strVal val="visible"/>
                                      </p:to>
                                    </p:set>
                                    <p:anim calcmode="lin" valueType="num">
                                      <p:cBhvr additive="repl">
                                        <p:cTn id="23" dur="500" fill="hold"/>
                                        <p:tgtEl>
                                          <p:spTgt spid="12290">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12290">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12290">
                                            <p:txEl>
                                              <p:pRg st="3" end="3"/>
                                            </p:txEl>
                                          </p:spTgt>
                                        </p:tgtEl>
                                        <p:attrNameLst>
                                          <p:attrName>style.visibility</p:attrName>
                                        </p:attrNameLst>
                                      </p:cBhvr>
                                      <p:to>
                                        <p:strVal val="visible"/>
                                      </p:to>
                                    </p:set>
                                    <p:anim calcmode="lin" valueType="num">
                                      <p:cBhvr additive="repl">
                                        <p:cTn id="29" dur="500" fill="hold"/>
                                        <p:tgtEl>
                                          <p:spTgt spid="12290">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12290">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12290">
                                            <p:txEl>
                                              <p:pRg st="4" end="4"/>
                                            </p:txEl>
                                          </p:spTgt>
                                        </p:tgtEl>
                                        <p:attrNameLst>
                                          <p:attrName>style.visibility</p:attrName>
                                        </p:attrNameLst>
                                      </p:cBhvr>
                                      <p:to>
                                        <p:strVal val="visible"/>
                                      </p:to>
                                    </p:set>
                                    <p:anim calcmode="lin" valueType="num">
                                      <p:cBhvr additive="repl">
                                        <p:cTn id="35" dur="500" fill="hold"/>
                                        <p:tgtEl>
                                          <p:spTgt spid="12290">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12290">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12290">
                                            <p:txEl>
                                              <p:pRg st="5" end="5"/>
                                            </p:txEl>
                                          </p:spTgt>
                                        </p:tgtEl>
                                        <p:attrNameLst>
                                          <p:attrName>style.visibility</p:attrName>
                                        </p:attrNameLst>
                                      </p:cBhvr>
                                      <p:to>
                                        <p:strVal val="visible"/>
                                      </p:to>
                                    </p:set>
                                    <p:anim calcmode="lin" valueType="num">
                                      <p:cBhvr additive="repl">
                                        <p:cTn id="41" dur="500" fill="hold"/>
                                        <p:tgtEl>
                                          <p:spTgt spid="12290">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12290">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12290">
                                            <p:txEl>
                                              <p:pRg st="6" end="6"/>
                                            </p:txEl>
                                          </p:spTgt>
                                        </p:tgtEl>
                                        <p:attrNameLst>
                                          <p:attrName>style.visibility</p:attrName>
                                        </p:attrNameLst>
                                      </p:cBhvr>
                                      <p:to>
                                        <p:strVal val="visible"/>
                                      </p:to>
                                    </p:set>
                                    <p:anim calcmode="lin" valueType="num">
                                      <p:cBhvr additive="repl">
                                        <p:cTn id="47" dur="500" fill="hold"/>
                                        <p:tgtEl>
                                          <p:spTgt spid="12290">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12290">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12290">
                                            <p:txEl>
                                              <p:pRg st="7" end="7"/>
                                            </p:txEl>
                                          </p:spTgt>
                                        </p:tgtEl>
                                        <p:attrNameLst>
                                          <p:attrName>style.visibility</p:attrName>
                                        </p:attrNameLst>
                                      </p:cBhvr>
                                      <p:to>
                                        <p:strVal val="visible"/>
                                      </p:to>
                                    </p:set>
                                    <p:anim calcmode="lin" valueType="num">
                                      <p:cBhvr additive="repl">
                                        <p:cTn id="53" dur="500" fill="hold"/>
                                        <p:tgtEl>
                                          <p:spTgt spid="12290">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12290">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12290">
                                            <p:txEl>
                                              <p:pRg st="8" end="8"/>
                                            </p:txEl>
                                          </p:spTgt>
                                        </p:tgtEl>
                                        <p:attrNameLst>
                                          <p:attrName>style.visibility</p:attrName>
                                        </p:attrNameLst>
                                      </p:cBhvr>
                                      <p:to>
                                        <p:strVal val="visible"/>
                                      </p:to>
                                    </p:set>
                                    <p:anim calcmode="lin" valueType="num">
                                      <p:cBhvr additive="repl">
                                        <p:cTn id="59" dur="500" fill="hold"/>
                                        <p:tgtEl>
                                          <p:spTgt spid="12290">
                                            <p:txEl>
                                              <p:pRg st="8" end="8"/>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12290">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12290">
                                            <p:txEl>
                                              <p:pRg st="9" end="9"/>
                                            </p:txEl>
                                          </p:spTgt>
                                        </p:tgtEl>
                                        <p:attrNameLst>
                                          <p:attrName>style.visibility</p:attrName>
                                        </p:attrNameLst>
                                      </p:cBhvr>
                                      <p:to>
                                        <p:strVal val="visible"/>
                                      </p:to>
                                    </p:set>
                                    <p:anim calcmode="lin" valueType="num">
                                      <p:cBhvr additive="repl">
                                        <p:cTn id="65" dur="500" fill="hold"/>
                                        <p:tgtEl>
                                          <p:spTgt spid="12290">
                                            <p:txEl>
                                              <p:pRg st="9" end="9"/>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12290">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additive="repl">
                                        <p:cTn id="70" dur="1" fill="hold">
                                          <p:stCondLst>
                                            <p:cond delay="0"/>
                                          </p:stCondLst>
                                        </p:cTn>
                                        <p:tgtEl>
                                          <p:spTgt spid="12290">
                                            <p:txEl>
                                              <p:pRg st="10" end="10"/>
                                            </p:txEl>
                                          </p:spTgt>
                                        </p:tgtEl>
                                        <p:attrNameLst>
                                          <p:attrName>style.visibility</p:attrName>
                                        </p:attrNameLst>
                                      </p:cBhvr>
                                      <p:to>
                                        <p:strVal val="visible"/>
                                      </p:to>
                                    </p:set>
                                    <p:anim calcmode="lin" valueType="num">
                                      <p:cBhvr additive="repl">
                                        <p:cTn id="71" dur="500" fill="hold"/>
                                        <p:tgtEl>
                                          <p:spTgt spid="12290">
                                            <p:txEl>
                                              <p:pRg st="10" end="10"/>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12290">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additive="repl">
                                        <p:cTn id="76" dur="1" fill="hold">
                                          <p:stCondLst>
                                            <p:cond delay="0"/>
                                          </p:stCondLst>
                                        </p:cTn>
                                        <p:tgtEl>
                                          <p:spTgt spid="12290">
                                            <p:txEl>
                                              <p:pRg st="11" end="11"/>
                                            </p:txEl>
                                          </p:spTgt>
                                        </p:tgtEl>
                                        <p:attrNameLst>
                                          <p:attrName>style.visibility</p:attrName>
                                        </p:attrNameLst>
                                      </p:cBhvr>
                                      <p:to>
                                        <p:strVal val="visible"/>
                                      </p:to>
                                    </p:set>
                                    <p:anim calcmode="lin" valueType="num">
                                      <p:cBhvr additive="repl">
                                        <p:cTn id="77" dur="500" fill="hold"/>
                                        <p:tgtEl>
                                          <p:spTgt spid="12290">
                                            <p:txEl>
                                              <p:pRg st="11" end="11"/>
                                            </p:txEl>
                                          </p:spTgt>
                                        </p:tgtEl>
                                        <p:attrNameLst>
                                          <p:attrName>ppt_x</p:attrName>
                                        </p:attrNameLst>
                                      </p:cBhvr>
                                      <p:tavLst>
                                        <p:tav tm="100000">
                                          <p:val>
                                            <p:strVal val="#ppt_x"/>
                                          </p:val>
                                        </p:tav>
                                        <p:tav tm="100000">
                                          <p:val>
                                            <p:strVal val="#ppt_x"/>
                                          </p:val>
                                        </p:tav>
                                      </p:tavLst>
                                    </p:anim>
                                    <p:anim calcmode="lin" valueType="num">
                                      <p:cBhvr additive="repl">
                                        <p:cTn id="78" dur="500" fill="hold"/>
                                        <p:tgtEl>
                                          <p:spTgt spid="12290">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additive="repl">
                                        <p:cTn id="82" dur="1" fill="hold">
                                          <p:stCondLst>
                                            <p:cond delay="0"/>
                                          </p:stCondLst>
                                        </p:cTn>
                                        <p:tgtEl>
                                          <p:spTgt spid="12290">
                                            <p:txEl>
                                              <p:pRg st="12" end="12"/>
                                            </p:txEl>
                                          </p:spTgt>
                                        </p:tgtEl>
                                        <p:attrNameLst>
                                          <p:attrName>style.visibility</p:attrName>
                                        </p:attrNameLst>
                                      </p:cBhvr>
                                      <p:to>
                                        <p:strVal val="visible"/>
                                      </p:to>
                                    </p:set>
                                    <p:anim calcmode="lin" valueType="num">
                                      <p:cBhvr additive="repl">
                                        <p:cTn id="83" dur="500" fill="hold"/>
                                        <p:tgtEl>
                                          <p:spTgt spid="12290">
                                            <p:txEl>
                                              <p:pRg st="12" end="12"/>
                                            </p:txEl>
                                          </p:spTgt>
                                        </p:tgtEl>
                                        <p:attrNameLst>
                                          <p:attrName>ppt_x</p:attrName>
                                        </p:attrNameLst>
                                      </p:cBhvr>
                                      <p:tavLst>
                                        <p:tav tm="100000">
                                          <p:val>
                                            <p:strVal val="#ppt_x"/>
                                          </p:val>
                                        </p:tav>
                                        <p:tav tm="100000">
                                          <p:val>
                                            <p:strVal val="#ppt_x"/>
                                          </p:val>
                                        </p:tav>
                                      </p:tavLst>
                                    </p:anim>
                                    <p:anim calcmode="lin" valueType="num">
                                      <p:cBhvr additive="repl">
                                        <p:cTn id="84" dur="500" fill="hold"/>
                                        <p:tgtEl>
                                          <p:spTgt spid="12290">
                                            <p:txEl>
                                              <p:pRg st="12" end="12"/>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Kelemahan</a:t>
            </a:r>
          </a:p>
        </p:txBody>
      </p:sp>
      <p:sp>
        <p:nvSpPr>
          <p:cNvPr id="38915" name="Rectangle 3"/>
          <p:cNvSpPr>
            <a:spLocks noGrp="1" noChangeArrowheads="1"/>
          </p:cNvSpPr>
          <p:nvPr>
            <p:ph type="body" idx="1"/>
          </p:nvPr>
        </p:nvSpPr>
        <p:spPr/>
        <p:txBody>
          <a:bodyPr/>
          <a:lstStyle/>
          <a:p>
            <a:r>
              <a:rPr lang="en-US"/>
              <a:t>Mencoba semua aturan produksi sehingga akan menjadi lambat</a:t>
            </a:r>
          </a:p>
          <a:p>
            <a:r>
              <a:rPr lang="en-US"/>
              <a:t> Sulit melakukan backtracking dan pemulihan kesalahan</a:t>
            </a:r>
          </a:p>
          <a:p>
            <a:r>
              <a:rPr lang="en-US"/>
              <a:t> Memakan banyak memori karena perlu mencatat lokasi backtrack</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37320105-71F8-4975-A9B9-CD62F235E79D}" type="slidenum">
              <a:rPr lang="en-GB"/>
              <a:pPr/>
              <a:t>18</a:t>
            </a:fld>
            <a:endParaRPr lang="en-GB"/>
          </a:p>
        </p:txBody>
      </p:sp>
      <p:sp>
        <p:nvSpPr>
          <p:cNvPr id="13313" name="Rectangle 1"/>
          <p:cNvSpPr>
            <a:spLocks noGrp="1" noChangeArrowheads="1"/>
          </p:cNvSpPr>
          <p:nvPr>
            <p:ph type="title" idx="4294967295"/>
          </p:nvPr>
        </p:nvSpPr>
        <p:spPr>
          <a:xfrm>
            <a:off x="703263"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cs typeface="Times New Roman" pitchFamily="18" charset="0"/>
              </a:rPr>
              <a:t>Sifat sifat tertutup bahasa bebas konteks</a:t>
            </a:r>
            <a:r>
              <a:rPr lang="en-GB" sz="3600"/>
              <a:t> </a:t>
            </a:r>
          </a:p>
        </p:txBody>
      </p:sp>
      <p:sp>
        <p:nvSpPr>
          <p:cNvPr id="13314" name="Rectangle 2"/>
          <p:cNvSpPr>
            <a:spLocks noGrp="1" noChangeArrowheads="1"/>
          </p:cNvSpPr>
          <p:nvPr>
            <p:ph type="body" idx="4294967295"/>
          </p:nvPr>
        </p:nvSpPr>
        <p:spPr>
          <a:xfrm>
            <a:off x="280988" y="1447800"/>
            <a:ext cx="8863012" cy="5029200"/>
          </a:xfrm>
          <a:ln/>
        </p:spPr>
        <p:txBody>
          <a:bodyPr/>
          <a:lstStyle/>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b="1">
                <a:cs typeface="Times New Roman" pitchFamily="18" charset="0"/>
              </a:rPr>
              <a:t>Sifat 1.</a:t>
            </a:r>
            <a:r>
              <a:rPr lang="en-GB" sz="1700">
                <a:cs typeface="Times New Roman" pitchFamily="18" charset="0"/>
              </a:rPr>
              <a:t>Gabungan  dua CFL merupakan CFL juga</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Jika diketahui dua buah CFG G</a:t>
            </a:r>
            <a:r>
              <a:rPr lang="en-GB" sz="1700" baseline="-30000">
                <a:cs typeface="Times New Roman" pitchFamily="18" charset="0"/>
              </a:rPr>
              <a:t>1</a:t>
            </a:r>
            <a:r>
              <a:rPr lang="en-GB" sz="1700">
                <a:cs typeface="Times New Roman" pitchFamily="18" charset="0"/>
              </a:rPr>
              <a:t>= (N</a:t>
            </a:r>
            <a:r>
              <a:rPr lang="en-GB" sz="1700" baseline="-30000">
                <a:cs typeface="Times New Roman" pitchFamily="18" charset="0"/>
              </a:rPr>
              <a:t>1</a:t>
            </a:r>
            <a:r>
              <a:rPr lang="en-GB" sz="1700">
                <a:cs typeface="Times New Roman" pitchFamily="18" charset="0"/>
              </a:rPr>
              <a:t>,T</a:t>
            </a:r>
            <a:r>
              <a:rPr lang="en-GB" sz="1700" baseline="-30000">
                <a:cs typeface="Times New Roman" pitchFamily="18" charset="0"/>
              </a:rPr>
              <a:t>1</a:t>
            </a:r>
            <a:r>
              <a:rPr lang="en-GB" sz="1700">
                <a:cs typeface="Times New Roman" pitchFamily="18" charset="0"/>
              </a:rPr>
              <a:t>,S</a:t>
            </a:r>
            <a:r>
              <a:rPr lang="en-GB" sz="1700" baseline="-30000">
                <a:cs typeface="Times New Roman" pitchFamily="18" charset="0"/>
              </a:rPr>
              <a:t>1</a:t>
            </a:r>
            <a:r>
              <a:rPr lang="en-GB" sz="1700">
                <a:cs typeface="Times New Roman" pitchFamily="18" charset="0"/>
              </a:rPr>
              <a:t>,P</a:t>
            </a:r>
            <a:r>
              <a:rPr lang="en-GB" sz="1700" baseline="-30000">
                <a:cs typeface="Times New Roman" pitchFamily="18" charset="0"/>
              </a:rPr>
              <a:t>1</a:t>
            </a:r>
            <a:r>
              <a:rPr lang="en-GB" sz="1700">
                <a:cs typeface="Times New Roman" pitchFamily="18" charset="0"/>
              </a:rPr>
              <a:t>) dan G</a:t>
            </a:r>
            <a:r>
              <a:rPr lang="en-GB" sz="1700" baseline="-30000">
                <a:cs typeface="Times New Roman" pitchFamily="18" charset="0"/>
              </a:rPr>
              <a:t>2</a:t>
            </a:r>
            <a:r>
              <a:rPr lang="en-GB" sz="1700">
                <a:cs typeface="Times New Roman" pitchFamily="18" charset="0"/>
              </a:rPr>
              <a:t>=(N</a:t>
            </a:r>
            <a:r>
              <a:rPr lang="en-GB" sz="1700" baseline="-30000">
                <a:cs typeface="Times New Roman" pitchFamily="18" charset="0"/>
              </a:rPr>
              <a:t>2</a:t>
            </a:r>
            <a:r>
              <a:rPr lang="en-GB" sz="1700">
                <a:cs typeface="Times New Roman" pitchFamily="18" charset="0"/>
              </a:rPr>
              <a:t>,T</a:t>
            </a:r>
            <a:r>
              <a:rPr lang="en-GB" sz="1700" baseline="-30000">
                <a:cs typeface="Times New Roman" pitchFamily="18" charset="0"/>
              </a:rPr>
              <a:t>2</a:t>
            </a:r>
            <a:r>
              <a:rPr lang="en-GB" sz="1700">
                <a:cs typeface="Times New Roman" pitchFamily="18" charset="0"/>
              </a:rPr>
              <a:t>,S</a:t>
            </a:r>
            <a:r>
              <a:rPr lang="en-GB" sz="1700" baseline="-30000">
                <a:cs typeface="Times New Roman" pitchFamily="18" charset="0"/>
              </a:rPr>
              <a:t>2</a:t>
            </a:r>
            <a:r>
              <a:rPr lang="en-GB" sz="1700">
                <a:cs typeface="Times New Roman" pitchFamily="18" charset="0"/>
              </a:rPr>
              <a:t>,P</a:t>
            </a:r>
            <a:r>
              <a:rPr lang="en-GB" sz="1700" baseline="-30000">
                <a:cs typeface="Times New Roman" pitchFamily="18" charset="0"/>
              </a:rPr>
              <a:t>2</a:t>
            </a:r>
            <a:r>
              <a:rPr lang="en-GB" sz="1700">
                <a:cs typeface="Times New Roman" pitchFamily="18" charset="0"/>
              </a:rPr>
              <a:t>) yang menghasilkan bahasa L</a:t>
            </a:r>
            <a:r>
              <a:rPr lang="en-GB" sz="1700" baseline="-30000">
                <a:cs typeface="Times New Roman" pitchFamily="18" charset="0"/>
              </a:rPr>
              <a:t>1</a:t>
            </a:r>
            <a:r>
              <a:rPr lang="en-GB" sz="1700">
                <a:cs typeface="Times New Roman" pitchFamily="18" charset="0"/>
              </a:rPr>
              <a:t> dan L</a:t>
            </a:r>
            <a:r>
              <a:rPr lang="en-GB" sz="1700" baseline="-30000">
                <a:cs typeface="Times New Roman" pitchFamily="18" charset="0"/>
              </a:rPr>
              <a:t>2</a:t>
            </a:r>
            <a:r>
              <a:rPr lang="en-GB" sz="1700">
                <a:cs typeface="Times New Roman" pitchFamily="18" charset="0"/>
              </a:rPr>
              <a:t> ,  maka CFG L</a:t>
            </a:r>
            <a:r>
              <a:rPr lang="en-GB" sz="1700" baseline="-30000">
                <a:cs typeface="Times New Roman" pitchFamily="18" charset="0"/>
              </a:rPr>
              <a:t>1</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 L</a:t>
            </a:r>
            <a:r>
              <a:rPr lang="en-GB" sz="1700" baseline="-30000">
                <a:cs typeface="Times New Roman" pitchFamily="18" charset="0"/>
              </a:rPr>
              <a:t>2 </a:t>
            </a:r>
            <a:r>
              <a:rPr lang="en-GB" sz="1700">
                <a:cs typeface="Times New Roman" pitchFamily="18" charset="0"/>
              </a:rPr>
              <a:t>dapat dibentuk dengan cara :</a:t>
            </a:r>
          </a:p>
          <a:p>
            <a:pPr marL="569913" indent="-569913">
              <a:lnSpc>
                <a:spcPct val="90000"/>
              </a:lnSpc>
              <a:spcBef>
                <a:spcPts val="425"/>
              </a:spcBef>
              <a:buFont typeface="Verdana" pitchFamily="34" charset="0"/>
              <a:buChar char="•"/>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menggabungkan kedua himpunan dan menambahkan satu simbol variabel baru S</a:t>
            </a:r>
          </a:p>
          <a:p>
            <a:pPr marL="569913" indent="-569913">
              <a:lnSpc>
                <a:spcPct val="90000"/>
              </a:lnSpc>
              <a:spcBef>
                <a:spcPts val="425"/>
              </a:spcBef>
              <a:buFont typeface="Verdana" pitchFamily="34" charset="0"/>
              <a:buChar char="•"/>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menggabungkan kedua himpunan simbol terminal</a:t>
            </a:r>
          </a:p>
          <a:p>
            <a:pPr marL="569913" indent="-569913">
              <a:lnSpc>
                <a:spcPct val="90000"/>
              </a:lnSpc>
              <a:spcBef>
                <a:spcPts val="425"/>
              </a:spcBef>
              <a:buFont typeface="Verdana" pitchFamily="34" charset="0"/>
              <a:buChar char="•"/>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menggabungkan kedua himpunan aturan produksi dan menambahkan satu aturan produksi baru S </a:t>
            </a:r>
            <a:r>
              <a:rPr lang="en-GB" sz="1700">
                <a:latin typeface="Symbol" pitchFamily="18" charset="2"/>
                <a:cs typeface="Times New Roman" pitchFamily="18" charset="0"/>
              </a:rPr>
              <a:t></a:t>
            </a:r>
            <a:r>
              <a:rPr lang="en-GB" sz="1700">
                <a:cs typeface="Times New Roman" pitchFamily="18" charset="0"/>
              </a:rPr>
              <a:t> S</a:t>
            </a:r>
            <a:r>
              <a:rPr lang="en-GB" sz="1700" baseline="-30000">
                <a:cs typeface="Times New Roman" pitchFamily="18" charset="0"/>
              </a:rPr>
              <a:t>1</a:t>
            </a:r>
            <a:r>
              <a:rPr lang="en-GB" sz="1700">
                <a:cs typeface="Times New Roman" pitchFamily="18" charset="0"/>
              </a:rPr>
              <a:t>|S</a:t>
            </a:r>
            <a:r>
              <a:rPr lang="en-GB" sz="1700" baseline="-30000">
                <a:cs typeface="Times New Roman" pitchFamily="18" charset="0"/>
              </a:rPr>
              <a:t>2</a:t>
            </a:r>
            <a:r>
              <a:rPr lang="en-GB" sz="1700">
                <a:cs typeface="Times New Roman" pitchFamily="18" charset="0"/>
              </a:rPr>
              <a:t> yang digunakan untuk memilih salah satu simbol awal S</a:t>
            </a:r>
            <a:r>
              <a:rPr lang="en-GB" sz="1700" baseline="-30000">
                <a:cs typeface="Times New Roman" pitchFamily="18" charset="0"/>
              </a:rPr>
              <a:t>1</a:t>
            </a:r>
            <a:r>
              <a:rPr lang="en-GB" sz="1700">
                <a:cs typeface="Times New Roman" pitchFamily="18" charset="0"/>
              </a:rPr>
              <a:t> atau S</a:t>
            </a:r>
            <a:r>
              <a:rPr lang="en-GB" sz="1700" baseline="-30000">
                <a:cs typeface="Times New Roman" pitchFamily="18" charset="0"/>
              </a:rPr>
              <a:t>2</a:t>
            </a:r>
            <a:r>
              <a:rPr lang="en-GB" sz="1700">
                <a:cs typeface="Times New Roman" pitchFamily="18" charset="0"/>
              </a:rPr>
              <a:t> dari simbol awal baru S</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G</a:t>
            </a:r>
            <a:r>
              <a:rPr lang="en-GB" sz="1700" baseline="-30000">
                <a:cs typeface="Times New Roman" pitchFamily="18" charset="0"/>
              </a:rPr>
              <a:t>3</a:t>
            </a:r>
            <a:r>
              <a:rPr lang="en-GB" sz="1700">
                <a:cs typeface="Times New Roman" pitchFamily="18" charset="0"/>
              </a:rPr>
              <a:t> = (N</a:t>
            </a:r>
            <a:r>
              <a:rPr lang="en-GB" sz="1700" baseline="-30000">
                <a:cs typeface="Times New Roman" pitchFamily="18" charset="0"/>
              </a:rPr>
              <a:t>1</a:t>
            </a:r>
            <a:r>
              <a:rPr lang="en-GB" sz="1700">
                <a:latin typeface="Symbol" pitchFamily="18" charset="2"/>
                <a:cs typeface="Times New Roman" pitchFamily="18" charset="0"/>
              </a:rPr>
              <a:t></a:t>
            </a:r>
            <a:r>
              <a:rPr lang="en-GB" sz="1700">
                <a:cs typeface="Times New Roman" pitchFamily="18" charset="0"/>
              </a:rPr>
              <a:t>N</a:t>
            </a:r>
            <a:r>
              <a:rPr lang="en-GB" sz="1700" baseline="-30000">
                <a:cs typeface="Times New Roman" pitchFamily="18" charset="0"/>
              </a:rPr>
              <a:t>2</a:t>
            </a:r>
            <a:r>
              <a:rPr lang="en-GB" sz="1700">
                <a:cs typeface="Times New Roman" pitchFamily="18" charset="0"/>
              </a:rPr>
              <a:t>­</a:t>
            </a:r>
            <a:r>
              <a:rPr lang="en-GB" sz="1700">
                <a:latin typeface="Symbol" pitchFamily="18" charset="2"/>
                <a:cs typeface="Times New Roman" pitchFamily="18" charset="0"/>
              </a:rPr>
              <a:t></a:t>
            </a:r>
            <a:r>
              <a:rPr lang="en-GB" sz="1700">
                <a:cs typeface="Times New Roman" pitchFamily="18" charset="0"/>
              </a:rPr>
              <a:t>{S},T</a:t>
            </a:r>
            <a:r>
              <a:rPr lang="en-GB" sz="1700" baseline="-30000">
                <a:cs typeface="Times New Roman" pitchFamily="18" charset="0"/>
              </a:rPr>
              <a:t>1</a:t>
            </a:r>
            <a:r>
              <a:rPr lang="en-GB" sz="1700">
                <a:latin typeface="Symbol" pitchFamily="18" charset="2"/>
                <a:cs typeface="Times New Roman" pitchFamily="18" charset="0"/>
              </a:rPr>
              <a:t></a:t>
            </a:r>
            <a:r>
              <a:rPr lang="en-GB" sz="1700">
                <a:cs typeface="Times New Roman" pitchFamily="18" charset="0"/>
              </a:rPr>
              <a:t>T</a:t>
            </a:r>
            <a:r>
              <a:rPr lang="en-GB" sz="1700" baseline="-30000">
                <a:cs typeface="Times New Roman" pitchFamily="18" charset="0"/>
              </a:rPr>
              <a:t>2 </a:t>
            </a:r>
            <a:r>
              <a:rPr lang="en-GB" sz="1700">
                <a:cs typeface="Times New Roman" pitchFamily="18" charset="0"/>
              </a:rPr>
              <a:t>,S,P</a:t>
            </a:r>
            <a:r>
              <a:rPr lang="en-GB" sz="1700" baseline="-30000">
                <a:cs typeface="Times New Roman" pitchFamily="18" charset="0"/>
              </a:rPr>
              <a:t>1</a:t>
            </a:r>
            <a:r>
              <a:rPr lang="en-GB" sz="1700">
                <a:latin typeface="Symbol" pitchFamily="18" charset="2"/>
                <a:cs typeface="Times New Roman" pitchFamily="18" charset="0"/>
              </a:rPr>
              <a:t></a:t>
            </a:r>
            <a:r>
              <a:rPr lang="en-GB" sz="1700">
                <a:cs typeface="Times New Roman" pitchFamily="18" charset="0"/>
              </a:rPr>
              <a:t>P</a:t>
            </a:r>
            <a:r>
              <a:rPr lang="en-GB" sz="1700" baseline="-30000">
                <a:cs typeface="Times New Roman" pitchFamily="18" charset="0"/>
              </a:rPr>
              <a:t>2</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{S</a:t>
            </a:r>
            <a:r>
              <a:rPr lang="en-GB" sz="1700">
                <a:latin typeface="Symbol" pitchFamily="18" charset="2"/>
                <a:cs typeface="Times New Roman" pitchFamily="18" charset="0"/>
              </a:rPr>
              <a:t></a:t>
            </a:r>
            <a:r>
              <a:rPr lang="en-GB" sz="1700">
                <a:cs typeface="Times New Roman" pitchFamily="18" charset="0"/>
              </a:rPr>
              <a:t>S</a:t>
            </a:r>
            <a:r>
              <a:rPr lang="en-GB" sz="1700" baseline="-30000">
                <a:cs typeface="Times New Roman" pitchFamily="18" charset="0"/>
              </a:rPr>
              <a:t>1</a:t>
            </a:r>
            <a:r>
              <a:rPr lang="en-GB" sz="1700">
                <a:cs typeface="Times New Roman" pitchFamily="18" charset="0"/>
              </a:rPr>
              <a:t>|S</a:t>
            </a:r>
            <a:r>
              <a:rPr lang="en-GB" sz="1700" baseline="-30000">
                <a:cs typeface="Times New Roman" pitchFamily="18" charset="0"/>
              </a:rPr>
              <a:t>2</a:t>
            </a:r>
            <a:r>
              <a:rPr lang="en-GB" sz="1700">
                <a:cs typeface="Times New Roman" pitchFamily="18" charset="0"/>
              </a:rPr>
              <a:t>}}</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b="1">
                <a:cs typeface="Times New Roman" pitchFamily="18" charset="0"/>
              </a:rPr>
              <a:t>Sifat 2.</a:t>
            </a:r>
            <a:r>
              <a:rPr lang="en-GB" sz="1700">
                <a:cs typeface="Times New Roman" pitchFamily="18" charset="0"/>
              </a:rPr>
              <a:t>Penyambungan dua CFL merupakan CFL juga</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Jika diketahui dua buah CFG G</a:t>
            </a:r>
            <a:r>
              <a:rPr lang="en-GB" sz="1700" baseline="-30000">
                <a:cs typeface="Times New Roman" pitchFamily="18" charset="0"/>
              </a:rPr>
              <a:t>1</a:t>
            </a:r>
            <a:r>
              <a:rPr lang="en-GB" sz="1700">
                <a:cs typeface="Times New Roman" pitchFamily="18" charset="0"/>
              </a:rPr>
              <a:t>= (N</a:t>
            </a:r>
            <a:r>
              <a:rPr lang="en-GB" sz="1700" baseline="-30000">
                <a:cs typeface="Times New Roman" pitchFamily="18" charset="0"/>
              </a:rPr>
              <a:t>1</a:t>
            </a:r>
            <a:r>
              <a:rPr lang="en-GB" sz="1700">
                <a:cs typeface="Times New Roman" pitchFamily="18" charset="0"/>
              </a:rPr>
              <a:t>,T</a:t>
            </a:r>
            <a:r>
              <a:rPr lang="en-GB" sz="1700" baseline="-30000">
                <a:cs typeface="Times New Roman" pitchFamily="18" charset="0"/>
              </a:rPr>
              <a:t>1</a:t>
            </a:r>
            <a:r>
              <a:rPr lang="en-GB" sz="1700">
                <a:cs typeface="Times New Roman" pitchFamily="18" charset="0"/>
              </a:rPr>
              <a:t>,S</a:t>
            </a:r>
            <a:r>
              <a:rPr lang="en-GB" sz="1700" baseline="-30000">
                <a:cs typeface="Times New Roman" pitchFamily="18" charset="0"/>
              </a:rPr>
              <a:t>1</a:t>
            </a:r>
            <a:r>
              <a:rPr lang="en-GB" sz="1700">
                <a:cs typeface="Times New Roman" pitchFamily="18" charset="0"/>
              </a:rPr>
              <a:t>,P</a:t>
            </a:r>
            <a:r>
              <a:rPr lang="en-GB" sz="1700" baseline="-30000">
                <a:cs typeface="Times New Roman" pitchFamily="18" charset="0"/>
              </a:rPr>
              <a:t>1</a:t>
            </a:r>
            <a:r>
              <a:rPr lang="en-GB" sz="1700">
                <a:cs typeface="Times New Roman" pitchFamily="18" charset="0"/>
              </a:rPr>
              <a:t>) dan G</a:t>
            </a:r>
            <a:r>
              <a:rPr lang="en-GB" sz="1700" baseline="-30000">
                <a:cs typeface="Times New Roman" pitchFamily="18" charset="0"/>
              </a:rPr>
              <a:t>2</a:t>
            </a:r>
            <a:r>
              <a:rPr lang="en-GB" sz="1700">
                <a:cs typeface="Times New Roman" pitchFamily="18" charset="0"/>
              </a:rPr>
              <a:t>=(N</a:t>
            </a:r>
            <a:r>
              <a:rPr lang="en-GB" sz="1700" baseline="-30000">
                <a:cs typeface="Times New Roman" pitchFamily="18" charset="0"/>
              </a:rPr>
              <a:t>2</a:t>
            </a:r>
            <a:r>
              <a:rPr lang="en-GB" sz="1700">
                <a:cs typeface="Times New Roman" pitchFamily="18" charset="0"/>
              </a:rPr>
              <a:t>,T</a:t>
            </a:r>
            <a:r>
              <a:rPr lang="en-GB" sz="1700" baseline="-30000">
                <a:cs typeface="Times New Roman" pitchFamily="18" charset="0"/>
              </a:rPr>
              <a:t>2</a:t>
            </a:r>
            <a:r>
              <a:rPr lang="en-GB" sz="1700">
                <a:cs typeface="Times New Roman" pitchFamily="18" charset="0"/>
              </a:rPr>
              <a:t>,S</a:t>
            </a:r>
            <a:r>
              <a:rPr lang="en-GB" sz="1700" baseline="-30000">
                <a:cs typeface="Times New Roman" pitchFamily="18" charset="0"/>
              </a:rPr>
              <a:t>2</a:t>
            </a:r>
            <a:r>
              <a:rPr lang="en-GB" sz="1700">
                <a:cs typeface="Times New Roman" pitchFamily="18" charset="0"/>
              </a:rPr>
              <a:t>,P</a:t>
            </a:r>
            <a:r>
              <a:rPr lang="en-GB" sz="1700" baseline="-30000">
                <a:cs typeface="Times New Roman" pitchFamily="18" charset="0"/>
              </a:rPr>
              <a:t>2</a:t>
            </a:r>
            <a:r>
              <a:rPr lang="en-GB" sz="1700">
                <a:cs typeface="Times New Roman" pitchFamily="18" charset="0"/>
              </a:rPr>
              <a:t>) yang menghasilkan bahasa L</a:t>
            </a:r>
            <a:r>
              <a:rPr lang="en-GB" sz="1700" baseline="-30000">
                <a:cs typeface="Times New Roman" pitchFamily="18" charset="0"/>
              </a:rPr>
              <a:t>1</a:t>
            </a:r>
            <a:r>
              <a:rPr lang="en-GB" sz="1700">
                <a:cs typeface="Times New Roman" pitchFamily="18" charset="0"/>
              </a:rPr>
              <a:t> dan L</a:t>
            </a:r>
            <a:r>
              <a:rPr lang="en-GB" sz="1700" baseline="-30000">
                <a:cs typeface="Times New Roman" pitchFamily="18" charset="0"/>
              </a:rPr>
              <a:t>2</a:t>
            </a:r>
            <a:r>
              <a:rPr lang="en-GB" sz="1700">
                <a:cs typeface="Times New Roman" pitchFamily="18" charset="0"/>
              </a:rPr>
              <a:t> ,  maka bahasa L</a:t>
            </a:r>
            <a:r>
              <a:rPr lang="en-GB" sz="1700" baseline="-30000">
                <a:cs typeface="Times New Roman" pitchFamily="18" charset="0"/>
              </a:rPr>
              <a:t>1</a:t>
            </a:r>
            <a:r>
              <a:rPr lang="en-GB" sz="1700">
                <a:cs typeface="Times New Roman" pitchFamily="18" charset="0"/>
              </a:rPr>
              <a:t>L</a:t>
            </a:r>
            <a:r>
              <a:rPr lang="en-GB" sz="1700" baseline="-30000">
                <a:cs typeface="Times New Roman" pitchFamily="18" charset="0"/>
              </a:rPr>
              <a:t>2</a:t>
            </a:r>
            <a:r>
              <a:rPr lang="en-GB" sz="1700">
                <a:cs typeface="Times New Roman" pitchFamily="18" charset="0"/>
              </a:rPr>
              <a:t> dapat dibentuk oleh :</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G</a:t>
            </a:r>
            <a:r>
              <a:rPr lang="en-GB" sz="1700" baseline="-30000">
                <a:cs typeface="Times New Roman" pitchFamily="18" charset="0"/>
              </a:rPr>
              <a:t>4</a:t>
            </a:r>
            <a:r>
              <a:rPr lang="en-GB" sz="1700">
                <a:cs typeface="Times New Roman" pitchFamily="18" charset="0"/>
              </a:rPr>
              <a:t> = (N</a:t>
            </a:r>
            <a:r>
              <a:rPr lang="en-GB" sz="1700" baseline="-30000">
                <a:cs typeface="Times New Roman" pitchFamily="18" charset="0"/>
              </a:rPr>
              <a:t>1</a:t>
            </a:r>
            <a:r>
              <a:rPr lang="en-GB" sz="1700">
                <a:latin typeface="Symbol" pitchFamily="18" charset="2"/>
                <a:cs typeface="Times New Roman" pitchFamily="18" charset="0"/>
              </a:rPr>
              <a:t></a:t>
            </a:r>
            <a:r>
              <a:rPr lang="en-GB" sz="1700">
                <a:cs typeface="Times New Roman" pitchFamily="18" charset="0"/>
              </a:rPr>
              <a:t>N</a:t>
            </a:r>
            <a:r>
              <a:rPr lang="en-GB" sz="1700" baseline="-30000">
                <a:cs typeface="Times New Roman" pitchFamily="18" charset="0"/>
              </a:rPr>
              <a:t>2</a:t>
            </a:r>
            <a:r>
              <a:rPr lang="en-GB" sz="1700">
                <a:cs typeface="Times New Roman" pitchFamily="18" charset="0"/>
              </a:rPr>
              <a:t>­</a:t>
            </a:r>
            <a:r>
              <a:rPr lang="en-GB" sz="1700">
                <a:latin typeface="Symbol" pitchFamily="18" charset="2"/>
                <a:cs typeface="Times New Roman" pitchFamily="18" charset="0"/>
              </a:rPr>
              <a:t></a:t>
            </a:r>
            <a:r>
              <a:rPr lang="en-GB" sz="1700">
                <a:cs typeface="Times New Roman" pitchFamily="18" charset="0"/>
              </a:rPr>
              <a:t>{S},T</a:t>
            </a:r>
            <a:r>
              <a:rPr lang="en-GB" sz="1700" baseline="-30000">
                <a:cs typeface="Times New Roman" pitchFamily="18" charset="0"/>
              </a:rPr>
              <a:t>1</a:t>
            </a:r>
            <a:r>
              <a:rPr lang="en-GB" sz="1700">
                <a:latin typeface="Symbol" pitchFamily="18" charset="2"/>
                <a:cs typeface="Times New Roman" pitchFamily="18" charset="0"/>
              </a:rPr>
              <a:t></a:t>
            </a:r>
            <a:r>
              <a:rPr lang="en-GB" sz="1700">
                <a:cs typeface="Times New Roman" pitchFamily="18" charset="0"/>
              </a:rPr>
              <a:t>T</a:t>
            </a:r>
            <a:r>
              <a:rPr lang="en-GB" sz="1700" baseline="-30000">
                <a:cs typeface="Times New Roman" pitchFamily="18" charset="0"/>
              </a:rPr>
              <a:t>2 </a:t>
            </a:r>
            <a:r>
              <a:rPr lang="en-GB" sz="1700">
                <a:cs typeface="Times New Roman" pitchFamily="18" charset="0"/>
              </a:rPr>
              <a:t>,S,P</a:t>
            </a:r>
            <a:r>
              <a:rPr lang="en-GB" sz="1700" baseline="-30000">
                <a:cs typeface="Times New Roman" pitchFamily="18" charset="0"/>
              </a:rPr>
              <a:t>1</a:t>
            </a:r>
            <a:r>
              <a:rPr lang="en-GB" sz="1700">
                <a:latin typeface="Symbol" pitchFamily="18" charset="2"/>
                <a:cs typeface="Times New Roman" pitchFamily="18" charset="0"/>
              </a:rPr>
              <a:t></a:t>
            </a:r>
            <a:r>
              <a:rPr lang="en-GB" sz="1700">
                <a:cs typeface="Times New Roman" pitchFamily="18" charset="0"/>
              </a:rPr>
              <a:t>P</a:t>
            </a:r>
            <a:r>
              <a:rPr lang="en-GB" sz="1700" baseline="-30000">
                <a:cs typeface="Times New Roman" pitchFamily="18" charset="0"/>
              </a:rPr>
              <a:t>2</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{S</a:t>
            </a:r>
            <a:r>
              <a:rPr lang="en-GB" sz="1700">
                <a:latin typeface="Symbol" pitchFamily="18" charset="2"/>
                <a:cs typeface="Times New Roman" pitchFamily="18" charset="0"/>
              </a:rPr>
              <a:t></a:t>
            </a:r>
            <a:r>
              <a:rPr lang="en-GB" sz="1700">
                <a:cs typeface="Times New Roman" pitchFamily="18" charset="0"/>
              </a:rPr>
              <a:t>S</a:t>
            </a:r>
            <a:r>
              <a:rPr lang="en-GB" sz="1700" baseline="-30000">
                <a:cs typeface="Times New Roman" pitchFamily="18" charset="0"/>
              </a:rPr>
              <a:t>1</a:t>
            </a:r>
            <a:r>
              <a:rPr lang="en-GB" sz="1700">
                <a:cs typeface="Times New Roman" pitchFamily="18" charset="0"/>
              </a:rPr>
              <a:t>S</a:t>
            </a:r>
            <a:r>
              <a:rPr lang="en-GB" sz="1700" baseline="-30000">
                <a:cs typeface="Times New Roman" pitchFamily="18" charset="0"/>
              </a:rPr>
              <a:t>2</a:t>
            </a:r>
            <a:r>
              <a:rPr lang="en-GB" sz="1700">
                <a:cs typeface="Times New Roman" pitchFamily="18" charset="0"/>
              </a:rPr>
              <a:t>}}</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b="1">
                <a:cs typeface="Times New Roman" pitchFamily="18" charset="0"/>
              </a:rPr>
              <a:t>Sifat 3.</a:t>
            </a:r>
            <a:r>
              <a:rPr lang="en-GB" sz="1700">
                <a:cs typeface="Times New Roman" pitchFamily="18" charset="0"/>
              </a:rPr>
              <a:t>Klosure Kleene dari CFL adalah CFL juga.</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Klosure Kleene dari tatabahasa G=(N,T,S</a:t>
            </a:r>
            <a:r>
              <a:rPr lang="en-GB" sz="1700" baseline="-30000">
                <a:cs typeface="Times New Roman" pitchFamily="18" charset="0"/>
              </a:rPr>
              <a:t>1</a:t>
            </a:r>
            <a:r>
              <a:rPr lang="en-GB" sz="1700">
                <a:cs typeface="Times New Roman" pitchFamily="18" charset="0"/>
              </a:rPr>
              <a:t>,P) adalah</a:t>
            </a:r>
          </a:p>
          <a:p>
            <a:pPr marL="569913" indent="-569913">
              <a:lnSpc>
                <a:spcPct val="90000"/>
              </a:lnSpc>
              <a:spcBef>
                <a:spcPts val="425"/>
              </a:spcBef>
              <a:buFont typeface="Wingdings" pitchFamily="2" charset="2"/>
              <a:buNone/>
              <a:tabLst>
                <a:tab pos="1139825" algn="l"/>
                <a:tab pos="2054225" algn="l"/>
                <a:tab pos="2968625" algn="l"/>
                <a:tab pos="3883025" algn="l"/>
                <a:tab pos="4797425" algn="l"/>
                <a:tab pos="5711825" algn="l"/>
                <a:tab pos="6626225" algn="l"/>
                <a:tab pos="7540625" algn="l"/>
                <a:tab pos="8455025" algn="l"/>
                <a:tab pos="9369425" algn="l"/>
                <a:tab pos="10283825" algn="l"/>
              </a:tabLst>
            </a:pPr>
            <a:r>
              <a:rPr lang="en-GB" sz="1700">
                <a:cs typeface="Times New Roman" pitchFamily="18" charset="0"/>
              </a:rPr>
              <a:t>G</a:t>
            </a:r>
            <a:r>
              <a:rPr lang="en-GB" sz="1700" baseline="-30000">
                <a:cs typeface="Times New Roman" pitchFamily="18" charset="0"/>
              </a:rPr>
              <a:t>5</a:t>
            </a:r>
            <a:r>
              <a:rPr lang="en-GB" sz="1700">
                <a:cs typeface="Times New Roman" pitchFamily="18" charset="0"/>
              </a:rPr>
              <a:t> = (N </a:t>
            </a:r>
            <a:r>
              <a:rPr lang="en-GB" sz="1700">
                <a:latin typeface="Symbol" pitchFamily="18" charset="2"/>
                <a:cs typeface="Times New Roman" pitchFamily="18" charset="0"/>
              </a:rPr>
              <a:t></a:t>
            </a:r>
            <a:r>
              <a:rPr lang="en-GB" sz="1700">
                <a:cs typeface="Times New Roman" pitchFamily="18" charset="0"/>
              </a:rPr>
              <a:t> {S} , T , S , P </a:t>
            </a:r>
            <a:r>
              <a:rPr lang="en-GB" sz="1700">
                <a:latin typeface="Symbol" pitchFamily="18" charset="2"/>
                <a:cs typeface="Times New Roman" pitchFamily="18" charset="0"/>
              </a:rPr>
              <a:t></a:t>
            </a: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S</a:t>
            </a:r>
            <a:r>
              <a:rPr lang="en-GB" sz="1700" baseline="-30000">
                <a:cs typeface="Times New Roman" pitchFamily="18" charset="0"/>
              </a:rPr>
              <a:t>1</a:t>
            </a:r>
            <a:r>
              <a:rPr lang="en-GB" sz="1700">
                <a:cs typeface="Times New Roman" pitchFamily="18" charset="0"/>
              </a:rPr>
              <a:t>S | </a:t>
            </a:r>
            <a:r>
              <a:rPr lang="en-GB" sz="1700">
                <a:latin typeface="Symbol" pitchFamily="18" charset="2"/>
                <a:cs typeface="Times New Roman" pitchFamily="18" charset="0"/>
              </a:rPr>
              <a:t></a:t>
            </a:r>
            <a:r>
              <a:rPr lang="en-GB" sz="1700">
                <a:cs typeface="Times New Roman" pitchFamily="18" charset="0"/>
              </a:rPr>
              <a:t> } )</a:t>
            </a:r>
            <a:r>
              <a:rPr lang="ar-SA" sz="1700">
                <a:cs typeface="Times New Roman" pitchFamily="18" charset="0"/>
              </a:rPr>
              <a:t>‏</a:t>
            </a:r>
            <a:endParaRPr lang="en-GB" sz="1700">
              <a:cs typeface="Times New Roman" pitchFamily="18" charset="0"/>
            </a:endParaRP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3314">
                                            <p:txEl>
                                              <p:pRg st="0" end="0"/>
                                            </p:txEl>
                                          </p:spTgt>
                                        </p:tgtEl>
                                        <p:attrNameLst>
                                          <p:attrName>style.visibility</p:attrName>
                                        </p:attrNameLst>
                                      </p:cBhvr>
                                      <p:to>
                                        <p:strVal val="visible"/>
                                      </p:to>
                                    </p:set>
                                    <p:anim calcmode="lin" valueType="num">
                                      <p:cBhvr additive="repl">
                                        <p:cTn id="11" dur="500" fill="hold"/>
                                        <p:tgtEl>
                                          <p:spTgt spid="13314">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3314">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3314">
                                            <p:txEl>
                                              <p:pRg st="1" end="1"/>
                                            </p:txEl>
                                          </p:spTgt>
                                        </p:tgtEl>
                                        <p:attrNameLst>
                                          <p:attrName>style.visibility</p:attrName>
                                        </p:attrNameLst>
                                      </p:cBhvr>
                                      <p:to>
                                        <p:strVal val="visible"/>
                                      </p:to>
                                    </p:set>
                                    <p:anim calcmode="lin" valueType="num">
                                      <p:cBhvr additive="repl">
                                        <p:cTn id="17" dur="500" fill="hold"/>
                                        <p:tgtEl>
                                          <p:spTgt spid="13314">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3314">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13314">
                                            <p:txEl>
                                              <p:pRg st="2" end="2"/>
                                            </p:txEl>
                                          </p:spTgt>
                                        </p:tgtEl>
                                        <p:attrNameLst>
                                          <p:attrName>style.visibility</p:attrName>
                                        </p:attrNameLst>
                                      </p:cBhvr>
                                      <p:to>
                                        <p:strVal val="visible"/>
                                      </p:to>
                                    </p:set>
                                    <p:anim calcmode="lin" valueType="num">
                                      <p:cBhvr additive="repl">
                                        <p:cTn id="23" dur="500" fill="hold"/>
                                        <p:tgtEl>
                                          <p:spTgt spid="13314">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13314">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13314">
                                            <p:txEl>
                                              <p:pRg st="3" end="3"/>
                                            </p:txEl>
                                          </p:spTgt>
                                        </p:tgtEl>
                                        <p:attrNameLst>
                                          <p:attrName>style.visibility</p:attrName>
                                        </p:attrNameLst>
                                      </p:cBhvr>
                                      <p:to>
                                        <p:strVal val="visible"/>
                                      </p:to>
                                    </p:set>
                                    <p:anim calcmode="lin" valueType="num">
                                      <p:cBhvr additive="repl">
                                        <p:cTn id="29" dur="500" fill="hold"/>
                                        <p:tgtEl>
                                          <p:spTgt spid="13314">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13314">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13314">
                                            <p:txEl>
                                              <p:pRg st="4" end="4"/>
                                            </p:txEl>
                                          </p:spTgt>
                                        </p:tgtEl>
                                        <p:attrNameLst>
                                          <p:attrName>style.visibility</p:attrName>
                                        </p:attrNameLst>
                                      </p:cBhvr>
                                      <p:to>
                                        <p:strVal val="visible"/>
                                      </p:to>
                                    </p:set>
                                    <p:anim calcmode="lin" valueType="num">
                                      <p:cBhvr additive="repl">
                                        <p:cTn id="35" dur="500" fill="hold"/>
                                        <p:tgtEl>
                                          <p:spTgt spid="13314">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13314">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13314">
                                            <p:txEl>
                                              <p:pRg st="5" end="5"/>
                                            </p:txEl>
                                          </p:spTgt>
                                        </p:tgtEl>
                                        <p:attrNameLst>
                                          <p:attrName>style.visibility</p:attrName>
                                        </p:attrNameLst>
                                      </p:cBhvr>
                                      <p:to>
                                        <p:strVal val="visible"/>
                                      </p:to>
                                    </p:set>
                                    <p:anim calcmode="lin" valueType="num">
                                      <p:cBhvr additive="repl">
                                        <p:cTn id="41" dur="500" fill="hold"/>
                                        <p:tgtEl>
                                          <p:spTgt spid="13314">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13314">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13314">
                                            <p:txEl>
                                              <p:pRg st="6" end="6"/>
                                            </p:txEl>
                                          </p:spTgt>
                                        </p:tgtEl>
                                        <p:attrNameLst>
                                          <p:attrName>style.visibility</p:attrName>
                                        </p:attrNameLst>
                                      </p:cBhvr>
                                      <p:to>
                                        <p:strVal val="visible"/>
                                      </p:to>
                                    </p:set>
                                    <p:anim calcmode="lin" valueType="num">
                                      <p:cBhvr additive="repl">
                                        <p:cTn id="47" dur="500" fill="hold"/>
                                        <p:tgtEl>
                                          <p:spTgt spid="13314">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13314">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13314">
                                            <p:txEl>
                                              <p:pRg st="7" end="7"/>
                                            </p:txEl>
                                          </p:spTgt>
                                        </p:tgtEl>
                                        <p:attrNameLst>
                                          <p:attrName>style.visibility</p:attrName>
                                        </p:attrNameLst>
                                      </p:cBhvr>
                                      <p:to>
                                        <p:strVal val="visible"/>
                                      </p:to>
                                    </p:set>
                                    <p:anim calcmode="lin" valueType="num">
                                      <p:cBhvr additive="repl">
                                        <p:cTn id="53" dur="500" fill="hold"/>
                                        <p:tgtEl>
                                          <p:spTgt spid="13314">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13314">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13314">
                                            <p:txEl>
                                              <p:pRg st="8" end="8"/>
                                            </p:txEl>
                                          </p:spTgt>
                                        </p:tgtEl>
                                        <p:attrNameLst>
                                          <p:attrName>style.visibility</p:attrName>
                                        </p:attrNameLst>
                                      </p:cBhvr>
                                      <p:to>
                                        <p:strVal val="visible"/>
                                      </p:to>
                                    </p:set>
                                    <p:anim calcmode="lin" valueType="num">
                                      <p:cBhvr additive="repl">
                                        <p:cTn id="59" dur="500" fill="hold"/>
                                        <p:tgtEl>
                                          <p:spTgt spid="13314">
                                            <p:txEl>
                                              <p:pRg st="8" end="8"/>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13314">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13314">
                                            <p:txEl>
                                              <p:pRg st="9" end="9"/>
                                            </p:txEl>
                                          </p:spTgt>
                                        </p:tgtEl>
                                        <p:attrNameLst>
                                          <p:attrName>style.visibility</p:attrName>
                                        </p:attrNameLst>
                                      </p:cBhvr>
                                      <p:to>
                                        <p:strVal val="visible"/>
                                      </p:to>
                                    </p:set>
                                    <p:anim calcmode="lin" valueType="num">
                                      <p:cBhvr additive="repl">
                                        <p:cTn id="65" dur="500" fill="hold"/>
                                        <p:tgtEl>
                                          <p:spTgt spid="13314">
                                            <p:txEl>
                                              <p:pRg st="9" end="9"/>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13314">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additive="repl">
                                        <p:cTn id="70" dur="1" fill="hold">
                                          <p:stCondLst>
                                            <p:cond delay="0"/>
                                          </p:stCondLst>
                                        </p:cTn>
                                        <p:tgtEl>
                                          <p:spTgt spid="13314">
                                            <p:txEl>
                                              <p:pRg st="10" end="10"/>
                                            </p:txEl>
                                          </p:spTgt>
                                        </p:tgtEl>
                                        <p:attrNameLst>
                                          <p:attrName>style.visibility</p:attrName>
                                        </p:attrNameLst>
                                      </p:cBhvr>
                                      <p:to>
                                        <p:strVal val="visible"/>
                                      </p:to>
                                    </p:set>
                                    <p:anim calcmode="lin" valueType="num">
                                      <p:cBhvr additive="repl">
                                        <p:cTn id="71" dur="500" fill="hold"/>
                                        <p:tgtEl>
                                          <p:spTgt spid="13314">
                                            <p:txEl>
                                              <p:pRg st="10" end="10"/>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13314">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additive="repl">
                                        <p:cTn id="76" dur="1" fill="hold">
                                          <p:stCondLst>
                                            <p:cond delay="0"/>
                                          </p:stCondLst>
                                        </p:cTn>
                                        <p:tgtEl>
                                          <p:spTgt spid="13314">
                                            <p:txEl>
                                              <p:charRg st="877" end="922"/>
                                            </p:txEl>
                                          </p:spTgt>
                                        </p:tgtEl>
                                        <p:attrNameLst>
                                          <p:attrName>style.visibility</p:attrName>
                                        </p:attrNameLst>
                                      </p:cBhvr>
                                      <p:to>
                                        <p:strVal val="visible"/>
                                      </p:to>
                                    </p:set>
                                    <p:anim calcmode="lin" valueType="num">
                                      <p:cBhvr additive="repl">
                                        <p:cTn id="77" dur="500" fill="hold"/>
                                        <p:tgtEl>
                                          <p:spTgt spid="13314">
                                            <p:txEl>
                                              <p:charRg st="877" end="922"/>
                                            </p:txEl>
                                          </p:spTgt>
                                        </p:tgtEl>
                                        <p:attrNameLst>
                                          <p:attrName>ppt_x</p:attrName>
                                        </p:attrNameLst>
                                      </p:cBhvr>
                                      <p:tavLst>
                                        <p:tav tm="100000">
                                          <p:val>
                                            <p:strVal val="#ppt_x"/>
                                          </p:val>
                                        </p:tav>
                                        <p:tav tm="100000">
                                          <p:val>
                                            <p:strVal val="#ppt_x"/>
                                          </p:val>
                                        </p:tav>
                                      </p:tavLst>
                                    </p:anim>
                                    <p:anim calcmode="lin" valueType="num">
                                      <p:cBhvr additive="repl">
                                        <p:cTn id="78" dur="500" fill="hold"/>
                                        <p:tgtEl>
                                          <p:spTgt spid="13314">
                                            <p:txEl>
                                              <p:charRg st="877" end="922"/>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85F39895-BBFA-46DD-85BF-2CCCB9CC8A89}" type="slidenum">
              <a:rPr lang="en-GB"/>
              <a:pPr/>
              <a:t>19</a:t>
            </a:fld>
            <a:endParaRPr lang="en-GB"/>
          </a:p>
        </p:txBody>
      </p:sp>
      <p:sp>
        <p:nvSpPr>
          <p:cNvPr id="14337" name="Rectangle 1"/>
          <p:cNvSpPr>
            <a:spLocks noGrp="1" noChangeArrowheads="1"/>
          </p:cNvSpPr>
          <p:nvPr>
            <p:ph type="title" idx="4294967295"/>
          </p:nvPr>
        </p:nvSpPr>
        <p:spPr>
          <a:xfrm>
            <a:off x="561975" y="-49213"/>
            <a:ext cx="8107363" cy="1190626"/>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cs typeface="Times New Roman" pitchFamily="18" charset="0"/>
              </a:rPr>
              <a:t>Sifat sifat tertutup bahasa bebas konteks (2)</a:t>
            </a:r>
            <a:r>
              <a:rPr lang="ar-SA" sz="3600">
                <a:cs typeface="Times New Roman" pitchFamily="18" charset="0"/>
              </a:rPr>
              <a:t>‏</a:t>
            </a:r>
            <a:endParaRPr lang="en-GB" sz="3600">
              <a:cs typeface="Times New Roman" pitchFamily="18" charset="0"/>
            </a:endParaRPr>
          </a:p>
        </p:txBody>
      </p:sp>
      <p:sp>
        <p:nvSpPr>
          <p:cNvPr id="14338" name="Rectangle 2"/>
          <p:cNvSpPr>
            <a:spLocks noGrp="1" noChangeArrowheads="1"/>
          </p:cNvSpPr>
          <p:nvPr>
            <p:ph type="body" idx="4294967295"/>
          </p:nvPr>
        </p:nvSpPr>
        <p:spPr>
          <a:xfrm>
            <a:off x="422275" y="1447800"/>
            <a:ext cx="7966075" cy="4572000"/>
          </a:xfrm>
          <a:ln/>
        </p:spPr>
        <p:txBody>
          <a:bodyPr/>
          <a:lstStyle/>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Contoh</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G(L</a:t>
            </a:r>
            <a:r>
              <a:rPr lang="en-GB" sz="1700" baseline="-30000">
                <a:cs typeface="Times New Roman" pitchFamily="18" charset="0"/>
              </a:rPr>
              <a:t>1</a:t>
            </a:r>
            <a:r>
              <a:rPr lang="en-GB" sz="1700">
                <a:cs typeface="Times New Roman" pitchFamily="18" charset="0"/>
              </a:rPr>
              <a:t>) = ( {S , A , B}, {a,b} , S ,  P ) dengan P :</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AB | </a:t>
            </a:r>
            <a:r>
              <a:rPr lang="en-GB" sz="1700">
                <a:latin typeface="Symbol" pitchFamily="18" charset="2"/>
                <a:cs typeface="Times New Roman" pitchFamily="18" charset="0"/>
              </a:rPr>
              <a:t></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	A </a:t>
            </a:r>
            <a:r>
              <a:rPr lang="en-GB" sz="1700">
                <a:latin typeface="Symbol" pitchFamily="18" charset="2"/>
                <a:cs typeface="Times New Roman" pitchFamily="18" charset="0"/>
              </a:rPr>
              <a:t></a:t>
            </a:r>
            <a:r>
              <a:rPr lang="en-GB" sz="1700">
                <a:cs typeface="Times New Roman" pitchFamily="18" charset="0"/>
              </a:rPr>
              <a:t> aB</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	B </a:t>
            </a:r>
            <a:r>
              <a:rPr lang="en-GB" sz="1700">
                <a:latin typeface="Symbol" pitchFamily="18" charset="2"/>
                <a:cs typeface="Times New Roman" pitchFamily="18" charset="0"/>
              </a:rPr>
              <a:t></a:t>
            </a:r>
            <a:r>
              <a:rPr lang="en-GB" sz="1700">
                <a:cs typeface="Times New Roman" pitchFamily="18" charset="0"/>
              </a:rPr>
              <a:t> Sb</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G(L</a:t>
            </a:r>
            <a:r>
              <a:rPr lang="en-GB" sz="1700" baseline="-30000">
                <a:cs typeface="Times New Roman" pitchFamily="18" charset="0"/>
              </a:rPr>
              <a:t>2</a:t>
            </a:r>
            <a:r>
              <a:rPr lang="en-GB" sz="1700">
                <a:cs typeface="Times New Roman" pitchFamily="18" charset="0"/>
              </a:rPr>
              <a:t>) = ( {S , A , B}, {a,b} , S ,  P ) dengan P :</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	S </a:t>
            </a:r>
            <a:r>
              <a:rPr lang="en-GB" sz="1700">
                <a:latin typeface="Symbol" pitchFamily="18" charset="2"/>
                <a:cs typeface="Times New Roman" pitchFamily="18" charset="0"/>
              </a:rPr>
              <a:t></a:t>
            </a:r>
            <a:r>
              <a:rPr lang="en-GB" sz="1700">
                <a:cs typeface="Times New Roman" pitchFamily="18" charset="0"/>
              </a:rPr>
              <a:t> aaB</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	A </a:t>
            </a:r>
            <a:r>
              <a:rPr lang="en-GB" sz="1700">
                <a:latin typeface="Symbol" pitchFamily="18" charset="2"/>
                <a:cs typeface="Times New Roman" pitchFamily="18" charset="0"/>
              </a:rPr>
              <a:t></a:t>
            </a:r>
            <a:r>
              <a:rPr lang="en-GB" sz="1700">
                <a:cs typeface="Times New Roman" pitchFamily="18" charset="0"/>
              </a:rPr>
              <a:t> bBb | </a:t>
            </a:r>
            <a:r>
              <a:rPr lang="en-GB" sz="1700">
                <a:latin typeface="Symbol" pitchFamily="18" charset="2"/>
                <a:cs typeface="Times New Roman" pitchFamily="18" charset="0"/>
              </a:rPr>
              <a:t></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	B </a:t>
            </a:r>
            <a:r>
              <a:rPr lang="en-GB" sz="1700">
                <a:latin typeface="Symbol" pitchFamily="18" charset="2"/>
                <a:cs typeface="Times New Roman" pitchFamily="18" charset="0"/>
              </a:rPr>
              <a:t></a:t>
            </a:r>
            <a:r>
              <a:rPr lang="en-GB" sz="1700">
                <a:cs typeface="Times New Roman" pitchFamily="18" charset="0"/>
              </a:rPr>
              <a:t> aA</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Bagaimanakah :</a:t>
            </a:r>
          </a:p>
          <a:p>
            <a:pPr marL="646113" indent="-646113">
              <a:spcBef>
                <a:spcPts val="425"/>
              </a:spcBef>
              <a:buFont typeface="Wingdings" pitchFamily="2" charset="2"/>
              <a:buNone/>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a.  	CFG G(L</a:t>
            </a:r>
            <a:r>
              <a:rPr lang="en-GB" sz="1700" baseline="-30000">
                <a:cs typeface="Times New Roman" pitchFamily="18" charset="0"/>
              </a:rPr>
              <a:t>1</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 L</a:t>
            </a:r>
            <a:r>
              <a:rPr lang="en-GB" sz="1700" baseline="-30000">
                <a:cs typeface="Times New Roman" pitchFamily="18" charset="0"/>
              </a:rPr>
              <a:t>2</a:t>
            </a:r>
            <a:r>
              <a:rPr lang="en-GB" sz="1700">
                <a:cs typeface="Times New Roman" pitchFamily="18" charset="0"/>
              </a:rPr>
              <a:t>)‏</a:t>
            </a:r>
          </a:p>
          <a:p>
            <a:pPr marL="646113" indent="-646113">
              <a:spcBef>
                <a:spcPts val="425"/>
              </a:spcBef>
              <a:buFont typeface="Verdana" pitchFamily="34" charset="0"/>
              <a:buAutoNum type="alphaLcPeriod"/>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CFG G(L</a:t>
            </a:r>
            <a:r>
              <a:rPr lang="en-GB" sz="1700" baseline="-30000">
                <a:cs typeface="Times New Roman" pitchFamily="18" charset="0"/>
              </a:rPr>
              <a:t>1</a:t>
            </a:r>
            <a:r>
              <a:rPr lang="en-GB" sz="1700">
                <a:cs typeface="Times New Roman" pitchFamily="18" charset="0"/>
              </a:rPr>
              <a:t>L</a:t>
            </a:r>
            <a:r>
              <a:rPr lang="en-GB" sz="1700" baseline="-30000">
                <a:cs typeface="Times New Roman" pitchFamily="18" charset="0"/>
              </a:rPr>
              <a:t>2</a:t>
            </a:r>
            <a:r>
              <a:rPr lang="en-GB" sz="1700">
                <a:cs typeface="Times New Roman" pitchFamily="18" charset="0"/>
              </a:rPr>
              <a:t>)‏</a:t>
            </a:r>
          </a:p>
          <a:p>
            <a:pPr marL="646113" indent="-646113">
              <a:spcBef>
                <a:spcPts val="425"/>
              </a:spcBef>
              <a:buFont typeface="Verdana" pitchFamily="34" charset="0"/>
              <a:buAutoNum type="alphaLcPeriod"/>
              <a:tabLst>
                <a:tab pos="1216025" algn="l"/>
                <a:tab pos="2130425" algn="l"/>
                <a:tab pos="3044825" algn="l"/>
                <a:tab pos="3959225" algn="l"/>
                <a:tab pos="4873625" algn="l"/>
                <a:tab pos="5788025" algn="l"/>
                <a:tab pos="6702425" algn="l"/>
                <a:tab pos="7616825" algn="l"/>
                <a:tab pos="8531225" algn="l"/>
                <a:tab pos="9445625" algn="l"/>
                <a:tab pos="10360025" algn="l"/>
              </a:tabLst>
            </a:pPr>
            <a:r>
              <a:rPr lang="en-GB" sz="1700">
                <a:cs typeface="Times New Roman" pitchFamily="18" charset="0"/>
              </a:rPr>
              <a:t>CFG G(L</a:t>
            </a:r>
            <a:r>
              <a:rPr lang="en-GB" sz="1700" baseline="-30000">
                <a:cs typeface="Times New Roman" pitchFamily="18" charset="0"/>
              </a:rPr>
              <a:t>1</a:t>
            </a:r>
            <a:r>
              <a:rPr lang="en-GB" sz="1700" baseline="30000">
                <a:cs typeface="Times New Roman" pitchFamily="18" charset="0"/>
              </a:rPr>
              <a:t>*</a:t>
            </a:r>
            <a:r>
              <a:rPr lang="en-GB" sz="1700">
                <a:cs typeface="Times New Roman" pitchFamily="18" charset="0"/>
              </a:rPr>
              <a:t>)</a:t>
            </a:r>
            <a:r>
              <a:rPr lang="en-GB" sz="1700"/>
              <a:t> </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4338">
                                            <p:txEl>
                                              <p:pRg st="0" end="0"/>
                                            </p:txEl>
                                          </p:spTgt>
                                        </p:tgtEl>
                                        <p:attrNameLst>
                                          <p:attrName>style.visibility</p:attrName>
                                        </p:attrNameLst>
                                      </p:cBhvr>
                                      <p:to>
                                        <p:strVal val="visible"/>
                                      </p:to>
                                    </p:set>
                                    <p:anim calcmode="lin" valueType="num">
                                      <p:cBhvr additive="repl">
                                        <p:cTn id="11" dur="500" fill="hold"/>
                                        <p:tgtEl>
                                          <p:spTgt spid="14338">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4338">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4338">
                                            <p:txEl>
                                              <p:pRg st="1" end="1"/>
                                            </p:txEl>
                                          </p:spTgt>
                                        </p:tgtEl>
                                        <p:attrNameLst>
                                          <p:attrName>style.visibility</p:attrName>
                                        </p:attrNameLst>
                                      </p:cBhvr>
                                      <p:to>
                                        <p:strVal val="visible"/>
                                      </p:to>
                                    </p:set>
                                    <p:anim calcmode="lin" valueType="num">
                                      <p:cBhvr additive="repl">
                                        <p:cTn id="17" dur="500" fill="hold"/>
                                        <p:tgtEl>
                                          <p:spTgt spid="14338">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4338">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14338">
                                            <p:txEl>
                                              <p:pRg st="2" end="2"/>
                                            </p:txEl>
                                          </p:spTgt>
                                        </p:tgtEl>
                                        <p:attrNameLst>
                                          <p:attrName>style.visibility</p:attrName>
                                        </p:attrNameLst>
                                      </p:cBhvr>
                                      <p:to>
                                        <p:strVal val="visible"/>
                                      </p:to>
                                    </p:set>
                                    <p:anim calcmode="lin" valueType="num">
                                      <p:cBhvr additive="repl">
                                        <p:cTn id="23" dur="500" fill="hold"/>
                                        <p:tgtEl>
                                          <p:spTgt spid="14338">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14338">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14338">
                                            <p:txEl>
                                              <p:pRg st="3" end="3"/>
                                            </p:txEl>
                                          </p:spTgt>
                                        </p:tgtEl>
                                        <p:attrNameLst>
                                          <p:attrName>style.visibility</p:attrName>
                                        </p:attrNameLst>
                                      </p:cBhvr>
                                      <p:to>
                                        <p:strVal val="visible"/>
                                      </p:to>
                                    </p:set>
                                    <p:anim calcmode="lin" valueType="num">
                                      <p:cBhvr additive="repl">
                                        <p:cTn id="29" dur="500" fill="hold"/>
                                        <p:tgtEl>
                                          <p:spTgt spid="14338">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14338">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14338">
                                            <p:txEl>
                                              <p:pRg st="4" end="4"/>
                                            </p:txEl>
                                          </p:spTgt>
                                        </p:tgtEl>
                                        <p:attrNameLst>
                                          <p:attrName>style.visibility</p:attrName>
                                        </p:attrNameLst>
                                      </p:cBhvr>
                                      <p:to>
                                        <p:strVal val="visible"/>
                                      </p:to>
                                    </p:set>
                                    <p:anim calcmode="lin" valueType="num">
                                      <p:cBhvr additive="repl">
                                        <p:cTn id="35" dur="500" fill="hold"/>
                                        <p:tgtEl>
                                          <p:spTgt spid="14338">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14338">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14338">
                                            <p:txEl>
                                              <p:pRg st="5" end="5"/>
                                            </p:txEl>
                                          </p:spTgt>
                                        </p:tgtEl>
                                        <p:attrNameLst>
                                          <p:attrName>style.visibility</p:attrName>
                                        </p:attrNameLst>
                                      </p:cBhvr>
                                      <p:to>
                                        <p:strVal val="visible"/>
                                      </p:to>
                                    </p:set>
                                    <p:anim calcmode="lin" valueType="num">
                                      <p:cBhvr additive="repl">
                                        <p:cTn id="41" dur="500" fill="hold"/>
                                        <p:tgtEl>
                                          <p:spTgt spid="14338">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14338">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14338">
                                            <p:txEl>
                                              <p:pRg st="6" end="6"/>
                                            </p:txEl>
                                          </p:spTgt>
                                        </p:tgtEl>
                                        <p:attrNameLst>
                                          <p:attrName>style.visibility</p:attrName>
                                        </p:attrNameLst>
                                      </p:cBhvr>
                                      <p:to>
                                        <p:strVal val="visible"/>
                                      </p:to>
                                    </p:set>
                                    <p:anim calcmode="lin" valueType="num">
                                      <p:cBhvr additive="repl">
                                        <p:cTn id="47" dur="500" fill="hold"/>
                                        <p:tgtEl>
                                          <p:spTgt spid="14338">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14338">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14338">
                                            <p:txEl>
                                              <p:pRg st="7" end="7"/>
                                            </p:txEl>
                                          </p:spTgt>
                                        </p:tgtEl>
                                        <p:attrNameLst>
                                          <p:attrName>style.visibility</p:attrName>
                                        </p:attrNameLst>
                                      </p:cBhvr>
                                      <p:to>
                                        <p:strVal val="visible"/>
                                      </p:to>
                                    </p:set>
                                    <p:anim calcmode="lin" valueType="num">
                                      <p:cBhvr additive="repl">
                                        <p:cTn id="53" dur="500" fill="hold"/>
                                        <p:tgtEl>
                                          <p:spTgt spid="14338">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14338">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14338">
                                            <p:txEl>
                                              <p:pRg st="8" end="8"/>
                                            </p:txEl>
                                          </p:spTgt>
                                        </p:tgtEl>
                                        <p:attrNameLst>
                                          <p:attrName>style.visibility</p:attrName>
                                        </p:attrNameLst>
                                      </p:cBhvr>
                                      <p:to>
                                        <p:strVal val="visible"/>
                                      </p:to>
                                    </p:set>
                                    <p:anim calcmode="lin" valueType="num">
                                      <p:cBhvr additive="repl">
                                        <p:cTn id="59" dur="500" fill="hold"/>
                                        <p:tgtEl>
                                          <p:spTgt spid="14338">
                                            <p:txEl>
                                              <p:pRg st="8" end="8"/>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14338">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14338">
                                            <p:txEl>
                                              <p:pRg st="9" end="9"/>
                                            </p:txEl>
                                          </p:spTgt>
                                        </p:tgtEl>
                                        <p:attrNameLst>
                                          <p:attrName>style.visibility</p:attrName>
                                        </p:attrNameLst>
                                      </p:cBhvr>
                                      <p:to>
                                        <p:strVal val="visible"/>
                                      </p:to>
                                    </p:set>
                                    <p:anim calcmode="lin" valueType="num">
                                      <p:cBhvr additive="repl">
                                        <p:cTn id="65" dur="500" fill="hold"/>
                                        <p:tgtEl>
                                          <p:spTgt spid="14338">
                                            <p:txEl>
                                              <p:pRg st="9" end="9"/>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14338">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additive="repl">
                                        <p:cTn id="70" dur="1" fill="hold">
                                          <p:stCondLst>
                                            <p:cond delay="0"/>
                                          </p:stCondLst>
                                        </p:cTn>
                                        <p:tgtEl>
                                          <p:spTgt spid="14338">
                                            <p:txEl>
                                              <p:charRg st="182" end="202"/>
                                            </p:txEl>
                                          </p:spTgt>
                                        </p:tgtEl>
                                        <p:attrNameLst>
                                          <p:attrName>style.visibility</p:attrName>
                                        </p:attrNameLst>
                                      </p:cBhvr>
                                      <p:to>
                                        <p:strVal val="visible"/>
                                      </p:to>
                                    </p:set>
                                    <p:anim calcmode="lin" valueType="num">
                                      <p:cBhvr additive="repl">
                                        <p:cTn id="71" dur="500" fill="hold"/>
                                        <p:tgtEl>
                                          <p:spTgt spid="14338">
                                            <p:txEl>
                                              <p:charRg st="182" end="202"/>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14338">
                                            <p:txEl>
                                              <p:charRg st="182" end="202"/>
                                            </p:txEl>
                                          </p:spTgt>
                                        </p:tgtEl>
                                        <p:attrNameLst>
                                          <p:attrName>ppt_y</p:attrName>
                                        </p:attrNameLst>
                                      </p:cBhvr>
                                      <p:tavLst>
                                        <p:tav tm="10000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additive="repl">
                                        <p:cTn id="76" dur="1" fill="hold">
                                          <p:stCondLst>
                                            <p:cond delay="0"/>
                                          </p:stCondLst>
                                        </p:cTn>
                                        <p:tgtEl>
                                          <p:spTgt spid="14338">
                                            <p:txEl>
                                              <p:charRg st="202" end="214"/>
                                            </p:txEl>
                                          </p:spTgt>
                                        </p:tgtEl>
                                        <p:attrNameLst>
                                          <p:attrName>style.visibility</p:attrName>
                                        </p:attrNameLst>
                                      </p:cBhvr>
                                      <p:to>
                                        <p:strVal val="visible"/>
                                      </p:to>
                                    </p:set>
                                    <p:anim calcmode="lin" valueType="num">
                                      <p:cBhvr additive="repl">
                                        <p:cTn id="77" dur="500" fill="hold"/>
                                        <p:tgtEl>
                                          <p:spTgt spid="14338">
                                            <p:txEl>
                                              <p:charRg st="202" end="214"/>
                                            </p:txEl>
                                          </p:spTgt>
                                        </p:tgtEl>
                                        <p:attrNameLst>
                                          <p:attrName>ppt_x</p:attrName>
                                        </p:attrNameLst>
                                      </p:cBhvr>
                                      <p:tavLst>
                                        <p:tav tm="100000">
                                          <p:val>
                                            <p:strVal val="#ppt_x"/>
                                          </p:val>
                                        </p:tav>
                                        <p:tav tm="100000">
                                          <p:val>
                                            <p:strVal val="#ppt_x"/>
                                          </p:val>
                                        </p:tav>
                                      </p:tavLst>
                                    </p:anim>
                                    <p:anim calcmode="lin" valueType="num">
                                      <p:cBhvr additive="repl">
                                        <p:cTn id="78" dur="500" fill="hold"/>
                                        <p:tgtEl>
                                          <p:spTgt spid="14338">
                                            <p:txEl>
                                              <p:charRg st="202" end="214"/>
                                            </p:txEl>
                                          </p:spTgt>
                                        </p:tgtEl>
                                        <p:attrNameLst>
                                          <p:attrName>ppt_y</p:attrName>
                                        </p:attrNameLst>
                                      </p:cBhvr>
                                      <p:tavLst>
                                        <p:tav tm="10000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additive="repl">
                                        <p:cTn id="82" dur="1" fill="hold">
                                          <p:stCondLst>
                                            <p:cond delay="0"/>
                                          </p:stCondLst>
                                        </p:cTn>
                                        <p:tgtEl>
                                          <p:spTgt spid="14338">
                                            <p:txEl>
                                              <p:charRg st="214" end="226"/>
                                            </p:txEl>
                                          </p:spTgt>
                                        </p:tgtEl>
                                        <p:attrNameLst>
                                          <p:attrName>style.visibility</p:attrName>
                                        </p:attrNameLst>
                                      </p:cBhvr>
                                      <p:to>
                                        <p:strVal val="visible"/>
                                      </p:to>
                                    </p:set>
                                    <p:anim calcmode="lin" valueType="num">
                                      <p:cBhvr additive="repl">
                                        <p:cTn id="83" dur="500" fill="hold"/>
                                        <p:tgtEl>
                                          <p:spTgt spid="14338">
                                            <p:txEl>
                                              <p:charRg st="214" end="226"/>
                                            </p:txEl>
                                          </p:spTgt>
                                        </p:tgtEl>
                                        <p:attrNameLst>
                                          <p:attrName>ppt_x</p:attrName>
                                        </p:attrNameLst>
                                      </p:cBhvr>
                                      <p:tavLst>
                                        <p:tav tm="100000">
                                          <p:val>
                                            <p:strVal val="#ppt_x"/>
                                          </p:val>
                                        </p:tav>
                                        <p:tav tm="100000">
                                          <p:val>
                                            <p:strVal val="#ppt_x"/>
                                          </p:val>
                                        </p:tav>
                                      </p:tavLst>
                                    </p:anim>
                                    <p:anim calcmode="lin" valueType="num">
                                      <p:cBhvr additive="repl">
                                        <p:cTn id="84" dur="500" fill="hold"/>
                                        <p:tgtEl>
                                          <p:spTgt spid="14338">
                                            <p:txEl>
                                              <p:charRg st="214" end="226"/>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4283E86D-EF4F-4D8D-955C-62F781E98625}" type="slidenum">
              <a:rPr lang="en-GB"/>
              <a:pPr/>
              <a:t>2</a:t>
            </a:fld>
            <a:endParaRPr lang="en-GB"/>
          </a:p>
        </p:txBody>
      </p:sp>
      <p:sp>
        <p:nvSpPr>
          <p:cNvPr id="5121"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Deskripsi</a:t>
            </a:r>
          </a:p>
        </p:txBody>
      </p:sp>
      <p:sp>
        <p:nvSpPr>
          <p:cNvPr id="5122" name="Rectangle 2"/>
          <p:cNvSpPr>
            <a:spLocks noGrp="1" noChangeArrowheads="1"/>
          </p:cNvSpPr>
          <p:nvPr>
            <p:ph type="body" idx="4294967295"/>
          </p:nvPr>
        </p:nvSpPr>
        <p:spPr>
          <a:xfrm>
            <a:off x="457200" y="1600200"/>
            <a:ext cx="8229600" cy="4530725"/>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Parsing dan sifat tatabahasa bebas konteks</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5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5122">
                                            <p:txEl>
                                              <p:pRg st="0" end="0"/>
                                            </p:txEl>
                                          </p:spTgt>
                                        </p:tgtEl>
                                        <p:attrNameLst>
                                          <p:attrName>style.visibility</p:attrName>
                                        </p:attrNameLst>
                                      </p:cBhvr>
                                      <p:to>
                                        <p:strVal val="visible"/>
                                      </p:to>
                                    </p:set>
                                    <p:anim calcmode="lin" valueType="num">
                                      <p:cBhvr additive="repl">
                                        <p:cTn id="11" dur="500" fill="hold"/>
                                        <p:tgtEl>
                                          <p:spTgt spid="5122">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5122">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3032AD98-AAEA-439D-B9DD-1CFCEA132958}" type="slidenum">
              <a:rPr lang="en-GB"/>
              <a:pPr/>
              <a:t>20</a:t>
            </a:fld>
            <a:endParaRPr lang="en-GB"/>
          </a:p>
        </p:txBody>
      </p:sp>
      <p:sp>
        <p:nvSpPr>
          <p:cNvPr id="15361" name="Rectangle 1"/>
          <p:cNvSpPr>
            <a:spLocks noGrp="1" noChangeArrowheads="1"/>
          </p:cNvSpPr>
          <p:nvPr>
            <p:ph type="title" idx="4294967295"/>
          </p:nvPr>
        </p:nvSpPr>
        <p:spPr>
          <a:xfrm>
            <a:off x="492125" y="179388"/>
            <a:ext cx="7966075" cy="11906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cs typeface="Times New Roman" pitchFamily="18" charset="0"/>
              </a:rPr>
              <a:t>Sifat sifat tertutup bahasa bebas konteks(3)</a:t>
            </a:r>
            <a:r>
              <a:rPr lang="ar-SA" sz="3600">
                <a:cs typeface="Times New Roman" pitchFamily="18" charset="0"/>
              </a:rPr>
              <a:t>‏</a:t>
            </a:r>
            <a:endParaRPr lang="en-GB" sz="3600">
              <a:cs typeface="Times New Roman" pitchFamily="18" charset="0"/>
            </a:endParaRPr>
          </a:p>
        </p:txBody>
      </p:sp>
      <p:sp>
        <p:nvSpPr>
          <p:cNvPr id="15362" name="Rectangle 2"/>
          <p:cNvSpPr>
            <a:spLocks noGrp="1" noChangeArrowheads="1"/>
          </p:cNvSpPr>
          <p:nvPr>
            <p:ph type="body" idx="4294967295"/>
          </p:nvPr>
        </p:nvSpPr>
        <p:spPr>
          <a:xfrm>
            <a:off x="703263" y="1524000"/>
            <a:ext cx="7772400" cy="4432300"/>
          </a:xfrm>
          <a:ln/>
        </p:spPr>
        <p:txBody>
          <a:bodyPr/>
          <a:lstStyle/>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b="1">
                <a:cs typeface="Times New Roman" pitchFamily="18" charset="0"/>
              </a:rPr>
              <a:t>Sifat 4.</a:t>
            </a:r>
            <a:r>
              <a:rPr lang="en-GB" sz="1700">
                <a:cs typeface="Times New Roman" pitchFamily="18" charset="0"/>
              </a:rPr>
              <a:t>Bahasa bebas konteks tertutup terhadap substitusi</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Contoh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L</a:t>
            </a:r>
            <a:r>
              <a:rPr lang="en-GB" sz="1700" baseline="-30000">
                <a:cs typeface="Times New Roman" pitchFamily="18" charset="0"/>
              </a:rPr>
              <a:t>a</a:t>
            </a:r>
            <a:r>
              <a:rPr lang="en-GB" sz="1700">
                <a:cs typeface="Times New Roman" pitchFamily="18" charset="0"/>
              </a:rPr>
              <a:t> = {0 </a:t>
            </a:r>
            <a:r>
              <a:rPr lang="en-GB" sz="1700" baseline="30000">
                <a:cs typeface="Times New Roman" pitchFamily="18" charset="0"/>
              </a:rPr>
              <a:t>n</a:t>
            </a:r>
            <a:r>
              <a:rPr lang="en-GB" sz="1700">
                <a:cs typeface="Times New Roman" pitchFamily="18" charset="0"/>
              </a:rPr>
              <a:t>1</a:t>
            </a:r>
            <a:r>
              <a:rPr lang="en-GB" sz="1700" baseline="30000">
                <a:cs typeface="Times New Roman" pitchFamily="18" charset="0"/>
              </a:rPr>
              <a:t>n</a:t>
            </a:r>
            <a:r>
              <a:rPr lang="en-GB" sz="1700">
                <a:cs typeface="Times New Roman" pitchFamily="18" charset="0"/>
              </a:rPr>
              <a:t> | n </a:t>
            </a:r>
            <a:r>
              <a:rPr lang="en-GB" sz="1700">
                <a:latin typeface="Symbol" pitchFamily="18" charset="2"/>
                <a:cs typeface="Times New Roman" pitchFamily="18" charset="0"/>
              </a:rPr>
              <a:t></a:t>
            </a:r>
            <a:r>
              <a:rPr lang="en-GB" sz="1700">
                <a:cs typeface="Times New Roman" pitchFamily="18" charset="0"/>
              </a:rPr>
              <a:t>1 } dan L</a:t>
            </a:r>
            <a:r>
              <a:rPr lang="en-GB" sz="1700" baseline="-30000">
                <a:cs typeface="Times New Roman" pitchFamily="18" charset="0"/>
              </a:rPr>
              <a:t>b</a:t>
            </a:r>
            <a:r>
              <a:rPr lang="en-GB" sz="1700">
                <a:cs typeface="Times New Roman" pitchFamily="18" charset="0"/>
              </a:rPr>
              <a:t> = { ww</a:t>
            </a:r>
            <a:r>
              <a:rPr lang="en-GB" sz="1700" baseline="30000">
                <a:cs typeface="Times New Roman" pitchFamily="18" charset="0"/>
              </a:rPr>
              <a:t>R</a:t>
            </a:r>
            <a:r>
              <a:rPr lang="en-GB" sz="1700">
                <a:cs typeface="Times New Roman" pitchFamily="18" charset="0"/>
              </a:rPr>
              <a:t> | w </a:t>
            </a:r>
            <a:r>
              <a:rPr lang="en-GB" sz="1700">
                <a:latin typeface="Symbol" pitchFamily="18" charset="2"/>
                <a:cs typeface="Times New Roman" pitchFamily="18" charset="0"/>
              </a:rPr>
              <a:t></a:t>
            </a:r>
            <a:r>
              <a:rPr lang="en-GB" sz="1700">
                <a:cs typeface="Times New Roman" pitchFamily="18" charset="0"/>
              </a:rPr>
              <a:t> (0+2)*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dihasilkan oleh tatabahasa G</a:t>
            </a:r>
            <a:r>
              <a:rPr lang="en-GB" sz="1700" baseline="-30000">
                <a:cs typeface="Times New Roman" pitchFamily="18" charset="0"/>
              </a:rPr>
              <a:t>a</a:t>
            </a:r>
            <a:r>
              <a:rPr lang="en-GB" sz="1700">
                <a:cs typeface="Times New Roman" pitchFamily="18" charset="0"/>
              </a:rPr>
              <a:t> dengan aturan produksi</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a:t>
            </a:r>
            <a:r>
              <a:rPr lang="en-GB" sz="1700" baseline="-30000">
                <a:cs typeface="Times New Roman" pitchFamily="18" charset="0"/>
              </a:rPr>
              <a:t>a</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 0S</a:t>
            </a:r>
            <a:r>
              <a:rPr lang="en-GB" sz="1700" baseline="-30000">
                <a:cs typeface="Times New Roman" pitchFamily="18" charset="0"/>
              </a:rPr>
              <a:t>a</a:t>
            </a:r>
            <a:r>
              <a:rPr lang="en-GB" sz="1700">
                <a:cs typeface="Times New Roman" pitchFamily="18" charset="0"/>
              </a:rPr>
              <a:t>1 | 01</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serta tatabahasa G</a:t>
            </a:r>
            <a:r>
              <a:rPr lang="en-GB" sz="1700" baseline="-30000">
                <a:cs typeface="Times New Roman" pitchFamily="18" charset="0"/>
              </a:rPr>
              <a:t>2</a:t>
            </a:r>
            <a:r>
              <a:rPr lang="en-GB" sz="1700">
                <a:cs typeface="Times New Roman" pitchFamily="18" charset="0"/>
              </a:rPr>
              <a:t> dengan aturan produksi</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a:t>
            </a:r>
            <a:r>
              <a:rPr lang="en-GB" sz="1700" baseline="-30000">
                <a:cs typeface="Times New Roman" pitchFamily="18" charset="0"/>
              </a:rPr>
              <a:t>b</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 0S</a:t>
            </a:r>
            <a:r>
              <a:rPr lang="en-GB" sz="1700" baseline="-30000">
                <a:cs typeface="Times New Roman" pitchFamily="18" charset="0"/>
              </a:rPr>
              <a:t>b</a:t>
            </a:r>
            <a:r>
              <a:rPr lang="en-GB" sz="1700">
                <a:cs typeface="Times New Roman" pitchFamily="18" charset="0"/>
              </a:rPr>
              <a:t>0 | 2S</a:t>
            </a:r>
            <a:r>
              <a:rPr lang="en-GB" sz="1700" baseline="-30000">
                <a:cs typeface="Times New Roman" pitchFamily="18" charset="0"/>
              </a:rPr>
              <a:t>b</a:t>
            </a:r>
            <a:r>
              <a:rPr lang="en-GB" sz="1700">
                <a:cs typeface="Times New Roman" pitchFamily="18" charset="0"/>
              </a:rPr>
              <a:t>2 | </a:t>
            </a:r>
            <a:r>
              <a:rPr lang="en-GB" sz="1700">
                <a:latin typeface="Symbol" pitchFamily="18" charset="2"/>
                <a:cs typeface="Times New Roman" pitchFamily="18" charset="0"/>
              </a:rPr>
              <a:t></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Didefinisikan tatabahasa G dengan aturan produksi</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 </a:t>
            </a:r>
            <a:r>
              <a:rPr lang="en-GB" sz="1700">
                <a:latin typeface="Symbol" pitchFamily="18" charset="2"/>
                <a:cs typeface="Times New Roman" pitchFamily="18" charset="0"/>
              </a:rPr>
              <a:t></a:t>
            </a:r>
            <a:r>
              <a:rPr lang="en-GB" sz="1700">
                <a:cs typeface="Times New Roman" pitchFamily="18" charset="0"/>
              </a:rPr>
              <a:t> aSbS | bSaS | </a:t>
            </a:r>
            <a:r>
              <a:rPr lang="en-GB" sz="1700">
                <a:latin typeface="Symbol" pitchFamily="18" charset="2"/>
                <a:cs typeface="Times New Roman" pitchFamily="18" charset="0"/>
              </a:rPr>
              <a:t></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jika f adalah substitusi f(a)= L</a:t>
            </a:r>
            <a:r>
              <a:rPr lang="en-GB" sz="1700" baseline="-30000">
                <a:cs typeface="Times New Roman" pitchFamily="18" charset="0"/>
              </a:rPr>
              <a:t>a</a:t>
            </a:r>
            <a:r>
              <a:rPr lang="en-GB" sz="1700">
                <a:cs typeface="Times New Roman" pitchFamily="18" charset="0"/>
              </a:rPr>
              <a:t> dan f(b) = L</a:t>
            </a:r>
            <a:r>
              <a:rPr lang="en-GB" sz="1700" baseline="-30000">
                <a:cs typeface="Times New Roman" pitchFamily="18" charset="0"/>
              </a:rPr>
              <a:t>b</a:t>
            </a:r>
            <a:r>
              <a:rPr lang="en-GB" sz="1700">
                <a:cs typeface="Times New Roman" pitchFamily="18" charset="0"/>
              </a:rPr>
              <a:t> maka </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f(L) adalah bahasa yang dihasilkan oleh tatabahasa dengan aturan produksi</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 </a:t>
            </a:r>
            <a:r>
              <a:rPr lang="en-GB" sz="1700">
                <a:latin typeface="Symbol" pitchFamily="18" charset="2"/>
                <a:cs typeface="Times New Roman" pitchFamily="18" charset="0"/>
              </a:rPr>
              <a:t></a:t>
            </a:r>
            <a:r>
              <a:rPr lang="en-GB" sz="1700">
                <a:cs typeface="Times New Roman" pitchFamily="18" charset="0"/>
              </a:rPr>
              <a:t> S</a:t>
            </a:r>
            <a:r>
              <a:rPr lang="en-GB" sz="1700" baseline="-30000">
                <a:cs typeface="Times New Roman" pitchFamily="18" charset="0"/>
              </a:rPr>
              <a:t>a</a:t>
            </a:r>
            <a:r>
              <a:rPr lang="en-GB" sz="1700">
                <a:cs typeface="Times New Roman" pitchFamily="18" charset="0"/>
              </a:rPr>
              <a:t>SS</a:t>
            </a:r>
            <a:r>
              <a:rPr lang="en-GB" sz="1700" baseline="-30000">
                <a:cs typeface="Times New Roman" pitchFamily="18" charset="0"/>
              </a:rPr>
              <a:t>b</a:t>
            </a:r>
            <a:r>
              <a:rPr lang="en-GB" sz="1700">
                <a:cs typeface="Times New Roman" pitchFamily="18" charset="0"/>
              </a:rPr>
              <a:t>S | S</a:t>
            </a:r>
            <a:r>
              <a:rPr lang="en-GB" sz="1700" baseline="-30000">
                <a:cs typeface="Times New Roman" pitchFamily="18" charset="0"/>
              </a:rPr>
              <a:t>b</a:t>
            </a:r>
            <a:r>
              <a:rPr lang="en-GB" sz="1700">
                <a:cs typeface="Times New Roman" pitchFamily="18" charset="0"/>
              </a:rPr>
              <a:t>SS</a:t>
            </a:r>
            <a:r>
              <a:rPr lang="en-GB" sz="1700" baseline="-30000">
                <a:cs typeface="Times New Roman" pitchFamily="18" charset="0"/>
              </a:rPr>
              <a:t>a</a:t>
            </a:r>
            <a:r>
              <a:rPr lang="en-GB" sz="1700">
                <a:cs typeface="Times New Roman" pitchFamily="18" charset="0"/>
              </a:rPr>
              <a:t>S | </a:t>
            </a:r>
            <a:r>
              <a:rPr lang="en-GB" sz="1700">
                <a:latin typeface="Symbol" pitchFamily="18" charset="2"/>
                <a:cs typeface="Times New Roman" pitchFamily="18" charset="0"/>
              </a:rPr>
              <a:t></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a:t>
            </a:r>
            <a:r>
              <a:rPr lang="en-GB" sz="1700" baseline="-30000">
                <a:cs typeface="Times New Roman" pitchFamily="18" charset="0"/>
              </a:rPr>
              <a:t>a</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 0S</a:t>
            </a:r>
            <a:r>
              <a:rPr lang="en-GB" sz="1700" baseline="-30000">
                <a:cs typeface="Times New Roman" pitchFamily="18" charset="0"/>
              </a:rPr>
              <a:t>a</a:t>
            </a:r>
            <a:r>
              <a:rPr lang="en-GB" sz="1700">
                <a:cs typeface="Times New Roman" pitchFamily="18" charset="0"/>
              </a:rPr>
              <a:t>1 | 01</a:t>
            </a:r>
          </a:p>
          <a:p>
            <a:pPr marL="0" indent="0">
              <a:lnSpc>
                <a:spcPct val="90000"/>
              </a:lnSpc>
              <a:spcBef>
                <a:spcPts val="425"/>
              </a:spcBef>
              <a:buFont typeface="Wingding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sz="1700">
                <a:cs typeface="Times New Roman" pitchFamily="18" charset="0"/>
              </a:rPr>
              <a:t>S</a:t>
            </a:r>
            <a:r>
              <a:rPr lang="en-GB" sz="1700" baseline="-30000">
                <a:cs typeface="Times New Roman" pitchFamily="18" charset="0"/>
              </a:rPr>
              <a:t>b</a:t>
            </a:r>
            <a:r>
              <a:rPr lang="en-GB" sz="1700">
                <a:cs typeface="Times New Roman" pitchFamily="18" charset="0"/>
              </a:rPr>
              <a:t> </a:t>
            </a:r>
            <a:r>
              <a:rPr lang="en-GB" sz="1700">
                <a:latin typeface="Symbol" pitchFamily="18" charset="2"/>
                <a:cs typeface="Times New Roman" pitchFamily="18" charset="0"/>
              </a:rPr>
              <a:t></a:t>
            </a:r>
            <a:r>
              <a:rPr lang="en-GB" sz="1700">
                <a:cs typeface="Times New Roman" pitchFamily="18" charset="0"/>
              </a:rPr>
              <a:t> 0S</a:t>
            </a:r>
            <a:r>
              <a:rPr lang="en-GB" sz="1700" baseline="-30000">
                <a:cs typeface="Times New Roman" pitchFamily="18" charset="0"/>
              </a:rPr>
              <a:t>b</a:t>
            </a:r>
            <a:r>
              <a:rPr lang="en-GB" sz="1700">
                <a:cs typeface="Times New Roman" pitchFamily="18" charset="0"/>
              </a:rPr>
              <a:t>0 | 2S</a:t>
            </a:r>
            <a:r>
              <a:rPr lang="en-GB" sz="1700" baseline="-30000">
                <a:cs typeface="Times New Roman" pitchFamily="18" charset="0"/>
              </a:rPr>
              <a:t>b</a:t>
            </a:r>
            <a:r>
              <a:rPr lang="en-GB" sz="1700">
                <a:cs typeface="Times New Roman" pitchFamily="18" charset="0"/>
              </a:rPr>
              <a:t>2 | </a:t>
            </a:r>
            <a:r>
              <a:rPr lang="en-GB" sz="1700">
                <a:latin typeface="Symbol" pitchFamily="18" charset="2"/>
                <a:cs typeface="Times New Roman" pitchFamily="18" charset="0"/>
              </a:rPr>
              <a:t></a:t>
            </a:r>
            <a:r>
              <a:rPr lang="en-GB" sz="1700"/>
              <a:t> </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15362">
                                            <p:txEl>
                                              <p:pRg st="0" end="0"/>
                                            </p:txEl>
                                          </p:spTgt>
                                        </p:tgtEl>
                                        <p:attrNameLst>
                                          <p:attrName>style.visibility</p:attrName>
                                        </p:attrNameLst>
                                      </p:cBhvr>
                                      <p:to>
                                        <p:strVal val="visible"/>
                                      </p:to>
                                    </p:set>
                                    <p:anim calcmode="lin" valueType="num">
                                      <p:cBhvr additive="repl">
                                        <p:cTn id="11" dur="500" fill="hold"/>
                                        <p:tgtEl>
                                          <p:spTgt spid="15362">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15362">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5362">
                                            <p:txEl>
                                              <p:pRg st="1" end="1"/>
                                            </p:txEl>
                                          </p:spTgt>
                                        </p:tgtEl>
                                        <p:attrNameLst>
                                          <p:attrName>style.visibility</p:attrName>
                                        </p:attrNameLst>
                                      </p:cBhvr>
                                      <p:to>
                                        <p:strVal val="visible"/>
                                      </p:to>
                                    </p:set>
                                    <p:anim calcmode="lin" valueType="num">
                                      <p:cBhvr additive="repl">
                                        <p:cTn id="17" dur="500" fill="hold"/>
                                        <p:tgtEl>
                                          <p:spTgt spid="15362">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5362">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15362">
                                            <p:txEl>
                                              <p:pRg st="2" end="2"/>
                                            </p:txEl>
                                          </p:spTgt>
                                        </p:tgtEl>
                                        <p:attrNameLst>
                                          <p:attrName>style.visibility</p:attrName>
                                        </p:attrNameLst>
                                      </p:cBhvr>
                                      <p:to>
                                        <p:strVal val="visible"/>
                                      </p:to>
                                    </p:set>
                                    <p:anim calcmode="lin" valueType="num">
                                      <p:cBhvr additive="repl">
                                        <p:cTn id="23" dur="500" fill="hold"/>
                                        <p:tgtEl>
                                          <p:spTgt spid="15362">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15362">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15362">
                                            <p:txEl>
                                              <p:pRg st="3" end="3"/>
                                            </p:txEl>
                                          </p:spTgt>
                                        </p:tgtEl>
                                        <p:attrNameLst>
                                          <p:attrName>style.visibility</p:attrName>
                                        </p:attrNameLst>
                                      </p:cBhvr>
                                      <p:to>
                                        <p:strVal val="visible"/>
                                      </p:to>
                                    </p:set>
                                    <p:anim calcmode="lin" valueType="num">
                                      <p:cBhvr additive="repl">
                                        <p:cTn id="29" dur="500" fill="hold"/>
                                        <p:tgtEl>
                                          <p:spTgt spid="15362">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15362">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15362">
                                            <p:txEl>
                                              <p:pRg st="4" end="4"/>
                                            </p:txEl>
                                          </p:spTgt>
                                        </p:tgtEl>
                                        <p:attrNameLst>
                                          <p:attrName>style.visibility</p:attrName>
                                        </p:attrNameLst>
                                      </p:cBhvr>
                                      <p:to>
                                        <p:strVal val="visible"/>
                                      </p:to>
                                    </p:set>
                                    <p:anim calcmode="lin" valueType="num">
                                      <p:cBhvr additive="repl">
                                        <p:cTn id="35" dur="500" fill="hold"/>
                                        <p:tgtEl>
                                          <p:spTgt spid="15362">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15362">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15362">
                                            <p:txEl>
                                              <p:pRg st="5" end="5"/>
                                            </p:txEl>
                                          </p:spTgt>
                                        </p:tgtEl>
                                        <p:attrNameLst>
                                          <p:attrName>style.visibility</p:attrName>
                                        </p:attrNameLst>
                                      </p:cBhvr>
                                      <p:to>
                                        <p:strVal val="visible"/>
                                      </p:to>
                                    </p:set>
                                    <p:anim calcmode="lin" valueType="num">
                                      <p:cBhvr additive="repl">
                                        <p:cTn id="41" dur="500" fill="hold"/>
                                        <p:tgtEl>
                                          <p:spTgt spid="15362">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15362">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15362">
                                            <p:txEl>
                                              <p:pRg st="6" end="6"/>
                                            </p:txEl>
                                          </p:spTgt>
                                        </p:tgtEl>
                                        <p:attrNameLst>
                                          <p:attrName>style.visibility</p:attrName>
                                        </p:attrNameLst>
                                      </p:cBhvr>
                                      <p:to>
                                        <p:strVal val="visible"/>
                                      </p:to>
                                    </p:set>
                                    <p:anim calcmode="lin" valueType="num">
                                      <p:cBhvr additive="repl">
                                        <p:cTn id="47" dur="500" fill="hold"/>
                                        <p:tgtEl>
                                          <p:spTgt spid="15362">
                                            <p:txEl>
                                              <p:pRg st="6" end="6"/>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15362">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15362">
                                            <p:txEl>
                                              <p:pRg st="7" end="7"/>
                                            </p:txEl>
                                          </p:spTgt>
                                        </p:tgtEl>
                                        <p:attrNameLst>
                                          <p:attrName>style.visibility</p:attrName>
                                        </p:attrNameLst>
                                      </p:cBhvr>
                                      <p:to>
                                        <p:strVal val="visible"/>
                                      </p:to>
                                    </p:set>
                                    <p:anim calcmode="lin" valueType="num">
                                      <p:cBhvr additive="repl">
                                        <p:cTn id="53" dur="500" fill="hold"/>
                                        <p:tgtEl>
                                          <p:spTgt spid="15362">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15362">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15362">
                                            <p:txEl>
                                              <p:pRg st="8" end="8"/>
                                            </p:txEl>
                                          </p:spTgt>
                                        </p:tgtEl>
                                        <p:attrNameLst>
                                          <p:attrName>style.visibility</p:attrName>
                                        </p:attrNameLst>
                                      </p:cBhvr>
                                      <p:to>
                                        <p:strVal val="visible"/>
                                      </p:to>
                                    </p:set>
                                    <p:anim calcmode="lin" valueType="num">
                                      <p:cBhvr additive="repl">
                                        <p:cTn id="59" dur="500" fill="hold"/>
                                        <p:tgtEl>
                                          <p:spTgt spid="15362">
                                            <p:txEl>
                                              <p:pRg st="8" end="8"/>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15362">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15362">
                                            <p:txEl>
                                              <p:pRg st="9" end="9"/>
                                            </p:txEl>
                                          </p:spTgt>
                                        </p:tgtEl>
                                        <p:attrNameLst>
                                          <p:attrName>style.visibility</p:attrName>
                                        </p:attrNameLst>
                                      </p:cBhvr>
                                      <p:to>
                                        <p:strVal val="visible"/>
                                      </p:to>
                                    </p:set>
                                    <p:anim calcmode="lin" valueType="num">
                                      <p:cBhvr additive="repl">
                                        <p:cTn id="65" dur="500" fill="hold"/>
                                        <p:tgtEl>
                                          <p:spTgt spid="15362">
                                            <p:txEl>
                                              <p:pRg st="9" end="9"/>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15362">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additive="repl">
                                        <p:cTn id="70" dur="1" fill="hold">
                                          <p:stCondLst>
                                            <p:cond delay="0"/>
                                          </p:stCondLst>
                                        </p:cTn>
                                        <p:tgtEl>
                                          <p:spTgt spid="15362">
                                            <p:txEl>
                                              <p:pRg st="10" end="10"/>
                                            </p:txEl>
                                          </p:spTgt>
                                        </p:tgtEl>
                                        <p:attrNameLst>
                                          <p:attrName>style.visibility</p:attrName>
                                        </p:attrNameLst>
                                      </p:cBhvr>
                                      <p:to>
                                        <p:strVal val="visible"/>
                                      </p:to>
                                    </p:set>
                                    <p:anim calcmode="lin" valueType="num">
                                      <p:cBhvr additive="repl">
                                        <p:cTn id="71" dur="500" fill="hold"/>
                                        <p:tgtEl>
                                          <p:spTgt spid="15362">
                                            <p:txEl>
                                              <p:pRg st="10" end="10"/>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15362">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additive="repl">
                                        <p:cTn id="76" dur="1" fill="hold">
                                          <p:stCondLst>
                                            <p:cond delay="0"/>
                                          </p:stCondLst>
                                        </p:cTn>
                                        <p:tgtEl>
                                          <p:spTgt spid="15362">
                                            <p:txEl>
                                              <p:pRg st="11" end="11"/>
                                            </p:txEl>
                                          </p:spTgt>
                                        </p:tgtEl>
                                        <p:attrNameLst>
                                          <p:attrName>style.visibility</p:attrName>
                                        </p:attrNameLst>
                                      </p:cBhvr>
                                      <p:to>
                                        <p:strVal val="visible"/>
                                      </p:to>
                                    </p:set>
                                    <p:anim calcmode="lin" valueType="num">
                                      <p:cBhvr additive="repl">
                                        <p:cTn id="77" dur="500" fill="hold"/>
                                        <p:tgtEl>
                                          <p:spTgt spid="15362">
                                            <p:txEl>
                                              <p:pRg st="11" end="11"/>
                                            </p:txEl>
                                          </p:spTgt>
                                        </p:tgtEl>
                                        <p:attrNameLst>
                                          <p:attrName>ppt_x</p:attrName>
                                        </p:attrNameLst>
                                      </p:cBhvr>
                                      <p:tavLst>
                                        <p:tav tm="100000">
                                          <p:val>
                                            <p:strVal val="#ppt_x"/>
                                          </p:val>
                                        </p:tav>
                                        <p:tav tm="100000">
                                          <p:val>
                                            <p:strVal val="#ppt_x"/>
                                          </p:val>
                                        </p:tav>
                                      </p:tavLst>
                                    </p:anim>
                                    <p:anim calcmode="lin" valueType="num">
                                      <p:cBhvr additive="repl">
                                        <p:cTn id="78" dur="500" fill="hold"/>
                                        <p:tgtEl>
                                          <p:spTgt spid="15362">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additive="repl">
                                        <p:cTn id="82" dur="1" fill="hold">
                                          <p:stCondLst>
                                            <p:cond delay="0"/>
                                          </p:stCondLst>
                                        </p:cTn>
                                        <p:tgtEl>
                                          <p:spTgt spid="15362">
                                            <p:txEl>
                                              <p:pRg st="12" end="12"/>
                                            </p:txEl>
                                          </p:spTgt>
                                        </p:tgtEl>
                                        <p:attrNameLst>
                                          <p:attrName>style.visibility</p:attrName>
                                        </p:attrNameLst>
                                      </p:cBhvr>
                                      <p:to>
                                        <p:strVal val="visible"/>
                                      </p:to>
                                    </p:set>
                                    <p:anim calcmode="lin" valueType="num">
                                      <p:cBhvr additive="repl">
                                        <p:cTn id="83" dur="500" fill="hold"/>
                                        <p:tgtEl>
                                          <p:spTgt spid="15362">
                                            <p:txEl>
                                              <p:pRg st="12" end="12"/>
                                            </p:txEl>
                                          </p:spTgt>
                                        </p:tgtEl>
                                        <p:attrNameLst>
                                          <p:attrName>ppt_x</p:attrName>
                                        </p:attrNameLst>
                                      </p:cBhvr>
                                      <p:tavLst>
                                        <p:tav tm="100000">
                                          <p:val>
                                            <p:strVal val="#ppt_x"/>
                                          </p:val>
                                        </p:tav>
                                        <p:tav tm="100000">
                                          <p:val>
                                            <p:strVal val="#ppt_x"/>
                                          </p:val>
                                        </p:tav>
                                      </p:tavLst>
                                    </p:anim>
                                    <p:anim calcmode="lin" valueType="num">
                                      <p:cBhvr additive="repl">
                                        <p:cTn id="84" dur="500" fill="hold"/>
                                        <p:tgtEl>
                                          <p:spTgt spid="15362">
                                            <p:txEl>
                                              <p:pRg st="12" end="12"/>
                                            </p:txEl>
                                          </p:spTgt>
                                        </p:tgtEl>
                                        <p:attrNameLst>
                                          <p:attrName>ppt_y</p:attrName>
                                        </p:attrNameLst>
                                      </p:cBhvr>
                                      <p:tavLst>
                                        <p:tav tm="10000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additive="repl">
                                        <p:cTn id="88" dur="1" fill="hold">
                                          <p:stCondLst>
                                            <p:cond delay="0"/>
                                          </p:stCondLst>
                                        </p:cTn>
                                        <p:tgtEl>
                                          <p:spTgt spid="15362">
                                            <p:txEl>
                                              <p:pRg st="13" end="13"/>
                                            </p:txEl>
                                          </p:spTgt>
                                        </p:tgtEl>
                                        <p:attrNameLst>
                                          <p:attrName>style.visibility</p:attrName>
                                        </p:attrNameLst>
                                      </p:cBhvr>
                                      <p:to>
                                        <p:strVal val="visible"/>
                                      </p:to>
                                    </p:set>
                                    <p:anim calcmode="lin" valueType="num">
                                      <p:cBhvr additive="repl">
                                        <p:cTn id="89" dur="500" fill="hold"/>
                                        <p:tgtEl>
                                          <p:spTgt spid="15362">
                                            <p:txEl>
                                              <p:pRg st="13" end="13"/>
                                            </p:txEl>
                                          </p:spTgt>
                                        </p:tgtEl>
                                        <p:attrNameLst>
                                          <p:attrName>ppt_x</p:attrName>
                                        </p:attrNameLst>
                                      </p:cBhvr>
                                      <p:tavLst>
                                        <p:tav tm="100000">
                                          <p:val>
                                            <p:strVal val="#ppt_x"/>
                                          </p:val>
                                        </p:tav>
                                        <p:tav tm="100000">
                                          <p:val>
                                            <p:strVal val="#ppt_x"/>
                                          </p:val>
                                        </p:tav>
                                      </p:tavLst>
                                    </p:anim>
                                    <p:anim calcmode="lin" valueType="num">
                                      <p:cBhvr additive="repl">
                                        <p:cTn id="90" dur="500" fill="hold"/>
                                        <p:tgtEl>
                                          <p:spTgt spid="15362">
                                            <p:txEl>
                                              <p:pRg st="13" end="1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E34F7A4C-B68E-4036-BBDA-8BBB6307A563}" type="slidenum">
              <a:rPr lang="en-GB"/>
              <a:pPr/>
              <a:t>21</a:t>
            </a:fld>
            <a:endParaRPr lang="en-GB"/>
          </a:p>
        </p:txBody>
      </p:sp>
      <p:sp>
        <p:nvSpPr>
          <p:cNvPr id="16385"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Referensi</a:t>
            </a:r>
          </a:p>
        </p:txBody>
      </p:sp>
      <p:sp>
        <p:nvSpPr>
          <p:cNvPr id="16386" name="Rectangle 2"/>
          <p:cNvSpPr>
            <a:spLocks noChangeArrowheads="1"/>
          </p:cNvSpPr>
          <p:nvPr/>
        </p:nvSpPr>
        <p:spPr bwMode="auto">
          <a:xfrm>
            <a:off x="381000" y="1828800"/>
            <a:ext cx="8497888" cy="4191000"/>
          </a:xfrm>
          <a:prstGeom prst="rect">
            <a:avLst/>
          </a:prstGeom>
          <a:noFill/>
          <a:ln w="9525">
            <a:noFill/>
            <a:round/>
            <a:headEnd/>
            <a:tailEnd/>
          </a:ln>
          <a:effectLst/>
        </p:spPr>
        <p:txBody>
          <a:bodyPr lIns="90000" tIns="46800" rIns="90000" bIns="46800"/>
          <a:lstStyle/>
          <a:p>
            <a:pPr marL="341313" indent="-341313" eaLnBrk="1" hangingPunct="1">
              <a:lnSpc>
                <a:spcPct val="80000"/>
              </a:lnSpc>
              <a:spcBef>
                <a:spcPts val="500"/>
              </a:spcBef>
              <a:buClr>
                <a:srgbClr val="666600"/>
              </a:buClr>
              <a:buSzPct val="75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Utama</a:t>
            </a:r>
          </a:p>
          <a:p>
            <a:pPr marL="741363" lvl="1" indent="-284163" eaLnBrk="1" hangingPunct="1">
              <a:lnSpc>
                <a:spcPct val="80000"/>
              </a:lnSpc>
              <a:spcBef>
                <a:spcPts val="500"/>
              </a:spcBef>
              <a:buClr>
                <a:srgbClr val="999900"/>
              </a:buClr>
              <a:buSzPct val="75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Firrar Utdirartatmo, </a:t>
            </a:r>
            <a:r>
              <a:rPr lang="en-GB" sz="2000" i="1">
                <a:solidFill>
                  <a:srgbClr val="000000"/>
                </a:solidFill>
                <a:latin typeface="Arial" charset="0"/>
              </a:rPr>
              <a:t>Teori Bahasa dan Otomata</a:t>
            </a:r>
            <a:r>
              <a:rPr lang="en-GB" sz="2000">
                <a:solidFill>
                  <a:srgbClr val="000000"/>
                </a:solidFill>
                <a:latin typeface="Arial" charset="0"/>
              </a:rPr>
              <a:t>, JJ Learning, 2001</a:t>
            </a:r>
          </a:p>
          <a:p>
            <a:pPr marL="741363" lvl="1" indent="-284163" eaLnBrk="1" hangingPunct="1">
              <a:lnSpc>
                <a:spcPct val="80000"/>
              </a:lnSpc>
              <a:spcBef>
                <a:spcPts val="500"/>
              </a:spcBef>
              <a:buClr>
                <a:srgbClr val="999900"/>
              </a:buClr>
              <a:buSzPct val="75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Firrar Utdirartatmo, </a:t>
            </a:r>
            <a:r>
              <a:rPr lang="en-GB" sz="2000" i="1">
                <a:solidFill>
                  <a:srgbClr val="000000"/>
                </a:solidFill>
                <a:latin typeface="Arial" charset="0"/>
              </a:rPr>
              <a:t>Teknik Kompilasi</a:t>
            </a:r>
            <a:r>
              <a:rPr lang="en-GB" sz="2000">
                <a:solidFill>
                  <a:srgbClr val="000000"/>
                </a:solidFill>
                <a:latin typeface="Arial" charset="0"/>
              </a:rPr>
              <a:t>, JJ Learning, 2001</a:t>
            </a:r>
          </a:p>
          <a:p>
            <a:pPr marL="341313" indent="-341313" eaLnBrk="1" hangingPunct="1">
              <a:lnSpc>
                <a:spcPct val="80000"/>
              </a:lnSpc>
              <a:spcBef>
                <a:spcPts val="500"/>
              </a:spcBef>
              <a:buClr>
                <a:srgbClr val="666600"/>
              </a:buClr>
              <a:buSzPct val="75000"/>
              <a:buFont typeface="Wingdings" pitchFamily="2"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Pendamping </a:t>
            </a:r>
          </a:p>
          <a:p>
            <a:pPr marL="741363" lvl="1" indent="-284163" eaLnBrk="1" hangingPunct="1">
              <a:spcBef>
                <a:spcPts val="500"/>
              </a:spcBef>
              <a:buClr>
                <a:srgbClr val="999900"/>
              </a:buClr>
              <a:buSzPct val="75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Aho, Ulman. </a:t>
            </a:r>
            <a:r>
              <a:rPr lang="en-GB" sz="2000" i="1">
                <a:solidFill>
                  <a:srgbClr val="000000"/>
                </a:solidFill>
                <a:latin typeface="Arial" charset="0"/>
              </a:rPr>
              <a:t>The Teory of Parsing Translation And Compiling</a:t>
            </a:r>
            <a:r>
              <a:rPr lang="en-GB" sz="2000">
                <a:solidFill>
                  <a:srgbClr val="000000"/>
                </a:solidFill>
                <a:latin typeface="Arial" charset="0"/>
              </a:rPr>
              <a:t>. Prentice-Hall. 1972</a:t>
            </a:r>
          </a:p>
          <a:p>
            <a:pPr marL="741363" lvl="1" indent="-284163" eaLnBrk="1" hangingPunct="1">
              <a:spcBef>
                <a:spcPts val="500"/>
              </a:spcBef>
              <a:buClr>
                <a:srgbClr val="999900"/>
              </a:buClr>
              <a:buSzPct val="75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Grune , </a:t>
            </a:r>
            <a:r>
              <a:rPr lang="en-GB" sz="2000" i="1">
                <a:solidFill>
                  <a:srgbClr val="000000"/>
                </a:solidFill>
                <a:latin typeface="Arial" charset="0"/>
              </a:rPr>
              <a:t>Modern Compiler Design</a:t>
            </a:r>
            <a:r>
              <a:rPr lang="en-GB" sz="2000">
                <a:solidFill>
                  <a:srgbClr val="000000"/>
                </a:solidFill>
                <a:latin typeface="Arial" charset="0"/>
              </a:rPr>
              <a:t>, John Wiley and Sons ,2002</a:t>
            </a:r>
          </a:p>
          <a:p>
            <a:pPr marL="741363" lvl="1" indent="-284163" eaLnBrk="1" hangingPunct="1">
              <a:spcBef>
                <a:spcPts val="500"/>
              </a:spcBef>
              <a:buClr>
                <a:srgbClr val="999900"/>
              </a:buClr>
              <a:buSzPct val="75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a:solidFill>
                  <a:srgbClr val="000000"/>
                </a:solidFill>
                <a:latin typeface="Arial" charset="0"/>
              </a:rPr>
              <a:t>Peter Linz, </a:t>
            </a:r>
            <a:r>
              <a:rPr lang="en-GB" sz="2000" i="1">
                <a:solidFill>
                  <a:srgbClr val="000000"/>
                </a:solidFill>
                <a:latin typeface="Arial" charset="0"/>
              </a:rPr>
              <a:t>An Introduction to Formal Language and Automata</a:t>
            </a:r>
            <a:r>
              <a:rPr lang="en-GB" sz="2000">
                <a:solidFill>
                  <a:srgbClr val="000000"/>
                </a:solidFill>
                <a:latin typeface="Arial" charset="0"/>
              </a:rPr>
              <a:t>, DC Healt &amp; Co, 1990	</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idx="4294967295"/>
          </p:nvPr>
        </p:nvSpPr>
        <p:spPr>
          <a:xfrm>
            <a:off x="3124200" y="6248400"/>
            <a:ext cx="2894013" cy="455613"/>
          </a:xfrm>
          <a:prstGeom prst="rect">
            <a:avLst/>
          </a:prstGeom>
        </p:spPr>
        <p:txBody>
          <a:bodyPr/>
          <a:lstStyle/>
          <a:p>
            <a:r>
              <a:rPr lang="en-GB"/>
              <a:t>Teknik Informatika UPNVY</a:t>
            </a:r>
          </a:p>
        </p:txBody>
      </p:sp>
      <p:sp>
        <p:nvSpPr>
          <p:cNvPr id="5" name="Slide Number Placeholder 5"/>
          <p:cNvSpPr>
            <a:spLocks noGrp="1"/>
          </p:cNvSpPr>
          <p:nvPr>
            <p:ph type="sldNum" idx="12"/>
          </p:nvPr>
        </p:nvSpPr>
        <p:spPr/>
        <p:txBody>
          <a:bodyPr/>
          <a:lstStyle/>
          <a:p>
            <a:fld id="{7F9ED364-94BE-4D0A-90B7-76FF28FB1643}" type="slidenum">
              <a:rPr lang="en-GB"/>
              <a:pPr/>
              <a:t>3</a:t>
            </a:fld>
            <a:endParaRPr lang="en-GB"/>
          </a:p>
        </p:txBody>
      </p:sp>
      <p:sp>
        <p:nvSpPr>
          <p:cNvPr id="6145" name="Rectangle 1"/>
          <p:cNvSpPr>
            <a:spLocks noGrp="1" noChangeArrowheads="1"/>
          </p:cNvSpPr>
          <p:nvPr>
            <p:ph type="title" idx="4294967295"/>
          </p:nvPr>
        </p:nvSpPr>
        <p:spPr>
          <a:xfrm>
            <a:off x="457200" y="277813"/>
            <a:ext cx="8229600" cy="11398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Tujuan Instruksional Khusus (TIK)</a:t>
            </a:r>
            <a:r>
              <a:rPr lang="ar-SA">
                <a:cs typeface="Arial" charset="0"/>
              </a:rPr>
              <a:t>‏</a:t>
            </a:r>
            <a:endParaRPr lang="en-GB"/>
          </a:p>
        </p:txBody>
      </p:sp>
      <p:sp>
        <p:nvSpPr>
          <p:cNvPr id="6146" name="Rectangle 2"/>
          <p:cNvSpPr>
            <a:spLocks noGrp="1" noChangeArrowheads="1"/>
          </p:cNvSpPr>
          <p:nvPr>
            <p:ph type="body" idx="4294967295"/>
          </p:nvPr>
        </p:nvSpPr>
        <p:spPr>
          <a:xfrm>
            <a:off x="457200" y="1600200"/>
            <a:ext cx="8229600" cy="4530725"/>
          </a:xfrm>
          <a:ln/>
        </p:spPr>
        <p:txBody>
          <a:bodyPr/>
          <a:lstStyle/>
          <a:p>
            <a:pPr marL="531813" indent="-531813">
              <a:spcBef>
                <a:spcPts val="650"/>
              </a:spcBef>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t>Menjelaskan motivasi penggunaannya</a:t>
            </a:r>
          </a:p>
          <a:p>
            <a:pPr marL="531813" indent="-531813">
              <a:spcBef>
                <a:spcPts val="650"/>
              </a:spcBef>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cs typeface="Times New Roman" pitchFamily="18" charset="0"/>
              </a:rPr>
              <a:t>Membuat Leftmost dan Rightmost Derivation</a:t>
            </a:r>
          </a:p>
          <a:p>
            <a:pPr marL="531813" indent="-531813">
              <a:spcBef>
                <a:spcPts val="650"/>
              </a:spcBef>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cs typeface="Times New Roman" pitchFamily="18" charset="0"/>
              </a:rPr>
              <a:t>Membuat Pohon urai</a:t>
            </a:r>
          </a:p>
          <a:p>
            <a:pPr marL="531813" indent="-531813">
              <a:spcBef>
                <a:spcPts val="650"/>
              </a:spcBef>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cs typeface="Times New Roman" pitchFamily="18" charset="0"/>
              </a:rPr>
              <a:t>Melakukan parsing dan menentukan keanggotaan</a:t>
            </a:r>
          </a:p>
          <a:p>
            <a:pPr marL="531813" indent="-531813">
              <a:spcBef>
                <a:spcPts val="650"/>
              </a:spcBef>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cs typeface="Times New Roman" pitchFamily="18" charset="0"/>
              </a:rPr>
              <a:t>Menjelaskan ambiguitas pada Tatabahasa dan Bahasa</a:t>
            </a:r>
            <a:r>
              <a:rPr lang="en-GB" sz="2600"/>
              <a:t> </a:t>
            </a:r>
          </a:p>
          <a:p>
            <a:pPr marL="531813" indent="-531813">
              <a:spcBef>
                <a:spcPts val="650"/>
              </a:spcBef>
              <a:buFont typeface="Wingdings" pitchFamily="2" charset="2"/>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600">
                <a:cs typeface="Times New Roman" pitchFamily="18" charset="0"/>
              </a:rPr>
              <a:t>Menjelaskan sifat sifat tertutup bahasa bebas konteks</a:t>
            </a:r>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6146">
                                            <p:txEl>
                                              <p:pRg st="0" end="0"/>
                                            </p:txEl>
                                          </p:spTgt>
                                        </p:tgtEl>
                                        <p:attrNameLst>
                                          <p:attrName>style.visibility</p:attrName>
                                        </p:attrNameLst>
                                      </p:cBhvr>
                                      <p:to>
                                        <p:strVal val="visible"/>
                                      </p:to>
                                    </p:set>
                                    <p:anim calcmode="lin" valueType="num">
                                      <p:cBhvr additive="repl">
                                        <p:cTn id="11" dur="500" fill="hold"/>
                                        <p:tgtEl>
                                          <p:spTgt spid="6146">
                                            <p:txEl>
                                              <p:pRg st="0" end="0"/>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6146">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6146">
                                            <p:txEl>
                                              <p:pRg st="1" end="1"/>
                                            </p:txEl>
                                          </p:spTgt>
                                        </p:tgtEl>
                                        <p:attrNameLst>
                                          <p:attrName>style.visibility</p:attrName>
                                        </p:attrNameLst>
                                      </p:cBhvr>
                                      <p:to>
                                        <p:strVal val="visible"/>
                                      </p:to>
                                    </p:set>
                                    <p:anim calcmode="lin" valueType="num">
                                      <p:cBhvr additive="repl">
                                        <p:cTn id="17" dur="500" fill="hold"/>
                                        <p:tgtEl>
                                          <p:spTgt spid="6146">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6146">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6146">
                                            <p:txEl>
                                              <p:pRg st="2" end="2"/>
                                            </p:txEl>
                                          </p:spTgt>
                                        </p:tgtEl>
                                        <p:attrNameLst>
                                          <p:attrName>style.visibility</p:attrName>
                                        </p:attrNameLst>
                                      </p:cBhvr>
                                      <p:to>
                                        <p:strVal val="visible"/>
                                      </p:to>
                                    </p:set>
                                    <p:anim calcmode="lin" valueType="num">
                                      <p:cBhvr additive="repl">
                                        <p:cTn id="23" dur="500" fill="hold"/>
                                        <p:tgtEl>
                                          <p:spTgt spid="6146">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6146">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6146">
                                            <p:txEl>
                                              <p:pRg st="3" end="3"/>
                                            </p:txEl>
                                          </p:spTgt>
                                        </p:tgtEl>
                                        <p:attrNameLst>
                                          <p:attrName>style.visibility</p:attrName>
                                        </p:attrNameLst>
                                      </p:cBhvr>
                                      <p:to>
                                        <p:strVal val="visible"/>
                                      </p:to>
                                    </p:set>
                                    <p:anim calcmode="lin" valueType="num">
                                      <p:cBhvr additive="repl">
                                        <p:cTn id="29" dur="500" fill="hold"/>
                                        <p:tgtEl>
                                          <p:spTgt spid="6146">
                                            <p:txEl>
                                              <p:pRg st="3" end="3"/>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6146">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6146">
                                            <p:txEl>
                                              <p:pRg st="4" end="4"/>
                                            </p:txEl>
                                          </p:spTgt>
                                        </p:tgtEl>
                                        <p:attrNameLst>
                                          <p:attrName>style.visibility</p:attrName>
                                        </p:attrNameLst>
                                      </p:cBhvr>
                                      <p:to>
                                        <p:strVal val="visible"/>
                                      </p:to>
                                    </p:set>
                                    <p:anim calcmode="lin" valueType="num">
                                      <p:cBhvr additive="repl">
                                        <p:cTn id="35" dur="500" fill="hold"/>
                                        <p:tgtEl>
                                          <p:spTgt spid="6146">
                                            <p:txEl>
                                              <p:pRg st="4" end="4"/>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6146">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6146">
                                            <p:txEl>
                                              <p:pRg st="5" end="5"/>
                                            </p:txEl>
                                          </p:spTgt>
                                        </p:tgtEl>
                                        <p:attrNameLst>
                                          <p:attrName>style.visibility</p:attrName>
                                        </p:attrNameLst>
                                      </p:cBhvr>
                                      <p:to>
                                        <p:strVal val="visible"/>
                                      </p:to>
                                    </p:set>
                                    <p:anim calcmode="lin" valueType="num">
                                      <p:cBhvr additive="repl">
                                        <p:cTn id="41" dur="500" fill="hold"/>
                                        <p:tgtEl>
                                          <p:spTgt spid="6146">
                                            <p:txEl>
                                              <p:pRg st="5" end="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6146">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Analisa sintaks</a:t>
            </a:r>
          </a:p>
        </p:txBody>
      </p:sp>
      <p:sp>
        <p:nvSpPr>
          <p:cNvPr id="30723" name="Rectangle 3"/>
          <p:cNvSpPr>
            <a:spLocks noGrp="1" noChangeArrowheads="1"/>
          </p:cNvSpPr>
          <p:nvPr>
            <p:ph type="body" idx="1"/>
          </p:nvPr>
        </p:nvSpPr>
        <p:spPr/>
        <p:txBody>
          <a:bodyPr/>
          <a:lstStyle/>
          <a:p>
            <a:r>
              <a:rPr lang="en-US" sz="2400"/>
              <a:t>Analisis Sintaks bergantung pada bahasa pemrograman masing-masing. Karena masing-masing bahasa pemrograman memiliki bentuk sintaks yang berbeda-beda.</a:t>
            </a:r>
          </a:p>
          <a:p>
            <a:r>
              <a:rPr lang="en-US" sz="2400"/>
              <a:t> Analisis Sintaks memiliki input berupa </a:t>
            </a:r>
            <a:r>
              <a:rPr lang="en-US" sz="2400" b="1"/>
              <a:t>token </a:t>
            </a:r>
            <a:r>
              <a:rPr lang="en-US" sz="2400"/>
              <a:t>yang berasal dari scanner.</a:t>
            </a:r>
          </a:p>
          <a:p>
            <a:r>
              <a:rPr lang="en-US" sz="2400"/>
              <a:t> Analisis Sintaks (Parser) bertugas mengecek kebenaran sintaks dan menghasilkan &amp; memproses pohon sintaks.</a:t>
            </a:r>
          </a:p>
          <a:p>
            <a:r>
              <a:rPr lang="en-US" sz="2400" b="1"/>
              <a:t>Sintaks </a:t>
            </a:r>
            <a:r>
              <a:rPr lang="en-US" sz="2400"/>
              <a:t>adalah aturan-aturan bahasa dalam suatu bahasa pemrograman tertentu.</a:t>
            </a: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en-US"/>
          </a:p>
        </p:txBody>
      </p:sp>
      <p:sp>
        <p:nvSpPr>
          <p:cNvPr id="31747" name="Rectangle 3"/>
          <p:cNvSpPr>
            <a:spLocks noGrp="1" noChangeArrowheads="1"/>
          </p:cNvSpPr>
          <p:nvPr>
            <p:ph type="body" idx="1"/>
          </p:nvPr>
        </p:nvSpPr>
        <p:spPr/>
        <p:txBody>
          <a:bodyPr/>
          <a:lstStyle/>
          <a:p>
            <a:r>
              <a:rPr lang="en-US" sz="2400"/>
              <a:t> Sebuah Parser akan membentuk Pohon Sintaks (Parse Tree).</a:t>
            </a:r>
          </a:p>
          <a:p>
            <a:r>
              <a:rPr lang="en-US" sz="2400"/>
              <a:t> Sebuah tree adalah suatu graph terhubung yang tidak sirkuler dan memiliki satu buah root (akar) dan dari situ memiliki lintasan ke setiap simpul (daun/leaf).</a:t>
            </a:r>
          </a:p>
          <a:p>
            <a:r>
              <a:rPr lang="en-US" sz="2400"/>
              <a:t> Parse Tree berfungsi untuk menggambarkan bagaimana memperoleh suatu string dengan cara menurunkan simbol-simbol variabel menjadi simbol-simbol terminal, sampai </a:t>
            </a:r>
            <a:r>
              <a:rPr lang="en-US" sz="2400" b="1"/>
              <a:t>tidak ada </a:t>
            </a:r>
            <a:r>
              <a:rPr lang="en-US" sz="2400"/>
              <a:t>simbol yang belum tergantikan.</a:t>
            </a:r>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en-US"/>
          </a:p>
        </p:txBody>
      </p:sp>
      <p:sp>
        <p:nvSpPr>
          <p:cNvPr id="32771" name="Rectangle 3"/>
          <p:cNvSpPr>
            <a:spLocks noGrp="1" noChangeArrowheads="1"/>
          </p:cNvSpPr>
          <p:nvPr>
            <p:ph type="body" idx="1"/>
          </p:nvPr>
        </p:nvSpPr>
        <p:spPr/>
        <p:txBody>
          <a:bodyPr/>
          <a:lstStyle/>
          <a:p>
            <a:r>
              <a:rPr lang="en-US"/>
              <a:t>Untuk mengimplementasikan Parser diperlukan CFG(Context Free Grammar)</a:t>
            </a:r>
          </a:p>
          <a:p>
            <a:r>
              <a:rPr lang="en-US"/>
              <a:t> CFG adalah sekumpulan simbol-simbol variabel (non-terminal), yang masing-masing merepresentasikan bahasa. Bahasa yang direpresentasikan dengan simbol-simbol non terminal tersebut diproses secara rekursif dengan suatu aturan-aturan yang disebut aturan produksi.</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715963" y="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400"/>
              <a:t>Analisa Sintaks</a:t>
            </a:r>
          </a:p>
        </p:txBody>
      </p:sp>
      <p:sp>
        <p:nvSpPr>
          <p:cNvPr id="7170" name="Rectangle 2"/>
          <p:cNvSpPr>
            <a:spLocks noGrp="1" noChangeArrowheads="1"/>
          </p:cNvSpPr>
          <p:nvPr>
            <p:ph type="body" idx="4294967295"/>
          </p:nvPr>
        </p:nvSpPr>
        <p:spPr>
          <a:xfrm>
            <a:off x="1085880" y="1168424"/>
            <a:ext cx="7772400" cy="5618162"/>
          </a:xfrm>
          <a:ln/>
        </p:spPr>
        <p:txBody>
          <a:bodyPr lIns="91440" tIns="45720" rIns="91440" bIns="45720"/>
          <a:lstStyle/>
          <a:p>
            <a:pPr>
              <a:lnSpc>
                <a:spcPct val="2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i="1" dirty="0"/>
          </a:p>
          <a:p>
            <a:pPr>
              <a:lnSpc>
                <a:spcPct val="9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a:t>                            	</a:t>
            </a:r>
            <a:r>
              <a:rPr lang="en-GB" sz="2000" b="1" i="1" dirty="0">
                <a:solidFill>
                  <a:srgbClr val="CC0000"/>
                </a:solidFill>
              </a:rPr>
              <a:t>Parsing</a:t>
            </a:r>
          </a:p>
          <a:p>
            <a:pPr>
              <a:lnSpc>
                <a:spcPct val="9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a:t>		</a:t>
            </a:r>
            <a:r>
              <a:rPr lang="en-GB" sz="2000" dirty="0"/>
              <a:t>token			  	</a:t>
            </a:r>
            <a:r>
              <a:rPr lang="en-GB" sz="2000" dirty="0" err="1"/>
              <a:t>pohon</a:t>
            </a:r>
            <a:r>
              <a:rPr lang="en-GB" sz="2000" dirty="0"/>
              <a:t> </a:t>
            </a:r>
            <a:r>
              <a:rPr lang="en-GB" sz="2000" dirty="0" err="1"/>
              <a:t>urai</a:t>
            </a:r>
            <a:endParaRPr lang="en-GB" sz="2000" dirty="0"/>
          </a:p>
          <a:p>
            <a:pPr>
              <a:lnSpc>
                <a:spcPct val="90000"/>
              </a:lnSpc>
              <a:spcBef>
                <a:spcPts val="475"/>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				</a:t>
            </a:r>
            <a:r>
              <a:rPr lang="en-GB" sz="1900" dirty="0"/>
              <a:t>(</a:t>
            </a:r>
            <a:r>
              <a:rPr lang="en-GB" sz="1900" dirty="0" err="1"/>
              <a:t>struktur</a:t>
            </a:r>
            <a:r>
              <a:rPr lang="en-GB" sz="1900" dirty="0"/>
              <a:t> </a:t>
            </a:r>
            <a:r>
              <a:rPr lang="en-GB" sz="1900" dirty="0" err="1"/>
              <a:t>sintaks</a:t>
            </a:r>
            <a:r>
              <a:rPr lang="en-GB" sz="1900" dirty="0"/>
              <a:t> </a:t>
            </a:r>
            <a:r>
              <a:rPr lang="en-GB" sz="1900" dirty="0" err="1"/>
              <a:t>dari</a:t>
            </a:r>
            <a:r>
              <a:rPr lang="en-GB" sz="1900" dirty="0"/>
              <a:t> program </a:t>
            </a:r>
            <a:r>
              <a:rPr lang="en-GB" sz="1900" dirty="0" err="1"/>
              <a:t>inputnya</a:t>
            </a:r>
            <a:r>
              <a:rPr lang="en-GB" sz="1900" dirty="0"/>
              <a:t>)</a:t>
            </a:r>
            <a:r>
              <a:rPr lang="ar-SA" sz="1900" dirty="0">
                <a:cs typeface="Arial" charset="0"/>
              </a:rPr>
              <a:t>‏</a:t>
            </a:r>
            <a:endParaRPr lang="en-GB" sz="1900" dirty="0"/>
          </a:p>
          <a:p>
            <a:pPr>
              <a:lnSpc>
                <a:spcPct val="2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a:p>
            <a:pPr>
              <a:lnSpc>
                <a:spcPct val="9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	</a:t>
            </a:r>
            <a:r>
              <a:rPr lang="en-GB" sz="2000" dirty="0" err="1"/>
              <a:t>Berdasarkan</a:t>
            </a:r>
            <a:r>
              <a:rPr lang="en-GB" sz="2000" dirty="0"/>
              <a:t> </a:t>
            </a:r>
            <a:r>
              <a:rPr lang="en-GB" sz="2000" dirty="0">
                <a:solidFill>
                  <a:srgbClr val="CC0000"/>
                </a:solidFill>
              </a:rPr>
              <a:t>context-free grammar</a:t>
            </a:r>
            <a:r>
              <a:rPr lang="en-GB" sz="2000" dirty="0"/>
              <a:t> (CFG)</a:t>
            </a:r>
            <a:r>
              <a:rPr lang="ar-SA" sz="2000" dirty="0">
                <a:cs typeface="Arial" charset="0"/>
              </a:rPr>
              <a:t>‏</a:t>
            </a:r>
            <a:endParaRPr lang="en-GB" sz="2000" dirty="0"/>
          </a:p>
          <a:p>
            <a:pPr>
              <a:lnSpc>
                <a:spcPct val="9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9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	</a:t>
            </a:r>
            <a:r>
              <a:rPr lang="en-GB" sz="2400" dirty="0" err="1"/>
              <a:t>Permasalahan</a:t>
            </a:r>
            <a:r>
              <a:rPr lang="en-GB" sz="2400" dirty="0"/>
              <a:t> : </a:t>
            </a:r>
            <a:r>
              <a:rPr lang="en-GB" sz="2400" dirty="0" err="1"/>
              <a:t>Bagaimana</a:t>
            </a:r>
            <a:r>
              <a:rPr lang="en-GB" sz="2400" dirty="0"/>
              <a:t> </a:t>
            </a:r>
            <a:r>
              <a:rPr lang="en-GB" sz="2400" dirty="0" err="1"/>
              <a:t>menentukan</a:t>
            </a:r>
            <a:r>
              <a:rPr lang="en-GB" sz="2400" dirty="0"/>
              <a:t> </a:t>
            </a:r>
            <a:r>
              <a:rPr lang="en-GB" sz="2400" dirty="0" err="1"/>
              <a:t>urutan</a:t>
            </a:r>
            <a:r>
              <a:rPr lang="en-GB" sz="2400" dirty="0"/>
              <a:t> </a:t>
            </a:r>
            <a:r>
              <a:rPr lang="en-GB" sz="2400" dirty="0" err="1"/>
              <a:t>derivasi</a:t>
            </a:r>
            <a:r>
              <a:rPr lang="en-GB" sz="2400" dirty="0"/>
              <a:t> </a:t>
            </a:r>
            <a:r>
              <a:rPr lang="en-GB" sz="2400" dirty="0" err="1"/>
              <a:t>pada</a:t>
            </a:r>
            <a:r>
              <a:rPr lang="en-GB" sz="2400" dirty="0"/>
              <a:t> </a:t>
            </a:r>
            <a:r>
              <a:rPr lang="en-GB" sz="2400" dirty="0" err="1"/>
              <a:t>gramar</a:t>
            </a:r>
            <a:r>
              <a:rPr lang="en-GB" sz="2400" dirty="0"/>
              <a:t> G </a:t>
            </a:r>
            <a:r>
              <a:rPr lang="en-GB" sz="2400" dirty="0" err="1"/>
              <a:t>untuk</a:t>
            </a:r>
            <a:r>
              <a:rPr lang="en-GB" sz="2400" dirty="0"/>
              <a:t> input </a:t>
            </a:r>
            <a:r>
              <a:rPr lang="en-GB" sz="2400" dirty="0" err="1"/>
              <a:t>rangkaian</a:t>
            </a:r>
            <a:r>
              <a:rPr lang="en-GB" sz="2400" dirty="0"/>
              <a:t> token (</a:t>
            </a:r>
            <a:r>
              <a:rPr lang="en-GB" sz="2400" dirty="0" err="1"/>
              <a:t>atau</a:t>
            </a:r>
            <a:r>
              <a:rPr lang="en-GB" sz="2400" dirty="0"/>
              <a:t> </a:t>
            </a:r>
            <a:r>
              <a:rPr lang="en-GB" sz="2400" dirty="0" err="1"/>
              <a:t>menyatakan</a:t>
            </a:r>
            <a:r>
              <a:rPr lang="en-GB" sz="2400" dirty="0"/>
              <a:t> </a:t>
            </a:r>
            <a:r>
              <a:rPr lang="en-GB" sz="2400" dirty="0" err="1"/>
              <a:t>tidak</a:t>
            </a:r>
            <a:r>
              <a:rPr lang="en-GB" sz="2400" dirty="0"/>
              <a:t> </a:t>
            </a:r>
            <a:r>
              <a:rPr lang="en-GB" sz="2400" dirty="0" err="1"/>
              <a:t>ada</a:t>
            </a:r>
            <a:r>
              <a:rPr lang="en-GB" sz="2400" dirty="0"/>
              <a:t>) </a:t>
            </a:r>
          </a:p>
          <a:p>
            <a:pPr>
              <a:lnSpc>
                <a:spcPct val="9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p>
          <a:p>
            <a:pPr>
              <a:lnSpc>
                <a:spcPct val="9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t>	Cara : Rightmost derivation &amp; Leftmost Derivation</a:t>
            </a:r>
          </a:p>
          <a:p>
            <a:pPr>
              <a:lnSpc>
                <a:spcPct val="90000"/>
              </a:lnSpc>
              <a:spcBef>
                <a:spcPts val="6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i="1" dirty="0"/>
              <a:t>	</a:t>
            </a:r>
          </a:p>
        </p:txBody>
      </p:sp>
      <p:sp>
        <p:nvSpPr>
          <p:cNvPr id="7171" name="Line 3"/>
          <p:cNvSpPr>
            <a:spLocks noChangeShapeType="1"/>
          </p:cNvSpPr>
          <p:nvPr/>
        </p:nvSpPr>
        <p:spPr bwMode="auto">
          <a:xfrm>
            <a:off x="2994028" y="1855777"/>
            <a:ext cx="2006600" cy="1587"/>
          </a:xfrm>
          <a:prstGeom prst="line">
            <a:avLst/>
          </a:prstGeom>
          <a:noFill/>
          <a:ln w="28440">
            <a:solidFill>
              <a:srgbClr val="000000"/>
            </a:solidFill>
            <a:miter lim="800000"/>
            <a:headEnd/>
            <a:tailEnd type="triangle" w="med" len="med"/>
          </a:ln>
          <a:effec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7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additive="repl">
                                        <p:cTn id="10" dur="1" fill="hold">
                                          <p:stCondLst>
                                            <p:cond delay="0"/>
                                          </p:stCondLst>
                                        </p:cTn>
                                        <p:tgtEl>
                                          <p:spTgt spid="7170">
                                            <p:txEl>
                                              <p:pRg st="1" end="1"/>
                                            </p:txEl>
                                          </p:spTgt>
                                        </p:tgtEl>
                                        <p:attrNameLst>
                                          <p:attrName>style.visibility</p:attrName>
                                        </p:attrNameLst>
                                      </p:cBhvr>
                                      <p:to>
                                        <p:strVal val="visible"/>
                                      </p:to>
                                    </p:set>
                                    <p:anim calcmode="lin" valueType="num">
                                      <p:cBhvr additive="repl">
                                        <p:cTn id="11" dur="500" fill="hold"/>
                                        <p:tgtEl>
                                          <p:spTgt spid="7170">
                                            <p:txEl>
                                              <p:pRg st="1" end="1"/>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7170">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7170">
                                            <p:txEl>
                                              <p:pRg st="2" end="2"/>
                                            </p:txEl>
                                          </p:spTgt>
                                        </p:tgtEl>
                                        <p:attrNameLst>
                                          <p:attrName>style.visibility</p:attrName>
                                        </p:attrNameLst>
                                      </p:cBhvr>
                                      <p:to>
                                        <p:strVal val="visible"/>
                                      </p:to>
                                    </p:set>
                                    <p:anim calcmode="lin" valueType="num">
                                      <p:cBhvr additive="repl">
                                        <p:cTn id="17" dur="500" fill="hold"/>
                                        <p:tgtEl>
                                          <p:spTgt spid="7170">
                                            <p:txEl>
                                              <p:pRg st="2" end="2"/>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7170">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7170">
                                            <p:txEl>
                                              <p:charRg st="62" end="107"/>
                                            </p:txEl>
                                          </p:spTgt>
                                        </p:tgtEl>
                                        <p:attrNameLst>
                                          <p:attrName>style.visibility</p:attrName>
                                        </p:attrNameLst>
                                      </p:cBhvr>
                                      <p:to>
                                        <p:strVal val="visible"/>
                                      </p:to>
                                    </p:set>
                                    <p:anim calcmode="lin" valueType="num">
                                      <p:cBhvr additive="repl">
                                        <p:cTn id="23" dur="500" fill="hold"/>
                                        <p:tgtEl>
                                          <p:spTgt spid="7170">
                                            <p:txEl>
                                              <p:charRg st="62" end="107"/>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7170">
                                            <p:txEl>
                                              <p:charRg st="62" end="107"/>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7170">
                                            <p:txEl>
                                              <p:charRg st="108" end="148"/>
                                            </p:txEl>
                                          </p:spTgt>
                                        </p:tgtEl>
                                        <p:attrNameLst>
                                          <p:attrName>style.visibility</p:attrName>
                                        </p:attrNameLst>
                                      </p:cBhvr>
                                      <p:to>
                                        <p:strVal val="visible"/>
                                      </p:to>
                                    </p:set>
                                    <p:anim calcmode="lin" valueType="num">
                                      <p:cBhvr additive="repl">
                                        <p:cTn id="29" dur="500" fill="hold"/>
                                        <p:tgtEl>
                                          <p:spTgt spid="7170">
                                            <p:txEl>
                                              <p:charRg st="108" end="148"/>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7170">
                                            <p:txEl>
                                              <p:charRg st="108" end="148"/>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7170">
                                            <p:txEl>
                                              <p:charRg st="149" end="273"/>
                                            </p:txEl>
                                          </p:spTgt>
                                        </p:tgtEl>
                                        <p:attrNameLst>
                                          <p:attrName>style.visibility</p:attrName>
                                        </p:attrNameLst>
                                      </p:cBhvr>
                                      <p:to>
                                        <p:strVal val="visible"/>
                                      </p:to>
                                    </p:set>
                                    <p:anim calcmode="lin" valueType="num">
                                      <p:cBhvr additive="repl">
                                        <p:cTn id="35" dur="500" fill="hold"/>
                                        <p:tgtEl>
                                          <p:spTgt spid="7170">
                                            <p:txEl>
                                              <p:charRg st="149" end="273"/>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7170">
                                            <p:txEl>
                                              <p:charRg st="149" end="273"/>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7170">
                                            <p:txEl>
                                              <p:charRg st="274" end="325"/>
                                            </p:txEl>
                                          </p:spTgt>
                                        </p:tgtEl>
                                        <p:attrNameLst>
                                          <p:attrName>style.visibility</p:attrName>
                                        </p:attrNameLst>
                                      </p:cBhvr>
                                      <p:to>
                                        <p:strVal val="visible"/>
                                      </p:to>
                                    </p:set>
                                    <p:anim calcmode="lin" valueType="num">
                                      <p:cBhvr additive="repl">
                                        <p:cTn id="41" dur="500" fill="hold"/>
                                        <p:tgtEl>
                                          <p:spTgt spid="7170">
                                            <p:txEl>
                                              <p:charRg st="274" end="325"/>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7170">
                                            <p:txEl>
                                              <p:charRg st="274" end="325"/>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7170">
                                            <p:txEl>
                                              <p:charRg st="325" end="327"/>
                                            </p:txEl>
                                          </p:spTgt>
                                        </p:tgtEl>
                                        <p:attrNameLst>
                                          <p:attrName>style.visibility</p:attrName>
                                        </p:attrNameLst>
                                      </p:cBhvr>
                                      <p:to>
                                        <p:strVal val="visible"/>
                                      </p:to>
                                    </p:set>
                                    <p:anim calcmode="lin" valueType="num">
                                      <p:cBhvr additive="repl">
                                        <p:cTn id="47" dur="500" fill="hold"/>
                                        <p:tgtEl>
                                          <p:spTgt spid="7170">
                                            <p:txEl>
                                              <p:charRg st="325" end="327"/>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7170">
                                            <p:txEl>
                                              <p:charRg st="325" end="327"/>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Contoh parsing bahasa Inggris</a:t>
            </a:r>
          </a:p>
        </p:txBody>
      </p:sp>
      <p:sp>
        <p:nvSpPr>
          <p:cNvPr id="33795" name="Rectangle 3"/>
          <p:cNvSpPr>
            <a:spLocks noGrp="1" noChangeArrowheads="1"/>
          </p:cNvSpPr>
          <p:nvPr>
            <p:ph type="body" idx="1"/>
          </p:nvPr>
        </p:nvSpPr>
        <p:spPr/>
        <p:txBody>
          <a:bodyPr/>
          <a:lstStyle/>
          <a:p>
            <a:pPr>
              <a:buFont typeface="Wingdings" pitchFamily="2" charset="2"/>
              <a:buNone/>
            </a:pPr>
            <a:r>
              <a:rPr lang="en-US"/>
              <a:t> S: Sentence</a:t>
            </a:r>
          </a:p>
          <a:p>
            <a:pPr>
              <a:buFont typeface="Wingdings" pitchFamily="2" charset="2"/>
              <a:buNone/>
            </a:pPr>
            <a:r>
              <a:rPr lang="en-US"/>
              <a:t> SP: Subject Phrase</a:t>
            </a:r>
          </a:p>
          <a:p>
            <a:pPr>
              <a:buFont typeface="Wingdings" pitchFamily="2" charset="2"/>
              <a:buNone/>
            </a:pPr>
            <a:r>
              <a:rPr lang="en-US"/>
              <a:t> VP: Verb Phrase</a:t>
            </a:r>
          </a:p>
          <a:p>
            <a:pPr>
              <a:buFont typeface="Wingdings" pitchFamily="2" charset="2"/>
              <a:buNone/>
            </a:pPr>
            <a:r>
              <a:rPr lang="en-US"/>
              <a:t> NP: Noun Phrase</a:t>
            </a:r>
          </a:p>
          <a:p>
            <a:pPr>
              <a:buFont typeface="Wingdings" pitchFamily="2" charset="2"/>
              <a:buNone/>
            </a:pPr>
            <a:r>
              <a:rPr lang="en-US"/>
              <a:t> V: Verb</a:t>
            </a:r>
          </a:p>
          <a:p>
            <a:pPr>
              <a:buFont typeface="Wingdings" pitchFamily="2" charset="2"/>
              <a:buNone/>
            </a:pPr>
            <a:r>
              <a:rPr lang="en-US"/>
              <a:t> O: Object</a:t>
            </a:r>
          </a:p>
          <a:p>
            <a:pPr>
              <a:buFont typeface="Wingdings" pitchFamily="2" charset="2"/>
              <a:buNone/>
            </a:pPr>
            <a:r>
              <a:rPr lang="en-US"/>
              <a:t> A: Article</a:t>
            </a:r>
          </a:p>
          <a:p>
            <a:pPr>
              <a:buFont typeface="Wingdings" pitchFamily="2" charset="2"/>
              <a:buNone/>
            </a:pPr>
            <a:r>
              <a:rPr lang="en-US"/>
              <a:t> N: Noun</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Aturan Produksi</a:t>
            </a:r>
          </a:p>
        </p:txBody>
      </p:sp>
      <p:sp>
        <p:nvSpPr>
          <p:cNvPr id="34819" name="Rectangle 3"/>
          <p:cNvSpPr>
            <a:spLocks noGrp="1" noChangeArrowheads="1"/>
          </p:cNvSpPr>
          <p:nvPr>
            <p:ph type="body" idx="1"/>
          </p:nvPr>
        </p:nvSpPr>
        <p:spPr/>
        <p:txBody>
          <a:bodyPr/>
          <a:lstStyle/>
          <a:p>
            <a:pPr>
              <a:lnSpc>
                <a:spcPct val="80000"/>
              </a:lnSpc>
              <a:buFont typeface="Wingdings" pitchFamily="2" charset="2"/>
              <a:buNone/>
            </a:pPr>
            <a:r>
              <a:rPr lang="en-US" sz="1800" dirty="0"/>
              <a:t> S =&gt; SP VP</a:t>
            </a:r>
          </a:p>
          <a:p>
            <a:pPr>
              <a:lnSpc>
                <a:spcPct val="80000"/>
              </a:lnSpc>
              <a:buFont typeface="Wingdings" pitchFamily="2" charset="2"/>
              <a:buNone/>
            </a:pPr>
            <a:r>
              <a:rPr lang="en-US" sz="1800" dirty="0"/>
              <a:t> SP =&gt; A N</a:t>
            </a:r>
          </a:p>
          <a:p>
            <a:pPr>
              <a:lnSpc>
                <a:spcPct val="80000"/>
              </a:lnSpc>
              <a:buFont typeface="Wingdings" pitchFamily="2" charset="2"/>
              <a:buNone/>
            </a:pPr>
            <a:r>
              <a:rPr lang="en-US" sz="1800" dirty="0"/>
              <a:t> A =&gt; ‘a’</a:t>
            </a:r>
          </a:p>
          <a:p>
            <a:pPr>
              <a:lnSpc>
                <a:spcPct val="80000"/>
              </a:lnSpc>
              <a:buFont typeface="Wingdings" pitchFamily="2" charset="2"/>
              <a:buNone/>
            </a:pPr>
            <a:r>
              <a:rPr lang="en-US" sz="1800" dirty="0"/>
              <a:t> A =&gt; ‘the’</a:t>
            </a:r>
          </a:p>
          <a:p>
            <a:pPr>
              <a:lnSpc>
                <a:spcPct val="80000"/>
              </a:lnSpc>
              <a:buFont typeface="Wingdings" pitchFamily="2" charset="2"/>
              <a:buNone/>
            </a:pPr>
            <a:r>
              <a:rPr lang="en-US" sz="1800" dirty="0"/>
              <a:t> N =&gt; ‘monkey’</a:t>
            </a:r>
          </a:p>
          <a:p>
            <a:pPr>
              <a:lnSpc>
                <a:spcPct val="80000"/>
              </a:lnSpc>
              <a:buFont typeface="Wingdings" pitchFamily="2" charset="2"/>
              <a:buNone/>
            </a:pPr>
            <a:r>
              <a:rPr lang="en-US" sz="1800" dirty="0"/>
              <a:t> N =&gt; ‘banana’</a:t>
            </a:r>
          </a:p>
          <a:p>
            <a:pPr>
              <a:lnSpc>
                <a:spcPct val="80000"/>
              </a:lnSpc>
              <a:buFont typeface="Wingdings" pitchFamily="2" charset="2"/>
              <a:buNone/>
            </a:pPr>
            <a:r>
              <a:rPr lang="en-US" sz="1800" dirty="0"/>
              <a:t> N =&gt; ‘cat’</a:t>
            </a:r>
          </a:p>
          <a:p>
            <a:pPr>
              <a:lnSpc>
                <a:spcPct val="80000"/>
              </a:lnSpc>
              <a:buFont typeface="Wingdings" pitchFamily="2" charset="2"/>
              <a:buNone/>
            </a:pPr>
            <a:r>
              <a:rPr lang="en-US" sz="1800" dirty="0"/>
              <a:t> N =&gt; ‘mouse’</a:t>
            </a:r>
          </a:p>
          <a:p>
            <a:pPr>
              <a:lnSpc>
                <a:spcPct val="80000"/>
              </a:lnSpc>
              <a:buFont typeface="Wingdings" pitchFamily="2" charset="2"/>
              <a:buNone/>
            </a:pPr>
            <a:r>
              <a:rPr lang="en-US" sz="1800" dirty="0"/>
              <a:t> N =&gt; ‘tree’</a:t>
            </a:r>
          </a:p>
          <a:p>
            <a:pPr>
              <a:lnSpc>
                <a:spcPct val="80000"/>
              </a:lnSpc>
              <a:buFont typeface="Wingdings" pitchFamily="2" charset="2"/>
              <a:buNone/>
            </a:pPr>
            <a:r>
              <a:rPr lang="en-US" sz="1800" dirty="0"/>
              <a:t> VP =&gt; V O</a:t>
            </a:r>
          </a:p>
          <a:p>
            <a:pPr>
              <a:lnSpc>
                <a:spcPct val="80000"/>
              </a:lnSpc>
              <a:buFont typeface="Wingdings" pitchFamily="2" charset="2"/>
              <a:buNone/>
            </a:pPr>
            <a:r>
              <a:rPr lang="en-US" sz="1800" dirty="0"/>
              <a:t> V =&gt; ‘ate’</a:t>
            </a:r>
          </a:p>
          <a:p>
            <a:pPr>
              <a:lnSpc>
                <a:spcPct val="80000"/>
              </a:lnSpc>
              <a:buFont typeface="Wingdings" pitchFamily="2" charset="2"/>
              <a:buNone/>
            </a:pPr>
            <a:r>
              <a:rPr lang="en-US" sz="1800" dirty="0"/>
              <a:t> V =&gt; ‘climb’</a:t>
            </a:r>
          </a:p>
          <a:p>
            <a:pPr>
              <a:lnSpc>
                <a:spcPct val="80000"/>
              </a:lnSpc>
              <a:buFont typeface="Wingdings" pitchFamily="2" charset="2"/>
              <a:buNone/>
            </a:pPr>
            <a:r>
              <a:rPr lang="en-US" sz="1800" dirty="0"/>
              <a:t> O =&gt; NP</a:t>
            </a:r>
          </a:p>
          <a:p>
            <a:pPr>
              <a:lnSpc>
                <a:spcPct val="80000"/>
              </a:lnSpc>
              <a:buFont typeface="Wingdings" pitchFamily="2" charset="2"/>
              <a:buNone/>
            </a:pPr>
            <a:r>
              <a:rPr lang="en-US" sz="1800" dirty="0"/>
              <a:t> NP =&gt; A N</a:t>
            </a:r>
          </a:p>
          <a:p>
            <a:pPr>
              <a:lnSpc>
                <a:spcPct val="80000"/>
              </a:lnSpc>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1365</Words>
  <Application>Microsoft Office PowerPoint</Application>
  <PresentationFormat>On-screen Show (4:3)</PresentationFormat>
  <Paragraphs>256</Paragraphs>
  <Slides>21</Slides>
  <Notes>12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21</vt:i4>
      </vt:variant>
    </vt:vector>
  </HeadingPairs>
  <TitlesOfParts>
    <vt:vector size="22" baseType="lpstr">
      <vt:lpstr>Office Theme</vt:lpstr>
      <vt:lpstr>Analisa Sintaks / Parsing </vt:lpstr>
      <vt:lpstr>Deskripsi</vt:lpstr>
      <vt:lpstr>Tujuan Instruksional Khusus (TIK)‏</vt:lpstr>
      <vt:lpstr>Analisa sintaks</vt:lpstr>
      <vt:lpstr>Slide 5</vt:lpstr>
      <vt:lpstr>Slide 6</vt:lpstr>
      <vt:lpstr>Analisa Sintaks</vt:lpstr>
      <vt:lpstr>Contoh parsing bahasa Inggris</vt:lpstr>
      <vt:lpstr>Aturan Produksi</vt:lpstr>
      <vt:lpstr>Selanjutnya</vt:lpstr>
      <vt:lpstr>Mengapa Parser menggunakan CFG</vt:lpstr>
      <vt:lpstr>Leftmost dan Rightmost Derivation </vt:lpstr>
      <vt:lpstr>Pohon urai </vt:lpstr>
      <vt:lpstr>Contoh tatabahasa</vt:lpstr>
      <vt:lpstr>Ambiguitas</vt:lpstr>
      <vt:lpstr>Exhaustive Search Parsing</vt:lpstr>
      <vt:lpstr>Kelemahan</vt:lpstr>
      <vt:lpstr>Sifat sifat tertutup bahasa bebas konteks </vt:lpstr>
      <vt:lpstr>Sifat sifat tertutup bahasa bebas konteks (2)‏</vt:lpstr>
      <vt:lpstr>Sifat sifat tertutup bahasa bebas konteks(3)‏</vt:lpstr>
      <vt:lpstr>Referensi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ACER</cp:lastModifiedBy>
  <cp:revision>6</cp:revision>
  <dcterms:created xsi:type="dcterms:W3CDTF">2014-01-31T01:13:01Z</dcterms:created>
  <dcterms:modified xsi:type="dcterms:W3CDTF">2014-02-03T07:07:37Z</dcterms:modified>
</cp:coreProperties>
</file>