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notesMasterIdLst>
    <p:notesMasterId r:id="rId15"/>
  </p:notesMasterIdLst>
  <p:handoutMasterIdLst>
    <p:handoutMasterId r:id="rId16"/>
  </p:handoutMasterIdLst>
  <p:sldIdLst>
    <p:sldId id="437" r:id="rId2"/>
    <p:sldId id="438" r:id="rId3"/>
    <p:sldId id="443" r:id="rId4"/>
    <p:sldId id="444" r:id="rId5"/>
    <p:sldId id="439" r:id="rId6"/>
    <p:sldId id="440" r:id="rId7"/>
    <p:sldId id="445" r:id="rId8"/>
    <p:sldId id="447" r:id="rId9"/>
    <p:sldId id="441" r:id="rId10"/>
    <p:sldId id="448" r:id="rId11"/>
    <p:sldId id="450" r:id="rId12"/>
    <p:sldId id="451" r:id="rId13"/>
    <p:sldId id="442" r:id="rId14"/>
  </p:sldIdLst>
  <p:sldSz cx="9144000" cy="6858000" type="screen4x3"/>
  <p:notesSz cx="6858000" cy="93138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0093"/>
    <a:srgbClr val="FF0707"/>
    <a:srgbClr val="000000"/>
    <a:srgbClr val="CCFF33"/>
    <a:srgbClr val="6699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43" autoAdjust="0"/>
    <p:restoredTop sz="94643" autoAdjust="0"/>
  </p:normalViewPr>
  <p:slideViewPr>
    <p:cSldViewPr>
      <p:cViewPr varScale="1">
        <p:scale>
          <a:sx n="74" d="100"/>
          <a:sy n="74" d="100"/>
        </p:scale>
        <p:origin x="-105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t" anchorCtr="0" compatLnSpc="1">
            <a:prstTxWarp prst="textNoShape">
              <a:avLst/>
            </a:prstTxWarp>
          </a:bodyPr>
          <a:lstStyle>
            <a:lvl1pPr defTabSz="923925">
              <a:defRPr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59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50313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b" anchorCtr="0" compatLnSpc="1">
            <a:prstTxWarp prst="textNoShape">
              <a:avLst/>
            </a:prstTxWarp>
          </a:bodyPr>
          <a:lstStyle>
            <a:lvl1pPr defTabSz="923925">
              <a:defRPr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59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850313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 smtClean="0">
                <a:latin typeface="Tahoma" pitchFamily="34" charset="0"/>
              </a:defRPr>
            </a:lvl1pPr>
          </a:lstStyle>
          <a:p>
            <a:pPr>
              <a:defRPr/>
            </a:pPr>
            <a:fld id="{C86F193C-C289-4371-A97A-BE0216192A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793149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t" anchorCtr="0" compatLnSpc="1">
            <a:prstTxWarp prst="textNoShape">
              <a:avLst/>
            </a:prstTxWarp>
          </a:bodyPr>
          <a:lstStyle>
            <a:lvl1pPr defTabSz="923925">
              <a:defRPr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1725" y="700088"/>
            <a:ext cx="4656138" cy="34925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24363"/>
            <a:ext cx="5029200" cy="4189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72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50313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b" anchorCtr="0" compatLnSpc="1">
            <a:prstTxWarp prst="textNoShape">
              <a:avLst/>
            </a:prstTxWarp>
          </a:bodyPr>
          <a:lstStyle>
            <a:lvl1pPr defTabSz="923925">
              <a:defRPr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850313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 smtClean="0">
                <a:latin typeface="Tahoma" pitchFamily="34" charset="0"/>
              </a:defRPr>
            </a:lvl1pPr>
          </a:lstStyle>
          <a:p>
            <a:pPr>
              <a:defRPr/>
            </a:pPr>
            <a:fld id="{6BB55178-6231-4D76-9FDA-8501850614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803981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5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  <p:sldLayoutId id="2147483656" r:id="rId12"/>
    <p:sldLayoutId id="2147483666" r:id="rId13"/>
  </p:sldLayoutIdLst>
  <p:hf sldNum="0" hdr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724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b="1" dirty="0" smtClean="0"/>
              <a:t>1. </a:t>
            </a:r>
            <a:r>
              <a:rPr lang="en-US" sz="3200" b="1" dirty="0" smtClean="0"/>
              <a:t>Generic Class</a:t>
            </a:r>
            <a:endParaRPr lang="en-US" sz="3200" b="1" i="1" dirty="0" smtClean="0"/>
          </a:p>
          <a:p>
            <a:endParaRPr lang="en-US" sz="1000" b="1" i="1" dirty="0" smtClean="0"/>
          </a:p>
          <a:p>
            <a:pPr>
              <a:buNone/>
            </a:pPr>
            <a:r>
              <a:rPr lang="en-US" sz="3200" b="1" dirty="0" smtClean="0"/>
              <a:t>2. </a:t>
            </a:r>
            <a:r>
              <a:rPr lang="en-US" sz="3200" b="1" dirty="0" err="1" smtClean="0"/>
              <a:t>Mengimplementasikan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Komponen</a:t>
            </a:r>
            <a:r>
              <a:rPr lang="en-US" sz="3200" b="1" dirty="0" smtClean="0"/>
              <a:t>-</a:t>
            </a:r>
          </a:p>
          <a:p>
            <a:pPr>
              <a:buNone/>
            </a:pPr>
            <a:r>
              <a:rPr lang="en-US" sz="3200" b="1" dirty="0" smtClean="0"/>
              <a:t>    </a:t>
            </a:r>
            <a:r>
              <a:rPr lang="en-US" sz="3200" b="1" dirty="0" err="1" smtClean="0"/>
              <a:t>komponen</a:t>
            </a:r>
            <a:r>
              <a:rPr lang="en-US" sz="3200" b="1" dirty="0" smtClean="0"/>
              <a:t> Generic</a:t>
            </a:r>
          </a:p>
          <a:p>
            <a:pPr>
              <a:buNone/>
            </a:pPr>
            <a:endParaRPr lang="en-US" sz="1000" b="1" dirty="0" smtClean="0"/>
          </a:p>
          <a:p>
            <a:pPr>
              <a:buNone/>
            </a:pPr>
            <a:r>
              <a:rPr lang="en-US" sz="3000" b="1" dirty="0" smtClean="0"/>
              <a:t>3. Method-method static </a:t>
            </a:r>
            <a:r>
              <a:rPr lang="en-US" sz="3000" b="1" dirty="0" err="1" smtClean="0"/>
              <a:t>milik</a:t>
            </a:r>
            <a:r>
              <a:rPr lang="en-US" sz="3000" b="1" dirty="0" smtClean="0"/>
              <a:t> class Generic</a:t>
            </a:r>
          </a:p>
          <a:p>
            <a:pPr>
              <a:buNone/>
            </a:pPr>
            <a:endParaRPr lang="en-US" sz="1000" b="1" dirty="0" smtClean="0"/>
          </a:p>
          <a:p>
            <a:pPr>
              <a:buNone/>
            </a:pPr>
            <a:r>
              <a:rPr lang="en-US" sz="3200" b="1" dirty="0" smtClean="0"/>
              <a:t>4. </a:t>
            </a:r>
            <a:r>
              <a:rPr lang="en-US" sz="3200" b="1" dirty="0" err="1" smtClean="0"/>
              <a:t>Keterbatasan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Tipe</a:t>
            </a:r>
            <a:r>
              <a:rPr lang="en-US" sz="3200" b="1" dirty="0" smtClean="0"/>
              <a:t> Data Generic </a:t>
            </a:r>
          </a:p>
          <a:p>
            <a:pPr>
              <a:buNone/>
            </a:pPr>
            <a:endParaRPr lang="en-US" sz="1000" b="1" dirty="0" smtClean="0"/>
          </a:p>
          <a:p>
            <a:pPr>
              <a:buNone/>
            </a:pPr>
            <a:r>
              <a:rPr lang="en-US" sz="3200" b="1" dirty="0" smtClean="0"/>
              <a:t>5. </a:t>
            </a:r>
            <a:r>
              <a:rPr lang="en-US" sz="3200" b="1" dirty="0" err="1" smtClean="0"/>
              <a:t>Functor</a:t>
            </a:r>
            <a:r>
              <a:rPr lang="en-US" sz="3200" b="1" dirty="0" smtClean="0"/>
              <a:t> (</a:t>
            </a:r>
            <a:r>
              <a:rPr lang="en-US" sz="3200" b="1" dirty="0" err="1" smtClean="0"/>
              <a:t>Objek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Fungsi</a:t>
            </a:r>
            <a:r>
              <a:rPr lang="en-US" sz="3200" b="1" dirty="0" smtClean="0"/>
              <a:t>)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ctr"/>
            <a:r>
              <a:rPr lang="en-US" sz="3400" dirty="0" smtClean="0">
                <a:effectLst/>
              </a:rPr>
              <a:t>Generic </a:t>
            </a:r>
            <a:r>
              <a:rPr lang="en-US" sz="3400" dirty="0" err="1" smtClean="0">
                <a:effectLst/>
              </a:rPr>
              <a:t>dan</a:t>
            </a:r>
            <a:r>
              <a:rPr lang="en-US" sz="3400" dirty="0" smtClean="0">
                <a:effectLst/>
              </a:rPr>
              <a:t> </a:t>
            </a:r>
            <a:r>
              <a:rPr lang="en-US" sz="3400" dirty="0" err="1" smtClean="0">
                <a:effectLst/>
              </a:rPr>
              <a:t>Functor</a:t>
            </a:r>
            <a:endParaRPr lang="en-US" sz="3400" dirty="0">
              <a:effectLst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64291"/>
          </a:xfrm>
        </p:spPr>
        <p:txBody>
          <a:bodyPr/>
          <a:lstStyle/>
          <a:p>
            <a:pPr lvl="0">
              <a:buNone/>
            </a:pPr>
            <a:r>
              <a:rPr lang="en-GB" dirty="0" smtClean="0"/>
              <a:t>3. Static </a:t>
            </a:r>
            <a:r>
              <a:rPr lang="en-GB" dirty="0" smtClean="0"/>
              <a:t>Contexts</a:t>
            </a:r>
            <a:endParaRPr lang="en-US" dirty="0" smtClean="0"/>
          </a:p>
          <a:p>
            <a:pPr>
              <a:buNone/>
            </a:pPr>
            <a:r>
              <a:rPr lang="en-GB" dirty="0" smtClean="0"/>
              <a:t>    </a:t>
            </a:r>
            <a:r>
              <a:rPr lang="en-GB" dirty="0" err="1" smtClean="0"/>
              <a:t>Dalam</a:t>
            </a:r>
            <a:r>
              <a:rPr lang="en-GB" dirty="0" smtClean="0"/>
              <a:t> </a:t>
            </a:r>
            <a:r>
              <a:rPr lang="en-GB" dirty="0" err="1" smtClean="0"/>
              <a:t>suatu</a:t>
            </a:r>
            <a:r>
              <a:rPr lang="en-GB" dirty="0" smtClean="0"/>
              <a:t> class Generic, method </a:t>
            </a:r>
            <a:r>
              <a:rPr lang="en-GB" dirty="0" err="1" smtClean="0"/>
              <a:t>dan</a:t>
            </a:r>
            <a:r>
              <a:rPr lang="en-GB" dirty="0" smtClean="0"/>
              <a:t> </a:t>
            </a:r>
            <a:r>
              <a:rPr lang="en-GB" dirty="0" smtClean="0"/>
              <a:t> </a:t>
            </a:r>
          </a:p>
          <a:p>
            <a:pPr>
              <a:buNone/>
            </a:pPr>
            <a:r>
              <a:rPr lang="en-GB" dirty="0" smtClean="0"/>
              <a:t> </a:t>
            </a:r>
            <a:r>
              <a:rPr lang="en-GB" dirty="0" smtClean="0"/>
              <a:t>   attribute </a:t>
            </a:r>
            <a:r>
              <a:rPr lang="en-GB" dirty="0" smtClean="0"/>
              <a:t>yang static </a:t>
            </a:r>
            <a:r>
              <a:rPr lang="en-GB" dirty="0" err="1" smtClean="0"/>
              <a:t>tidak</a:t>
            </a:r>
            <a:r>
              <a:rPr lang="en-GB" dirty="0" smtClean="0"/>
              <a:t> </a:t>
            </a:r>
            <a:r>
              <a:rPr lang="en-GB" dirty="0" err="1" smtClean="0"/>
              <a:t>dapat</a:t>
            </a:r>
            <a:r>
              <a:rPr lang="en-GB" dirty="0" smtClean="0"/>
              <a:t> </a:t>
            </a:r>
            <a:r>
              <a:rPr lang="en-GB" dirty="0" err="1" smtClean="0"/>
              <a:t>merefer</a:t>
            </a:r>
            <a:r>
              <a:rPr lang="en-GB" dirty="0" smtClean="0"/>
              <a:t> </a:t>
            </a:r>
            <a:r>
              <a:rPr lang="en-GB" dirty="0" err="1" smtClean="0"/>
              <a:t>ke</a:t>
            </a:r>
            <a:r>
              <a:rPr lang="en-GB" dirty="0" smtClean="0"/>
              <a:t> </a:t>
            </a:r>
            <a:endParaRPr lang="en-GB" dirty="0" smtClean="0"/>
          </a:p>
          <a:p>
            <a:pPr>
              <a:buNone/>
            </a:pPr>
            <a:r>
              <a:rPr lang="en-GB" dirty="0" smtClean="0"/>
              <a:t> </a:t>
            </a:r>
            <a:r>
              <a:rPr lang="en-GB" dirty="0" smtClean="0"/>
              <a:t>   </a:t>
            </a:r>
            <a:r>
              <a:rPr lang="en-GB" dirty="0" err="1" smtClean="0"/>
              <a:t>variabel-variabel</a:t>
            </a:r>
            <a:r>
              <a:rPr lang="en-GB" dirty="0" smtClean="0"/>
              <a:t> </a:t>
            </a:r>
            <a:r>
              <a:rPr lang="en-GB" dirty="0" err="1" smtClean="0"/>
              <a:t>tipe</a:t>
            </a:r>
            <a:r>
              <a:rPr lang="en-GB" dirty="0" smtClean="0"/>
              <a:t> </a:t>
            </a:r>
            <a:r>
              <a:rPr lang="en-GB" dirty="0" err="1" smtClean="0"/>
              <a:t>milik</a:t>
            </a:r>
            <a:r>
              <a:rPr lang="en-GB" dirty="0" smtClean="0"/>
              <a:t> </a:t>
            </a:r>
            <a:r>
              <a:rPr lang="en-GB" dirty="0" smtClean="0"/>
              <a:t>class </a:t>
            </a:r>
            <a:r>
              <a:rPr lang="en-GB" dirty="0" err="1" smtClean="0"/>
              <a:t>setelah</a:t>
            </a:r>
            <a:endParaRPr lang="en-GB" dirty="0" smtClean="0"/>
          </a:p>
          <a:p>
            <a:pPr>
              <a:buNone/>
            </a:pPr>
            <a:r>
              <a:rPr lang="en-GB" dirty="0" smtClean="0"/>
              <a:t> </a:t>
            </a:r>
            <a:r>
              <a:rPr lang="en-GB" dirty="0" smtClean="0"/>
              <a:t>   erasure</a:t>
            </a:r>
            <a:r>
              <a:rPr lang="en-GB" dirty="0" smtClean="0"/>
              <a:t>, </a:t>
            </a:r>
            <a:r>
              <a:rPr lang="en-GB" dirty="0" err="1" smtClean="0"/>
              <a:t>tidak</a:t>
            </a:r>
            <a:r>
              <a:rPr lang="en-GB" dirty="0" smtClean="0"/>
              <a:t> </a:t>
            </a:r>
            <a:r>
              <a:rPr lang="en-GB" dirty="0" err="1" smtClean="0"/>
              <a:t>ada</a:t>
            </a:r>
            <a:r>
              <a:rPr lang="en-GB" dirty="0" smtClean="0"/>
              <a:t> </a:t>
            </a:r>
            <a:r>
              <a:rPr lang="en-GB" dirty="0" err="1" smtClean="0"/>
              <a:t>variabel-variabel</a:t>
            </a:r>
            <a:r>
              <a:rPr lang="en-GB" dirty="0" smtClean="0"/>
              <a:t> </a:t>
            </a:r>
            <a:r>
              <a:rPr lang="en-GB" dirty="0" err="1" smtClean="0"/>
              <a:t>tipe</a:t>
            </a:r>
            <a:r>
              <a:rPr lang="en-GB" dirty="0" smtClean="0"/>
              <a:t>.</a:t>
            </a:r>
          </a:p>
          <a:p>
            <a:pPr>
              <a:buNone/>
            </a:pPr>
            <a:endParaRPr lang="en-GB" sz="1000" dirty="0" smtClean="0"/>
          </a:p>
          <a:p>
            <a:pPr>
              <a:buNone/>
            </a:pPr>
            <a:r>
              <a:rPr lang="en-GB" dirty="0" smtClean="0"/>
              <a:t>4. </a:t>
            </a:r>
            <a:r>
              <a:rPr lang="en-GB" dirty="0" err="1" smtClean="0"/>
              <a:t>Instansiasi</a:t>
            </a:r>
            <a:r>
              <a:rPr lang="en-GB" dirty="0" smtClean="0"/>
              <a:t> </a:t>
            </a:r>
            <a:r>
              <a:rPr lang="en-GB" dirty="0" err="1" smtClean="0"/>
              <a:t>Tipe-Tipe</a:t>
            </a:r>
            <a:r>
              <a:rPr lang="en-GB" dirty="0" smtClean="0"/>
              <a:t> Generic</a:t>
            </a:r>
            <a:endParaRPr lang="en-US" dirty="0" smtClean="0"/>
          </a:p>
          <a:p>
            <a:pPr>
              <a:buNone/>
            </a:pPr>
            <a:r>
              <a:rPr lang="en-GB" b="1" dirty="0" smtClean="0"/>
              <a:t>    </a:t>
            </a:r>
            <a:r>
              <a:rPr lang="en-GB" sz="2500" b="1" dirty="0" err="1" smtClean="0"/>
              <a:t>Tipe</a:t>
            </a:r>
            <a:r>
              <a:rPr lang="en-GB" sz="2500" b="1" dirty="0" smtClean="0"/>
              <a:t> </a:t>
            </a:r>
            <a:r>
              <a:rPr lang="en-GB" sz="2500" b="1" dirty="0" smtClean="0"/>
              <a:t>generic </a:t>
            </a:r>
            <a:r>
              <a:rPr lang="en-GB" sz="2500" b="1" dirty="0" err="1" smtClean="0"/>
              <a:t>adalah</a:t>
            </a:r>
            <a:r>
              <a:rPr lang="en-GB" sz="2500" b="1" dirty="0" smtClean="0"/>
              <a:t> </a:t>
            </a:r>
            <a:r>
              <a:rPr lang="en-GB" sz="2500" b="1" dirty="0" err="1" smtClean="0"/>
              <a:t>ilegal</a:t>
            </a:r>
            <a:r>
              <a:rPr lang="en-GB" sz="2500" b="1" dirty="0" smtClean="0"/>
              <a:t> </a:t>
            </a:r>
            <a:r>
              <a:rPr lang="en-GB" sz="2500" b="1" dirty="0" err="1" smtClean="0"/>
              <a:t>untuk</a:t>
            </a:r>
            <a:r>
              <a:rPr lang="en-GB" sz="2500" b="1" dirty="0" smtClean="0"/>
              <a:t> </a:t>
            </a:r>
            <a:r>
              <a:rPr lang="en-GB" sz="2500" b="1" dirty="0" err="1" smtClean="0"/>
              <a:t>diinstansiasi</a:t>
            </a:r>
            <a:r>
              <a:rPr lang="en-GB" sz="2500" b="1" dirty="0" smtClean="0"/>
              <a:t>.</a:t>
            </a:r>
            <a:endParaRPr lang="en-US" sz="2500" b="1" dirty="0" smtClean="0"/>
          </a:p>
          <a:p>
            <a:pPr>
              <a:buNone/>
            </a:pPr>
            <a:r>
              <a:rPr lang="en-GB" dirty="0" smtClean="0"/>
              <a:t>     </a:t>
            </a:r>
            <a:r>
              <a:rPr lang="en-GB" dirty="0" err="1" smtClean="0"/>
              <a:t>Jika</a:t>
            </a:r>
            <a:r>
              <a:rPr lang="en-GB" dirty="0" smtClean="0"/>
              <a:t> </a:t>
            </a:r>
            <a:r>
              <a:rPr lang="en-GB" dirty="0" smtClean="0"/>
              <a:t>T </a:t>
            </a:r>
            <a:r>
              <a:rPr lang="en-GB" dirty="0" err="1" smtClean="0"/>
              <a:t>adalah</a:t>
            </a:r>
            <a:r>
              <a:rPr lang="en-GB" dirty="0" smtClean="0"/>
              <a:t> </a:t>
            </a:r>
            <a:r>
              <a:rPr lang="en-GB" dirty="0" err="1" smtClean="0"/>
              <a:t>variabel</a:t>
            </a:r>
            <a:r>
              <a:rPr lang="en-GB" dirty="0" smtClean="0"/>
              <a:t> </a:t>
            </a:r>
            <a:r>
              <a:rPr lang="en-GB" dirty="0" err="1" smtClean="0"/>
              <a:t>tipe</a:t>
            </a:r>
            <a:r>
              <a:rPr lang="en-GB" dirty="0" smtClean="0"/>
              <a:t>, </a:t>
            </a:r>
            <a:r>
              <a:rPr lang="en-GB" dirty="0" err="1" smtClean="0"/>
              <a:t>maka</a:t>
            </a:r>
            <a:r>
              <a:rPr lang="en-GB" dirty="0" smtClean="0"/>
              <a:t> :</a:t>
            </a:r>
            <a:endParaRPr lang="en-US" dirty="0" smtClean="0"/>
          </a:p>
          <a:p>
            <a:pPr>
              <a:buNone/>
            </a:pPr>
            <a:r>
              <a:rPr lang="en-GB" dirty="0" smtClean="0"/>
              <a:t>     </a:t>
            </a:r>
            <a:r>
              <a:rPr lang="en-GB" b="1" dirty="0" smtClean="0"/>
              <a:t>T </a:t>
            </a:r>
            <a:r>
              <a:rPr lang="en-GB" b="1" dirty="0" err="1" smtClean="0"/>
              <a:t>obj</a:t>
            </a:r>
            <a:r>
              <a:rPr lang="en-GB" b="1" dirty="0" smtClean="0"/>
              <a:t> = new T();</a:t>
            </a:r>
            <a:r>
              <a:rPr lang="en-GB" dirty="0" smtClean="0"/>
              <a:t>   // </a:t>
            </a:r>
            <a:r>
              <a:rPr lang="en-GB" dirty="0" err="1" smtClean="0"/>
              <a:t>adalah</a:t>
            </a:r>
            <a:r>
              <a:rPr lang="en-GB" dirty="0" smtClean="0"/>
              <a:t> </a:t>
            </a:r>
            <a:r>
              <a:rPr lang="en-GB" b="1" dirty="0" err="1" smtClean="0">
                <a:solidFill>
                  <a:srgbClr val="FF0000"/>
                </a:solidFill>
              </a:rPr>
              <a:t>ilegal</a:t>
            </a:r>
            <a:endParaRPr lang="en-US" b="1" dirty="0" smtClean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pPr algn="ctr"/>
            <a:r>
              <a:rPr lang="en-US" sz="3000" dirty="0" err="1" smtClean="0">
                <a:effectLst/>
              </a:rPr>
              <a:t>Keterbatasan</a:t>
            </a:r>
            <a:r>
              <a:rPr lang="en-US" sz="3000" dirty="0" smtClean="0">
                <a:effectLst/>
              </a:rPr>
              <a:t> </a:t>
            </a:r>
            <a:r>
              <a:rPr lang="en-US" sz="3000" dirty="0" err="1" smtClean="0">
                <a:effectLst/>
              </a:rPr>
              <a:t>Tipe</a:t>
            </a:r>
            <a:r>
              <a:rPr lang="en-US" sz="3000" dirty="0" smtClean="0">
                <a:effectLst/>
              </a:rPr>
              <a:t> Data Generic</a:t>
            </a:r>
            <a:endParaRPr lang="en-US" sz="3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143000"/>
            <a:ext cx="8839200" cy="4864291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GB" sz="2600" dirty="0" smtClean="0"/>
              <a:t>5. </a:t>
            </a:r>
            <a:r>
              <a:rPr lang="en-GB" sz="2600" dirty="0" err="1" smtClean="0"/>
              <a:t>Membuat</a:t>
            </a:r>
            <a:r>
              <a:rPr lang="en-GB" sz="2600" dirty="0" smtClean="0"/>
              <a:t> </a:t>
            </a:r>
            <a:r>
              <a:rPr lang="en-GB" sz="2600" dirty="0" smtClean="0"/>
              <a:t>array yang </a:t>
            </a:r>
            <a:r>
              <a:rPr lang="en-GB" sz="2600" dirty="0" err="1" smtClean="0"/>
              <a:t>bertipe</a:t>
            </a:r>
            <a:r>
              <a:rPr lang="en-GB" sz="2600" dirty="0" smtClean="0"/>
              <a:t> generic (array of </a:t>
            </a:r>
            <a:r>
              <a:rPr lang="en-GB" sz="2600" dirty="0" err="1" smtClean="0"/>
              <a:t>genric</a:t>
            </a:r>
            <a:r>
              <a:rPr lang="en-GB" sz="2600" dirty="0" smtClean="0"/>
              <a:t> type) </a:t>
            </a:r>
            <a:endParaRPr lang="en-GB" sz="2600" dirty="0" smtClean="0"/>
          </a:p>
          <a:p>
            <a:pPr>
              <a:buNone/>
            </a:pPr>
            <a:r>
              <a:rPr lang="en-GB" sz="2600" dirty="0" smtClean="0"/>
              <a:t> </a:t>
            </a:r>
            <a:r>
              <a:rPr lang="en-GB" sz="2600" dirty="0" smtClean="0"/>
              <a:t>   </a:t>
            </a:r>
            <a:r>
              <a:rPr lang="en-GB" sz="2600" dirty="0" err="1" smtClean="0"/>
              <a:t>adalah</a:t>
            </a:r>
            <a:r>
              <a:rPr lang="en-GB" sz="2600" dirty="0" smtClean="0"/>
              <a:t> </a:t>
            </a:r>
            <a:r>
              <a:rPr lang="en-GB" sz="2600" b="1" dirty="0" err="1" smtClean="0">
                <a:solidFill>
                  <a:srgbClr val="FF0000"/>
                </a:solidFill>
              </a:rPr>
              <a:t>ilegal</a:t>
            </a:r>
            <a:r>
              <a:rPr lang="en-GB" sz="2600" dirty="0" smtClean="0"/>
              <a:t>. </a:t>
            </a:r>
            <a:endParaRPr lang="en-US" sz="2600" dirty="0" smtClean="0"/>
          </a:p>
          <a:p>
            <a:pPr>
              <a:buNone/>
            </a:pPr>
            <a:r>
              <a:rPr lang="en-GB" dirty="0" smtClean="0"/>
              <a:t> </a:t>
            </a:r>
            <a:r>
              <a:rPr lang="en-GB" dirty="0" smtClean="0"/>
              <a:t>   </a:t>
            </a:r>
            <a:r>
              <a:rPr lang="en-GB" dirty="0" err="1" smtClean="0"/>
              <a:t>Jika</a:t>
            </a:r>
            <a:r>
              <a:rPr lang="en-GB" dirty="0" smtClean="0"/>
              <a:t> </a:t>
            </a:r>
            <a:r>
              <a:rPr lang="en-GB" dirty="0" smtClean="0"/>
              <a:t>T </a:t>
            </a:r>
            <a:r>
              <a:rPr lang="en-GB" dirty="0" err="1" smtClean="0"/>
              <a:t>adalah</a:t>
            </a:r>
            <a:r>
              <a:rPr lang="en-GB" dirty="0" smtClean="0"/>
              <a:t> </a:t>
            </a:r>
            <a:r>
              <a:rPr lang="en-GB" dirty="0" err="1" smtClean="0"/>
              <a:t>variabel</a:t>
            </a:r>
            <a:r>
              <a:rPr lang="en-GB" dirty="0" smtClean="0"/>
              <a:t> </a:t>
            </a:r>
            <a:r>
              <a:rPr lang="en-GB" dirty="0" err="1" smtClean="0"/>
              <a:t>tipe</a:t>
            </a:r>
            <a:r>
              <a:rPr lang="en-GB" dirty="0" smtClean="0"/>
              <a:t>, </a:t>
            </a:r>
            <a:r>
              <a:rPr lang="en-GB" dirty="0" err="1" smtClean="0"/>
              <a:t>maka</a:t>
            </a:r>
            <a:r>
              <a:rPr lang="en-GB" dirty="0" smtClean="0"/>
              <a:t> :</a:t>
            </a:r>
            <a:endParaRPr lang="en-US" dirty="0" smtClean="0"/>
          </a:p>
          <a:p>
            <a:pPr>
              <a:buNone/>
            </a:pPr>
            <a:r>
              <a:rPr lang="en-GB" dirty="0" smtClean="0"/>
              <a:t> </a:t>
            </a:r>
            <a:r>
              <a:rPr lang="en-GB" dirty="0" smtClean="0"/>
              <a:t>	</a:t>
            </a:r>
            <a:r>
              <a:rPr lang="en-GB" dirty="0" smtClean="0"/>
              <a:t>        </a:t>
            </a:r>
            <a:r>
              <a:rPr lang="en-GB" b="1" dirty="0" smtClean="0"/>
              <a:t>T </a:t>
            </a:r>
            <a:r>
              <a:rPr lang="en-GB" b="1" dirty="0" err="1" smtClean="0"/>
              <a:t>arr</a:t>
            </a:r>
            <a:r>
              <a:rPr lang="en-GB" b="1" dirty="0" smtClean="0"/>
              <a:t>[] = new T[10]</a:t>
            </a:r>
            <a:r>
              <a:rPr lang="en-GB" dirty="0" smtClean="0"/>
              <a:t>  // </a:t>
            </a:r>
            <a:r>
              <a:rPr lang="en-GB" dirty="0" err="1" smtClean="0"/>
              <a:t>adalah</a:t>
            </a:r>
            <a:r>
              <a:rPr lang="en-GB" dirty="0" smtClean="0"/>
              <a:t> </a:t>
            </a:r>
            <a:r>
              <a:rPr lang="en-GB" b="1" dirty="0" err="1" smtClean="0">
                <a:solidFill>
                  <a:srgbClr val="FF0000"/>
                </a:solidFill>
              </a:rPr>
              <a:t>ilegal</a:t>
            </a:r>
            <a:endParaRPr lang="en-US" b="1" dirty="0" smtClean="0">
              <a:solidFill>
                <a:srgbClr val="FF0000"/>
              </a:solidFill>
            </a:endParaRPr>
          </a:p>
          <a:p>
            <a:r>
              <a:rPr lang="en-GB" sz="1200" dirty="0" smtClean="0"/>
              <a:t> </a:t>
            </a:r>
            <a:endParaRPr lang="en-US" sz="1200" dirty="0" smtClean="0"/>
          </a:p>
          <a:p>
            <a:pPr>
              <a:buNone/>
            </a:pPr>
            <a:r>
              <a:rPr lang="en-GB" dirty="0" smtClean="0"/>
              <a:t>6. Array </a:t>
            </a:r>
            <a:r>
              <a:rPr lang="en-GB" dirty="0" smtClean="0"/>
              <a:t>of parameterized types </a:t>
            </a:r>
            <a:r>
              <a:rPr lang="en-GB" dirty="0" err="1" smtClean="0"/>
              <a:t>adalah</a:t>
            </a:r>
            <a:r>
              <a:rPr lang="en-GB" dirty="0" smtClean="0"/>
              <a:t> </a:t>
            </a:r>
            <a:r>
              <a:rPr lang="en-GB" b="1" dirty="0" err="1" smtClean="0">
                <a:solidFill>
                  <a:srgbClr val="FF0000"/>
                </a:solidFill>
              </a:rPr>
              <a:t>ilegal</a:t>
            </a:r>
            <a:r>
              <a:rPr lang="en-GB" dirty="0" smtClean="0"/>
              <a:t>.</a:t>
            </a:r>
            <a:endParaRPr lang="en-US" dirty="0" smtClean="0"/>
          </a:p>
          <a:p>
            <a:pPr>
              <a:buNone/>
            </a:pPr>
            <a:r>
              <a:rPr lang="en-GB" dirty="0" smtClean="0"/>
              <a:t>    </a:t>
            </a:r>
            <a:r>
              <a:rPr lang="en-GB" dirty="0" err="1" smtClean="0"/>
              <a:t>Contoh</a:t>
            </a:r>
            <a:r>
              <a:rPr lang="en-GB" dirty="0" smtClean="0"/>
              <a:t> </a:t>
            </a:r>
            <a:r>
              <a:rPr lang="en-GB" dirty="0" smtClean="0"/>
              <a:t>:</a:t>
            </a:r>
            <a:endParaRPr lang="en-US" dirty="0" smtClean="0"/>
          </a:p>
          <a:p>
            <a:pPr>
              <a:buNone/>
            </a:pPr>
            <a:r>
              <a:rPr lang="en-GB" dirty="0" smtClean="0"/>
              <a:t>    </a:t>
            </a:r>
            <a:r>
              <a:rPr lang="en-GB" b="1" dirty="0" err="1" smtClean="0"/>
              <a:t>ArrayList</a:t>
            </a:r>
            <a:r>
              <a:rPr lang="en-GB" b="1" dirty="0" smtClean="0"/>
              <a:t> </a:t>
            </a:r>
            <a:r>
              <a:rPr lang="en-GB" b="1" dirty="0" smtClean="0"/>
              <a:t>&lt;String&gt; arr1[] = new </a:t>
            </a:r>
            <a:r>
              <a:rPr lang="en-GB" b="1" dirty="0" err="1" smtClean="0"/>
              <a:t>ArrayList</a:t>
            </a:r>
            <a:r>
              <a:rPr lang="en-GB" b="1" dirty="0" smtClean="0"/>
              <a:t> &lt;String&gt; [10];</a:t>
            </a:r>
            <a:r>
              <a:rPr lang="en-GB" dirty="0" smtClean="0"/>
              <a:t> </a:t>
            </a:r>
            <a:endParaRPr lang="en-US" dirty="0" smtClean="0"/>
          </a:p>
          <a:p>
            <a:pPr>
              <a:buNone/>
            </a:pPr>
            <a:r>
              <a:rPr lang="en-GB" dirty="0" smtClean="0"/>
              <a:t>    </a:t>
            </a:r>
            <a:r>
              <a:rPr lang="en-GB" b="1" dirty="0" err="1" smtClean="0"/>
              <a:t>ArrayList</a:t>
            </a:r>
            <a:r>
              <a:rPr lang="en-GB" b="1" dirty="0" smtClean="0"/>
              <a:t> </a:t>
            </a:r>
            <a:r>
              <a:rPr lang="en-GB" b="1" dirty="0" smtClean="0"/>
              <a:t>&lt;Double&gt; </a:t>
            </a:r>
            <a:r>
              <a:rPr lang="en-GB" b="1" dirty="0" err="1" smtClean="0"/>
              <a:t>lst</a:t>
            </a:r>
            <a:r>
              <a:rPr lang="en-GB" b="1" dirty="0" smtClean="0"/>
              <a:t> = new </a:t>
            </a:r>
            <a:r>
              <a:rPr lang="en-GB" b="1" dirty="0" err="1" smtClean="0"/>
              <a:t>ArrayList</a:t>
            </a:r>
            <a:r>
              <a:rPr lang="en-GB" b="1" dirty="0" smtClean="0"/>
              <a:t> &lt;Double&gt; ();</a:t>
            </a:r>
            <a:endParaRPr lang="en-US" b="1" dirty="0" smtClean="0"/>
          </a:p>
          <a:p>
            <a:pPr>
              <a:buNone/>
            </a:pPr>
            <a:r>
              <a:rPr lang="en-GB" b="1" dirty="0" smtClean="0"/>
              <a:t>    </a:t>
            </a:r>
            <a:r>
              <a:rPr lang="en-GB" b="1" dirty="0" err="1" smtClean="0"/>
              <a:t>lst.add</a:t>
            </a:r>
            <a:r>
              <a:rPr lang="en-GB" b="1" dirty="0" smtClean="0"/>
              <a:t>(4.5</a:t>
            </a:r>
            <a:r>
              <a:rPr lang="en-GB" b="1" dirty="0" smtClean="0"/>
              <a:t>);</a:t>
            </a:r>
            <a:endParaRPr lang="en-US" b="1" dirty="0" smtClean="0"/>
          </a:p>
          <a:p>
            <a:pPr>
              <a:buNone/>
            </a:pPr>
            <a:r>
              <a:rPr lang="en-GB" b="1" dirty="0" smtClean="0"/>
              <a:t>    Object </a:t>
            </a:r>
            <a:r>
              <a:rPr lang="en-GB" b="1" dirty="0" smtClean="0"/>
              <a:t>arr2[] = arr1;</a:t>
            </a:r>
            <a:endParaRPr lang="en-US" b="1" dirty="0" smtClean="0"/>
          </a:p>
          <a:p>
            <a:pPr>
              <a:buNone/>
            </a:pPr>
            <a:r>
              <a:rPr lang="en-GB" b="1" dirty="0" smtClean="0"/>
              <a:t>    Arr2</a:t>
            </a:r>
            <a:r>
              <a:rPr lang="en-GB" b="1" dirty="0" smtClean="0"/>
              <a:t>[] = </a:t>
            </a:r>
            <a:r>
              <a:rPr lang="en-GB" b="1" dirty="0" err="1" smtClean="0"/>
              <a:t>lst</a:t>
            </a:r>
            <a:r>
              <a:rPr lang="en-GB" b="1" dirty="0" smtClean="0"/>
              <a:t>;</a:t>
            </a:r>
            <a:r>
              <a:rPr lang="en-GB" dirty="0" smtClean="0"/>
              <a:t> // </a:t>
            </a:r>
            <a:r>
              <a:rPr lang="en-GB" b="1" dirty="0" err="1" smtClean="0">
                <a:solidFill>
                  <a:srgbClr val="FF0000"/>
                </a:solidFill>
              </a:rPr>
              <a:t>ClassCastException</a:t>
            </a:r>
            <a:r>
              <a:rPr lang="en-GB" b="1" dirty="0" smtClean="0">
                <a:solidFill>
                  <a:srgbClr val="FF0000"/>
                </a:solidFill>
              </a:rPr>
              <a:t> (run time error)</a:t>
            </a:r>
            <a:endParaRPr lang="en-US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GB" dirty="0" smtClean="0"/>
              <a:t>    </a:t>
            </a:r>
            <a:r>
              <a:rPr lang="en-GB" b="1" dirty="0" smtClean="0"/>
              <a:t>String </a:t>
            </a:r>
            <a:r>
              <a:rPr lang="en-GB" b="1" dirty="0" smtClean="0"/>
              <a:t>s = arr1[0].get(0);</a:t>
            </a:r>
            <a:endParaRPr lang="en-US" b="1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pPr algn="ctr"/>
            <a:r>
              <a:rPr lang="en-US" sz="3000" dirty="0" err="1" smtClean="0">
                <a:effectLst/>
              </a:rPr>
              <a:t>Keterbatasan</a:t>
            </a:r>
            <a:r>
              <a:rPr lang="en-US" sz="3000" dirty="0" smtClean="0">
                <a:effectLst/>
              </a:rPr>
              <a:t> </a:t>
            </a:r>
            <a:r>
              <a:rPr lang="en-US" sz="3000" dirty="0" err="1" smtClean="0">
                <a:effectLst/>
              </a:rPr>
              <a:t>Tipe</a:t>
            </a:r>
            <a:r>
              <a:rPr lang="en-US" sz="3000" dirty="0" smtClean="0">
                <a:effectLst/>
              </a:rPr>
              <a:t> Data Generic</a:t>
            </a:r>
            <a:endParaRPr lang="en-US" sz="3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219200"/>
            <a:ext cx="8991600" cy="4864291"/>
          </a:xfrm>
        </p:spPr>
        <p:txBody>
          <a:bodyPr>
            <a:normAutofit fontScale="77500" lnSpcReduction="20000"/>
          </a:bodyPr>
          <a:lstStyle/>
          <a:p>
            <a:r>
              <a:rPr lang="en-GB" dirty="0" err="1" smtClean="0"/>
              <a:t>Keterbatasan</a:t>
            </a:r>
            <a:r>
              <a:rPr lang="en-GB" dirty="0" smtClean="0"/>
              <a:t> </a:t>
            </a:r>
            <a:r>
              <a:rPr lang="en-GB" dirty="0" err="1" smtClean="0"/>
              <a:t>instansiasi</a:t>
            </a:r>
            <a:r>
              <a:rPr lang="en-GB" dirty="0" smtClean="0"/>
              <a:t> </a:t>
            </a:r>
            <a:r>
              <a:rPr lang="en-GB" dirty="0" err="1" smtClean="0"/>
              <a:t>tipe-tipe</a:t>
            </a:r>
            <a:r>
              <a:rPr lang="en-GB" dirty="0" smtClean="0"/>
              <a:t> Generic </a:t>
            </a:r>
            <a:r>
              <a:rPr lang="en-GB" dirty="0" err="1" smtClean="0"/>
              <a:t>dapat</a:t>
            </a:r>
            <a:r>
              <a:rPr lang="en-GB" dirty="0" smtClean="0"/>
              <a:t> </a:t>
            </a:r>
            <a:r>
              <a:rPr lang="en-GB" dirty="0" err="1" smtClean="0"/>
              <a:t>diatasi</a:t>
            </a:r>
            <a:r>
              <a:rPr lang="en-GB" dirty="0" smtClean="0"/>
              <a:t> </a:t>
            </a:r>
            <a:r>
              <a:rPr lang="en-GB" dirty="0" err="1" smtClean="0"/>
              <a:t>dengan</a:t>
            </a:r>
            <a:r>
              <a:rPr lang="en-GB" dirty="0" smtClean="0"/>
              <a:t> </a:t>
            </a:r>
            <a:r>
              <a:rPr lang="en-GB" dirty="0" err="1" smtClean="0"/>
              <a:t>menggunakan</a:t>
            </a:r>
            <a:r>
              <a:rPr lang="en-GB" dirty="0" smtClean="0"/>
              <a:t> keyword </a:t>
            </a:r>
            <a:r>
              <a:rPr lang="en-GB" i="1" dirty="0" smtClean="0"/>
              <a:t>extends</a:t>
            </a:r>
            <a:r>
              <a:rPr lang="en-GB" dirty="0" smtClean="0"/>
              <a:t> </a:t>
            </a:r>
            <a:r>
              <a:rPr lang="en-GB" dirty="0" err="1" smtClean="0"/>
              <a:t>pada</a:t>
            </a:r>
            <a:r>
              <a:rPr lang="en-GB" dirty="0" smtClean="0"/>
              <a:t> </a:t>
            </a:r>
            <a:r>
              <a:rPr lang="en-GB" dirty="0" err="1" smtClean="0"/>
              <a:t>tipe</a:t>
            </a:r>
            <a:r>
              <a:rPr lang="en-GB" dirty="0" smtClean="0"/>
              <a:t> parameter </a:t>
            </a:r>
            <a:r>
              <a:rPr lang="en-GB" dirty="0" smtClean="0"/>
              <a:t>:</a:t>
            </a:r>
          </a:p>
          <a:p>
            <a:r>
              <a:rPr lang="en-GB" b="1" dirty="0" smtClean="0"/>
              <a:t>class </a:t>
            </a:r>
            <a:r>
              <a:rPr lang="en-GB" b="1" i="1" dirty="0" err="1" smtClean="0"/>
              <a:t>ClassName</a:t>
            </a:r>
            <a:r>
              <a:rPr lang="en-GB" b="1" dirty="0" smtClean="0"/>
              <a:t> &lt;</a:t>
            </a:r>
            <a:r>
              <a:rPr lang="en-GB" b="1" dirty="0" err="1" smtClean="0"/>
              <a:t>namaParameter</a:t>
            </a:r>
            <a:r>
              <a:rPr lang="en-GB" b="1" dirty="0" smtClean="0"/>
              <a:t> extends </a:t>
            </a:r>
            <a:r>
              <a:rPr lang="en-GB" b="1" dirty="0" err="1" smtClean="0"/>
              <a:t>SuperClass</a:t>
            </a:r>
            <a:r>
              <a:rPr lang="en-GB" b="1" dirty="0" smtClean="0"/>
              <a:t>&gt;</a:t>
            </a:r>
            <a:endParaRPr lang="en-US" b="1" dirty="0" smtClean="0"/>
          </a:p>
          <a:p>
            <a:r>
              <a:rPr lang="en-GB" dirty="0" err="1" smtClean="0"/>
              <a:t>Contoh</a:t>
            </a:r>
            <a:r>
              <a:rPr lang="en-GB" dirty="0" smtClean="0"/>
              <a:t> </a:t>
            </a:r>
            <a:r>
              <a:rPr lang="en-GB" dirty="0" smtClean="0"/>
              <a:t>: class </a:t>
            </a:r>
            <a:r>
              <a:rPr lang="en-GB" dirty="0" err="1" smtClean="0"/>
              <a:t>ScrollPane</a:t>
            </a:r>
            <a:r>
              <a:rPr lang="en-GB" dirty="0" smtClean="0"/>
              <a:t> generic</a:t>
            </a:r>
            <a:endParaRPr lang="en-US" dirty="0" smtClean="0"/>
          </a:p>
          <a:p>
            <a:r>
              <a:rPr lang="en-GB" b="1" dirty="0" smtClean="0"/>
              <a:t>class </a:t>
            </a:r>
            <a:r>
              <a:rPr lang="en-GB" b="1" dirty="0" err="1" smtClean="0"/>
              <a:t>ScrollPane</a:t>
            </a:r>
            <a:r>
              <a:rPr lang="en-GB" b="1" dirty="0" smtClean="0"/>
              <a:t> &lt;</a:t>
            </a:r>
            <a:r>
              <a:rPr lang="en-GB" b="1" dirty="0" err="1" smtClean="0"/>
              <a:t>MyPane</a:t>
            </a:r>
            <a:r>
              <a:rPr lang="en-GB" b="1" dirty="0" smtClean="0"/>
              <a:t> extends Container&gt; {</a:t>
            </a:r>
            <a:endParaRPr lang="en-US" b="1" dirty="0" smtClean="0"/>
          </a:p>
          <a:p>
            <a:r>
              <a:rPr lang="en-GB" b="1" dirty="0" smtClean="0"/>
              <a:t>      ...</a:t>
            </a:r>
            <a:endParaRPr lang="en-US" b="1" dirty="0" smtClean="0"/>
          </a:p>
          <a:p>
            <a:r>
              <a:rPr lang="en-GB" b="1" dirty="0" smtClean="0"/>
              <a:t>}</a:t>
            </a:r>
          </a:p>
          <a:p>
            <a:endParaRPr lang="en-US" sz="1300" b="1" dirty="0" smtClean="0"/>
          </a:p>
          <a:p>
            <a:r>
              <a:rPr lang="en-GB" b="1" dirty="0" smtClean="0"/>
              <a:t>class </a:t>
            </a:r>
            <a:r>
              <a:rPr lang="en-GB" b="1" dirty="0" err="1" smtClean="0"/>
              <a:t>TestScrollPane</a:t>
            </a:r>
            <a:r>
              <a:rPr lang="en-GB" b="1" dirty="0" smtClean="0"/>
              <a:t> {</a:t>
            </a:r>
            <a:endParaRPr lang="en-US" b="1" dirty="0" smtClean="0"/>
          </a:p>
          <a:p>
            <a:r>
              <a:rPr lang="en-GB" b="1" dirty="0" smtClean="0"/>
              <a:t>    public </a:t>
            </a:r>
            <a:r>
              <a:rPr lang="en-GB" b="1" dirty="0" smtClean="0"/>
              <a:t>static void main(String </a:t>
            </a:r>
            <a:r>
              <a:rPr lang="en-GB" b="1" dirty="0" err="1" smtClean="0"/>
              <a:t>args</a:t>
            </a:r>
            <a:r>
              <a:rPr lang="en-GB" b="1" dirty="0" smtClean="0"/>
              <a:t>[]) {</a:t>
            </a:r>
            <a:endParaRPr lang="en-US" b="1" dirty="0" smtClean="0"/>
          </a:p>
          <a:p>
            <a:r>
              <a:rPr lang="en-GB" b="1" dirty="0" smtClean="0"/>
              <a:t> 	</a:t>
            </a:r>
            <a:r>
              <a:rPr lang="en-GB" sz="2600" b="1" dirty="0" err="1" smtClean="0"/>
              <a:t>ScrollPane</a:t>
            </a:r>
            <a:r>
              <a:rPr lang="en-GB" sz="2600" b="1" dirty="0" smtClean="0"/>
              <a:t> </a:t>
            </a:r>
            <a:r>
              <a:rPr lang="en-GB" sz="2600" b="1" dirty="0" smtClean="0"/>
              <a:t>&lt;Panel&gt; scrollPane1 = new </a:t>
            </a:r>
            <a:r>
              <a:rPr lang="en-GB" sz="2600" b="1" dirty="0" err="1" smtClean="0"/>
              <a:t>ScrollPane</a:t>
            </a:r>
            <a:r>
              <a:rPr lang="en-GB" sz="2600" b="1" dirty="0" smtClean="0"/>
              <a:t> &lt;Panel&gt;();</a:t>
            </a:r>
            <a:endParaRPr lang="en-US" sz="2600" b="1" dirty="0" smtClean="0"/>
          </a:p>
          <a:p>
            <a:r>
              <a:rPr lang="en-GB" b="1" dirty="0" smtClean="0"/>
              <a:t> 	</a:t>
            </a:r>
            <a:r>
              <a:rPr lang="en-GB" dirty="0" smtClean="0"/>
              <a:t>// </a:t>
            </a:r>
            <a:r>
              <a:rPr lang="en-GB" dirty="0" smtClean="0"/>
              <a:t>statement </a:t>
            </a:r>
            <a:r>
              <a:rPr lang="en-GB" dirty="0" err="1" smtClean="0"/>
              <a:t>berikut</a:t>
            </a:r>
            <a:r>
              <a:rPr lang="en-GB" dirty="0" smtClean="0"/>
              <a:t> </a:t>
            </a:r>
            <a:r>
              <a:rPr lang="en-GB" dirty="0" err="1" smtClean="0"/>
              <a:t>ini</a:t>
            </a:r>
            <a:r>
              <a:rPr lang="en-GB" b="1" dirty="0" smtClean="0"/>
              <a:t> </a:t>
            </a:r>
            <a:r>
              <a:rPr lang="en-GB" b="1" dirty="0" smtClean="0">
                <a:solidFill>
                  <a:srgbClr val="FF0000"/>
                </a:solidFill>
              </a:rPr>
              <a:t>illegal</a:t>
            </a:r>
            <a:endParaRPr lang="en-US" b="1" dirty="0" smtClean="0">
              <a:solidFill>
                <a:srgbClr val="FF0000"/>
              </a:solidFill>
            </a:endParaRPr>
          </a:p>
          <a:p>
            <a:r>
              <a:rPr lang="en-GB" b="1" dirty="0" smtClean="0"/>
              <a:t>       </a:t>
            </a:r>
            <a:r>
              <a:rPr lang="en-GB" sz="2600" b="1" dirty="0" err="1" smtClean="0"/>
              <a:t>ScrollPane</a:t>
            </a:r>
            <a:r>
              <a:rPr lang="en-GB" sz="2600" b="1" dirty="0" smtClean="0"/>
              <a:t> </a:t>
            </a:r>
            <a:r>
              <a:rPr lang="en-GB" sz="2600" b="1" dirty="0" smtClean="0"/>
              <a:t>&lt;Button&gt; scrollPane2 = new </a:t>
            </a:r>
            <a:r>
              <a:rPr lang="en-GB" sz="2600" b="1" dirty="0" err="1" smtClean="0"/>
              <a:t>ScrollPane</a:t>
            </a:r>
            <a:r>
              <a:rPr lang="en-GB" sz="2600" b="1" dirty="0" smtClean="0"/>
              <a:t> &lt;Button&gt;();</a:t>
            </a:r>
            <a:endParaRPr lang="en-US" sz="2600" b="1" dirty="0" smtClean="0"/>
          </a:p>
          <a:p>
            <a:r>
              <a:rPr lang="en-GB" b="1" dirty="0" smtClean="0"/>
              <a:t>    }</a:t>
            </a:r>
            <a:endParaRPr lang="en-US" b="1" dirty="0" smtClean="0"/>
          </a:p>
          <a:p>
            <a:r>
              <a:rPr lang="en-GB" dirty="0" smtClean="0"/>
              <a:t>}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2400" y="152400"/>
            <a:ext cx="8839200" cy="762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dirty="0" err="1" smtClean="0">
                <a:effectLst/>
              </a:rPr>
              <a:t>Mengatasi</a:t>
            </a:r>
            <a:r>
              <a:rPr lang="en-US" sz="2800" dirty="0" smtClean="0">
                <a:effectLst/>
              </a:rPr>
              <a:t> </a:t>
            </a:r>
            <a:r>
              <a:rPr lang="en-US" sz="2800" dirty="0" err="1" smtClean="0">
                <a:effectLst/>
              </a:rPr>
              <a:t>Keterbatasan</a:t>
            </a:r>
            <a:r>
              <a:rPr lang="en-US" sz="2800" dirty="0" smtClean="0">
                <a:effectLst/>
              </a:rPr>
              <a:t> </a:t>
            </a:r>
            <a:r>
              <a:rPr lang="en-US" sz="2800" dirty="0" err="1" smtClean="0">
                <a:effectLst/>
              </a:rPr>
              <a:t>Instansiasi</a:t>
            </a:r>
            <a:r>
              <a:rPr lang="en-US" sz="2800" dirty="0" smtClean="0">
                <a:effectLst/>
              </a:rPr>
              <a:t> </a:t>
            </a:r>
            <a:br>
              <a:rPr lang="en-US" sz="2800" dirty="0" smtClean="0">
                <a:effectLst/>
              </a:rPr>
            </a:br>
            <a:r>
              <a:rPr lang="en-US" sz="2800" dirty="0" err="1" smtClean="0">
                <a:effectLst/>
              </a:rPr>
              <a:t>Tipe</a:t>
            </a:r>
            <a:r>
              <a:rPr lang="en-US" sz="2800" dirty="0" smtClean="0">
                <a:effectLst/>
              </a:rPr>
              <a:t> </a:t>
            </a:r>
            <a:r>
              <a:rPr lang="en-US" sz="2800" dirty="0" smtClean="0">
                <a:effectLst/>
              </a:rPr>
              <a:t>Data Generic</a:t>
            </a:r>
            <a:endParaRPr lang="en-US" sz="2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4864291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data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,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diembed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melewatkan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referensi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dalamnya</a:t>
            </a:r>
            <a:r>
              <a:rPr lang="en-US" dirty="0" smtClean="0"/>
              <a:t>, </a:t>
            </a:r>
            <a:r>
              <a:rPr lang="en-US" dirty="0" err="1" smtClean="0"/>
              <a:t>objek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disebut</a:t>
            </a:r>
            <a:r>
              <a:rPr lang="en-US" dirty="0" smtClean="0"/>
              <a:t> </a:t>
            </a:r>
            <a:r>
              <a:rPr lang="en-US" b="1" dirty="0" err="1" smtClean="0"/>
              <a:t>objek</a:t>
            </a:r>
            <a:r>
              <a:rPr lang="en-US" b="1" dirty="0" smtClean="0"/>
              <a:t> </a:t>
            </a:r>
            <a:r>
              <a:rPr lang="en-US" b="1" dirty="0" err="1" smtClean="0"/>
              <a:t>fungsi</a:t>
            </a:r>
            <a:r>
              <a:rPr lang="en-US" b="1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b="1" dirty="0" err="1" smtClean="0"/>
              <a:t>functor</a:t>
            </a:r>
            <a:r>
              <a:rPr lang="en-US" dirty="0" smtClean="0"/>
              <a:t>.</a:t>
            </a:r>
          </a:p>
          <a:p>
            <a:endParaRPr lang="en-US" sz="1100" dirty="0" smtClean="0"/>
          </a:p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smtClean="0"/>
              <a:t>program yang </a:t>
            </a:r>
            <a:r>
              <a:rPr lang="en-US" dirty="0" err="1" smtClean="0"/>
              <a:t>mengimplementasikan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Array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berkembang</a:t>
            </a:r>
            <a:r>
              <a:rPr lang="en-US" dirty="0" smtClean="0"/>
              <a:t>, </a:t>
            </a:r>
            <a:r>
              <a:rPr lang="en-US" dirty="0" smtClean="0"/>
              <a:t>insert </a:t>
            </a:r>
            <a:r>
              <a:rPr lang="en-US" dirty="0" err="1" smtClean="0"/>
              <a:t>selalu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akhir</a:t>
            </a:r>
            <a:r>
              <a:rPr lang="en-US" dirty="0" smtClean="0"/>
              <a:t> Array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GenericSimpleArrayList.java</a:t>
            </a:r>
          </a:p>
          <a:p>
            <a:r>
              <a:rPr lang="en-US" b="1" dirty="0" smtClean="0"/>
              <a:t>SimpleRectangle.java</a:t>
            </a:r>
          </a:p>
          <a:p>
            <a:r>
              <a:rPr lang="en-US" b="1" dirty="0" smtClean="0"/>
              <a:t>Comparator.java</a:t>
            </a:r>
          </a:p>
          <a:p>
            <a:r>
              <a:rPr lang="en-US" b="1" dirty="0" smtClean="0"/>
              <a:t>OrderRectByWidth.java</a:t>
            </a:r>
          </a:p>
          <a:p>
            <a:r>
              <a:rPr lang="en-US" b="1" dirty="0" smtClean="0"/>
              <a:t>CompareTest.java</a:t>
            </a:r>
            <a:endParaRPr lang="en-US" b="1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pPr algn="ctr"/>
            <a:r>
              <a:rPr lang="en-US" sz="3200" dirty="0" err="1" smtClean="0">
                <a:effectLst/>
              </a:rPr>
              <a:t>Functor</a:t>
            </a:r>
            <a:endParaRPr lang="en-US" sz="3200" dirty="0">
              <a:effectLst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4940491"/>
          </a:xfrm>
        </p:spPr>
        <p:txBody>
          <a:bodyPr>
            <a:normAutofit lnSpcReduction="10000"/>
          </a:bodyPr>
          <a:lstStyle/>
          <a:p>
            <a:r>
              <a:rPr lang="en-GB" sz="2600" dirty="0" smtClean="0"/>
              <a:t>Generic </a:t>
            </a:r>
            <a:r>
              <a:rPr lang="en-GB" sz="2600" dirty="0" err="1" smtClean="0"/>
              <a:t>adalah</a:t>
            </a:r>
            <a:r>
              <a:rPr lang="en-GB" sz="2600" dirty="0" smtClean="0"/>
              <a:t> </a:t>
            </a:r>
            <a:r>
              <a:rPr lang="en-GB" sz="2600" b="1" dirty="0" err="1" smtClean="0"/>
              <a:t>tipe</a:t>
            </a:r>
            <a:r>
              <a:rPr lang="en-GB" sz="2600" b="1" dirty="0" smtClean="0"/>
              <a:t> data </a:t>
            </a:r>
            <a:r>
              <a:rPr lang="en-GB" sz="2600" b="1" dirty="0" err="1" smtClean="0"/>
              <a:t>umum</a:t>
            </a:r>
            <a:r>
              <a:rPr lang="en-GB" sz="2600" dirty="0" smtClean="0"/>
              <a:t> </a:t>
            </a:r>
            <a:r>
              <a:rPr lang="en-GB" sz="2600" dirty="0" err="1" smtClean="0"/>
              <a:t>berupa</a:t>
            </a:r>
            <a:r>
              <a:rPr lang="en-GB" sz="2600" dirty="0" smtClean="0"/>
              <a:t> class, </a:t>
            </a:r>
            <a:r>
              <a:rPr lang="en-GB" sz="2600" dirty="0" err="1" smtClean="0"/>
              <a:t>sehingga</a:t>
            </a:r>
            <a:r>
              <a:rPr lang="en-GB" sz="2600" dirty="0" smtClean="0"/>
              <a:t> </a:t>
            </a:r>
            <a:r>
              <a:rPr lang="en-GB" sz="2600" dirty="0" err="1" smtClean="0"/>
              <a:t>sebenarnya</a:t>
            </a:r>
            <a:r>
              <a:rPr lang="en-GB" sz="2600" dirty="0" smtClean="0"/>
              <a:t> </a:t>
            </a:r>
            <a:r>
              <a:rPr lang="en-GB" sz="2600" dirty="0" err="1" smtClean="0"/>
              <a:t>tipe</a:t>
            </a:r>
            <a:r>
              <a:rPr lang="en-GB" sz="2600" dirty="0" smtClean="0"/>
              <a:t> data </a:t>
            </a:r>
            <a:r>
              <a:rPr lang="en-GB" sz="2600" dirty="0" err="1" smtClean="0"/>
              <a:t>ini</a:t>
            </a:r>
            <a:r>
              <a:rPr lang="en-GB" sz="2600" dirty="0" smtClean="0"/>
              <a:t> </a:t>
            </a:r>
            <a:r>
              <a:rPr lang="en-GB" sz="2600" dirty="0" err="1" smtClean="0"/>
              <a:t>tidak</a:t>
            </a:r>
            <a:r>
              <a:rPr lang="en-GB" sz="2600" dirty="0" smtClean="0"/>
              <a:t> </a:t>
            </a:r>
            <a:r>
              <a:rPr lang="en-GB" sz="2600" dirty="0" err="1" smtClean="0"/>
              <a:t>bisa</a:t>
            </a:r>
            <a:r>
              <a:rPr lang="en-GB" sz="2600" dirty="0" smtClean="0"/>
              <a:t> </a:t>
            </a:r>
            <a:r>
              <a:rPr lang="en-GB" sz="2600" dirty="0" err="1" smtClean="0"/>
              <a:t>saling</a:t>
            </a:r>
            <a:r>
              <a:rPr lang="en-GB" sz="2600" dirty="0" smtClean="0"/>
              <a:t> </a:t>
            </a:r>
            <a:r>
              <a:rPr lang="en-GB" sz="2600" dirty="0" err="1" smtClean="0"/>
              <a:t>menggantikan</a:t>
            </a:r>
            <a:r>
              <a:rPr lang="en-GB" sz="2600" dirty="0" smtClean="0"/>
              <a:t> </a:t>
            </a:r>
            <a:r>
              <a:rPr lang="en-GB" sz="2600" dirty="0" err="1" smtClean="0"/>
              <a:t>dengan</a:t>
            </a:r>
            <a:r>
              <a:rPr lang="en-GB" sz="2600" dirty="0" smtClean="0"/>
              <a:t> </a:t>
            </a:r>
            <a:r>
              <a:rPr lang="en-GB" sz="2600" dirty="0" err="1" smtClean="0"/>
              <a:t>tipe</a:t>
            </a:r>
            <a:r>
              <a:rPr lang="en-GB" sz="2600" dirty="0" smtClean="0"/>
              <a:t> data primitive.</a:t>
            </a:r>
          </a:p>
          <a:p>
            <a:endParaRPr lang="en-GB" sz="1000" dirty="0" smtClean="0"/>
          </a:p>
          <a:p>
            <a:r>
              <a:rPr lang="en-GB" sz="2600" dirty="0" smtClean="0"/>
              <a:t>Generic </a:t>
            </a:r>
            <a:r>
              <a:rPr lang="en-GB" sz="2600" dirty="0" err="1" smtClean="0"/>
              <a:t>bermanfaat</a:t>
            </a:r>
            <a:r>
              <a:rPr lang="en-GB" sz="2600" dirty="0" smtClean="0"/>
              <a:t> agar </a:t>
            </a:r>
            <a:r>
              <a:rPr lang="en-GB" sz="2600" dirty="0" err="1" smtClean="0"/>
              <a:t>suatu</a:t>
            </a:r>
            <a:r>
              <a:rPr lang="en-GB" sz="2600" dirty="0" smtClean="0"/>
              <a:t> class </a:t>
            </a:r>
            <a:r>
              <a:rPr lang="en-GB" sz="2600" dirty="0" err="1" smtClean="0"/>
              <a:t>dapat</a:t>
            </a:r>
            <a:r>
              <a:rPr lang="en-GB" sz="2600" dirty="0" smtClean="0"/>
              <a:t> </a:t>
            </a:r>
            <a:r>
              <a:rPr lang="en-GB" sz="2600" dirty="0" err="1" smtClean="0"/>
              <a:t>bekerja</a:t>
            </a:r>
            <a:r>
              <a:rPr lang="en-GB" sz="2600" dirty="0" smtClean="0"/>
              <a:t> </a:t>
            </a:r>
            <a:r>
              <a:rPr lang="en-GB" sz="2600" dirty="0" err="1" smtClean="0"/>
              <a:t>dengan</a:t>
            </a:r>
            <a:r>
              <a:rPr lang="en-GB" sz="2600" dirty="0" smtClean="0"/>
              <a:t> </a:t>
            </a:r>
            <a:r>
              <a:rPr lang="en-GB" sz="2600" b="1" dirty="0" err="1" smtClean="0"/>
              <a:t>tipe</a:t>
            </a:r>
            <a:r>
              <a:rPr lang="en-GB" sz="2600" b="1" dirty="0" smtClean="0"/>
              <a:t> data yang </a:t>
            </a:r>
            <a:r>
              <a:rPr lang="en-GB" sz="2600" b="1" dirty="0" err="1" smtClean="0"/>
              <a:t>luas</a:t>
            </a:r>
            <a:r>
              <a:rPr lang="en-GB" sz="2600" dirty="0" smtClean="0"/>
              <a:t>, </a:t>
            </a:r>
            <a:r>
              <a:rPr lang="en-GB" sz="2600" dirty="0" err="1" smtClean="0"/>
              <a:t>sehingga</a:t>
            </a:r>
            <a:r>
              <a:rPr lang="en-GB" sz="2600" dirty="0" smtClean="0"/>
              <a:t> </a:t>
            </a:r>
            <a:r>
              <a:rPr lang="en-GB" sz="2600" b="1" dirty="0" err="1" smtClean="0"/>
              <a:t>mengeliminasi</a:t>
            </a:r>
            <a:r>
              <a:rPr lang="en-GB" sz="2600" dirty="0" smtClean="0"/>
              <a:t> </a:t>
            </a:r>
            <a:r>
              <a:rPr lang="en-GB" sz="2600" dirty="0" err="1" smtClean="0"/>
              <a:t>adanya</a:t>
            </a:r>
            <a:r>
              <a:rPr lang="en-GB" sz="2600" dirty="0" smtClean="0"/>
              <a:t> </a:t>
            </a:r>
            <a:r>
              <a:rPr lang="en-GB" sz="2600" dirty="0" err="1" smtClean="0"/>
              <a:t>kebutuhan</a:t>
            </a:r>
            <a:r>
              <a:rPr lang="en-GB" sz="2600" dirty="0" smtClean="0"/>
              <a:t> </a:t>
            </a:r>
            <a:r>
              <a:rPr lang="en-GB" sz="2600" b="1" i="1" dirty="0" smtClean="0"/>
              <a:t>casting</a:t>
            </a:r>
            <a:r>
              <a:rPr lang="en-GB" sz="2600" i="1" dirty="0" smtClean="0"/>
              <a:t> </a:t>
            </a:r>
            <a:r>
              <a:rPr lang="en-GB" sz="2600" i="1" dirty="0" err="1" smtClean="0"/>
              <a:t>tipe</a:t>
            </a:r>
            <a:r>
              <a:rPr lang="en-GB" sz="2600" i="1" dirty="0" smtClean="0"/>
              <a:t> data.</a:t>
            </a:r>
          </a:p>
          <a:p>
            <a:r>
              <a:rPr lang="en-GB" dirty="0" smtClean="0"/>
              <a:t>Contoh1:</a:t>
            </a:r>
            <a:r>
              <a:rPr lang="en-GB" b="1" dirty="0" smtClean="0"/>
              <a:t> </a:t>
            </a:r>
            <a:endParaRPr lang="en-US" b="1" dirty="0" smtClean="0"/>
          </a:p>
          <a:p>
            <a:r>
              <a:rPr lang="en-GB" b="1" dirty="0" smtClean="0"/>
              <a:t>String </a:t>
            </a:r>
            <a:r>
              <a:rPr lang="en-GB" b="1" dirty="0" err="1" smtClean="0"/>
              <a:t>myString</a:t>
            </a:r>
            <a:r>
              <a:rPr lang="en-GB" b="1" dirty="0" smtClean="0"/>
              <a:t> = (String) </a:t>
            </a:r>
            <a:r>
              <a:rPr lang="en-GB" b="1" dirty="0" err="1" smtClean="0"/>
              <a:t>myArrayList.get</a:t>
            </a:r>
            <a:r>
              <a:rPr lang="en-GB" b="1" dirty="0" smtClean="0"/>
              <a:t>(0);</a:t>
            </a:r>
            <a:endParaRPr lang="en-US" b="1" dirty="0" smtClean="0"/>
          </a:p>
          <a:p>
            <a:r>
              <a:rPr lang="en-GB" dirty="0" smtClean="0"/>
              <a:t>// </a:t>
            </a:r>
            <a:r>
              <a:rPr lang="en-GB" dirty="0" err="1" smtClean="0"/>
              <a:t>jika</a:t>
            </a:r>
            <a:r>
              <a:rPr lang="en-GB" dirty="0" smtClean="0"/>
              <a:t> </a:t>
            </a:r>
            <a:r>
              <a:rPr lang="en-GB" dirty="0" err="1" smtClean="0"/>
              <a:t>myArrayList</a:t>
            </a:r>
            <a:r>
              <a:rPr lang="en-GB" dirty="0" smtClean="0"/>
              <a:t> </a:t>
            </a:r>
            <a:r>
              <a:rPr lang="en-GB" dirty="0" err="1" smtClean="0"/>
              <a:t>adalah</a:t>
            </a:r>
            <a:r>
              <a:rPr lang="en-GB" dirty="0" smtClean="0"/>
              <a:t> </a:t>
            </a:r>
            <a:r>
              <a:rPr lang="en-GB" dirty="0" err="1" smtClean="0"/>
              <a:t>objek</a:t>
            </a:r>
            <a:r>
              <a:rPr lang="en-GB" dirty="0" smtClean="0"/>
              <a:t> generic </a:t>
            </a:r>
            <a:endParaRPr lang="en-US" dirty="0" smtClean="0"/>
          </a:p>
          <a:p>
            <a:r>
              <a:rPr lang="en-GB" sz="2600" dirty="0" smtClean="0"/>
              <a:t>// </a:t>
            </a:r>
            <a:r>
              <a:rPr lang="en-GB" sz="2600" dirty="0" err="1" smtClean="0"/>
              <a:t>maka</a:t>
            </a:r>
            <a:r>
              <a:rPr lang="en-GB" sz="2600" dirty="0" smtClean="0"/>
              <a:t> </a:t>
            </a:r>
            <a:r>
              <a:rPr lang="en-GB" sz="2600" dirty="0" err="1" smtClean="0"/>
              <a:t>downcasting</a:t>
            </a:r>
            <a:r>
              <a:rPr lang="en-GB" sz="2600" dirty="0" smtClean="0"/>
              <a:t> </a:t>
            </a:r>
            <a:r>
              <a:rPr lang="en-GB" sz="2600" dirty="0" err="1" smtClean="0"/>
              <a:t>dapat</a:t>
            </a:r>
            <a:r>
              <a:rPr lang="en-GB" sz="2600" dirty="0" smtClean="0"/>
              <a:t> </a:t>
            </a:r>
            <a:r>
              <a:rPr lang="en-GB" sz="2600" dirty="0" err="1" smtClean="0"/>
              <a:t>dihilangkan</a:t>
            </a:r>
            <a:r>
              <a:rPr lang="en-GB" sz="2600" dirty="0" smtClean="0"/>
              <a:t>, </a:t>
            </a:r>
            <a:r>
              <a:rPr lang="en-GB" sz="2600" dirty="0" err="1" smtClean="0"/>
              <a:t>menjadi</a:t>
            </a:r>
            <a:r>
              <a:rPr lang="en-GB" sz="2600" dirty="0" smtClean="0"/>
              <a:t>:</a:t>
            </a:r>
            <a:endParaRPr lang="en-US" sz="2600" dirty="0" smtClean="0"/>
          </a:p>
          <a:p>
            <a:r>
              <a:rPr lang="en-GB" b="1" dirty="0" smtClean="0"/>
              <a:t>String </a:t>
            </a:r>
            <a:r>
              <a:rPr lang="en-GB" b="1" dirty="0" err="1" smtClean="0"/>
              <a:t>myString</a:t>
            </a:r>
            <a:r>
              <a:rPr lang="en-GB" b="1" dirty="0" smtClean="0"/>
              <a:t> = </a:t>
            </a:r>
            <a:r>
              <a:rPr lang="en-GB" b="1" dirty="0" err="1" smtClean="0"/>
              <a:t>myArrayList.get</a:t>
            </a:r>
            <a:r>
              <a:rPr lang="en-GB" b="1" dirty="0" smtClean="0"/>
              <a:t>(0);</a:t>
            </a:r>
            <a:endParaRPr lang="en-GB" i="1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 smtClean="0">
                <a:effectLst/>
              </a:rPr>
              <a:t>Tipe</a:t>
            </a:r>
            <a:r>
              <a:rPr lang="en-US" sz="3200" dirty="0" smtClean="0">
                <a:effectLst/>
              </a:rPr>
              <a:t> Data Generic</a:t>
            </a:r>
            <a:endParaRPr lang="en-US" sz="3200" dirty="0">
              <a:effectLst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016691"/>
          </a:xfrm>
        </p:spPr>
        <p:txBody>
          <a:bodyPr>
            <a:normAutofit fontScale="92500" lnSpcReduction="10000"/>
          </a:bodyPr>
          <a:lstStyle/>
          <a:p>
            <a:r>
              <a:rPr lang="en-GB" b="1" dirty="0" err="1" smtClean="0"/>
              <a:t>Penghapusan</a:t>
            </a:r>
            <a:r>
              <a:rPr lang="en-GB" b="1" dirty="0" smtClean="0"/>
              <a:t> </a:t>
            </a:r>
            <a:r>
              <a:rPr lang="en-GB" b="1" i="1" dirty="0" err="1" smtClean="0"/>
              <a:t>downcasting</a:t>
            </a:r>
            <a:r>
              <a:rPr lang="en-GB" b="1" dirty="0" smtClean="0"/>
              <a:t> </a:t>
            </a:r>
            <a:r>
              <a:rPr lang="en-GB" b="1" dirty="0" smtClean="0"/>
              <a:t> </a:t>
            </a:r>
            <a:r>
              <a:rPr lang="en-GB" b="1" dirty="0" err="1" smtClean="0"/>
              <a:t>tidak</a:t>
            </a:r>
            <a:r>
              <a:rPr lang="en-GB" b="1" dirty="0" smtClean="0"/>
              <a:t> </a:t>
            </a:r>
            <a:r>
              <a:rPr lang="en-GB" b="1" dirty="0" err="1" smtClean="0"/>
              <a:t>berarti</a:t>
            </a:r>
            <a:r>
              <a:rPr lang="en-GB" b="1" dirty="0" smtClean="0"/>
              <a:t> </a:t>
            </a:r>
            <a:r>
              <a:rPr lang="en-GB" b="1" dirty="0" err="1" smtClean="0"/>
              <a:t>dapat</a:t>
            </a:r>
            <a:r>
              <a:rPr lang="en-GB" b="1" dirty="0" smtClean="0"/>
              <a:t> </a:t>
            </a:r>
            <a:r>
              <a:rPr lang="en-GB" b="1" dirty="0" err="1" smtClean="0"/>
              <a:t>memberikan</a:t>
            </a:r>
            <a:r>
              <a:rPr lang="en-GB" b="1" dirty="0" smtClean="0"/>
              <a:t> </a:t>
            </a:r>
            <a:r>
              <a:rPr lang="en-GB" b="1" dirty="0" err="1" smtClean="0"/>
              <a:t>nilai</a:t>
            </a:r>
            <a:r>
              <a:rPr lang="en-GB" b="1" dirty="0" smtClean="0"/>
              <a:t> </a:t>
            </a:r>
            <a:r>
              <a:rPr lang="en-GB" b="1" dirty="0" err="1" smtClean="0"/>
              <a:t>kembalian</a:t>
            </a:r>
            <a:r>
              <a:rPr lang="en-GB" b="1" dirty="0" smtClean="0"/>
              <a:t> </a:t>
            </a:r>
            <a:r>
              <a:rPr lang="en-GB" b="1" dirty="0" err="1" smtClean="0"/>
              <a:t>apapun</a:t>
            </a:r>
            <a:r>
              <a:rPr lang="en-GB" b="1" dirty="0" smtClean="0"/>
              <a:t> </a:t>
            </a:r>
            <a:r>
              <a:rPr lang="en-GB" b="1" dirty="0" err="1" smtClean="0"/>
              <a:t>dari</a:t>
            </a:r>
            <a:r>
              <a:rPr lang="en-GB" b="1" dirty="0" smtClean="0"/>
              <a:t> method </a:t>
            </a:r>
            <a:r>
              <a:rPr lang="en-GB" b="1" i="1" dirty="0" smtClean="0"/>
              <a:t>get()</a:t>
            </a:r>
            <a:r>
              <a:rPr lang="en-GB" b="1" dirty="0" smtClean="0"/>
              <a:t> </a:t>
            </a:r>
            <a:r>
              <a:rPr lang="en-GB" b="1" dirty="0" smtClean="0"/>
              <a:t> </a:t>
            </a:r>
            <a:r>
              <a:rPr lang="en-GB" b="1" dirty="0" err="1" smtClean="0"/>
              <a:t>dan</a:t>
            </a:r>
            <a:r>
              <a:rPr lang="en-GB" b="1" dirty="0" smtClean="0"/>
              <a:t> </a:t>
            </a:r>
            <a:r>
              <a:rPr lang="en-GB" b="1" dirty="0" err="1" smtClean="0"/>
              <a:t>menghapus</a:t>
            </a:r>
            <a:r>
              <a:rPr lang="en-GB" b="1" dirty="0" smtClean="0"/>
              <a:t> </a:t>
            </a:r>
            <a:r>
              <a:rPr lang="en-GB" b="1" dirty="0" err="1" smtClean="0"/>
              <a:t>semua</a:t>
            </a:r>
            <a:r>
              <a:rPr lang="en-GB" b="1" dirty="0" smtClean="0"/>
              <a:t>  </a:t>
            </a:r>
            <a:r>
              <a:rPr lang="en-GB" b="1" i="1" dirty="0" smtClean="0"/>
              <a:t>typecasting</a:t>
            </a:r>
            <a:r>
              <a:rPr lang="en-GB" b="1" dirty="0" smtClean="0"/>
              <a:t>.</a:t>
            </a:r>
          </a:p>
          <a:p>
            <a:endParaRPr lang="en-US" b="1" dirty="0" smtClean="0"/>
          </a:p>
          <a:p>
            <a:r>
              <a:rPr lang="en-GB" dirty="0" smtClean="0"/>
              <a:t>Contoh2 : </a:t>
            </a:r>
            <a:endParaRPr lang="en-US" dirty="0" smtClean="0"/>
          </a:p>
          <a:p>
            <a:r>
              <a:rPr lang="en-GB" b="1" dirty="0" smtClean="0"/>
              <a:t>Integer data = </a:t>
            </a:r>
            <a:r>
              <a:rPr lang="en-GB" b="1" dirty="0" err="1" smtClean="0"/>
              <a:t>myArrayList.get</a:t>
            </a:r>
            <a:r>
              <a:rPr lang="en-GB" b="1" dirty="0" smtClean="0"/>
              <a:t>(0);</a:t>
            </a:r>
          </a:p>
          <a:p>
            <a:endParaRPr lang="en-US" sz="1100" b="1" dirty="0" smtClean="0"/>
          </a:p>
          <a:p>
            <a:r>
              <a:rPr lang="en-GB" dirty="0" smtClean="0"/>
              <a:t>Contoh3 </a:t>
            </a:r>
            <a:r>
              <a:rPr lang="en-GB" dirty="0" err="1" smtClean="0"/>
              <a:t>fragmen</a:t>
            </a:r>
            <a:r>
              <a:rPr lang="en-GB" dirty="0" smtClean="0"/>
              <a:t> Code :</a:t>
            </a:r>
            <a:endParaRPr lang="en-US" dirty="0" smtClean="0"/>
          </a:p>
          <a:p>
            <a:r>
              <a:rPr lang="en-GB" sz="2400" b="1" dirty="0" err="1" smtClean="0"/>
              <a:t>ArrayList</a:t>
            </a:r>
            <a:r>
              <a:rPr lang="en-GB" sz="2400" b="1" dirty="0" smtClean="0"/>
              <a:t> &lt;String&gt; </a:t>
            </a:r>
            <a:r>
              <a:rPr lang="en-GB" sz="2400" b="1" dirty="0" err="1" smtClean="0"/>
              <a:t>genArrList</a:t>
            </a:r>
            <a:r>
              <a:rPr lang="en-GB" sz="2400" b="1" dirty="0" smtClean="0"/>
              <a:t> = new </a:t>
            </a:r>
            <a:r>
              <a:rPr lang="en-GB" sz="2400" b="1" dirty="0" err="1" smtClean="0"/>
              <a:t>ArrayList</a:t>
            </a:r>
            <a:r>
              <a:rPr lang="en-GB" sz="2400" b="1" dirty="0" smtClean="0"/>
              <a:t> &lt;String&gt; ();</a:t>
            </a:r>
            <a:endParaRPr lang="en-US" sz="2400" b="1" dirty="0" smtClean="0"/>
          </a:p>
          <a:p>
            <a:r>
              <a:rPr lang="en-GB" b="1" dirty="0" err="1" smtClean="0"/>
              <a:t>genArrList.add</a:t>
            </a:r>
            <a:r>
              <a:rPr lang="en-GB" b="1" dirty="0" smtClean="0"/>
              <a:t>("A generic string");</a:t>
            </a:r>
            <a:endParaRPr lang="en-US" b="1" dirty="0" smtClean="0"/>
          </a:p>
          <a:p>
            <a:r>
              <a:rPr lang="en-GB" b="1" dirty="0" smtClean="0"/>
              <a:t>String </a:t>
            </a:r>
            <a:r>
              <a:rPr lang="en-GB" b="1" dirty="0" err="1" smtClean="0"/>
              <a:t>myString</a:t>
            </a:r>
            <a:r>
              <a:rPr lang="en-GB" b="1" dirty="0" smtClean="0"/>
              <a:t> = </a:t>
            </a:r>
            <a:r>
              <a:rPr lang="en-GB" b="1" dirty="0" err="1" smtClean="0"/>
              <a:t>genArrList.get</a:t>
            </a:r>
            <a:r>
              <a:rPr lang="en-GB" b="1" dirty="0" smtClean="0"/>
              <a:t>(0);</a:t>
            </a:r>
            <a:endParaRPr lang="en-US" b="1" dirty="0" smtClean="0"/>
          </a:p>
          <a:p>
            <a:r>
              <a:rPr lang="en-GB" dirty="0" smtClean="0"/>
              <a:t>//</a:t>
            </a:r>
            <a:r>
              <a:rPr lang="en-GB" dirty="0" err="1" smtClean="0"/>
              <a:t>int</a:t>
            </a:r>
            <a:r>
              <a:rPr lang="en-GB" dirty="0" smtClean="0"/>
              <a:t> </a:t>
            </a:r>
            <a:r>
              <a:rPr lang="en-GB" dirty="0" err="1" smtClean="0"/>
              <a:t>myInt</a:t>
            </a:r>
            <a:r>
              <a:rPr lang="en-GB" dirty="0" smtClean="0"/>
              <a:t> = </a:t>
            </a:r>
            <a:r>
              <a:rPr lang="en-GB" dirty="0" err="1" smtClean="0"/>
              <a:t>genArrList.get</a:t>
            </a:r>
            <a:r>
              <a:rPr lang="en-GB" dirty="0" smtClean="0"/>
              <a:t>();</a:t>
            </a:r>
            <a:endParaRPr lang="en-US" dirty="0" smtClean="0"/>
          </a:p>
          <a:p>
            <a:r>
              <a:rPr lang="en-GB" b="1" dirty="0" err="1" smtClean="0"/>
              <a:t>JoptionPane.showMessageDialog</a:t>
            </a:r>
            <a:r>
              <a:rPr lang="en-GB" b="1" dirty="0" smtClean="0"/>
              <a:t>(this, </a:t>
            </a:r>
            <a:r>
              <a:rPr lang="en-GB" b="1" dirty="0" err="1" smtClean="0"/>
              <a:t>myString</a:t>
            </a:r>
            <a:r>
              <a:rPr lang="en-GB" b="1" dirty="0" smtClean="0"/>
              <a:t>);</a:t>
            </a:r>
            <a:endParaRPr lang="en-US" b="1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pPr algn="ctr"/>
            <a:r>
              <a:rPr lang="en-US" sz="3200" dirty="0" err="1" smtClean="0">
                <a:effectLst/>
              </a:rPr>
              <a:t>Tipe</a:t>
            </a:r>
            <a:r>
              <a:rPr lang="en-US" sz="3200" dirty="0" smtClean="0">
                <a:effectLst/>
              </a:rPr>
              <a:t> Data Generic</a:t>
            </a:r>
            <a:endParaRPr lang="en-US" sz="3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257800"/>
          </a:xfrm>
        </p:spPr>
        <p:txBody>
          <a:bodyPr>
            <a:normAutofit fontScale="85000" lnSpcReduction="20000"/>
          </a:bodyPr>
          <a:lstStyle/>
          <a:p>
            <a:r>
              <a:rPr lang="en-GB" dirty="0" smtClean="0"/>
              <a:t>Agar </a:t>
            </a:r>
            <a:r>
              <a:rPr lang="en-GB" dirty="0" err="1" smtClean="0"/>
              <a:t>fragmen</a:t>
            </a:r>
            <a:r>
              <a:rPr lang="en-GB" dirty="0" smtClean="0"/>
              <a:t> </a:t>
            </a:r>
            <a:r>
              <a:rPr lang="en-GB" dirty="0" err="1" smtClean="0"/>
              <a:t>kode</a:t>
            </a:r>
            <a:r>
              <a:rPr lang="en-GB" dirty="0" smtClean="0"/>
              <a:t> yang </a:t>
            </a:r>
            <a:r>
              <a:rPr lang="en-GB" dirty="0" err="1" smtClean="0"/>
              <a:t>sebelumnya</a:t>
            </a:r>
            <a:r>
              <a:rPr lang="en-GB" dirty="0" smtClean="0"/>
              <a:t> </a:t>
            </a:r>
            <a:r>
              <a:rPr lang="en-GB" dirty="0" err="1" smtClean="0"/>
              <a:t>dapat</a:t>
            </a:r>
            <a:r>
              <a:rPr lang="en-GB" dirty="0" smtClean="0"/>
              <a:t> </a:t>
            </a:r>
            <a:r>
              <a:rPr lang="en-GB" dirty="0" err="1" smtClean="0"/>
              <a:t>bekerja</a:t>
            </a:r>
            <a:r>
              <a:rPr lang="en-GB" dirty="0" smtClean="0"/>
              <a:t>, </a:t>
            </a:r>
            <a:r>
              <a:rPr lang="en-GB" dirty="0" err="1" smtClean="0"/>
              <a:t>harus</a:t>
            </a:r>
            <a:r>
              <a:rPr lang="en-GB" dirty="0" smtClean="0"/>
              <a:t> </a:t>
            </a:r>
            <a:r>
              <a:rPr lang="en-GB" dirty="0" err="1" smtClean="0"/>
              <a:t>didefinisikan</a:t>
            </a:r>
            <a:r>
              <a:rPr lang="en-GB" dirty="0" smtClean="0"/>
              <a:t> </a:t>
            </a:r>
            <a:r>
              <a:rPr lang="en-GB" dirty="0" err="1" smtClean="0"/>
              <a:t>sebuah</a:t>
            </a:r>
            <a:r>
              <a:rPr lang="en-GB" dirty="0" smtClean="0"/>
              <a:t> </a:t>
            </a:r>
            <a:r>
              <a:rPr lang="en-GB" dirty="0" err="1" smtClean="0"/>
              <a:t>versi</a:t>
            </a:r>
            <a:r>
              <a:rPr lang="en-GB" dirty="0" smtClean="0"/>
              <a:t> generic </a:t>
            </a:r>
            <a:r>
              <a:rPr lang="en-GB" dirty="0" err="1" smtClean="0"/>
              <a:t>dari</a:t>
            </a:r>
            <a:r>
              <a:rPr lang="en-GB" dirty="0" smtClean="0"/>
              <a:t> class </a:t>
            </a:r>
            <a:r>
              <a:rPr lang="en-GB" i="1" dirty="0" err="1" smtClean="0"/>
              <a:t>ArrayList</a:t>
            </a:r>
            <a:r>
              <a:rPr lang="en-GB" i="1" dirty="0" smtClean="0"/>
              <a:t>. </a:t>
            </a:r>
            <a:endParaRPr lang="en-GB" i="1" dirty="0" smtClean="0"/>
          </a:p>
          <a:p>
            <a:endParaRPr lang="en-GB" sz="1300" i="1" dirty="0" smtClean="0"/>
          </a:p>
          <a:p>
            <a:r>
              <a:rPr lang="en-GB" dirty="0" smtClean="0"/>
              <a:t>Java </a:t>
            </a:r>
            <a:r>
              <a:rPr lang="en-GB" dirty="0" err="1" smtClean="0"/>
              <a:t>telah</a:t>
            </a:r>
            <a:r>
              <a:rPr lang="en-GB" dirty="0" smtClean="0"/>
              <a:t> </a:t>
            </a:r>
            <a:r>
              <a:rPr lang="en-GB" dirty="0" err="1" smtClean="0"/>
              <a:t>menyediakan</a:t>
            </a:r>
            <a:r>
              <a:rPr lang="en-GB" dirty="0" smtClean="0"/>
              <a:t> </a:t>
            </a:r>
            <a:r>
              <a:rPr lang="en-GB" dirty="0" err="1" smtClean="0"/>
              <a:t>versi</a:t>
            </a:r>
            <a:r>
              <a:rPr lang="en-GB" dirty="0" smtClean="0"/>
              <a:t> generic </a:t>
            </a:r>
            <a:r>
              <a:rPr lang="en-GB" dirty="0" err="1" smtClean="0"/>
              <a:t>dari</a:t>
            </a:r>
            <a:r>
              <a:rPr lang="en-GB" dirty="0" smtClean="0"/>
              <a:t> </a:t>
            </a:r>
            <a:r>
              <a:rPr lang="en-GB" dirty="0" err="1" smtClean="0"/>
              <a:t>semua</a:t>
            </a:r>
            <a:r>
              <a:rPr lang="en-GB" dirty="0" smtClean="0"/>
              <a:t> class-class Java</a:t>
            </a:r>
            <a:r>
              <a:rPr lang="en-GB" i="1" dirty="0" smtClean="0"/>
              <a:t>.</a:t>
            </a:r>
          </a:p>
          <a:p>
            <a:endParaRPr lang="en-GB" sz="1300" i="1" dirty="0" smtClean="0"/>
          </a:p>
          <a:p>
            <a:pPr>
              <a:buNone/>
            </a:pPr>
            <a:r>
              <a:rPr lang="en-GB" dirty="0" smtClean="0"/>
              <a:t>Cara </a:t>
            </a:r>
            <a:r>
              <a:rPr lang="en-GB" dirty="0" err="1" smtClean="0"/>
              <a:t>membuat</a:t>
            </a:r>
            <a:r>
              <a:rPr lang="en-GB" dirty="0" smtClean="0"/>
              <a:t> class yang Generic:</a:t>
            </a:r>
          </a:p>
          <a:p>
            <a:pPr>
              <a:buNone/>
            </a:pPr>
            <a:r>
              <a:rPr lang="en-GB" b="1" dirty="0" smtClean="0"/>
              <a:t>class </a:t>
            </a:r>
            <a:r>
              <a:rPr lang="en-GB" b="1" dirty="0" err="1" smtClean="0"/>
              <a:t>KelasGen</a:t>
            </a:r>
            <a:r>
              <a:rPr lang="en-GB" b="1" dirty="0" smtClean="0"/>
              <a:t> </a:t>
            </a:r>
            <a:r>
              <a:rPr lang="en-GB" b="1" i="1" dirty="0" smtClean="0"/>
              <a:t>&lt;A&gt;</a:t>
            </a:r>
            <a:r>
              <a:rPr lang="en-GB" b="1" dirty="0" smtClean="0"/>
              <a:t> {  // &lt;A&gt; </a:t>
            </a:r>
            <a:r>
              <a:rPr lang="en-GB" b="1" dirty="0" err="1" smtClean="0"/>
              <a:t>adalah</a:t>
            </a:r>
            <a:r>
              <a:rPr lang="en-GB" b="1" dirty="0" smtClean="0"/>
              <a:t> </a:t>
            </a:r>
            <a:r>
              <a:rPr lang="en-GB" b="1" dirty="0" err="1" smtClean="0"/>
              <a:t>tipe</a:t>
            </a:r>
            <a:r>
              <a:rPr lang="en-GB" b="1" dirty="0" smtClean="0"/>
              <a:t> parameter</a:t>
            </a:r>
            <a:endParaRPr lang="en-US" b="1" dirty="0" smtClean="0"/>
          </a:p>
          <a:p>
            <a:pPr>
              <a:buNone/>
            </a:pPr>
            <a:r>
              <a:rPr lang="en-GB" b="1" dirty="0" smtClean="0"/>
              <a:t> 	</a:t>
            </a:r>
            <a:r>
              <a:rPr lang="en-GB" b="1" dirty="0" smtClean="0"/>
              <a:t>  private </a:t>
            </a:r>
            <a:r>
              <a:rPr lang="en-GB" b="1" dirty="0" smtClean="0"/>
              <a:t>A data;</a:t>
            </a:r>
            <a:endParaRPr lang="en-US" b="1" dirty="0" smtClean="0"/>
          </a:p>
          <a:p>
            <a:pPr>
              <a:buNone/>
            </a:pPr>
            <a:r>
              <a:rPr lang="en-GB" b="1" dirty="0" smtClean="0"/>
              <a:t> 	</a:t>
            </a:r>
            <a:r>
              <a:rPr lang="en-GB" b="1" dirty="0" smtClean="0"/>
              <a:t>  public </a:t>
            </a:r>
            <a:r>
              <a:rPr lang="en-GB" b="1" dirty="0" err="1" smtClean="0"/>
              <a:t>KelasGen</a:t>
            </a:r>
            <a:r>
              <a:rPr lang="en-GB" b="1" dirty="0" smtClean="0"/>
              <a:t>(A data) </a:t>
            </a:r>
            <a:r>
              <a:rPr lang="en-GB" b="1" dirty="0" smtClean="0"/>
              <a:t>{  //constructor()</a:t>
            </a:r>
            <a:endParaRPr lang="en-US" b="1" dirty="0" smtClean="0"/>
          </a:p>
          <a:p>
            <a:pPr>
              <a:buNone/>
            </a:pPr>
            <a:r>
              <a:rPr lang="en-GB" b="1" dirty="0" smtClean="0"/>
              <a:t>   	</a:t>
            </a:r>
            <a:r>
              <a:rPr lang="en-GB" b="1" dirty="0" smtClean="0"/>
              <a:t> </a:t>
            </a:r>
            <a:r>
              <a:rPr lang="en-GB" b="1" dirty="0" err="1" smtClean="0"/>
              <a:t>this.data</a:t>
            </a:r>
            <a:r>
              <a:rPr lang="en-GB" b="1" dirty="0" smtClean="0"/>
              <a:t> </a:t>
            </a:r>
            <a:r>
              <a:rPr lang="en-GB" b="1" dirty="0" smtClean="0"/>
              <a:t>= data;</a:t>
            </a:r>
            <a:endParaRPr lang="en-US" b="1" dirty="0" smtClean="0"/>
          </a:p>
          <a:p>
            <a:pPr>
              <a:buNone/>
            </a:pPr>
            <a:r>
              <a:rPr lang="en-GB" b="1" dirty="0" smtClean="0"/>
              <a:t> 	</a:t>
            </a:r>
            <a:r>
              <a:rPr lang="en-GB" b="1" dirty="0" smtClean="0"/>
              <a:t>  }</a:t>
            </a:r>
            <a:endParaRPr lang="en-US" b="1" dirty="0" smtClean="0"/>
          </a:p>
          <a:p>
            <a:pPr>
              <a:buNone/>
            </a:pPr>
            <a:r>
              <a:rPr lang="en-GB" b="1" dirty="0" smtClean="0"/>
              <a:t> 	</a:t>
            </a:r>
            <a:r>
              <a:rPr lang="en-GB" b="1" dirty="0" smtClean="0"/>
              <a:t>  public </a:t>
            </a:r>
            <a:r>
              <a:rPr lang="en-GB" b="1" dirty="0" smtClean="0"/>
              <a:t>A </a:t>
            </a:r>
            <a:r>
              <a:rPr lang="en-GB" b="1" dirty="0" err="1" smtClean="0"/>
              <a:t>getData</a:t>
            </a:r>
            <a:r>
              <a:rPr lang="en-GB" b="1" dirty="0" smtClean="0"/>
              <a:t>() </a:t>
            </a:r>
            <a:r>
              <a:rPr lang="en-GB" b="1" dirty="0" smtClean="0"/>
              <a:t>{  //getter()</a:t>
            </a:r>
            <a:endParaRPr lang="en-US" b="1" dirty="0" smtClean="0"/>
          </a:p>
          <a:p>
            <a:pPr>
              <a:buNone/>
            </a:pPr>
            <a:r>
              <a:rPr lang="en-GB" b="1" dirty="0" smtClean="0"/>
              <a:t>   	</a:t>
            </a:r>
            <a:r>
              <a:rPr lang="en-GB" b="1" dirty="0" smtClean="0"/>
              <a:t> return </a:t>
            </a:r>
            <a:r>
              <a:rPr lang="en-GB" b="1" dirty="0" smtClean="0"/>
              <a:t>data;</a:t>
            </a:r>
            <a:endParaRPr lang="en-US" b="1" dirty="0" smtClean="0"/>
          </a:p>
          <a:p>
            <a:pPr>
              <a:buNone/>
            </a:pPr>
            <a:r>
              <a:rPr lang="nb-NO" b="1" dirty="0" smtClean="0"/>
              <a:t> 	</a:t>
            </a:r>
            <a:r>
              <a:rPr lang="nb-NO" b="1" dirty="0" smtClean="0"/>
              <a:t> }</a:t>
            </a:r>
            <a:endParaRPr lang="en-US" b="1" dirty="0" smtClean="0"/>
          </a:p>
          <a:p>
            <a:pPr>
              <a:buNone/>
            </a:pPr>
            <a:r>
              <a:rPr lang="pt-BR" dirty="0" smtClean="0"/>
              <a:t>}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334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 err="1" smtClean="0">
                <a:effectLst/>
              </a:rPr>
              <a:t>Membuat</a:t>
            </a:r>
            <a:r>
              <a:rPr lang="en-US" sz="3200" dirty="0" smtClean="0">
                <a:effectLst/>
              </a:rPr>
              <a:t> Class </a:t>
            </a:r>
            <a:r>
              <a:rPr lang="en-US" sz="3200" dirty="0" err="1" smtClean="0">
                <a:effectLst/>
              </a:rPr>
              <a:t>bertipe</a:t>
            </a:r>
            <a:r>
              <a:rPr lang="en-US" sz="3200" dirty="0" smtClean="0">
                <a:effectLst/>
              </a:rPr>
              <a:t> Generic</a:t>
            </a:r>
            <a:endParaRPr lang="en-US" sz="3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481328"/>
            <a:ext cx="8763000" cy="4525963"/>
          </a:xfrm>
        </p:spPr>
        <p:txBody>
          <a:bodyPr>
            <a:normAutofit fontScale="92500"/>
          </a:bodyPr>
          <a:lstStyle/>
          <a:p>
            <a:r>
              <a:rPr lang="en-US" dirty="0" err="1" smtClean="0"/>
              <a:t>Penggunaan</a:t>
            </a:r>
            <a:r>
              <a:rPr lang="en-US" dirty="0" smtClean="0"/>
              <a:t> class yang </a:t>
            </a:r>
            <a:r>
              <a:rPr lang="en-US" dirty="0" err="1" smtClean="0"/>
              <a:t>bertipe</a:t>
            </a:r>
            <a:r>
              <a:rPr lang="en-US" dirty="0" smtClean="0"/>
              <a:t> generic:</a:t>
            </a:r>
          </a:p>
          <a:p>
            <a:r>
              <a:rPr lang="en-US" b="1" dirty="0" smtClean="0"/>
              <a:t>ContohGen.java</a:t>
            </a:r>
          </a:p>
          <a:p>
            <a:endParaRPr lang="en-US" sz="1100" dirty="0" smtClean="0"/>
          </a:p>
          <a:p>
            <a:r>
              <a:rPr lang="en-US" dirty="0" err="1" smtClean="0"/>
              <a:t>Implementasi</a:t>
            </a:r>
            <a:r>
              <a:rPr lang="en-US" dirty="0" smtClean="0"/>
              <a:t> </a:t>
            </a:r>
            <a:r>
              <a:rPr lang="en-US" dirty="0" err="1" smtClean="0"/>
              <a:t>tipe</a:t>
            </a:r>
            <a:r>
              <a:rPr lang="en-US" dirty="0" smtClean="0"/>
              <a:t> data generic </a:t>
            </a:r>
            <a:r>
              <a:rPr lang="en-US" dirty="0" err="1" smtClean="0"/>
              <a:t>dengan</a:t>
            </a:r>
            <a:r>
              <a:rPr lang="en-US" dirty="0" smtClean="0"/>
              <a:t> inheritance:</a:t>
            </a:r>
          </a:p>
          <a:p>
            <a:r>
              <a:rPr lang="en-US" b="1" dirty="0" smtClean="0"/>
              <a:t>MemoryCell.java</a:t>
            </a:r>
          </a:p>
          <a:p>
            <a:r>
              <a:rPr lang="en-US" b="1" dirty="0" smtClean="0"/>
              <a:t>StorageCell.java</a:t>
            </a:r>
          </a:p>
          <a:p>
            <a:r>
              <a:rPr lang="en-US" b="1" dirty="0" smtClean="0"/>
              <a:t>TesStorageCell.java</a:t>
            </a:r>
          </a:p>
          <a:p>
            <a:endParaRPr lang="en-US" sz="1000" dirty="0" smtClean="0"/>
          </a:p>
          <a:p>
            <a:r>
              <a:rPr lang="en-US" dirty="0" err="1" smtClean="0"/>
              <a:t>Implementasi</a:t>
            </a:r>
            <a:r>
              <a:rPr lang="en-US" dirty="0" smtClean="0"/>
              <a:t> </a:t>
            </a:r>
            <a:r>
              <a:rPr lang="en-US" dirty="0" err="1" smtClean="0"/>
              <a:t>tipe</a:t>
            </a:r>
            <a:r>
              <a:rPr lang="en-US" dirty="0" smtClean="0"/>
              <a:t> data generic:</a:t>
            </a:r>
          </a:p>
          <a:p>
            <a:r>
              <a:rPr lang="en-US" b="1" dirty="0" smtClean="0"/>
              <a:t>GenericMemoryCell.java</a:t>
            </a:r>
          </a:p>
          <a:p>
            <a:r>
              <a:rPr lang="en-US" b="1" dirty="0" smtClean="0"/>
              <a:t>Comparable.java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/>
          </a:bodyPr>
          <a:lstStyle/>
          <a:p>
            <a:pPr algn="ctr"/>
            <a:r>
              <a:rPr lang="en-US" sz="2800" dirty="0" err="1" smtClean="0">
                <a:effectLst/>
              </a:rPr>
              <a:t>Mengimplementasikan</a:t>
            </a:r>
            <a:r>
              <a:rPr lang="en-US" sz="2800" dirty="0" smtClean="0">
                <a:effectLst/>
              </a:rPr>
              <a:t> </a:t>
            </a:r>
            <a:r>
              <a:rPr lang="en-US" sz="2800" dirty="0" smtClean="0">
                <a:effectLst/>
              </a:rPr>
              <a:t/>
            </a:r>
            <a:br>
              <a:rPr lang="en-US" sz="2800" dirty="0" smtClean="0">
                <a:effectLst/>
              </a:rPr>
            </a:br>
            <a:r>
              <a:rPr lang="en-US" sz="2800" dirty="0" err="1" smtClean="0">
                <a:effectLst/>
              </a:rPr>
              <a:t>Komponen-komponen</a:t>
            </a:r>
            <a:r>
              <a:rPr lang="en-US" sz="2800" dirty="0" smtClean="0">
                <a:effectLst/>
              </a:rPr>
              <a:t> </a:t>
            </a:r>
            <a:r>
              <a:rPr lang="en-US" sz="2800" dirty="0" smtClean="0">
                <a:effectLst/>
              </a:rPr>
              <a:t>Generic</a:t>
            </a:r>
            <a:endParaRPr lang="en-US" sz="2800" dirty="0">
              <a:effectLst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4940491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GB" dirty="0" err="1" smtClean="0"/>
              <a:t>Ada</a:t>
            </a:r>
            <a:r>
              <a:rPr lang="en-GB" dirty="0" smtClean="0"/>
              <a:t> </a:t>
            </a:r>
            <a:r>
              <a:rPr lang="en-GB" dirty="0" err="1" smtClean="0"/>
              <a:t>dua</a:t>
            </a:r>
            <a:r>
              <a:rPr lang="en-GB" dirty="0" smtClean="0"/>
              <a:t> </a:t>
            </a:r>
            <a:r>
              <a:rPr lang="en-GB" dirty="0" err="1" smtClean="0"/>
              <a:t>macam</a:t>
            </a:r>
            <a:r>
              <a:rPr lang="en-GB" dirty="0" smtClean="0"/>
              <a:t> method yang Generic </a:t>
            </a:r>
            <a:r>
              <a:rPr lang="en-GB" dirty="0" err="1" smtClean="0"/>
              <a:t>yaitu</a:t>
            </a:r>
            <a:r>
              <a:rPr lang="en-GB" dirty="0" smtClean="0"/>
              <a:t> </a:t>
            </a:r>
            <a:endParaRPr lang="en-GB" dirty="0" smtClean="0"/>
          </a:p>
          <a:p>
            <a:pPr>
              <a:buNone/>
            </a:pPr>
            <a:r>
              <a:rPr lang="en-GB" dirty="0" smtClean="0"/>
              <a:t> </a:t>
            </a:r>
            <a:r>
              <a:rPr lang="en-GB" dirty="0" smtClean="0"/>
              <a:t> method </a:t>
            </a:r>
            <a:r>
              <a:rPr lang="en-GB" dirty="0" smtClean="0"/>
              <a:t>Polymorphic </a:t>
            </a:r>
            <a:r>
              <a:rPr lang="en-GB" dirty="0" err="1" smtClean="0"/>
              <a:t>dan</a:t>
            </a:r>
            <a:r>
              <a:rPr lang="en-GB" dirty="0" smtClean="0"/>
              <a:t> </a:t>
            </a:r>
            <a:endParaRPr lang="en-GB" dirty="0" smtClean="0"/>
          </a:p>
          <a:p>
            <a:pPr>
              <a:buNone/>
            </a:pPr>
            <a:r>
              <a:rPr lang="en-GB" dirty="0" smtClean="0"/>
              <a:t> </a:t>
            </a:r>
            <a:r>
              <a:rPr lang="en-GB" dirty="0" smtClean="0"/>
              <a:t> method </a:t>
            </a:r>
            <a:r>
              <a:rPr lang="en-GB" dirty="0" smtClean="0"/>
              <a:t>yang </a:t>
            </a:r>
            <a:r>
              <a:rPr lang="en-GB" dirty="0" err="1" smtClean="0"/>
              <a:t>diparameterisasi</a:t>
            </a:r>
            <a:r>
              <a:rPr lang="en-GB" dirty="0" smtClean="0"/>
              <a:t> </a:t>
            </a:r>
            <a:r>
              <a:rPr lang="en-GB" dirty="0" err="1" smtClean="0"/>
              <a:t>oleh</a:t>
            </a:r>
            <a:r>
              <a:rPr lang="en-GB" dirty="0" smtClean="0"/>
              <a:t> </a:t>
            </a:r>
            <a:r>
              <a:rPr lang="en-GB" dirty="0" err="1" smtClean="0"/>
              <a:t>tipe</a:t>
            </a:r>
            <a:r>
              <a:rPr lang="en-GB" dirty="0" smtClean="0"/>
              <a:t>.</a:t>
            </a:r>
          </a:p>
          <a:p>
            <a:pPr>
              <a:buNone/>
            </a:pPr>
            <a:r>
              <a:rPr lang="en-GB" dirty="0" smtClean="0"/>
              <a:t>Contoh1 (format method yang Generic) :</a:t>
            </a:r>
            <a:endParaRPr lang="en-US" dirty="0" smtClean="0"/>
          </a:p>
          <a:p>
            <a:pPr>
              <a:buNone/>
            </a:pPr>
            <a:r>
              <a:rPr lang="en-GB" sz="2400" b="1" dirty="0" smtClean="0"/>
              <a:t>Import </a:t>
            </a:r>
            <a:r>
              <a:rPr lang="en-GB" sz="2400" b="1" dirty="0" err="1" smtClean="0"/>
              <a:t>java.util</a:t>
            </a:r>
            <a:r>
              <a:rPr lang="en-GB" sz="2400" b="1" dirty="0" smtClean="0"/>
              <a:t>.*;</a:t>
            </a:r>
            <a:endParaRPr lang="en-US" sz="2400" b="1" dirty="0" smtClean="0"/>
          </a:p>
          <a:p>
            <a:pPr>
              <a:buNone/>
            </a:pPr>
            <a:r>
              <a:rPr lang="en-GB" sz="2400" b="1" dirty="0" smtClean="0"/>
              <a:t>class Utilities {</a:t>
            </a:r>
            <a:endParaRPr lang="en-US" sz="2400" b="1" dirty="0" smtClean="0"/>
          </a:p>
          <a:p>
            <a:pPr>
              <a:buNone/>
            </a:pPr>
            <a:r>
              <a:rPr lang="en-GB" sz="2400" b="1" dirty="0" smtClean="0"/>
              <a:t> 	</a:t>
            </a:r>
            <a:r>
              <a:rPr lang="en-GB" sz="2400" b="1" dirty="0" smtClean="0"/>
              <a:t>  // </a:t>
            </a:r>
            <a:r>
              <a:rPr lang="en-GB" sz="2400" b="1" dirty="0" smtClean="0"/>
              <a:t>T </a:t>
            </a:r>
            <a:r>
              <a:rPr lang="en-GB" sz="2400" b="1" dirty="0" err="1" smtClean="0"/>
              <a:t>secara</a:t>
            </a:r>
            <a:r>
              <a:rPr lang="en-GB" sz="2400" b="1" dirty="0" smtClean="0"/>
              <a:t> </a:t>
            </a:r>
            <a:r>
              <a:rPr lang="en-GB" sz="2400" b="1" dirty="0" err="1" smtClean="0"/>
              <a:t>implisit</a:t>
            </a:r>
            <a:r>
              <a:rPr lang="en-GB" sz="2400" b="1" dirty="0" smtClean="0"/>
              <a:t> </a:t>
            </a:r>
            <a:r>
              <a:rPr lang="en-GB" sz="2400" b="1" dirty="0" err="1" smtClean="0"/>
              <a:t>merupakan</a:t>
            </a:r>
            <a:r>
              <a:rPr lang="en-GB" sz="2400" b="1" dirty="0" smtClean="0"/>
              <a:t> extends </a:t>
            </a:r>
            <a:r>
              <a:rPr lang="en-GB" sz="2400" b="1" dirty="0" err="1" smtClean="0"/>
              <a:t>Objek</a:t>
            </a:r>
            <a:endParaRPr lang="en-US" sz="2400" b="1" dirty="0" smtClean="0"/>
          </a:p>
          <a:p>
            <a:pPr>
              <a:buNone/>
            </a:pPr>
            <a:r>
              <a:rPr lang="en-GB" sz="2400" b="1" dirty="0" smtClean="0"/>
              <a:t> 	</a:t>
            </a:r>
            <a:r>
              <a:rPr lang="en-GB" sz="2400" b="1" dirty="0" smtClean="0"/>
              <a:t>  public </a:t>
            </a:r>
            <a:r>
              <a:rPr lang="en-GB" sz="2400" b="1" dirty="0" smtClean="0"/>
              <a:t>static &lt;T&gt; </a:t>
            </a:r>
            <a:r>
              <a:rPr lang="en-GB" sz="2400" b="1" dirty="0" err="1" smtClean="0"/>
              <a:t>ArrayList</a:t>
            </a:r>
            <a:r>
              <a:rPr lang="en-GB" sz="2400" b="1" dirty="0" smtClean="0"/>
              <a:t> &lt;T&gt; make(Integer first) {</a:t>
            </a:r>
            <a:endParaRPr lang="en-US" sz="2400" b="1" dirty="0" smtClean="0"/>
          </a:p>
          <a:p>
            <a:pPr>
              <a:buNone/>
            </a:pPr>
            <a:r>
              <a:rPr lang="en-GB" sz="2400" b="1" dirty="0" smtClean="0"/>
              <a:t>   </a:t>
            </a:r>
            <a:r>
              <a:rPr lang="en-GB" sz="2400" b="1" dirty="0" smtClean="0"/>
              <a:t>   </a:t>
            </a:r>
            <a:r>
              <a:rPr lang="en-GB" sz="2400" b="1" dirty="0" smtClean="0"/>
              <a:t>	return new </a:t>
            </a:r>
            <a:r>
              <a:rPr lang="en-GB" sz="2400" b="1" dirty="0" err="1" smtClean="0"/>
              <a:t>ArrayList</a:t>
            </a:r>
            <a:r>
              <a:rPr lang="en-GB" sz="2400" b="1" dirty="0" smtClean="0"/>
              <a:t> &lt;T&gt; (first);</a:t>
            </a:r>
            <a:endParaRPr lang="en-US" sz="2400" b="1" dirty="0" smtClean="0"/>
          </a:p>
          <a:p>
            <a:pPr>
              <a:buNone/>
            </a:pPr>
            <a:r>
              <a:rPr lang="en-GB" sz="2400" b="1" dirty="0" smtClean="0"/>
              <a:t> 	</a:t>
            </a:r>
            <a:r>
              <a:rPr lang="en-GB" sz="2400" b="1" dirty="0" smtClean="0"/>
              <a:t>  }</a:t>
            </a:r>
            <a:endParaRPr lang="en-US" sz="2400" b="1" dirty="0" smtClean="0"/>
          </a:p>
          <a:p>
            <a:pPr>
              <a:buNone/>
            </a:pPr>
            <a:r>
              <a:rPr lang="en-GB" sz="2400" dirty="0" smtClean="0"/>
              <a:t>}</a:t>
            </a:r>
          </a:p>
          <a:p>
            <a:pPr>
              <a:buNone/>
            </a:pPr>
            <a:r>
              <a:rPr lang="en-GB" sz="2400" dirty="0" err="1" smtClean="0"/>
              <a:t>Untuk</a:t>
            </a:r>
            <a:r>
              <a:rPr lang="en-GB" sz="2400" dirty="0" smtClean="0"/>
              <a:t> </a:t>
            </a:r>
            <a:r>
              <a:rPr lang="en-GB" sz="2400" dirty="0" err="1" smtClean="0"/>
              <a:t>membuat</a:t>
            </a:r>
            <a:r>
              <a:rPr lang="en-GB" sz="2400" dirty="0" smtClean="0"/>
              <a:t> </a:t>
            </a:r>
            <a:r>
              <a:rPr lang="en-GB" sz="2400" dirty="0" err="1" smtClean="0"/>
              <a:t>sebuah</a:t>
            </a:r>
            <a:r>
              <a:rPr lang="en-GB" sz="2400" dirty="0" smtClean="0"/>
              <a:t> instance </a:t>
            </a:r>
            <a:r>
              <a:rPr lang="en-GB" sz="2400" dirty="0" err="1" smtClean="0"/>
              <a:t>baru</a:t>
            </a:r>
            <a:r>
              <a:rPr lang="en-GB" sz="2400" dirty="0" smtClean="0"/>
              <a:t> </a:t>
            </a:r>
            <a:r>
              <a:rPr lang="en-GB" sz="2400" dirty="0" err="1" smtClean="0"/>
              <a:t>dari</a:t>
            </a:r>
            <a:r>
              <a:rPr lang="en-GB" sz="2400" dirty="0" smtClean="0"/>
              <a:t> </a:t>
            </a:r>
            <a:endParaRPr lang="en-GB" sz="2400" dirty="0" smtClean="0"/>
          </a:p>
          <a:p>
            <a:pPr>
              <a:buNone/>
            </a:pPr>
            <a:r>
              <a:rPr lang="en-GB" sz="2400" b="1" dirty="0" err="1" smtClean="0"/>
              <a:t>ArrayList</a:t>
            </a:r>
            <a:r>
              <a:rPr lang="en-GB" sz="2400" b="1" dirty="0" smtClean="0"/>
              <a:t> </a:t>
            </a:r>
            <a:r>
              <a:rPr lang="en-GB" sz="2400" b="1" dirty="0" smtClean="0"/>
              <a:t>&lt;Integer&gt;</a:t>
            </a:r>
            <a:r>
              <a:rPr lang="en-GB" sz="2400" dirty="0" smtClean="0"/>
              <a:t>,  </a:t>
            </a:r>
            <a:endParaRPr lang="en-GB" sz="2400" dirty="0" smtClean="0"/>
          </a:p>
          <a:p>
            <a:pPr>
              <a:buNone/>
            </a:pPr>
            <a:r>
              <a:rPr lang="en-GB" sz="2400" dirty="0" err="1" smtClean="0"/>
              <a:t>hanya</a:t>
            </a:r>
            <a:r>
              <a:rPr lang="en-GB" sz="2400" dirty="0" smtClean="0"/>
              <a:t> </a:t>
            </a:r>
            <a:r>
              <a:rPr lang="en-GB" sz="2400" dirty="0" err="1" smtClean="0"/>
              <a:t>diperlukan</a:t>
            </a:r>
            <a:r>
              <a:rPr lang="en-GB" sz="2400" dirty="0" smtClean="0"/>
              <a:t> statement : </a:t>
            </a:r>
            <a:r>
              <a:rPr lang="en-GB" sz="2400" b="1" dirty="0" err="1" smtClean="0"/>
              <a:t>Utilities.make</a:t>
            </a:r>
            <a:r>
              <a:rPr lang="en-GB" sz="2400" b="1" dirty="0" smtClean="0"/>
              <a:t>(Integer(0</a:t>
            </a:r>
            <a:r>
              <a:rPr lang="en-GB" sz="2400" b="1" dirty="0" smtClean="0"/>
              <a:t>));</a:t>
            </a:r>
            <a:endParaRPr lang="en-GB" sz="2400" b="1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pPr algn="ctr"/>
            <a:r>
              <a:rPr lang="en-US" sz="3000" dirty="0" smtClean="0">
                <a:effectLst/>
              </a:rPr>
              <a:t>Method-method Static </a:t>
            </a:r>
            <a:r>
              <a:rPr lang="en-US" sz="3000" dirty="0" err="1" smtClean="0">
                <a:effectLst/>
              </a:rPr>
              <a:t>bertipe</a:t>
            </a:r>
            <a:r>
              <a:rPr lang="en-US" sz="3000" dirty="0" smtClean="0">
                <a:effectLst/>
              </a:rPr>
              <a:t> Generic</a:t>
            </a:r>
            <a:endParaRPr lang="en-US" sz="3000" dirty="0">
              <a:effectLst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4864291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// </a:t>
            </a:r>
            <a:r>
              <a:rPr lang="en-GB" dirty="0" err="1" smtClean="0"/>
              <a:t>Tipe</a:t>
            </a:r>
            <a:r>
              <a:rPr lang="en-GB" dirty="0" smtClean="0"/>
              <a:t> generic </a:t>
            </a:r>
            <a:r>
              <a:rPr lang="en-GB" dirty="0" err="1" smtClean="0"/>
              <a:t>digunakan</a:t>
            </a:r>
            <a:r>
              <a:rPr lang="en-GB" dirty="0" smtClean="0"/>
              <a:t> </a:t>
            </a:r>
            <a:r>
              <a:rPr lang="en-GB" dirty="0" err="1" smtClean="0"/>
              <a:t>sebagai</a:t>
            </a:r>
            <a:r>
              <a:rPr lang="en-GB" dirty="0" smtClean="0"/>
              <a:t> return </a:t>
            </a:r>
            <a:r>
              <a:rPr lang="en-GB" dirty="0" smtClean="0"/>
              <a:t>value</a:t>
            </a:r>
          </a:p>
          <a:p>
            <a:r>
              <a:rPr lang="en-GB" dirty="0" smtClean="0"/>
              <a:t>public class </a:t>
            </a:r>
            <a:r>
              <a:rPr lang="en-GB" dirty="0" err="1" smtClean="0"/>
              <a:t>GenericStaticMethods</a:t>
            </a:r>
            <a:r>
              <a:rPr lang="en-GB" dirty="0" smtClean="0"/>
              <a:t> {</a:t>
            </a:r>
            <a:endParaRPr lang="en-US" dirty="0" smtClean="0"/>
          </a:p>
          <a:p>
            <a:r>
              <a:rPr lang="en-GB" dirty="0" smtClean="0"/>
              <a:t> </a:t>
            </a:r>
            <a:r>
              <a:rPr lang="en-GB" dirty="0" smtClean="0"/>
              <a:t>    public </a:t>
            </a:r>
            <a:r>
              <a:rPr lang="en-GB" dirty="0" smtClean="0"/>
              <a:t>static &lt;</a:t>
            </a:r>
            <a:r>
              <a:rPr lang="en-GB" dirty="0" err="1" smtClean="0"/>
              <a:t>AnyType</a:t>
            </a:r>
            <a:r>
              <a:rPr lang="en-GB" dirty="0" smtClean="0"/>
              <a:t>&gt;</a:t>
            </a:r>
            <a:endParaRPr lang="en-US" dirty="0" smtClean="0"/>
          </a:p>
          <a:p>
            <a:r>
              <a:rPr lang="en-GB" dirty="0" smtClean="0"/>
              <a:t> </a:t>
            </a:r>
            <a:r>
              <a:rPr lang="en-GB" dirty="0" smtClean="0"/>
              <a:t>    </a:t>
            </a:r>
            <a:r>
              <a:rPr lang="en-GB" dirty="0" err="1" smtClean="0"/>
              <a:t>boolean</a:t>
            </a:r>
            <a:r>
              <a:rPr lang="en-GB" dirty="0" smtClean="0"/>
              <a:t> </a:t>
            </a:r>
            <a:r>
              <a:rPr lang="en-GB" dirty="0" smtClean="0"/>
              <a:t>contains(</a:t>
            </a:r>
            <a:r>
              <a:rPr lang="en-GB" dirty="0" err="1" smtClean="0"/>
              <a:t>AnyType</a:t>
            </a:r>
            <a:r>
              <a:rPr lang="en-GB" dirty="0" smtClean="0"/>
              <a:t> </a:t>
            </a:r>
            <a:r>
              <a:rPr lang="en-GB" dirty="0" err="1" smtClean="0"/>
              <a:t>arr</a:t>
            </a:r>
            <a:r>
              <a:rPr lang="en-GB" dirty="0" smtClean="0"/>
              <a:t>[], </a:t>
            </a:r>
            <a:r>
              <a:rPr lang="en-GB" dirty="0" err="1" smtClean="0"/>
              <a:t>AnyType</a:t>
            </a:r>
            <a:r>
              <a:rPr lang="en-GB" dirty="0" smtClean="0"/>
              <a:t> x) {</a:t>
            </a:r>
            <a:endParaRPr lang="en-US" dirty="0" smtClean="0"/>
          </a:p>
          <a:p>
            <a:r>
              <a:rPr lang="en-GB" dirty="0" smtClean="0"/>
              <a:t>    	</a:t>
            </a:r>
            <a:r>
              <a:rPr lang="en-GB" dirty="0" smtClean="0"/>
              <a:t>   for(</a:t>
            </a:r>
            <a:r>
              <a:rPr lang="en-GB" dirty="0" err="1" smtClean="0"/>
              <a:t>AnyType</a:t>
            </a:r>
            <a:r>
              <a:rPr lang="en-GB" dirty="0" smtClean="0"/>
              <a:t> </a:t>
            </a:r>
            <a:r>
              <a:rPr lang="en-GB" dirty="0" err="1" smtClean="0"/>
              <a:t>val</a:t>
            </a:r>
            <a:r>
              <a:rPr lang="en-GB" dirty="0" smtClean="0"/>
              <a:t> : </a:t>
            </a:r>
            <a:r>
              <a:rPr lang="en-GB" dirty="0" err="1" smtClean="0"/>
              <a:t>arr</a:t>
            </a:r>
            <a:r>
              <a:rPr lang="en-GB" dirty="0" smtClean="0"/>
              <a:t>) {</a:t>
            </a:r>
            <a:endParaRPr lang="en-US" dirty="0" smtClean="0"/>
          </a:p>
          <a:p>
            <a:r>
              <a:rPr lang="en-GB" dirty="0" smtClean="0"/>
              <a:t>     	</a:t>
            </a:r>
            <a:r>
              <a:rPr lang="en-GB" dirty="0" smtClean="0"/>
              <a:t>       if(</a:t>
            </a:r>
            <a:r>
              <a:rPr lang="en-GB" dirty="0" err="1" smtClean="0"/>
              <a:t>x.equals</a:t>
            </a:r>
            <a:r>
              <a:rPr lang="en-GB" dirty="0" smtClean="0"/>
              <a:t>(</a:t>
            </a:r>
            <a:r>
              <a:rPr lang="en-GB" dirty="0" err="1" smtClean="0"/>
              <a:t>val</a:t>
            </a:r>
            <a:r>
              <a:rPr lang="en-GB" dirty="0" smtClean="0"/>
              <a:t>)) {</a:t>
            </a:r>
            <a:endParaRPr lang="en-US" dirty="0" smtClean="0"/>
          </a:p>
          <a:p>
            <a:r>
              <a:rPr lang="en-GB" dirty="0" smtClean="0"/>
              <a:t>        	</a:t>
            </a:r>
            <a:r>
              <a:rPr lang="en-GB" dirty="0" smtClean="0"/>
              <a:t>return </a:t>
            </a:r>
            <a:r>
              <a:rPr lang="en-GB" dirty="0" smtClean="0"/>
              <a:t>true;  </a:t>
            </a:r>
            <a:endParaRPr lang="en-US" dirty="0" smtClean="0"/>
          </a:p>
          <a:p>
            <a:r>
              <a:rPr lang="en-GB" dirty="0" smtClean="0"/>
              <a:t>       </a:t>
            </a:r>
            <a:r>
              <a:rPr lang="en-GB" dirty="0" smtClean="0"/>
              <a:t>       } </a:t>
            </a:r>
            <a:endParaRPr lang="en-US" dirty="0" smtClean="0"/>
          </a:p>
          <a:p>
            <a:r>
              <a:rPr lang="en-GB" dirty="0" smtClean="0"/>
              <a:t>    	</a:t>
            </a:r>
            <a:r>
              <a:rPr lang="en-GB" dirty="0" smtClean="0"/>
              <a:t>    } </a:t>
            </a:r>
            <a:endParaRPr lang="en-US" dirty="0" smtClean="0"/>
          </a:p>
          <a:p>
            <a:r>
              <a:rPr lang="en-GB" dirty="0" smtClean="0"/>
              <a:t>   	</a:t>
            </a:r>
            <a:r>
              <a:rPr lang="en-GB" dirty="0" smtClean="0"/>
              <a:t>    return </a:t>
            </a:r>
            <a:r>
              <a:rPr lang="en-GB" dirty="0" smtClean="0"/>
              <a:t>false;</a:t>
            </a:r>
            <a:endParaRPr lang="en-US" dirty="0" smtClean="0"/>
          </a:p>
          <a:p>
            <a:r>
              <a:rPr lang="en-GB" dirty="0" smtClean="0"/>
              <a:t> 	}        </a:t>
            </a:r>
            <a:endParaRPr lang="en-US" dirty="0" smtClean="0"/>
          </a:p>
          <a:p>
            <a:r>
              <a:rPr lang="en-GB" dirty="0" smtClean="0"/>
              <a:t>}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31820" y="274638"/>
            <a:ext cx="8683580" cy="715962"/>
          </a:xfrm>
        </p:spPr>
        <p:txBody>
          <a:bodyPr>
            <a:normAutofit/>
          </a:bodyPr>
          <a:lstStyle/>
          <a:p>
            <a:pPr algn="ctr"/>
            <a:r>
              <a:rPr lang="en-US" sz="3000" dirty="0" smtClean="0">
                <a:effectLst/>
              </a:rPr>
              <a:t>Method-method Static </a:t>
            </a:r>
            <a:r>
              <a:rPr lang="en-US" sz="3000" dirty="0" err="1" smtClean="0">
                <a:effectLst/>
              </a:rPr>
              <a:t>bertipe</a:t>
            </a:r>
            <a:r>
              <a:rPr lang="en-US" sz="3000" dirty="0" smtClean="0">
                <a:effectLst/>
              </a:rPr>
              <a:t> Generic</a:t>
            </a:r>
            <a:endParaRPr lang="en-US" sz="3000" dirty="0">
              <a:effectLst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4864291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// </a:t>
            </a:r>
            <a:r>
              <a:rPr lang="en-GB" dirty="0" err="1" smtClean="0"/>
              <a:t>Tipe</a:t>
            </a:r>
            <a:r>
              <a:rPr lang="en-GB" dirty="0" smtClean="0"/>
              <a:t> </a:t>
            </a:r>
            <a:r>
              <a:rPr lang="en-GB" dirty="0" smtClean="0"/>
              <a:t>generic </a:t>
            </a:r>
            <a:r>
              <a:rPr lang="en-GB" dirty="0" err="1" smtClean="0"/>
              <a:t>digunakan</a:t>
            </a:r>
            <a:r>
              <a:rPr lang="en-GB" dirty="0" smtClean="0"/>
              <a:t> </a:t>
            </a:r>
            <a:r>
              <a:rPr lang="en-GB" dirty="0" err="1" smtClean="0"/>
              <a:t>sebagai</a:t>
            </a:r>
            <a:r>
              <a:rPr lang="en-GB" dirty="0" smtClean="0"/>
              <a:t> </a:t>
            </a:r>
            <a:r>
              <a:rPr lang="en-GB" dirty="0" err="1" smtClean="0"/>
              <a:t>tipe</a:t>
            </a:r>
            <a:r>
              <a:rPr lang="en-GB" dirty="0" smtClean="0"/>
              <a:t> parameter</a:t>
            </a:r>
            <a:endParaRPr lang="en-GB" dirty="0" smtClean="0"/>
          </a:p>
          <a:p>
            <a:r>
              <a:rPr lang="en-GB" dirty="0" smtClean="0"/>
              <a:t>public class </a:t>
            </a:r>
            <a:r>
              <a:rPr lang="en-GB" dirty="0" err="1" smtClean="0"/>
              <a:t>TypeErasure</a:t>
            </a:r>
            <a:r>
              <a:rPr lang="en-GB" dirty="0" smtClean="0"/>
              <a:t> {</a:t>
            </a:r>
            <a:endParaRPr lang="en-US" dirty="0" smtClean="0"/>
          </a:p>
          <a:p>
            <a:r>
              <a:rPr lang="en-GB" dirty="0" smtClean="0"/>
              <a:t>   </a:t>
            </a:r>
            <a:r>
              <a:rPr lang="en-GB" sz="2100" dirty="0" smtClean="0"/>
              <a:t>public static &lt;</a:t>
            </a:r>
            <a:r>
              <a:rPr lang="en-GB" sz="2100" dirty="0" err="1" smtClean="0"/>
              <a:t>AnyType</a:t>
            </a:r>
            <a:r>
              <a:rPr lang="en-GB" sz="2100" dirty="0" smtClean="0"/>
              <a:t> extends Comparable &lt;? super </a:t>
            </a:r>
            <a:r>
              <a:rPr lang="en-GB" sz="2100" dirty="0" err="1" smtClean="0"/>
              <a:t>AnyType</a:t>
            </a:r>
            <a:r>
              <a:rPr lang="en-GB" sz="2100" dirty="0" smtClean="0"/>
              <a:t>&gt;&gt;</a:t>
            </a:r>
            <a:endParaRPr lang="en-US" sz="2100" dirty="0" smtClean="0"/>
          </a:p>
          <a:p>
            <a:r>
              <a:rPr lang="en-GB" dirty="0" smtClean="0"/>
              <a:t>   </a:t>
            </a:r>
            <a:r>
              <a:rPr lang="en-GB" dirty="0" err="1" smtClean="0"/>
              <a:t>AnyType</a:t>
            </a:r>
            <a:r>
              <a:rPr lang="en-GB" dirty="0" smtClean="0"/>
              <a:t> </a:t>
            </a:r>
            <a:r>
              <a:rPr lang="en-GB" dirty="0" err="1" smtClean="0"/>
              <a:t>findMax</a:t>
            </a:r>
            <a:r>
              <a:rPr lang="en-GB" dirty="0" smtClean="0"/>
              <a:t>(</a:t>
            </a:r>
            <a:r>
              <a:rPr lang="en-GB" dirty="0" err="1" smtClean="0"/>
              <a:t>AnyType</a:t>
            </a:r>
            <a:r>
              <a:rPr lang="en-GB" dirty="0" smtClean="0"/>
              <a:t> a[]) {</a:t>
            </a:r>
            <a:endParaRPr lang="en-US" dirty="0" smtClean="0"/>
          </a:p>
          <a:p>
            <a:r>
              <a:rPr lang="en-GB" dirty="0" smtClean="0"/>
              <a:t>      </a:t>
            </a:r>
            <a:r>
              <a:rPr lang="en-GB" dirty="0" smtClean="0"/>
              <a:t> </a:t>
            </a:r>
            <a:r>
              <a:rPr lang="en-GB" dirty="0" err="1" smtClean="0"/>
              <a:t>int</a:t>
            </a:r>
            <a:r>
              <a:rPr lang="en-GB" dirty="0" smtClean="0"/>
              <a:t> </a:t>
            </a:r>
            <a:r>
              <a:rPr lang="en-GB" dirty="0" err="1" smtClean="0"/>
              <a:t>maxIndex</a:t>
            </a:r>
            <a:r>
              <a:rPr lang="en-GB" dirty="0" smtClean="0"/>
              <a:t> = 0;</a:t>
            </a:r>
            <a:endParaRPr lang="en-US" dirty="0" smtClean="0"/>
          </a:p>
          <a:p>
            <a:r>
              <a:rPr lang="en-GB" dirty="0" smtClean="0"/>
              <a:t>      </a:t>
            </a:r>
            <a:r>
              <a:rPr lang="en-GB" dirty="0" smtClean="0"/>
              <a:t> for(</a:t>
            </a:r>
            <a:r>
              <a:rPr lang="en-GB" dirty="0" err="1" smtClean="0"/>
              <a:t>int</a:t>
            </a:r>
            <a:r>
              <a:rPr lang="en-GB" dirty="0" smtClean="0"/>
              <a:t> </a:t>
            </a:r>
            <a:r>
              <a:rPr lang="en-GB" dirty="0" err="1" smtClean="0"/>
              <a:t>i</a:t>
            </a:r>
            <a:r>
              <a:rPr lang="en-GB" dirty="0" smtClean="0"/>
              <a:t>=1; </a:t>
            </a:r>
            <a:r>
              <a:rPr lang="en-GB" dirty="0" err="1" smtClean="0"/>
              <a:t>i</a:t>
            </a:r>
            <a:r>
              <a:rPr lang="en-GB" dirty="0" smtClean="0"/>
              <a:t> &lt; </a:t>
            </a:r>
            <a:r>
              <a:rPr lang="en-GB" dirty="0" err="1" smtClean="0"/>
              <a:t>a.length</a:t>
            </a:r>
            <a:r>
              <a:rPr lang="en-GB" dirty="0" smtClean="0"/>
              <a:t>; </a:t>
            </a:r>
            <a:r>
              <a:rPr lang="en-GB" dirty="0" err="1" smtClean="0"/>
              <a:t>i</a:t>
            </a:r>
            <a:r>
              <a:rPr lang="en-GB" dirty="0" smtClean="0"/>
              <a:t>++) {</a:t>
            </a:r>
            <a:endParaRPr lang="en-US" dirty="0" smtClean="0"/>
          </a:p>
          <a:p>
            <a:r>
              <a:rPr lang="en-GB" dirty="0" smtClean="0"/>
              <a:t>       </a:t>
            </a:r>
            <a:r>
              <a:rPr lang="en-GB" dirty="0" smtClean="0"/>
              <a:t>   </a:t>
            </a:r>
            <a:r>
              <a:rPr lang="en-GB" dirty="0" smtClean="0"/>
              <a:t>if(a[</a:t>
            </a:r>
            <a:r>
              <a:rPr lang="en-GB" dirty="0" err="1" smtClean="0"/>
              <a:t>i</a:t>
            </a:r>
            <a:r>
              <a:rPr lang="en-GB" dirty="0" smtClean="0"/>
              <a:t>].</a:t>
            </a:r>
            <a:r>
              <a:rPr lang="en-GB" dirty="0" err="1" smtClean="0"/>
              <a:t>compareTo</a:t>
            </a:r>
            <a:r>
              <a:rPr lang="en-GB" dirty="0" smtClean="0"/>
              <a:t>(a[</a:t>
            </a:r>
            <a:r>
              <a:rPr lang="en-GB" dirty="0" err="1" smtClean="0"/>
              <a:t>maxIndex</a:t>
            </a:r>
            <a:r>
              <a:rPr lang="en-GB" dirty="0" smtClean="0"/>
              <a:t>])&gt;0) {</a:t>
            </a:r>
            <a:endParaRPr lang="en-US" dirty="0" smtClean="0"/>
          </a:p>
          <a:p>
            <a:r>
              <a:rPr lang="en-GB" dirty="0" smtClean="0"/>
              <a:t>        </a:t>
            </a:r>
            <a:r>
              <a:rPr lang="en-GB" dirty="0" smtClean="0"/>
              <a:t>     </a:t>
            </a:r>
            <a:r>
              <a:rPr lang="en-GB" dirty="0" err="1" smtClean="0"/>
              <a:t>maxIndex</a:t>
            </a:r>
            <a:r>
              <a:rPr lang="en-GB" dirty="0" smtClean="0"/>
              <a:t>=</a:t>
            </a:r>
            <a:r>
              <a:rPr lang="en-GB" dirty="0" err="1" smtClean="0"/>
              <a:t>i</a:t>
            </a:r>
            <a:r>
              <a:rPr lang="en-GB" dirty="0" smtClean="0"/>
              <a:t>;  </a:t>
            </a:r>
            <a:endParaRPr lang="en-US" dirty="0" smtClean="0"/>
          </a:p>
          <a:p>
            <a:r>
              <a:rPr lang="en-GB" dirty="0" smtClean="0"/>
              <a:t>         </a:t>
            </a:r>
            <a:r>
              <a:rPr lang="en-GB" dirty="0" smtClean="0"/>
              <a:t> } </a:t>
            </a:r>
            <a:endParaRPr lang="en-US" dirty="0" smtClean="0"/>
          </a:p>
          <a:p>
            <a:r>
              <a:rPr lang="en-GB" dirty="0" smtClean="0"/>
              <a:t>      </a:t>
            </a:r>
            <a:r>
              <a:rPr lang="en-GB" dirty="0" smtClean="0"/>
              <a:t> }</a:t>
            </a:r>
            <a:endParaRPr lang="en-US" dirty="0" smtClean="0"/>
          </a:p>
          <a:p>
            <a:r>
              <a:rPr lang="en-GB" dirty="0" smtClean="0"/>
              <a:t>      </a:t>
            </a:r>
            <a:r>
              <a:rPr lang="en-GB" dirty="0" smtClean="0"/>
              <a:t> return </a:t>
            </a:r>
            <a:r>
              <a:rPr lang="en-GB" dirty="0" smtClean="0"/>
              <a:t>a[</a:t>
            </a:r>
            <a:r>
              <a:rPr lang="en-GB" dirty="0" err="1" smtClean="0"/>
              <a:t>maxIndex</a:t>
            </a:r>
            <a:r>
              <a:rPr lang="en-GB" dirty="0" smtClean="0"/>
              <a:t>];    </a:t>
            </a:r>
            <a:endParaRPr lang="en-US" dirty="0" smtClean="0"/>
          </a:p>
          <a:p>
            <a:r>
              <a:rPr lang="en-GB" dirty="0" smtClean="0"/>
              <a:t>   }    </a:t>
            </a:r>
            <a:endParaRPr lang="en-US" dirty="0" smtClean="0"/>
          </a:p>
          <a:p>
            <a:r>
              <a:rPr lang="en-GB" dirty="0" smtClean="0"/>
              <a:t>}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31820" y="274638"/>
            <a:ext cx="8683580" cy="715962"/>
          </a:xfrm>
        </p:spPr>
        <p:txBody>
          <a:bodyPr>
            <a:normAutofit/>
          </a:bodyPr>
          <a:lstStyle/>
          <a:p>
            <a:pPr algn="ctr"/>
            <a:r>
              <a:rPr lang="en-US" sz="3000" dirty="0" smtClean="0">
                <a:effectLst/>
              </a:rPr>
              <a:t>Method-method Static </a:t>
            </a:r>
            <a:r>
              <a:rPr lang="en-US" sz="3000" dirty="0" err="1" smtClean="0">
                <a:effectLst/>
              </a:rPr>
              <a:t>bertipe</a:t>
            </a:r>
            <a:r>
              <a:rPr lang="en-US" sz="3000" dirty="0" smtClean="0">
                <a:effectLst/>
              </a:rPr>
              <a:t> Generic</a:t>
            </a:r>
            <a:endParaRPr lang="en-US" sz="3000" dirty="0">
              <a:effectLst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4864291"/>
          </a:xfrm>
        </p:spPr>
        <p:txBody>
          <a:bodyPr>
            <a:normAutofit/>
          </a:bodyPr>
          <a:lstStyle/>
          <a:p>
            <a:pPr marL="624078" lvl="0" indent="-514350">
              <a:buNone/>
            </a:pPr>
            <a:r>
              <a:rPr lang="en-GB" dirty="0" smtClean="0"/>
              <a:t>1. </a:t>
            </a:r>
            <a:r>
              <a:rPr lang="en-GB" dirty="0" err="1" smtClean="0"/>
              <a:t>Tipe-tipe</a:t>
            </a:r>
            <a:r>
              <a:rPr lang="en-GB" dirty="0" smtClean="0"/>
              <a:t> </a:t>
            </a:r>
            <a:r>
              <a:rPr lang="en-GB" dirty="0" smtClean="0"/>
              <a:t>primitive </a:t>
            </a:r>
            <a:r>
              <a:rPr lang="en-GB" dirty="0" err="1" smtClean="0"/>
              <a:t>tidak</a:t>
            </a:r>
            <a:r>
              <a:rPr lang="en-GB" dirty="0" smtClean="0"/>
              <a:t> </a:t>
            </a:r>
            <a:r>
              <a:rPr lang="en-GB" dirty="0" err="1" smtClean="0"/>
              <a:t>dapat</a:t>
            </a:r>
            <a:r>
              <a:rPr lang="en-GB" dirty="0" smtClean="0"/>
              <a:t> </a:t>
            </a:r>
            <a:r>
              <a:rPr lang="en-GB" dirty="0" err="1" smtClean="0"/>
              <a:t>digunakan</a:t>
            </a:r>
            <a:r>
              <a:rPr lang="en-GB" dirty="0" smtClean="0"/>
              <a:t> </a:t>
            </a:r>
            <a:r>
              <a:rPr lang="en-GB" dirty="0" err="1" smtClean="0"/>
              <a:t>sebagai</a:t>
            </a:r>
            <a:r>
              <a:rPr lang="en-GB" dirty="0" smtClean="0"/>
              <a:t> </a:t>
            </a:r>
            <a:r>
              <a:rPr lang="en-GB" dirty="0" err="1" smtClean="0"/>
              <a:t>tipe</a:t>
            </a:r>
            <a:r>
              <a:rPr lang="en-GB" dirty="0" smtClean="0"/>
              <a:t> parameter, </a:t>
            </a:r>
            <a:endParaRPr lang="en-US" dirty="0" smtClean="0"/>
          </a:p>
          <a:p>
            <a:pPr>
              <a:buNone/>
            </a:pPr>
            <a:r>
              <a:rPr lang="en-GB" dirty="0" smtClean="0"/>
              <a:t>    </a:t>
            </a:r>
            <a:r>
              <a:rPr lang="en-GB" dirty="0" err="1" smtClean="0"/>
              <a:t>Contoh</a:t>
            </a:r>
            <a:r>
              <a:rPr lang="en-GB" dirty="0" smtClean="0"/>
              <a:t>:  </a:t>
            </a:r>
            <a:r>
              <a:rPr lang="en-GB" b="1" dirty="0" err="1" smtClean="0"/>
              <a:t>ArrayList</a:t>
            </a:r>
            <a:r>
              <a:rPr lang="en-GB" b="1" dirty="0" smtClean="0"/>
              <a:t> &lt;</a:t>
            </a:r>
            <a:r>
              <a:rPr lang="en-GB" b="1" dirty="0" err="1" smtClean="0"/>
              <a:t>int</a:t>
            </a:r>
            <a:r>
              <a:rPr lang="en-GB" b="1" dirty="0" smtClean="0"/>
              <a:t>&gt;;</a:t>
            </a:r>
            <a:r>
              <a:rPr lang="en-GB" dirty="0" smtClean="0"/>
              <a:t>   // </a:t>
            </a:r>
            <a:r>
              <a:rPr lang="en-GB" dirty="0" err="1" smtClean="0"/>
              <a:t>adalah</a:t>
            </a:r>
            <a:r>
              <a:rPr lang="en-GB" dirty="0" smtClean="0"/>
              <a:t> </a:t>
            </a:r>
            <a:r>
              <a:rPr lang="en-GB" b="1" dirty="0" err="1" smtClean="0">
                <a:solidFill>
                  <a:srgbClr val="FF0000"/>
                </a:solidFill>
              </a:rPr>
              <a:t>ilegal</a:t>
            </a:r>
            <a:r>
              <a:rPr lang="en-GB" dirty="0" smtClean="0"/>
              <a:t>.</a:t>
            </a:r>
          </a:p>
          <a:p>
            <a:pPr>
              <a:buNone/>
            </a:pPr>
            <a:endParaRPr lang="en-US" sz="1000" dirty="0" smtClean="0"/>
          </a:p>
          <a:p>
            <a:pPr lvl="0">
              <a:buNone/>
            </a:pPr>
            <a:r>
              <a:rPr lang="en-GB" dirty="0" smtClean="0"/>
              <a:t>2. </a:t>
            </a:r>
            <a:r>
              <a:rPr lang="en-GB" dirty="0" err="1" smtClean="0"/>
              <a:t>Instanceof</a:t>
            </a:r>
            <a:r>
              <a:rPr lang="en-GB" dirty="0" smtClean="0"/>
              <a:t> </a:t>
            </a:r>
            <a:r>
              <a:rPr lang="en-GB" dirty="0" smtClean="0"/>
              <a:t>Test</a:t>
            </a:r>
            <a:endParaRPr lang="en-US" dirty="0" smtClean="0"/>
          </a:p>
          <a:p>
            <a:pPr>
              <a:buNone/>
            </a:pPr>
            <a:r>
              <a:rPr lang="en-GB" dirty="0" smtClean="0"/>
              <a:t>    </a:t>
            </a:r>
            <a:r>
              <a:rPr lang="en-GB" dirty="0" err="1" smtClean="0"/>
              <a:t>Contoh</a:t>
            </a:r>
            <a:r>
              <a:rPr lang="en-GB" dirty="0" smtClean="0"/>
              <a:t>:</a:t>
            </a:r>
            <a:endParaRPr lang="en-US" dirty="0" smtClean="0"/>
          </a:p>
          <a:p>
            <a:pPr>
              <a:buNone/>
            </a:pPr>
            <a:r>
              <a:rPr lang="en-GB" sz="2400" dirty="0" smtClean="0"/>
              <a:t>     </a:t>
            </a:r>
            <a:r>
              <a:rPr lang="en-GB" sz="2300" b="1" dirty="0" err="1" smtClean="0"/>
              <a:t>ArrayList</a:t>
            </a:r>
            <a:r>
              <a:rPr lang="en-GB" sz="2300" b="1" dirty="0" smtClean="0"/>
              <a:t> </a:t>
            </a:r>
            <a:r>
              <a:rPr lang="en-GB" sz="2300" b="1" dirty="0" smtClean="0"/>
              <a:t>&lt;Integer&gt; list1 = new </a:t>
            </a:r>
            <a:r>
              <a:rPr lang="en-GB" sz="2300" b="1" dirty="0" err="1" smtClean="0"/>
              <a:t>ArrayList</a:t>
            </a:r>
            <a:r>
              <a:rPr lang="en-GB" sz="2300" b="1" dirty="0" smtClean="0"/>
              <a:t> &lt;Integer&gt; ();</a:t>
            </a:r>
            <a:endParaRPr lang="en-US" sz="2300" b="1" dirty="0" smtClean="0"/>
          </a:p>
          <a:p>
            <a:pPr>
              <a:buNone/>
            </a:pPr>
            <a:r>
              <a:rPr lang="en-GB" dirty="0" smtClean="0"/>
              <a:t>    </a:t>
            </a:r>
            <a:r>
              <a:rPr lang="en-GB" sz="2400" b="1" dirty="0" smtClean="0"/>
              <a:t>list1.add(4</a:t>
            </a:r>
            <a:r>
              <a:rPr lang="en-GB" sz="2400" b="1" dirty="0" smtClean="0"/>
              <a:t>);</a:t>
            </a:r>
            <a:endParaRPr lang="en-US" sz="2400" b="1" dirty="0" smtClean="0"/>
          </a:p>
          <a:p>
            <a:pPr>
              <a:buNone/>
            </a:pPr>
            <a:r>
              <a:rPr lang="en-GB" sz="2400" b="1" dirty="0" smtClean="0"/>
              <a:t>    Object </a:t>
            </a:r>
            <a:r>
              <a:rPr lang="en-GB" sz="2400" b="1" dirty="0" smtClean="0"/>
              <a:t>list2 = list1;</a:t>
            </a:r>
            <a:endParaRPr lang="en-US" sz="2400" b="1" dirty="0" smtClean="0"/>
          </a:p>
          <a:p>
            <a:pPr>
              <a:buNone/>
            </a:pPr>
            <a:r>
              <a:rPr lang="en-GB" sz="2400" b="1" dirty="0" smtClean="0"/>
              <a:t>    </a:t>
            </a:r>
            <a:r>
              <a:rPr lang="en-GB" sz="2400" b="1" dirty="0" err="1" smtClean="0"/>
              <a:t>ArrayList</a:t>
            </a:r>
            <a:r>
              <a:rPr lang="en-GB" sz="2400" b="1" dirty="0" smtClean="0"/>
              <a:t> </a:t>
            </a:r>
            <a:r>
              <a:rPr lang="en-GB" sz="2400" b="1" dirty="0" smtClean="0"/>
              <a:t>&lt;String&gt; list2 = (</a:t>
            </a:r>
            <a:r>
              <a:rPr lang="en-GB" sz="2400" b="1" dirty="0" err="1" smtClean="0"/>
              <a:t>ArrayList</a:t>
            </a:r>
            <a:r>
              <a:rPr lang="en-GB" sz="2400" b="1" dirty="0" smtClean="0"/>
              <a:t> &lt;String&gt;) list;</a:t>
            </a:r>
            <a:endParaRPr lang="en-US" sz="2400" b="1" dirty="0" smtClean="0"/>
          </a:p>
          <a:p>
            <a:pPr>
              <a:buNone/>
            </a:pPr>
            <a:r>
              <a:rPr lang="en-GB" sz="2400" b="1" dirty="0" smtClean="0"/>
              <a:t>    String </a:t>
            </a:r>
            <a:r>
              <a:rPr lang="en-GB" sz="2400" b="1" dirty="0" smtClean="0"/>
              <a:t>s = list2.get(0); // </a:t>
            </a:r>
            <a:r>
              <a:rPr lang="en-GB" sz="2400" b="1" dirty="0" smtClean="0">
                <a:solidFill>
                  <a:srgbClr val="FF0000"/>
                </a:solidFill>
              </a:rPr>
              <a:t>run time error</a:t>
            </a:r>
            <a:endParaRPr lang="en-US" sz="2400" b="1" dirty="0" smtClean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pPr algn="ctr"/>
            <a:r>
              <a:rPr lang="en-US" sz="3200" dirty="0" err="1" smtClean="0">
                <a:effectLst/>
              </a:rPr>
              <a:t>Keterbatasan</a:t>
            </a:r>
            <a:r>
              <a:rPr lang="en-US" sz="3200" dirty="0" smtClean="0">
                <a:effectLst/>
              </a:rPr>
              <a:t> </a:t>
            </a:r>
            <a:r>
              <a:rPr lang="en-US" sz="3200" dirty="0" err="1" smtClean="0">
                <a:effectLst/>
              </a:rPr>
              <a:t>Tipe</a:t>
            </a:r>
            <a:r>
              <a:rPr lang="en-US" sz="3200" dirty="0" smtClean="0">
                <a:effectLst/>
              </a:rPr>
              <a:t> Data Generic</a:t>
            </a:r>
            <a:endParaRPr lang="en-US" sz="3200" dirty="0">
              <a:effectLst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18479</TotalTime>
  <Words>678</Words>
  <Application>Microsoft Office PowerPoint</Application>
  <PresentationFormat>On-screen Show (4:3)</PresentationFormat>
  <Paragraphs>161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Concourse</vt:lpstr>
      <vt:lpstr>Generic dan Functor</vt:lpstr>
      <vt:lpstr>Tipe Data Generic</vt:lpstr>
      <vt:lpstr>Tipe Data Generic</vt:lpstr>
      <vt:lpstr>Membuat Class bertipe Generic</vt:lpstr>
      <vt:lpstr>Mengimplementasikan  Komponen-komponen Generic</vt:lpstr>
      <vt:lpstr>Method-method Static bertipe Generic</vt:lpstr>
      <vt:lpstr>Method-method Static bertipe Generic</vt:lpstr>
      <vt:lpstr>Method-method Static bertipe Generic</vt:lpstr>
      <vt:lpstr>Keterbatasan Tipe Data Generic</vt:lpstr>
      <vt:lpstr>Keterbatasan Tipe Data Generic</vt:lpstr>
      <vt:lpstr>Keterbatasan Tipe Data Generic</vt:lpstr>
      <vt:lpstr>Mengatasi Keterbatasan Instansiasi  Tipe Data Generic</vt:lpstr>
      <vt:lpstr>Functor</vt:lpstr>
    </vt:vector>
  </TitlesOfParts>
  <Company>Columbia University Computer Science Department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Models</dc:title>
  <dc:creator>Valued Sony Customer</dc:creator>
  <cp:lastModifiedBy>COMPAQ</cp:lastModifiedBy>
  <cp:revision>329</cp:revision>
  <dcterms:created xsi:type="dcterms:W3CDTF">2001-04-26T04:38:43Z</dcterms:created>
  <dcterms:modified xsi:type="dcterms:W3CDTF">2019-10-13T15:25:43Z</dcterms:modified>
</cp:coreProperties>
</file>