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9"/>
  </p:notesMasterIdLst>
  <p:handoutMasterIdLst>
    <p:handoutMasterId r:id="rId40"/>
  </p:handoutMasterIdLst>
  <p:sldIdLst>
    <p:sldId id="437" r:id="rId2"/>
    <p:sldId id="444" r:id="rId3"/>
    <p:sldId id="445" r:id="rId4"/>
    <p:sldId id="446" r:id="rId5"/>
    <p:sldId id="447" r:id="rId6"/>
    <p:sldId id="448" r:id="rId7"/>
    <p:sldId id="449" r:id="rId8"/>
    <p:sldId id="438" r:id="rId9"/>
    <p:sldId id="451" r:id="rId10"/>
    <p:sldId id="452" r:id="rId11"/>
    <p:sldId id="454" r:id="rId12"/>
    <p:sldId id="456" r:id="rId13"/>
    <p:sldId id="458" r:id="rId14"/>
    <p:sldId id="460" r:id="rId15"/>
    <p:sldId id="461" r:id="rId16"/>
    <p:sldId id="462" r:id="rId17"/>
    <p:sldId id="439" r:id="rId18"/>
    <p:sldId id="464" r:id="rId19"/>
    <p:sldId id="466" r:id="rId20"/>
    <p:sldId id="440" r:id="rId21"/>
    <p:sldId id="471" r:id="rId22"/>
    <p:sldId id="474" r:id="rId23"/>
    <p:sldId id="475" r:id="rId24"/>
    <p:sldId id="441" r:id="rId25"/>
    <p:sldId id="472" r:id="rId26"/>
    <p:sldId id="442" r:id="rId27"/>
    <p:sldId id="469" r:id="rId28"/>
    <p:sldId id="482" r:id="rId29"/>
    <p:sldId id="443" r:id="rId30"/>
    <p:sldId id="470" r:id="rId31"/>
    <p:sldId id="483" r:id="rId32"/>
    <p:sldId id="484" r:id="rId33"/>
    <p:sldId id="485" r:id="rId34"/>
    <p:sldId id="486" r:id="rId35"/>
    <p:sldId id="487" r:id="rId36"/>
    <p:sldId id="490" r:id="rId37"/>
    <p:sldId id="493" r:id="rId38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D60093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Interface Collection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Class Set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Class List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Class Queue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5. Class Map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6. Class Collection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dirty="0" err="1" smtClean="0">
                <a:effectLst/>
              </a:rPr>
              <a:t>Menangani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  <a:effectLst/>
              </a:rPr>
              <a:t>Struktur</a:t>
            </a:r>
            <a:r>
              <a:rPr lang="en-US" sz="3400" dirty="0" smtClean="0">
                <a:solidFill>
                  <a:srgbClr val="FF0000"/>
                </a:solidFill>
                <a:effectLst/>
              </a:rPr>
              <a:t> Data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effectLst/>
              </a:rPr>
              <a:t>dengan</a:t>
            </a:r>
            <a:r>
              <a:rPr lang="en-US" sz="3400" dirty="0" smtClean="0">
                <a:effectLst/>
              </a:rPr>
              <a:t> </a:t>
            </a:r>
            <a:br>
              <a:rPr lang="en-US" sz="3400" dirty="0" smtClean="0">
                <a:effectLst/>
              </a:rPr>
            </a:br>
            <a:r>
              <a:rPr lang="en-US" sz="3400" dirty="0" smtClean="0">
                <a:effectLst/>
              </a:rPr>
              <a:t>Java Collection Framework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57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public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add(Object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kumimoji="0"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 </a:t>
                      </a:r>
                    </a:p>
                    <a:p>
                      <a:pPr algn="l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 nilai </a:t>
                      </a:r>
                      <a:r>
                        <a:rPr kumimoji="0" lang="pt-B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kumimoji="0" lang="pt-B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 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 sukses ditambahkan ke dalam Collection.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clear()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milik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remove(Object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 single instance dari </a:t>
                      </a:r>
                      <a:r>
                        <a:rPr kumimoji="0" lang="pt-B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obj 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 collection. 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dihapus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contains(Object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obj.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interface Collection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800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apapun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menunjuk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equals(Object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 nilai jika </a:t>
                      </a:r>
                      <a:r>
                        <a:rPr kumimoji="0" lang="pt-B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obj 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 dengan yang ada pada collection.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hash code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Objects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collections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hash code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interface Collection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/>
                <a:gridCol w="2971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&lt;? extends 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 </a:t>
                      </a:r>
                    </a:p>
                    <a:p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 nilai </a:t>
                      </a:r>
                      <a:r>
                        <a:rPr kumimoji="0" lang="pt-B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kumimoji="0" lang="pt-BR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 elemen c  </a:t>
                      </a: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 ditambahkan ke dalam collection</a:t>
                      </a:r>
                      <a:endParaRPr lang="en-US" dirty="0"/>
                    </a:p>
                  </a:txBody>
                  <a:tcPr anchor="ctr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containsAll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Mengecek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interface Collection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3733800"/>
              </a:tblGrid>
              <a:tr h="5530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1801276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terhapus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dirty="0"/>
                    </a:p>
                  </a:txBody>
                  <a:tcPr anchor="ctr"/>
                </a:tc>
              </a:tr>
              <a:tr h="237010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retainAll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&lt;?&gt; 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Menghapus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&lt;?&gt; c.</a:t>
                      </a: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&lt;?&gt; 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dihapus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interface Collection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6019800"/>
              </a:tblGrid>
              <a:tr h="389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684005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Object[]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array.</a:t>
                      </a:r>
                      <a:endParaRPr lang="en-US" dirty="0"/>
                    </a:p>
                  </a:txBody>
                  <a:tcPr anchor="ctr"/>
                </a:tc>
              </a:tr>
              <a:tr h="1669618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T[]  </a:t>
                      </a:r>
                      <a:r>
                        <a:rPr kumimoji="0" lang="en-US" sz="18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(T[] 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bentuk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dimana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array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interface Collection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16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public interface Collection &lt;</a:t>
            </a:r>
            <a:r>
              <a:rPr lang="en-US" sz="2400" dirty="0" err="1" smtClean="0"/>
              <a:t>tipeElmGeneric</a:t>
            </a:r>
            <a:r>
              <a:rPr lang="en-US" sz="2400" dirty="0" smtClean="0"/>
              <a:t>&gt; extends  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Iterable</a:t>
            </a:r>
            <a:r>
              <a:rPr lang="en-US" sz="2400" dirty="0" smtClean="0"/>
              <a:t> &lt;</a:t>
            </a:r>
            <a:r>
              <a:rPr lang="en-US" sz="2400" dirty="0" err="1" smtClean="0"/>
              <a:t>tipeElmGeneric</a:t>
            </a:r>
            <a:r>
              <a:rPr lang="en-US" sz="2400" dirty="0" smtClean="0"/>
              <a:t>&gt;, </a:t>
            </a:r>
            <a:r>
              <a:rPr lang="en-US" sz="2400" dirty="0" err="1" smtClean="0"/>
              <a:t>java.io.Serializable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200" dirty="0" err="1" smtClean="0"/>
              <a:t>int</a:t>
            </a:r>
            <a:r>
              <a:rPr lang="en-US" sz="2200" dirty="0" smtClean="0"/>
              <a:t> size(); // </a:t>
            </a: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dirty="0" err="1" smtClean="0"/>
              <a:t>berapa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koleksi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	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isEmpty</a:t>
            </a:r>
            <a:r>
              <a:rPr lang="en-US" sz="2200" dirty="0" smtClean="0"/>
              <a:t>(); // </a:t>
            </a:r>
            <a:r>
              <a:rPr lang="en-US" sz="2200" dirty="0" err="1" smtClean="0"/>
              <a:t>cek</a:t>
            </a:r>
            <a:r>
              <a:rPr lang="en-US" sz="2200" dirty="0" smtClean="0"/>
              <a:t> </a:t>
            </a:r>
            <a:r>
              <a:rPr lang="en-US" sz="2200" dirty="0" err="1" smtClean="0"/>
              <a:t>isi</a:t>
            </a:r>
            <a:r>
              <a:rPr lang="en-US" sz="2200" dirty="0" smtClean="0"/>
              <a:t> </a:t>
            </a:r>
            <a:r>
              <a:rPr lang="en-US" sz="2200" dirty="0" err="1" smtClean="0"/>
              <a:t>koleksi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/</a:t>
            </a:r>
            <a:r>
              <a:rPr lang="en-US" sz="2200" dirty="0" err="1" smtClean="0"/>
              <a:t>tidak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	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contains(Object x); // </a:t>
            </a:r>
            <a:r>
              <a:rPr lang="en-US" sz="2200" dirty="0" err="1" smtClean="0"/>
              <a:t>tes</a:t>
            </a:r>
            <a:r>
              <a:rPr lang="en-US" sz="2200" dirty="0" smtClean="0"/>
              <a:t> </a:t>
            </a:r>
            <a:r>
              <a:rPr lang="en-US" sz="2200" dirty="0" err="1" smtClean="0"/>
              <a:t>keberadaan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x</a:t>
            </a:r>
          </a:p>
          <a:p>
            <a:pPr>
              <a:buNone/>
            </a:pPr>
            <a:r>
              <a:rPr lang="en-US" sz="2200" dirty="0" smtClean="0"/>
              <a:t>  	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add(</a:t>
            </a:r>
            <a:r>
              <a:rPr lang="en-US" sz="2200" dirty="0" err="1" smtClean="0"/>
              <a:t>AnyType</a:t>
            </a:r>
            <a:r>
              <a:rPr lang="en-US" sz="2200" dirty="0" smtClean="0"/>
              <a:t> x); // </a:t>
            </a:r>
            <a:r>
              <a:rPr lang="en-US" sz="2200" dirty="0" err="1" smtClean="0"/>
              <a:t>nambah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x</a:t>
            </a:r>
          </a:p>
          <a:p>
            <a:pPr>
              <a:buNone/>
            </a:pPr>
            <a:r>
              <a:rPr lang="en-US" sz="2200" dirty="0" smtClean="0"/>
              <a:t>  	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remove(Object x); // </a:t>
            </a:r>
            <a:r>
              <a:rPr lang="en-US" sz="2200" dirty="0" err="1" smtClean="0"/>
              <a:t>hapus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x</a:t>
            </a:r>
          </a:p>
          <a:p>
            <a:pPr>
              <a:buNone/>
            </a:pPr>
            <a:r>
              <a:rPr lang="en-US" sz="2200" dirty="0" smtClean="0"/>
              <a:t>  	 void clear(); // </a:t>
            </a:r>
            <a:r>
              <a:rPr lang="en-US" sz="2200" dirty="0" err="1" smtClean="0"/>
              <a:t>ubah</a:t>
            </a:r>
            <a:r>
              <a:rPr lang="en-US" sz="2200" dirty="0" smtClean="0"/>
              <a:t> </a:t>
            </a:r>
            <a:r>
              <a:rPr lang="en-US" sz="2200" dirty="0" err="1" smtClean="0"/>
              <a:t>ukuran</a:t>
            </a:r>
            <a:r>
              <a:rPr lang="en-US" sz="2200" dirty="0" smtClean="0"/>
              <a:t> </a:t>
            </a:r>
            <a:r>
              <a:rPr lang="en-US" sz="2200" dirty="0" err="1" smtClean="0"/>
              <a:t>koleksi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zero</a:t>
            </a:r>
          </a:p>
          <a:p>
            <a:pPr>
              <a:buNone/>
            </a:pPr>
            <a:r>
              <a:rPr lang="en-US" sz="2400" dirty="0" smtClean="0"/>
              <a:t>  	 </a:t>
            </a:r>
            <a:r>
              <a:rPr lang="en-US" sz="2200" dirty="0" smtClean="0"/>
              <a:t>Object[] </a:t>
            </a:r>
            <a:r>
              <a:rPr lang="en-US" sz="2200" dirty="0" err="1" smtClean="0"/>
              <a:t>toArray</a:t>
            </a:r>
            <a:r>
              <a:rPr lang="en-US" sz="2200" dirty="0" smtClean="0"/>
              <a:t>(); </a:t>
            </a:r>
            <a:r>
              <a:rPr lang="en-US" sz="1800" dirty="0" smtClean="0"/>
              <a:t>//</a:t>
            </a:r>
            <a:r>
              <a:rPr lang="en-US" sz="1800" dirty="0" err="1" smtClean="0">
                <a:solidFill>
                  <a:schemeClr val="dk1"/>
                </a:solidFill>
              </a:rPr>
              <a:t>kembalikan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semua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elemen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koleksi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menjadi</a:t>
            </a:r>
            <a:r>
              <a:rPr lang="en-US" sz="1800" dirty="0" smtClean="0">
                <a:solidFill>
                  <a:schemeClr val="dk1"/>
                </a:solidFill>
              </a:rPr>
              <a:t> array</a:t>
            </a: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  	 </a:t>
            </a:r>
            <a:r>
              <a:rPr lang="en-US" sz="2200" dirty="0" smtClean="0"/>
              <a:t>&lt;</a:t>
            </a:r>
            <a:r>
              <a:rPr lang="en-US" sz="2200" dirty="0" err="1" smtClean="0"/>
              <a:t>OtherType</a:t>
            </a:r>
            <a:r>
              <a:rPr lang="en-US" sz="2200" dirty="0" smtClean="0"/>
              <a:t>&gt; </a:t>
            </a:r>
            <a:r>
              <a:rPr lang="en-US" sz="2200" dirty="0" err="1" smtClean="0"/>
              <a:t>OtherType</a:t>
            </a:r>
            <a:r>
              <a:rPr lang="en-US" sz="2200" dirty="0" smtClean="0"/>
              <a:t>[] </a:t>
            </a:r>
            <a:r>
              <a:rPr lang="en-US" sz="2200" dirty="0" err="1" smtClean="0"/>
              <a:t>toArray</a:t>
            </a:r>
            <a:r>
              <a:rPr lang="en-US" sz="2200" dirty="0" smtClean="0"/>
              <a:t>(</a:t>
            </a:r>
            <a:r>
              <a:rPr lang="en-US" sz="2200" dirty="0" err="1" smtClean="0"/>
              <a:t>OtherType</a:t>
            </a:r>
            <a:r>
              <a:rPr lang="en-US" sz="2200" dirty="0" smtClean="0"/>
              <a:t>[] </a:t>
            </a:r>
            <a:r>
              <a:rPr lang="en-US" sz="2200" dirty="0" err="1" smtClean="0"/>
              <a:t>arr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Bentuk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umum</a:t>
            </a:r>
            <a:r>
              <a:rPr lang="en-US" sz="3000" dirty="0" smtClean="0">
                <a:effectLst/>
              </a:rPr>
              <a:t> interface Collection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i="1" dirty="0" smtClean="0"/>
              <a:t>CobaCollection.java</a:t>
            </a:r>
          </a:p>
          <a:p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c </a:t>
            </a:r>
            <a:r>
              <a:rPr lang="en-US" dirty="0" err="1" smtClean="0"/>
              <a:t>dari</a:t>
            </a:r>
            <a:r>
              <a:rPr lang="en-US" dirty="0" smtClean="0"/>
              <a:t> class Collection:</a:t>
            </a:r>
          </a:p>
          <a:p>
            <a:r>
              <a:rPr lang="en-US" sz="2400" b="1" i="1" dirty="0" smtClean="0"/>
              <a:t>Collection &lt;String&gt; c = new </a:t>
            </a:r>
            <a:r>
              <a:rPr lang="en-US" sz="2400" b="1" i="1" dirty="0" err="1" smtClean="0"/>
              <a:t>ArrayList</a:t>
            </a:r>
            <a:r>
              <a:rPr lang="en-US" sz="2400" b="1" i="1" dirty="0" smtClean="0"/>
              <a:t> &lt;String&gt; ();</a:t>
            </a:r>
          </a:p>
          <a:p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Collection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statement:</a:t>
            </a:r>
          </a:p>
          <a:p>
            <a:r>
              <a:rPr lang="en-US" sz="2400" b="1" i="1" dirty="0" smtClean="0"/>
              <a:t>Collection c = new </a:t>
            </a:r>
            <a:r>
              <a:rPr lang="en-US" sz="2400" b="1" i="1" dirty="0" err="1" smtClean="0"/>
              <a:t>ArrayList</a:t>
            </a:r>
            <a:r>
              <a:rPr lang="en-US" sz="2400" b="1" i="1" dirty="0" smtClean="0"/>
              <a:t> ();</a:t>
            </a:r>
          </a:p>
          <a:p>
            <a:r>
              <a:rPr lang="en-US" sz="2400" dirty="0" err="1" smtClean="0"/>
              <a:t>Maka</a:t>
            </a:r>
            <a:r>
              <a:rPr lang="en-US" sz="2400" dirty="0" smtClean="0"/>
              <a:t> Collection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defaultnya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Object.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primitif</a:t>
            </a:r>
            <a:r>
              <a:rPr lang="en-US" sz="2400" dirty="0" smtClean="0"/>
              <a:t>.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pembatasan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data, </a:t>
            </a:r>
            <a:r>
              <a:rPr lang="en-US" sz="2400" dirty="0" err="1" smtClean="0"/>
              <a:t>misal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c.add</a:t>
            </a:r>
            <a:r>
              <a:rPr lang="en-US" sz="2400" dirty="0" smtClean="0"/>
              <a:t>(’c’); </a:t>
            </a:r>
            <a:r>
              <a:rPr lang="en-US" sz="2400" dirty="0" err="1" smtClean="0"/>
              <a:t>c.add</a:t>
            </a:r>
            <a:r>
              <a:rPr lang="en-US" sz="2400" dirty="0" smtClean="0"/>
              <a:t>(10); </a:t>
            </a:r>
            <a:r>
              <a:rPr lang="en-US" sz="2400" dirty="0" err="1" smtClean="0"/>
              <a:t>c.add</a:t>
            </a:r>
            <a:r>
              <a:rPr lang="en-US" sz="2400" dirty="0" smtClean="0"/>
              <a:t>(0.89); </a:t>
            </a:r>
            <a:r>
              <a:rPr lang="en-US" sz="2400" dirty="0" err="1" smtClean="0"/>
              <a:t>c.add</a:t>
            </a:r>
            <a:r>
              <a:rPr lang="en-US" sz="2400" dirty="0" smtClean="0"/>
              <a:t>(”</a:t>
            </a:r>
            <a:r>
              <a:rPr lang="en-US" sz="2400" dirty="0" err="1" smtClean="0"/>
              <a:t>saya</a:t>
            </a:r>
            <a:r>
              <a:rPr lang="en-US" sz="2400" dirty="0" smtClean="0"/>
              <a:t>”);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penggunan</a:t>
            </a:r>
            <a:r>
              <a:rPr lang="en-US" sz="3000" dirty="0" smtClean="0">
                <a:effectLst/>
              </a:rPr>
              <a:t> Collection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collection yang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Class-class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Set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HashSet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TreeSet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smtClean="0">
                <a:effectLst/>
              </a:rPr>
              <a:t>class Set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i="1" dirty="0" smtClean="0"/>
              <a:t>CobaHashSet.java</a:t>
            </a:r>
          </a:p>
          <a:p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set </a:t>
            </a:r>
            <a:r>
              <a:rPr lang="en-US" dirty="0" err="1" smtClean="0"/>
              <a:t>dari</a:t>
            </a:r>
            <a:r>
              <a:rPr lang="en-US" dirty="0" smtClean="0"/>
              <a:t> class Set:</a:t>
            </a:r>
          </a:p>
          <a:p>
            <a:r>
              <a:rPr lang="en-US" sz="2400" b="1" i="1" dirty="0" smtClean="0"/>
              <a:t>Set &lt;String&gt; set = new </a:t>
            </a:r>
            <a:r>
              <a:rPr lang="en-US" sz="2400" b="1" i="1" dirty="0" err="1" smtClean="0"/>
              <a:t>HashSet</a:t>
            </a:r>
            <a:r>
              <a:rPr lang="en-US" sz="2400" b="1" i="1" dirty="0" smtClean="0"/>
              <a:t> &lt;String&gt; ();</a:t>
            </a:r>
          </a:p>
          <a:p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Set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ganti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statement:</a:t>
            </a:r>
          </a:p>
          <a:p>
            <a:r>
              <a:rPr lang="en-US" sz="2400" b="1" i="1" dirty="0" smtClean="0"/>
              <a:t>Set </a:t>
            </a:r>
            <a:r>
              <a:rPr lang="en-US" sz="2400" b="1" i="1" dirty="0" err="1" smtClean="0"/>
              <a:t>set</a:t>
            </a:r>
            <a:r>
              <a:rPr lang="en-US" sz="2400" b="1" i="1" dirty="0" smtClean="0"/>
              <a:t> = new </a:t>
            </a:r>
            <a:r>
              <a:rPr lang="en-US" sz="2400" b="1" i="1" dirty="0" err="1" smtClean="0"/>
              <a:t>HashSet</a:t>
            </a:r>
            <a:r>
              <a:rPr lang="en-US" sz="2400" b="1" i="1" dirty="0" smtClean="0"/>
              <a:t>();</a:t>
            </a:r>
          </a:p>
          <a:p>
            <a:r>
              <a:rPr lang="en-US" sz="2400" dirty="0" err="1" smtClean="0"/>
              <a:t>Tipe</a:t>
            </a:r>
            <a:r>
              <a:rPr lang="en-US" sz="2400" dirty="0" smtClean="0"/>
              <a:t> data Object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primitif</a:t>
            </a:r>
            <a:r>
              <a:rPr lang="en-US" sz="2400" dirty="0" smtClean="0"/>
              <a:t>.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pembatasan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penggunan</a:t>
            </a:r>
            <a:r>
              <a:rPr lang="en-US" sz="3000" dirty="0" smtClean="0">
                <a:effectLst/>
              </a:rPr>
              <a:t> Set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0928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String input = "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nasi</a:t>
            </a:r>
            <a:r>
              <a:rPr lang="en-US" sz="2400" dirty="0" smtClean="0"/>
              <a:t> </a:t>
            </a:r>
            <a:r>
              <a:rPr lang="en-US" sz="2400" dirty="0" err="1" smtClean="0"/>
              <a:t>nasi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saya</a:t>
            </a:r>
            <a:r>
              <a:rPr lang="en-US" sz="2400" dirty="0" smtClean="0"/>
              <a:t>";</a:t>
            </a:r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pisahkan</a:t>
            </a:r>
            <a:r>
              <a:rPr lang="en-US" sz="2400" dirty="0" smtClean="0"/>
              <a:t> input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dan</a:t>
            </a:r>
            <a:r>
              <a:rPr lang="en-US" sz="2400" dirty="0" smtClean="0"/>
              <a:t> input </a:t>
            </a:r>
            <a:r>
              <a:rPr lang="en-US" sz="2400" dirty="0" err="1" smtClean="0"/>
              <a:t>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array </a:t>
            </a:r>
            <a:r>
              <a:rPr lang="en-US" sz="2400" dirty="0" err="1" smtClean="0"/>
              <a:t>cekKata</a:t>
            </a:r>
            <a:endParaRPr lang="en-US" sz="2400" dirty="0" smtClean="0"/>
          </a:p>
          <a:p>
            <a:r>
              <a:rPr lang="en-US" sz="2400" dirty="0" smtClean="0"/>
              <a:t>String[] </a:t>
            </a:r>
            <a:r>
              <a:rPr lang="en-US" sz="2400" dirty="0" err="1" smtClean="0"/>
              <a:t>cekKata</a:t>
            </a:r>
            <a:r>
              <a:rPr lang="en-US" sz="2400" dirty="0" smtClean="0"/>
              <a:t> = </a:t>
            </a:r>
            <a:r>
              <a:rPr lang="en-US" sz="2400" dirty="0" err="1" smtClean="0"/>
              <a:t>input.split</a:t>
            </a:r>
            <a:r>
              <a:rPr lang="en-US" sz="2400" dirty="0" smtClean="0"/>
              <a:t>(" ");</a:t>
            </a:r>
          </a:p>
          <a:p>
            <a:r>
              <a:rPr lang="en-US" sz="2400" b="1" dirty="0" smtClean="0"/>
              <a:t>Set&lt;String&gt; set = new </a:t>
            </a:r>
            <a:r>
              <a:rPr lang="en-US" sz="2400" b="1" dirty="0" err="1" smtClean="0"/>
              <a:t>HashSet</a:t>
            </a:r>
            <a:r>
              <a:rPr lang="en-US" sz="2400" b="1" dirty="0" smtClean="0"/>
              <a:t>&lt;String&gt;();</a:t>
            </a:r>
          </a:p>
          <a:p>
            <a:r>
              <a:rPr lang="en-US" sz="2400" dirty="0" smtClean="0"/>
              <a:t>for (String data : </a:t>
            </a:r>
            <a:r>
              <a:rPr lang="en-US" sz="2400" dirty="0" err="1" smtClean="0"/>
              <a:t>cekKata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 </a:t>
            </a:r>
            <a:r>
              <a:rPr lang="en-US" sz="2400" dirty="0" smtClean="0"/>
              <a:t>//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set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endParaRPr lang="en-US" sz="2400" dirty="0" smtClean="0"/>
          </a:p>
          <a:p>
            <a:r>
              <a:rPr lang="en-US" sz="2400" dirty="0" smtClean="0"/>
              <a:t>     //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endParaRPr lang="en-US" sz="2400" dirty="0" smtClean="0"/>
          </a:p>
          <a:p>
            <a:r>
              <a:rPr lang="en-US" sz="2400" dirty="0" smtClean="0"/>
              <a:t>     if (!</a:t>
            </a:r>
            <a:r>
              <a:rPr lang="en-US" sz="2400" dirty="0" err="1" smtClean="0"/>
              <a:t>set.add</a:t>
            </a:r>
            <a:r>
              <a:rPr lang="en-US" sz="2400" dirty="0" smtClean="0"/>
              <a:t>(data)) 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duplikasi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: " + data);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}</a:t>
            </a:r>
          </a:p>
          <a:p>
            <a:endParaRPr lang="en-US" sz="1200" dirty="0" smtClean="0"/>
          </a:p>
          <a:p>
            <a:r>
              <a:rPr lang="en-US" sz="2400" dirty="0" err="1" smtClean="0"/>
              <a:t>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b="1" i="1" dirty="0" smtClean="0"/>
              <a:t>CobaHashSet.java</a:t>
            </a:r>
            <a:r>
              <a:rPr lang="en-US" sz="2400" dirty="0" smtClean="0"/>
              <a:t>  </a:t>
            </a:r>
            <a:r>
              <a:rPr lang="en-US" sz="2400" dirty="0" err="1" smtClean="0"/>
              <a:t>ternyata</a:t>
            </a:r>
            <a:r>
              <a:rPr lang="en-US" sz="2400" dirty="0" smtClean="0"/>
              <a:t> Set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Simak</a:t>
            </a:r>
            <a:r>
              <a:rPr lang="en-US" sz="2400" dirty="0" smtClean="0"/>
              <a:t> pula </a:t>
            </a:r>
            <a:r>
              <a:rPr lang="en-US" sz="2400" dirty="0" err="1" smtClean="0"/>
              <a:t>jika</a:t>
            </a:r>
            <a:r>
              <a:rPr lang="en-US" sz="2400" dirty="0" smtClean="0"/>
              <a:t> input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Set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keyboard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program </a:t>
            </a:r>
            <a:r>
              <a:rPr lang="en-US" sz="2400" b="1" i="1" dirty="0" smtClean="0"/>
              <a:t>DetectionWordWithSet.java</a:t>
            </a:r>
            <a:r>
              <a:rPr lang="en-US" sz="24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penggunan</a:t>
            </a:r>
            <a:r>
              <a:rPr lang="en-US" sz="3000" dirty="0" smtClean="0">
                <a:effectLst/>
              </a:rPr>
              <a:t> Set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Collection Framework (JCF)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interface </a:t>
            </a:r>
            <a:r>
              <a:rPr lang="en-US" dirty="0" err="1" smtClean="0"/>
              <a:t>dan</a:t>
            </a:r>
            <a:r>
              <a:rPr lang="en-US" dirty="0" smtClean="0"/>
              <a:t> class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package </a:t>
            </a:r>
            <a:r>
              <a:rPr lang="en-US" dirty="0" err="1" smtClean="0"/>
              <a:t>java.util</a:t>
            </a:r>
            <a:r>
              <a:rPr lang="en-US" dirty="0" smtClean="0"/>
              <a:t>.</a:t>
            </a:r>
          </a:p>
          <a:p>
            <a:r>
              <a:rPr lang="en-US" sz="1100" dirty="0" smtClean="0"/>
              <a:t> </a:t>
            </a:r>
          </a:p>
          <a:p>
            <a:r>
              <a:rPr lang="en-US" dirty="0" err="1" smtClean="0"/>
              <a:t>JCFadalah</a:t>
            </a:r>
            <a:r>
              <a:rPr lang="en-US" dirty="0" smtClean="0"/>
              <a:t> framework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data. </a:t>
            </a:r>
          </a:p>
          <a:p>
            <a:endParaRPr lang="en-US" sz="1100" dirty="0" smtClean="0"/>
          </a:p>
          <a:p>
            <a:r>
              <a:rPr lang="en-US" dirty="0" smtClean="0"/>
              <a:t>JCF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JCF </a:t>
            </a:r>
            <a:r>
              <a:rPr lang="en-US" dirty="0" err="1" smtClean="0"/>
              <a:t>semua</a:t>
            </a:r>
            <a:r>
              <a:rPr lang="en-US" dirty="0" smtClean="0"/>
              <a:t> class </a:t>
            </a:r>
            <a:r>
              <a:rPr lang="en-US" dirty="0" err="1" smtClean="0"/>
              <a:t>dan</a:t>
            </a:r>
            <a:r>
              <a:rPr lang="en-US" dirty="0" smtClean="0"/>
              <a:t> interface </a:t>
            </a:r>
            <a:r>
              <a:rPr lang="en-US" dirty="0" err="1" smtClean="0"/>
              <a:t>beserta</a:t>
            </a:r>
            <a:r>
              <a:rPr lang="en-US" dirty="0" smtClean="0"/>
              <a:t> method-</a:t>
            </a:r>
            <a:r>
              <a:rPr lang="en-US" dirty="0" err="1" smtClean="0"/>
              <a:t>methodnya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JCF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9289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List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class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anggotanya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Set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elemennya</a:t>
            </a:r>
            <a:r>
              <a:rPr lang="en-US" sz="2800" dirty="0" smtClean="0"/>
              <a:t>. </a:t>
            </a:r>
          </a:p>
          <a:p>
            <a:endParaRPr lang="en-US" sz="1400" dirty="0" smtClean="0"/>
          </a:p>
          <a:p>
            <a:r>
              <a:rPr lang="en-US" sz="2800" dirty="0" smtClean="0"/>
              <a:t>List </a:t>
            </a:r>
            <a:r>
              <a:rPr lang="en-US" sz="2800" dirty="0" err="1" smtClean="0"/>
              <a:t>mengijinkan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duplikasi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anggota</a:t>
            </a:r>
            <a:r>
              <a:rPr lang="en-US" sz="2800" dirty="0" smtClean="0"/>
              <a:t>. </a:t>
            </a:r>
            <a:r>
              <a:rPr lang="en-US" sz="2800" dirty="0" err="1" smtClean="0"/>
              <a:t>Artinya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List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menerimanya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lain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dimasukkan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anggotanya</a:t>
            </a:r>
            <a:r>
              <a:rPr lang="en-US" sz="2800" dirty="0" smtClean="0"/>
              <a:t>.</a:t>
            </a:r>
          </a:p>
          <a:p>
            <a:endParaRPr lang="en-US" sz="1400" dirty="0" smtClean="0"/>
          </a:p>
          <a:p>
            <a:r>
              <a:rPr lang="en-US" sz="2800" dirty="0" smtClean="0"/>
              <a:t>List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index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anggotanya</a:t>
            </a:r>
            <a:r>
              <a:rPr lang="en-US" sz="2800" dirty="0" smtClean="0"/>
              <a:t>.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index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diperbolehkan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List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index yang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pilih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. </a:t>
            </a:r>
          </a:p>
          <a:p>
            <a:endParaRPr lang="en-US" sz="1400" dirty="0" smtClean="0"/>
          </a:p>
          <a:p>
            <a:r>
              <a:rPr lang="en-US" sz="2800" dirty="0" smtClean="0"/>
              <a:t>Kita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mengurutkan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List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 </a:t>
            </a:r>
          </a:p>
          <a:p>
            <a:endParaRPr lang="en-US" sz="1400" dirty="0" smtClean="0"/>
          </a:p>
          <a:p>
            <a:r>
              <a:rPr lang="en-US" sz="2800" dirty="0" smtClean="0"/>
              <a:t>Class-class standard yang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subclass List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smtClean="0"/>
              <a:t>Vector,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,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, Stack, </a:t>
            </a:r>
            <a:r>
              <a:rPr lang="en-US" sz="2800" dirty="0" err="1" smtClean="0"/>
              <a:t>ListCollection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class List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java.util.Arrays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java.util.Collections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java.util.List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public class </a:t>
            </a:r>
            <a:r>
              <a:rPr lang="en-US" b="1" dirty="0" err="1" smtClean="0"/>
              <a:t>CobaList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 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 	 String </a:t>
            </a:r>
            <a:r>
              <a:rPr lang="en-US" b="1" dirty="0" err="1" smtClean="0"/>
              <a:t>nama</a:t>
            </a:r>
            <a:r>
              <a:rPr lang="en-US" b="1" dirty="0" smtClean="0"/>
              <a:t> = "</a:t>
            </a:r>
            <a:r>
              <a:rPr lang="en-US" b="1" dirty="0" err="1" smtClean="0"/>
              <a:t>iesa</a:t>
            </a:r>
            <a:r>
              <a:rPr lang="en-US" b="1" dirty="0" smtClean="0"/>
              <a:t> </a:t>
            </a:r>
            <a:r>
              <a:rPr lang="en-US" b="1" dirty="0" err="1" smtClean="0"/>
              <a:t>rudy</a:t>
            </a:r>
            <a:r>
              <a:rPr lang="en-US" b="1" dirty="0" smtClean="0"/>
              <a:t> </a:t>
            </a:r>
            <a:r>
              <a:rPr lang="en-US" b="1" dirty="0" err="1" smtClean="0"/>
              <a:t>novrido</a:t>
            </a:r>
            <a:r>
              <a:rPr lang="en-US" b="1" dirty="0" smtClean="0"/>
              <a:t>"; </a:t>
            </a:r>
            <a:r>
              <a:rPr lang="en-US" dirty="0" smtClean="0"/>
              <a:t>//input </a:t>
            </a:r>
            <a:r>
              <a:rPr lang="en-US" dirty="0" err="1" smtClean="0"/>
              <a:t>nama</a:t>
            </a:r>
            <a:endParaRPr lang="en-US" dirty="0" smtClean="0"/>
          </a:p>
          <a:p>
            <a:r>
              <a:rPr lang="en-US" b="1" dirty="0" smtClean="0"/>
              <a:t>     	 String[] </a:t>
            </a:r>
            <a:r>
              <a:rPr lang="en-US" b="1" dirty="0" err="1" smtClean="0"/>
              <a:t>cekKata</a:t>
            </a:r>
            <a:r>
              <a:rPr lang="en-US" b="1" dirty="0" smtClean="0"/>
              <a:t> = </a:t>
            </a:r>
            <a:r>
              <a:rPr lang="en-US" b="1" dirty="0" err="1" smtClean="0"/>
              <a:t>nama.split</a:t>
            </a:r>
            <a:r>
              <a:rPr lang="en-US" b="1" dirty="0" smtClean="0"/>
              <a:t>(" "); </a:t>
            </a:r>
            <a:r>
              <a:rPr lang="en-US" dirty="0" smtClean="0"/>
              <a:t>//string </a:t>
            </a:r>
            <a:r>
              <a:rPr lang="en-US" dirty="0" err="1" smtClean="0"/>
              <a:t>dipisah</a:t>
            </a:r>
            <a:r>
              <a:rPr lang="en-US" dirty="0" smtClean="0"/>
              <a:t> per </a:t>
            </a:r>
            <a:r>
              <a:rPr lang="en-US" dirty="0" err="1" smtClean="0"/>
              <a:t>kata</a:t>
            </a:r>
            <a:endParaRPr lang="en-US" dirty="0" smtClean="0"/>
          </a:p>
          <a:p>
            <a:r>
              <a:rPr lang="en-US" b="1" dirty="0" smtClean="0"/>
              <a:t>    	 List &lt;String&gt; list = </a:t>
            </a:r>
            <a:r>
              <a:rPr lang="en-US" b="1" dirty="0" err="1" smtClean="0"/>
              <a:t>Arrays.asList</a:t>
            </a:r>
            <a:r>
              <a:rPr lang="en-US" b="1" dirty="0" smtClean="0"/>
              <a:t>(</a:t>
            </a:r>
            <a:r>
              <a:rPr lang="en-US" b="1" dirty="0" err="1" smtClean="0"/>
              <a:t>cekKata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	 </a:t>
            </a:r>
            <a:r>
              <a:rPr lang="en-US" b="1" dirty="0" err="1" smtClean="0"/>
              <a:t>Collections.sort</a:t>
            </a:r>
            <a:r>
              <a:rPr lang="en-US" b="1" dirty="0" smtClean="0"/>
              <a:t>(list); </a:t>
            </a:r>
            <a:r>
              <a:rPr lang="en-US" dirty="0" smtClean="0"/>
              <a:t>//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diurutkan</a:t>
            </a:r>
            <a:r>
              <a:rPr lang="en-US" dirty="0" smtClean="0"/>
              <a:t> </a:t>
            </a:r>
            <a:r>
              <a:rPr lang="en-US" dirty="0" err="1" smtClean="0"/>
              <a:t>alphabetis</a:t>
            </a:r>
            <a:endParaRPr lang="en-US" dirty="0" smtClean="0"/>
          </a:p>
          <a:p>
            <a:r>
              <a:rPr lang="en-US" b="1" dirty="0" smtClean="0"/>
              <a:t>    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Nama-nama</a:t>
            </a:r>
            <a:r>
              <a:rPr lang="en-US" b="1" dirty="0" smtClean="0"/>
              <a:t> yang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urut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    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nama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</a:t>
            </a:r>
            <a:r>
              <a:rPr lang="en-US" b="1" dirty="0" err="1" smtClean="0"/>
              <a:t>Nama-nama</a:t>
            </a:r>
            <a:r>
              <a:rPr lang="en-US" b="1" dirty="0" smtClean="0"/>
              <a:t> yang </a:t>
            </a:r>
            <a:r>
              <a:rPr lang="en-US" b="1" dirty="0" err="1" smtClean="0"/>
              <a:t>sudah</a:t>
            </a:r>
            <a:r>
              <a:rPr lang="en-US" b="1" dirty="0" smtClean="0"/>
              <a:t> </a:t>
            </a:r>
            <a:r>
              <a:rPr lang="en-US" b="1" dirty="0" err="1" smtClean="0"/>
              <a:t>urut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    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(list);</a:t>
            </a:r>
          </a:p>
          <a:p>
            <a:r>
              <a:rPr lang="en-US" b="1" dirty="0" smtClean="0"/>
              <a:t>    }</a:t>
            </a:r>
          </a:p>
          <a:p>
            <a:r>
              <a:rPr lang="pt-BR" b="1" dirty="0" smtClean="0"/>
              <a:t>}</a:t>
            </a:r>
          </a:p>
          <a:p>
            <a:endParaRPr lang="pt-BR" sz="1400" b="1" dirty="0" smtClean="0"/>
          </a:p>
          <a:p>
            <a:r>
              <a:rPr lang="pt-BR" dirty="0" smtClean="0"/>
              <a:t>Program di atas mengurutkan secara alphabetis </a:t>
            </a:r>
            <a:r>
              <a:rPr lang="pt-BR" dirty="0" smtClean="0"/>
              <a:t>elemen-elemen yang </a:t>
            </a:r>
            <a:r>
              <a:rPr lang="pt-BR" dirty="0" smtClean="0"/>
              <a:t>ada pada string nama sebagai inputnya.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List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input cara1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java.util.Arrays</a:t>
            </a:r>
            <a:r>
              <a:rPr lang="en-US" sz="1400" b="1" dirty="0" smtClean="0"/>
              <a:t>; import </a:t>
            </a:r>
            <a:r>
              <a:rPr lang="en-US" sz="1400" b="1" dirty="0" err="1" smtClean="0"/>
              <a:t>java.util.Collections</a:t>
            </a:r>
            <a:r>
              <a:rPr lang="en-US" sz="1400" b="1" dirty="0" smtClean="0"/>
              <a:t>; import </a:t>
            </a:r>
            <a:r>
              <a:rPr lang="en-US" sz="1400" b="1" dirty="0" err="1" smtClean="0"/>
              <a:t>java.util.List</a:t>
            </a:r>
            <a:r>
              <a:rPr lang="en-US" sz="1400" b="1" dirty="0" smtClean="0"/>
              <a:t>; import </a:t>
            </a:r>
            <a:r>
              <a:rPr lang="en-US" sz="1400" b="1" dirty="0" err="1" smtClean="0"/>
              <a:t>java.util.Scanner</a:t>
            </a:r>
            <a:r>
              <a:rPr lang="en-US" sz="14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public </a:t>
            </a:r>
            <a:r>
              <a:rPr lang="en-US" sz="1600" b="1" dirty="0" smtClean="0"/>
              <a:t>class </a:t>
            </a:r>
            <a:r>
              <a:rPr lang="en-US" sz="1600" b="1" dirty="0" err="1" smtClean="0"/>
              <a:t>SortWithList</a:t>
            </a:r>
            <a:r>
              <a:rPr lang="en-US" sz="1600" b="1" dirty="0" smtClean="0"/>
              <a:t> {</a:t>
            </a:r>
          </a:p>
          <a:p>
            <a:pPr>
              <a:buNone/>
            </a:pPr>
            <a:r>
              <a:rPr lang="en-US" sz="1600" b="1" dirty="0" smtClean="0"/>
              <a:t>    public </a:t>
            </a:r>
            <a:r>
              <a:rPr lang="en-US" sz="1600" b="1" dirty="0" err="1" smtClean="0"/>
              <a:t>SortWithList</a:t>
            </a:r>
            <a:r>
              <a:rPr lang="en-US" sz="1600" b="1" dirty="0" smtClean="0"/>
              <a:t>() {</a:t>
            </a:r>
          </a:p>
          <a:p>
            <a:pPr>
              <a:buNone/>
            </a:pPr>
            <a:r>
              <a:rPr lang="en-US" sz="1600" b="1" dirty="0" smtClean="0"/>
              <a:t>          Scanner </a:t>
            </a:r>
            <a:r>
              <a:rPr lang="en-US" sz="1600" b="1" dirty="0" err="1" smtClean="0"/>
              <a:t>scanner</a:t>
            </a:r>
            <a:r>
              <a:rPr lang="en-US" sz="1600" b="1" dirty="0" smtClean="0"/>
              <a:t> = new Scanner(</a:t>
            </a:r>
            <a:r>
              <a:rPr lang="en-US" sz="1600" b="1" dirty="0" err="1" smtClean="0"/>
              <a:t>System.in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          try {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    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</a:t>
            </a:r>
            <a:r>
              <a:rPr lang="en-US" sz="1600" b="1" dirty="0" err="1" smtClean="0"/>
              <a:t>Masukkan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nama-nama</a:t>
            </a:r>
            <a:r>
              <a:rPr lang="en-US" sz="1600" b="1" dirty="0" smtClean="0"/>
              <a:t>: ”);</a:t>
            </a:r>
          </a:p>
          <a:p>
            <a:pPr>
              <a:buNone/>
            </a:pPr>
            <a:r>
              <a:rPr lang="en-US" sz="1600" b="1" dirty="0" smtClean="0"/>
              <a:t>              </a:t>
            </a:r>
            <a:r>
              <a:rPr lang="en-US" sz="1600" b="1" dirty="0" smtClean="0"/>
              <a:t>String </a:t>
            </a:r>
            <a:r>
              <a:rPr lang="en-US" sz="1600" b="1" dirty="0" err="1" smtClean="0"/>
              <a:t>nama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scanner.nextline</a:t>
            </a:r>
            <a:r>
              <a:rPr lang="en-US" sz="1600" b="1" dirty="0" smtClean="0"/>
              <a:t>(); </a:t>
            </a:r>
            <a:r>
              <a:rPr lang="en-US" sz="1600" dirty="0" smtClean="0"/>
              <a:t>//input </a:t>
            </a:r>
            <a:r>
              <a:rPr lang="en-US" sz="1600" dirty="0" err="1" smtClean="0"/>
              <a:t>dari</a:t>
            </a:r>
            <a:r>
              <a:rPr lang="en-US" sz="1600" dirty="0" smtClean="0"/>
              <a:t> keyboard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             </a:t>
            </a:r>
            <a:r>
              <a:rPr lang="en-US" sz="1600" b="1" dirty="0" smtClean="0"/>
              <a:t>String</a:t>
            </a:r>
            <a:r>
              <a:rPr lang="en-US" sz="1600" b="1" dirty="0" smtClean="0"/>
              <a:t>[] </a:t>
            </a:r>
            <a:r>
              <a:rPr lang="en-US" sz="1600" b="1" dirty="0" err="1" smtClean="0"/>
              <a:t>cekkata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nama.split</a:t>
            </a:r>
            <a:r>
              <a:rPr lang="en-US" sz="1600" b="1" dirty="0" smtClean="0"/>
              <a:t>(“ ”);  </a:t>
            </a:r>
            <a:r>
              <a:rPr lang="en-US" sz="1600" dirty="0" smtClean="0"/>
              <a:t>//</a:t>
            </a:r>
            <a:r>
              <a:rPr lang="en-US" sz="1600" dirty="0" err="1" smtClean="0"/>
              <a:t>ditampung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smtClean="0"/>
              <a:t>array of String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   	  </a:t>
            </a:r>
            <a:r>
              <a:rPr lang="en-US" sz="1600" b="1" dirty="0" smtClean="0"/>
              <a:t>List </a:t>
            </a:r>
            <a:r>
              <a:rPr lang="en-US" sz="1600" b="1" dirty="0" smtClean="0"/>
              <a:t>&lt;String&gt; list = </a:t>
            </a:r>
            <a:r>
              <a:rPr lang="en-US" sz="1600" b="1" dirty="0" err="1" smtClean="0"/>
              <a:t>Arrays.asList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cekKata</a:t>
            </a:r>
            <a:r>
              <a:rPr lang="en-US" sz="1600" b="1" dirty="0" smtClean="0"/>
              <a:t>); </a:t>
            </a:r>
            <a:r>
              <a:rPr lang="en-US" sz="1400" dirty="0" smtClean="0"/>
              <a:t>//</a:t>
            </a:r>
            <a:r>
              <a:rPr lang="en-US" sz="1400" dirty="0" err="1" smtClean="0"/>
              <a:t>dari</a:t>
            </a:r>
            <a:r>
              <a:rPr lang="en-US" sz="1400" dirty="0" smtClean="0"/>
              <a:t> array of String </a:t>
            </a:r>
            <a:r>
              <a:rPr lang="en-US" sz="1400" dirty="0" err="1" smtClean="0"/>
              <a:t>dipindah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List</a:t>
            </a:r>
          </a:p>
          <a:p>
            <a:pPr>
              <a:buNone/>
            </a:pPr>
            <a:r>
              <a:rPr lang="en-US" sz="1600" b="1" dirty="0" smtClean="0"/>
              <a:t>    	  </a:t>
            </a:r>
            <a:r>
              <a:rPr lang="en-US" sz="1600" b="1" dirty="0" err="1" smtClean="0"/>
              <a:t>Collections.sort</a:t>
            </a:r>
            <a:r>
              <a:rPr lang="en-US" sz="1600" b="1" dirty="0" smtClean="0"/>
              <a:t>(list</a:t>
            </a:r>
            <a:r>
              <a:rPr lang="en-US" sz="1600" b="1" dirty="0" smtClean="0"/>
              <a:t>); </a:t>
            </a:r>
            <a:r>
              <a:rPr lang="en-US" sz="1600" dirty="0" smtClean="0"/>
              <a:t>//</a:t>
            </a:r>
            <a:r>
              <a:rPr lang="en-US" sz="1600" dirty="0" err="1" smtClean="0"/>
              <a:t>elemen</a:t>
            </a:r>
            <a:r>
              <a:rPr lang="en-US" sz="1600" dirty="0" smtClean="0"/>
              <a:t> list </a:t>
            </a:r>
            <a:r>
              <a:rPr lang="en-US" sz="1600" dirty="0" err="1" smtClean="0"/>
              <a:t>diurutkan</a:t>
            </a:r>
            <a:r>
              <a:rPr lang="en-US" sz="1600" dirty="0" smtClean="0"/>
              <a:t> </a:t>
            </a:r>
            <a:r>
              <a:rPr lang="en-US" sz="1600" dirty="0" err="1" smtClean="0"/>
              <a:t>alphabetis</a:t>
            </a: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    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Nama-nama</a:t>
            </a:r>
            <a:r>
              <a:rPr lang="en-US" sz="1600" b="1" dirty="0" smtClean="0"/>
              <a:t> yang </a:t>
            </a:r>
            <a:r>
              <a:rPr lang="en-US" sz="1600" b="1" dirty="0" err="1" smtClean="0"/>
              <a:t>belum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urut</a:t>
            </a:r>
            <a:r>
              <a:rPr lang="en-US" sz="1600" b="1" dirty="0" smtClean="0"/>
              <a:t>");</a:t>
            </a:r>
          </a:p>
          <a:p>
            <a:pPr>
              <a:buNone/>
            </a:pPr>
            <a:r>
              <a:rPr lang="en-US" sz="1600" b="1" dirty="0" smtClean="0"/>
              <a:t>    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nama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     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Nama-nama</a:t>
            </a:r>
            <a:r>
              <a:rPr lang="en-US" sz="1600" b="1" dirty="0" smtClean="0"/>
              <a:t> yang </a:t>
            </a:r>
            <a:r>
              <a:rPr lang="en-US" sz="1600" b="1" dirty="0" err="1" smtClean="0"/>
              <a:t>sudah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urut</a:t>
            </a:r>
            <a:r>
              <a:rPr lang="en-US" sz="1600" b="1" dirty="0" smtClean="0"/>
              <a:t>");</a:t>
            </a:r>
          </a:p>
          <a:p>
            <a:pPr>
              <a:buNone/>
            </a:pPr>
            <a:r>
              <a:rPr lang="en-US" sz="1600" b="1" dirty="0" smtClean="0"/>
              <a:t>    	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(list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          }</a:t>
            </a:r>
          </a:p>
          <a:p>
            <a:pPr>
              <a:buNone/>
            </a:pPr>
            <a:r>
              <a:rPr lang="en-US" sz="1600" b="1" dirty="0" smtClean="0"/>
              <a:t>          catch (Exception </a:t>
            </a:r>
            <a:r>
              <a:rPr lang="en-US" sz="1600" b="1" dirty="0" err="1" smtClean="0"/>
              <a:t>exception</a:t>
            </a:r>
            <a:r>
              <a:rPr lang="en-US" sz="1600" b="1" dirty="0" smtClean="0"/>
              <a:t>) {</a:t>
            </a:r>
          </a:p>
          <a:p>
            <a:pPr>
              <a:buNone/>
            </a:pPr>
            <a:r>
              <a:rPr lang="en-US" sz="1600" b="1" dirty="0" smtClean="0"/>
              <a:t>              </a:t>
            </a:r>
            <a:r>
              <a:rPr lang="en-US" sz="1600" b="1" dirty="0" err="1" smtClean="0"/>
              <a:t>exception.printStackTrace</a:t>
            </a:r>
            <a:r>
              <a:rPr lang="en-US" sz="1600" b="1" dirty="0" smtClean="0"/>
              <a:t>();</a:t>
            </a:r>
          </a:p>
          <a:p>
            <a:pPr>
              <a:buNone/>
            </a:pPr>
            <a:r>
              <a:rPr lang="en-US" sz="1600" b="1" dirty="0" smtClean="0"/>
              <a:t>          }</a:t>
            </a:r>
          </a:p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 smtClean="0">
                <a:solidFill>
                  <a:srgbClr val="FF0707"/>
                </a:solidFill>
              </a:rPr>
              <a:t>}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List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input cara2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Setelah constructor SortWithList() dari class tersebut, harus ditambahkan method main() untuk menjalankan class tersebut:</a:t>
            </a:r>
          </a:p>
          <a:p>
            <a:r>
              <a:rPr lang="en-US" sz="2900" b="1" dirty="0" smtClean="0"/>
              <a:t>public static void main(String[] </a:t>
            </a:r>
            <a:r>
              <a:rPr lang="en-US" sz="2900" b="1" dirty="0" err="1" smtClean="0"/>
              <a:t>args</a:t>
            </a:r>
            <a:r>
              <a:rPr lang="en-US" sz="2900" b="1" dirty="0" smtClean="0"/>
              <a:t>) {</a:t>
            </a:r>
          </a:p>
          <a:p>
            <a:r>
              <a:rPr lang="en-US" sz="2900" b="1" dirty="0" smtClean="0"/>
              <a:t>    	new </a:t>
            </a:r>
            <a:r>
              <a:rPr lang="en-US" sz="2900" b="1" dirty="0" err="1" smtClean="0"/>
              <a:t>SortWithList</a:t>
            </a:r>
            <a:r>
              <a:rPr lang="en-US" sz="2900" b="1" dirty="0" smtClean="0"/>
              <a:t>();</a:t>
            </a:r>
          </a:p>
          <a:p>
            <a:r>
              <a:rPr lang="en-US" sz="2900" b="1" dirty="0" smtClean="0"/>
              <a:t>}</a:t>
            </a:r>
          </a:p>
          <a:p>
            <a:endParaRPr lang="en-US" sz="1600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cara3 (</a:t>
            </a:r>
            <a:r>
              <a:rPr lang="en-US" dirty="0" err="1" smtClean="0"/>
              <a:t>menggunakan</a:t>
            </a:r>
            <a:r>
              <a:rPr lang="en-US" dirty="0" smtClean="0"/>
              <a:t> method </a:t>
            </a:r>
            <a:r>
              <a:rPr lang="en-US" b="1" dirty="0" smtClean="0">
                <a:solidFill>
                  <a:srgbClr val="FF0707"/>
                </a:solidFill>
              </a:rPr>
              <a:t>add()</a:t>
            </a:r>
            <a:r>
              <a:rPr lang="en-US" dirty="0" smtClean="0"/>
              <a:t>):</a:t>
            </a:r>
            <a:endParaRPr lang="pt-BR" dirty="0" smtClean="0"/>
          </a:p>
          <a:p>
            <a:r>
              <a:rPr lang="en-US" sz="2900" b="1" dirty="0" smtClean="0"/>
              <a:t>import </a:t>
            </a:r>
            <a:r>
              <a:rPr lang="en-US" sz="2900" b="1" dirty="0" err="1" smtClean="0"/>
              <a:t>java.util.ArrayList</a:t>
            </a:r>
            <a:r>
              <a:rPr lang="en-US" sz="2900" b="1" dirty="0" smtClean="0"/>
              <a:t>;</a:t>
            </a:r>
          </a:p>
          <a:p>
            <a:r>
              <a:rPr lang="en-US" sz="2900" b="1" dirty="0" smtClean="0"/>
              <a:t>import </a:t>
            </a:r>
            <a:r>
              <a:rPr lang="en-US" sz="2900" b="1" dirty="0" err="1" smtClean="0"/>
              <a:t>java.util.Collection</a:t>
            </a:r>
            <a:r>
              <a:rPr lang="en-US" sz="2900" b="1" dirty="0" smtClean="0"/>
              <a:t>;</a:t>
            </a:r>
          </a:p>
          <a:p>
            <a:r>
              <a:rPr lang="en-US" sz="2900" b="1" dirty="0" smtClean="0"/>
              <a:t>public class </a:t>
            </a:r>
            <a:r>
              <a:rPr lang="en-US" sz="2900" b="1" dirty="0" err="1" smtClean="0"/>
              <a:t>CollectionWithArrayList</a:t>
            </a:r>
            <a:r>
              <a:rPr lang="en-US" sz="2900" b="1" dirty="0" smtClean="0"/>
              <a:t> {</a:t>
            </a:r>
          </a:p>
          <a:p>
            <a:r>
              <a:rPr lang="en-US" sz="2900" b="1" dirty="0" smtClean="0"/>
              <a:t>     public static void main(String[] </a:t>
            </a:r>
            <a:r>
              <a:rPr lang="en-US" sz="2900" b="1" dirty="0" err="1" smtClean="0"/>
              <a:t>args</a:t>
            </a:r>
            <a:r>
              <a:rPr lang="en-US" sz="2900" b="1" dirty="0" smtClean="0"/>
              <a:t>) {</a:t>
            </a:r>
          </a:p>
          <a:p>
            <a:r>
              <a:rPr lang="en-US" sz="2900" b="1" dirty="0" smtClean="0"/>
              <a:t>          Collection &lt;String&gt; </a:t>
            </a:r>
            <a:r>
              <a:rPr lang="en-US" sz="2900" b="1" dirty="0" err="1" smtClean="0"/>
              <a:t>dafNama</a:t>
            </a:r>
            <a:r>
              <a:rPr lang="en-US" sz="2900" b="1" dirty="0" smtClean="0"/>
              <a:t> = new </a:t>
            </a:r>
            <a:r>
              <a:rPr lang="en-US" sz="2900" b="1" dirty="0" err="1" smtClean="0"/>
              <a:t>ArrayList</a:t>
            </a:r>
            <a:r>
              <a:rPr lang="en-US" sz="2900" b="1" dirty="0" smtClean="0"/>
              <a:t>&lt;String&gt;();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dafNama.add</a:t>
            </a:r>
            <a:r>
              <a:rPr lang="en-US" sz="2900" b="1" dirty="0" smtClean="0"/>
              <a:t>("Rudy");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dafNama.add</a:t>
            </a:r>
            <a:r>
              <a:rPr lang="en-US" sz="2900" b="1" dirty="0" smtClean="0"/>
              <a:t>("</a:t>
            </a:r>
            <a:r>
              <a:rPr lang="en-US" sz="2900" b="1" dirty="0" err="1" smtClean="0"/>
              <a:t>Anin</a:t>
            </a:r>
            <a:r>
              <a:rPr lang="en-US" sz="2900" b="1" dirty="0" smtClean="0"/>
              <a:t>");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dafNama.add</a:t>
            </a:r>
            <a:r>
              <a:rPr lang="en-US" sz="2900" b="1" dirty="0" smtClean="0"/>
              <a:t>("</a:t>
            </a:r>
            <a:r>
              <a:rPr lang="en-US" sz="2900" b="1" dirty="0" err="1" smtClean="0"/>
              <a:t>Vivi</a:t>
            </a:r>
            <a:r>
              <a:rPr lang="en-US" sz="2900" b="1" dirty="0" smtClean="0"/>
              <a:t>");</a:t>
            </a:r>
          </a:p>
          <a:p>
            <a:r>
              <a:rPr lang="en-US" sz="2900" b="1" dirty="0" smtClean="0"/>
              <a:t>          for (String </a:t>
            </a:r>
            <a:r>
              <a:rPr lang="en-US" sz="2900" b="1" dirty="0" err="1" smtClean="0"/>
              <a:t>nama</a:t>
            </a:r>
            <a:r>
              <a:rPr lang="en-US" sz="2900" b="1" dirty="0" smtClean="0"/>
              <a:t> : </a:t>
            </a:r>
            <a:r>
              <a:rPr lang="en-US" sz="2900" b="1" dirty="0" err="1" smtClean="0"/>
              <a:t>dafNama</a:t>
            </a:r>
            <a:r>
              <a:rPr lang="en-US" sz="2900" b="1" dirty="0" smtClean="0"/>
              <a:t>) {</a:t>
            </a:r>
          </a:p>
          <a:p>
            <a:r>
              <a:rPr lang="en-US" sz="2900" b="1" dirty="0" smtClean="0"/>
              <a:t>      	       </a:t>
            </a:r>
            <a:r>
              <a:rPr lang="en-US" sz="2900" b="1" dirty="0" err="1" smtClean="0"/>
              <a:t>System.out.println</a:t>
            </a:r>
            <a:r>
              <a:rPr lang="en-US" sz="2900" b="1" dirty="0" smtClean="0"/>
              <a:t>("</a:t>
            </a:r>
            <a:r>
              <a:rPr lang="en-US" sz="2900" b="1" dirty="0" err="1" smtClean="0"/>
              <a:t>nama</a:t>
            </a:r>
            <a:r>
              <a:rPr lang="en-US" sz="2900" b="1" dirty="0" smtClean="0"/>
              <a:t> = " + </a:t>
            </a:r>
            <a:r>
              <a:rPr lang="en-US" sz="2900" b="1" dirty="0" err="1" smtClean="0"/>
              <a:t>dafNama</a:t>
            </a:r>
            <a:r>
              <a:rPr lang="en-US" sz="2900" b="1" dirty="0" smtClean="0"/>
              <a:t>);</a:t>
            </a:r>
          </a:p>
          <a:p>
            <a:r>
              <a:rPr lang="en-US" sz="2900" b="1" dirty="0" smtClean="0"/>
              <a:t>          }</a:t>
            </a:r>
          </a:p>
          <a:p>
            <a:r>
              <a:rPr lang="en-US" sz="2900" b="1" dirty="0" smtClean="0"/>
              <a:t>     }</a:t>
            </a:r>
          </a:p>
          <a:p>
            <a:r>
              <a:rPr lang="en-US" sz="2900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List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input cara3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7118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Queue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class </a:t>
            </a:r>
            <a:r>
              <a:rPr lang="en-US" dirty="0" err="1" smtClean="0"/>
              <a:t>anggota</a:t>
            </a:r>
            <a:r>
              <a:rPr lang="en-US" dirty="0" smtClean="0"/>
              <a:t> JCF yang </a:t>
            </a:r>
            <a:r>
              <a:rPr lang="en-US" dirty="0" err="1" smtClean="0"/>
              <a:t>unik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Queue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paling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depan</a:t>
            </a:r>
            <a:r>
              <a:rPr lang="en-US" dirty="0" smtClean="0"/>
              <a:t>. </a:t>
            </a:r>
          </a:p>
          <a:p>
            <a:endParaRPr lang="en-US" sz="1100" dirty="0" smtClean="0"/>
          </a:p>
          <a:p>
            <a:r>
              <a:rPr lang="en-US" dirty="0" smtClean="0"/>
              <a:t>Queue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insert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dinamakan</a:t>
            </a:r>
            <a:r>
              <a:rPr lang="en-US" dirty="0" smtClean="0"/>
              <a:t> FIFO (first in first out),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dialah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keluar</a:t>
            </a:r>
            <a:r>
              <a:rPr lang="en-US" dirty="0" smtClean="0"/>
              <a:t>. </a:t>
            </a:r>
          </a:p>
          <a:p>
            <a:endParaRPr lang="en-US" sz="1100" dirty="0" smtClean="0"/>
          </a:p>
          <a:p>
            <a:r>
              <a:rPr lang="en-US" dirty="0" err="1" smtClean="0"/>
              <a:t>SubClass</a:t>
            </a:r>
            <a:r>
              <a:rPr lang="en-US" dirty="0" smtClean="0"/>
              <a:t>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Queue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PriorityQueue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class Queue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smtClean="0"/>
              <a:t>import </a:t>
            </a:r>
            <a:r>
              <a:rPr lang="en-US" sz="2900" b="1" dirty="0" err="1" smtClean="0"/>
              <a:t>java.util.PriorityQueue</a:t>
            </a:r>
            <a:r>
              <a:rPr lang="en-US" sz="2900" b="1" dirty="0" smtClean="0"/>
              <a:t>;</a:t>
            </a:r>
          </a:p>
          <a:p>
            <a:r>
              <a:rPr lang="en-US" sz="2900" b="1" dirty="0" smtClean="0"/>
              <a:t>public class </a:t>
            </a:r>
            <a:r>
              <a:rPr lang="en-US" sz="2900" b="1" dirty="0" err="1" smtClean="0"/>
              <a:t>CobaQueue</a:t>
            </a:r>
            <a:r>
              <a:rPr lang="en-US" sz="2900" b="1" dirty="0" smtClean="0"/>
              <a:t> {</a:t>
            </a:r>
          </a:p>
          <a:p>
            <a:r>
              <a:rPr lang="en-US" sz="2900" b="1" dirty="0" smtClean="0"/>
              <a:t>     public static void main(String[] </a:t>
            </a:r>
            <a:r>
              <a:rPr lang="en-US" sz="2900" b="1" dirty="0" err="1" smtClean="0"/>
              <a:t>args</a:t>
            </a:r>
            <a:r>
              <a:rPr lang="en-US" sz="2900" b="1" dirty="0" smtClean="0"/>
              <a:t>) {</a:t>
            </a:r>
          </a:p>
          <a:p>
            <a:r>
              <a:rPr lang="en-US" sz="2900" b="1" dirty="0" smtClean="0"/>
              <a:t>          </a:t>
            </a:r>
            <a:r>
              <a:rPr lang="en-US" sz="2600" b="1" dirty="0" err="1" smtClean="0"/>
              <a:t>PriorityQueue</a:t>
            </a:r>
            <a:r>
              <a:rPr lang="en-US" sz="2600" b="1" dirty="0" smtClean="0"/>
              <a:t> &lt;Double&gt; </a:t>
            </a:r>
            <a:r>
              <a:rPr lang="en-US" sz="2600" b="1" dirty="0" err="1" smtClean="0"/>
              <a:t>pQueue</a:t>
            </a:r>
            <a:r>
              <a:rPr lang="en-US" sz="2600" b="1" dirty="0" smtClean="0"/>
              <a:t> = new </a:t>
            </a:r>
            <a:r>
              <a:rPr lang="en-US" sz="2600" b="1" dirty="0" err="1" smtClean="0"/>
              <a:t>PriorityQueue</a:t>
            </a:r>
            <a:r>
              <a:rPr lang="en-US" sz="2600" b="1" dirty="0" smtClean="0"/>
              <a:t> &lt;Double&gt;();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pQueue.offer</a:t>
            </a:r>
            <a:r>
              <a:rPr lang="en-US" sz="2900" b="1" dirty="0" smtClean="0"/>
              <a:t>(4.1);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pQueue.offer</a:t>
            </a:r>
            <a:r>
              <a:rPr lang="en-US" sz="2900" b="1" dirty="0" smtClean="0"/>
              <a:t>(9.7);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pQueue.offer</a:t>
            </a:r>
            <a:r>
              <a:rPr lang="en-US" sz="2900" b="1" dirty="0" smtClean="0"/>
              <a:t>(2.3);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pQueue.offer</a:t>
            </a:r>
            <a:r>
              <a:rPr lang="en-US" sz="2900" b="1" dirty="0" smtClean="0"/>
              <a:t>(7.5);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pQueue.offer</a:t>
            </a:r>
            <a:r>
              <a:rPr lang="en-US" sz="2900" b="1" dirty="0" smtClean="0"/>
              <a:t>(5.2);</a:t>
            </a:r>
          </a:p>
          <a:p>
            <a:r>
              <a:rPr lang="en-US" sz="2900" b="1" dirty="0" smtClean="0"/>
              <a:t>          </a:t>
            </a:r>
            <a:r>
              <a:rPr lang="en-US" sz="2900" b="1" dirty="0" err="1" smtClean="0"/>
              <a:t>System.out.print</a:t>
            </a:r>
            <a:r>
              <a:rPr lang="en-US" sz="2900" b="1" dirty="0" smtClean="0"/>
              <a:t>("</a:t>
            </a:r>
            <a:r>
              <a:rPr lang="en-US" sz="2900" b="1" dirty="0" err="1" smtClean="0"/>
              <a:t>Setelah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proses</a:t>
            </a:r>
            <a:r>
              <a:rPr lang="en-US" sz="2900" b="1" dirty="0" smtClean="0"/>
              <a:t> queue: ");</a:t>
            </a:r>
          </a:p>
          <a:p>
            <a:r>
              <a:rPr lang="en-US" sz="2900" b="1" dirty="0" smtClean="0"/>
              <a:t>          while (</a:t>
            </a:r>
            <a:r>
              <a:rPr lang="en-US" sz="2900" b="1" dirty="0" err="1" smtClean="0"/>
              <a:t>pQueue.size</a:t>
            </a:r>
            <a:r>
              <a:rPr lang="en-US" sz="2900" b="1" dirty="0" smtClean="0"/>
              <a:t>() &gt; 0) {</a:t>
            </a:r>
          </a:p>
          <a:p>
            <a:r>
              <a:rPr lang="en-US" sz="2900" b="1" dirty="0" smtClean="0"/>
              <a:t>                </a:t>
            </a:r>
            <a:r>
              <a:rPr lang="en-US" sz="2900" dirty="0" smtClean="0"/>
              <a:t>// </a:t>
            </a:r>
            <a:r>
              <a:rPr lang="en-US" sz="2900" dirty="0" err="1" smtClean="0"/>
              <a:t>mengambil</a:t>
            </a:r>
            <a:r>
              <a:rPr lang="en-US" sz="2900" dirty="0" smtClean="0"/>
              <a:t> </a:t>
            </a:r>
            <a:r>
              <a:rPr lang="en-US" sz="2900" dirty="0" err="1" smtClean="0"/>
              <a:t>dan</a:t>
            </a:r>
            <a:r>
              <a:rPr lang="en-US" sz="2900" dirty="0" smtClean="0"/>
              <a:t> </a:t>
            </a:r>
            <a:r>
              <a:rPr lang="en-US" sz="2900" dirty="0" err="1" smtClean="0"/>
              <a:t>mencetak</a:t>
            </a:r>
            <a:r>
              <a:rPr lang="en-US" sz="2900" dirty="0" smtClean="0"/>
              <a:t> </a:t>
            </a:r>
            <a:r>
              <a:rPr lang="en-US" sz="2900" dirty="0" err="1" smtClean="0"/>
              <a:t>elemen</a:t>
            </a:r>
            <a:r>
              <a:rPr lang="en-US" sz="2900" dirty="0" smtClean="0"/>
              <a:t> </a:t>
            </a:r>
            <a:r>
              <a:rPr lang="en-US" sz="2900" dirty="0" err="1" smtClean="0"/>
              <a:t>terdepan</a:t>
            </a:r>
            <a:r>
              <a:rPr lang="en-US" sz="2900" b="1" dirty="0" smtClean="0"/>
              <a:t> </a:t>
            </a:r>
          </a:p>
          <a:p>
            <a:r>
              <a:rPr lang="en-US" sz="2900" b="1" dirty="0" smtClean="0"/>
              <a:t>                </a:t>
            </a:r>
            <a:r>
              <a:rPr lang="en-US" sz="2900" b="1" dirty="0" err="1" smtClean="0"/>
              <a:t>System.out.print</a:t>
            </a:r>
            <a:r>
              <a:rPr lang="en-US" sz="2900" b="1" dirty="0" smtClean="0"/>
              <a:t>(</a:t>
            </a:r>
            <a:r>
              <a:rPr lang="en-US" sz="2900" b="1" dirty="0" err="1" smtClean="0"/>
              <a:t>pQueue.peek</a:t>
            </a:r>
            <a:r>
              <a:rPr lang="en-US" sz="2900" b="1" dirty="0" smtClean="0"/>
              <a:t>()+" "); </a:t>
            </a:r>
          </a:p>
          <a:p>
            <a:r>
              <a:rPr lang="en-US" sz="2900" b="1" dirty="0" smtClean="0"/>
              <a:t>      	         </a:t>
            </a:r>
            <a:r>
              <a:rPr lang="en-US" sz="2900" b="1" dirty="0" err="1" smtClean="0"/>
              <a:t>pQueue.poll</a:t>
            </a:r>
            <a:r>
              <a:rPr lang="en-US" sz="2900" b="1" dirty="0" smtClean="0"/>
              <a:t>(); </a:t>
            </a:r>
            <a:r>
              <a:rPr lang="en-US" sz="2900" dirty="0" smtClean="0"/>
              <a:t>// </a:t>
            </a:r>
            <a:r>
              <a:rPr lang="en-US" sz="2900" dirty="0" err="1" smtClean="0"/>
              <a:t>menghapus</a:t>
            </a:r>
            <a:r>
              <a:rPr lang="en-US" sz="2900" dirty="0" smtClean="0"/>
              <a:t> </a:t>
            </a:r>
            <a:r>
              <a:rPr lang="en-US" sz="2900" dirty="0" err="1" smtClean="0"/>
              <a:t>elemen</a:t>
            </a:r>
            <a:r>
              <a:rPr lang="en-US" sz="2900" dirty="0" smtClean="0"/>
              <a:t> </a:t>
            </a:r>
            <a:r>
              <a:rPr lang="en-US" sz="2900" dirty="0" err="1" smtClean="0"/>
              <a:t>terdepan</a:t>
            </a:r>
            <a:endParaRPr lang="en-US" sz="2900" dirty="0" smtClean="0"/>
          </a:p>
          <a:p>
            <a:r>
              <a:rPr lang="en-US" sz="2900" b="1" dirty="0" smtClean="0"/>
              <a:t>   	   }</a:t>
            </a:r>
          </a:p>
          <a:p>
            <a:r>
              <a:rPr lang="en-US" sz="2900" b="1" dirty="0" smtClean="0"/>
              <a:t>     }</a:t>
            </a:r>
          </a:p>
          <a:p>
            <a:r>
              <a:rPr lang="en-US" sz="2900" b="1" dirty="0" smtClean="0"/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 smtClean="0">
                <a:effectLst/>
              </a:rPr>
              <a:t>Contoh</a:t>
            </a:r>
            <a:r>
              <a:rPr lang="en-US" sz="3000" dirty="0" smtClean="0">
                <a:effectLst/>
              </a:rPr>
              <a:t> class </a:t>
            </a:r>
            <a:r>
              <a:rPr lang="en-US" sz="3000" dirty="0" err="1" smtClean="0">
                <a:effectLst/>
              </a:rPr>
              <a:t>menggunakan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Antrian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merupakan</a:t>
            </a:r>
            <a:r>
              <a:rPr lang="en-US" dirty="0" smtClean="0"/>
              <a:t>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collection yang </a:t>
            </a:r>
            <a:r>
              <a:rPr lang="en-US" dirty="0" err="1" smtClean="0"/>
              <a:t>memiliki</a:t>
            </a:r>
            <a:r>
              <a:rPr lang="en-US" dirty="0" smtClean="0"/>
              <a:t> key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Map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sepasang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key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Dari key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. </a:t>
            </a:r>
          </a:p>
          <a:p>
            <a:endParaRPr lang="en-US" sz="1000" dirty="0" smtClean="0"/>
          </a:p>
          <a:p>
            <a:r>
              <a:rPr lang="en-US" dirty="0" smtClean="0"/>
              <a:t>Class-class </a:t>
            </a:r>
            <a:r>
              <a:rPr lang="en-US" dirty="0" err="1" smtClean="0"/>
              <a:t>anggota</a:t>
            </a:r>
            <a:r>
              <a:rPr lang="en-US" dirty="0" smtClean="0"/>
              <a:t> Map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TreeMap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001"/>
            <a:ext cx="8229600" cy="75459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class Map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import </a:t>
            </a:r>
            <a:r>
              <a:rPr lang="en-US" sz="2000" b="1" dirty="0" err="1" smtClean="0"/>
              <a:t>java.util</a:t>
            </a:r>
            <a:r>
              <a:rPr lang="en-US" sz="2000" b="1" dirty="0" smtClean="0"/>
              <a:t>.*;</a:t>
            </a:r>
          </a:p>
          <a:p>
            <a:pPr>
              <a:buNone/>
            </a:pPr>
            <a:r>
              <a:rPr lang="en-US" sz="2000" b="1" dirty="0" smtClean="0"/>
              <a:t>public class </a:t>
            </a:r>
            <a:r>
              <a:rPr lang="en-US" sz="2000" b="1" dirty="0" err="1" smtClean="0"/>
              <a:t>FrequencyWordWithMap</a:t>
            </a: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    public </a:t>
            </a:r>
            <a:r>
              <a:rPr lang="en-US" sz="2000" b="1" dirty="0" err="1" smtClean="0"/>
              <a:t>FrequencyWordWithMap</a:t>
            </a:r>
            <a:r>
              <a:rPr lang="en-US" sz="2000" b="1" dirty="0" smtClean="0"/>
              <a:t>() {</a:t>
            </a:r>
          </a:p>
          <a:p>
            <a:pPr>
              <a:buNone/>
            </a:pPr>
            <a:r>
              <a:rPr lang="en-US" sz="2000" b="1" dirty="0" smtClean="0"/>
              <a:t>         Scanner </a:t>
            </a:r>
            <a:r>
              <a:rPr lang="en-US" sz="2000" b="1" dirty="0" err="1" smtClean="0"/>
              <a:t>scanner</a:t>
            </a:r>
            <a:r>
              <a:rPr lang="en-US" sz="2000" b="1" dirty="0" smtClean="0"/>
              <a:t> = 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        </a:t>
            </a:r>
            <a:r>
              <a:rPr lang="nb-NO" sz="2000" b="1" dirty="0" smtClean="0"/>
              <a:t>try {</a:t>
            </a:r>
            <a:endParaRPr lang="en-US" sz="2000" b="1" dirty="0" smtClean="0"/>
          </a:p>
          <a:p>
            <a:pPr>
              <a:buNone/>
            </a:pPr>
            <a:r>
              <a:rPr lang="nb-NO" sz="2000" b="1" dirty="0" smtClean="0"/>
              <a:t>             System.out.print("Masukan Kalimat: " );</a:t>
            </a:r>
            <a:endParaRPr lang="en-US" sz="2000" b="1" dirty="0" smtClean="0"/>
          </a:p>
          <a:p>
            <a:pPr>
              <a:buNone/>
            </a:pPr>
            <a:r>
              <a:rPr lang="nb-NO" sz="2000" b="1" dirty="0" smtClean="0"/>
              <a:t>             String input = scanner.nextLine();</a:t>
            </a:r>
            <a:endParaRPr lang="en-US" sz="2000" b="1" dirty="0" smtClean="0"/>
          </a:p>
          <a:p>
            <a:pPr>
              <a:buNone/>
            </a:pPr>
            <a:r>
              <a:rPr lang="nb-NO" sz="2000" b="1" dirty="0" smtClean="0"/>
              <a:t>             </a:t>
            </a:r>
            <a:r>
              <a:rPr lang="nb-NO" sz="1800" b="1" dirty="0" smtClean="0"/>
              <a:t>Map &lt;String,Integer&gt; map = new HashMap &lt;String, Integer&gt;();</a:t>
            </a:r>
            <a:endParaRPr lang="en-US" sz="1800" b="1" dirty="0" smtClean="0"/>
          </a:p>
          <a:p>
            <a:pPr>
              <a:buNone/>
            </a:pPr>
            <a:r>
              <a:rPr lang="nb-NO" sz="2000" b="1" dirty="0" smtClean="0"/>
              <a:t>             String[] cekKata = input.split(" ");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     </a:t>
            </a:r>
            <a:r>
              <a:rPr lang="nb-NO" sz="2000" b="1" dirty="0" smtClean="0"/>
              <a:t>for(String data : cekKata) {</a:t>
            </a:r>
            <a:endParaRPr lang="en-US" sz="2000" b="1" dirty="0" smtClean="0"/>
          </a:p>
          <a:p>
            <a:pPr>
              <a:buNone/>
            </a:pPr>
            <a:r>
              <a:rPr lang="nb-NO" sz="2000" b="1" dirty="0" smtClean="0"/>
              <a:t>                 Integer freqKata = map.get(data);</a:t>
            </a:r>
            <a:endParaRPr lang="en-US" sz="2000" b="1" dirty="0" smtClean="0"/>
          </a:p>
          <a:p>
            <a:pPr>
              <a:buNone/>
            </a:pPr>
            <a:r>
              <a:rPr lang="nb-NO" sz="2000" b="1" dirty="0" smtClean="0"/>
              <a:t>                 map.put(data, (freqKata == null) ? 1 : freqKata + 1);</a:t>
            </a:r>
            <a:endParaRPr lang="en-US" sz="2000" b="1" dirty="0" smtClean="0"/>
          </a:p>
          <a:p>
            <a:pPr>
              <a:buNone/>
            </a:pPr>
            <a:r>
              <a:rPr lang="nb-NO" sz="2000" b="1" dirty="0" smtClean="0"/>
              <a:t>             }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533400"/>
          </a:xfrm>
        </p:spPr>
        <p:txBody>
          <a:bodyPr>
            <a:noAutofit/>
          </a:bodyPr>
          <a:lstStyle/>
          <a:p>
            <a:pPr algn="ctr"/>
            <a:r>
              <a:rPr lang="en-US" sz="2600" dirty="0" err="1" smtClean="0">
                <a:effectLst/>
              </a:rPr>
              <a:t>Contoh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 smtClean="0">
                <a:effectLst/>
              </a:rPr>
              <a:t>penggunaan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 smtClean="0">
                <a:effectLst/>
              </a:rPr>
              <a:t>struktur</a:t>
            </a:r>
            <a:r>
              <a:rPr lang="en-US" sz="2600" dirty="0" smtClean="0">
                <a:effectLst/>
              </a:rPr>
              <a:t> data Map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4864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b-NO" sz="2200" b="1" dirty="0" smtClean="0"/>
              <a:t>             </a:t>
            </a:r>
            <a:r>
              <a:rPr lang="nb-NO" sz="2000" b="1" dirty="0" smtClean="0"/>
              <a:t>System.out.println("Ada "+map.size()+" kata yang berbeda");</a:t>
            </a:r>
          </a:p>
          <a:p>
            <a:pPr>
              <a:buNone/>
            </a:pPr>
            <a:r>
              <a:rPr lang="nb-NO" sz="2000" b="1" dirty="0" smtClean="0"/>
              <a:t> </a:t>
            </a:r>
            <a:r>
              <a:rPr lang="nb-NO" sz="2200" b="1" dirty="0" smtClean="0"/>
              <a:t>       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(map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  	   </a:t>
            </a:r>
            <a:r>
              <a:rPr lang="en-US" sz="2000" b="1" dirty="0" smtClean="0"/>
              <a:t> } </a:t>
            </a:r>
            <a:r>
              <a:rPr lang="en-US" sz="2000" dirty="0" smtClean="0"/>
              <a:t>//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penutup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try</a:t>
            </a:r>
          </a:p>
          <a:p>
            <a:pPr>
              <a:buNone/>
            </a:pPr>
            <a:r>
              <a:rPr lang="en-US" sz="2000" b="1" dirty="0" smtClean="0"/>
              <a:t>	   </a:t>
            </a:r>
            <a:r>
              <a:rPr lang="en-US" sz="2000" b="1" dirty="0" smtClean="0"/>
              <a:t> catch </a:t>
            </a:r>
            <a:r>
              <a:rPr lang="en-US" sz="2000" b="1" dirty="0" smtClean="0"/>
              <a:t>(Exception </a:t>
            </a:r>
            <a:r>
              <a:rPr lang="en-US" sz="2000" b="1" dirty="0" err="1" smtClean="0"/>
              <a:t>exception</a:t>
            </a:r>
            <a:r>
              <a:rPr lang="en-US" sz="2000" b="1" dirty="0" smtClean="0"/>
              <a:t>) {</a:t>
            </a:r>
          </a:p>
          <a:p>
            <a:pPr>
              <a:buNone/>
            </a:pPr>
            <a:r>
              <a:rPr lang="en-US" sz="2000" b="1" dirty="0" smtClean="0"/>
              <a:t>   </a:t>
            </a:r>
            <a:r>
              <a:rPr lang="en-US" sz="2000" b="1" dirty="0" smtClean="0"/>
              <a:t>	         </a:t>
            </a:r>
            <a:r>
              <a:rPr lang="en-US" sz="2000" b="1" dirty="0" err="1" smtClean="0"/>
              <a:t>exception.printStackTrace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  </a:t>
            </a:r>
            <a:r>
              <a:rPr lang="en-US" sz="2000" b="1" dirty="0" smtClean="0"/>
              <a:t>	   </a:t>
            </a:r>
            <a:r>
              <a:rPr lang="en-US" sz="2000" b="1" dirty="0" smtClean="0"/>
              <a:t> }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	} </a:t>
            </a:r>
            <a:r>
              <a:rPr lang="en-US" sz="2000" dirty="0" smtClean="0"/>
              <a:t>//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penutup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FrequencyWordWithMap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b="1" dirty="0" smtClean="0"/>
              <a:t> 	public static void main(String[]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 {</a:t>
            </a:r>
          </a:p>
          <a:p>
            <a:pPr>
              <a:buNone/>
            </a:pPr>
            <a:r>
              <a:rPr lang="en-US" sz="2000" b="1" dirty="0" smtClean="0"/>
              <a:t>  	    new </a:t>
            </a:r>
            <a:r>
              <a:rPr lang="en-US" sz="2000" b="1" dirty="0" err="1" smtClean="0"/>
              <a:t>FrequencyWordWithMap</a:t>
            </a:r>
            <a:r>
              <a:rPr lang="en-US" sz="2000" b="1" dirty="0" smtClean="0"/>
              <a:t>();</a:t>
            </a:r>
          </a:p>
          <a:p>
            <a:pPr>
              <a:buNone/>
            </a:pPr>
            <a:r>
              <a:rPr lang="en-US" sz="2000" b="1" dirty="0" smtClean="0"/>
              <a:t> 	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endParaRPr lang="en-US" sz="1100" dirty="0" smtClean="0"/>
          </a:p>
          <a:p>
            <a:r>
              <a:rPr lang="en-US" sz="2200" dirty="0" err="1" smtClean="0"/>
              <a:t>Kode</a:t>
            </a:r>
            <a:r>
              <a:rPr lang="en-US" sz="2200" dirty="0" smtClean="0"/>
              <a:t> class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menghitung</a:t>
            </a:r>
            <a:r>
              <a:rPr lang="en-US" sz="2200" dirty="0" smtClean="0"/>
              <a:t> frequency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kata</a:t>
            </a:r>
            <a:r>
              <a:rPr lang="en-US" sz="2200" dirty="0" smtClean="0"/>
              <a:t> </a:t>
            </a:r>
            <a:r>
              <a:rPr lang="en-US" sz="2200" dirty="0" smtClean="0"/>
              <a:t>yang </a:t>
            </a:r>
            <a:r>
              <a:rPr lang="en-US" sz="2200" dirty="0" err="1" smtClean="0"/>
              <a:t>terulang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 smtClean="0"/>
              <a:t>kalimat</a:t>
            </a:r>
            <a:r>
              <a:rPr lang="en-US" sz="22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err="1" smtClean="0">
                <a:effectLst/>
              </a:rPr>
              <a:t>Contoh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penggunaan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struktur</a:t>
            </a:r>
            <a:r>
              <a:rPr lang="en-US" sz="2800" b="0" dirty="0" smtClean="0">
                <a:effectLst/>
              </a:rPr>
              <a:t> data Map</a:t>
            </a:r>
            <a:endParaRPr lang="en-US" sz="2800" b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interface Collection. </a:t>
            </a:r>
          </a:p>
          <a:p>
            <a:endParaRPr lang="en-US" sz="1000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tergabung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JCF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pengimplementasian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proses-proses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sorting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binarySearch</a:t>
            </a:r>
            <a:r>
              <a:rPr lang="en-US" dirty="0" smtClean="0"/>
              <a:t> yang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list </a:t>
            </a:r>
            <a:r>
              <a:rPr lang="en-US" dirty="0" err="1" smtClean="0"/>
              <a:t>atau</a:t>
            </a:r>
            <a:r>
              <a:rPr lang="en-US" dirty="0" smtClean="0"/>
              <a:t> collection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method-method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, yang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modifier static.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smtClean="0">
                <a:effectLst/>
              </a:rPr>
              <a:t>class Collections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Struktur</a:t>
            </a:r>
            <a:r>
              <a:rPr lang="en-US" sz="3200" dirty="0" smtClean="0">
                <a:effectLst/>
              </a:rPr>
              <a:t> Interface </a:t>
            </a:r>
            <a:r>
              <a:rPr lang="en-US" sz="3200" dirty="0" err="1" smtClean="0">
                <a:effectLst/>
              </a:rPr>
              <a:t>Iterable</a:t>
            </a:r>
            <a:endParaRPr lang="en-US" sz="3200" dirty="0">
              <a:effectLst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10600" cy="5029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58228"/>
          <a:ext cx="8763000" cy="465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/>
                <a:gridCol w="1752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Nama</a:t>
                      </a:r>
                      <a:r>
                        <a:rPr lang="en-US" sz="2400" dirty="0" smtClean="0"/>
                        <a:t> method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Boolean</a:t>
                      </a:r>
                      <a:r>
                        <a:rPr kumimoji="0" lang="en-US" sz="1600" b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1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&lt;? Super T&gt; c, T... elements)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(List&lt;? extends Comparable&lt;? Super T&gt;&gt;  list, T key)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Mencari objek di dalam suatu list.</a:t>
                      </a:r>
                      <a:endParaRPr lang="en-US" sz="17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(List&lt;? extends T&gt; list, T key, Comparator&lt;? super T&gt; c)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Mencari objek di dalam suatu list.</a:t>
                      </a:r>
                      <a:endParaRPr lang="en-US" sz="16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void copy(List&lt;? super T&gt;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List&lt;? extends T&gt;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yang lain.</a:t>
                      </a:r>
                      <a:endParaRPr lang="en-US" sz="1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Method-method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Collection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365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  <a:gridCol w="35814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Nama</a:t>
                      </a:r>
                      <a:r>
                        <a:rPr lang="en-US" sz="2400" dirty="0" smtClean="0"/>
                        <a:t> method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void fill(List&lt;? super T&gt; list, T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obj.</a:t>
                      </a:r>
                      <a:endParaRPr lang="en-US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frequency(Collection&lt;?&gt; c, Object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sejumlah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 c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obj.</a:t>
                      </a:r>
                      <a:endParaRPr lang="en-US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&lt;T&gt; list(Enumeration&lt;T&gt; 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dikembalikan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Method-method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Collection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/>
                <a:gridCol w="1524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Nama</a:t>
                      </a:r>
                      <a:r>
                        <a:rPr lang="en-US" sz="1800" dirty="0" smtClean="0"/>
                        <a:t> method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Deskripsi</a:t>
                      </a:r>
                      <a:endParaRPr lang="en-US" sz="18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 extends Object &amp; Comparable&lt;? super T&gt;&gt; T</a:t>
                      </a:r>
                      <a:r>
                        <a:rPr kumimoji="0" lang="en-US" sz="14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max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(Collection&lt; ? Extends T&gt; </a:t>
                      </a:r>
                      <a:r>
                        <a:rPr kumimoji="0"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maksimum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4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T max(Collection&lt;? extends T&gt; </a:t>
                      </a:r>
                      <a:r>
                        <a:rPr kumimoji="0" lang="en-US" sz="15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Comparator&lt;? Super T&gt; comp)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maksimum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4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 extends Object &amp; Comparable &lt;? super T&gt;&gt; T</a:t>
                      </a:r>
                      <a:r>
                        <a:rPr kumimoji="0" lang="en-US" sz="1400" b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min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(Collection &lt;? extends T&gt; </a:t>
                      </a:r>
                      <a:r>
                        <a:rPr kumimoji="0"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minimum yang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effectLst/>
              </a:rPr>
              <a:t>Method-method </a:t>
            </a:r>
            <a:r>
              <a:rPr lang="en-US" sz="2400" dirty="0" err="1" smtClean="0">
                <a:effectLst/>
              </a:rPr>
              <a:t>milik</a:t>
            </a:r>
            <a:r>
              <a:rPr lang="en-US" sz="2400" dirty="0" smtClean="0">
                <a:effectLst/>
              </a:rPr>
              <a:t> class Collection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789506"/>
          <a:ext cx="8686800" cy="523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/>
                <a:gridCol w="2133600"/>
              </a:tblGrid>
              <a:tr h="566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Nama</a:t>
                      </a:r>
                      <a:r>
                        <a:rPr lang="en-US" sz="2000" dirty="0" smtClean="0"/>
                        <a:t> method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</a:tr>
              <a:tr h="1554799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List &lt;T&gt;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nCopies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n, T o)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yang immutable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mengandung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copy 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objek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1554799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replaceAll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(List&lt;T&gt; list, T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oldVal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Mengganti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oldVal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bernilai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newVal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971749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reverse(List&lt;?&gt; list)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Membalikkan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effectLst/>
              </a:rPr>
              <a:t>Method-method </a:t>
            </a:r>
            <a:r>
              <a:rPr lang="en-US" sz="2400" dirty="0" err="1" smtClean="0">
                <a:effectLst/>
              </a:rPr>
              <a:t>milik</a:t>
            </a:r>
            <a:r>
              <a:rPr lang="en-US" sz="2400" dirty="0" smtClean="0">
                <a:effectLst/>
              </a:rPr>
              <a:t> class Collection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/>
                <a:gridCol w="2667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Nama</a:t>
                      </a:r>
                      <a:r>
                        <a:rPr lang="en-US" sz="2000" dirty="0" smtClean="0"/>
                        <a:t> method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Comparator &lt;T&gt;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reverseOrder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comparator yang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dibaliknya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elemen-elmen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Comparator &lt;T&gt;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reverseOrder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(Comparator&lt;T&gt; 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comparator yang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dibaliknya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elemen-elemen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rotate(List&lt;?&gt; list,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distance)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Memutar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jarak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Method-method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Collection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36308"/>
          <a:ext cx="8686800" cy="497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2590800"/>
              </a:tblGrid>
              <a:tr h="5876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Nama</a:t>
                      </a:r>
                      <a:r>
                        <a:rPr lang="en-US" sz="2000" dirty="0" smtClean="0"/>
                        <a:t> method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shuffle(List&lt;?&gt;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list)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permutasi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random.</a:t>
                      </a:r>
                      <a:endParaRPr lang="en-US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shuffle(List&lt;?&gt; list, Random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rnd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permutasi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random element-element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dihasilkan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bilangan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random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rnd</a:t>
                      </a:r>
                      <a:endParaRPr lang="en-US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 extends Comparable&lt;? super T&gt;&gt; sort(List&lt;T&gt; list)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Mengurutkan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ascending.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Method-method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Collection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838200"/>
          <a:ext cx="89154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474"/>
                <a:gridCol w="1876926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Nama</a:t>
                      </a:r>
                      <a:r>
                        <a:rPr lang="en-US" sz="2000" dirty="0" smtClean="0"/>
                        <a:t> method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Deskripsi</a:t>
                      </a:r>
                      <a:endParaRPr lang="en-US" sz="20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 void sort(List&lt;T&gt; list, Comparator&lt;? super T&gt; c)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Mengurutkan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 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comparator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7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swap(List&lt;?&gt; list,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j)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Menukar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posisi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element-element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suatu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list.</a:t>
                      </a:r>
                      <a:endParaRPr lang="en-US" sz="1700" dirty="0"/>
                    </a:p>
                  </a:txBody>
                  <a:tcPr anchor="ctr"/>
                </a:tc>
              </a:tr>
              <a:tr h="862012">
                <a:tc>
                  <a:txBody>
                    <a:bodyPr/>
                    <a:lstStyle/>
                    <a:p>
                      <a:pPr algn="l"/>
                      <a:r>
                        <a:rPr kumimoji="0"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&lt;T&gt; T min(Collection&lt;? extends T&gt; </a:t>
                      </a:r>
                      <a:r>
                        <a:rPr kumimoji="0" lang="en-US" sz="15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r>
                        <a:rPr kumimoji="0"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Comparator&lt;? super T&gt; comp)</a:t>
                      </a:r>
                      <a:endParaRPr 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minimum yang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collection.</a:t>
                      </a:r>
                      <a:endParaRPr lang="en-US" sz="1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98438"/>
            <a:ext cx="86868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effectLst/>
              </a:rPr>
              <a:t>Method-method </a:t>
            </a:r>
            <a:r>
              <a:rPr lang="en-US" sz="2400" dirty="0" err="1" smtClean="0">
                <a:effectLst/>
              </a:rPr>
              <a:t>milik</a:t>
            </a:r>
            <a:r>
              <a:rPr lang="en-US" sz="2400" dirty="0" smtClean="0">
                <a:effectLst/>
              </a:rPr>
              <a:t> class Collection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399"/>
            <a:ext cx="8686800" cy="36576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SortReverseOrder.java</a:t>
            </a:r>
          </a:p>
          <a:p>
            <a:r>
              <a:rPr lang="en-US" sz="2800" dirty="0" smtClean="0"/>
              <a:t>SwapCollections.java</a:t>
            </a:r>
          </a:p>
          <a:p>
            <a:r>
              <a:rPr lang="en-US" sz="2800" dirty="0" smtClean="0"/>
              <a:t>ShuffleWithCollections.java</a:t>
            </a:r>
          </a:p>
          <a:p>
            <a:r>
              <a:rPr lang="en-US" sz="2800" dirty="0" smtClean="0"/>
              <a:t>BinarySearchCollections.java</a:t>
            </a:r>
          </a:p>
          <a:p>
            <a:r>
              <a:rPr lang="en-US" sz="2800" dirty="0" smtClean="0"/>
              <a:t>RevFillMinMax.java</a:t>
            </a:r>
          </a:p>
          <a:p>
            <a:r>
              <a:rPr lang="en-US" sz="2800" dirty="0" smtClean="0"/>
              <a:t>AddAllFreqDisjoint.java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5541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kode</a:t>
            </a:r>
            <a:r>
              <a:rPr lang="en-US" sz="2800" dirty="0" smtClean="0">
                <a:effectLst/>
              </a:rPr>
              <a:t> class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struktur</a:t>
            </a:r>
            <a:r>
              <a:rPr lang="en-US" sz="2800" dirty="0" smtClean="0">
                <a:effectLst/>
              </a:rPr>
              <a:t> data Collection 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Semua</a:t>
            </a:r>
            <a:r>
              <a:rPr lang="en-US" dirty="0" smtClean="0"/>
              <a:t> class yang </a:t>
            </a:r>
            <a:r>
              <a:rPr lang="en-US" dirty="0" err="1" smtClean="0"/>
              <a:t>mengimplementasikan</a:t>
            </a:r>
            <a:r>
              <a:rPr lang="en-US" dirty="0" smtClean="0"/>
              <a:t> interface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member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JCF.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smtClean="0">
                <a:effectLst/>
              </a:rPr>
              <a:t>Member </a:t>
            </a:r>
            <a:r>
              <a:rPr lang="en-US" sz="3200" dirty="0" err="1" smtClean="0">
                <a:effectLst/>
              </a:rPr>
              <a:t>atau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Anggota</a:t>
            </a:r>
            <a:r>
              <a:rPr lang="en-US" sz="3200" dirty="0" smtClean="0">
                <a:effectLst/>
              </a:rPr>
              <a:t> JCF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Struktur</a:t>
            </a:r>
            <a:r>
              <a:rPr lang="en-US" sz="3200" dirty="0" smtClean="0">
                <a:effectLst/>
              </a:rPr>
              <a:t> Interface Collection yang </a:t>
            </a:r>
            <a:r>
              <a:rPr lang="en-US" sz="3200" dirty="0" err="1" smtClean="0">
                <a:effectLst/>
              </a:rPr>
              <a:t>rinci</a:t>
            </a:r>
            <a:endParaRPr lang="en-US" sz="3200" dirty="0">
              <a:effectLst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509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64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6756400"/>
              </a:tblGrid>
              <a:tr h="5526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Deskripsi</a:t>
                      </a:r>
                      <a:endParaRPr lang="en-US" sz="2400" dirty="0"/>
                    </a:p>
                  </a:txBody>
                  <a:tcPr anchor="ctr"/>
                </a:tc>
              </a:tr>
              <a:tr h="810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Akar di suatu hierarki collection dari interface Set, List dan Map </a:t>
                      </a:r>
                    </a:p>
                  </a:txBody>
                  <a:tcPr marL="68580" marR="68580" marT="0" marB="0" anchor="ctr"/>
                </a:tc>
              </a:tr>
              <a:tr h="448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Collection yang tidak dapat menampung duplikasi </a:t>
                      </a:r>
                    </a:p>
                  </a:txBody>
                  <a:tcPr marL="68580" marR="68580" marT="0" marB="0" anchor="ctr"/>
                </a:tc>
              </a:tr>
              <a:tr h="121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hanya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bisa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menyimpan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duplikasi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tetapi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juga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mengijinkan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pemakainya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untuk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menetapkan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dimana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mereka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disimpan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810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Collection yang menampung pasangan objek kunci-nilai dan map tidak dapat menampung duplikasi kunci</a:t>
                      </a:r>
                    </a:p>
                  </a:txBody>
                  <a:tcPr marL="68580" marR="68580" marT="0" marB="0" anchor="ctr"/>
                </a:tc>
              </a:tr>
              <a:tr h="810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Interfaces queue </a:t>
                      </a:r>
                      <a:r>
                        <a:rPr lang="en-US" sz="22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menyajikan</a:t>
                      </a:r>
                      <a:r>
                        <a:rPr lang="en-US" sz="22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queue. </a:t>
                      </a:r>
                      <a:r>
                        <a:rPr lang="pt-BR" sz="2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PriorityQueue mengimplementasi-kan prioritas suatu queue</a:t>
                      </a:r>
                      <a:endParaRPr lang="en-US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Deskripsi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masing-masing</a:t>
            </a:r>
            <a:r>
              <a:rPr lang="en-US" sz="3200" dirty="0" smtClean="0">
                <a:effectLst/>
              </a:rPr>
              <a:t> Interface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219200"/>
                <a:gridCol w="1066800"/>
                <a:gridCol w="1295400"/>
                <a:gridCol w="1905000"/>
              </a:tblGrid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 Table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Resizable Array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Tree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 List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 Table </a:t>
                      </a:r>
                      <a:r>
                        <a:rPr lang="en-US" sz="20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 List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TreeSet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LinkedHashSet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ArrayList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Queue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9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HashMap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TreeMap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LinkedHashMap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</a:rPr>
              <a:t>Constructor yang </a:t>
            </a:r>
            <a:r>
              <a:rPr lang="en-US" sz="2800" dirty="0" err="1" smtClean="0">
                <a:effectLst/>
              </a:rPr>
              <a:t>mengimplementasikan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masig-masing</a:t>
            </a:r>
            <a:r>
              <a:rPr lang="en-US" sz="2800" dirty="0" smtClean="0">
                <a:effectLst/>
              </a:rPr>
              <a:t> Interface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primitif</a:t>
            </a:r>
            <a:r>
              <a:rPr lang="en-US" sz="2800" dirty="0" smtClean="0"/>
              <a:t> non </a:t>
            </a:r>
            <a:r>
              <a:rPr lang="en-US" sz="2800" dirty="0" err="1" smtClean="0"/>
              <a:t>objek</a:t>
            </a:r>
            <a:r>
              <a:rPr lang="en-US" sz="2800" dirty="0" smtClean="0"/>
              <a:t>,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, </a:t>
            </a:r>
            <a:r>
              <a:rPr lang="en-US" sz="2800" dirty="0" err="1" smtClean="0"/>
              <a:t>tipeElemenGenerik</a:t>
            </a:r>
            <a:r>
              <a:rPr lang="en-US" sz="2800" dirty="0" smtClean="0"/>
              <a:t> </a:t>
            </a:r>
            <a:r>
              <a:rPr lang="en-US" sz="2800" dirty="0" err="1" smtClean="0"/>
              <a:t>dideklarasikan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notasi</a:t>
            </a:r>
            <a:r>
              <a:rPr lang="en-US" sz="2800" dirty="0" smtClean="0"/>
              <a:t> </a:t>
            </a:r>
            <a:r>
              <a:rPr lang="en-US" sz="2800" b="1" dirty="0" smtClean="0"/>
              <a:t>&lt;&gt;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array, Collection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mengelompokkan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Collection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fasilitas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fleksibilitas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array.</a:t>
            </a:r>
          </a:p>
          <a:p>
            <a:endParaRPr lang="en-US" sz="1200" dirty="0" smtClean="0"/>
          </a:p>
          <a:p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array,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ditampung</a:t>
            </a:r>
            <a:r>
              <a:rPr lang="en-US" sz="2800" dirty="0" smtClean="0"/>
              <a:t>.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mencukupi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pilihan</a:t>
            </a:r>
            <a:r>
              <a:rPr lang="en-US" sz="2800" dirty="0" smtClean="0"/>
              <a:t> lain </a:t>
            </a:r>
            <a:r>
              <a:rPr lang="en-US" sz="2800" dirty="0" err="1" smtClean="0"/>
              <a:t>kecuali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alokasi</a:t>
            </a:r>
            <a:r>
              <a:rPr lang="en-US" sz="2800" dirty="0" smtClean="0"/>
              <a:t> array </a:t>
            </a:r>
            <a:r>
              <a:rPr lang="en-US" sz="2800" dirty="0" err="1" smtClean="0"/>
              <a:t>baru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tentu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merepotkan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Interface Collection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collection, </a:t>
            </a:r>
            <a:r>
              <a:rPr lang="en-US" sz="2400" dirty="0" err="1" smtClean="0"/>
              <a:t>berapapun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ditampung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. 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collection,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alokasi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ditampung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.</a:t>
            </a:r>
            <a:endParaRPr 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Interface Collection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18844</TotalTime>
  <Words>2083</Words>
  <Application>Microsoft Office PowerPoint</Application>
  <PresentationFormat>On-screen Show (4:3)</PresentationFormat>
  <Paragraphs>370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Menangani Struktur Data dengan  Java Collection Framework</vt:lpstr>
      <vt:lpstr>JCF</vt:lpstr>
      <vt:lpstr>Struktur Interface Iterable</vt:lpstr>
      <vt:lpstr>Member atau Anggota JCF</vt:lpstr>
      <vt:lpstr>Struktur Interface Collection yang rinci</vt:lpstr>
      <vt:lpstr>Deskripsi masing-masing Interface</vt:lpstr>
      <vt:lpstr>Constructor yang mengimplementasikan masig-masing Interface</vt:lpstr>
      <vt:lpstr>Interface Collection</vt:lpstr>
      <vt:lpstr>Interface Collection</vt:lpstr>
      <vt:lpstr>Method milik interface Collection</vt:lpstr>
      <vt:lpstr>Method milik interface Collection</vt:lpstr>
      <vt:lpstr>Method milik interface Collection</vt:lpstr>
      <vt:lpstr>Method milik interface Collection</vt:lpstr>
      <vt:lpstr>Method milik interface Collection</vt:lpstr>
      <vt:lpstr>Bentuk umum interface Collection</vt:lpstr>
      <vt:lpstr>Contoh penggunan Collection</vt:lpstr>
      <vt:lpstr>class Set</vt:lpstr>
      <vt:lpstr>Contoh penggunan Set</vt:lpstr>
      <vt:lpstr>Contoh penggunan Set</vt:lpstr>
      <vt:lpstr>class List</vt:lpstr>
      <vt:lpstr>Contoh penggunaan List dengan input cara1</vt:lpstr>
      <vt:lpstr>Contoh penggunaan List dengan input cara2</vt:lpstr>
      <vt:lpstr>Contoh penggunaan List dengan input cara3</vt:lpstr>
      <vt:lpstr>class Queue</vt:lpstr>
      <vt:lpstr>Contoh class menggunakan Antrian</vt:lpstr>
      <vt:lpstr>class Map</vt:lpstr>
      <vt:lpstr>Contoh penggunaan struktur data Map</vt:lpstr>
      <vt:lpstr>Contoh penggunaan struktur data Map</vt:lpstr>
      <vt:lpstr>class Collections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Method-method milik class Collection</vt:lpstr>
      <vt:lpstr>Contoh kode class   menggunakan struktur data Collection 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402</cp:revision>
  <dcterms:created xsi:type="dcterms:W3CDTF">2001-04-26T04:38:43Z</dcterms:created>
  <dcterms:modified xsi:type="dcterms:W3CDTF">2019-10-14T15:52:22Z</dcterms:modified>
</cp:coreProperties>
</file>