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4"/>
  </p:notesMasterIdLst>
  <p:handoutMasterIdLst>
    <p:handoutMasterId r:id="rId45"/>
  </p:handoutMasterIdLst>
  <p:sldIdLst>
    <p:sldId id="437" r:id="rId2"/>
    <p:sldId id="438" r:id="rId3"/>
    <p:sldId id="445" r:id="rId4"/>
    <p:sldId id="448" r:id="rId5"/>
    <p:sldId id="449" r:id="rId6"/>
    <p:sldId id="451" r:id="rId7"/>
    <p:sldId id="454" r:id="rId8"/>
    <p:sldId id="462" r:id="rId9"/>
    <p:sldId id="464" r:id="rId10"/>
    <p:sldId id="470" r:id="rId11"/>
    <p:sldId id="469" r:id="rId12"/>
    <p:sldId id="441" r:id="rId13"/>
    <p:sldId id="466" r:id="rId14"/>
    <p:sldId id="467" r:id="rId15"/>
    <p:sldId id="472" r:id="rId16"/>
    <p:sldId id="474" r:id="rId17"/>
    <p:sldId id="476" r:id="rId18"/>
    <p:sldId id="478" r:id="rId19"/>
    <p:sldId id="479" r:id="rId20"/>
    <p:sldId id="480" r:id="rId21"/>
    <p:sldId id="481" r:id="rId22"/>
    <p:sldId id="442" r:id="rId23"/>
    <p:sldId id="482" r:id="rId24"/>
    <p:sldId id="484" r:id="rId25"/>
    <p:sldId id="486" r:id="rId26"/>
    <p:sldId id="487" r:id="rId27"/>
    <p:sldId id="488" r:id="rId28"/>
    <p:sldId id="48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443" r:id="rId43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/>
              <a:t>1. </a:t>
            </a:r>
            <a:r>
              <a:rPr lang="en-US" sz="3000" b="1" dirty="0" err="1" smtClean="0"/>
              <a:t>Langkah-langjah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Pembuatan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GUI</a:t>
            </a:r>
            <a:endParaRPr lang="en-US" sz="30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</a:t>
            </a:r>
            <a:r>
              <a:rPr lang="en-US" sz="3200" b="1" dirty="0" err="1" smtClean="0"/>
              <a:t>Penjelasan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program </a:t>
            </a:r>
            <a:r>
              <a:rPr lang="en-US" sz="3200" b="1" dirty="0" err="1" smtClean="0"/>
              <a:t>Aplikasi</a:t>
            </a:r>
            <a:r>
              <a:rPr lang="en-US" sz="3200" b="1" dirty="0" smtClean="0"/>
              <a:t> GUI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</a:t>
            </a:r>
            <a:r>
              <a:rPr lang="en-US" sz="3200" b="1" dirty="0" err="1" smtClean="0"/>
              <a:t>Manajemen</a:t>
            </a:r>
            <a:r>
              <a:rPr lang="en-US" sz="3200" b="1" dirty="0" smtClean="0"/>
              <a:t> Layout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</a:t>
            </a:r>
            <a:r>
              <a:rPr lang="en-US" sz="3200" b="1" dirty="0" err="1" smtClean="0"/>
              <a:t>Pengantar</a:t>
            </a:r>
            <a:r>
              <a:rPr lang="en-US" sz="3200" b="1" dirty="0" smtClean="0"/>
              <a:t> Visual Programming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err="1" smtClean="0">
                <a:effectLst/>
              </a:rPr>
              <a:t>Komponen</a:t>
            </a:r>
            <a:r>
              <a:rPr lang="en-US" sz="3400" dirty="0" smtClean="0">
                <a:effectLst/>
              </a:rPr>
              <a:t> Swing </a:t>
            </a:r>
            <a:r>
              <a:rPr lang="en-US" sz="3400" dirty="0" err="1" smtClean="0">
                <a:effectLst/>
              </a:rPr>
              <a:t>dan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effectLst/>
              </a:rPr>
              <a:t>Manajemen</a:t>
            </a:r>
            <a:r>
              <a:rPr lang="en-US" sz="3400" dirty="0" smtClean="0">
                <a:effectLst/>
              </a:rPr>
              <a:t> Layout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6b. Dari constructor </a:t>
            </a:r>
            <a:r>
              <a:rPr lang="en-US" dirty="0" err="1" smtClean="0"/>
              <a:t>milik</a:t>
            </a:r>
            <a:r>
              <a:rPr lang="en-US" dirty="0" smtClean="0"/>
              <a:t> inner class, </a:t>
            </a:r>
          </a:p>
          <a:p>
            <a:pPr lvl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Listener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6a.</a:t>
            </a:r>
          </a:p>
          <a:p>
            <a:pPr lvl="0"/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6b:</a:t>
            </a:r>
          </a:p>
          <a:p>
            <a:r>
              <a:rPr lang="en-US" b="1" i="1" dirty="0" err="1" smtClean="0"/>
              <a:t>CancelListener</a:t>
            </a:r>
            <a:r>
              <a:rPr lang="en-US" b="1" i="1" dirty="0" smtClean="0"/>
              <a:t> </a:t>
            </a:r>
            <a:r>
              <a:rPr lang="en-US" b="1" i="1" dirty="0" err="1" smtClean="0"/>
              <a:t>clist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CancelListener</a:t>
            </a:r>
            <a:r>
              <a:rPr lang="en-US" b="1" i="1" dirty="0" smtClean="0"/>
              <a:t>();</a:t>
            </a:r>
            <a:endParaRPr lang="en-US" b="1" dirty="0" smtClean="0"/>
          </a:p>
          <a:p>
            <a:r>
              <a:rPr lang="en-US" sz="2400" b="1" i="1" dirty="0" err="1" smtClean="0"/>
              <a:t>MyMouseListener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mlist</a:t>
            </a:r>
            <a:r>
              <a:rPr lang="en-US" sz="2400" b="1" i="1" dirty="0" smtClean="0"/>
              <a:t> = new </a:t>
            </a:r>
            <a:r>
              <a:rPr lang="en-US" sz="2400" b="1" i="1" dirty="0" err="1" smtClean="0"/>
              <a:t>MyMouseListener</a:t>
            </a:r>
            <a:r>
              <a:rPr lang="en-US" sz="2400" b="1" i="1" dirty="0" smtClean="0"/>
              <a:t>();</a:t>
            </a:r>
            <a:endParaRPr lang="en-US" sz="24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Langkah6 cara2,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6c. Dari constructor,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Listener  </a:t>
            </a:r>
          </a:p>
          <a:p>
            <a:pPr lvl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milik</a:t>
            </a:r>
            <a:r>
              <a:rPr lang="en-US" dirty="0" smtClean="0"/>
              <a:t> method  </a:t>
            </a:r>
          </a:p>
          <a:p>
            <a:pPr lvl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add</a:t>
            </a:r>
            <a:r>
              <a:rPr lang="en-US" b="1" i="1" dirty="0" err="1" smtClean="0"/>
              <a:t>jenisevent</a:t>
            </a:r>
            <a:r>
              <a:rPr lang="en-US" i="1" dirty="0" err="1" smtClean="0"/>
              <a:t>Listener</a:t>
            </a:r>
            <a:r>
              <a:rPr lang="en-US" i="1" dirty="0" smtClean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</a:p>
          <a:p>
            <a:pPr lvl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memanggilnya</a:t>
            </a:r>
            <a:r>
              <a:rPr lang="en-US" dirty="0" smtClean="0"/>
              <a:t>, </a:t>
            </a:r>
          </a:p>
          <a:p>
            <a:pPr lvl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r>
              <a:rPr lang="en-US" sz="2000" b="1" i="1" dirty="0" err="1" smtClean="0"/>
              <a:t>namaComponent.addjeniseventListener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namaObjekListener</a:t>
            </a:r>
            <a:r>
              <a:rPr lang="en-US" sz="2000" b="1" i="1" dirty="0" smtClean="0"/>
              <a:t>);</a:t>
            </a:r>
            <a:endParaRPr lang="en-US" sz="2000" b="1" dirty="0" smtClean="0"/>
          </a:p>
          <a:p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6c :</a:t>
            </a:r>
          </a:p>
          <a:p>
            <a:r>
              <a:rPr lang="en-US" b="1" i="1" dirty="0" err="1" smtClean="0"/>
              <a:t>bCancel.addActionListener</a:t>
            </a:r>
            <a:r>
              <a:rPr lang="en-US" b="1" i="1" dirty="0" smtClean="0"/>
              <a:t>(</a:t>
            </a:r>
            <a:r>
              <a:rPr lang="en-US" b="1" i="1" dirty="0" err="1" smtClean="0"/>
              <a:t>clist</a:t>
            </a:r>
            <a:r>
              <a:rPr lang="en-US" b="1" i="1" dirty="0" smtClean="0"/>
              <a:t>);</a:t>
            </a:r>
            <a:endParaRPr lang="en-US" b="1" dirty="0" smtClean="0"/>
          </a:p>
          <a:p>
            <a:r>
              <a:rPr lang="en-US" b="1" i="1" dirty="0" err="1" smtClean="0"/>
              <a:t>tfUserName.addMouseListener</a:t>
            </a:r>
            <a:r>
              <a:rPr lang="en-US" b="1" i="1" dirty="0" smtClean="0"/>
              <a:t>(</a:t>
            </a:r>
            <a:r>
              <a:rPr lang="en-US" b="1" i="1" dirty="0" err="1" smtClean="0"/>
              <a:t>mlist</a:t>
            </a:r>
            <a:r>
              <a:rPr lang="en-US" b="1" i="1" dirty="0" smtClean="0"/>
              <a:t>);</a:t>
            </a:r>
            <a:endParaRPr lang="en-US" b="1" dirty="0" smtClean="0"/>
          </a:p>
          <a:p>
            <a:r>
              <a:rPr lang="en-US" b="1" i="1" dirty="0" err="1" smtClean="0"/>
              <a:t>pfPassword.addMouseListener</a:t>
            </a:r>
            <a:r>
              <a:rPr lang="en-US" b="1" i="1" dirty="0" smtClean="0"/>
              <a:t>(</a:t>
            </a:r>
            <a:r>
              <a:rPr lang="en-US" b="1" i="1" dirty="0" err="1" smtClean="0"/>
              <a:t>mlist</a:t>
            </a:r>
            <a:r>
              <a:rPr lang="en-US" b="1" i="1" dirty="0" smtClean="0"/>
              <a:t>);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Langkah6 cara2,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smtClean="0"/>
              <a:t>Class Flistener.java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smtClean="0"/>
              <a:t>Class MyButtonAction.java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TwoButton.java implements </a:t>
            </a:r>
            <a:r>
              <a:rPr lang="en-US" sz="2400" dirty="0" err="1" smtClean="0"/>
              <a:t>ActionLitener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TwoButton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WinClose.java (langkah6 cara3) </a:t>
            </a:r>
          </a:p>
          <a:p>
            <a:r>
              <a:rPr lang="en-US" sz="2400" dirty="0" smtClean="0"/>
              <a:t>Class WinClose.java (langkah6 cara3)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CBTest.java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CheckRadio.java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Dialog1.java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Dialog3.java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Langkah</a:t>
            </a:r>
            <a:r>
              <a:rPr lang="en-US" b="1" dirty="0" smtClean="0"/>
              <a:t> 1 </a:t>
            </a:r>
            <a:r>
              <a:rPr lang="en-US" b="1" dirty="0" err="1" smtClean="0"/>
              <a:t>Membuat</a:t>
            </a:r>
            <a:r>
              <a:rPr lang="en-US" b="1" dirty="0" smtClean="0"/>
              <a:t> Frame</a:t>
            </a:r>
          </a:p>
          <a:p>
            <a:r>
              <a:rPr lang="en-US" dirty="0" smtClean="0"/>
              <a:t>Cara1:	</a:t>
            </a:r>
          </a:p>
          <a:p>
            <a:r>
              <a:rPr lang="en-US" dirty="0" smtClean="0"/>
              <a:t>class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err="1" smtClean="0"/>
              <a:t>JFrame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b="1" dirty="0" err="1" smtClean="0"/>
              <a:t>objek</a:t>
            </a:r>
            <a:r>
              <a:rPr lang="en-US" dirty="0" smtClean="0"/>
              <a:t> frame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i="1" dirty="0" err="1" smtClean="0"/>
              <a:t>JFrame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i="1" dirty="0" smtClean="0"/>
              <a:t>	</a:t>
            </a:r>
            <a:r>
              <a:rPr lang="en-US" b="1" i="1" dirty="0" err="1" smtClean="0"/>
              <a:t>JFrame</a:t>
            </a:r>
            <a:r>
              <a:rPr lang="en-US" b="1" i="1" dirty="0" smtClean="0"/>
              <a:t> frame = new </a:t>
            </a:r>
            <a:r>
              <a:rPr lang="en-US" b="1" i="1" dirty="0" err="1" smtClean="0"/>
              <a:t>JFrame</a:t>
            </a:r>
            <a:r>
              <a:rPr lang="en-US" b="1" i="1" dirty="0" smtClean="0"/>
              <a:t>(”</a:t>
            </a:r>
            <a:r>
              <a:rPr lang="en-US" b="1" i="1" dirty="0" err="1" smtClean="0"/>
              <a:t>Judulnya</a:t>
            </a:r>
            <a:r>
              <a:rPr lang="en-US" b="1" i="1" dirty="0" smtClean="0"/>
              <a:t>…”);</a:t>
            </a:r>
            <a:endParaRPr lang="en-US" dirty="0" smtClean="0"/>
          </a:p>
          <a:p>
            <a:r>
              <a:rPr lang="en-US" dirty="0" smtClean="0"/>
              <a:t>Cara2: 	</a:t>
            </a:r>
          </a:p>
          <a:p>
            <a:r>
              <a:rPr lang="en-US" dirty="0" smtClean="0"/>
              <a:t>class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i="1" dirty="0" err="1" smtClean="0"/>
              <a:t>JFrame</a:t>
            </a:r>
            <a:r>
              <a:rPr lang="en-US" dirty="0" smtClean="0"/>
              <a:t>,.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	</a:t>
            </a:r>
            <a:r>
              <a:rPr lang="en-US" b="1" i="1" dirty="0" smtClean="0"/>
              <a:t>class </a:t>
            </a:r>
            <a:r>
              <a:rPr lang="en-US" b="1" i="1" dirty="0" err="1" smtClean="0"/>
              <a:t>FrameTurunan</a:t>
            </a:r>
            <a:r>
              <a:rPr lang="en-US" b="1" i="1" dirty="0" smtClean="0"/>
              <a:t> extends </a:t>
            </a:r>
            <a:r>
              <a:rPr lang="en-US" b="1" i="1" dirty="0" err="1" smtClean="0"/>
              <a:t>JFrame</a:t>
            </a:r>
            <a:r>
              <a:rPr lang="en-US" b="1" i="1" dirty="0" smtClean="0"/>
              <a:t> {</a:t>
            </a:r>
            <a:endParaRPr lang="en-US" dirty="0" smtClean="0"/>
          </a:p>
          <a:p>
            <a:r>
              <a:rPr lang="en-US" b="1" i="1" dirty="0" smtClean="0"/>
              <a:t>     	     public </a:t>
            </a:r>
            <a:r>
              <a:rPr lang="en-US" b="1" i="1" dirty="0" err="1" smtClean="0"/>
              <a:t>FrameTurunan</a:t>
            </a:r>
            <a:r>
              <a:rPr lang="en-US" b="1" i="1" dirty="0" smtClean="0"/>
              <a:t>() {</a:t>
            </a:r>
            <a:endParaRPr lang="en-US" dirty="0" smtClean="0"/>
          </a:p>
          <a:p>
            <a:r>
              <a:rPr lang="en-US" b="1" i="1" dirty="0" smtClean="0"/>
              <a:t>      	super("</a:t>
            </a:r>
            <a:r>
              <a:rPr lang="en-US" b="1" i="1" dirty="0" err="1" smtClean="0"/>
              <a:t>Judulnya</a:t>
            </a:r>
            <a:r>
              <a:rPr lang="en-US" b="1" i="1" dirty="0" smtClean="0"/>
              <a:t>….");</a:t>
            </a:r>
            <a:endParaRPr lang="en-US" dirty="0" smtClean="0"/>
          </a:p>
          <a:p>
            <a:r>
              <a:rPr lang="en-US" b="1" i="1" dirty="0" smtClean="0"/>
              <a:t>    	     }</a:t>
            </a:r>
            <a:endParaRPr lang="en-US" dirty="0" smtClean="0"/>
          </a:p>
          <a:p>
            <a:r>
              <a:rPr lang="en-US" b="1" dirty="0" smtClean="0"/>
              <a:t>	</a:t>
            </a:r>
            <a:r>
              <a:rPr lang="en-US" b="1" i="1" dirty="0" smtClean="0"/>
              <a:t>}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Langkah-langkah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MyCombo.java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MyList.java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Penjelasan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program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Layout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pPr lvl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Manajer</a:t>
            </a:r>
            <a:r>
              <a:rPr lang="en-US" dirty="0" smtClean="0"/>
              <a:t> Layout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langkah</a:t>
            </a:r>
            <a:r>
              <a:rPr lang="en-US" dirty="0" smtClean="0"/>
              <a:t> 4).</a:t>
            </a:r>
          </a:p>
          <a:p>
            <a:pPr lvl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Urutan</a:t>
            </a:r>
            <a:r>
              <a:rPr lang="en-US" dirty="0" smtClean="0"/>
              <a:t> method </a:t>
            </a:r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Container (</a:t>
            </a:r>
            <a:r>
              <a:rPr lang="en-US" dirty="0" err="1" smtClean="0"/>
              <a:t>langkah</a:t>
            </a:r>
            <a:r>
              <a:rPr lang="en-US" dirty="0" smtClean="0"/>
              <a:t> 5).</a:t>
            </a:r>
          </a:p>
          <a:p>
            <a:pPr lvl="0">
              <a:buNone/>
            </a:pP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 class </a:t>
            </a:r>
            <a:r>
              <a:rPr lang="en-US" dirty="0" err="1" smtClean="0"/>
              <a:t>manajer</a:t>
            </a:r>
            <a:r>
              <a:rPr lang="en-US" dirty="0" smtClean="0"/>
              <a:t> layout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frame.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Manajemen</a:t>
            </a:r>
            <a:r>
              <a:rPr lang="en-US" sz="3000" dirty="0" smtClean="0">
                <a:effectLst/>
              </a:rPr>
              <a:t> Layout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685800"/>
          <a:ext cx="88392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010400"/>
              </a:tblGrid>
              <a:tr h="8696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Manajer</a:t>
                      </a:r>
                      <a:r>
                        <a:rPr lang="en-US" sz="2100" dirty="0" smtClean="0"/>
                        <a:t> Layout 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Deskripsi</a:t>
                      </a:r>
                      <a:endParaRPr lang="en-US" sz="2100" dirty="0"/>
                    </a:p>
                  </a:txBody>
                  <a:tcPr anchor="ctr"/>
                </a:tc>
              </a:tr>
              <a:tr h="149086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FlowLayout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Menentukan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letak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berdasarkan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baris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atas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bawah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kemudian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kolom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kiri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kanan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Posisi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pada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Layout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dipengaruhi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frame,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tetap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181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Menentukan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letak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berdasarkan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matriks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dimensi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baris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kolom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Posisi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tidak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dipengaruhi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frame,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ukuran</a:t>
                      </a:r>
                      <a:r>
                        <a:rPr lang="en-US" sz="2100" b="0" kern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komponennya</a:t>
                      </a:r>
                      <a:r>
                        <a:rPr lang="en-US" sz="2100" b="0" kern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dapat</a:t>
                      </a:r>
                      <a:r>
                        <a:rPr lang="en-US" sz="2100" b="0" kern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berubah</a:t>
                      </a:r>
                      <a:r>
                        <a:rPr lang="en-US" sz="2100" b="0" kern="1600" dirty="0" smtClean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3630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GridBagLayout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Prinsipnya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dengan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GridLayout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suatu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button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menempati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lebih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1 cell.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Suatu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button yang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menempati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lebih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dari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cell,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membentuk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segi-empat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semua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button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satu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membentuk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segi-empat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pula.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Peletakkan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menyertakan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1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constraintnya</a:t>
                      </a:r>
                      <a:r>
                        <a:rPr lang="en-US" sz="21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 </a:t>
                      </a:r>
                      <a:endParaRPr lang="en-US" sz="21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 smtClean="0"/>
              <a:t>Daftar</a:t>
            </a:r>
            <a:r>
              <a:rPr lang="en-US" sz="3000" dirty="0" smtClean="0"/>
              <a:t> class </a:t>
            </a:r>
            <a:r>
              <a:rPr lang="en-US" sz="3000" dirty="0" err="1" smtClean="0"/>
              <a:t>sebagai</a:t>
            </a:r>
            <a:r>
              <a:rPr lang="en-US" sz="3000" dirty="0" smtClean="0"/>
              <a:t> </a:t>
            </a:r>
            <a:r>
              <a:rPr lang="en-US" sz="3000" dirty="0" err="1" smtClean="0"/>
              <a:t>Manajer</a:t>
            </a:r>
            <a:r>
              <a:rPr lang="en-US" sz="3000" dirty="0" smtClean="0"/>
              <a:t> Layout</a:t>
            </a:r>
            <a:endParaRPr 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90599"/>
          <a:ext cx="86868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13"/>
                <a:gridCol w="6692187"/>
              </a:tblGrid>
              <a:tr h="9537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Manajer</a:t>
                      </a:r>
                      <a:r>
                        <a:rPr lang="en-US" sz="2400" dirty="0" smtClean="0"/>
                        <a:t> Layout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</a:tr>
              <a:tr h="245599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BorderLayout</a:t>
                      </a:r>
                      <a:endParaRPr lang="en-US" sz="24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Merupakan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kelas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default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bagi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container window, frame,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dialog.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dipengaruhi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ukuran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frame.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Peletakkan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komponen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harus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menyertakan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posisi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mataanginnya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(east, west, north, south,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center).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Kebalikan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gridbaglayout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satu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posisi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boleh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ditempati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lebih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satu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komponen</a:t>
                      </a: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169561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CardLayout</a:t>
                      </a:r>
                      <a:endParaRPr lang="en-US" sz="24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diatur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menjadi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seperti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tumpukan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kartu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Peletakkan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panel/container/frame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harus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menyertakan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 id card </a:t>
                      </a:r>
                      <a:r>
                        <a:rPr lang="en-US" sz="24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komponennya</a:t>
                      </a:r>
                      <a:r>
                        <a:rPr lang="en-US" sz="2400" b="0" kern="16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4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 smtClean="0">
                <a:effectLst/>
              </a:rPr>
              <a:t>Daftar</a:t>
            </a:r>
            <a:r>
              <a:rPr lang="en-US" sz="3000" dirty="0" smtClean="0">
                <a:effectLst/>
              </a:rPr>
              <a:t> class </a:t>
            </a:r>
            <a:r>
              <a:rPr lang="en-US" sz="3000" dirty="0" err="1" smtClean="0">
                <a:effectLst/>
              </a:rPr>
              <a:t>sebagai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Manajer</a:t>
            </a:r>
            <a:r>
              <a:rPr lang="en-US" sz="3000" dirty="0" smtClean="0">
                <a:effectLst/>
              </a:rPr>
              <a:t> Layout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62786"/>
          <a:ext cx="8686800" cy="4085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13"/>
                <a:gridCol w="6692187"/>
              </a:tblGrid>
              <a:tr h="8884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Manajer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Layout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Deskripsi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626134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BoxLayout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Container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diilustrasikan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bagaikan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kotak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800" b="0" kern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2800" b="0" kern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800" b="0" kern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diilustraikan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packing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ke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kotak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tersebut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14485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NullLayout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457200" algn="l"/>
                        </a:tabLst>
                      </a:pP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Layout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digunakan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jika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pemrogram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ingin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bebas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meletakkan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komponen-komponen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sesuai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seleranya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0" kern="1600" dirty="0" err="1">
                          <a:latin typeface="Times New Roman" pitchFamily="18" charset="0"/>
                          <a:cs typeface="Times New Roman" pitchFamily="18" charset="0"/>
                        </a:rPr>
                        <a:t>menggunakan</a:t>
                      </a:r>
                      <a:r>
                        <a:rPr lang="en-US" sz="2800" b="0" kern="1600" dirty="0">
                          <a:latin typeface="Times New Roman" pitchFamily="18" charset="0"/>
                          <a:cs typeface="Times New Roman" pitchFamily="18" charset="0"/>
                        </a:rPr>
                        <a:t> designer.</a:t>
                      </a:r>
                      <a:endParaRPr lang="en-US" sz="2800" b="1" kern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 smtClean="0"/>
              <a:t>Daftar</a:t>
            </a:r>
            <a:r>
              <a:rPr lang="en-US" sz="3000" dirty="0" smtClean="0"/>
              <a:t> class </a:t>
            </a:r>
            <a:r>
              <a:rPr lang="en-US" sz="3000" dirty="0" err="1" smtClean="0"/>
              <a:t>sebagai</a:t>
            </a:r>
            <a:r>
              <a:rPr lang="en-US" sz="3000" dirty="0" smtClean="0"/>
              <a:t> </a:t>
            </a:r>
            <a:r>
              <a:rPr lang="en-US" sz="3000" dirty="0" err="1" smtClean="0"/>
              <a:t>Manajer</a:t>
            </a:r>
            <a:r>
              <a:rPr lang="en-US" sz="3000" dirty="0" smtClean="0"/>
              <a:t> Layout</a:t>
            </a:r>
            <a:endParaRPr 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/>
              <a:t>FlowLayout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KONSTANTAlignment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spasiVertikal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spasiHorizontal</a:t>
            </a:r>
            <a:r>
              <a:rPr lang="en-US" sz="2000" b="1" dirty="0" smtClean="0"/>
              <a:t>);</a:t>
            </a:r>
            <a:endParaRPr lang="en-US" sz="2000" dirty="0" smtClean="0"/>
          </a:p>
          <a:p>
            <a:endParaRPr lang="en-US" sz="1000" b="1" dirty="0" smtClean="0"/>
          </a:p>
          <a:p>
            <a:r>
              <a:rPr lang="en-US" sz="2200" b="1" dirty="0" err="1" smtClean="0"/>
              <a:t>GridLayout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nBaris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nKolom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spasiHorizontal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spasiVertikal</a:t>
            </a:r>
            <a:r>
              <a:rPr lang="en-US" sz="2200" b="1" dirty="0" smtClean="0"/>
              <a:t>);</a:t>
            </a:r>
          </a:p>
          <a:p>
            <a:endParaRPr lang="en-US" sz="1000" dirty="0" smtClean="0"/>
          </a:p>
          <a:p>
            <a:r>
              <a:rPr lang="en-US" sz="2200" b="1" dirty="0" err="1" smtClean="0"/>
              <a:t>Borderlayout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spasiHorizontal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spasiVertikal</a:t>
            </a:r>
            <a:r>
              <a:rPr lang="en-US" sz="2200" b="1" dirty="0" smtClean="0"/>
              <a:t>);</a:t>
            </a:r>
          </a:p>
          <a:p>
            <a:endParaRPr lang="en-US" sz="1000" dirty="0" smtClean="0"/>
          </a:p>
          <a:p>
            <a:r>
              <a:rPr lang="en-US" sz="2200" b="1" dirty="0" err="1" smtClean="0"/>
              <a:t>GridBagLayout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posisiX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posisiY</a:t>
            </a:r>
            <a:r>
              <a:rPr lang="en-US" sz="2200" b="1" dirty="0" smtClean="0"/>
              <a:t>, nSelHorizontal1Komponen, </a:t>
            </a:r>
            <a:r>
              <a:rPr lang="en-US" sz="2200" b="1" dirty="0" smtClean="0"/>
              <a:t>  </a:t>
            </a:r>
          </a:p>
          <a:p>
            <a:r>
              <a:rPr lang="en-US" sz="2200" b="1" dirty="0" smtClean="0"/>
              <a:t> </a:t>
            </a:r>
            <a:r>
              <a:rPr lang="en-US" sz="2200" b="1" dirty="0" smtClean="0"/>
              <a:t>                       nSelVertikal1Komponen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spasiVertikal</a:t>
            </a:r>
            <a:r>
              <a:rPr lang="en-US" sz="2200" b="1" dirty="0" smtClean="0"/>
              <a:t>,</a:t>
            </a:r>
          </a:p>
          <a:p>
            <a:r>
              <a:rPr lang="en-US" sz="2200" b="1" dirty="0" smtClean="0"/>
              <a:t>                        </a:t>
            </a:r>
            <a:r>
              <a:rPr lang="en-US" sz="2200" b="1" dirty="0" err="1" smtClean="0"/>
              <a:t>spasiHorizontal</a:t>
            </a:r>
            <a:r>
              <a:rPr lang="en-US" sz="2200" b="1" dirty="0" smtClean="0"/>
              <a:t>);</a:t>
            </a:r>
          </a:p>
          <a:p>
            <a:endParaRPr lang="en-US" sz="1000" dirty="0" smtClean="0"/>
          </a:p>
          <a:p>
            <a:r>
              <a:rPr lang="en-US" sz="2200" b="1" dirty="0" err="1" smtClean="0"/>
              <a:t>BoxLayout</a:t>
            </a:r>
            <a:r>
              <a:rPr lang="en-US" sz="2200" b="1" dirty="0" smtClean="0"/>
              <a:t>(Container </a:t>
            </a:r>
            <a:r>
              <a:rPr lang="en-US" sz="2200" b="1" dirty="0" smtClean="0"/>
              <a:t>target,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AXIS);</a:t>
            </a:r>
            <a:endParaRPr lang="en-US" sz="2200" dirty="0" smtClean="0"/>
          </a:p>
          <a:p>
            <a:endParaRPr lang="en-US" sz="1000" dirty="0" smtClean="0"/>
          </a:p>
          <a:p>
            <a:r>
              <a:rPr lang="en-US" sz="2200" dirty="0" smtClean="0"/>
              <a:t>AXIS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konstanta</a:t>
            </a:r>
            <a:r>
              <a:rPr lang="en-US" sz="2200" dirty="0" smtClean="0"/>
              <a:t> </a:t>
            </a:r>
            <a:r>
              <a:rPr lang="en-US" sz="2200" dirty="0" err="1" smtClean="0"/>
              <a:t>salah-satu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: </a:t>
            </a:r>
            <a:endParaRPr lang="en-US" sz="2200" dirty="0" smtClean="0"/>
          </a:p>
          <a:p>
            <a:r>
              <a:rPr lang="en-US" sz="2200" b="1" dirty="0" err="1" smtClean="0"/>
              <a:t>BoxLayout.X_AXIS</a:t>
            </a:r>
            <a:r>
              <a:rPr lang="en-US" sz="2200" b="1" dirty="0" smtClean="0"/>
              <a:t>; </a:t>
            </a:r>
          </a:p>
          <a:p>
            <a:r>
              <a:rPr lang="en-US" sz="2200" b="1" dirty="0" err="1" smtClean="0"/>
              <a:t>BoxLayout.Y_AXIS</a:t>
            </a:r>
            <a:r>
              <a:rPr lang="en-US" sz="2200" b="1" dirty="0" smtClean="0"/>
              <a:t>;                     </a:t>
            </a:r>
            <a:endParaRPr lang="en-US" sz="2200" b="1" dirty="0" smtClean="0"/>
          </a:p>
          <a:p>
            <a:r>
              <a:rPr lang="en-US" sz="2200" b="1" dirty="0" err="1" smtClean="0"/>
              <a:t>BoxLayout.LINE_AXIS</a:t>
            </a:r>
            <a:r>
              <a:rPr lang="en-US" sz="2200" b="1" dirty="0" smtClean="0"/>
              <a:t>;</a:t>
            </a:r>
          </a:p>
          <a:p>
            <a:r>
              <a:rPr lang="en-US" sz="2200" b="1" dirty="0" err="1" smtClean="0"/>
              <a:t>BoxLayout.PAGE_AXIS</a:t>
            </a:r>
            <a:r>
              <a:rPr lang="en-US" sz="2200" b="1" dirty="0" smtClean="0"/>
              <a:t>;</a:t>
            </a:r>
            <a:endParaRPr lang="en-US" sz="2200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Format </a:t>
            </a:r>
            <a:r>
              <a:rPr lang="en-US" sz="3200" dirty="0" err="1" smtClean="0">
                <a:effectLst/>
              </a:rPr>
              <a:t>masing-masing</a:t>
            </a:r>
            <a:r>
              <a:rPr lang="en-US" sz="3200" dirty="0" smtClean="0">
                <a:effectLst/>
              </a:rPr>
              <a:t> Layout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88091"/>
          </a:xfrm>
        </p:spPr>
        <p:txBody>
          <a:bodyPr/>
          <a:lstStyle/>
          <a:p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frame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Layout </a:t>
            </a:r>
            <a:r>
              <a:rPr lang="en-US" dirty="0" smtClean="0"/>
              <a:t>Manager,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absolut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.</a:t>
            </a:r>
          </a:p>
          <a:p>
            <a:r>
              <a:rPr lang="en-US" sz="1000" dirty="0" smtClean="0"/>
              <a:t>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absolut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method:</a:t>
            </a:r>
          </a:p>
          <a:p>
            <a:r>
              <a:rPr lang="en-US" b="1" i="1" dirty="0" err="1" smtClean="0"/>
              <a:t>setBounds</a:t>
            </a:r>
            <a:r>
              <a:rPr lang="en-US" b="1" i="1" dirty="0" smtClean="0"/>
              <a:t>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smtClean="0"/>
              <a:t>x,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y,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w,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h)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smtClean="0">
                <a:effectLst/>
              </a:rPr>
              <a:t>Cara lain </a:t>
            </a:r>
            <a:r>
              <a:rPr lang="en-US" sz="3000" dirty="0" err="1" smtClean="0">
                <a:effectLst/>
              </a:rPr>
              <a:t>menata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komponen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pada</a:t>
            </a:r>
            <a:r>
              <a:rPr lang="en-US" sz="3000" dirty="0" smtClean="0">
                <a:effectLst/>
              </a:rPr>
              <a:t> Frame</a:t>
            </a:r>
            <a:br>
              <a:rPr lang="en-US" sz="3000" dirty="0" smtClean="0">
                <a:effectLst/>
              </a:rPr>
            </a:br>
            <a:r>
              <a:rPr lang="en-US" sz="3000" dirty="0" smtClean="0">
                <a:effectLst/>
              </a:rPr>
              <a:t>(</a:t>
            </a:r>
            <a:r>
              <a:rPr lang="en-US" sz="3000" dirty="0" err="1" smtClean="0">
                <a:effectLst/>
              </a:rPr>
              <a:t>tanpa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menggunakan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Manajer</a:t>
            </a:r>
            <a:r>
              <a:rPr lang="en-US" sz="3000" dirty="0" smtClean="0">
                <a:effectLst/>
              </a:rPr>
              <a:t> Layout)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76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MyFlowLayout.java</a:t>
            </a:r>
          </a:p>
          <a:p>
            <a:endParaRPr lang="en-US" sz="25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MyBorderLayout.java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762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Langkah</a:t>
            </a:r>
            <a:r>
              <a:rPr lang="en-US" b="1" dirty="0" smtClean="0"/>
              <a:t> 2, </a:t>
            </a:r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objek</a:t>
            </a:r>
            <a:r>
              <a:rPr lang="en-US" b="1" dirty="0" smtClean="0"/>
              <a:t> </a:t>
            </a:r>
            <a:r>
              <a:rPr lang="en-US" b="1" dirty="0" err="1" smtClean="0"/>
              <a:t>komponen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b="1" i="1" dirty="0" err="1" smtClean="0"/>
              <a:t>JLabel</a:t>
            </a:r>
            <a:r>
              <a:rPr lang="en-US" b="1" i="1" dirty="0" smtClean="0"/>
              <a:t>  </a:t>
            </a:r>
            <a:r>
              <a:rPr lang="en-US" b="1" i="1" dirty="0" err="1" smtClean="0"/>
              <a:t>lUserName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JLabel</a:t>
            </a:r>
            <a:r>
              <a:rPr lang="en-US" b="1" i="1" dirty="0" smtClean="0"/>
              <a:t>(”User Name : ”);</a:t>
            </a:r>
          </a:p>
          <a:p>
            <a:endParaRPr lang="en-US" sz="1100" b="1" dirty="0" smtClean="0"/>
          </a:p>
          <a:p>
            <a:r>
              <a:rPr lang="en-US" b="1" i="1" dirty="0" err="1" smtClean="0"/>
              <a:t>JTextField</a:t>
            </a:r>
            <a:r>
              <a:rPr lang="en-US" b="1" i="1" dirty="0" smtClean="0"/>
              <a:t>  </a:t>
            </a:r>
            <a:r>
              <a:rPr lang="en-US" b="1" i="1" dirty="0" err="1" smtClean="0"/>
              <a:t>tfUserName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JTextField</a:t>
            </a:r>
            <a:r>
              <a:rPr lang="en-US" b="1" i="1" dirty="0" smtClean="0"/>
              <a:t>(25);</a:t>
            </a:r>
          </a:p>
          <a:p>
            <a:endParaRPr lang="en-US" sz="1100" b="1" dirty="0" smtClean="0"/>
          </a:p>
          <a:p>
            <a:r>
              <a:rPr lang="en-US" sz="2400" b="1" i="1" dirty="0" err="1" smtClean="0"/>
              <a:t>DefaultListModel</a:t>
            </a:r>
            <a:r>
              <a:rPr lang="en-US" sz="2400" b="1" i="1" dirty="0" smtClean="0"/>
              <a:t> model = new </a:t>
            </a:r>
            <a:r>
              <a:rPr lang="en-US" sz="2400" b="1" i="1" dirty="0" err="1" smtClean="0"/>
              <a:t>DefaultListModel</a:t>
            </a:r>
            <a:r>
              <a:rPr lang="en-US" sz="2400" b="1" i="1" dirty="0" smtClean="0"/>
              <a:t>();</a:t>
            </a:r>
            <a:endParaRPr lang="en-US" sz="2400" b="1" dirty="0" smtClean="0"/>
          </a:p>
          <a:p>
            <a:r>
              <a:rPr lang="en-US" b="1" i="1" dirty="0" err="1" smtClean="0"/>
              <a:t>model.addElement</a:t>
            </a:r>
            <a:r>
              <a:rPr lang="en-US" b="1" i="1" dirty="0" smtClean="0"/>
              <a:t>(”Bengkulu”);</a:t>
            </a:r>
            <a:endParaRPr lang="en-US" b="1" dirty="0" smtClean="0"/>
          </a:p>
          <a:p>
            <a:r>
              <a:rPr lang="en-US" b="1" i="1" dirty="0" err="1" smtClean="0"/>
              <a:t>model.addElement</a:t>
            </a:r>
            <a:r>
              <a:rPr lang="en-US" b="1" i="1" dirty="0" smtClean="0"/>
              <a:t>(”Palembang”);</a:t>
            </a:r>
            <a:endParaRPr lang="en-US" b="1" dirty="0" smtClean="0"/>
          </a:p>
          <a:p>
            <a:r>
              <a:rPr lang="en-US" b="1" i="1" dirty="0" err="1" smtClean="0"/>
              <a:t>model.addElement</a:t>
            </a:r>
            <a:r>
              <a:rPr lang="en-US" b="1" i="1" dirty="0" smtClean="0"/>
              <a:t>(”Bandar Lampung”);</a:t>
            </a:r>
          </a:p>
          <a:p>
            <a:endParaRPr lang="en-US" sz="1000" b="1" dirty="0" smtClean="0"/>
          </a:p>
          <a:p>
            <a:r>
              <a:rPr lang="en-US" b="1" i="1" dirty="0" err="1" smtClean="0"/>
              <a:t>JList</a:t>
            </a:r>
            <a:r>
              <a:rPr lang="en-US" b="1" i="1" dirty="0" smtClean="0"/>
              <a:t> </a:t>
            </a:r>
            <a:r>
              <a:rPr lang="en-US" b="1" i="1" dirty="0" err="1" smtClean="0"/>
              <a:t>mlist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JList</a:t>
            </a:r>
            <a:r>
              <a:rPr lang="en-US" b="1" i="1" dirty="0" smtClean="0"/>
              <a:t>(model);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Langkah-langkah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MyGridLayout.java</a:t>
            </a:r>
          </a:p>
          <a:p>
            <a:endParaRPr lang="en-US" sz="25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MyGridBagLayout.java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MyLayout5.java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MyCardLayout.java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9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</a:t>
            </a:r>
            <a:r>
              <a:rPr lang="en-US" sz="2800" b="1" dirty="0" smtClean="0"/>
              <a:t>lass BoxLayoutExample.java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0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contohTabbedPaneLayout.java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</a:t>
            </a:r>
            <a:r>
              <a:rPr lang="en-US" b="1" dirty="0" smtClean="0"/>
              <a:t>lass ContohOverlayLayout.java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ContohSpringLayout.java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ContohScrollPaneLayout.java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ContohViewportLayout.java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3 </a:t>
            </a:r>
          </a:p>
          <a:p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Container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meletakkannya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Frame</a:t>
            </a:r>
          </a:p>
          <a:p>
            <a:endParaRPr lang="en-US" sz="22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b="1" i="1" dirty="0" smtClean="0"/>
              <a:t>Container </a:t>
            </a:r>
            <a:r>
              <a:rPr lang="en-US" b="1" i="1" dirty="0" err="1" smtClean="0"/>
              <a:t>kontainer</a:t>
            </a:r>
            <a:r>
              <a:rPr lang="en-US" b="1" i="1" dirty="0" smtClean="0"/>
              <a:t> = </a:t>
            </a:r>
            <a:r>
              <a:rPr lang="en-US" b="1" i="1" dirty="0" err="1" smtClean="0"/>
              <a:t>frame.getContentPane</a:t>
            </a:r>
            <a:r>
              <a:rPr lang="en-US" b="1" i="1" dirty="0" smtClean="0"/>
              <a:t>();  </a:t>
            </a:r>
            <a:r>
              <a:rPr lang="en-US" i="1" dirty="0" smtClean="0"/>
              <a:t> </a:t>
            </a:r>
            <a:r>
              <a:rPr lang="en-US" sz="1000" i="1" dirty="0" smtClean="0"/>
              <a:t>	</a:t>
            </a:r>
            <a:endParaRPr lang="en-US" sz="1000" dirty="0" smtClean="0"/>
          </a:p>
          <a:p>
            <a:r>
              <a:rPr lang="en-US" dirty="0" err="1" smtClean="0"/>
              <a:t>atau</a:t>
            </a:r>
            <a:r>
              <a:rPr lang="en-US" i="1" dirty="0" smtClean="0"/>
              <a:t> </a:t>
            </a:r>
          </a:p>
          <a:p>
            <a:r>
              <a:rPr lang="en-US" b="1" i="1" dirty="0" smtClean="0"/>
              <a:t>Container </a:t>
            </a:r>
            <a:r>
              <a:rPr lang="en-US" b="1" i="1" dirty="0" err="1" smtClean="0"/>
              <a:t>kontainer</a:t>
            </a:r>
            <a:r>
              <a:rPr lang="en-US" b="1" i="1" dirty="0" smtClean="0"/>
              <a:t> = </a:t>
            </a:r>
            <a:r>
              <a:rPr lang="en-US" b="1" i="1" dirty="0" err="1" smtClean="0"/>
              <a:t>this.getContentPane</a:t>
            </a:r>
            <a:r>
              <a:rPr lang="en-US" b="1" i="1" dirty="0" smtClean="0"/>
              <a:t>();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Langkah-langkah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ContohTableLayout.java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ContohFormLayout.java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Penjelasan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Manajer</a:t>
            </a:r>
            <a:r>
              <a:rPr lang="en-US" sz="2800" dirty="0" smtClean="0">
                <a:effectLst/>
              </a:rPr>
              <a:t> Layout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Langkah1: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Netbeans</a:t>
            </a:r>
            <a:endParaRPr lang="en-US" sz="2400" dirty="0" smtClean="0"/>
          </a:p>
          <a:p>
            <a:r>
              <a:rPr lang="en-US" sz="2400" dirty="0" smtClean="0"/>
              <a:t>1.1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baru</a:t>
            </a:r>
            <a:endParaRPr lang="en-US" sz="2400" dirty="0" smtClean="0"/>
          </a:p>
          <a:p>
            <a:r>
              <a:rPr lang="en-US" sz="2400" dirty="0" smtClean="0"/>
              <a:t>1.2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project</a:t>
            </a:r>
          </a:p>
          <a:p>
            <a:r>
              <a:rPr lang="en-US" sz="2400" dirty="0" smtClean="0"/>
              <a:t>1.3 </a:t>
            </a:r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endParaRPr lang="en-US" sz="2400" dirty="0" smtClean="0"/>
          </a:p>
          <a:p>
            <a:r>
              <a:rPr lang="en-US" sz="2400" dirty="0" smtClean="0"/>
              <a:t>Langkah2: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Frame</a:t>
            </a:r>
          </a:p>
          <a:p>
            <a:r>
              <a:rPr lang="en-US" sz="2400" dirty="0" smtClean="0"/>
              <a:t>2.1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project</a:t>
            </a:r>
          </a:p>
          <a:p>
            <a:r>
              <a:rPr lang="en-US" sz="2400" dirty="0" smtClean="0"/>
              <a:t>2.2 </a:t>
            </a:r>
            <a:r>
              <a:rPr lang="en-US" sz="2400" dirty="0" err="1" smtClean="0"/>
              <a:t>Pilih</a:t>
            </a:r>
            <a:r>
              <a:rPr lang="en-US" sz="2400" dirty="0" smtClean="0"/>
              <a:t> swing GUI </a:t>
            </a:r>
            <a:r>
              <a:rPr lang="en-US" sz="2400" dirty="0" err="1" smtClean="0"/>
              <a:t>JF</a:t>
            </a:r>
            <a:r>
              <a:rPr lang="en-US" sz="2400" dirty="0" err="1" smtClean="0"/>
              <a:t>rame</a:t>
            </a:r>
            <a:r>
              <a:rPr lang="en-US" sz="2400" dirty="0" smtClean="0"/>
              <a:t>,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next,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,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finish.</a:t>
            </a:r>
          </a:p>
          <a:p>
            <a:r>
              <a:rPr lang="en-US" sz="2400" dirty="0" smtClean="0"/>
              <a:t>Langkah3: </a:t>
            </a:r>
            <a:r>
              <a:rPr lang="en-US" sz="2400" dirty="0" err="1" smtClean="0"/>
              <a:t>meletakkan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Jframe</a:t>
            </a:r>
            <a:endParaRPr lang="en-US" sz="2400" dirty="0" smtClean="0"/>
          </a:p>
          <a:p>
            <a:r>
              <a:rPr lang="en-US" sz="2400" dirty="0" smtClean="0"/>
              <a:t>3.1 Drag and drop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pallette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frame </a:t>
            </a:r>
          </a:p>
          <a:p>
            <a:r>
              <a:rPr lang="en-US" sz="2400" dirty="0" smtClean="0"/>
              <a:t>Langkah4: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layout frame</a:t>
            </a:r>
          </a:p>
          <a:p>
            <a:r>
              <a:rPr lang="en-US" sz="2400" dirty="0" smtClean="0"/>
              <a:t>4.1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frame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</a:t>
            </a:r>
            <a:r>
              <a:rPr lang="en-US" sz="2400" dirty="0" smtClean="0"/>
              <a:t> menu </a:t>
            </a:r>
            <a:r>
              <a:rPr lang="en-US" sz="2400" dirty="0" err="1" smtClean="0"/>
              <a:t>setlayout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</a:t>
            </a:r>
            <a:r>
              <a:rPr lang="en-US" sz="2400" dirty="0" smtClean="0"/>
              <a:t> layout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(</a:t>
            </a: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 err="1" smtClean="0"/>
              <a:t>Flowlayout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Langkah5: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event listener </a:t>
            </a:r>
            <a:r>
              <a:rPr lang="en-US" sz="2400" dirty="0" err="1" smtClean="0"/>
              <a:t>dan</a:t>
            </a:r>
            <a:r>
              <a:rPr lang="en-US" sz="2400" dirty="0" smtClean="0"/>
              <a:t> event handler</a:t>
            </a:r>
          </a:p>
          <a:p>
            <a:r>
              <a:rPr lang="en-US" sz="2400" dirty="0" smtClean="0"/>
              <a:t>5.1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event,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pilih</a:t>
            </a:r>
            <a:r>
              <a:rPr lang="en-US" sz="2400" dirty="0" smtClean="0"/>
              <a:t> event, action, </a:t>
            </a:r>
            <a:r>
              <a:rPr lang="en-US" sz="2400" dirty="0" err="1" smtClean="0"/>
              <a:t>actionPerformed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5.2 </a:t>
            </a: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System.exit</a:t>
            </a:r>
            <a:r>
              <a:rPr lang="en-US" sz="2400" dirty="0" smtClean="0"/>
              <a:t>(0);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effectLst/>
              </a:rPr>
              <a:t>Pengantar</a:t>
            </a:r>
            <a:r>
              <a:rPr lang="en-US" sz="2400" dirty="0" smtClean="0">
                <a:effectLst/>
              </a:rPr>
              <a:t> Visual Programming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4 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Layout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method </a:t>
            </a:r>
            <a:r>
              <a:rPr lang="en-US" dirty="0" err="1" smtClean="0"/>
              <a:t>setLayout</a:t>
            </a:r>
            <a:r>
              <a:rPr lang="en-US" dirty="0" smtClean="0"/>
              <a:t>().</a:t>
            </a:r>
          </a:p>
          <a:p>
            <a:endParaRPr lang="en-US" sz="13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Cara1: </a:t>
            </a:r>
          </a:p>
          <a:p>
            <a:r>
              <a:rPr lang="en-US" b="1" i="1" dirty="0" err="1" smtClean="0"/>
              <a:t>kontainer.setLayout</a:t>
            </a:r>
            <a:r>
              <a:rPr lang="en-US" b="1" i="1" dirty="0" smtClean="0"/>
              <a:t>(new </a:t>
            </a:r>
            <a:r>
              <a:rPr lang="en-US" b="1" i="1" dirty="0" err="1" smtClean="0"/>
              <a:t>NamaLayout</a:t>
            </a:r>
            <a:r>
              <a:rPr lang="en-US" b="1" i="1" dirty="0" smtClean="0"/>
              <a:t>(</a:t>
            </a:r>
            <a:r>
              <a:rPr lang="en-US" b="1" i="1" dirty="0" err="1" smtClean="0"/>
              <a:t>daftarArgumentLayout</a:t>
            </a:r>
            <a:r>
              <a:rPr lang="en-US" b="1" i="1" dirty="0" smtClean="0"/>
              <a:t>));</a:t>
            </a:r>
            <a:r>
              <a:rPr lang="en-US" sz="1300" dirty="0" smtClean="0"/>
              <a:t>	</a:t>
            </a:r>
          </a:p>
          <a:p>
            <a:r>
              <a:rPr lang="en-US" dirty="0" smtClean="0"/>
              <a:t>Cara2:</a:t>
            </a:r>
          </a:p>
          <a:p>
            <a:r>
              <a:rPr lang="en-US" b="1" i="1" dirty="0" err="1" smtClean="0"/>
              <a:t>FlowLayout</a:t>
            </a:r>
            <a:r>
              <a:rPr lang="en-US" b="1" i="1" dirty="0" smtClean="0"/>
              <a:t> flow = new </a:t>
            </a:r>
            <a:r>
              <a:rPr lang="en-US" b="1" i="1" dirty="0" err="1" smtClean="0"/>
              <a:t>FlowLayout</a:t>
            </a:r>
            <a:r>
              <a:rPr lang="en-US" b="1" i="1" dirty="0" smtClean="0"/>
              <a:t>();  </a:t>
            </a:r>
            <a:endParaRPr lang="en-US" b="1" dirty="0" smtClean="0"/>
          </a:p>
          <a:p>
            <a:r>
              <a:rPr lang="en-US" b="1" i="1" dirty="0" err="1" smtClean="0"/>
              <a:t>kontainer.setLayout</a:t>
            </a:r>
            <a:r>
              <a:rPr lang="en-US" b="1" i="1" dirty="0" smtClean="0"/>
              <a:t>(flow); </a:t>
            </a:r>
            <a:r>
              <a:rPr lang="en-US" i="1" dirty="0" smtClean="0"/>
              <a:t>                        	  </a:t>
            </a:r>
          </a:p>
          <a:p>
            <a:endParaRPr lang="en-US" sz="1300" dirty="0" smtClean="0"/>
          </a:p>
          <a:p>
            <a:r>
              <a:rPr lang="en-US" dirty="0" smtClean="0"/>
              <a:t>Cara3: </a:t>
            </a:r>
          </a:p>
          <a:p>
            <a:r>
              <a:rPr lang="en-US" b="1" i="1" dirty="0" err="1" smtClean="0"/>
              <a:t>kontainer.setLayout</a:t>
            </a:r>
            <a:r>
              <a:rPr lang="en-US" b="1" i="1" dirty="0" smtClean="0"/>
              <a:t>(new </a:t>
            </a:r>
            <a:r>
              <a:rPr lang="en-US" b="1" i="1" dirty="0" err="1" smtClean="0"/>
              <a:t>FlowLayout</a:t>
            </a:r>
            <a:r>
              <a:rPr lang="en-US" b="1" i="1" dirty="0" smtClean="0"/>
              <a:t>());</a:t>
            </a:r>
            <a:r>
              <a:rPr lang="en-US" i="1" dirty="0" smtClean="0"/>
              <a:t>   	</a:t>
            </a:r>
            <a:endParaRPr lang="en-US" dirty="0" smtClean="0"/>
          </a:p>
          <a:p>
            <a:r>
              <a:rPr lang="en-US" sz="1300" dirty="0" smtClean="0"/>
              <a:t> </a:t>
            </a:r>
          </a:p>
          <a:p>
            <a:r>
              <a:rPr lang="en-US" dirty="0" smtClean="0"/>
              <a:t>Cara4: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layout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4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Langkah-langkah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5 </a:t>
            </a:r>
          </a:p>
          <a:p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Container </a:t>
            </a:r>
          </a:p>
          <a:p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Cara1 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4 </a:t>
            </a:r>
            <a:r>
              <a:rPr lang="en-US" dirty="0" err="1" smtClean="0"/>
              <a:t>seperti</a:t>
            </a:r>
            <a:r>
              <a:rPr lang="en-US" dirty="0" smtClean="0"/>
              <a:t> cara2 </a:t>
            </a:r>
            <a:r>
              <a:rPr lang="en-US" dirty="0" err="1" smtClean="0"/>
              <a:t>atau</a:t>
            </a:r>
            <a:r>
              <a:rPr lang="en-US" dirty="0" smtClean="0"/>
              <a:t> cara3</a:t>
            </a:r>
          </a:p>
          <a:p>
            <a:r>
              <a:rPr lang="en-US" b="1" i="1" dirty="0" err="1" smtClean="0"/>
              <a:t>kontainer.add</a:t>
            </a:r>
            <a:r>
              <a:rPr lang="en-US" b="1" i="1" dirty="0" smtClean="0"/>
              <a:t>(</a:t>
            </a:r>
            <a:r>
              <a:rPr lang="en-US" b="1" i="1" dirty="0" err="1" smtClean="0"/>
              <a:t>namaKomponen</a:t>
            </a:r>
            <a:r>
              <a:rPr lang="en-US" b="1" i="1" dirty="0" smtClean="0"/>
              <a:t>);</a:t>
            </a:r>
            <a:endParaRPr lang="en-US" b="1" dirty="0" smtClean="0"/>
          </a:p>
          <a:p>
            <a:endParaRPr lang="en-US" sz="1000" dirty="0" smtClean="0"/>
          </a:p>
          <a:p>
            <a:r>
              <a:rPr lang="en-US" dirty="0" smtClean="0"/>
              <a:t>Cara2 :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4 </a:t>
            </a:r>
            <a:r>
              <a:rPr lang="en-US" dirty="0" err="1" smtClean="0"/>
              <a:t>seperti</a:t>
            </a:r>
            <a:r>
              <a:rPr lang="en-US" dirty="0" smtClean="0"/>
              <a:t> cara4</a:t>
            </a:r>
          </a:p>
          <a:p>
            <a:r>
              <a:rPr lang="en-US" b="1" i="1" dirty="0" err="1" smtClean="0"/>
              <a:t>frame.add</a:t>
            </a:r>
            <a:r>
              <a:rPr lang="en-US" b="1" i="1" dirty="0" smtClean="0"/>
              <a:t>(</a:t>
            </a:r>
            <a:r>
              <a:rPr lang="en-US" b="1" i="1" dirty="0" err="1" smtClean="0"/>
              <a:t>namaKomponen</a:t>
            </a:r>
            <a:r>
              <a:rPr lang="en-US" b="1" i="1" dirty="0" smtClean="0"/>
              <a:t>); </a:t>
            </a:r>
            <a:r>
              <a:rPr lang="en-US" i="1" dirty="0" smtClean="0"/>
              <a:t> </a:t>
            </a:r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r>
              <a:rPr lang="en-US" b="1" i="1" dirty="0" err="1" smtClean="0"/>
              <a:t>this.add</a:t>
            </a:r>
            <a:r>
              <a:rPr lang="en-US" b="1" i="1" dirty="0" smtClean="0"/>
              <a:t>(</a:t>
            </a:r>
            <a:r>
              <a:rPr lang="en-US" b="1" i="1" dirty="0" err="1" smtClean="0"/>
              <a:t>namaKomponen</a:t>
            </a:r>
            <a:r>
              <a:rPr lang="en-US" b="1" i="1" dirty="0" smtClean="0"/>
              <a:t>);</a:t>
            </a:r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Langkah-langkah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err="1" smtClean="0"/>
              <a:t>Langkah</a:t>
            </a:r>
            <a:r>
              <a:rPr lang="en-US" sz="3000" dirty="0" smtClean="0"/>
              <a:t> 6 </a:t>
            </a:r>
            <a:r>
              <a:rPr lang="en-US" sz="3000" dirty="0" err="1" smtClean="0"/>
              <a:t>Menambah</a:t>
            </a:r>
            <a:r>
              <a:rPr lang="en-US" sz="3000" dirty="0" smtClean="0"/>
              <a:t> </a:t>
            </a:r>
            <a:r>
              <a:rPr lang="en-US" sz="3000" i="1" dirty="0" smtClean="0"/>
              <a:t>event listener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i="1" dirty="0" smtClean="0"/>
              <a:t>event handler</a:t>
            </a:r>
            <a:r>
              <a:rPr lang="en-US" sz="3000" dirty="0" smtClean="0"/>
              <a:t> .</a:t>
            </a:r>
          </a:p>
          <a:p>
            <a:r>
              <a:rPr lang="en-US" sz="1300" dirty="0" smtClean="0"/>
              <a:t> </a:t>
            </a:r>
          </a:p>
          <a:p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event: </a:t>
            </a:r>
          </a:p>
          <a:p>
            <a:pPr lvl="0">
              <a:buNone/>
            </a:pPr>
            <a:r>
              <a:rPr lang="en-US" sz="2800" dirty="0" smtClean="0"/>
              <a:t>1. Event </a:t>
            </a:r>
            <a:r>
              <a:rPr lang="en-US" sz="2800" dirty="0" err="1" smtClean="0"/>
              <a:t>dihandle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class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Implements listener </a:t>
            </a:r>
            <a:r>
              <a:rPr lang="en-US" sz="2800" dirty="0" err="1" smtClean="0"/>
              <a:t>dari</a:t>
            </a:r>
            <a:r>
              <a:rPr lang="en-US" sz="2800" dirty="0" smtClean="0"/>
              <a:t> constructor : 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buat</a:t>
            </a:r>
            <a:r>
              <a:rPr lang="en-US" sz="2800" dirty="0" smtClean="0"/>
              <a:t> method event handler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panggil</a:t>
            </a:r>
            <a:r>
              <a:rPr lang="en-US" sz="2800" dirty="0" smtClean="0"/>
              <a:t> listener.     </a:t>
            </a:r>
          </a:p>
          <a:p>
            <a:endParaRPr lang="en-US" sz="1300" dirty="0" smtClean="0"/>
          </a:p>
          <a:p>
            <a:pPr lvl="0">
              <a:buNone/>
            </a:pPr>
            <a:r>
              <a:rPr lang="en-US" sz="2800" dirty="0" smtClean="0"/>
              <a:t>2. Event </a:t>
            </a:r>
            <a:r>
              <a:rPr lang="en-US" sz="2800" dirty="0" err="1" smtClean="0"/>
              <a:t>dihandle</a:t>
            </a:r>
            <a:r>
              <a:rPr lang="en-US" sz="2800" dirty="0" smtClean="0"/>
              <a:t> class lain </a:t>
            </a:r>
          </a:p>
          <a:p>
            <a:pPr lvl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dihandle</a:t>
            </a:r>
            <a:r>
              <a:rPr lang="en-US" sz="2800" dirty="0" smtClean="0"/>
              <a:t> </a:t>
            </a:r>
            <a:r>
              <a:rPr lang="en-US" sz="2800" dirty="0" err="1" smtClean="0"/>
              <a:t>InnerClass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i="1" dirty="0" err="1" smtClean="0"/>
              <a:t>Caption</a:t>
            </a:r>
            <a:r>
              <a:rPr lang="en-US" sz="2800" dirty="0" err="1" smtClean="0"/>
              <a:t>Listener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 </a:t>
            </a:r>
            <a:r>
              <a:rPr lang="en-US" sz="2600" i="1" dirty="0" smtClean="0"/>
              <a:t>Caption</a:t>
            </a:r>
            <a:r>
              <a:rPr lang="en-US" sz="2600" dirty="0" smtClean="0"/>
              <a:t> </a:t>
            </a:r>
            <a:r>
              <a:rPr lang="en-US" sz="2600" dirty="0" err="1" smtClean="0"/>
              <a:t>bersifat</a:t>
            </a:r>
            <a:r>
              <a:rPr lang="en-US" sz="2600" dirty="0" smtClean="0"/>
              <a:t> </a:t>
            </a:r>
            <a:r>
              <a:rPr lang="en-US" sz="2600" dirty="0" err="1" smtClean="0"/>
              <a:t>variabel</a:t>
            </a:r>
            <a:r>
              <a:rPr lang="en-US" sz="2600" dirty="0" smtClean="0"/>
              <a:t> yang </a:t>
            </a:r>
            <a:r>
              <a:rPr lang="en-US" sz="2600" dirty="0" err="1" smtClean="0"/>
              <a:t>berisi</a:t>
            </a:r>
            <a:r>
              <a:rPr lang="en-US" sz="2600" dirty="0" smtClean="0"/>
              <a:t> caption </a:t>
            </a:r>
            <a:r>
              <a:rPr lang="en-US" sz="2600" dirty="0" err="1" smtClean="0"/>
              <a:t>milik</a:t>
            </a:r>
            <a:r>
              <a:rPr lang="en-US" sz="2600" dirty="0" smtClean="0"/>
              <a:t> </a:t>
            </a:r>
            <a:r>
              <a:rPr lang="en-US" sz="2600" dirty="0" err="1" smtClean="0"/>
              <a:t>komponen</a:t>
            </a:r>
            <a:r>
              <a:rPr lang="en-US" sz="2600" dirty="0" smtClean="0"/>
              <a:t>.: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listener 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listener, </a:t>
            </a:r>
            <a:r>
              <a:rPr lang="en-US" sz="2800" dirty="0" err="1" smtClean="0"/>
              <a:t>di</a:t>
            </a:r>
            <a:r>
              <a:rPr lang="en-US" sz="2800" dirty="0" smtClean="0"/>
              <a:t> constructor.</a:t>
            </a:r>
          </a:p>
          <a:p>
            <a:pPr lvl="0"/>
            <a:endParaRPr lang="en-US" sz="1300" dirty="0" smtClean="0"/>
          </a:p>
          <a:p>
            <a:pPr lvl="0">
              <a:buNone/>
            </a:pPr>
            <a:r>
              <a:rPr lang="en-US" dirty="0" smtClean="0"/>
              <a:t>3. </a:t>
            </a:r>
            <a:r>
              <a:rPr lang="en-US" sz="2800" dirty="0" smtClean="0"/>
              <a:t>Dari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constructor, Event </a:t>
            </a:r>
            <a:r>
              <a:rPr lang="en-US" sz="2800" dirty="0" err="1" smtClean="0"/>
              <a:t>dihandle</a:t>
            </a:r>
            <a:r>
              <a:rPr lang="en-US" sz="2800" dirty="0" smtClean="0"/>
              <a:t> Anonymous Class. </a:t>
            </a:r>
          </a:p>
          <a:p>
            <a:r>
              <a:rPr lang="en-US" sz="2800" dirty="0" smtClean="0"/>
              <a:t> </a:t>
            </a:r>
            <a:r>
              <a:rPr lang="en-US" dirty="0" smtClean="0"/>
              <a:t>Method event handler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method </a:t>
            </a:r>
            <a:r>
              <a:rPr lang="en-US" dirty="0" err="1" smtClean="0"/>
              <a:t>addListener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   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Langkah-langkah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implements </a:t>
            </a:r>
            <a:r>
              <a:rPr lang="en-US" dirty="0" err="1" smtClean="0"/>
              <a:t>dari</a:t>
            </a:r>
            <a:r>
              <a:rPr lang="en-US" dirty="0" smtClean="0"/>
              <a:t> interface listener yang standard,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sehingga</a:t>
            </a:r>
            <a:r>
              <a:rPr lang="en-US" dirty="0" smtClean="0"/>
              <a:t> event </a:t>
            </a:r>
            <a:r>
              <a:rPr lang="en-US" dirty="0" err="1" smtClean="0"/>
              <a:t>dihandle</a:t>
            </a:r>
            <a:r>
              <a:rPr lang="en-US" dirty="0" smtClean="0"/>
              <a:t> class lain (</a:t>
            </a:r>
            <a:r>
              <a:rPr lang="en-US" dirty="0" err="1" smtClean="0"/>
              <a:t>boleh</a:t>
            </a:r>
            <a:r>
              <a:rPr lang="en-US" dirty="0" smtClean="0"/>
              <a:t> Inner class) yang </a:t>
            </a:r>
            <a:r>
              <a:rPr lang="en-US" dirty="0" err="1" smtClean="0"/>
              <a:t>juga</a:t>
            </a:r>
            <a:r>
              <a:rPr lang="en-US" dirty="0" smtClean="0"/>
              <a:t> implements </a:t>
            </a:r>
            <a:r>
              <a:rPr lang="en-US" dirty="0" err="1" smtClean="0"/>
              <a:t>dari</a:t>
            </a:r>
            <a:r>
              <a:rPr lang="en-US" dirty="0" smtClean="0"/>
              <a:t> interface listener standard. </a:t>
            </a:r>
          </a:p>
          <a:p>
            <a:endParaRPr lang="en-US" dirty="0" smtClean="0"/>
          </a:p>
          <a:p>
            <a:pPr lvl="0">
              <a:buNone/>
            </a:pPr>
            <a:r>
              <a:rPr lang="en-US" dirty="0" smtClean="0"/>
              <a:t>6a. </a:t>
            </a:r>
            <a:r>
              <a:rPr lang="en-US" dirty="0" err="1" smtClean="0"/>
              <a:t>Buat</a:t>
            </a:r>
            <a:r>
              <a:rPr lang="en-US" dirty="0" smtClean="0"/>
              <a:t> Inner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i="1" dirty="0" err="1" smtClean="0"/>
              <a:t>Caption</a:t>
            </a:r>
            <a:r>
              <a:rPr lang="en-US" dirty="0" err="1" smtClean="0"/>
              <a:t>Listener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dengan</a:t>
            </a:r>
            <a:r>
              <a:rPr lang="en-US" dirty="0" smtClean="0"/>
              <a:t> event listener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u="sng" dirty="0" err="1" smtClean="0"/>
              <a:t>jenis</a:t>
            </a:r>
            <a:r>
              <a:rPr lang="en-US" u="sng" dirty="0" smtClean="0"/>
              <a:t>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u="sng" dirty="0" smtClean="0"/>
              <a:t>event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dimonitor</a:t>
            </a:r>
            <a:r>
              <a:rPr lang="en-US" dirty="0" smtClean="0"/>
              <a:t>.</a:t>
            </a:r>
          </a:p>
          <a:p>
            <a:endParaRPr lang="en-US" sz="1300" dirty="0" smtClean="0"/>
          </a:p>
          <a:p>
            <a:r>
              <a:rPr lang="en-US" dirty="0" smtClean="0"/>
              <a:t>Class Inner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extends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implements </a:t>
            </a:r>
            <a:r>
              <a:rPr lang="en-US" dirty="0" err="1" smtClean="0"/>
              <a:t>dari</a:t>
            </a:r>
            <a:r>
              <a:rPr lang="en-US" dirty="0" smtClean="0"/>
              <a:t> class standard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i="1" dirty="0" err="1" smtClean="0"/>
              <a:t>Jenisevent</a:t>
            </a:r>
            <a:r>
              <a:rPr lang="en-US" dirty="0" err="1" smtClean="0"/>
              <a:t>Listener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Langkah6 cara2,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6a :</a:t>
            </a:r>
          </a:p>
          <a:p>
            <a:r>
              <a:rPr lang="en-US" dirty="0" smtClean="0"/>
              <a:t>// class event listener</a:t>
            </a:r>
          </a:p>
          <a:p>
            <a:r>
              <a:rPr lang="en-US" b="1" i="1" dirty="0" smtClean="0"/>
              <a:t>class </a:t>
            </a:r>
            <a:r>
              <a:rPr lang="en-US" b="1" i="1" dirty="0" err="1" smtClean="0"/>
              <a:t>CancelListener</a:t>
            </a:r>
            <a:r>
              <a:rPr lang="en-US" b="1" i="1" dirty="0" smtClean="0"/>
              <a:t> implements </a:t>
            </a:r>
            <a:r>
              <a:rPr lang="en-US" b="1" i="1" dirty="0" err="1" smtClean="0"/>
              <a:t>ActionListener</a:t>
            </a:r>
            <a:r>
              <a:rPr lang="en-US" b="1" i="1" dirty="0" smtClean="0"/>
              <a:t> {</a:t>
            </a:r>
            <a:endParaRPr lang="en-US" b="1" dirty="0" smtClean="0"/>
          </a:p>
          <a:p>
            <a:r>
              <a:rPr lang="en-US" b="1" i="1" dirty="0" smtClean="0"/>
              <a:t>    </a:t>
            </a:r>
            <a:r>
              <a:rPr lang="en-US" dirty="0" smtClean="0"/>
              <a:t>// method() event handling</a:t>
            </a:r>
          </a:p>
          <a:p>
            <a:r>
              <a:rPr lang="en-US" b="1" i="1" dirty="0" smtClean="0"/>
              <a:t>    public void </a:t>
            </a:r>
            <a:r>
              <a:rPr lang="en-US" b="1" i="1" dirty="0" err="1" smtClean="0"/>
              <a:t>actionPerformed</a:t>
            </a:r>
            <a:r>
              <a:rPr lang="en-US" b="1" i="1" dirty="0" smtClean="0"/>
              <a:t>(</a:t>
            </a:r>
            <a:r>
              <a:rPr lang="en-US" b="1" i="1" dirty="0" err="1" smtClean="0"/>
              <a:t>ActionEvent</a:t>
            </a:r>
            <a:r>
              <a:rPr lang="en-US" b="1" i="1" dirty="0" smtClean="0"/>
              <a:t> e) { </a:t>
            </a:r>
            <a:endParaRPr lang="en-US" b="1" dirty="0" smtClean="0"/>
          </a:p>
          <a:p>
            <a:r>
              <a:rPr lang="en-US" b="1" i="1" dirty="0" smtClean="0"/>
              <a:t>        </a:t>
            </a:r>
            <a:r>
              <a:rPr lang="en-US" b="1" i="1" dirty="0" err="1" smtClean="0"/>
              <a:t>fieldNama.setText</a:t>
            </a:r>
            <a:r>
              <a:rPr lang="en-US" b="1" i="1" dirty="0" smtClean="0"/>
              <a:t>(null);</a:t>
            </a:r>
            <a:endParaRPr lang="en-US" b="1" dirty="0" smtClean="0"/>
          </a:p>
          <a:p>
            <a:r>
              <a:rPr lang="en-US" b="1" i="1" dirty="0" smtClean="0"/>
              <a:t>        </a:t>
            </a:r>
            <a:r>
              <a:rPr lang="en-US" b="1" i="1" dirty="0" err="1" smtClean="0"/>
              <a:t>fieldPassword.setText</a:t>
            </a:r>
            <a:r>
              <a:rPr lang="en-US" b="1" i="1" dirty="0" smtClean="0"/>
              <a:t>(null);</a:t>
            </a:r>
            <a:endParaRPr lang="en-US" b="1" dirty="0" smtClean="0"/>
          </a:p>
          <a:p>
            <a:r>
              <a:rPr lang="en-US" b="1" i="1" dirty="0" smtClean="0"/>
              <a:t>    }</a:t>
            </a:r>
            <a:endParaRPr lang="en-US" b="1" dirty="0" smtClean="0"/>
          </a:p>
          <a:p>
            <a:r>
              <a:rPr lang="en-US" b="1" i="1" dirty="0" smtClean="0"/>
              <a:t>}</a:t>
            </a:r>
            <a:endParaRPr lang="en-US" b="1" dirty="0" smtClean="0"/>
          </a:p>
          <a:p>
            <a:r>
              <a:rPr lang="en-US" dirty="0" smtClean="0"/>
              <a:t>// class event listener yang lain</a:t>
            </a:r>
          </a:p>
          <a:p>
            <a:r>
              <a:rPr lang="en-US" b="1" i="1" dirty="0" smtClean="0"/>
              <a:t>class </a:t>
            </a:r>
            <a:r>
              <a:rPr lang="en-US" b="1" i="1" dirty="0" err="1" smtClean="0"/>
              <a:t>MyMouseListener</a:t>
            </a:r>
            <a:r>
              <a:rPr lang="en-US" b="1" i="1" dirty="0" smtClean="0"/>
              <a:t> extends </a:t>
            </a:r>
            <a:r>
              <a:rPr lang="en-US" b="1" i="1" dirty="0" err="1" smtClean="0"/>
              <a:t>MouseAdapter</a:t>
            </a:r>
            <a:r>
              <a:rPr lang="en-US" b="1" i="1" dirty="0" smtClean="0"/>
              <a:t> { 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dirty="0" smtClean="0"/>
              <a:t>// method() event handling</a:t>
            </a:r>
          </a:p>
          <a:p>
            <a:r>
              <a:rPr lang="en-US" b="1" i="1" dirty="0" smtClean="0"/>
              <a:t>    public void </a:t>
            </a:r>
            <a:r>
              <a:rPr lang="en-US" b="1" i="1" dirty="0" err="1" smtClean="0"/>
              <a:t>mouseEntered</a:t>
            </a:r>
            <a:r>
              <a:rPr lang="en-US" b="1" i="1" dirty="0" smtClean="0"/>
              <a:t>(</a:t>
            </a:r>
            <a:r>
              <a:rPr lang="en-US" b="1" i="1" dirty="0" err="1" smtClean="0"/>
              <a:t>MouseEvent</a:t>
            </a:r>
            <a:r>
              <a:rPr lang="en-US" b="1" i="1" dirty="0" smtClean="0"/>
              <a:t> e) { </a:t>
            </a:r>
            <a:endParaRPr lang="en-US" b="1" dirty="0" smtClean="0"/>
          </a:p>
          <a:p>
            <a:r>
              <a:rPr lang="en-US" b="1" i="1" dirty="0" smtClean="0"/>
              <a:t>        </a:t>
            </a:r>
            <a:r>
              <a:rPr lang="en-US" dirty="0" smtClean="0"/>
              <a:t>// code program</a:t>
            </a:r>
          </a:p>
          <a:p>
            <a:r>
              <a:rPr lang="en-US" b="1" i="1" dirty="0" smtClean="0"/>
              <a:t>    }</a:t>
            </a:r>
            <a:endParaRPr lang="en-US" b="1" dirty="0" smtClean="0"/>
          </a:p>
          <a:p>
            <a:r>
              <a:rPr lang="en-US" b="1" i="1" dirty="0" smtClean="0"/>
              <a:t>}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Langkah6 cara2, </a:t>
            </a:r>
            <a:r>
              <a:rPr lang="en-US" sz="3000" dirty="0" err="1" smtClean="0">
                <a:effectLst/>
              </a:rPr>
              <a:t>pembuatan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aplikasi</a:t>
            </a:r>
            <a:r>
              <a:rPr lang="en-US" sz="3000" dirty="0" smtClean="0">
                <a:effectLst/>
              </a:rPr>
              <a:t> GUI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18593</TotalTime>
  <Words>1204</Words>
  <Application>Microsoft Office PowerPoint</Application>
  <PresentationFormat>On-screen Show (4:3)</PresentationFormat>
  <Paragraphs>256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Komponen Swing dan Manajemen Layout</vt:lpstr>
      <vt:lpstr>Langkah-langkah pembuatan Aplikasi GUI</vt:lpstr>
      <vt:lpstr>Langkah-langkah pembuatan Aplikasi GUI</vt:lpstr>
      <vt:lpstr>Langkah-langkah pembuatan Aplikasi GUI</vt:lpstr>
      <vt:lpstr>Langkah-langkah pembuatan Aplikasi GUI</vt:lpstr>
      <vt:lpstr>Langkah-langkah pembuatan Aplikasi GUI</vt:lpstr>
      <vt:lpstr>Langkah-langkah pembuatan Aplikasi GUI</vt:lpstr>
      <vt:lpstr>Langkah6 cara2, pembuatan aplikasi GUI</vt:lpstr>
      <vt:lpstr>Langkah6 cara2, pembuatan aplikasi GUI</vt:lpstr>
      <vt:lpstr>Langkah6 cara2, pembuatan aplikasi GUI</vt:lpstr>
      <vt:lpstr>Langkah6 cara2, pembuatan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Penjelasan contoh program Aplikasi GUI</vt:lpstr>
      <vt:lpstr>Manajemen Layout</vt:lpstr>
      <vt:lpstr>Daftar class sebagai Manajer Layout</vt:lpstr>
      <vt:lpstr>Daftar class sebagai Manajer Layout</vt:lpstr>
      <vt:lpstr>Daftar class sebagai Manajer Layout</vt:lpstr>
      <vt:lpstr>Format masing-masing Layout</vt:lpstr>
      <vt:lpstr>Cara lain menata komponen pada Frame (tanpa menggunakan Manajer Layout)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Penjelasan contoh program yang menggunakan  Manajer Layout</vt:lpstr>
      <vt:lpstr>Pengantar Visual Programming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353</cp:revision>
  <dcterms:created xsi:type="dcterms:W3CDTF">2001-04-26T04:38:43Z</dcterms:created>
  <dcterms:modified xsi:type="dcterms:W3CDTF">2019-10-22T02:16:30Z</dcterms:modified>
</cp:coreProperties>
</file>