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45"/>
  </p:notesMasterIdLst>
  <p:handoutMasterIdLst>
    <p:handoutMasterId r:id="rId46"/>
  </p:handoutMasterIdLst>
  <p:sldIdLst>
    <p:sldId id="437" r:id="rId2"/>
    <p:sldId id="441" r:id="rId3"/>
    <p:sldId id="442" r:id="rId4"/>
    <p:sldId id="443" r:id="rId5"/>
    <p:sldId id="438" r:id="rId6"/>
    <p:sldId id="444" r:id="rId7"/>
    <p:sldId id="445" r:id="rId8"/>
    <p:sldId id="446" r:id="rId9"/>
    <p:sldId id="447" r:id="rId10"/>
    <p:sldId id="448" r:id="rId11"/>
    <p:sldId id="450" r:id="rId12"/>
    <p:sldId id="451" r:id="rId13"/>
    <p:sldId id="439" r:id="rId14"/>
    <p:sldId id="440" r:id="rId15"/>
    <p:sldId id="459" r:id="rId16"/>
    <p:sldId id="461" r:id="rId17"/>
    <p:sldId id="462" r:id="rId18"/>
    <p:sldId id="463" r:id="rId19"/>
    <p:sldId id="464" r:id="rId20"/>
    <p:sldId id="466" r:id="rId21"/>
    <p:sldId id="452" r:id="rId22"/>
    <p:sldId id="472" r:id="rId23"/>
    <p:sldId id="473" r:id="rId24"/>
    <p:sldId id="474" r:id="rId25"/>
    <p:sldId id="475" r:id="rId26"/>
    <p:sldId id="478" r:id="rId27"/>
    <p:sldId id="476" r:id="rId28"/>
    <p:sldId id="453" r:id="rId29"/>
    <p:sldId id="479" r:id="rId30"/>
    <p:sldId id="454" r:id="rId31"/>
    <p:sldId id="455" r:id="rId32"/>
    <p:sldId id="481" r:id="rId33"/>
    <p:sldId id="456" r:id="rId34"/>
    <p:sldId id="492" r:id="rId35"/>
    <p:sldId id="457" r:id="rId36"/>
    <p:sldId id="488" r:id="rId37"/>
    <p:sldId id="458" r:id="rId38"/>
    <p:sldId id="493" r:id="rId39"/>
    <p:sldId id="496" r:id="rId40"/>
    <p:sldId id="499" r:id="rId41"/>
    <p:sldId id="497" r:id="rId42"/>
    <p:sldId id="500" r:id="rId43"/>
    <p:sldId id="490" r:id="rId44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0707"/>
    <a:srgbClr val="000000"/>
    <a:srgbClr val="CCFF33"/>
    <a:srgbClr val="66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3" autoAdjust="0"/>
    <p:restoredTop sz="94643" autoAdjust="0"/>
  </p:normalViewPr>
  <p:slideViewPr>
    <p:cSldViewPr>
      <p:cViewPr varScale="1">
        <p:scale>
          <a:sx n="74" d="100"/>
          <a:sy n="74" d="100"/>
        </p:scale>
        <p:origin x="-10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C86F193C-C289-4371-A97A-BE0216192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931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4363"/>
            <a:ext cx="50292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6BB55178-6231-4D76-9FDA-85018506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039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656" r:id="rId12"/>
    <p:sldLayoutId id="2147483666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/>
              <a:t>1. </a:t>
            </a:r>
            <a:r>
              <a:rPr lang="en-US" sz="3200" b="1" dirty="0" err="1" smtClean="0"/>
              <a:t>Pendahuluan</a:t>
            </a:r>
            <a:endParaRPr lang="en-US" sz="3200" b="1" i="1" dirty="0" smtClean="0"/>
          </a:p>
          <a:p>
            <a:endParaRPr lang="en-US" sz="1000" b="1" i="1" dirty="0" smtClean="0"/>
          </a:p>
          <a:p>
            <a:pPr>
              <a:buNone/>
            </a:pPr>
            <a:r>
              <a:rPr lang="en-US" sz="3200" b="1" dirty="0" smtClean="0"/>
              <a:t>2. File </a:t>
            </a:r>
            <a:r>
              <a:rPr lang="en-US" sz="3200" b="1" dirty="0" err="1" smtClean="0"/>
              <a:t>sebagai</a:t>
            </a:r>
            <a:r>
              <a:rPr lang="en-US" sz="3200" b="1" dirty="0" smtClean="0"/>
              <a:t> Class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3200" b="1" dirty="0" smtClean="0"/>
              <a:t>3. Class </a:t>
            </a:r>
            <a:r>
              <a:rPr lang="en-US" sz="3200" b="1" dirty="0" err="1" smtClean="0"/>
              <a:t>JFileChooser</a:t>
            </a:r>
            <a:endParaRPr lang="en-US" sz="3200" b="1" dirty="0" smtClean="0"/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3200" b="1" dirty="0" smtClean="0"/>
              <a:t>4. Stream I/O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>
                <a:effectLst/>
              </a:rPr>
              <a:t>File </a:t>
            </a:r>
            <a:r>
              <a:rPr lang="en-US" sz="3400" dirty="0" err="1" smtClean="0">
                <a:effectLst/>
              </a:rPr>
              <a:t>dan</a:t>
            </a:r>
            <a:r>
              <a:rPr lang="en-US" sz="3400" dirty="0" smtClean="0">
                <a:effectLst/>
              </a:rPr>
              <a:t> Stream I/O</a:t>
            </a:r>
            <a:endParaRPr lang="en-US" sz="3400" dirty="0"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40491"/>
          </a:xfrm>
        </p:spPr>
        <p:txBody>
          <a:bodyPr/>
          <a:lstStyle/>
          <a:p>
            <a:r>
              <a:rPr lang="en-US" dirty="0" smtClean="0"/>
              <a:t>Method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file </a:t>
            </a:r>
            <a:r>
              <a:rPr lang="en-US" dirty="0" err="1" smtClean="0"/>
              <a:t>yaitu</a:t>
            </a:r>
            <a:r>
              <a:rPr lang="en-US" dirty="0" smtClean="0"/>
              <a:t> delete().</a:t>
            </a:r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mengaplikasikan</a:t>
            </a:r>
            <a:r>
              <a:rPr lang="en-US" dirty="0" smtClean="0"/>
              <a:t> method()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class HapusFile.java.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 smtClean="0">
                <a:effectLst/>
              </a:rPr>
              <a:t>Menghapus</a:t>
            </a:r>
            <a:r>
              <a:rPr lang="en-US" sz="3200" dirty="0" smtClean="0">
                <a:effectLst/>
              </a:rPr>
              <a:t> File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88091"/>
          </a:xfrm>
        </p:spPr>
        <p:txBody>
          <a:bodyPr/>
          <a:lstStyle/>
          <a:p>
            <a:r>
              <a:rPr lang="en-US" dirty="0" smtClean="0"/>
              <a:t>Method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mengganti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file/directory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renameTo</a:t>
            </a:r>
            <a:r>
              <a:rPr lang="en-US" dirty="0" smtClean="0"/>
              <a:t>().</a:t>
            </a:r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mengaplikasikan</a:t>
            </a:r>
            <a:r>
              <a:rPr lang="en-US" dirty="0" smtClean="0"/>
              <a:t> method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class GantiNama.java.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effectLst/>
              </a:rPr>
              <a:t>Mengganti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nama</a:t>
            </a:r>
            <a:r>
              <a:rPr lang="en-US" dirty="0" smtClean="0">
                <a:effectLst/>
              </a:rPr>
              <a:t> file</a:t>
            </a:r>
            <a:endParaRPr lang="en-US" dirty="0"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4940491"/>
          </a:xfrm>
        </p:spPr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File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list().</a:t>
            </a:r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mengaplikasikan</a:t>
            </a:r>
            <a:r>
              <a:rPr lang="en-US" dirty="0" smtClean="0"/>
              <a:t> method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class IsiDirectori.java.</a:t>
            </a:r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 directory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ekstensi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yang </a:t>
            </a:r>
            <a:r>
              <a:rPr lang="en-US" dirty="0" err="1" smtClean="0"/>
              <a:t>ekstensi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keyboard, </a:t>
            </a:r>
            <a:r>
              <a:rPr lang="en-US" dirty="0" err="1" smtClean="0"/>
              <a:t>adalah</a:t>
            </a:r>
            <a:r>
              <a:rPr lang="en-US" dirty="0" smtClean="0"/>
              <a:t> class FilterFile.java.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 smtClean="0">
                <a:effectLst/>
              </a:rPr>
              <a:t>Menampilkan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Isi</a:t>
            </a:r>
            <a:r>
              <a:rPr lang="en-US" sz="3200" dirty="0" smtClean="0">
                <a:effectLst/>
              </a:rPr>
              <a:t> Directory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box dialog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file </a:t>
            </a:r>
            <a:r>
              <a:rPr lang="en-US" dirty="0" err="1" smtClean="0"/>
              <a:t>dan</a:t>
            </a:r>
            <a:r>
              <a:rPr lang="en-US" dirty="0" smtClean="0"/>
              <a:t> directory yang </a:t>
            </a:r>
            <a:r>
              <a:rPr lang="en-US" dirty="0" err="1" smtClean="0"/>
              <a:t>inginkan</a:t>
            </a:r>
            <a:r>
              <a:rPr lang="en-US" dirty="0" smtClean="0"/>
              <a:t>.</a:t>
            </a:r>
          </a:p>
          <a:p>
            <a:endParaRPr lang="en-US" sz="1000" dirty="0" smtClean="0"/>
          </a:p>
          <a:p>
            <a:r>
              <a:rPr lang="en-US" dirty="0" smtClean="0"/>
              <a:t>Constructor() </a:t>
            </a:r>
            <a:r>
              <a:rPr lang="en-US" dirty="0" err="1" smtClean="0"/>
              <a:t>pada</a:t>
            </a:r>
            <a:r>
              <a:rPr lang="en-US" dirty="0" smtClean="0"/>
              <a:t> class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</a:p>
          <a:p>
            <a:r>
              <a:rPr lang="en-US" b="1" dirty="0" err="1" smtClean="0"/>
              <a:t>JFileChooser</a:t>
            </a:r>
            <a:r>
              <a:rPr lang="en-US" b="1" dirty="0" smtClean="0"/>
              <a:t>();</a:t>
            </a:r>
          </a:p>
          <a:p>
            <a:r>
              <a:rPr lang="en-US" b="1" dirty="0" err="1" smtClean="0"/>
              <a:t>JFileChooser</a:t>
            </a:r>
            <a:r>
              <a:rPr lang="en-US" b="1" dirty="0" smtClean="0"/>
              <a:t>(String </a:t>
            </a:r>
            <a:r>
              <a:rPr lang="en-US" b="1" dirty="0" err="1" smtClean="0"/>
              <a:t>currentDir</a:t>
            </a:r>
            <a:r>
              <a:rPr lang="en-US" b="1" dirty="0" smtClean="0"/>
              <a:t>);</a:t>
            </a:r>
          </a:p>
          <a:p>
            <a:r>
              <a:rPr lang="en-US" b="1" dirty="0" err="1" smtClean="0"/>
              <a:t>JFileChooser</a:t>
            </a:r>
            <a:r>
              <a:rPr lang="en-US" b="1" dirty="0" smtClean="0"/>
              <a:t>(File </a:t>
            </a:r>
            <a:r>
              <a:rPr lang="en-US" b="1" dirty="0" err="1" smtClean="0"/>
              <a:t>currentDir</a:t>
            </a:r>
            <a:r>
              <a:rPr lang="en-US" b="1" dirty="0" smtClean="0"/>
              <a:t>);</a:t>
            </a:r>
          </a:p>
          <a:p>
            <a:endParaRPr lang="en-US" sz="1000" dirty="0" smtClean="0"/>
          </a:p>
          <a:p>
            <a:r>
              <a:rPr lang="en-US" dirty="0" err="1" smtClean="0"/>
              <a:t>Dua</a:t>
            </a:r>
            <a:r>
              <a:rPr lang="en-US" dirty="0" smtClean="0"/>
              <a:t> method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class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</a:p>
          <a:p>
            <a:r>
              <a:rPr lang="en-US" b="1" dirty="0" err="1" smtClean="0"/>
              <a:t>showOpenDialog</a:t>
            </a:r>
            <a:r>
              <a:rPr lang="en-US" b="1" dirty="0" smtClean="0"/>
              <a:t>();</a:t>
            </a:r>
          </a:p>
          <a:p>
            <a:r>
              <a:rPr lang="en-US" b="1" dirty="0" err="1" smtClean="0"/>
              <a:t>showSaveDialog</a:t>
            </a:r>
            <a:r>
              <a:rPr lang="en-US" b="1" dirty="0" smtClean="0"/>
              <a:t>();</a:t>
            </a:r>
          </a:p>
          <a:p>
            <a:endParaRPr lang="en-US" sz="1200" dirty="0" smtClean="0"/>
          </a:p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constanta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class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</a:p>
          <a:p>
            <a:r>
              <a:rPr lang="en-US" b="1" dirty="0" err="1" smtClean="0"/>
              <a:t>JFileChooser.APPROVE_OPTION</a:t>
            </a:r>
            <a:r>
              <a:rPr lang="en-US" b="1" dirty="0" smtClean="0"/>
              <a:t>;</a:t>
            </a:r>
            <a:r>
              <a:rPr lang="en-US" dirty="0" smtClean="0"/>
              <a:t> //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open</a:t>
            </a:r>
          </a:p>
          <a:p>
            <a:r>
              <a:rPr lang="en-US" b="1" dirty="0" err="1" smtClean="0"/>
              <a:t>JFileChooser.CANCEL_OPTION</a:t>
            </a:r>
            <a:r>
              <a:rPr lang="en-US" b="1" dirty="0" smtClean="0"/>
              <a:t>;</a:t>
            </a:r>
            <a:r>
              <a:rPr lang="en-US" dirty="0" smtClean="0"/>
              <a:t> //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cancel</a:t>
            </a:r>
          </a:p>
          <a:p>
            <a:endParaRPr lang="en-US" sz="1300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program yang </a:t>
            </a:r>
            <a:r>
              <a:rPr lang="en-US" dirty="0" err="1" smtClean="0"/>
              <a:t>menggunakan</a:t>
            </a:r>
            <a:r>
              <a:rPr lang="en-US" dirty="0" smtClean="0"/>
              <a:t> constructor(), method(),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constanta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class JFileChooser.java.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effectLst/>
              </a:rPr>
              <a:t>Class </a:t>
            </a:r>
            <a:r>
              <a:rPr lang="en-US" sz="3200" dirty="0" err="1" smtClean="0">
                <a:effectLst/>
              </a:rPr>
              <a:t>JFileChooser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Stream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file/device yang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isinya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mengalir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program </a:t>
            </a:r>
            <a:r>
              <a:rPr lang="en-US" dirty="0" err="1" smtClean="0"/>
              <a:t>dieksekusi</a:t>
            </a:r>
            <a:r>
              <a:rPr lang="en-US" dirty="0" smtClean="0"/>
              <a:t>,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piranti</a:t>
            </a:r>
            <a:r>
              <a:rPr lang="en-US" dirty="0" smtClean="0"/>
              <a:t> input </a:t>
            </a:r>
            <a:r>
              <a:rPr lang="en-US" dirty="0" err="1" smtClean="0"/>
              <a:t>ke</a:t>
            </a:r>
            <a:r>
              <a:rPr lang="en-US" dirty="0" smtClean="0"/>
              <a:t> memory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memory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piranti</a:t>
            </a:r>
            <a:r>
              <a:rPr lang="en-US" dirty="0" smtClean="0"/>
              <a:t> output.</a:t>
            </a:r>
          </a:p>
          <a:p>
            <a:endParaRPr lang="en-US" sz="1100" dirty="0" smtClean="0"/>
          </a:p>
          <a:p>
            <a:r>
              <a:rPr lang="en-US" dirty="0" smtClean="0"/>
              <a:t>Package java.io </a:t>
            </a:r>
            <a:r>
              <a:rPr lang="en-US" dirty="0" err="1" smtClean="0"/>
              <a:t>berisi</a:t>
            </a:r>
            <a:r>
              <a:rPr lang="en-US" dirty="0" smtClean="0"/>
              <a:t> class </a:t>
            </a:r>
            <a:r>
              <a:rPr lang="en-US" dirty="0" err="1" smtClean="0"/>
              <a:t>dan</a:t>
            </a:r>
            <a:r>
              <a:rPr lang="en-US" dirty="0" smtClean="0"/>
              <a:t> interface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keperluan</a:t>
            </a:r>
            <a:r>
              <a:rPr lang="en-US" dirty="0" smtClean="0"/>
              <a:t> </a:t>
            </a:r>
            <a:r>
              <a:rPr lang="en-US" dirty="0" err="1" smtClean="0"/>
              <a:t>io</a:t>
            </a:r>
            <a:r>
              <a:rPr lang="en-US" dirty="0" smtClean="0"/>
              <a:t> stream,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stream (</a:t>
            </a:r>
            <a:r>
              <a:rPr lang="en-US" dirty="0" err="1" smtClean="0"/>
              <a:t>io</a:t>
            </a:r>
            <a:r>
              <a:rPr lang="en-US" dirty="0" smtClean="0"/>
              <a:t> data bytes)  </a:t>
            </a:r>
            <a:r>
              <a:rPr lang="en-US" dirty="0" err="1" smtClean="0"/>
              <a:t>dan</a:t>
            </a:r>
            <a:r>
              <a:rPr lang="en-US" dirty="0" smtClean="0"/>
              <a:t> Reader/Writer (</a:t>
            </a:r>
            <a:r>
              <a:rPr lang="en-US" dirty="0" err="1" smtClean="0"/>
              <a:t>io</a:t>
            </a:r>
            <a:r>
              <a:rPr lang="en-US" dirty="0" smtClean="0"/>
              <a:t> character).</a:t>
            </a:r>
          </a:p>
          <a:p>
            <a:endParaRPr lang="en-US" sz="1200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stream,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interface (full abstract class) </a:t>
            </a:r>
            <a:r>
              <a:rPr lang="en-US" b="1" i="1" dirty="0" err="1" smtClean="0"/>
              <a:t>InputStream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i="1" dirty="0" err="1" smtClean="0"/>
              <a:t>OutputStream</a:t>
            </a:r>
            <a:r>
              <a:rPr lang="en-US" dirty="0" smtClean="0"/>
              <a:t>.</a:t>
            </a:r>
          </a:p>
          <a:p>
            <a:endParaRPr lang="en-US" sz="1200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file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b="1" dirty="0" smtClean="0"/>
              <a:t>class </a:t>
            </a:r>
            <a:r>
              <a:rPr lang="en-US" b="1" i="1" dirty="0" err="1" smtClean="0"/>
              <a:t>FileInputStream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data </a:t>
            </a:r>
            <a:r>
              <a:rPr lang="en-US" dirty="0" err="1" smtClean="0"/>
              <a:t>ke</a:t>
            </a:r>
            <a:r>
              <a:rPr lang="en-US" dirty="0" smtClean="0"/>
              <a:t> file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b="1" dirty="0" smtClean="0"/>
              <a:t>class </a:t>
            </a:r>
            <a:r>
              <a:rPr lang="en-US" b="1" i="1" dirty="0" err="1" smtClean="0"/>
              <a:t>FileOutputStream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6096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effectLst/>
              </a:rPr>
              <a:t>Stream I/O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876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FileInputStream</a:t>
            </a:r>
            <a:endParaRPr lang="en-US" dirty="0" smtClean="0"/>
          </a:p>
          <a:p>
            <a:r>
              <a:rPr lang="en-US" dirty="0" err="1" smtClean="0"/>
              <a:t>ByteArrayInputStream</a:t>
            </a:r>
            <a:endParaRPr lang="en-US" dirty="0" smtClean="0"/>
          </a:p>
          <a:p>
            <a:r>
              <a:rPr lang="en-US" dirty="0" err="1" smtClean="0"/>
              <a:t>FilterInputStream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DataInputStream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BufferdInputStream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LineNumberInputStream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PushBackInputStream</a:t>
            </a:r>
            <a:endParaRPr lang="en-US" dirty="0" smtClean="0"/>
          </a:p>
          <a:p>
            <a:r>
              <a:rPr lang="en-US" dirty="0" err="1" smtClean="0"/>
              <a:t>ObjectInputStream</a:t>
            </a:r>
            <a:endParaRPr lang="en-US" dirty="0" smtClean="0"/>
          </a:p>
          <a:p>
            <a:r>
              <a:rPr lang="en-US" dirty="0" err="1" smtClean="0"/>
              <a:t>PipedInputStream</a:t>
            </a:r>
            <a:endParaRPr lang="en-US" dirty="0" smtClean="0"/>
          </a:p>
          <a:p>
            <a:r>
              <a:rPr lang="en-US" dirty="0" err="1" smtClean="0"/>
              <a:t>SequenceInputStream</a:t>
            </a:r>
            <a:endParaRPr lang="en-US" dirty="0" smtClean="0"/>
          </a:p>
          <a:p>
            <a:r>
              <a:rPr lang="en-US" dirty="0" err="1" smtClean="0"/>
              <a:t>StringBufferInputStream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020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Hirarki</a:t>
            </a:r>
            <a:r>
              <a:rPr lang="en-US" sz="2800" dirty="0" smtClean="0">
                <a:effectLst/>
              </a:rPr>
              <a:t> class yang </a:t>
            </a:r>
            <a:r>
              <a:rPr lang="en-US" sz="2800" dirty="0" err="1" smtClean="0">
                <a:effectLst/>
              </a:rPr>
              <a:t>implementasikan</a:t>
            </a:r>
            <a:r>
              <a:rPr lang="en-US" sz="2800" dirty="0" smtClean="0">
                <a:effectLst/>
              </a:rPr>
              <a:t> method()-method() </a:t>
            </a:r>
            <a:r>
              <a:rPr lang="en-US" sz="2800" dirty="0" err="1" smtClean="0">
                <a:effectLst/>
              </a:rPr>
              <a:t>di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dalam</a:t>
            </a:r>
            <a:r>
              <a:rPr lang="en-US" sz="2800" dirty="0" smtClean="0">
                <a:effectLst/>
              </a:rPr>
              <a:t> interface </a:t>
            </a:r>
            <a:r>
              <a:rPr lang="en-US" sz="2800" dirty="0" err="1" smtClean="0">
                <a:effectLst/>
              </a:rPr>
              <a:t>InputStream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495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FileOutputStream</a:t>
            </a:r>
            <a:endParaRPr lang="en-US" dirty="0" smtClean="0"/>
          </a:p>
          <a:p>
            <a:r>
              <a:rPr lang="en-US" dirty="0" err="1" smtClean="0"/>
              <a:t>ByteArrayOutputStream</a:t>
            </a:r>
            <a:endParaRPr lang="en-US" dirty="0" smtClean="0"/>
          </a:p>
          <a:p>
            <a:r>
              <a:rPr lang="en-US" dirty="0" err="1" smtClean="0"/>
              <a:t>FilterOutputStream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DataOutputStream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BufferdOutputStream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PrintStream</a:t>
            </a:r>
            <a:endParaRPr lang="en-US" dirty="0" smtClean="0"/>
          </a:p>
          <a:p>
            <a:r>
              <a:rPr lang="en-US" dirty="0" err="1" smtClean="0"/>
              <a:t>ObjectOutputStream</a:t>
            </a:r>
            <a:endParaRPr lang="en-US" dirty="0" smtClean="0"/>
          </a:p>
          <a:p>
            <a:r>
              <a:rPr lang="en-US" dirty="0" err="1" smtClean="0"/>
              <a:t>PipedOutputStream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401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Hirarki</a:t>
            </a:r>
            <a:r>
              <a:rPr lang="en-US" sz="2800" dirty="0" smtClean="0">
                <a:effectLst/>
              </a:rPr>
              <a:t> class yang </a:t>
            </a:r>
            <a:r>
              <a:rPr lang="en-US" sz="2800" dirty="0" err="1" smtClean="0">
                <a:effectLst/>
              </a:rPr>
              <a:t>implementasikan</a:t>
            </a:r>
            <a:r>
              <a:rPr lang="en-US" sz="2800" dirty="0" smtClean="0">
                <a:effectLst/>
              </a:rPr>
              <a:t> method()-method() </a:t>
            </a:r>
            <a:r>
              <a:rPr lang="en-US" sz="2800" dirty="0" err="1" smtClean="0">
                <a:effectLst/>
              </a:rPr>
              <a:t>di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dalam</a:t>
            </a:r>
            <a:r>
              <a:rPr lang="en-US" sz="2800" dirty="0" smtClean="0">
                <a:effectLst/>
              </a:rPr>
              <a:t> interface </a:t>
            </a:r>
            <a:r>
              <a:rPr lang="en-US" sz="2800" dirty="0" err="1" smtClean="0">
                <a:effectLst/>
              </a:rPr>
              <a:t>OutputStream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23367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membaca</a:t>
            </a:r>
            <a:r>
              <a:rPr lang="en-US" sz="2800" dirty="0" smtClean="0"/>
              <a:t> </a:t>
            </a:r>
            <a:r>
              <a:rPr lang="en-US" sz="2800" dirty="0" err="1" smtClean="0"/>
              <a:t>baris</a:t>
            </a:r>
            <a:r>
              <a:rPr lang="en-US" sz="2800" dirty="0" smtClean="0"/>
              <a:t> </a:t>
            </a:r>
            <a:r>
              <a:rPr lang="en-US" sz="2800" dirty="0" err="1" smtClean="0"/>
              <a:t>karakter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file text,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class </a:t>
            </a:r>
            <a:r>
              <a:rPr lang="en-US" sz="2800" i="1" dirty="0" smtClean="0"/>
              <a:t>Reader</a:t>
            </a:r>
            <a:r>
              <a:rPr lang="en-US" sz="2800" dirty="0" smtClean="0"/>
              <a:t> . </a:t>
            </a:r>
          </a:p>
          <a:p>
            <a:r>
              <a:rPr lang="en-US" sz="2800" dirty="0" smtClean="0"/>
              <a:t>Class </a:t>
            </a:r>
            <a:r>
              <a:rPr lang="en-US" sz="2800" i="1" dirty="0" smtClean="0"/>
              <a:t>Reader</a:t>
            </a:r>
            <a:r>
              <a:rPr lang="en-US" sz="2800" dirty="0" smtClean="0"/>
              <a:t>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method </a:t>
            </a:r>
            <a:r>
              <a:rPr lang="en-US" sz="2800" i="1" dirty="0" smtClean="0"/>
              <a:t>read(), reset(), mark()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i="1" dirty="0" smtClean="0"/>
              <a:t>close(). </a:t>
            </a:r>
            <a:endParaRPr lang="en-US" sz="2800" dirty="0" smtClean="0"/>
          </a:p>
          <a:p>
            <a:endParaRPr lang="en-US" sz="1000" dirty="0" smtClean="0"/>
          </a:p>
          <a:p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menulis</a:t>
            </a:r>
            <a:r>
              <a:rPr lang="en-US" sz="2800" dirty="0" smtClean="0"/>
              <a:t> </a:t>
            </a:r>
            <a:r>
              <a:rPr lang="en-US" sz="2800" dirty="0" err="1" smtClean="0"/>
              <a:t>baris</a:t>
            </a:r>
            <a:r>
              <a:rPr lang="en-US" sz="2800" dirty="0" smtClean="0"/>
              <a:t> </a:t>
            </a:r>
            <a:r>
              <a:rPr lang="en-US" sz="2800" dirty="0" err="1" smtClean="0"/>
              <a:t>karakter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file text,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class </a:t>
            </a:r>
            <a:r>
              <a:rPr lang="en-US" sz="2800" i="1" dirty="0" smtClean="0"/>
              <a:t>Writer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Class </a:t>
            </a:r>
            <a:r>
              <a:rPr lang="en-US" sz="2800" i="1" dirty="0" smtClean="0"/>
              <a:t>Writer</a:t>
            </a:r>
            <a:r>
              <a:rPr lang="en-US" sz="2800" dirty="0" smtClean="0"/>
              <a:t>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method </a:t>
            </a:r>
            <a:r>
              <a:rPr lang="en-US" sz="2800" i="1" dirty="0" smtClean="0"/>
              <a:t>write(), flush()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i="1" dirty="0" smtClean="0"/>
              <a:t>close().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>
                <a:effectLst/>
              </a:rPr>
              <a:t>Membaca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dan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menulis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karakter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pada</a:t>
            </a:r>
            <a:r>
              <a:rPr lang="en-US" sz="3000" dirty="0" smtClean="0">
                <a:effectLst/>
              </a:rPr>
              <a:t> file text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330891"/>
          </a:xfrm>
        </p:spPr>
        <p:txBody>
          <a:bodyPr/>
          <a:lstStyle/>
          <a:p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meningkatkan</a:t>
            </a:r>
            <a:r>
              <a:rPr lang="en-US" sz="2800" dirty="0" smtClean="0"/>
              <a:t> </a:t>
            </a:r>
            <a:r>
              <a:rPr lang="en-US" sz="2800" dirty="0" err="1" smtClean="0"/>
              <a:t>kinerja</a:t>
            </a:r>
            <a:r>
              <a:rPr lang="en-US" sz="2800" dirty="0" smtClean="0"/>
              <a:t> </a:t>
            </a:r>
            <a:r>
              <a:rPr lang="en-US" sz="2800" b="1" dirty="0" smtClean="0"/>
              <a:t>class Reader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b="1" dirty="0" smtClean="0"/>
              <a:t>class Writer</a:t>
            </a:r>
            <a:r>
              <a:rPr lang="en-US" sz="2800" dirty="0" smtClean="0"/>
              <a:t>, </a:t>
            </a:r>
            <a:r>
              <a:rPr lang="en-US" sz="2800" dirty="0" err="1" smtClean="0"/>
              <a:t>sebaiknya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dilengkapi</a:t>
            </a:r>
            <a:r>
              <a:rPr lang="en-US" sz="2800" dirty="0" smtClean="0"/>
              <a:t> </a:t>
            </a:r>
            <a:r>
              <a:rPr lang="en-US" sz="2800" dirty="0" err="1" smtClean="0"/>
              <a:t>fasilitas</a:t>
            </a:r>
            <a:r>
              <a:rPr lang="en-US" sz="2800" dirty="0" smtClean="0"/>
              <a:t> buffering,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b="1" dirty="0" smtClean="0"/>
              <a:t>class </a:t>
            </a:r>
            <a:r>
              <a:rPr lang="en-US" sz="2800" b="1" dirty="0" err="1" smtClean="0"/>
              <a:t>BufferedReader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b="1" dirty="0" smtClean="0"/>
              <a:t>class </a:t>
            </a:r>
            <a:r>
              <a:rPr lang="en-US" sz="2800" b="1" dirty="0" err="1" smtClean="0"/>
              <a:t>PrintWriter</a:t>
            </a:r>
            <a:r>
              <a:rPr lang="en-US" sz="2800" dirty="0" smtClean="0"/>
              <a:t>.</a:t>
            </a:r>
          </a:p>
          <a:p>
            <a:endParaRPr lang="en-US" sz="1000" dirty="0" smtClean="0"/>
          </a:p>
          <a:p>
            <a:r>
              <a:rPr lang="en-US" sz="2800" b="1" dirty="0" smtClean="0"/>
              <a:t>class </a:t>
            </a:r>
            <a:r>
              <a:rPr lang="en-US" sz="2800" b="1" dirty="0" err="1" smtClean="0"/>
              <a:t>BufferedReader</a:t>
            </a:r>
            <a:r>
              <a:rPr lang="en-US" sz="2800" dirty="0" smtClean="0"/>
              <a:t>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method </a:t>
            </a:r>
            <a:r>
              <a:rPr lang="en-US" sz="2800" b="1" i="1" dirty="0" err="1" smtClean="0"/>
              <a:t>readLine</a:t>
            </a:r>
            <a:r>
              <a:rPr lang="en-US" sz="2800" b="1" i="1" dirty="0" smtClean="0"/>
              <a:t>()</a:t>
            </a:r>
            <a:r>
              <a:rPr lang="en-US" sz="2800" dirty="0" smtClean="0"/>
              <a:t> 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membaca</a:t>
            </a:r>
            <a:r>
              <a:rPr lang="en-US" sz="2800" dirty="0" smtClean="0"/>
              <a:t> </a:t>
            </a:r>
            <a:r>
              <a:rPr lang="en-US" sz="2800" dirty="0" err="1" smtClean="0"/>
              <a:t>baris</a:t>
            </a:r>
            <a:r>
              <a:rPr lang="en-US" sz="2800" dirty="0" smtClean="0"/>
              <a:t> </a:t>
            </a:r>
            <a:r>
              <a:rPr lang="en-US" sz="2800" dirty="0" err="1" smtClean="0"/>
              <a:t>karakter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file text, </a:t>
            </a:r>
            <a:r>
              <a:rPr lang="en-US" sz="2800" dirty="0" err="1" smtClean="0"/>
              <a:t>sedangkan</a:t>
            </a:r>
            <a:r>
              <a:rPr lang="en-US" sz="2800" dirty="0" smtClean="0"/>
              <a:t> </a:t>
            </a:r>
            <a:r>
              <a:rPr lang="en-US" sz="2800" b="1" dirty="0" smtClean="0"/>
              <a:t>class </a:t>
            </a:r>
            <a:r>
              <a:rPr lang="en-US" sz="2800" b="1" i="1" dirty="0" err="1" smtClean="0"/>
              <a:t>PrintWriter</a:t>
            </a:r>
            <a:r>
              <a:rPr lang="en-US" sz="2800" dirty="0" smtClean="0"/>
              <a:t>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method </a:t>
            </a:r>
            <a:r>
              <a:rPr lang="en-US" sz="2800" b="1" i="1" dirty="0" smtClean="0"/>
              <a:t>print()</a:t>
            </a:r>
            <a:r>
              <a:rPr lang="en-US" sz="2800" dirty="0" smtClean="0"/>
              <a:t> 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b="1" i="1" dirty="0" err="1" smtClean="0"/>
              <a:t>println</a:t>
            </a:r>
            <a:r>
              <a:rPr lang="en-US" sz="2800" b="1" i="1" dirty="0" smtClean="0"/>
              <a:t>()</a:t>
            </a:r>
            <a:r>
              <a:rPr lang="en-US" sz="2800" dirty="0" smtClean="0"/>
              <a:t> 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menulis</a:t>
            </a:r>
            <a:r>
              <a:rPr lang="en-US" sz="2800" dirty="0" smtClean="0"/>
              <a:t> string </a:t>
            </a:r>
            <a:r>
              <a:rPr lang="en-US" sz="2800" dirty="0" err="1" smtClean="0"/>
              <a:t>ke</a:t>
            </a:r>
            <a:r>
              <a:rPr lang="en-US" sz="2800" dirty="0" smtClean="0"/>
              <a:t> file text.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>
                <a:effectLst/>
              </a:rPr>
              <a:t>Membaca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dan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menulis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karakter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pada</a:t>
            </a:r>
            <a:r>
              <a:rPr lang="en-US" sz="3000" dirty="0" smtClean="0">
                <a:effectLst/>
              </a:rPr>
              <a:t> file text </a:t>
            </a:r>
            <a:r>
              <a:rPr lang="en-US" sz="3000" dirty="0" err="1" smtClean="0">
                <a:effectLst/>
              </a:rPr>
              <a:t>dengan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bufering</a:t>
            </a:r>
            <a:endParaRPr lang="en-US" sz="3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5949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BufferedReader</a:t>
            </a:r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LineNumberReader</a:t>
            </a:r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CharArrayReader</a:t>
            </a:r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FilterReader</a:t>
            </a:r>
            <a:endParaRPr lang="en-US" sz="2800" dirty="0" smtClean="0"/>
          </a:p>
          <a:p>
            <a:r>
              <a:rPr lang="en-US" sz="2800" dirty="0" smtClean="0"/>
              <a:t>		</a:t>
            </a:r>
            <a:r>
              <a:rPr lang="en-US" sz="2800" dirty="0" err="1" smtClean="0"/>
              <a:t>PushBackReader</a:t>
            </a:r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InputStreamReader</a:t>
            </a:r>
            <a:endParaRPr lang="en-US" sz="2800" dirty="0" smtClean="0"/>
          </a:p>
          <a:p>
            <a:r>
              <a:rPr lang="en-US" sz="2800" dirty="0" smtClean="0"/>
              <a:t>		</a:t>
            </a:r>
            <a:r>
              <a:rPr lang="en-US" sz="2800" dirty="0" err="1" smtClean="0"/>
              <a:t>FileReader</a:t>
            </a:r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PipedReader</a:t>
            </a:r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StringReader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Hirarki</a:t>
            </a:r>
            <a:r>
              <a:rPr lang="en-US" sz="3200" dirty="0" smtClean="0">
                <a:effectLst/>
              </a:rPr>
              <a:t> class </a:t>
            </a:r>
            <a:r>
              <a:rPr lang="en-US" sz="3200" dirty="0" err="1" smtClean="0">
                <a:effectLst/>
              </a:rPr>
              <a:t>turunan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dari</a:t>
            </a:r>
            <a:r>
              <a:rPr lang="en-US" sz="3200" dirty="0" smtClean="0">
                <a:effectLst/>
              </a:rPr>
              <a:t> class Reader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empat</a:t>
            </a:r>
            <a:r>
              <a:rPr lang="en-US" dirty="0" smtClean="0"/>
              <a:t> sub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bahasan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bab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 </a:t>
            </a:r>
            <a:r>
              <a:rPr lang="en-US" dirty="0" err="1" smtClean="0"/>
              <a:t>I</a:t>
            </a:r>
            <a:r>
              <a:rPr lang="en-US" b="1" dirty="0" err="1" smtClean="0"/>
              <a:t>nformasi</a:t>
            </a:r>
            <a:r>
              <a:rPr lang="en-US" b="1" dirty="0" smtClean="0"/>
              <a:t> yang </a:t>
            </a:r>
            <a:r>
              <a:rPr lang="en-US" b="1" dirty="0" err="1" smtClean="0"/>
              <a:t>berkaitan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suatu</a:t>
            </a:r>
            <a:r>
              <a:rPr lang="en-US" b="1" dirty="0" smtClean="0"/>
              <a:t> file/directory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Manajemen</a:t>
            </a:r>
            <a:r>
              <a:rPr lang="en-US" b="1" dirty="0" smtClean="0"/>
              <a:t> file/directory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b="1" dirty="0" smtClean="0"/>
              <a:t>   Class </a:t>
            </a:r>
            <a:r>
              <a:rPr lang="en-US" b="1" dirty="0" err="1" smtClean="0"/>
              <a:t>JFileChooser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b="1" dirty="0" smtClean="0"/>
              <a:t>   Baca/</a:t>
            </a:r>
            <a:r>
              <a:rPr lang="en-US" b="1" dirty="0" err="1" smtClean="0"/>
              <a:t>tulis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/</a:t>
            </a:r>
            <a:r>
              <a:rPr lang="en-US" b="1" dirty="0" err="1" smtClean="0"/>
              <a:t>ke</a:t>
            </a:r>
            <a:r>
              <a:rPr lang="en-US" b="1" dirty="0" smtClean="0"/>
              <a:t> file</a:t>
            </a:r>
            <a:r>
              <a:rPr lang="en-US" dirty="0" smtClean="0"/>
              <a:t> (</a:t>
            </a:r>
            <a:r>
              <a:rPr lang="en-US" dirty="0" err="1" smtClean="0"/>
              <a:t>untuk</a:t>
            </a:r>
            <a:r>
              <a:rPr lang="en-US" dirty="0" smtClean="0"/>
              <a:t> file text, file </a:t>
            </a:r>
            <a:r>
              <a:rPr lang="en-US" dirty="0" err="1" smtClean="0"/>
              <a:t>biner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random access file). 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dirty="0" smtClean="0"/>
              <a:t>   File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aksesnya</a:t>
            </a:r>
            <a:r>
              <a:rPr lang="en-US" dirty="0" smtClean="0"/>
              <a:t> </a:t>
            </a:r>
            <a:r>
              <a:rPr lang="en-US" dirty="0" err="1" smtClean="0"/>
              <a:t>digolongkan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b="1" dirty="0" smtClean="0"/>
              <a:t>sequential access file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smtClean="0"/>
              <a:t>random access file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katagori</a:t>
            </a:r>
            <a:r>
              <a:rPr lang="en-US" dirty="0" smtClean="0"/>
              <a:t> file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yang </a:t>
            </a:r>
            <a:r>
              <a:rPr lang="en-US" dirty="0" err="1" smtClean="0"/>
              <a:t>membangunnya</a:t>
            </a:r>
            <a:r>
              <a:rPr lang="en-US" dirty="0" smtClean="0"/>
              <a:t> </a:t>
            </a:r>
            <a:r>
              <a:rPr lang="en-US" dirty="0" err="1" smtClean="0"/>
              <a:t>digolongkan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b="1" dirty="0" smtClean="0"/>
              <a:t>file </a:t>
            </a:r>
            <a:r>
              <a:rPr lang="en-US" b="1" dirty="0" err="1" smtClean="0"/>
              <a:t>biner</a:t>
            </a:r>
            <a:r>
              <a:rPr lang="en-US" dirty="0" smtClean="0"/>
              <a:t> (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smtClean="0"/>
              <a:t>file text</a:t>
            </a:r>
            <a:r>
              <a:rPr lang="en-US" dirty="0" smtClean="0"/>
              <a:t> (</a:t>
            </a:r>
            <a:r>
              <a:rPr lang="en-US" dirty="0" err="1" smtClean="0"/>
              <a:t>kode</a:t>
            </a:r>
            <a:r>
              <a:rPr lang="en-US" dirty="0" smtClean="0"/>
              <a:t> ASCII).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Pendahuluan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5949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BufferedWriter</a:t>
            </a:r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CharArrayWriter</a:t>
            </a:r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FilterWriter</a:t>
            </a:r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OutputStreamWriter</a:t>
            </a:r>
            <a:endParaRPr lang="en-US" sz="2800" dirty="0" smtClean="0"/>
          </a:p>
          <a:p>
            <a:r>
              <a:rPr lang="en-US" sz="2800" dirty="0" smtClean="0"/>
              <a:t>		</a:t>
            </a:r>
            <a:r>
              <a:rPr lang="en-US" sz="2800" dirty="0" err="1" smtClean="0"/>
              <a:t>FileWriter</a:t>
            </a:r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PipedReader</a:t>
            </a:r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StringWriter</a:t>
            </a:r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nb-NO" sz="2800" dirty="0" smtClean="0"/>
              <a:t>PrintWriter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Hirarki</a:t>
            </a:r>
            <a:r>
              <a:rPr lang="en-US" sz="3200" dirty="0" smtClean="0">
                <a:effectLst/>
              </a:rPr>
              <a:t> class </a:t>
            </a:r>
            <a:r>
              <a:rPr lang="en-US" sz="3200" dirty="0" err="1" smtClean="0">
                <a:effectLst/>
              </a:rPr>
              <a:t>turunan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dari</a:t>
            </a:r>
            <a:r>
              <a:rPr lang="en-US" sz="3200" dirty="0" smtClean="0">
                <a:effectLst/>
              </a:rPr>
              <a:t> class Writer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711891"/>
          </a:xfrm>
        </p:spPr>
        <p:txBody>
          <a:bodyPr/>
          <a:lstStyle/>
          <a:p>
            <a:pPr lvl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Instansiasi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file yang </a:t>
            </a:r>
            <a:r>
              <a:rPr lang="en-US" dirty="0" err="1" smtClean="0"/>
              <a:t>mewakili</a:t>
            </a:r>
            <a:r>
              <a:rPr lang="en-US" dirty="0" smtClean="0"/>
              <a:t> path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</a:p>
          <a:p>
            <a:pPr lvl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filenya</a:t>
            </a:r>
            <a:r>
              <a:rPr lang="en-US" dirty="0" smtClean="0"/>
              <a:t>.</a:t>
            </a:r>
          </a:p>
          <a:p>
            <a:pPr lvl="0">
              <a:buNone/>
            </a:pPr>
            <a:endParaRPr lang="en-US" sz="1000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r>
              <a:rPr lang="en-US" sz="2400" b="1" dirty="0" smtClean="0"/>
              <a:t>File </a:t>
            </a:r>
            <a:r>
              <a:rPr lang="en-US" sz="2400" b="1" dirty="0" err="1" smtClean="0"/>
              <a:t>finput</a:t>
            </a:r>
            <a:r>
              <a:rPr lang="en-US" sz="2400" b="1" dirty="0" smtClean="0"/>
              <a:t> = new File(”dataMasukan.dat”);</a:t>
            </a:r>
          </a:p>
          <a:p>
            <a:r>
              <a:rPr lang="en-US" sz="2400" b="1" dirty="0" smtClean="0"/>
              <a:t>File </a:t>
            </a:r>
            <a:r>
              <a:rPr lang="en-US" sz="2400" b="1" dirty="0" err="1" smtClean="0"/>
              <a:t>finput</a:t>
            </a:r>
            <a:r>
              <a:rPr lang="en-US" sz="2400" b="1" dirty="0" smtClean="0"/>
              <a:t> = new File(”D:\data\dataMasukan.data”);</a:t>
            </a:r>
          </a:p>
          <a:p>
            <a:r>
              <a:rPr lang="en-US" sz="2400" b="1" dirty="0" smtClean="0"/>
              <a:t>File </a:t>
            </a:r>
            <a:r>
              <a:rPr lang="en-US" sz="2400" b="1" dirty="0" err="1" smtClean="0"/>
              <a:t>foutput</a:t>
            </a:r>
            <a:r>
              <a:rPr lang="en-US" sz="2400" b="1" dirty="0" smtClean="0"/>
              <a:t> = new File(”dataKeluaran.dat”);</a:t>
            </a:r>
          </a:p>
          <a:p>
            <a:r>
              <a:rPr lang="en-US" sz="2400" b="1" dirty="0" smtClean="0"/>
              <a:t>File </a:t>
            </a:r>
            <a:r>
              <a:rPr lang="en-US" sz="2400" b="1" dirty="0" err="1" smtClean="0"/>
              <a:t>foutput</a:t>
            </a:r>
            <a:r>
              <a:rPr lang="en-US" sz="2400" b="1" dirty="0" smtClean="0"/>
              <a:t> = new File(”D:\data\dataKeluaran.dat”);</a:t>
            </a:r>
            <a:endParaRPr lang="en-US" sz="2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>
                <a:effectLst/>
              </a:rPr>
              <a:t>Langkah-langkah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bekerja</a:t>
            </a:r>
            <a:r>
              <a:rPr lang="en-US" sz="2800" dirty="0" smtClean="0">
                <a:effectLst/>
              </a:rPr>
              <a:t> Baca/</a:t>
            </a:r>
            <a:r>
              <a:rPr lang="en-US" sz="2800" dirty="0" err="1" smtClean="0">
                <a:effectLst/>
              </a:rPr>
              <a:t>Tulis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menggunakan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objek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Strean</a:t>
            </a:r>
            <a:r>
              <a:rPr lang="en-US" sz="2800" dirty="0" smtClean="0">
                <a:effectLst/>
              </a:rPr>
              <a:t> I/O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711891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Periksa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file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</a:p>
          <a:p>
            <a:pPr lvl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file.  </a:t>
            </a:r>
          </a:p>
          <a:p>
            <a:pPr lvl="0">
              <a:buNone/>
            </a:pPr>
            <a:endParaRPr lang="en-US" sz="1000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r>
              <a:rPr lang="en-US" sz="2400" b="1" dirty="0" smtClean="0"/>
              <a:t>if (</a:t>
            </a:r>
            <a:r>
              <a:rPr lang="en-US" sz="2400" b="1" dirty="0" err="1" smtClean="0"/>
              <a:t>finput.exist</a:t>
            </a:r>
            <a:r>
              <a:rPr lang="en-US" sz="2400" b="1" dirty="0" smtClean="0"/>
              <a:t>()) &amp;&amp; (</a:t>
            </a:r>
            <a:r>
              <a:rPr lang="en-US" sz="2400" b="1" dirty="0" err="1" smtClean="0"/>
              <a:t>finput.isFile</a:t>
            </a:r>
            <a:r>
              <a:rPr lang="en-US" sz="2400" b="1" dirty="0" smtClean="0"/>
              <a:t>()) ) {</a:t>
            </a:r>
          </a:p>
          <a:p>
            <a:r>
              <a:rPr lang="en-US" sz="2400" b="1" dirty="0" smtClean="0"/>
              <a:t>   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(”Ok”);</a:t>
            </a:r>
          </a:p>
          <a:p>
            <a:r>
              <a:rPr lang="en-US" sz="2400" b="1" dirty="0" smtClean="0"/>
              <a:t>}</a:t>
            </a:r>
          </a:p>
          <a:p>
            <a:r>
              <a:rPr lang="en-US" sz="2400" b="1" dirty="0" smtClean="0"/>
              <a:t>else {</a:t>
            </a:r>
          </a:p>
          <a:p>
            <a:r>
              <a:rPr lang="en-US" sz="2400" b="1" dirty="0" smtClean="0"/>
              <a:t>   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(”file </a:t>
            </a:r>
            <a:r>
              <a:rPr lang="en-US" sz="2400" b="1" dirty="0" err="1" smtClean="0"/>
              <a:t>tidak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ditemukan</a:t>
            </a:r>
            <a:r>
              <a:rPr lang="en-US" sz="2400" b="1" dirty="0" smtClean="0"/>
              <a:t>”);</a:t>
            </a:r>
          </a:p>
          <a:p>
            <a:r>
              <a:rPr lang="en-US" sz="2400" b="1" dirty="0" smtClean="0"/>
              <a:t>    </a:t>
            </a:r>
            <a:r>
              <a:rPr lang="en-US" sz="2400" b="1" dirty="0" err="1" smtClean="0"/>
              <a:t>System.exit</a:t>
            </a:r>
            <a:r>
              <a:rPr lang="en-US" sz="2400" b="1" dirty="0" smtClean="0"/>
              <a:t>(-1);</a:t>
            </a:r>
          </a:p>
          <a:p>
            <a:r>
              <a:rPr lang="en-US" sz="2400" b="1" dirty="0" smtClean="0"/>
              <a:t>}</a:t>
            </a:r>
            <a:endParaRPr lang="en-US" sz="2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>
                <a:effectLst/>
              </a:rPr>
              <a:t>Langkah-langkah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bekerja</a:t>
            </a:r>
            <a:r>
              <a:rPr lang="en-US" sz="2800" dirty="0" smtClean="0">
                <a:effectLst/>
              </a:rPr>
              <a:t> Baca/</a:t>
            </a:r>
            <a:r>
              <a:rPr lang="en-US" sz="2800" dirty="0" err="1" smtClean="0">
                <a:effectLst/>
              </a:rPr>
              <a:t>Tulis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menggunakan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objek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Strean</a:t>
            </a:r>
            <a:r>
              <a:rPr lang="en-US" sz="2800" dirty="0" smtClean="0">
                <a:effectLst/>
              </a:rPr>
              <a:t> I/O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711891"/>
          </a:xfrm>
        </p:spPr>
        <p:txBody>
          <a:bodyPr/>
          <a:lstStyle/>
          <a:p>
            <a:pPr lvl="0"/>
            <a:r>
              <a:rPr lang="en-US" dirty="0" smtClean="0"/>
              <a:t>3. </a:t>
            </a:r>
            <a:r>
              <a:rPr lang="en-US" dirty="0" err="1" smtClean="0"/>
              <a:t>Instansiasi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Stream 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    </a:t>
            </a: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method yang </a:t>
            </a:r>
            <a:r>
              <a:rPr lang="en-US" dirty="0" err="1" smtClean="0"/>
              <a:t>membaca</a:t>
            </a:r>
            <a:r>
              <a:rPr lang="en-US" dirty="0" smtClean="0"/>
              <a:t>/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file </a:t>
            </a:r>
            <a:r>
              <a:rPr lang="en-US" dirty="0" err="1" smtClean="0"/>
              <a:t>biner</a:t>
            </a:r>
            <a:r>
              <a:rPr lang="en-US" dirty="0" smtClean="0"/>
              <a:t>.</a:t>
            </a:r>
          </a:p>
          <a:p>
            <a:endParaRPr lang="en-US" sz="1000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r>
              <a:rPr lang="en-US" sz="2400" b="1" dirty="0" err="1" smtClean="0"/>
              <a:t>FileInputStream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fis</a:t>
            </a:r>
            <a:r>
              <a:rPr lang="en-US" sz="2400" b="1" dirty="0" smtClean="0"/>
              <a:t> = new </a:t>
            </a:r>
            <a:r>
              <a:rPr lang="en-US" sz="2400" b="1" dirty="0" err="1" smtClean="0"/>
              <a:t>FileInputStream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finput</a:t>
            </a:r>
            <a:r>
              <a:rPr lang="en-US" sz="2400" b="1" dirty="0" smtClean="0"/>
              <a:t>);</a:t>
            </a:r>
          </a:p>
          <a:p>
            <a:r>
              <a:rPr lang="en-US" sz="2300" b="1" dirty="0" err="1" smtClean="0"/>
              <a:t>FileOutputStream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fos</a:t>
            </a:r>
            <a:r>
              <a:rPr lang="en-US" sz="2300" b="1" dirty="0" smtClean="0"/>
              <a:t> = new </a:t>
            </a:r>
            <a:r>
              <a:rPr lang="en-US" sz="2300" b="1" dirty="0" err="1" smtClean="0"/>
              <a:t>FileOutputStream</a:t>
            </a:r>
            <a:r>
              <a:rPr lang="en-US" sz="2300" b="1" dirty="0" smtClean="0"/>
              <a:t>(</a:t>
            </a:r>
            <a:r>
              <a:rPr lang="en-US" sz="2300" b="1" dirty="0" err="1" smtClean="0"/>
              <a:t>foutput</a:t>
            </a:r>
            <a:r>
              <a:rPr lang="en-US" sz="2300" b="1" dirty="0" smtClean="0"/>
              <a:t>);</a:t>
            </a:r>
            <a:endParaRPr lang="en-US" sz="23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>
                <a:effectLst/>
              </a:rPr>
              <a:t>Langkah-langkah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bekerja</a:t>
            </a:r>
            <a:r>
              <a:rPr lang="en-US" sz="2800" dirty="0" smtClean="0">
                <a:effectLst/>
              </a:rPr>
              <a:t> Baca/</a:t>
            </a:r>
            <a:r>
              <a:rPr lang="en-US" sz="2800" dirty="0" err="1" smtClean="0">
                <a:effectLst/>
              </a:rPr>
              <a:t>Tulis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menggunakan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objek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Strean</a:t>
            </a:r>
            <a:r>
              <a:rPr lang="en-US" sz="2800" dirty="0" smtClean="0">
                <a:effectLst/>
              </a:rPr>
              <a:t> I/O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711891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4. </a:t>
            </a:r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stream </a:t>
            </a:r>
            <a:r>
              <a:rPr lang="en-US" dirty="0" err="1" smtClean="0"/>
              <a:t>ke</a:t>
            </a:r>
            <a:r>
              <a:rPr lang="en-US" dirty="0" smtClean="0"/>
              <a:t> buffer </a:t>
            </a:r>
          </a:p>
          <a:p>
            <a:pPr lvl="0"/>
            <a:r>
              <a:rPr lang="en-US" dirty="0" smtClean="0"/>
              <a:t>    (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).  </a:t>
            </a:r>
          </a:p>
          <a:p>
            <a:pPr lvl="0"/>
            <a:endParaRPr lang="en-US" sz="1000" dirty="0" smtClean="0"/>
          </a:p>
          <a:p>
            <a:pPr lvl="0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buffer,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baca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tulis</a:t>
            </a:r>
            <a:r>
              <a:rPr lang="en-US" dirty="0" smtClean="0"/>
              <a:t> data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program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”</a:t>
            </a:r>
            <a:r>
              <a:rPr lang="en-US" dirty="0" err="1" smtClean="0"/>
              <a:t>bolak-balik</a:t>
            </a:r>
            <a:r>
              <a:rPr lang="en-US" dirty="0" smtClean="0"/>
              <a:t>”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stream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data.</a:t>
            </a:r>
          </a:p>
          <a:p>
            <a:pPr lvl="0">
              <a:buNone/>
            </a:pPr>
            <a:endParaRPr lang="en-US" sz="1000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r>
              <a:rPr lang="en-US" sz="2200" b="1" dirty="0" err="1" smtClean="0"/>
              <a:t>BufferedInputStream</a:t>
            </a:r>
            <a:r>
              <a:rPr lang="en-US" sz="2200" b="1" dirty="0" smtClean="0"/>
              <a:t>  </a:t>
            </a:r>
            <a:r>
              <a:rPr lang="en-US" sz="2200" b="1" dirty="0" err="1" smtClean="0"/>
              <a:t>bufIn</a:t>
            </a:r>
            <a:r>
              <a:rPr lang="en-US" sz="2200" b="1" dirty="0" smtClean="0"/>
              <a:t> = new </a:t>
            </a:r>
            <a:r>
              <a:rPr lang="en-US" sz="2200" b="1" dirty="0" err="1" smtClean="0"/>
              <a:t>BufferedInputStream</a:t>
            </a:r>
            <a:r>
              <a:rPr lang="en-US" sz="2200" b="1" dirty="0" smtClean="0"/>
              <a:t>(</a:t>
            </a:r>
            <a:r>
              <a:rPr lang="en-US" sz="2200" b="1" dirty="0" err="1" smtClean="0"/>
              <a:t>fis</a:t>
            </a:r>
            <a:r>
              <a:rPr lang="en-US" sz="2200" b="1" dirty="0" smtClean="0"/>
              <a:t>);</a:t>
            </a:r>
          </a:p>
          <a:p>
            <a:r>
              <a:rPr lang="en-US" sz="2000" b="1" dirty="0" err="1" smtClean="0"/>
              <a:t>BufferedOutputStream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bufOut</a:t>
            </a:r>
            <a:r>
              <a:rPr lang="en-US" sz="2000" b="1" dirty="0" smtClean="0"/>
              <a:t> = new </a:t>
            </a:r>
            <a:r>
              <a:rPr lang="en-US" sz="2000" b="1" dirty="0" err="1" smtClean="0"/>
              <a:t>BufferedOutputStream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fos</a:t>
            </a:r>
            <a:r>
              <a:rPr lang="en-US" sz="2000" b="1" dirty="0" smtClean="0"/>
              <a:t>);</a:t>
            </a:r>
            <a:endParaRPr lang="en-US" sz="20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>
                <a:effectLst/>
              </a:rPr>
              <a:t>Langkah-langkah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bekerja</a:t>
            </a:r>
            <a:r>
              <a:rPr lang="en-US" sz="2800" dirty="0" smtClean="0">
                <a:effectLst/>
              </a:rPr>
              <a:t> Baca/</a:t>
            </a:r>
            <a:r>
              <a:rPr lang="en-US" sz="2800" dirty="0" err="1" smtClean="0">
                <a:effectLst/>
              </a:rPr>
              <a:t>Tulis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menggunakan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objek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Strean</a:t>
            </a:r>
            <a:r>
              <a:rPr lang="en-US" sz="2800" dirty="0" smtClean="0">
                <a:effectLst/>
              </a:rPr>
              <a:t> I/O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711891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5. </a:t>
            </a:r>
            <a:r>
              <a:rPr lang="en-US" sz="2800" dirty="0" err="1" smtClean="0"/>
              <a:t>Membaca</a:t>
            </a:r>
            <a:r>
              <a:rPr lang="en-US" sz="2800" dirty="0" smtClean="0"/>
              <a:t>/</a:t>
            </a:r>
            <a:r>
              <a:rPr lang="en-US" sz="2800" dirty="0" err="1" smtClean="0"/>
              <a:t>menulis</a:t>
            </a:r>
            <a:r>
              <a:rPr lang="en-US" sz="2800" dirty="0" smtClean="0"/>
              <a:t> data </a:t>
            </a:r>
            <a:r>
              <a:rPr lang="en-US" sz="2800" dirty="0" err="1" smtClean="0"/>
              <a:t>dari</a:t>
            </a:r>
            <a:r>
              <a:rPr lang="en-US" sz="2800" dirty="0" smtClean="0"/>
              <a:t>/</a:t>
            </a:r>
            <a:r>
              <a:rPr lang="en-US" sz="2800" dirty="0" err="1" smtClean="0"/>
              <a:t>ke</a:t>
            </a:r>
            <a:r>
              <a:rPr lang="en-US" sz="2800" dirty="0" smtClean="0"/>
              <a:t> buffer/</a:t>
            </a:r>
            <a:r>
              <a:rPr lang="en-US" sz="2800" dirty="0" err="1" smtClean="0"/>
              <a:t>objek</a:t>
            </a:r>
            <a:r>
              <a:rPr lang="en-US" sz="2800" dirty="0" smtClean="0"/>
              <a:t> </a:t>
            </a:r>
          </a:p>
          <a:p>
            <a:pPr lvl="0"/>
            <a:r>
              <a:rPr lang="en-US" sz="2800" dirty="0" smtClean="0"/>
              <a:t>    stream </a:t>
            </a:r>
            <a:r>
              <a:rPr lang="en-US" sz="2800" dirty="0" err="1" smtClean="0"/>
              <a:t>sampai</a:t>
            </a:r>
            <a:r>
              <a:rPr lang="en-US" sz="2800" dirty="0" smtClean="0"/>
              <a:t> </a:t>
            </a:r>
            <a:r>
              <a:rPr lang="en-US" sz="2800" dirty="0" err="1" smtClean="0"/>
              <a:t>eof</a:t>
            </a:r>
            <a:r>
              <a:rPr lang="en-US" sz="2800" dirty="0" smtClean="0"/>
              <a:t>.</a:t>
            </a:r>
          </a:p>
          <a:p>
            <a:pPr lvl="0"/>
            <a:endParaRPr lang="en-US" sz="1000" dirty="0" smtClean="0"/>
          </a:p>
          <a:p>
            <a:r>
              <a:rPr lang="en-US" dirty="0" err="1" smtClean="0"/>
              <a:t>FileInputStream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-1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data yang </a:t>
            </a:r>
            <a:r>
              <a:rPr lang="en-US" dirty="0" err="1" smtClean="0"/>
              <a:t>dibaca</a:t>
            </a:r>
            <a:r>
              <a:rPr lang="en-US" dirty="0" smtClean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>
                <a:effectLst/>
              </a:rPr>
              <a:t>Langkah-langkah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bekerja</a:t>
            </a:r>
            <a:r>
              <a:rPr lang="en-US" sz="2800" dirty="0" smtClean="0">
                <a:effectLst/>
              </a:rPr>
              <a:t> Baca/</a:t>
            </a:r>
            <a:r>
              <a:rPr lang="en-US" sz="2800" dirty="0" err="1" smtClean="0">
                <a:effectLst/>
              </a:rPr>
              <a:t>Tulis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menggunakan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objek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Strean</a:t>
            </a:r>
            <a:r>
              <a:rPr lang="en-US" sz="2800" dirty="0" smtClean="0">
                <a:effectLst/>
              </a:rPr>
              <a:t> I/O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 err="1" smtClean="0"/>
              <a:t>boolean</a:t>
            </a:r>
            <a:r>
              <a:rPr lang="en-US" b="1" i="1" dirty="0" smtClean="0"/>
              <a:t> </a:t>
            </a:r>
            <a:r>
              <a:rPr lang="en-US" b="1" i="1" dirty="0" err="1" smtClean="0"/>
              <a:t>eof</a:t>
            </a:r>
            <a:r>
              <a:rPr lang="en-US" b="1" i="1" dirty="0" smtClean="0"/>
              <a:t> = false;</a:t>
            </a:r>
            <a:endParaRPr lang="en-US" b="1" dirty="0" smtClean="0"/>
          </a:p>
          <a:p>
            <a:r>
              <a:rPr lang="en-US" b="1" i="1" dirty="0" err="1" smtClean="0"/>
              <a:t>int</a:t>
            </a:r>
            <a:r>
              <a:rPr lang="en-US" b="1" i="1" dirty="0" smtClean="0"/>
              <a:t> count = 0;</a:t>
            </a:r>
            <a:endParaRPr lang="en-US" b="1" dirty="0" smtClean="0"/>
          </a:p>
          <a:p>
            <a:r>
              <a:rPr lang="en-US" b="1" i="1" dirty="0" smtClean="0"/>
              <a:t>while (! </a:t>
            </a:r>
            <a:r>
              <a:rPr lang="en-US" b="1" i="1" dirty="0" err="1" smtClean="0"/>
              <a:t>eof</a:t>
            </a:r>
            <a:r>
              <a:rPr lang="en-US" b="1" i="1" dirty="0" smtClean="0"/>
              <a:t>()) {</a:t>
            </a:r>
            <a:endParaRPr lang="en-US" b="1" dirty="0" smtClean="0"/>
          </a:p>
          <a:p>
            <a:r>
              <a:rPr lang="en-US" b="1" i="1" dirty="0" smtClean="0"/>
              <a:t>  	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data = </a:t>
            </a:r>
            <a:r>
              <a:rPr lang="en-US" b="1" i="1" dirty="0" err="1" smtClean="0"/>
              <a:t>fis.read</a:t>
            </a:r>
            <a:r>
              <a:rPr lang="en-US" b="1" i="1" dirty="0" smtClean="0"/>
              <a:t>(); </a:t>
            </a:r>
            <a:r>
              <a:rPr lang="en-US" b="1" dirty="0" smtClean="0"/>
              <a:t>// </a:t>
            </a:r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err="1" smtClean="0"/>
              <a:t>baca</a:t>
            </a:r>
            <a:endParaRPr lang="en-US" b="1" dirty="0" smtClean="0"/>
          </a:p>
          <a:p>
            <a:r>
              <a:rPr lang="en-US" b="1" i="1" dirty="0" smtClean="0"/>
              <a:t>	</a:t>
            </a:r>
            <a:r>
              <a:rPr lang="en-US" b="1" i="1" dirty="0" err="1" smtClean="0"/>
              <a:t>fos.write</a:t>
            </a:r>
            <a:r>
              <a:rPr lang="en-US" b="1" i="1" dirty="0" smtClean="0"/>
              <a:t>(data); </a:t>
            </a:r>
            <a:r>
              <a:rPr lang="en-US" b="1" dirty="0" smtClean="0"/>
              <a:t>// </a:t>
            </a:r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err="1" smtClean="0"/>
              <a:t>tulis</a:t>
            </a:r>
            <a:endParaRPr lang="en-US" b="1" dirty="0" smtClean="0"/>
          </a:p>
          <a:p>
            <a:r>
              <a:rPr lang="en-US" b="1" i="1" dirty="0" smtClean="0"/>
              <a:t> 	</a:t>
            </a:r>
            <a:r>
              <a:rPr lang="en-US" b="1" dirty="0" smtClean="0"/>
              <a:t>// </a:t>
            </a:r>
            <a:r>
              <a:rPr lang="en-US" b="1" dirty="0" err="1" smtClean="0"/>
              <a:t>lebih</a:t>
            </a:r>
            <a:r>
              <a:rPr lang="en-US" b="1" dirty="0" smtClean="0"/>
              <a:t> </a:t>
            </a:r>
            <a:r>
              <a:rPr lang="en-US" b="1" dirty="0" err="1" smtClean="0"/>
              <a:t>baik</a:t>
            </a:r>
            <a:r>
              <a:rPr lang="en-US" b="1" dirty="0" smtClean="0"/>
              <a:t> </a:t>
            </a:r>
            <a:r>
              <a:rPr lang="en-US" b="1" dirty="0" err="1" smtClean="0"/>
              <a:t>lagi</a:t>
            </a:r>
            <a:r>
              <a:rPr lang="en-US" b="1" dirty="0" smtClean="0"/>
              <a:t> </a:t>
            </a:r>
            <a:r>
              <a:rPr lang="en-US" b="1" dirty="0" err="1" smtClean="0"/>
              <a:t>jika</a:t>
            </a:r>
            <a:r>
              <a:rPr lang="en-US" b="1" dirty="0" smtClean="0"/>
              <a:t> </a:t>
            </a:r>
            <a:r>
              <a:rPr lang="en-US" b="1" dirty="0" err="1" smtClean="0"/>
              <a:t>menggunakan</a:t>
            </a:r>
            <a:r>
              <a:rPr lang="en-US" b="1" dirty="0" smtClean="0"/>
              <a:t> buffer </a:t>
            </a:r>
          </a:p>
          <a:p>
            <a:r>
              <a:rPr lang="en-US" b="1" dirty="0" smtClean="0"/>
              <a:t> 	</a:t>
            </a:r>
            <a:r>
              <a:rPr lang="en-US" b="1" i="1" dirty="0" err="1" smtClean="0"/>
              <a:t>int</a:t>
            </a:r>
            <a:r>
              <a:rPr lang="en-US" b="1" i="1" dirty="0" smtClean="0"/>
              <a:t> data = </a:t>
            </a:r>
            <a:r>
              <a:rPr lang="en-US" b="1" i="1" dirty="0" err="1" smtClean="0"/>
              <a:t>buffIn.read</a:t>
            </a:r>
            <a:r>
              <a:rPr lang="en-US" b="1" i="1" dirty="0" smtClean="0"/>
              <a:t>(); </a:t>
            </a:r>
            <a:r>
              <a:rPr lang="en-US" b="1" dirty="0" smtClean="0"/>
              <a:t>// </a:t>
            </a:r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err="1" smtClean="0"/>
              <a:t>baca</a:t>
            </a:r>
            <a:endParaRPr lang="en-US" b="1" dirty="0" smtClean="0"/>
          </a:p>
          <a:p>
            <a:r>
              <a:rPr lang="en-US" b="1" dirty="0" smtClean="0"/>
              <a:t>  	</a:t>
            </a:r>
            <a:r>
              <a:rPr lang="en-US" b="1" i="1" dirty="0" err="1" smtClean="0"/>
              <a:t>bufOut.write</a:t>
            </a:r>
            <a:r>
              <a:rPr lang="en-US" b="1" i="1" dirty="0" smtClean="0"/>
              <a:t>(data); </a:t>
            </a:r>
            <a:r>
              <a:rPr lang="en-US" b="1" dirty="0" smtClean="0"/>
              <a:t>// </a:t>
            </a:r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err="1" smtClean="0"/>
              <a:t>tulis</a:t>
            </a:r>
            <a:endParaRPr lang="en-US" b="1" dirty="0" smtClean="0"/>
          </a:p>
          <a:p>
            <a:r>
              <a:rPr lang="en-US" b="1" i="1" dirty="0" smtClean="0"/>
              <a:t>	if (data == -1)</a:t>
            </a:r>
            <a:endParaRPr lang="en-US" b="1" dirty="0" smtClean="0"/>
          </a:p>
          <a:p>
            <a:r>
              <a:rPr lang="en-US" b="1" i="1" dirty="0" smtClean="0"/>
              <a:t>	   </a:t>
            </a:r>
            <a:r>
              <a:rPr lang="en-US" b="1" i="1" dirty="0" err="1" smtClean="0"/>
              <a:t>eof</a:t>
            </a:r>
            <a:r>
              <a:rPr lang="en-US" b="1" i="1" dirty="0" smtClean="0"/>
              <a:t> = true;</a:t>
            </a:r>
            <a:endParaRPr lang="en-US" b="1" dirty="0" smtClean="0"/>
          </a:p>
          <a:p>
            <a:r>
              <a:rPr lang="en-US" b="1" i="1" dirty="0" smtClean="0"/>
              <a:t>	else</a:t>
            </a:r>
            <a:endParaRPr lang="en-US" b="1" dirty="0" smtClean="0"/>
          </a:p>
          <a:p>
            <a:r>
              <a:rPr lang="en-US" b="1" i="1" dirty="0" smtClean="0"/>
              <a:t>	   count++;</a:t>
            </a:r>
            <a:endParaRPr lang="en-US" b="1" dirty="0" smtClean="0"/>
          </a:p>
          <a:p>
            <a:r>
              <a:rPr lang="en-US" b="1" i="1" dirty="0" smtClean="0"/>
              <a:t>}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>
                <a:effectLst/>
              </a:rPr>
              <a:t>Contoh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algoritma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baca</a:t>
            </a:r>
            <a:r>
              <a:rPr lang="en-US" sz="2400" dirty="0" smtClean="0">
                <a:effectLst/>
              </a:rPr>
              <a:t>/</a:t>
            </a:r>
            <a:r>
              <a:rPr lang="en-US" sz="2400" dirty="0" err="1" smtClean="0">
                <a:effectLst/>
              </a:rPr>
              <a:t>tulis</a:t>
            </a:r>
            <a:r>
              <a:rPr lang="en-US" sz="2400" dirty="0" smtClean="0">
                <a:effectLst/>
              </a:rPr>
              <a:t> file (</a:t>
            </a:r>
            <a:r>
              <a:rPr lang="en-US" sz="2400" dirty="0" err="1" smtClean="0">
                <a:effectLst/>
              </a:rPr>
              <a:t>pada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langkah</a:t>
            </a:r>
            <a:r>
              <a:rPr lang="en-US" sz="2400" dirty="0" smtClean="0">
                <a:effectLst/>
              </a:rPr>
              <a:t> ke-5) </a:t>
            </a:r>
            <a:br>
              <a:rPr lang="en-US" sz="2400" dirty="0" smtClean="0">
                <a:effectLst/>
              </a:rPr>
            </a:br>
            <a:r>
              <a:rPr lang="en-US" sz="2400" dirty="0" err="1" smtClean="0">
                <a:effectLst/>
              </a:rPr>
              <a:t>untuk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menghitung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kapasitasnya</a:t>
            </a:r>
            <a:r>
              <a:rPr lang="en-US" sz="2400" dirty="0" smtClean="0">
                <a:effectLst/>
              </a:rPr>
              <a:t>: </a:t>
            </a:r>
            <a:endParaRPr lang="en-US" sz="2400" dirty="0">
              <a:effectLst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71189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6. </a:t>
            </a:r>
            <a:r>
              <a:rPr lang="en-US" dirty="0" err="1" smtClean="0"/>
              <a:t>Menutup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buffer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stream</a:t>
            </a:r>
          </a:p>
          <a:p>
            <a:endParaRPr lang="en-US" sz="1000" dirty="0" smtClean="0"/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data </a:t>
            </a:r>
            <a:r>
              <a:rPr lang="en-US" dirty="0" err="1" smtClean="0"/>
              <a:t>selesai</a:t>
            </a:r>
            <a:r>
              <a:rPr lang="en-US" dirty="0" smtClean="0"/>
              <a:t>,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ditutup</a:t>
            </a:r>
            <a:r>
              <a:rPr lang="en-US" dirty="0" smtClean="0"/>
              <a:t>.</a:t>
            </a:r>
          </a:p>
          <a:p>
            <a:pPr lvl="0">
              <a:buNone/>
            </a:pPr>
            <a:endParaRPr lang="en-US" sz="1000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r>
              <a:rPr lang="en-US" sz="2400" dirty="0" err="1" smtClean="0"/>
              <a:t>Menutup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stream :</a:t>
            </a:r>
          </a:p>
          <a:p>
            <a:r>
              <a:rPr lang="en-US" sz="2400" i="1" dirty="0" smtClean="0"/>
              <a:t>	</a:t>
            </a:r>
            <a:r>
              <a:rPr lang="en-US" sz="2400" b="1" dirty="0" err="1" smtClean="0"/>
              <a:t>fis.close</a:t>
            </a:r>
            <a:r>
              <a:rPr lang="en-US" sz="2400" b="1" dirty="0" smtClean="0"/>
              <a:t>();</a:t>
            </a:r>
          </a:p>
          <a:p>
            <a:r>
              <a:rPr lang="en-US" sz="2400" dirty="0" smtClean="0"/>
              <a:t>	</a:t>
            </a:r>
            <a:r>
              <a:rPr lang="en-US" sz="2400" b="1" dirty="0" err="1" smtClean="0"/>
              <a:t>fos.close</a:t>
            </a:r>
            <a:r>
              <a:rPr lang="en-US" sz="2400" b="1" dirty="0" smtClean="0"/>
              <a:t>();</a:t>
            </a:r>
          </a:p>
          <a:p>
            <a:r>
              <a:rPr lang="en-US" sz="2400" dirty="0" err="1" smtClean="0"/>
              <a:t>Menutup</a:t>
            </a:r>
            <a:r>
              <a:rPr lang="en-US" sz="2400" dirty="0" smtClean="0"/>
              <a:t> </a:t>
            </a:r>
            <a:r>
              <a:rPr lang="en-US" sz="2400" dirty="0" err="1" smtClean="0"/>
              <a:t>objek</a:t>
            </a:r>
            <a:r>
              <a:rPr lang="en-US" sz="2400" dirty="0" smtClean="0"/>
              <a:t> buffer :</a:t>
            </a:r>
          </a:p>
          <a:p>
            <a:r>
              <a:rPr lang="en-US" sz="2400" i="1" dirty="0" smtClean="0"/>
              <a:t>	</a:t>
            </a:r>
            <a:r>
              <a:rPr lang="en-US" sz="2400" b="1" dirty="0" err="1" smtClean="0"/>
              <a:t>bufIn.close</a:t>
            </a:r>
            <a:r>
              <a:rPr lang="en-US" sz="2400" b="1" dirty="0" smtClean="0"/>
              <a:t>();</a:t>
            </a:r>
          </a:p>
          <a:p>
            <a:r>
              <a:rPr lang="en-US" sz="2400" dirty="0" smtClean="0"/>
              <a:t>	</a:t>
            </a:r>
            <a:r>
              <a:rPr lang="en-US" sz="2400" b="1" dirty="0" err="1" smtClean="0"/>
              <a:t>bufOut.close</a:t>
            </a:r>
            <a:r>
              <a:rPr lang="en-US" sz="2400" b="1" dirty="0" smtClean="0"/>
              <a:t>();</a:t>
            </a:r>
            <a:endParaRPr lang="en-US" sz="2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>
                <a:effectLst/>
              </a:rPr>
              <a:t>Langkah-langkah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bekerja</a:t>
            </a:r>
            <a:r>
              <a:rPr lang="en-US" sz="2800" dirty="0" smtClean="0">
                <a:effectLst/>
              </a:rPr>
              <a:t> Baca/</a:t>
            </a:r>
            <a:r>
              <a:rPr lang="en-US" sz="2800" dirty="0" err="1" smtClean="0">
                <a:effectLst/>
              </a:rPr>
              <a:t>Tulis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menggunakan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objek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Strean</a:t>
            </a:r>
            <a:r>
              <a:rPr lang="en-US" sz="2800" dirty="0" smtClean="0">
                <a:effectLst/>
              </a:rPr>
              <a:t> I/O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Java </a:t>
            </a:r>
            <a:r>
              <a:rPr lang="en-US" dirty="0" err="1" smtClean="0"/>
              <a:t>menyiapkan</a:t>
            </a:r>
            <a:r>
              <a:rPr lang="en-US" dirty="0" smtClean="0"/>
              <a:t> </a:t>
            </a:r>
            <a:r>
              <a:rPr lang="en-US" b="1" dirty="0" err="1" smtClean="0"/>
              <a:t>System.in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InputStream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input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keyboard, </a:t>
            </a:r>
            <a:r>
              <a:rPr lang="en-US" dirty="0" err="1" smtClean="0"/>
              <a:t>sedangkan</a:t>
            </a:r>
            <a:r>
              <a:rPr lang="en-US" dirty="0" smtClean="0"/>
              <a:t> input yang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grafis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b="1" dirty="0" smtClean="0"/>
              <a:t>class </a:t>
            </a:r>
            <a:r>
              <a:rPr lang="en-US" b="1" dirty="0" err="1" smtClean="0"/>
              <a:t>JTextField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dirty="0" err="1" smtClean="0"/>
              <a:t>JTextArea</a:t>
            </a:r>
            <a:r>
              <a:rPr lang="en-US" dirty="0" smtClean="0"/>
              <a:t>.  </a:t>
            </a:r>
          </a:p>
          <a:p>
            <a:endParaRPr lang="en-US" sz="1100" dirty="0" smtClean="0"/>
          </a:p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System.In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InputStream</a:t>
            </a:r>
            <a:r>
              <a:rPr lang="en-US" dirty="0" smtClean="0"/>
              <a:t>, agar input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Reader,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enkapsulasi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r>
              <a:rPr lang="en-US" i="1" dirty="0" err="1" smtClean="0"/>
              <a:t>I</a:t>
            </a:r>
            <a:r>
              <a:rPr lang="en-US" sz="2400" b="1" i="1" dirty="0" err="1" smtClean="0"/>
              <a:t>nputStreamReader</a:t>
            </a:r>
            <a:r>
              <a:rPr lang="en-US" sz="2400" b="1" i="1" dirty="0" smtClean="0"/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isr</a:t>
            </a:r>
            <a:r>
              <a:rPr lang="en-US" sz="2400" b="1" i="1" dirty="0" smtClean="0"/>
              <a:t> = new </a:t>
            </a:r>
            <a:r>
              <a:rPr lang="en-US" sz="2400" b="1" i="1" dirty="0" err="1" smtClean="0"/>
              <a:t>InputStreamReader</a:t>
            </a:r>
            <a:r>
              <a:rPr lang="en-US" sz="2400" b="1" i="1" dirty="0" smtClean="0"/>
              <a:t>(</a:t>
            </a:r>
            <a:r>
              <a:rPr lang="en-US" sz="2400" b="1" i="1" dirty="0" err="1" smtClean="0"/>
              <a:t>System.in</a:t>
            </a:r>
            <a:r>
              <a:rPr lang="en-US" sz="2400" b="1" i="1" dirty="0" smtClean="0"/>
              <a:t>);</a:t>
            </a:r>
            <a:endParaRPr lang="en-US" sz="2400" b="1" dirty="0" smtClean="0"/>
          </a:p>
          <a:p>
            <a:r>
              <a:rPr lang="en-US" b="1" i="1" dirty="0" err="1" smtClean="0"/>
              <a:t>BufferedReader</a:t>
            </a:r>
            <a:r>
              <a:rPr lang="en-US" b="1" i="1" dirty="0" smtClean="0"/>
              <a:t> </a:t>
            </a:r>
            <a:r>
              <a:rPr lang="en-US" b="1" i="1" dirty="0" err="1" smtClean="0">
                <a:solidFill>
                  <a:srgbClr val="00B0F0"/>
                </a:solidFill>
              </a:rPr>
              <a:t>buf</a:t>
            </a:r>
            <a:r>
              <a:rPr lang="en-US" b="1" i="1" dirty="0" smtClean="0"/>
              <a:t> = new </a:t>
            </a:r>
            <a:r>
              <a:rPr lang="en-US" b="1" i="1" dirty="0" err="1" smtClean="0"/>
              <a:t>BufferedReader</a:t>
            </a:r>
            <a:r>
              <a:rPr lang="en-US" b="1" i="1" dirty="0" smtClean="0"/>
              <a:t>(</a:t>
            </a:r>
            <a:r>
              <a:rPr lang="en-US" b="1" i="1" dirty="0" err="1" smtClean="0">
                <a:solidFill>
                  <a:srgbClr val="FF0000"/>
                </a:solidFill>
              </a:rPr>
              <a:t>isr</a:t>
            </a:r>
            <a:r>
              <a:rPr lang="en-US" b="1" i="1" dirty="0" smtClean="0"/>
              <a:t>);</a:t>
            </a:r>
            <a:r>
              <a:rPr lang="en-US" i="1" dirty="0" smtClean="0"/>
              <a:t> 	</a:t>
            </a:r>
          </a:p>
          <a:p>
            <a:endParaRPr lang="en-US" sz="1100" dirty="0" smtClean="0"/>
          </a:p>
          <a:p>
            <a:r>
              <a:rPr lang="en-US" dirty="0" smtClean="0"/>
              <a:t>String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method </a:t>
            </a:r>
            <a:r>
              <a:rPr lang="en-US" b="1" i="1" dirty="0" err="1" smtClean="0"/>
              <a:t>readLine</a:t>
            </a:r>
            <a:r>
              <a:rPr lang="en-US" b="1" i="1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milik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b="1" dirty="0" smtClean="0"/>
              <a:t>class </a:t>
            </a:r>
            <a:r>
              <a:rPr lang="en-US" b="1" dirty="0" err="1" smtClean="0"/>
              <a:t>BufferedReader</a:t>
            </a:r>
            <a:r>
              <a:rPr lang="en-US" dirty="0" smtClean="0"/>
              <a:t>: </a:t>
            </a:r>
          </a:p>
          <a:p>
            <a:r>
              <a:rPr lang="en-US" b="1" i="1" dirty="0" smtClean="0"/>
              <a:t>String </a:t>
            </a:r>
            <a:r>
              <a:rPr lang="en-US" b="1" i="1" dirty="0" err="1" smtClean="0"/>
              <a:t>str</a:t>
            </a:r>
            <a:r>
              <a:rPr lang="en-US" b="1" i="1" dirty="0" smtClean="0"/>
              <a:t> = </a:t>
            </a:r>
            <a:r>
              <a:rPr lang="en-US" b="1" i="1" dirty="0" err="1" smtClean="0">
                <a:solidFill>
                  <a:srgbClr val="00B0F0"/>
                </a:solidFill>
              </a:rPr>
              <a:t>buf</a:t>
            </a:r>
            <a:r>
              <a:rPr lang="en-US" b="1" i="1" dirty="0" err="1" smtClean="0"/>
              <a:t>.readLine</a:t>
            </a:r>
            <a:r>
              <a:rPr lang="en-US" b="1" i="1" dirty="0" smtClean="0"/>
              <a:t>(); </a:t>
            </a:r>
          </a:p>
          <a:p>
            <a:endParaRPr lang="en-US" sz="1200" dirty="0" smtClean="0"/>
          </a:p>
          <a:p>
            <a:r>
              <a:rPr lang="en-US" dirty="0" err="1" smtClean="0"/>
              <a:t>Penggunaan</a:t>
            </a:r>
            <a:r>
              <a:rPr lang="en-US" dirty="0" smtClean="0"/>
              <a:t> method </a:t>
            </a:r>
            <a:r>
              <a:rPr lang="en-US" b="1" dirty="0" err="1" smtClean="0"/>
              <a:t>readLine</a:t>
            </a:r>
            <a:r>
              <a:rPr lang="en-US" b="1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try-catch.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 smtClean="0">
                <a:effectLst/>
              </a:rPr>
              <a:t>Membaca</a:t>
            </a:r>
            <a:r>
              <a:rPr lang="en-US" sz="3200" dirty="0" smtClean="0">
                <a:effectLst/>
              </a:rPr>
              <a:t> Input </a:t>
            </a:r>
            <a:r>
              <a:rPr lang="en-US" sz="3200" dirty="0" err="1" smtClean="0">
                <a:effectLst/>
              </a:rPr>
              <a:t>dari</a:t>
            </a:r>
            <a:r>
              <a:rPr lang="en-US" sz="3200" dirty="0" smtClean="0">
                <a:effectLst/>
              </a:rPr>
              <a:t> Keyboard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7670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Cara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method </a:t>
            </a:r>
            <a:r>
              <a:rPr lang="en-US" b="1" dirty="0" err="1" smtClean="0"/>
              <a:t>readLine</a:t>
            </a:r>
            <a:r>
              <a:rPr lang="en-US" b="1" dirty="0" smtClean="0"/>
              <a:t>()</a:t>
            </a:r>
            <a:r>
              <a:rPr lang="en-US" dirty="0" smtClean="0"/>
              <a:t> yang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milik</a:t>
            </a:r>
            <a:r>
              <a:rPr lang="en-US" dirty="0" smtClean="0"/>
              <a:t> class </a:t>
            </a:r>
            <a:r>
              <a:rPr lang="en-US" dirty="0" err="1" smtClean="0"/>
              <a:t>BufferReader</a:t>
            </a:r>
            <a:r>
              <a:rPr lang="en-US" dirty="0" smtClean="0"/>
              <a:t>. </a:t>
            </a:r>
          </a:p>
          <a:p>
            <a:endParaRPr lang="en-US" sz="1000" dirty="0" smtClean="0"/>
          </a:p>
          <a:p>
            <a:r>
              <a:rPr lang="en-US" dirty="0" smtClean="0"/>
              <a:t>Cara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method </a:t>
            </a:r>
            <a:r>
              <a:rPr lang="en-US" b="1" dirty="0" err="1" smtClean="0"/>
              <a:t>showInputDialog</a:t>
            </a:r>
            <a:r>
              <a:rPr lang="en-US" b="1" dirty="0" smtClean="0"/>
              <a:t>()</a:t>
            </a:r>
            <a:r>
              <a:rPr lang="en-US" dirty="0" smtClean="0"/>
              <a:t> yang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b="1" dirty="0" smtClean="0"/>
              <a:t>class </a:t>
            </a:r>
            <a:r>
              <a:rPr lang="en-US" b="1" dirty="0" err="1" smtClean="0"/>
              <a:t>JOptionPane</a:t>
            </a:r>
            <a:r>
              <a:rPr lang="en-US" dirty="0" smtClean="0"/>
              <a:t>. </a:t>
            </a:r>
          </a:p>
          <a:p>
            <a:endParaRPr lang="en-US" sz="1000" dirty="0" smtClean="0"/>
          </a:p>
          <a:p>
            <a:r>
              <a:rPr lang="en-US" dirty="0" smtClean="0"/>
              <a:t>Cara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method </a:t>
            </a:r>
            <a:r>
              <a:rPr lang="en-US" b="1" dirty="0" smtClean="0"/>
              <a:t>next()</a:t>
            </a:r>
            <a:r>
              <a:rPr lang="en-US" dirty="0" smtClean="0"/>
              <a:t> yang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milik</a:t>
            </a:r>
            <a:r>
              <a:rPr lang="en-US" dirty="0" smtClean="0"/>
              <a:t> </a:t>
            </a:r>
            <a:r>
              <a:rPr lang="en-US" b="1" dirty="0" smtClean="0"/>
              <a:t>class Scanner</a:t>
            </a:r>
            <a:r>
              <a:rPr lang="en-US" dirty="0" smtClean="0"/>
              <a:t>.</a:t>
            </a:r>
          </a:p>
          <a:p>
            <a:endParaRPr lang="en-US" sz="1000" dirty="0" smtClean="0"/>
          </a:p>
          <a:p>
            <a:r>
              <a:rPr lang="pt-BR" dirty="0" smtClean="0"/>
              <a:t>Contoh program ketiga cara tersebut GetInputFromKeyboard.java, GetInputFromKeyboard2.java,</a:t>
            </a:r>
          </a:p>
          <a:p>
            <a:r>
              <a:rPr lang="pt-BR" dirty="0" smtClean="0"/>
              <a:t>GetInputFromKeyboard3.java.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944562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>
                <a:effectLst/>
              </a:rPr>
              <a:t>Ada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tiga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cara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untuk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memasukkan</a:t>
            </a:r>
            <a:r>
              <a:rPr lang="en-US" sz="2800" dirty="0" smtClean="0">
                <a:effectLst/>
              </a:rPr>
              <a:t> data </a:t>
            </a:r>
            <a:br>
              <a:rPr lang="en-US" sz="2800" dirty="0" smtClean="0">
                <a:effectLst/>
              </a:rPr>
            </a:br>
            <a:r>
              <a:rPr lang="en-US" sz="2800" dirty="0" err="1" smtClean="0">
                <a:effectLst/>
              </a:rPr>
              <a:t>melalui</a:t>
            </a:r>
            <a:r>
              <a:rPr lang="en-US" sz="2800" dirty="0" smtClean="0">
                <a:effectLst/>
              </a:rPr>
              <a:t> keyboard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3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Stream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file/device yang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itemnya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mengalir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program </a:t>
            </a:r>
            <a:r>
              <a:rPr lang="en-US" dirty="0" err="1" smtClean="0"/>
              <a:t>dieksekusi</a:t>
            </a:r>
            <a:r>
              <a:rPr lang="en-US" dirty="0" smtClean="0"/>
              <a:t>,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piranti</a:t>
            </a:r>
            <a:r>
              <a:rPr lang="en-US" dirty="0" smtClean="0"/>
              <a:t> input </a:t>
            </a:r>
            <a:r>
              <a:rPr lang="en-US" dirty="0" err="1" smtClean="0"/>
              <a:t>ke</a:t>
            </a:r>
            <a:r>
              <a:rPr lang="en-US" dirty="0" smtClean="0"/>
              <a:t> memory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memory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piranti</a:t>
            </a:r>
            <a:r>
              <a:rPr lang="en-US" dirty="0" smtClean="0"/>
              <a:t> output. Stream </a:t>
            </a:r>
            <a:r>
              <a:rPr lang="en-US" dirty="0" err="1" smtClean="0"/>
              <a:t>diatur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kelas-kelas</a:t>
            </a:r>
            <a:r>
              <a:rPr lang="en-US" dirty="0" smtClean="0"/>
              <a:t> standard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package java.io.</a:t>
            </a:r>
          </a:p>
          <a:p>
            <a:endParaRPr lang="en-US" sz="1100" dirty="0" smtClean="0"/>
          </a:p>
          <a:p>
            <a:r>
              <a:rPr lang="en-US" dirty="0" smtClean="0"/>
              <a:t>Stream </a:t>
            </a:r>
            <a:r>
              <a:rPr lang="en-US" dirty="0" err="1" smtClean="0"/>
              <a:t>dibedakan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, Byte Stream (</a:t>
            </a:r>
            <a:r>
              <a:rPr lang="en-US" dirty="0" err="1" smtClean="0"/>
              <a:t>aliran</a:t>
            </a:r>
            <a:r>
              <a:rPr lang="en-US" dirty="0" smtClean="0"/>
              <a:t> data </a:t>
            </a:r>
            <a:r>
              <a:rPr lang="en-US" dirty="0" err="1" smtClean="0"/>
              <a:t>berupa</a:t>
            </a:r>
            <a:r>
              <a:rPr lang="en-US" dirty="0" smtClean="0"/>
              <a:t> byte) </a:t>
            </a:r>
            <a:r>
              <a:rPr lang="en-US" dirty="0" err="1" smtClean="0"/>
              <a:t>dan</a:t>
            </a:r>
            <a:r>
              <a:rPr lang="en-US" dirty="0" smtClean="0"/>
              <a:t> Character Stream (</a:t>
            </a:r>
            <a:r>
              <a:rPr lang="en-US" dirty="0" err="1" smtClean="0"/>
              <a:t>aliran</a:t>
            </a:r>
            <a:r>
              <a:rPr lang="en-US" dirty="0" smtClean="0"/>
              <a:t> data </a:t>
            </a:r>
            <a:r>
              <a:rPr lang="en-US" dirty="0" err="1" smtClean="0"/>
              <a:t>berupa</a:t>
            </a:r>
            <a:r>
              <a:rPr lang="en-US" dirty="0" smtClean="0"/>
              <a:t> character). </a:t>
            </a:r>
          </a:p>
          <a:p>
            <a:endParaRPr lang="en-US" sz="1100" dirty="0" smtClean="0"/>
          </a:p>
          <a:p>
            <a:r>
              <a:rPr lang="en-US" dirty="0" err="1" smtClean="0"/>
              <a:t>Operasi</a:t>
            </a:r>
            <a:r>
              <a:rPr lang="en-US" dirty="0" smtClean="0"/>
              <a:t> stream pun </a:t>
            </a:r>
            <a:r>
              <a:rPr lang="en-US" dirty="0" err="1" smtClean="0"/>
              <a:t>dibedakan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input stream (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piranti</a:t>
            </a:r>
            <a:r>
              <a:rPr lang="en-US" dirty="0" smtClean="0"/>
              <a:t> input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output stream (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piranti</a:t>
            </a:r>
            <a:r>
              <a:rPr lang="en-US" dirty="0" smtClean="0"/>
              <a:t> output).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 smtClean="0">
                <a:effectLst/>
              </a:rPr>
              <a:t>Pendahuluan</a:t>
            </a:r>
            <a:endParaRPr lang="en-US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525963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b="1" dirty="0" smtClean="0"/>
              <a:t>class BacaFile1.java</a:t>
            </a:r>
            <a:r>
              <a:rPr lang="en-US" dirty="0" smtClean="0"/>
              <a:t>.</a:t>
            </a:r>
          </a:p>
          <a:p>
            <a:endParaRPr lang="en-US" sz="1000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program </a:t>
            </a:r>
            <a:r>
              <a:rPr lang="en-US" dirty="0" err="1" smtClean="0"/>
              <a:t>berikutnya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smtClean="0"/>
              <a:t>class BacaFile2.java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kapasitas</a:t>
            </a:r>
            <a:r>
              <a:rPr lang="en-US" dirty="0" smtClean="0"/>
              <a:t> file text (</a:t>
            </a:r>
            <a:r>
              <a:rPr lang="en-US" dirty="0" err="1" smtClean="0"/>
              <a:t>dalam</a:t>
            </a:r>
            <a:r>
              <a:rPr lang="en-US" dirty="0" smtClean="0"/>
              <a:t> byte)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file </a:t>
            </a:r>
            <a:r>
              <a:rPr lang="en-US" dirty="0" err="1" smtClean="0"/>
              <a:t>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Membaca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Isi</a:t>
            </a:r>
            <a:r>
              <a:rPr lang="en-US" sz="3200" dirty="0" smtClean="0">
                <a:effectLst/>
              </a:rPr>
              <a:t> file </a:t>
            </a:r>
            <a:r>
              <a:rPr lang="en-US" sz="3200" dirty="0" err="1" smtClean="0">
                <a:effectLst/>
              </a:rPr>
              <a:t>menggunakan</a:t>
            </a:r>
            <a:r>
              <a:rPr lang="en-US" sz="3200" dirty="0" smtClean="0">
                <a:effectLst/>
              </a:rPr>
              <a:t> </a:t>
            </a:r>
            <a:br>
              <a:rPr lang="en-US" sz="3200" dirty="0" smtClean="0">
                <a:effectLst/>
              </a:rPr>
            </a:br>
            <a:r>
              <a:rPr lang="en-US" sz="3200" dirty="0" smtClean="0">
                <a:effectLst/>
              </a:rPr>
              <a:t>class </a:t>
            </a:r>
            <a:r>
              <a:rPr lang="en-US" sz="3200" dirty="0" err="1" smtClean="0">
                <a:effectLst/>
              </a:rPr>
              <a:t>FileInputStream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smtClean="0"/>
              <a:t>method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smtClean="0"/>
              <a:t>class </a:t>
            </a:r>
            <a:r>
              <a:rPr lang="en-US" b="1" i="1" dirty="0" err="1" smtClean="0"/>
              <a:t>FileOutputStream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b="1" i="1" dirty="0" smtClean="0"/>
              <a:t>write()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b="1" i="1" dirty="0" smtClean="0"/>
              <a:t>lush()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b="1" i="1" dirty="0" smtClean="0"/>
              <a:t>close()</a:t>
            </a:r>
            <a:r>
              <a:rPr lang="en-US" dirty="0" smtClean="0"/>
              <a:t>. </a:t>
            </a:r>
            <a:r>
              <a:rPr lang="en-US" b="1" i="1" dirty="0" err="1" smtClean="0"/>
              <a:t>getBytes</a:t>
            </a:r>
            <a:r>
              <a:rPr lang="en-US" b="1" i="1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String </a:t>
            </a:r>
            <a:r>
              <a:rPr lang="en-US" dirty="0" err="1" smtClean="0"/>
              <a:t>ke</a:t>
            </a:r>
            <a:r>
              <a:rPr lang="en-US" dirty="0" smtClean="0"/>
              <a:t> bytes array.</a:t>
            </a:r>
          </a:p>
          <a:p>
            <a:r>
              <a:rPr lang="en-US" b="1" i="1" dirty="0" smtClean="0"/>
              <a:t>write()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bytes array </a:t>
            </a:r>
            <a:r>
              <a:rPr lang="en-US" dirty="0" err="1" smtClean="0"/>
              <a:t>ke</a:t>
            </a:r>
            <a:r>
              <a:rPr lang="en-US" dirty="0" smtClean="0"/>
              <a:t> file. Data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,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ditransfer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bytes array.</a:t>
            </a:r>
          </a:p>
          <a:p>
            <a:r>
              <a:rPr lang="en-US" b="1" i="1" dirty="0" smtClean="0"/>
              <a:t>flush()</a:t>
            </a:r>
            <a:r>
              <a:rPr lang="en-US" dirty="0" smtClean="0"/>
              <a:t> </a:t>
            </a:r>
            <a:r>
              <a:rPr lang="en-US" dirty="0" err="1" smtClean="0"/>
              <a:t>mentransfer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buffer </a:t>
            </a:r>
            <a:r>
              <a:rPr lang="en-US" dirty="0" err="1" smtClean="0"/>
              <a:t>di</a:t>
            </a:r>
            <a:r>
              <a:rPr lang="en-US" dirty="0" smtClean="0"/>
              <a:t> memory </a:t>
            </a:r>
            <a:r>
              <a:rPr lang="en-US" dirty="0" err="1" smtClean="0"/>
              <a:t>ke</a:t>
            </a:r>
            <a:r>
              <a:rPr lang="en-US" dirty="0" smtClean="0"/>
              <a:t> file.</a:t>
            </a:r>
          </a:p>
          <a:p>
            <a:r>
              <a:rPr lang="en-US" b="1" i="1" dirty="0" smtClean="0"/>
              <a:t>close()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menutup</a:t>
            </a:r>
            <a:r>
              <a:rPr lang="en-US" dirty="0" smtClean="0"/>
              <a:t> </a:t>
            </a:r>
            <a:r>
              <a:rPr lang="en-US" dirty="0" err="1" smtClean="0"/>
              <a:t>FileStream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Menulis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ke</a:t>
            </a:r>
            <a:r>
              <a:rPr lang="en-US" sz="3200" dirty="0" smtClean="0">
                <a:effectLst/>
              </a:rPr>
              <a:t> file </a:t>
            </a:r>
            <a:r>
              <a:rPr lang="en-US" sz="3200" dirty="0" err="1" smtClean="0">
                <a:effectLst/>
              </a:rPr>
              <a:t>menggunakan</a:t>
            </a:r>
            <a:r>
              <a:rPr lang="en-US" sz="3200" dirty="0" smtClean="0">
                <a:effectLst/>
              </a:rPr>
              <a:t> </a:t>
            </a:r>
            <a:br>
              <a:rPr lang="en-US" sz="3200" dirty="0" smtClean="0">
                <a:effectLst/>
              </a:rPr>
            </a:br>
            <a:r>
              <a:rPr lang="en-US" sz="3200" dirty="0" smtClean="0">
                <a:effectLst/>
              </a:rPr>
              <a:t>class </a:t>
            </a:r>
            <a:r>
              <a:rPr lang="en-US" sz="3200" dirty="0" err="1" smtClean="0">
                <a:effectLst/>
              </a:rPr>
              <a:t>FileOutputStream</a:t>
            </a:r>
            <a:endParaRPr lang="en-US" sz="3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843272"/>
          </a:xfrm>
        </p:spPr>
        <p:txBody>
          <a:bodyPr>
            <a:normAutofit lnSpcReduction="10000"/>
          </a:bodyPr>
          <a:lstStyle/>
          <a:p>
            <a:r>
              <a:rPr lang="en-US" sz="2800" dirty="0" err="1" smtClean="0"/>
              <a:t>Contoh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menulis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file: 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</a:t>
            </a:r>
            <a:r>
              <a:rPr lang="en-US" sz="2800" b="1" i="1" dirty="0" smtClean="0"/>
              <a:t>class TulisFile1.java</a:t>
            </a:r>
            <a:r>
              <a:rPr lang="en-US" sz="2800" dirty="0" smtClean="0"/>
              <a:t>.</a:t>
            </a:r>
          </a:p>
          <a:p>
            <a:endParaRPr lang="en-US" sz="1000" dirty="0" smtClean="0"/>
          </a:p>
          <a:p>
            <a:r>
              <a:rPr lang="en-US" sz="2800" dirty="0" err="1" smtClean="0"/>
              <a:t>Membuat</a:t>
            </a:r>
            <a:r>
              <a:rPr lang="en-US" sz="2800" dirty="0" smtClean="0"/>
              <a:t> file </a:t>
            </a:r>
            <a:r>
              <a:rPr lang="en-US" sz="2800" dirty="0" err="1" smtClean="0"/>
              <a:t>sekaligus</a:t>
            </a:r>
            <a:r>
              <a:rPr lang="en-US" sz="2800" dirty="0" smtClean="0"/>
              <a:t> </a:t>
            </a:r>
            <a:r>
              <a:rPr lang="en-US" sz="2800" dirty="0" err="1" smtClean="0"/>
              <a:t>menulis</a:t>
            </a:r>
            <a:r>
              <a:rPr lang="en-US" sz="2800" dirty="0" smtClean="0"/>
              <a:t> </a:t>
            </a:r>
            <a:r>
              <a:rPr lang="en-US" sz="2800" dirty="0" err="1" smtClean="0"/>
              <a:t>isi</a:t>
            </a:r>
            <a:r>
              <a:rPr lang="en-US" sz="2800" dirty="0" smtClean="0"/>
              <a:t> file </a:t>
            </a:r>
            <a:r>
              <a:rPr lang="en-US" sz="2800" dirty="0" err="1" smtClean="0"/>
              <a:t>cara</a:t>
            </a:r>
            <a:r>
              <a:rPr lang="en-US" sz="2800" dirty="0" smtClean="0"/>
              <a:t> </a:t>
            </a:r>
            <a:r>
              <a:rPr lang="en-US" sz="2800" dirty="0" err="1" smtClean="0"/>
              <a:t>kedua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b="1" dirty="0" smtClean="0"/>
              <a:t>buffer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memasukkan</a:t>
            </a:r>
            <a:r>
              <a:rPr lang="en-US" sz="2800" dirty="0" smtClean="0"/>
              <a:t> </a:t>
            </a:r>
            <a:r>
              <a:rPr lang="en-US" sz="2800" dirty="0" err="1" smtClean="0"/>
              <a:t>isinya</a:t>
            </a:r>
            <a:r>
              <a:rPr lang="en-US" sz="2800" dirty="0" smtClean="0"/>
              <a:t> </a:t>
            </a:r>
            <a:r>
              <a:rPr lang="en-US" sz="2800" dirty="0" err="1" smtClean="0"/>
              <a:t>melalui</a:t>
            </a:r>
            <a:r>
              <a:rPr lang="en-US" sz="2800" dirty="0" smtClean="0"/>
              <a:t> </a:t>
            </a:r>
            <a:r>
              <a:rPr lang="en-US" sz="2800" dirty="0" smtClean="0"/>
              <a:t>keyboard, </a:t>
            </a:r>
            <a:r>
              <a:rPr lang="en-US" sz="2800" dirty="0" err="1" smtClean="0"/>
              <a:t>penggunaan</a:t>
            </a:r>
            <a:r>
              <a:rPr lang="en-US" sz="2800" dirty="0" smtClean="0"/>
              <a:t> buffer </a:t>
            </a:r>
            <a:r>
              <a:rPr lang="en-US" sz="2800" dirty="0" err="1" smtClean="0"/>
              <a:t>ini</a:t>
            </a:r>
            <a:r>
              <a:rPr lang="en-US" sz="2800" dirty="0" smtClean="0"/>
              <a:t> agar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baca</a:t>
            </a:r>
            <a:r>
              <a:rPr lang="en-US" sz="2800" dirty="0" smtClean="0"/>
              <a:t>/</a:t>
            </a:r>
            <a:r>
              <a:rPr lang="en-US" sz="2800" dirty="0" err="1" smtClean="0"/>
              <a:t>tulis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cepat</a:t>
            </a:r>
            <a:r>
              <a:rPr lang="en-US" sz="2800" dirty="0" smtClean="0"/>
              <a:t>.</a:t>
            </a:r>
          </a:p>
          <a:p>
            <a:endParaRPr lang="en-US" sz="1000" dirty="0" smtClean="0"/>
          </a:p>
          <a:p>
            <a:r>
              <a:rPr lang="en-US" sz="2800" dirty="0" err="1" smtClean="0"/>
              <a:t>Contoh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menulis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file </a:t>
            </a:r>
            <a:r>
              <a:rPr lang="en-US" sz="2800" dirty="0" err="1" smtClean="0"/>
              <a:t>cara</a:t>
            </a:r>
            <a:r>
              <a:rPr lang="en-US" sz="2800" dirty="0" smtClean="0"/>
              <a:t> </a:t>
            </a:r>
            <a:r>
              <a:rPr lang="en-US" sz="2800" dirty="0" err="1" smtClean="0"/>
              <a:t>kedua</a:t>
            </a:r>
            <a:r>
              <a:rPr lang="en-US" sz="2800" dirty="0" smtClean="0"/>
              <a:t> (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teknik</a:t>
            </a:r>
            <a:r>
              <a:rPr lang="en-US" sz="2800" dirty="0" smtClean="0"/>
              <a:t> buffering): </a:t>
            </a:r>
          </a:p>
          <a:p>
            <a:pPr>
              <a:buNone/>
            </a:pPr>
            <a:r>
              <a:rPr lang="en-US" sz="2800" b="1" i="1" dirty="0" smtClean="0"/>
              <a:t> </a:t>
            </a:r>
            <a:r>
              <a:rPr lang="en-US" sz="2800" b="1" i="1" dirty="0" smtClean="0"/>
              <a:t> </a:t>
            </a:r>
            <a:r>
              <a:rPr lang="en-US" sz="2800" b="1" i="1" dirty="0" smtClean="0"/>
              <a:t>class TulisFile2.java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Menulis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ke</a:t>
            </a:r>
            <a:r>
              <a:rPr lang="en-US" sz="3200" dirty="0" smtClean="0">
                <a:effectLst/>
              </a:rPr>
              <a:t> file </a:t>
            </a:r>
            <a:r>
              <a:rPr lang="en-US" sz="3200" dirty="0" err="1" smtClean="0">
                <a:effectLst/>
              </a:rPr>
              <a:t>menggunakan</a:t>
            </a:r>
            <a:r>
              <a:rPr lang="en-US" sz="3200" dirty="0" smtClean="0">
                <a:effectLst/>
              </a:rPr>
              <a:t> </a:t>
            </a:r>
            <a:br>
              <a:rPr lang="en-US" sz="3200" dirty="0" smtClean="0">
                <a:effectLst/>
              </a:rPr>
            </a:br>
            <a:r>
              <a:rPr lang="en-US" sz="3200" dirty="0" smtClean="0">
                <a:effectLst/>
              </a:rPr>
              <a:t>class </a:t>
            </a:r>
            <a:r>
              <a:rPr lang="en-US" sz="3200" dirty="0" err="1" smtClean="0">
                <a:effectLst/>
              </a:rPr>
              <a:t>FileOutputStream</a:t>
            </a:r>
            <a:endParaRPr lang="en-US" sz="3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(String) file text </a:t>
            </a:r>
            <a:r>
              <a:rPr lang="en-US" dirty="0" err="1" smtClean="0"/>
              <a:t>mengunakan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b="1" i="1" dirty="0" smtClean="0"/>
              <a:t> </a:t>
            </a:r>
            <a:r>
              <a:rPr lang="en-US" b="1" i="1" dirty="0" err="1" smtClean="0"/>
              <a:t>FileReader</a:t>
            </a:r>
            <a:r>
              <a:rPr lang="en-US" b="1" i="1" dirty="0" smtClean="0"/>
              <a:t>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class </a:t>
            </a:r>
            <a:r>
              <a:rPr lang="en-US" dirty="0" err="1" smtClean="0"/>
              <a:t>FileReader</a:t>
            </a:r>
            <a:r>
              <a:rPr lang="en-US" dirty="0" smtClean="0"/>
              <a:t>,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dibantu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b="1" dirty="0" smtClean="0"/>
              <a:t>buffering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b="1" dirty="0" smtClean="0"/>
              <a:t>class </a:t>
            </a:r>
            <a:r>
              <a:rPr lang="en-US" b="1" i="1" dirty="0" err="1" smtClean="0"/>
              <a:t>BufferedReader</a:t>
            </a:r>
            <a:r>
              <a:rPr lang="en-US" dirty="0" smtClean="0"/>
              <a:t> 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b="1" dirty="0" smtClean="0"/>
              <a:t>buffering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transfer, </a:t>
            </a:r>
            <a:r>
              <a:rPr lang="en-US" dirty="0" err="1" smtClean="0"/>
              <a:t>melainkan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kali </a:t>
            </a:r>
            <a:r>
              <a:rPr lang="en-US" dirty="0" err="1" smtClean="0"/>
              <a:t>baca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buffer </a:t>
            </a:r>
            <a:r>
              <a:rPr lang="en-US" dirty="0" err="1" smtClean="0"/>
              <a:t>sampai</a:t>
            </a:r>
            <a:r>
              <a:rPr lang="en-US" dirty="0" smtClean="0"/>
              <a:t> buffer </a:t>
            </a:r>
            <a:r>
              <a:rPr lang="en-US" dirty="0" err="1" smtClean="0"/>
              <a:t>penuh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newline data </a:t>
            </a:r>
            <a:r>
              <a:rPr lang="en-US" dirty="0" err="1" smtClean="0"/>
              <a:t>terdeteksi</a:t>
            </a:r>
            <a:r>
              <a:rPr lang="en-US" dirty="0" smtClean="0"/>
              <a:t>, transfer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buffer </a:t>
            </a:r>
            <a:r>
              <a:rPr lang="en-US" dirty="0" err="1" smtClean="0"/>
              <a:t>ke</a:t>
            </a:r>
            <a:r>
              <a:rPr lang="en-US" dirty="0" smtClean="0"/>
              <a:t> file text.  </a:t>
            </a:r>
          </a:p>
          <a:p>
            <a:endParaRPr lang="en-US" sz="1300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menyimpannya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buffer, </a:t>
            </a:r>
            <a:r>
              <a:rPr lang="en-US" b="1" dirty="0" smtClean="0"/>
              <a:t>class </a:t>
            </a:r>
            <a:r>
              <a:rPr lang="en-US" b="1" i="1" dirty="0" err="1" smtClean="0"/>
              <a:t>BufferedReader</a:t>
            </a:r>
            <a:r>
              <a:rPr lang="en-US" dirty="0" smtClean="0"/>
              <a:t>  </a:t>
            </a:r>
            <a:r>
              <a:rPr lang="en-US" dirty="0" err="1" smtClean="0"/>
              <a:t>memiliki</a:t>
            </a:r>
            <a:r>
              <a:rPr lang="en-US" dirty="0" smtClean="0"/>
              <a:t> method </a:t>
            </a:r>
            <a:r>
              <a:rPr lang="en-US" b="1" i="1" dirty="0" err="1" smtClean="0"/>
              <a:t>readline</a:t>
            </a:r>
            <a:r>
              <a:rPr lang="en-US" b="1" i="1" dirty="0" smtClean="0"/>
              <a:t>()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 smtClean="0">
                <a:effectLst/>
              </a:rPr>
              <a:t>Membaca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Isi</a:t>
            </a:r>
            <a:r>
              <a:rPr lang="en-US" sz="3200" dirty="0" smtClean="0">
                <a:effectLst/>
              </a:rPr>
              <a:t> file text </a:t>
            </a:r>
            <a:r>
              <a:rPr lang="en-US" sz="3200" dirty="0" err="1" smtClean="0">
                <a:effectLst/>
              </a:rPr>
              <a:t>menggunakan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smtClean="0">
                <a:effectLst/>
              </a:rPr>
              <a:t/>
            </a:r>
            <a:br>
              <a:rPr lang="en-US" sz="3200" dirty="0" smtClean="0">
                <a:effectLst/>
              </a:rPr>
            </a:br>
            <a:r>
              <a:rPr lang="en-US" sz="3200" dirty="0" smtClean="0">
                <a:effectLst/>
              </a:rPr>
              <a:t>class </a:t>
            </a:r>
            <a:r>
              <a:rPr lang="en-US" sz="3200" dirty="0" err="1" smtClean="0">
                <a:effectLst/>
              </a:rPr>
              <a:t>FileReader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95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b="1" dirty="0" smtClean="0"/>
              <a:t>class </a:t>
            </a:r>
            <a:r>
              <a:rPr lang="en-US" b="1" i="1" dirty="0" err="1" smtClean="0"/>
              <a:t>BufferedReader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string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file, string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smtClean="0"/>
              <a:t>per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buffer,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buffer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program.   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smtClean="0"/>
              <a:t>program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smtClean="0"/>
              <a:t>class MyReader.java</a:t>
            </a:r>
            <a:r>
              <a:rPr lang="en-US" dirty="0" smtClean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 smtClean="0">
                <a:effectLst/>
              </a:rPr>
              <a:t>Membaca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Isi</a:t>
            </a:r>
            <a:r>
              <a:rPr lang="en-US" sz="3200" dirty="0" smtClean="0">
                <a:effectLst/>
              </a:rPr>
              <a:t> file text </a:t>
            </a:r>
            <a:r>
              <a:rPr lang="en-US" sz="3200" dirty="0" err="1" smtClean="0">
                <a:effectLst/>
              </a:rPr>
              <a:t>menggunakan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smtClean="0">
                <a:effectLst/>
              </a:rPr>
              <a:t/>
            </a:r>
            <a:br>
              <a:rPr lang="en-US" sz="3200" dirty="0" smtClean="0">
                <a:effectLst/>
              </a:rPr>
            </a:br>
            <a:r>
              <a:rPr lang="en-US" sz="3200" dirty="0" smtClean="0">
                <a:effectLst/>
              </a:rPr>
              <a:t>class </a:t>
            </a:r>
            <a:r>
              <a:rPr lang="en-US" sz="3200" dirty="0" err="1" smtClean="0">
                <a:effectLst/>
              </a:rPr>
              <a:t>FileReader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72000"/>
          </a:xfrm>
        </p:spPr>
        <p:txBody>
          <a:bodyPr/>
          <a:lstStyle/>
          <a:p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menulis</a:t>
            </a:r>
            <a:r>
              <a:rPr lang="en-US" sz="2800" dirty="0" smtClean="0"/>
              <a:t> </a:t>
            </a:r>
            <a:r>
              <a:rPr lang="en-US" sz="2800" dirty="0" err="1" smtClean="0"/>
              <a:t>baris</a:t>
            </a:r>
            <a:r>
              <a:rPr lang="en-US" sz="2800" dirty="0" smtClean="0"/>
              <a:t> </a:t>
            </a:r>
            <a:r>
              <a:rPr lang="en-US" sz="2800" dirty="0" err="1" smtClean="0"/>
              <a:t>karakter</a:t>
            </a:r>
            <a:r>
              <a:rPr lang="en-US" sz="2800" dirty="0" smtClean="0"/>
              <a:t> (String) </a:t>
            </a:r>
            <a:r>
              <a:rPr lang="en-US" sz="2800" dirty="0" err="1" smtClean="0"/>
              <a:t>ke</a:t>
            </a:r>
            <a:r>
              <a:rPr lang="en-US" sz="2800" dirty="0" smtClean="0"/>
              <a:t> file text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b="1" dirty="0" smtClean="0"/>
              <a:t>class </a:t>
            </a:r>
            <a:r>
              <a:rPr lang="en-US" sz="2800" b="1" i="1" dirty="0" err="1" smtClean="0"/>
              <a:t>FileWriter</a:t>
            </a:r>
            <a:r>
              <a:rPr lang="en-US" sz="2800" dirty="0" smtClean="0"/>
              <a:t>.</a:t>
            </a:r>
          </a:p>
          <a:p>
            <a:endParaRPr lang="en-US" sz="1300" dirty="0" smtClean="0"/>
          </a:p>
          <a:p>
            <a:r>
              <a:rPr lang="en-US" sz="2800" dirty="0" err="1" smtClean="0"/>
              <a:t>Kinerja</a:t>
            </a:r>
            <a:r>
              <a:rPr lang="en-US" sz="2800" dirty="0" smtClean="0"/>
              <a:t> </a:t>
            </a:r>
            <a:r>
              <a:rPr lang="en-US" sz="2800" dirty="0" err="1" smtClean="0"/>
              <a:t>clas</a:t>
            </a:r>
            <a:r>
              <a:rPr lang="en-US" sz="2800" dirty="0" smtClean="0"/>
              <a:t> </a:t>
            </a:r>
            <a:r>
              <a:rPr lang="en-US" sz="2800" dirty="0" err="1" smtClean="0"/>
              <a:t>FileWriter</a:t>
            </a:r>
            <a:r>
              <a:rPr lang="en-US" sz="2800" dirty="0" smtClean="0"/>
              <a:t> </a:t>
            </a:r>
            <a:r>
              <a:rPr lang="en-US" sz="2800" dirty="0" err="1" smtClean="0"/>
              <a:t>perlu</a:t>
            </a:r>
            <a:r>
              <a:rPr lang="en-US" sz="2800" dirty="0" smtClean="0"/>
              <a:t> </a:t>
            </a:r>
            <a:r>
              <a:rPr lang="en-US" sz="2800" dirty="0" err="1" smtClean="0"/>
              <a:t>ditingkatkan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teknik</a:t>
            </a:r>
            <a:r>
              <a:rPr lang="en-US" sz="2800" dirty="0" smtClean="0"/>
              <a:t> buffering </a:t>
            </a:r>
            <a:r>
              <a:rPr lang="en-US" sz="2800" dirty="0" err="1" smtClean="0"/>
              <a:t>dibantu</a:t>
            </a:r>
            <a:r>
              <a:rPr lang="en-US" sz="2800" dirty="0" smtClean="0"/>
              <a:t> </a:t>
            </a:r>
            <a:r>
              <a:rPr lang="en-US" sz="2800" b="1" dirty="0" smtClean="0"/>
              <a:t>class </a:t>
            </a:r>
            <a:r>
              <a:rPr lang="en-US" sz="2800" b="1" i="1" dirty="0" err="1" smtClean="0"/>
              <a:t>PrintWriter</a:t>
            </a:r>
            <a:r>
              <a:rPr lang="en-US" sz="2800" dirty="0" smtClean="0"/>
              <a:t>.</a:t>
            </a:r>
          </a:p>
          <a:p>
            <a:r>
              <a:rPr lang="en-US" sz="1300" dirty="0" smtClean="0"/>
              <a:t> </a:t>
            </a:r>
          </a:p>
          <a:p>
            <a:r>
              <a:rPr lang="en-US" sz="2800" b="1" dirty="0" smtClean="0"/>
              <a:t>class </a:t>
            </a:r>
            <a:r>
              <a:rPr lang="en-US" sz="2800" b="1" i="1" dirty="0" err="1" smtClean="0"/>
              <a:t>PrintWriter</a:t>
            </a:r>
            <a:r>
              <a:rPr lang="en-US" sz="2800" dirty="0" smtClean="0"/>
              <a:t>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method </a:t>
            </a:r>
            <a:r>
              <a:rPr lang="en-US" sz="2800" b="1" i="1" dirty="0" smtClean="0"/>
              <a:t>print()</a:t>
            </a:r>
            <a:r>
              <a:rPr lang="en-US" sz="2800" dirty="0" smtClean="0"/>
              <a:t> 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b="1" i="1" dirty="0" err="1" smtClean="0"/>
              <a:t>println</a:t>
            </a:r>
            <a:r>
              <a:rPr lang="en-US" sz="2800" b="1" i="1" dirty="0" smtClean="0"/>
              <a:t>()</a:t>
            </a:r>
            <a:r>
              <a:rPr lang="en-US" sz="2800" dirty="0" smtClean="0"/>
              <a:t> 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menulis</a:t>
            </a:r>
            <a:r>
              <a:rPr lang="en-US" sz="2800" dirty="0" smtClean="0"/>
              <a:t> String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teknik</a:t>
            </a:r>
            <a:r>
              <a:rPr lang="en-US" sz="2800" dirty="0" smtClean="0"/>
              <a:t> buffering </a:t>
            </a:r>
            <a:r>
              <a:rPr lang="en-US" sz="2800" dirty="0" err="1" smtClean="0"/>
              <a:t>ke</a:t>
            </a:r>
            <a:r>
              <a:rPr lang="en-US" sz="2800" dirty="0" smtClean="0"/>
              <a:t> File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Menulis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ke</a:t>
            </a:r>
            <a:r>
              <a:rPr lang="en-US" sz="3200" dirty="0" smtClean="0">
                <a:effectLst/>
              </a:rPr>
              <a:t> file text </a:t>
            </a:r>
            <a:r>
              <a:rPr lang="en-US" sz="3200" dirty="0" err="1" smtClean="0">
                <a:effectLst/>
              </a:rPr>
              <a:t>menggunakan</a:t>
            </a:r>
            <a:r>
              <a:rPr lang="en-US" sz="3200" dirty="0" smtClean="0">
                <a:effectLst/>
              </a:rPr>
              <a:t> </a:t>
            </a:r>
            <a:br>
              <a:rPr lang="en-US" sz="3200" dirty="0" smtClean="0">
                <a:effectLst/>
              </a:rPr>
            </a:br>
            <a:r>
              <a:rPr lang="en-US" sz="3200" dirty="0" smtClean="0">
                <a:effectLst/>
              </a:rPr>
              <a:t>class </a:t>
            </a:r>
            <a:r>
              <a:rPr lang="en-US" sz="3200" dirty="0" err="1" smtClean="0">
                <a:effectLst/>
              </a:rPr>
              <a:t>FileWriter</a:t>
            </a:r>
            <a:endParaRPr lang="en-US" sz="32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err="1" smtClean="0"/>
              <a:t>Menulis</a:t>
            </a:r>
            <a:r>
              <a:rPr lang="en-US" sz="2800" dirty="0" smtClean="0"/>
              <a:t> </a:t>
            </a:r>
            <a:r>
              <a:rPr lang="en-US" sz="2800" dirty="0" err="1" smtClean="0"/>
              <a:t>isi</a:t>
            </a:r>
            <a:r>
              <a:rPr lang="en-US" sz="2800" dirty="0" smtClean="0"/>
              <a:t> </a:t>
            </a:r>
            <a:r>
              <a:rPr lang="en-US" sz="2800" dirty="0" smtClean="0"/>
              <a:t>file text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teknik</a:t>
            </a:r>
            <a:r>
              <a:rPr lang="en-US" sz="2800" dirty="0" smtClean="0"/>
              <a:t> buffering: </a:t>
            </a:r>
            <a:r>
              <a:rPr lang="en-US" sz="2800" b="1" i="1" dirty="0" smtClean="0"/>
              <a:t>class MyWriter.java</a:t>
            </a:r>
            <a:r>
              <a:rPr lang="en-US" sz="2800" dirty="0" smtClean="0"/>
              <a:t>.</a:t>
            </a:r>
          </a:p>
          <a:p>
            <a:endParaRPr lang="en-US" sz="1000" dirty="0" smtClean="0"/>
          </a:p>
          <a:p>
            <a:r>
              <a:rPr lang="en-US" sz="2800" dirty="0" err="1" smtClean="0"/>
              <a:t>Menulis</a:t>
            </a:r>
            <a:r>
              <a:rPr lang="en-US" sz="2800" dirty="0" smtClean="0"/>
              <a:t> </a:t>
            </a:r>
            <a:r>
              <a:rPr lang="en-US" sz="2800" dirty="0" err="1" smtClean="0"/>
              <a:t>isi</a:t>
            </a:r>
            <a:r>
              <a:rPr lang="en-US" sz="2800" dirty="0" smtClean="0"/>
              <a:t> file text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teknik</a:t>
            </a:r>
            <a:r>
              <a:rPr lang="en-US" sz="2800" dirty="0" smtClean="0"/>
              <a:t> buffering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</a:t>
            </a:r>
            <a:r>
              <a:rPr lang="en-US" sz="2800" dirty="0" smtClean="0"/>
              <a:t> swing: </a:t>
            </a:r>
          </a:p>
          <a:p>
            <a:pPr>
              <a:buNone/>
            </a:pPr>
            <a:r>
              <a:rPr lang="en-US" sz="2800" b="1" i="1" dirty="0" smtClean="0"/>
              <a:t> </a:t>
            </a:r>
            <a:r>
              <a:rPr lang="en-US" sz="2800" b="1" i="1" dirty="0" smtClean="0"/>
              <a:t> </a:t>
            </a:r>
            <a:r>
              <a:rPr lang="en-US" sz="2800" b="1" i="1" dirty="0" smtClean="0"/>
              <a:t>class TulisFile3.java</a:t>
            </a:r>
            <a:r>
              <a:rPr lang="en-US" sz="2800" dirty="0" smtClean="0"/>
              <a:t>.</a:t>
            </a:r>
          </a:p>
          <a:p>
            <a:endParaRPr lang="en-US" sz="1000" dirty="0" smtClean="0"/>
          </a:p>
          <a:p>
            <a:r>
              <a:rPr lang="en-US" sz="2800" dirty="0" err="1" smtClean="0"/>
              <a:t>Membaca</a:t>
            </a:r>
            <a:r>
              <a:rPr lang="en-US" sz="2800" dirty="0" smtClean="0"/>
              <a:t> data </a:t>
            </a:r>
            <a:r>
              <a:rPr lang="en-US" sz="2800" dirty="0" err="1" smtClean="0"/>
              <a:t>dari</a:t>
            </a:r>
            <a:r>
              <a:rPr lang="en-US" sz="2800" dirty="0" smtClean="0"/>
              <a:t> file </a:t>
            </a:r>
            <a:r>
              <a:rPr lang="en-US" sz="2800" dirty="0" err="1" smtClean="0"/>
              <a:t>sumber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dituliskan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file </a:t>
            </a:r>
            <a:r>
              <a:rPr lang="en-US" sz="2800" dirty="0" err="1" smtClean="0"/>
              <a:t>tujuan</a:t>
            </a:r>
            <a:r>
              <a:rPr lang="en-US" sz="2800" dirty="0" smtClean="0"/>
              <a:t>: </a:t>
            </a:r>
            <a:r>
              <a:rPr lang="en-US" sz="2800" b="1" i="1" dirty="0" smtClean="0"/>
              <a:t>class TulisFile4.java</a:t>
            </a:r>
            <a:r>
              <a:rPr lang="en-US" sz="2800" dirty="0" smtClean="0"/>
              <a:t>.</a:t>
            </a:r>
          </a:p>
          <a:p>
            <a:endParaRPr lang="en-US" sz="1200" dirty="0" smtClean="0"/>
          </a:p>
          <a:p>
            <a:r>
              <a:rPr lang="en-US" sz="2800" dirty="0" err="1" smtClean="0"/>
              <a:t>Contoh</a:t>
            </a:r>
            <a:r>
              <a:rPr lang="en-US" sz="2800" dirty="0" smtClean="0"/>
              <a:t> program </a:t>
            </a:r>
            <a:r>
              <a:rPr lang="en-US" sz="2800" dirty="0" err="1" smtClean="0"/>
              <a:t>berikutnya</a:t>
            </a:r>
            <a:r>
              <a:rPr lang="en-US" sz="2800" dirty="0" smtClean="0"/>
              <a:t> </a:t>
            </a:r>
            <a:r>
              <a:rPr lang="en-US" sz="2800" b="1" dirty="0" smtClean="0"/>
              <a:t>class TulisFile5.java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pengembangan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b="1" dirty="0" smtClean="0"/>
              <a:t>class MyReader.java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b="1" dirty="0" smtClean="0"/>
              <a:t>class TulisFile4.java</a:t>
            </a:r>
            <a:r>
              <a:rPr lang="en-US" sz="2800" dirty="0" smtClean="0"/>
              <a:t>, 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isi</a:t>
            </a:r>
            <a:r>
              <a:rPr lang="en-US" sz="2800" dirty="0" smtClean="0"/>
              <a:t> </a:t>
            </a:r>
            <a:r>
              <a:rPr lang="en-US" sz="2800" b="1" dirty="0" smtClean="0"/>
              <a:t>file sumber1.txt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isi</a:t>
            </a:r>
            <a:r>
              <a:rPr lang="en-US" sz="2800" dirty="0" smtClean="0"/>
              <a:t> </a:t>
            </a:r>
            <a:r>
              <a:rPr lang="en-US" sz="2800" b="1" dirty="0" smtClean="0"/>
              <a:t>file sumber2.txt</a:t>
            </a:r>
            <a:r>
              <a:rPr lang="en-US" sz="2800" dirty="0" smtClean="0"/>
              <a:t> yang </a:t>
            </a:r>
            <a:r>
              <a:rPr lang="en-US" sz="2800" dirty="0" err="1" smtClean="0"/>
              <a:t>asumsinya</a:t>
            </a:r>
            <a:r>
              <a:rPr lang="en-US" sz="2800" dirty="0" smtClean="0"/>
              <a:t>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terurut</a:t>
            </a:r>
            <a:r>
              <a:rPr lang="en-US" sz="2800" dirty="0" smtClean="0"/>
              <a:t> </a:t>
            </a:r>
            <a:r>
              <a:rPr lang="en-US" sz="2800" dirty="0" err="1" smtClean="0"/>
              <a:t>dibaca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dibandingkan</a:t>
            </a:r>
            <a:r>
              <a:rPr lang="en-US" sz="2800" dirty="0" smtClean="0"/>
              <a:t> </a:t>
            </a:r>
            <a:r>
              <a:rPr lang="en-US" sz="2800" dirty="0" err="1" smtClean="0"/>
              <a:t>kemudian</a:t>
            </a:r>
            <a:r>
              <a:rPr lang="en-US" sz="2800" dirty="0" smtClean="0"/>
              <a:t> data yang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kecil</a:t>
            </a:r>
            <a:r>
              <a:rPr lang="en-US" sz="2800" dirty="0" smtClean="0"/>
              <a:t> </a:t>
            </a:r>
            <a:r>
              <a:rPr lang="en-US" sz="2800" dirty="0" err="1" smtClean="0"/>
              <a:t>ditulis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b="1" dirty="0" smtClean="0"/>
              <a:t>file tujuan.txt</a:t>
            </a:r>
            <a:r>
              <a:rPr lang="en-US" sz="2800" dirty="0" smtClean="0"/>
              <a:t> yang </a:t>
            </a:r>
            <a:r>
              <a:rPr lang="en-US" sz="2800" dirty="0" err="1" smtClean="0"/>
              <a:t>isinya</a:t>
            </a:r>
            <a:r>
              <a:rPr lang="en-US" sz="2800" dirty="0" smtClean="0"/>
              <a:t> </a:t>
            </a:r>
            <a:r>
              <a:rPr lang="en-US" sz="2800" dirty="0" err="1" smtClean="0"/>
              <a:t>dipastikan</a:t>
            </a:r>
            <a:r>
              <a:rPr lang="en-US" sz="2800" dirty="0" smtClean="0"/>
              <a:t>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terurut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>
                <a:effectLst/>
              </a:rPr>
              <a:t>Contoh</a:t>
            </a:r>
            <a:r>
              <a:rPr lang="en-US" sz="2800" dirty="0" smtClean="0">
                <a:effectLst/>
              </a:rPr>
              <a:t> program </a:t>
            </a:r>
            <a:r>
              <a:rPr lang="en-US" sz="2800" dirty="0" err="1" smtClean="0">
                <a:effectLst/>
              </a:rPr>
              <a:t>menulis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ke</a:t>
            </a:r>
            <a:r>
              <a:rPr lang="en-US" sz="2800" dirty="0" smtClean="0">
                <a:effectLst/>
              </a:rPr>
              <a:t> file text </a:t>
            </a:r>
            <a:r>
              <a:rPr lang="en-US" sz="2800" dirty="0" err="1" smtClean="0">
                <a:effectLst/>
              </a:rPr>
              <a:t>menggunakan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smtClean="0">
                <a:effectLst/>
              </a:rPr>
              <a:t>class </a:t>
            </a:r>
            <a:r>
              <a:rPr lang="en-US" sz="2800" dirty="0" err="1" smtClean="0">
                <a:effectLst/>
              </a:rPr>
              <a:t>FileWriter</a:t>
            </a:r>
            <a:endParaRPr lang="en-US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724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RandomAccessFile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class standard yang </a:t>
            </a:r>
            <a:r>
              <a:rPr lang="en-US" dirty="0" err="1" smtClean="0"/>
              <a:t>mendukung</a:t>
            </a:r>
            <a:r>
              <a:rPr lang="en-US" dirty="0" smtClean="0"/>
              <a:t> agar 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/</a:t>
            </a:r>
            <a:r>
              <a:rPr lang="en-US" dirty="0" err="1" smtClean="0"/>
              <a:t>menulis</a:t>
            </a:r>
            <a:r>
              <a:rPr lang="en-US" dirty="0" smtClean="0"/>
              <a:t> data </a:t>
            </a:r>
            <a:r>
              <a:rPr lang="en-US" dirty="0" err="1" smtClean="0"/>
              <a:t>secara</a:t>
            </a:r>
            <a:r>
              <a:rPr lang="en-US" dirty="0" smtClean="0"/>
              <a:t> random </a:t>
            </a:r>
            <a:r>
              <a:rPr lang="en-US" dirty="0" err="1" smtClean="0"/>
              <a:t>dari</a:t>
            </a:r>
            <a:r>
              <a:rPr lang="en-US" dirty="0" smtClean="0"/>
              <a:t>/</a:t>
            </a:r>
            <a:r>
              <a:rPr lang="en-US" dirty="0" err="1" smtClean="0"/>
              <a:t>ke</a:t>
            </a:r>
            <a:r>
              <a:rPr lang="en-US" dirty="0" smtClean="0"/>
              <a:t> file. 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dirty="0" smtClean="0"/>
              <a:t>Constructor</a:t>
            </a:r>
            <a:r>
              <a:rPr lang="en-US" dirty="0" smtClean="0"/>
              <a:t>() </a:t>
            </a:r>
            <a:r>
              <a:rPr lang="en-US" dirty="0" err="1" smtClean="0"/>
              <a:t>milik</a:t>
            </a:r>
            <a:r>
              <a:rPr lang="en-US" dirty="0" smtClean="0"/>
              <a:t> class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</a:p>
          <a:p>
            <a:r>
              <a:rPr lang="en-US" sz="2500" b="1" dirty="0" err="1" smtClean="0"/>
              <a:t>RandomAccessFile</a:t>
            </a:r>
            <a:r>
              <a:rPr lang="en-US" sz="2500" b="1" dirty="0" smtClean="0"/>
              <a:t>(String </a:t>
            </a:r>
            <a:r>
              <a:rPr lang="en-US" sz="2500" b="1" dirty="0" err="1" smtClean="0"/>
              <a:t>namafile</a:t>
            </a:r>
            <a:r>
              <a:rPr lang="en-US" sz="2500" b="1" dirty="0" smtClean="0"/>
              <a:t>, String mode);</a:t>
            </a:r>
          </a:p>
          <a:p>
            <a:r>
              <a:rPr lang="en-US" sz="2400" b="1" dirty="0" err="1" smtClean="0"/>
              <a:t>RandomAccessFile</a:t>
            </a:r>
            <a:r>
              <a:rPr lang="en-US" sz="2400" b="1" dirty="0" smtClean="0"/>
              <a:t>(File </a:t>
            </a:r>
            <a:r>
              <a:rPr lang="en-US" sz="2400" b="1" dirty="0" err="1" smtClean="0"/>
              <a:t>namaObjekFile</a:t>
            </a:r>
            <a:r>
              <a:rPr lang="en-US" sz="2400" b="1" dirty="0" smtClean="0"/>
              <a:t>, String mode);</a:t>
            </a:r>
          </a:p>
          <a:p>
            <a:endParaRPr lang="en-US" sz="1000" dirty="0" smtClean="0"/>
          </a:p>
          <a:p>
            <a:r>
              <a:rPr lang="en-US" dirty="0" smtClean="0"/>
              <a:t>Argument </a:t>
            </a:r>
            <a:r>
              <a:rPr lang="en-US" dirty="0" smtClean="0"/>
              <a:t>mode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smtClean="0"/>
              <a:t>constructor():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smtClean="0"/>
              <a:t>”r”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read,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smtClean="0"/>
              <a:t>”</a:t>
            </a:r>
            <a:r>
              <a:rPr lang="en-US" dirty="0" err="1" smtClean="0"/>
              <a:t>rw</a:t>
            </a:r>
            <a:r>
              <a:rPr lang="en-US" dirty="0" smtClean="0"/>
              <a:t>”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read </a:t>
            </a:r>
            <a:r>
              <a:rPr lang="en-US" dirty="0" err="1" smtClean="0"/>
              <a:t>dan</a:t>
            </a:r>
            <a:r>
              <a:rPr lang="en-US" dirty="0" smtClean="0"/>
              <a:t> write.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Class </a:t>
            </a:r>
            <a:r>
              <a:rPr lang="en-US" sz="3200" dirty="0" err="1" smtClean="0"/>
              <a:t>RandomAccessFile</a:t>
            </a:r>
            <a:endParaRPr lang="en-US" sz="32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481138"/>
          <a:ext cx="8686800" cy="461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905000"/>
                <a:gridCol w="5334000"/>
              </a:tblGrid>
              <a:tr h="8491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n-lt"/>
                          <a:cs typeface="Times New Roman" pitchFamily="18" charset="0"/>
                        </a:rPr>
                        <a:t>Tipe</a:t>
                      </a: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  <a:cs typeface="Times New Roman" pitchFamily="18" charset="0"/>
                        </a:rPr>
                        <a:t>Nilai</a:t>
                      </a: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  <a:cs typeface="Times New Roman" pitchFamily="18" charset="0"/>
                        </a:rPr>
                        <a:t>balik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n-lt"/>
                          <a:cs typeface="Times New Roman" pitchFamily="18" charset="0"/>
                        </a:rPr>
                        <a:t>Mathod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n-lt"/>
                          <a:cs typeface="Times New Roman" pitchFamily="18" charset="0"/>
                        </a:rPr>
                        <a:t>Deskripsi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799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void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close()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n-lt"/>
                          <a:ea typeface="Times New Roman"/>
                          <a:cs typeface="Times New Roman" pitchFamily="18" charset="0"/>
                        </a:rPr>
                        <a:t>Menutup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 pitchFamily="18" charset="0"/>
                        </a:rPr>
                        <a:t>RandomAccessFile</a:t>
                      </a:r>
                      <a:endParaRPr lang="en-US" sz="2000" dirty="0"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99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long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length()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Menyatakan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ukuran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RandomAccessFile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9567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n-lt"/>
                          <a:cs typeface="Times New Roman" pitchFamily="18" charset="0"/>
                        </a:rPr>
                        <a:t>int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read();</a:t>
                      </a:r>
                    </a:p>
                    <a:p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read(byte b[])</a:t>
                      </a:r>
                    </a:p>
                    <a:p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read(byte b[], </a:t>
                      </a:r>
                    </a:p>
                    <a:p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awal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,</a:t>
                      </a:r>
                    </a:p>
                    <a:p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n);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Membaca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data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di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RandomAccessFile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sebanyak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n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byte,diletakkan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ke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array b[],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mulai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dari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posisi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awal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, </a:t>
                      </a:r>
                    </a:p>
                    <a:p>
                      <a:r>
                        <a:rPr kumimoji="0" lang="pt-BR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Bila sampai pada akhir baris, maka return value nya bernilai -1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8491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n-lt"/>
                          <a:cs typeface="Times New Roman" pitchFamily="18" charset="0"/>
                        </a:rPr>
                        <a:t>boolean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readBoolean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()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Membaca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bertipe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RandomAccessFile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effectLst/>
              </a:rPr>
              <a:t>Method-method </a:t>
            </a:r>
            <a:r>
              <a:rPr lang="en-US" sz="2800" dirty="0" err="1" smtClean="0">
                <a:effectLst/>
              </a:rPr>
              <a:t>milik</a:t>
            </a:r>
            <a:r>
              <a:rPr lang="en-US" sz="2800" dirty="0" smtClean="0">
                <a:effectLst/>
              </a:rPr>
              <a:t> class </a:t>
            </a:r>
            <a:r>
              <a:rPr lang="en-US" sz="2800" dirty="0" err="1" smtClean="0">
                <a:effectLst/>
              </a:rPr>
              <a:t>RandomAccessFile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066801"/>
          <a:ext cx="86868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057400"/>
                <a:gridCol w="5181600"/>
              </a:tblGrid>
              <a:tr h="671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n-lt"/>
                          <a:cs typeface="Times New Roman" pitchFamily="18" charset="0"/>
                        </a:rPr>
                        <a:t>Tipe</a:t>
                      </a: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  <a:cs typeface="Times New Roman" pitchFamily="18" charset="0"/>
                        </a:rPr>
                        <a:t>Nilai</a:t>
                      </a: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  <a:cs typeface="Times New Roman" pitchFamily="18" charset="0"/>
                        </a:rPr>
                        <a:t>balik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n-lt"/>
                          <a:cs typeface="Times New Roman" pitchFamily="18" charset="0"/>
                        </a:rPr>
                        <a:t>Mathod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n-lt"/>
                          <a:cs typeface="Times New Roman" pitchFamily="18" charset="0"/>
                        </a:rPr>
                        <a:t>Deskripsi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700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byte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readByte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n-lt"/>
                          <a:ea typeface="Times New Roman"/>
                          <a:cs typeface="Times New Roman"/>
                        </a:rPr>
                        <a:t>Membaca 1 byte data di RandomAccessFile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00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char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+mn-lt"/>
                          <a:ea typeface="Times New Roman"/>
                          <a:cs typeface="Times New Roman"/>
                        </a:rPr>
                        <a:t>readChar()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Membaca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1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karakter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di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RandomAccessFile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00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double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+mn-lt"/>
                          <a:ea typeface="Times New Roman"/>
                          <a:cs typeface="Times New Roman"/>
                        </a:rPr>
                        <a:t>readDouble()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Membaca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1 data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bertipe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double (64 bit)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di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RandomAccessFile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00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+mn-lt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+mn-lt"/>
                          <a:ea typeface="Times New Roman"/>
                          <a:cs typeface="Times New Roman"/>
                        </a:rPr>
                        <a:t>readFloat()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Membaca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1 data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bertipe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float </a:t>
                      </a:r>
                      <a:endParaRPr lang="en-US" sz="24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32 bit)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di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RandomAccessFile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00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readInt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Membaca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1 data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bertipe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en-US" sz="24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32 bit)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di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RandomAccessFile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00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String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readLine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Membaca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1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baris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data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bertipe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String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di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RandomAccessFile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effectLst/>
              </a:rPr>
              <a:t>Method-method </a:t>
            </a:r>
            <a:r>
              <a:rPr lang="en-US" sz="2800" dirty="0" err="1" smtClean="0">
                <a:effectLst/>
              </a:rPr>
              <a:t>milik</a:t>
            </a:r>
            <a:r>
              <a:rPr lang="en-US" sz="2800" dirty="0" smtClean="0">
                <a:effectLst/>
              </a:rPr>
              <a:t> class </a:t>
            </a:r>
            <a:r>
              <a:rPr lang="en-US" sz="2800" dirty="0" err="1" smtClean="0">
                <a:effectLst/>
              </a:rPr>
              <a:t>RandomAccessFile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/>
          <a:lstStyle/>
          <a:p>
            <a:r>
              <a:rPr lang="en-US" dirty="0" smtClean="0"/>
              <a:t>Class yang </a:t>
            </a:r>
            <a:r>
              <a:rPr lang="en-US" dirty="0" err="1" smtClean="0"/>
              <a:t>namanya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”</a:t>
            </a:r>
            <a:r>
              <a:rPr lang="en-US" b="1" dirty="0" smtClean="0"/>
              <a:t>Reader” </a:t>
            </a:r>
            <a:r>
              <a:rPr lang="en-US" dirty="0" err="1" smtClean="0"/>
              <a:t>atau</a:t>
            </a:r>
            <a:r>
              <a:rPr lang="en-US" b="1" dirty="0" smtClean="0"/>
              <a:t> ”Writer”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stream yang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b="1" dirty="0" smtClean="0"/>
              <a:t>character.</a:t>
            </a:r>
            <a:r>
              <a:rPr lang="en-US" dirty="0" smtClean="0"/>
              <a:t> </a:t>
            </a:r>
          </a:p>
          <a:p>
            <a:endParaRPr lang="en-US" sz="1000" dirty="0" smtClean="0"/>
          </a:p>
          <a:p>
            <a:r>
              <a:rPr lang="en-US" dirty="0" smtClean="0"/>
              <a:t>Class yang </a:t>
            </a:r>
            <a:r>
              <a:rPr lang="en-US" dirty="0" err="1" smtClean="0"/>
              <a:t>namanya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”</a:t>
            </a:r>
            <a:r>
              <a:rPr lang="en-US" b="1" dirty="0" smtClean="0"/>
              <a:t>Stream”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stream yang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b="1" dirty="0" smtClean="0"/>
              <a:t>byte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 smtClean="0">
                <a:effectLst/>
              </a:rPr>
              <a:t>Pendahuluan</a:t>
            </a:r>
            <a:endParaRPr lang="en-US" sz="32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686800" cy="4741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2057400"/>
                <a:gridCol w="5105400"/>
              </a:tblGrid>
              <a:tr h="7794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n-lt"/>
                          <a:cs typeface="Times New Roman" pitchFamily="18" charset="0"/>
                        </a:rPr>
                        <a:t>Tipe</a:t>
                      </a: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  <a:cs typeface="Times New Roman" pitchFamily="18" charset="0"/>
                        </a:rPr>
                        <a:t>Nilai</a:t>
                      </a: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  <a:cs typeface="Times New Roman" pitchFamily="18" charset="0"/>
                        </a:rPr>
                        <a:t>balik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n-lt"/>
                          <a:cs typeface="Times New Roman" pitchFamily="18" charset="0"/>
                        </a:rPr>
                        <a:t>Mathod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n-lt"/>
                          <a:cs typeface="Times New Roman" pitchFamily="18" charset="0"/>
                        </a:rPr>
                        <a:t>Deskripsi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12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long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readLong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Membaca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1 data 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bertipe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long (64 bit) 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di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RandomAccessFile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2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short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readShort()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Membaca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1 data 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bertipe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short (16 bit) 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di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RandomAccessFile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2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void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seek(long baris)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 dirty="0">
                          <a:latin typeface="+mn-lt"/>
                          <a:ea typeface="Times New Roman"/>
                          <a:cs typeface="Times New Roman"/>
                        </a:rPr>
                        <a:t>Meletakkan pointer file ke posisi baris 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2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void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skipBytes(int 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 dirty="0">
                          <a:latin typeface="+mn-lt"/>
                          <a:ea typeface="Times New Roman"/>
                          <a:cs typeface="Times New Roman"/>
                        </a:rPr>
                        <a:t>Pointer melompat n byte dari posisi sekarang 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319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write()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write(byte b[])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write(byte b[],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2000" dirty="0" err="1" smtClean="0">
                          <a:latin typeface="+mn-lt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awal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     </a:t>
                      </a: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en-US" sz="2000" dirty="0" err="1" smtClean="0">
                          <a:latin typeface="+mn-lt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+mn-lt"/>
                          <a:ea typeface="Times New Roman"/>
                          <a:cs typeface="Times New Roman"/>
                        </a:rPr>
                        <a:t>Menulis data ke RandomAccessFile 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+mn-lt"/>
                          <a:ea typeface="Times New Roman"/>
                          <a:cs typeface="Times New Roman"/>
                        </a:rPr>
                        <a:t>sebanyak n byte, 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+mn-lt"/>
                          <a:ea typeface="Times New Roman"/>
                          <a:cs typeface="Times New Roman"/>
                        </a:rPr>
                        <a:t>dari array b[], 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+mn-lt"/>
                          <a:ea typeface="Times New Roman"/>
                          <a:cs typeface="Times New Roman"/>
                        </a:rPr>
                        <a:t>mulai pada posisi awal. 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effectLst/>
              </a:rPr>
              <a:t>Method-method </a:t>
            </a:r>
            <a:r>
              <a:rPr lang="en-US" sz="3200" dirty="0" err="1" smtClean="0">
                <a:effectLst/>
              </a:rPr>
              <a:t>milik</a:t>
            </a:r>
            <a:r>
              <a:rPr lang="en-US" sz="3200" dirty="0" smtClean="0">
                <a:effectLst/>
              </a:rPr>
              <a:t> class </a:t>
            </a:r>
            <a:r>
              <a:rPr lang="en-US" sz="3200" dirty="0" err="1" smtClean="0">
                <a:effectLst/>
              </a:rPr>
              <a:t>RandomAccessFile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914400"/>
          <a:ext cx="8686800" cy="497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3124200"/>
                <a:gridCol w="4191000"/>
              </a:tblGrid>
              <a:tr h="7729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n-lt"/>
                          <a:cs typeface="Times New Roman" pitchFamily="18" charset="0"/>
                        </a:rPr>
                        <a:t>Tipe</a:t>
                      </a: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  <a:cs typeface="Times New Roman" pitchFamily="18" charset="0"/>
                        </a:rPr>
                        <a:t>Nilai</a:t>
                      </a: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  <a:cs typeface="Times New Roman" pitchFamily="18" charset="0"/>
                        </a:rPr>
                        <a:t>balik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n-lt"/>
                          <a:cs typeface="Times New Roman" pitchFamily="18" charset="0"/>
                        </a:rPr>
                        <a:t>Mathod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n-lt"/>
                          <a:cs typeface="Times New Roman" pitchFamily="18" charset="0"/>
                        </a:rPr>
                        <a:t>Deskripsi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088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boolean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writeBoolean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boolean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 dirty="0">
                          <a:latin typeface="+mn-lt"/>
                          <a:ea typeface="Times New Roman"/>
                          <a:cs typeface="Times New Roman"/>
                        </a:rPr>
                        <a:t>Menuliskan nilai n </a:t>
                      </a:r>
                      <a:endParaRPr lang="nb-NO" sz="2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 dirty="0" smtClean="0"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nb-NO" sz="2000" dirty="0">
                          <a:latin typeface="+mn-lt"/>
                          <a:ea typeface="Times New Roman"/>
                          <a:cs typeface="Times New Roman"/>
                        </a:rPr>
                        <a:t>jika true akan bernilai 1, 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jika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false 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akan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bernilai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0) </a:t>
                      </a:r>
                      <a:endParaRPr lang="en-US" sz="2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+mn-lt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RandomAccessFile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88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byte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writeByte(byte 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Menuliskan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1 byte data </a:t>
                      </a:r>
                      <a:endParaRPr lang="en-US" sz="2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+mn-lt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RandomAccessFile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88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byte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writeBytes(String 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Menuliskan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sejumlah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byte data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+mn-lt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200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RandomAccessFile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88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char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writeChar()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 dirty="0">
                          <a:latin typeface="+mn-lt"/>
                          <a:ea typeface="Times New Roman"/>
                          <a:cs typeface="Times New Roman"/>
                        </a:rPr>
                        <a:t>Menuliskan 1 karakter (16 bit) 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 dirty="0">
                          <a:latin typeface="+mn-lt"/>
                          <a:ea typeface="Times New Roman"/>
                          <a:cs typeface="Times New Roman"/>
                        </a:rPr>
                        <a:t>ke RandomAccessFile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88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char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writeChars()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 dirty="0">
                          <a:latin typeface="+mn-lt"/>
                          <a:ea typeface="Times New Roman"/>
                          <a:cs typeface="Times New Roman"/>
                        </a:rPr>
                        <a:t>Menuliskan sederetan karakter ke RandomAccessFile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88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double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writeDouble()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+mn-lt"/>
                          <a:ea typeface="Times New Roman"/>
                          <a:cs typeface="Times New Roman"/>
                        </a:rPr>
                        <a:t>Menuliskan</a:t>
                      </a: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 1 data </a:t>
                      </a:r>
                      <a:r>
                        <a:rPr lang="en-US" sz="1800" dirty="0" err="1">
                          <a:latin typeface="+mn-lt"/>
                          <a:ea typeface="Times New Roman"/>
                          <a:cs typeface="Times New Roman"/>
                        </a:rPr>
                        <a:t>bertipe</a:t>
                      </a: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latin typeface="+mn-lt"/>
                          <a:ea typeface="Times New Roman"/>
                          <a:cs typeface="Times New Roman"/>
                        </a:rPr>
                        <a:t>double </a:t>
                      </a:r>
                      <a:r>
                        <a:rPr lang="en-US" sz="1800" dirty="0" err="1">
                          <a:latin typeface="+mn-lt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Times New Roman"/>
                          <a:cs typeface="Times New Roman"/>
                        </a:rPr>
                        <a:t>RandomAccessFile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effectLst/>
              </a:rPr>
              <a:t>Method-method </a:t>
            </a:r>
            <a:r>
              <a:rPr lang="en-US" sz="3200" dirty="0" err="1" smtClean="0">
                <a:effectLst/>
              </a:rPr>
              <a:t>milik</a:t>
            </a:r>
            <a:r>
              <a:rPr lang="en-US" sz="3200" dirty="0" smtClean="0">
                <a:effectLst/>
              </a:rPr>
              <a:t> class </a:t>
            </a:r>
            <a:r>
              <a:rPr lang="en-US" sz="3200" dirty="0" err="1" smtClean="0">
                <a:effectLst/>
              </a:rPr>
              <a:t>RandomAccessFile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1" y="1143000"/>
          <a:ext cx="8534399" cy="472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031"/>
                <a:gridCol w="1929516"/>
                <a:gridCol w="5194852"/>
              </a:tblGrid>
              <a:tr h="9131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n-lt"/>
                          <a:cs typeface="Times New Roman" pitchFamily="18" charset="0"/>
                        </a:rPr>
                        <a:t>Tipe</a:t>
                      </a: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  <a:cs typeface="Times New Roman" pitchFamily="18" charset="0"/>
                        </a:rPr>
                        <a:t>Nilai</a:t>
                      </a:r>
                      <a:r>
                        <a:rPr lang="en-US" sz="2000" dirty="0" smtClean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+mn-lt"/>
                          <a:cs typeface="Times New Roman" pitchFamily="18" charset="0"/>
                        </a:rPr>
                        <a:t>balik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n-lt"/>
                          <a:cs typeface="Times New Roman" pitchFamily="18" charset="0"/>
                        </a:rPr>
                        <a:t>Mathod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n-lt"/>
                          <a:cs typeface="Times New Roman" pitchFamily="18" charset="0"/>
                        </a:rPr>
                        <a:t>Deskripsi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9528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+mn-lt"/>
                          <a:ea typeface="Times New Roman"/>
                          <a:cs typeface="Times New Roman"/>
                        </a:rPr>
                        <a:t>float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+mn-lt"/>
                          <a:ea typeface="Times New Roman"/>
                          <a:cs typeface="Times New Roman"/>
                        </a:rPr>
                        <a:t>writeFloat()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Menuliskan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1 data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bertipe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float </a:t>
                      </a:r>
                      <a:endParaRPr lang="en-US" sz="24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latin typeface="+mn-lt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240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RandomAccessFile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528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latin typeface="+mn-lt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writeInt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Menuliskan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1 data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bertipe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en-US" sz="24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latin typeface="+mn-lt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240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RandomAccessFile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528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long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+mn-lt"/>
                          <a:ea typeface="Times New Roman"/>
                          <a:cs typeface="Times New Roman"/>
                        </a:rPr>
                        <a:t>writeLong()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Menuliskan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1 data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bertipe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long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RandomAccessFile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528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short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+mn-lt"/>
                          <a:ea typeface="Times New Roman"/>
                          <a:cs typeface="Times New Roman"/>
                        </a:rPr>
                        <a:t>writeShort()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Menuliskan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1 data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bertipe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short </a:t>
                      </a:r>
                      <a:endParaRPr lang="en-US" sz="24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latin typeface="+mn-lt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2400" dirty="0" smtClean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RandomAccessFile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effectLst/>
              </a:rPr>
              <a:t>Method-method </a:t>
            </a:r>
            <a:r>
              <a:rPr lang="en-US" sz="2800" dirty="0" err="1" smtClean="0">
                <a:effectLst/>
              </a:rPr>
              <a:t>milik</a:t>
            </a:r>
            <a:r>
              <a:rPr lang="en-US" sz="2800" dirty="0" smtClean="0">
                <a:effectLst/>
              </a:rPr>
              <a:t> class </a:t>
            </a:r>
            <a:r>
              <a:rPr lang="en-US" sz="2800" dirty="0" err="1" smtClean="0">
                <a:effectLst/>
              </a:rPr>
              <a:t>RandomAccessFile</a:t>
            </a:r>
            <a:endParaRPr lang="en-US" sz="2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 yang </a:t>
            </a:r>
            <a:r>
              <a:rPr lang="en-US" dirty="0" err="1" smtClean="0"/>
              <a:t>memperlihatkan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RandomAccessFile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class EditFile.java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Class </a:t>
            </a:r>
            <a:r>
              <a:rPr lang="en-US" sz="3200" dirty="0" err="1" smtClean="0"/>
              <a:t>RandomAccessFile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88091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file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file </a:t>
            </a:r>
            <a:r>
              <a:rPr lang="en-US" dirty="0" err="1" smtClean="0"/>
              <a:t>tersebut</a:t>
            </a:r>
            <a:r>
              <a:rPr lang="en-US" dirty="0" smtClean="0"/>
              <a:t> (</a:t>
            </a:r>
            <a:r>
              <a:rPr lang="en-US" dirty="0" err="1" smtClean="0"/>
              <a:t>tipe</a:t>
            </a:r>
            <a:r>
              <a:rPr lang="en-US" dirty="0" smtClean="0"/>
              <a:t>, </a:t>
            </a:r>
            <a:r>
              <a:rPr lang="en-US" dirty="0" err="1" smtClean="0"/>
              <a:t>ijin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, </a:t>
            </a:r>
            <a:r>
              <a:rPr lang="en-US" dirty="0" err="1" smtClean="0"/>
              <a:t>kapasitas</a:t>
            </a:r>
            <a:r>
              <a:rPr lang="en-US" dirty="0" smtClean="0"/>
              <a:t> byte, </a:t>
            </a:r>
            <a:r>
              <a:rPr lang="en-US" dirty="0" err="1" smtClean="0"/>
              <a:t>tgl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dimodifikasi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lain-lain).</a:t>
            </a:r>
          </a:p>
          <a:p>
            <a:endParaRPr lang="en-US" sz="1000" dirty="0" smtClean="0"/>
          </a:p>
          <a:p>
            <a:r>
              <a:rPr lang="en-US" dirty="0" smtClean="0"/>
              <a:t>Constructor </a:t>
            </a:r>
            <a:r>
              <a:rPr lang="en-US" dirty="0" err="1" smtClean="0"/>
              <a:t>milik</a:t>
            </a:r>
            <a:r>
              <a:rPr lang="en-US" dirty="0" smtClean="0"/>
              <a:t> File </a:t>
            </a:r>
            <a:r>
              <a:rPr lang="en-US" dirty="0" err="1" smtClean="0"/>
              <a:t>sebagai</a:t>
            </a:r>
            <a:r>
              <a:rPr lang="en-US" dirty="0" smtClean="0"/>
              <a:t> class:</a:t>
            </a:r>
          </a:p>
          <a:p>
            <a:r>
              <a:rPr lang="en-US" b="1" i="1" dirty="0" smtClean="0"/>
              <a:t>File</a:t>
            </a:r>
            <a:r>
              <a:rPr lang="en-US" i="1" dirty="0" smtClean="0"/>
              <a:t>(String </a:t>
            </a:r>
            <a:r>
              <a:rPr lang="en-US" i="1" dirty="0" err="1" smtClean="0"/>
              <a:t>namafile</a:t>
            </a:r>
            <a:r>
              <a:rPr lang="en-US" i="1" dirty="0" smtClean="0"/>
              <a:t>)</a:t>
            </a:r>
            <a:endParaRPr lang="en-US" dirty="0" smtClean="0"/>
          </a:p>
          <a:p>
            <a:r>
              <a:rPr lang="en-US" b="1" i="1" dirty="0" smtClean="0"/>
              <a:t>File</a:t>
            </a:r>
            <a:r>
              <a:rPr lang="en-US" i="1" dirty="0" smtClean="0"/>
              <a:t>(String directory, String </a:t>
            </a:r>
            <a:r>
              <a:rPr lang="en-US" i="1" dirty="0" err="1" smtClean="0"/>
              <a:t>namafile</a:t>
            </a:r>
            <a:r>
              <a:rPr lang="en-US" i="1" dirty="0" smtClean="0"/>
              <a:t>)</a:t>
            </a:r>
            <a:endParaRPr lang="en-US" dirty="0" smtClean="0"/>
          </a:p>
          <a:p>
            <a:r>
              <a:rPr lang="en-US" b="1" i="1" dirty="0" smtClean="0"/>
              <a:t>File</a:t>
            </a:r>
            <a:r>
              <a:rPr lang="en-US" i="1" dirty="0" smtClean="0"/>
              <a:t>(String </a:t>
            </a:r>
            <a:r>
              <a:rPr lang="en-US" i="1" dirty="0" err="1" smtClean="0"/>
              <a:t>directoryObject</a:t>
            </a:r>
            <a:r>
              <a:rPr lang="en-US" i="1" dirty="0" smtClean="0"/>
              <a:t>, String </a:t>
            </a:r>
            <a:r>
              <a:rPr lang="en-US" i="1" dirty="0" err="1" smtClean="0"/>
              <a:t>namafile</a:t>
            </a:r>
            <a:r>
              <a:rPr lang="en-US" i="1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8683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/>
              </a:rPr>
              <a:t>File </a:t>
            </a:r>
            <a:r>
              <a:rPr lang="en-US" sz="3200" dirty="0" err="1" smtClean="0">
                <a:effectLst/>
              </a:rPr>
              <a:t>sebagai</a:t>
            </a:r>
            <a:r>
              <a:rPr lang="en-US" sz="3200" dirty="0" smtClean="0">
                <a:effectLst/>
              </a:rPr>
              <a:t> Class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066801"/>
          <a:ext cx="8686800" cy="4724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905000"/>
                <a:gridCol w="4724400"/>
              </a:tblGrid>
              <a:tr h="46731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Tipe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nilai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balik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Nama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Deskripsi</a:t>
                      </a:r>
                      <a:endParaRPr lang="en-US" dirty="0"/>
                    </a:p>
                  </a:txBody>
                  <a:tcPr/>
                </a:tc>
              </a:tr>
              <a:tr h="467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boolean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canRead()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Boleh/tidaknya file dibaca</a:t>
                      </a:r>
                    </a:p>
                  </a:txBody>
                  <a:tcPr marL="68580" marR="68580" marT="0" marB="0" anchor="ctr"/>
                </a:tc>
              </a:tr>
              <a:tr h="467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boolean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canWrite()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Boleh/tidaknya file ditulis</a:t>
                      </a:r>
                    </a:p>
                  </a:txBody>
                  <a:tcPr marL="68580" marR="68580" marT="0" marB="0" anchor="ctr"/>
                </a:tc>
              </a:tr>
              <a:tr h="467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createNewFile()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Membuat file baru</a:t>
                      </a:r>
                    </a:p>
                  </a:txBody>
                  <a:tcPr marL="68580" marR="68580" marT="0" marB="0" anchor="ctr"/>
                </a:tc>
              </a:tr>
              <a:tr h="467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void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delete()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Menghapus suatu file/directory</a:t>
                      </a:r>
                    </a:p>
                  </a:txBody>
                  <a:tcPr marL="68580" marR="68580" marT="0" marB="0" anchor="ctr"/>
                </a:tc>
              </a:tr>
              <a:tr h="467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boolean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exists()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Ada/tidaknya suatu file</a:t>
                      </a:r>
                    </a:p>
                  </a:txBody>
                  <a:tcPr marL="68580" marR="68580" marT="0" marB="0" anchor="ctr"/>
                </a:tc>
              </a:tr>
              <a:tr h="1920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boolean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isAbsolute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Path absolute </a:t>
                      </a: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adalah</a:t>
                      </a: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path yang </a:t>
                      </a: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diawali</a:t>
                      </a: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dari</a:t>
                      </a: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akar</a:t>
                      </a:r>
                      <a:r>
                        <a:rPr lang="en-US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endParaRPr lang="en-US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Method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ini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memberikan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nilai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balik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true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jika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path yang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menyimpan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suatu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file/directory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adalah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path absolute.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effectLst/>
              </a:rPr>
              <a:t>Method  </a:t>
            </a:r>
            <a:r>
              <a:rPr lang="en-US" sz="2800" dirty="0" err="1" smtClean="0">
                <a:effectLst/>
              </a:rPr>
              <a:t>Informasi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suatu</a:t>
            </a:r>
            <a:r>
              <a:rPr lang="en-US" sz="2800" dirty="0" smtClean="0">
                <a:effectLst/>
              </a:rPr>
              <a:t> File/Directory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066797"/>
          <a:ext cx="8763000" cy="4876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814"/>
                <a:gridCol w="1938717"/>
                <a:gridCol w="4730469"/>
              </a:tblGrid>
              <a:tr h="58570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Tipe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nilai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balik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Deskripsi</a:t>
                      </a:r>
                      <a:endParaRPr lang="en-US" dirty="0"/>
                    </a:p>
                  </a:txBody>
                  <a:tcPr anchor="ctr"/>
                </a:tc>
              </a:tr>
              <a:tr h="19894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Sylfaen"/>
                          <a:ea typeface="Times New Roman"/>
                          <a:cs typeface="Times New Roman"/>
                        </a:rPr>
                        <a:t>boolean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isDirectory</a:t>
                      </a:r>
                      <a:r>
                        <a:rPr lang="en-US" sz="2000" dirty="0" smtClean="0">
                          <a:latin typeface="Sylfaen"/>
                          <a:ea typeface="Times New Roman"/>
                          <a:cs typeface="Times New Roman"/>
                        </a:rPr>
                        <a:t>()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dirty="0" smtClean="0">
                        <a:latin typeface="Sylfae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isFile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()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Nilai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balik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true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jika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objek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yang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memanggil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method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ini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adalah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directory</a:t>
                      </a:r>
                      <a:r>
                        <a:rPr lang="en-US" sz="2000" dirty="0" smtClean="0">
                          <a:latin typeface="Sylfaen"/>
                          <a:ea typeface="Times New Roman"/>
                          <a:cs typeface="Times New Roman"/>
                        </a:rPr>
                        <a:t>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Nilai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balik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true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jika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objek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yang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memanggil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method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ini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adalah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file.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88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String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getAbsolute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()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Memberikan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path absolute yang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menyimpan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suatu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file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005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String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getName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()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Memberikan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nama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suatu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file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12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String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getParent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()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Memberikan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nama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parent directory yang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menyimpan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suatu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file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79216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effectLst/>
              </a:rPr>
              <a:t>Method  </a:t>
            </a:r>
            <a:r>
              <a:rPr lang="en-US" sz="2800" dirty="0" err="1" smtClean="0">
                <a:effectLst/>
              </a:rPr>
              <a:t>Informasi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suatu</a:t>
            </a:r>
            <a:r>
              <a:rPr lang="en-US" sz="2800" dirty="0" smtClean="0">
                <a:effectLst/>
              </a:rPr>
              <a:t> File/Directory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686800" cy="480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743200"/>
                <a:gridCol w="3962400"/>
              </a:tblGrid>
              <a:tr h="6365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Tipe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nilai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balik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Deskripsi</a:t>
                      </a:r>
                      <a:endParaRPr lang="en-US" dirty="0"/>
                    </a:p>
                  </a:txBody>
                  <a:tcPr anchor="ctr"/>
                </a:tc>
              </a:tr>
              <a:tr h="798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getPath()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Memberikan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nama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path </a:t>
                      </a:r>
                      <a:r>
                        <a:rPr lang="en-US" sz="2000" dirty="0" err="1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untuk</a:t>
                      </a:r>
                      <a:r>
                        <a:rPr lang="en-US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suatu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file/directory</a:t>
                      </a:r>
                    </a:p>
                  </a:txBody>
                  <a:tcPr marL="68580" marR="68580" marT="0" marB="0" anchor="ctr"/>
                </a:tc>
              </a:tr>
              <a:tr h="798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date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lastModified()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Memberikan tanggal terakhir dimodifikasi</a:t>
                      </a:r>
                    </a:p>
                  </a:txBody>
                  <a:tcPr marL="68580" marR="68580" marT="0" marB="0" anchor="ctr"/>
                </a:tc>
              </a:tr>
              <a:tr h="4855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long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length()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Jumlah byte suatu file</a:t>
                      </a:r>
                    </a:p>
                  </a:txBody>
                  <a:tcPr marL="68580" marR="68580" marT="0" marB="0" anchor="ctr"/>
                </a:tc>
              </a:tr>
              <a:tr h="798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list()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Memberikan daftar nama file yang berada pada suatu directory</a:t>
                      </a:r>
                    </a:p>
                  </a:txBody>
                  <a:tcPr marL="68580" marR="68580" marT="0" marB="0" anchor="ctr"/>
                </a:tc>
              </a:tr>
              <a:tr h="798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mkdir()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Membuat satu/lebih directory pada directory kerja</a:t>
                      </a:r>
                    </a:p>
                  </a:txBody>
                  <a:tcPr marL="68580" marR="68580" marT="0" marB="0" anchor="ctr"/>
                </a:tc>
              </a:tr>
              <a:tr h="4855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void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renameTo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(File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fileBaru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Mengganti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nama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file/directory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effectLst/>
              </a:rPr>
              <a:t>Method  </a:t>
            </a:r>
            <a:r>
              <a:rPr lang="en-US" sz="2800" dirty="0" err="1" smtClean="0">
                <a:effectLst/>
              </a:rPr>
              <a:t>Informasi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suatu</a:t>
            </a:r>
            <a:r>
              <a:rPr lang="en-US" sz="2800" dirty="0" smtClean="0">
                <a:effectLst/>
              </a:rPr>
              <a:t> File/Directory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InfoFile.java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Contoh</a:t>
            </a:r>
            <a:r>
              <a:rPr lang="en-US" sz="2800" dirty="0" smtClean="0">
                <a:effectLst/>
              </a:rPr>
              <a:t> program </a:t>
            </a:r>
            <a:r>
              <a:rPr lang="en-US" sz="2800" dirty="0" err="1" smtClean="0">
                <a:effectLst/>
              </a:rPr>
              <a:t>untuk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mendapatkan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informasi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yg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berkaitan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dengan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suatu</a:t>
            </a:r>
            <a:r>
              <a:rPr lang="en-US" sz="2800" dirty="0" smtClean="0">
                <a:effectLst/>
              </a:rPr>
              <a:t> File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18773</TotalTime>
  <Words>2231</Words>
  <Application>Microsoft Office PowerPoint</Application>
  <PresentationFormat>On-screen Show (4:3)</PresentationFormat>
  <Paragraphs>458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Concourse</vt:lpstr>
      <vt:lpstr>File dan Stream I/O</vt:lpstr>
      <vt:lpstr>Pendahuluan</vt:lpstr>
      <vt:lpstr>Pendahuluan</vt:lpstr>
      <vt:lpstr>Pendahuluan</vt:lpstr>
      <vt:lpstr>File sebagai Class </vt:lpstr>
      <vt:lpstr>Method  Informasi suatu File/Directory</vt:lpstr>
      <vt:lpstr>Method  Informasi suatu File/Directory</vt:lpstr>
      <vt:lpstr>Method  Informasi suatu File/Directory</vt:lpstr>
      <vt:lpstr>Contoh program untuk mendapatkan informasi yg berkaitan dengan suatu File</vt:lpstr>
      <vt:lpstr>Menghapus File</vt:lpstr>
      <vt:lpstr>Mengganti nama file</vt:lpstr>
      <vt:lpstr>Menampilkan Isi Directory</vt:lpstr>
      <vt:lpstr>Class JFileChooser</vt:lpstr>
      <vt:lpstr>Stream I/O</vt:lpstr>
      <vt:lpstr>Hirarki class yang implementasikan method()-method() di dalam interface InputStream</vt:lpstr>
      <vt:lpstr>Hirarki class yang implementasikan method()-method() di dalam interface OutputStream</vt:lpstr>
      <vt:lpstr>Membaca dan menulis karakter pada file text</vt:lpstr>
      <vt:lpstr>Membaca dan menulis karakter pada file text dengan bufering</vt:lpstr>
      <vt:lpstr>Hirarki class turunan dari class Reader</vt:lpstr>
      <vt:lpstr>Hirarki class turunan dari class Writer</vt:lpstr>
      <vt:lpstr>Langkah-langkah bekerja Baca/Tulis menggunakan objek Strean I/O</vt:lpstr>
      <vt:lpstr>Langkah-langkah bekerja Baca/Tulis menggunakan objek Strean I/O</vt:lpstr>
      <vt:lpstr>Langkah-langkah bekerja Baca/Tulis menggunakan objek Strean I/O</vt:lpstr>
      <vt:lpstr>Langkah-langkah bekerja Baca/Tulis menggunakan objek Strean I/O</vt:lpstr>
      <vt:lpstr>Langkah-langkah bekerja Baca/Tulis menggunakan objek Strean I/O</vt:lpstr>
      <vt:lpstr>Contoh algoritma baca/tulis file (pada langkah ke-5)  untuk menghitung kapasitasnya: </vt:lpstr>
      <vt:lpstr>Langkah-langkah bekerja Baca/Tulis menggunakan objek Strean I/O</vt:lpstr>
      <vt:lpstr>Membaca Input dari Keyboard</vt:lpstr>
      <vt:lpstr>Ada tiga cara untuk memasukkan data  melalui keyboard</vt:lpstr>
      <vt:lpstr>Membaca Isi file menggunakan  class FileInputStream</vt:lpstr>
      <vt:lpstr>Menulis ke file menggunakan  class FileOutputStream</vt:lpstr>
      <vt:lpstr>Menulis ke file menggunakan  class FileOutputStream</vt:lpstr>
      <vt:lpstr>Membaca Isi file text menggunakan  class FileReader</vt:lpstr>
      <vt:lpstr>Membaca Isi file text menggunakan  class FileReader</vt:lpstr>
      <vt:lpstr>Menulis ke file text menggunakan  class FileWriter</vt:lpstr>
      <vt:lpstr>Contoh program menulis ke file text menggunakan class FileWriter</vt:lpstr>
      <vt:lpstr>Class RandomAccessFile</vt:lpstr>
      <vt:lpstr>Method-method milik class RandomAccessFile</vt:lpstr>
      <vt:lpstr>Method-method milik class RandomAccessFile</vt:lpstr>
      <vt:lpstr>Method-method milik class RandomAccessFile</vt:lpstr>
      <vt:lpstr>Method-method milik class RandomAccessFile</vt:lpstr>
      <vt:lpstr>Method-method milik class RandomAccessFile</vt:lpstr>
      <vt:lpstr>Class RandomAccessFile</vt:lpstr>
    </vt:vector>
  </TitlesOfParts>
  <Company>Columbia University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COMPAQ</cp:lastModifiedBy>
  <cp:revision>387</cp:revision>
  <dcterms:created xsi:type="dcterms:W3CDTF">2001-04-26T04:38:43Z</dcterms:created>
  <dcterms:modified xsi:type="dcterms:W3CDTF">2019-10-26T16:36:45Z</dcterms:modified>
</cp:coreProperties>
</file>