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47"/>
  </p:notesMasterIdLst>
  <p:handoutMasterIdLst>
    <p:handoutMasterId r:id="rId48"/>
  </p:handoutMasterIdLst>
  <p:sldIdLst>
    <p:sldId id="437" r:id="rId2"/>
    <p:sldId id="438" r:id="rId3"/>
    <p:sldId id="441" r:id="rId4"/>
    <p:sldId id="442" r:id="rId5"/>
    <p:sldId id="443" r:id="rId6"/>
    <p:sldId id="444" r:id="rId7"/>
    <p:sldId id="446" r:id="rId8"/>
    <p:sldId id="482" r:id="rId9"/>
    <p:sldId id="447" r:id="rId10"/>
    <p:sldId id="449" r:id="rId11"/>
    <p:sldId id="450" r:id="rId12"/>
    <p:sldId id="451" r:id="rId13"/>
    <p:sldId id="452" r:id="rId14"/>
    <p:sldId id="453" r:id="rId15"/>
    <p:sldId id="454" r:id="rId16"/>
    <p:sldId id="455" r:id="rId17"/>
    <p:sldId id="456" r:id="rId18"/>
    <p:sldId id="457" r:id="rId19"/>
    <p:sldId id="459" r:id="rId20"/>
    <p:sldId id="460" r:id="rId21"/>
    <p:sldId id="461" r:id="rId22"/>
    <p:sldId id="483" r:id="rId23"/>
    <p:sldId id="463" r:id="rId24"/>
    <p:sldId id="464" r:id="rId25"/>
    <p:sldId id="465" r:id="rId26"/>
    <p:sldId id="466" r:id="rId27"/>
    <p:sldId id="471" r:id="rId28"/>
    <p:sldId id="473" r:id="rId29"/>
    <p:sldId id="474" r:id="rId30"/>
    <p:sldId id="475" r:id="rId31"/>
    <p:sldId id="477" r:id="rId32"/>
    <p:sldId id="484" r:id="rId33"/>
    <p:sldId id="478" r:id="rId34"/>
    <p:sldId id="485" r:id="rId35"/>
    <p:sldId id="479" r:id="rId36"/>
    <p:sldId id="486" r:id="rId37"/>
    <p:sldId id="487" r:id="rId38"/>
    <p:sldId id="480" r:id="rId39"/>
    <p:sldId id="488" r:id="rId40"/>
    <p:sldId id="481" r:id="rId41"/>
    <p:sldId id="489" r:id="rId42"/>
    <p:sldId id="490" r:id="rId43"/>
    <p:sldId id="494" r:id="rId44"/>
    <p:sldId id="493" r:id="rId45"/>
    <p:sldId id="495" r:id="rId46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0707"/>
    <a:srgbClr val="000000"/>
    <a:srgbClr val="CCFF33"/>
    <a:srgbClr val="66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3" autoAdjust="0"/>
    <p:restoredTop sz="94643" autoAdjust="0"/>
  </p:normalViewPr>
  <p:slideViewPr>
    <p:cSldViewPr>
      <p:cViewPr varScale="1">
        <p:scale>
          <a:sx n="74" d="100"/>
          <a:sy n="74" d="100"/>
        </p:scale>
        <p:origin x="-10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C86F193C-C289-4371-A97A-BE0216192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9314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6138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24363"/>
            <a:ext cx="5029200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6BB55178-6231-4D76-9FDA-850185061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039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656" r:id="rId12"/>
    <p:sldLayoutId id="2147483666" r:id="rId13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otn.oracle.com/software/tech/java/sqlj_jdbc/index.html" TargetMode="External"/><Relationship Id="rId3" Type="http://schemas.openxmlformats.org/officeDocument/2006/relationships/hyperlink" Target="http://www.mysql.com/" TargetMode="External"/><Relationship Id="rId7" Type="http://schemas.openxmlformats.org/officeDocument/2006/relationships/hyperlink" Target="http://www.oracle.com/" TargetMode="External"/><Relationship Id="rId2" Type="http://schemas.openxmlformats.org/officeDocument/2006/relationships/hyperlink" Target="http://java.sun.com/product/jdbc/driver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dbc.postgresql.org/" TargetMode="External"/><Relationship Id="rId5" Type="http://schemas.openxmlformats.org/officeDocument/2006/relationships/hyperlink" Target="http://www.postgresql.org/" TargetMode="External"/><Relationship Id="rId4" Type="http://schemas.openxmlformats.org/officeDocument/2006/relationships/hyperlink" Target="http://www.mysql.com/downloads/api-jdbc-stable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200" b="1" dirty="0" smtClean="0"/>
              <a:t>1. Driver </a:t>
            </a:r>
            <a:r>
              <a:rPr lang="en-US" sz="3200" b="1" dirty="0" err="1" smtClean="0"/>
              <a:t>dan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cara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koneksi</a:t>
            </a:r>
            <a:endParaRPr lang="en-US" sz="3200" b="1" i="1" dirty="0" smtClean="0"/>
          </a:p>
          <a:p>
            <a:endParaRPr lang="en-US" sz="1000" b="1" i="1" dirty="0" smtClean="0"/>
          </a:p>
          <a:p>
            <a:pPr>
              <a:buNone/>
            </a:pPr>
            <a:r>
              <a:rPr lang="en-US" sz="3200" b="1" dirty="0" smtClean="0"/>
              <a:t>2. ODBC Driver</a:t>
            </a:r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3200" b="1" dirty="0" smtClean="0"/>
              <a:t>3. SQL Query </a:t>
            </a:r>
            <a:r>
              <a:rPr lang="en-US" sz="3200" b="1" dirty="0" err="1" smtClean="0"/>
              <a:t>di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MySql</a:t>
            </a:r>
            <a:endParaRPr lang="en-US" sz="3200" b="1" dirty="0" smtClean="0"/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3200" b="1" dirty="0" smtClean="0"/>
              <a:t>4. Stored Procedure </a:t>
            </a:r>
            <a:r>
              <a:rPr lang="en-US" sz="3200" b="1" dirty="0" err="1" smtClean="0"/>
              <a:t>di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MySql</a:t>
            </a:r>
            <a:endParaRPr lang="en-US" sz="3200" b="1" dirty="0" smtClean="0"/>
          </a:p>
          <a:p>
            <a:pPr>
              <a:buNone/>
            </a:pPr>
            <a:endParaRPr lang="en-US" sz="1400" b="1" dirty="0" smtClean="0"/>
          </a:p>
          <a:p>
            <a:pPr>
              <a:buNone/>
            </a:pPr>
            <a:r>
              <a:rPr lang="en-US" sz="3200" b="1" dirty="0" smtClean="0"/>
              <a:t>5. </a:t>
            </a:r>
            <a:r>
              <a:rPr lang="en-US" sz="3200" b="1" dirty="0" err="1" smtClean="0"/>
              <a:t>Langkah-langkah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Pemrograman</a:t>
            </a:r>
            <a:r>
              <a:rPr lang="en-US" sz="3200" b="1" dirty="0" smtClean="0"/>
              <a:t> JDBC</a:t>
            </a:r>
          </a:p>
          <a:p>
            <a:pPr>
              <a:buNone/>
            </a:pPr>
            <a:endParaRPr lang="en-US" sz="1200" b="1" dirty="0" smtClean="0"/>
          </a:p>
          <a:p>
            <a:pPr>
              <a:buNone/>
            </a:pPr>
            <a:r>
              <a:rPr lang="en-US" sz="3200" b="1" dirty="0" smtClean="0"/>
              <a:t>6. JDBC Metadata</a:t>
            </a:r>
          </a:p>
          <a:p>
            <a:pPr>
              <a:buNone/>
            </a:pPr>
            <a:endParaRPr lang="en-US" sz="1200" b="1" dirty="0" smtClean="0"/>
          </a:p>
          <a:p>
            <a:pPr>
              <a:buNone/>
            </a:pPr>
            <a:r>
              <a:rPr lang="en-US" sz="3200" b="1" dirty="0" smtClean="0"/>
              <a:t>7. JDBC Update </a:t>
            </a:r>
            <a:r>
              <a:rPr lang="en-US" sz="3200" dirty="0" smtClean="0"/>
              <a:t>(</a:t>
            </a:r>
            <a:r>
              <a:rPr lang="en-US" sz="3200" dirty="0" err="1" smtClean="0"/>
              <a:t>mekanisme</a:t>
            </a:r>
            <a:r>
              <a:rPr lang="en-US" sz="3200" dirty="0" smtClean="0"/>
              <a:t> Commit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</a:p>
          <a:p>
            <a:pPr>
              <a:buNone/>
            </a:pPr>
            <a:r>
              <a:rPr lang="en-US" sz="3200" dirty="0" smtClean="0"/>
              <a:t>    Rollback, </a:t>
            </a:r>
            <a:r>
              <a:rPr lang="en-US" sz="3200" dirty="0" err="1" smtClean="0"/>
              <a:t>mekanisme</a:t>
            </a:r>
            <a:r>
              <a:rPr lang="en-US" sz="3200" dirty="0" smtClean="0"/>
              <a:t> Prepared SQL,   </a:t>
            </a:r>
          </a:p>
          <a:p>
            <a:pPr>
              <a:buNone/>
            </a:pPr>
            <a:r>
              <a:rPr lang="en-US" sz="3200" dirty="0" smtClean="0"/>
              <a:t>    </a:t>
            </a:r>
            <a:r>
              <a:rPr lang="en-US" sz="3200" dirty="0" err="1" smtClean="0"/>
              <a:t>mekanisme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mengakses</a:t>
            </a:r>
            <a:r>
              <a:rPr lang="en-US" sz="3200" dirty="0" smtClean="0"/>
              <a:t> Stored </a:t>
            </a:r>
          </a:p>
          <a:p>
            <a:pPr>
              <a:buNone/>
            </a:pPr>
            <a:r>
              <a:rPr lang="en-US" sz="3200" dirty="0" smtClean="0"/>
              <a:t>    </a:t>
            </a:r>
            <a:r>
              <a:rPr lang="en-US" sz="3200" dirty="0" err="1" smtClean="0"/>
              <a:t>Procedured</a:t>
            </a:r>
            <a:r>
              <a:rPr lang="en-US" sz="3200" dirty="0" smtClean="0"/>
              <a:t>)</a:t>
            </a:r>
            <a:endParaRPr lang="en-US" sz="3200" b="1" dirty="0" smtClean="0"/>
          </a:p>
          <a:p>
            <a:pPr>
              <a:buNone/>
            </a:pPr>
            <a:endParaRPr lang="en-US" sz="1200" b="1" dirty="0" smtClean="0"/>
          </a:p>
          <a:p>
            <a:pPr>
              <a:buNone/>
            </a:pPr>
            <a:r>
              <a:rPr lang="en-US" sz="3200" b="1" dirty="0" smtClean="0"/>
              <a:t>8. </a:t>
            </a:r>
            <a:r>
              <a:rPr lang="en-US" sz="3200" b="1" dirty="0" err="1" smtClean="0"/>
              <a:t>Contoh</a:t>
            </a:r>
            <a:r>
              <a:rPr lang="en-US" sz="3200" b="1" dirty="0" smtClean="0"/>
              <a:t> Program JDBC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>
                <a:effectLst/>
              </a:rPr>
              <a:t>JDBC</a:t>
            </a:r>
            <a:endParaRPr lang="en-US" sz="3400" dirty="0"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016691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Data Control Language</a:t>
            </a:r>
          </a:p>
          <a:p>
            <a:r>
              <a:rPr lang="en-US" b="1" dirty="0" err="1" smtClean="0"/>
              <a:t>Lanjutan</a:t>
            </a:r>
            <a:r>
              <a:rPr lang="en-US" b="1" dirty="0" smtClean="0"/>
              <a:t> </a:t>
            </a:r>
            <a:r>
              <a:rPr lang="en-US" b="1" dirty="0" err="1" smtClean="0"/>
              <a:t>contoh</a:t>
            </a:r>
            <a:r>
              <a:rPr lang="en-US" b="1" dirty="0" smtClean="0"/>
              <a:t>:</a:t>
            </a:r>
          </a:p>
          <a:p>
            <a:endParaRPr lang="en-US" sz="1400" dirty="0" smtClean="0"/>
          </a:p>
          <a:p>
            <a:r>
              <a:rPr lang="en-US" dirty="0" smtClean="0"/>
              <a:t>// </a:t>
            </a:r>
            <a:r>
              <a:rPr lang="en-US" dirty="0" err="1" smtClean="0"/>
              <a:t>mengubah</a:t>
            </a:r>
            <a:r>
              <a:rPr lang="en-US" dirty="0" smtClean="0"/>
              <a:t> password user</a:t>
            </a:r>
          </a:p>
          <a:p>
            <a:r>
              <a:rPr lang="en-US" sz="2900" b="1" dirty="0" smtClean="0"/>
              <a:t>use </a:t>
            </a:r>
            <a:r>
              <a:rPr lang="en-US" sz="2900" b="1" dirty="0" err="1" smtClean="0"/>
              <a:t>mysql</a:t>
            </a:r>
            <a:r>
              <a:rPr lang="en-US" sz="2900" b="1" dirty="0" smtClean="0"/>
              <a:t>;</a:t>
            </a:r>
            <a:endParaRPr lang="en-US" sz="2900" dirty="0" smtClean="0"/>
          </a:p>
          <a:p>
            <a:r>
              <a:rPr lang="en-US" sz="2900" b="1" dirty="0" smtClean="0"/>
              <a:t>update user set password=password(’</a:t>
            </a:r>
            <a:r>
              <a:rPr lang="en-US" sz="2900" b="1" dirty="0" err="1" smtClean="0"/>
              <a:t>gembok</a:t>
            </a:r>
            <a:r>
              <a:rPr lang="en-US" sz="2900" b="1" dirty="0" smtClean="0"/>
              <a:t>’) where user=’</a:t>
            </a:r>
            <a:r>
              <a:rPr lang="en-US" sz="2900" b="1" dirty="0" err="1" smtClean="0"/>
              <a:t>edo</a:t>
            </a:r>
            <a:r>
              <a:rPr lang="en-US" sz="2900" b="1" dirty="0" smtClean="0"/>
              <a:t>’;</a:t>
            </a:r>
            <a:endParaRPr lang="en-US" sz="2900" dirty="0" smtClean="0"/>
          </a:p>
          <a:p>
            <a:r>
              <a:rPr lang="en-US" sz="2900" b="1" dirty="0" smtClean="0"/>
              <a:t>flush privileges;</a:t>
            </a:r>
            <a:endParaRPr lang="en-US" sz="2900" dirty="0" smtClean="0"/>
          </a:p>
          <a:p>
            <a:endParaRPr lang="en-US" sz="1400" dirty="0" smtClean="0"/>
          </a:p>
          <a:p>
            <a:r>
              <a:rPr lang="en-US" dirty="0" smtClean="0"/>
              <a:t>//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</a:p>
          <a:p>
            <a:r>
              <a:rPr lang="en-US" sz="2900" b="1" dirty="0" smtClean="0"/>
              <a:t>grant [privileges] on [</a:t>
            </a:r>
            <a:r>
              <a:rPr lang="en-US" sz="2900" b="1" dirty="0" err="1" smtClean="0"/>
              <a:t>nama_tabel</a:t>
            </a:r>
            <a:r>
              <a:rPr lang="en-US" sz="2900" b="1" dirty="0" smtClean="0"/>
              <a:t> | </a:t>
            </a:r>
            <a:r>
              <a:rPr lang="en-US" sz="2900" b="1" dirty="0" err="1" smtClean="0"/>
              <a:t>nama_database.nama_tabel</a:t>
            </a:r>
            <a:r>
              <a:rPr lang="en-US" sz="2900" b="1" dirty="0" smtClean="0"/>
              <a:t>] to [</a:t>
            </a:r>
            <a:r>
              <a:rPr lang="en-US" sz="2900" b="1" dirty="0" err="1" smtClean="0"/>
              <a:t>nama_user</a:t>
            </a:r>
            <a:r>
              <a:rPr lang="en-US" sz="2900" b="1" dirty="0" smtClean="0"/>
              <a:t>]; </a:t>
            </a:r>
            <a:endParaRPr lang="en-US" sz="2900" dirty="0" smtClean="0"/>
          </a:p>
          <a:p>
            <a:endParaRPr lang="en-US" sz="1400" dirty="0" smtClean="0"/>
          </a:p>
          <a:p>
            <a:r>
              <a:rPr lang="en-US" dirty="0" smtClean="0"/>
              <a:t>//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user</a:t>
            </a:r>
          </a:p>
          <a:p>
            <a:r>
              <a:rPr lang="en-US" sz="2900" b="1" dirty="0" smtClean="0"/>
              <a:t>use </a:t>
            </a:r>
            <a:r>
              <a:rPr lang="en-US" sz="2900" b="1" dirty="0" err="1" smtClean="0"/>
              <a:t>mysql</a:t>
            </a:r>
            <a:r>
              <a:rPr lang="en-US" sz="2900" b="1" dirty="0" smtClean="0"/>
              <a:t>;</a:t>
            </a:r>
            <a:endParaRPr lang="en-US" sz="2900" dirty="0" smtClean="0"/>
          </a:p>
          <a:p>
            <a:r>
              <a:rPr lang="en-US" sz="2900" b="1" dirty="0" smtClean="0"/>
              <a:t>update user set </a:t>
            </a:r>
            <a:r>
              <a:rPr lang="en-US" sz="2900" b="1" dirty="0" err="1" smtClean="0"/>
              <a:t>select_priv</a:t>
            </a:r>
            <a:r>
              <a:rPr lang="en-US" sz="2900" b="1" dirty="0" smtClean="0"/>
              <a:t>=’Y’, </a:t>
            </a:r>
            <a:r>
              <a:rPr lang="en-US" sz="2900" b="1" dirty="0" err="1" smtClean="0"/>
              <a:t>insert_priv</a:t>
            </a:r>
            <a:r>
              <a:rPr lang="en-US" sz="2900" b="1" dirty="0" smtClean="0"/>
              <a:t>=’Y’, </a:t>
            </a:r>
            <a:r>
              <a:rPr lang="en-US" sz="2900" b="1" dirty="0" err="1" smtClean="0"/>
              <a:t>update_priv</a:t>
            </a:r>
            <a:r>
              <a:rPr lang="en-US" sz="2900" b="1" dirty="0" smtClean="0"/>
              <a:t>=’Y’  where user=’</a:t>
            </a:r>
            <a:r>
              <a:rPr lang="en-US" sz="2900" b="1" dirty="0" err="1" smtClean="0"/>
              <a:t>edo</a:t>
            </a:r>
            <a:r>
              <a:rPr lang="en-US" sz="2900" b="1" dirty="0" smtClean="0"/>
              <a:t>’;</a:t>
            </a:r>
            <a:endParaRPr lang="en-US" sz="2900" dirty="0" smtClean="0"/>
          </a:p>
          <a:p>
            <a:r>
              <a:rPr lang="en-US" sz="2900" b="1" dirty="0" smtClean="0"/>
              <a:t>flush privileges;</a:t>
            </a:r>
            <a:endParaRPr lang="en-US" sz="29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effectLst/>
              </a:rPr>
              <a:t>SQL Query </a:t>
            </a:r>
            <a:r>
              <a:rPr lang="en-US" sz="3200" dirty="0" err="1" smtClean="0">
                <a:effectLst/>
              </a:rPr>
              <a:t>di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mysql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016691"/>
          </a:xfrm>
        </p:spPr>
        <p:txBody>
          <a:bodyPr>
            <a:normAutofit/>
          </a:bodyPr>
          <a:lstStyle/>
          <a:p>
            <a:r>
              <a:rPr lang="en-US" b="1" dirty="0" smtClean="0"/>
              <a:t>Data Control Language</a:t>
            </a:r>
          </a:p>
          <a:p>
            <a:r>
              <a:rPr lang="en-US" b="1" dirty="0" err="1" smtClean="0"/>
              <a:t>Lanjutan</a:t>
            </a:r>
            <a:r>
              <a:rPr lang="en-US" b="1" dirty="0" smtClean="0"/>
              <a:t> </a:t>
            </a:r>
            <a:r>
              <a:rPr lang="en-US" b="1" dirty="0" err="1" smtClean="0"/>
              <a:t>contoh</a:t>
            </a:r>
            <a:r>
              <a:rPr lang="en-US" b="1" dirty="0" smtClean="0"/>
              <a:t>:</a:t>
            </a:r>
          </a:p>
          <a:p>
            <a:endParaRPr lang="en-US" sz="1000" dirty="0" smtClean="0"/>
          </a:p>
          <a:p>
            <a:r>
              <a:rPr lang="en-US" dirty="0" smtClean="0"/>
              <a:t>// </a:t>
            </a:r>
            <a:r>
              <a:rPr lang="en-US" dirty="0" err="1" smtClean="0"/>
              <a:t>mencabut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endParaRPr lang="en-US" dirty="0" smtClean="0"/>
          </a:p>
          <a:p>
            <a:r>
              <a:rPr lang="en-US" b="1" dirty="0" smtClean="0"/>
              <a:t>revoke [privileges] on [</a:t>
            </a:r>
            <a:r>
              <a:rPr lang="en-US" b="1" dirty="0" err="1" smtClean="0"/>
              <a:t>nama_tabel</a:t>
            </a:r>
            <a:r>
              <a:rPr lang="en-US" b="1" dirty="0" smtClean="0"/>
              <a:t> | </a:t>
            </a:r>
            <a:r>
              <a:rPr lang="en-US" b="1" dirty="0" err="1" smtClean="0"/>
              <a:t>nama_database.nama_tabel</a:t>
            </a:r>
            <a:r>
              <a:rPr lang="en-US" b="1" dirty="0" smtClean="0"/>
              <a:t>] from [</a:t>
            </a:r>
            <a:r>
              <a:rPr lang="en-US" b="1" dirty="0" err="1" smtClean="0"/>
              <a:t>nama_user</a:t>
            </a:r>
            <a:r>
              <a:rPr lang="en-US" b="1" dirty="0" smtClean="0"/>
              <a:t>];</a:t>
            </a:r>
            <a:endParaRPr lang="en-US" dirty="0" smtClean="0"/>
          </a:p>
          <a:p>
            <a:r>
              <a:rPr lang="en-US" sz="1000" b="1" dirty="0" smtClean="0"/>
              <a:t> </a:t>
            </a:r>
            <a:endParaRPr lang="en-US" sz="1000" dirty="0" smtClean="0"/>
          </a:p>
          <a:p>
            <a:r>
              <a:rPr lang="en-US" dirty="0" smtClean="0"/>
              <a:t>// </a:t>
            </a:r>
            <a:r>
              <a:rPr lang="en-US" dirty="0" err="1" smtClean="0"/>
              <a:t>menghapus</a:t>
            </a:r>
            <a:r>
              <a:rPr lang="en-US" dirty="0" smtClean="0"/>
              <a:t> user</a:t>
            </a:r>
          </a:p>
          <a:p>
            <a:r>
              <a:rPr lang="en-US" b="1" dirty="0" smtClean="0"/>
              <a:t>use </a:t>
            </a:r>
            <a:r>
              <a:rPr lang="en-US" b="1" dirty="0" err="1" smtClean="0"/>
              <a:t>mysql</a:t>
            </a:r>
            <a:r>
              <a:rPr lang="en-US" b="1" dirty="0" smtClean="0"/>
              <a:t>;</a:t>
            </a:r>
            <a:endParaRPr lang="en-US" dirty="0" smtClean="0"/>
          </a:p>
          <a:p>
            <a:r>
              <a:rPr lang="en-US" b="1" dirty="0" smtClean="0"/>
              <a:t>delete from user where user=’</a:t>
            </a:r>
            <a:r>
              <a:rPr lang="en-US" b="1" dirty="0" err="1" smtClean="0"/>
              <a:t>edo</a:t>
            </a:r>
            <a:r>
              <a:rPr lang="en-US" b="1" dirty="0" smtClean="0"/>
              <a:t>’;</a:t>
            </a:r>
            <a:endParaRPr lang="en-US" dirty="0" smtClean="0"/>
          </a:p>
          <a:p>
            <a:r>
              <a:rPr lang="en-US" b="1" dirty="0" smtClean="0"/>
              <a:t>flush privileges;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effectLst/>
              </a:rPr>
              <a:t>SQL Query </a:t>
            </a:r>
            <a:r>
              <a:rPr lang="en-US" sz="3200" dirty="0" err="1" smtClean="0">
                <a:effectLst/>
              </a:rPr>
              <a:t>di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mysql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016691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Data </a:t>
            </a:r>
            <a:r>
              <a:rPr lang="en-US" b="1" dirty="0" err="1" smtClean="0"/>
              <a:t>Definiton</a:t>
            </a:r>
            <a:r>
              <a:rPr lang="en-US" b="1" dirty="0" smtClean="0"/>
              <a:t> Language 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create database </a:t>
            </a:r>
            <a:r>
              <a:rPr lang="en-US" b="1" dirty="0" err="1" smtClean="0"/>
              <a:t>mka</a:t>
            </a:r>
            <a:r>
              <a:rPr lang="en-US" b="1" dirty="0" smtClean="0"/>
              <a:t>; </a:t>
            </a:r>
            <a:r>
              <a:rPr lang="en-US" dirty="0" smtClean="0"/>
              <a:t>// </a:t>
            </a:r>
            <a:r>
              <a:rPr lang="en-US" dirty="0" err="1" smtClean="0"/>
              <a:t>membuat</a:t>
            </a:r>
            <a:r>
              <a:rPr lang="en-US" dirty="0" smtClean="0"/>
              <a:t> database </a:t>
            </a:r>
            <a:r>
              <a:rPr lang="en-US" dirty="0" err="1" smtClean="0"/>
              <a:t>baru</a:t>
            </a:r>
            <a:endParaRPr lang="en-US" dirty="0" smtClean="0"/>
          </a:p>
          <a:p>
            <a:r>
              <a:rPr lang="en-US" b="1" dirty="0" smtClean="0"/>
              <a:t>show databases; </a:t>
            </a:r>
            <a:r>
              <a:rPr lang="en-US" dirty="0" smtClean="0"/>
              <a:t>//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database</a:t>
            </a:r>
          </a:p>
          <a:p>
            <a:r>
              <a:rPr lang="en-US" b="1" dirty="0" smtClean="0"/>
              <a:t>use </a:t>
            </a:r>
            <a:r>
              <a:rPr lang="en-US" b="1" dirty="0" err="1" smtClean="0"/>
              <a:t>mka</a:t>
            </a:r>
            <a:r>
              <a:rPr lang="en-US" b="1" dirty="0" smtClean="0"/>
              <a:t>; </a:t>
            </a:r>
            <a:r>
              <a:rPr lang="en-US" dirty="0" smtClean="0"/>
              <a:t>// </a:t>
            </a:r>
            <a:r>
              <a:rPr lang="en-US" dirty="0" err="1" smtClean="0"/>
              <a:t>memanggil</a:t>
            </a:r>
            <a:r>
              <a:rPr lang="en-US" dirty="0" smtClean="0"/>
              <a:t> database</a:t>
            </a:r>
          </a:p>
          <a:p>
            <a:r>
              <a:rPr lang="en-US" b="1" dirty="0" smtClean="0"/>
              <a:t>drop database </a:t>
            </a:r>
            <a:r>
              <a:rPr lang="en-US" b="1" dirty="0" err="1" smtClean="0"/>
              <a:t>mka</a:t>
            </a:r>
            <a:r>
              <a:rPr lang="en-US" b="1" dirty="0" smtClean="0"/>
              <a:t>; </a:t>
            </a:r>
            <a:r>
              <a:rPr lang="en-US" dirty="0" smtClean="0"/>
              <a:t>// </a:t>
            </a:r>
            <a:r>
              <a:rPr lang="en-US" dirty="0" err="1" smtClean="0"/>
              <a:t>menghapus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endParaRPr lang="en-US" dirty="0" smtClean="0"/>
          </a:p>
          <a:p>
            <a:r>
              <a:rPr lang="en-US" b="1" dirty="0" smtClean="0"/>
              <a:t>create table </a:t>
            </a:r>
            <a:r>
              <a:rPr lang="en-US" b="1" dirty="0" err="1" smtClean="0"/>
              <a:t>nama_tabel</a:t>
            </a:r>
            <a:r>
              <a:rPr lang="en-US" b="1" dirty="0" smtClean="0"/>
              <a:t>(</a:t>
            </a:r>
            <a:r>
              <a:rPr lang="en-US" b="1" dirty="0" err="1" smtClean="0"/>
              <a:t>nama_field</a:t>
            </a:r>
            <a:r>
              <a:rPr lang="en-US" b="1" dirty="0" smtClean="0"/>
              <a:t> type, …);</a:t>
            </a:r>
            <a:endParaRPr lang="en-US" dirty="0" smtClean="0"/>
          </a:p>
          <a:p>
            <a:r>
              <a:rPr lang="en-US" b="1" dirty="0" smtClean="0"/>
              <a:t>use </a:t>
            </a:r>
            <a:r>
              <a:rPr lang="en-US" b="1" dirty="0" err="1" smtClean="0"/>
              <a:t>matakuliah</a:t>
            </a:r>
            <a:r>
              <a:rPr lang="en-US" b="1" dirty="0" smtClean="0"/>
              <a:t>; </a:t>
            </a:r>
            <a:r>
              <a:rPr lang="en-US" dirty="0" smtClean="0"/>
              <a:t>// </a:t>
            </a:r>
            <a:r>
              <a:rPr lang="en-US" dirty="0" err="1" smtClean="0"/>
              <a:t>mengaktifkan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 smtClean="0"/>
          </a:p>
          <a:p>
            <a:r>
              <a:rPr lang="en-US" b="1" dirty="0" smtClean="0"/>
              <a:t>show tables; </a:t>
            </a:r>
            <a:r>
              <a:rPr lang="en-US" sz="2300" dirty="0" smtClean="0"/>
              <a:t>// </a:t>
            </a:r>
            <a:r>
              <a:rPr lang="en-US" sz="2300" dirty="0" err="1" smtClean="0"/>
              <a:t>melihat</a:t>
            </a:r>
            <a:r>
              <a:rPr lang="en-US" sz="2300" dirty="0" smtClean="0"/>
              <a:t> </a:t>
            </a:r>
            <a:r>
              <a:rPr lang="en-US" sz="2300" dirty="0" err="1" smtClean="0"/>
              <a:t>semua</a:t>
            </a:r>
            <a:r>
              <a:rPr lang="en-US" sz="2300" dirty="0" smtClean="0"/>
              <a:t> </a:t>
            </a:r>
            <a:r>
              <a:rPr lang="en-US" sz="2300" dirty="0" err="1" smtClean="0"/>
              <a:t>tabel</a:t>
            </a:r>
            <a:r>
              <a:rPr lang="en-US" sz="2300" dirty="0" smtClean="0"/>
              <a:t> </a:t>
            </a:r>
            <a:r>
              <a:rPr lang="en-US" sz="2300" dirty="0" err="1" smtClean="0"/>
              <a:t>dalam</a:t>
            </a:r>
            <a:r>
              <a:rPr lang="en-US" sz="2300" dirty="0" smtClean="0"/>
              <a:t> </a:t>
            </a:r>
            <a:r>
              <a:rPr lang="en-US" sz="2300" dirty="0" err="1" smtClean="0"/>
              <a:t>suatu</a:t>
            </a:r>
            <a:r>
              <a:rPr lang="en-US" sz="2300" dirty="0" smtClean="0"/>
              <a:t> database</a:t>
            </a:r>
          </a:p>
          <a:p>
            <a:r>
              <a:rPr lang="en-US" b="1" dirty="0" smtClean="0"/>
              <a:t>describe </a:t>
            </a:r>
            <a:r>
              <a:rPr lang="en-US" b="1" dirty="0" err="1" smtClean="0"/>
              <a:t>matakuliah</a:t>
            </a:r>
            <a:r>
              <a:rPr lang="en-US" b="1" dirty="0" smtClean="0"/>
              <a:t>; </a:t>
            </a:r>
            <a:r>
              <a:rPr lang="en-US" dirty="0" smtClean="0"/>
              <a:t>//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effectLst/>
              </a:rPr>
              <a:t>SQL Query </a:t>
            </a:r>
            <a:r>
              <a:rPr lang="en-US" sz="3200" dirty="0" err="1" smtClean="0">
                <a:effectLst/>
              </a:rPr>
              <a:t>di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mysql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016691"/>
          </a:xfrm>
        </p:spPr>
        <p:txBody>
          <a:bodyPr>
            <a:normAutofit/>
          </a:bodyPr>
          <a:lstStyle/>
          <a:p>
            <a:r>
              <a:rPr lang="en-US" b="1" dirty="0" smtClean="0"/>
              <a:t>Data </a:t>
            </a:r>
            <a:r>
              <a:rPr lang="en-US" b="1" dirty="0" err="1" smtClean="0"/>
              <a:t>Definiton</a:t>
            </a:r>
            <a:r>
              <a:rPr lang="en-US" b="1" dirty="0" smtClean="0"/>
              <a:t> Language </a:t>
            </a:r>
            <a:endParaRPr lang="en-US" dirty="0" smtClean="0"/>
          </a:p>
          <a:p>
            <a:r>
              <a:rPr lang="en-US" sz="2400" dirty="0" err="1" smtClean="0"/>
              <a:t>Lanjutan</a:t>
            </a:r>
            <a:r>
              <a:rPr lang="en-US" sz="2400" dirty="0" smtClean="0"/>
              <a:t> </a:t>
            </a: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r>
              <a:rPr lang="en-US" sz="2300" dirty="0" smtClean="0"/>
              <a:t>// </a:t>
            </a:r>
            <a:r>
              <a:rPr lang="en-US" sz="2300" dirty="0" err="1" smtClean="0"/>
              <a:t>mengubah</a:t>
            </a:r>
            <a:r>
              <a:rPr lang="en-US" sz="2300" dirty="0" smtClean="0"/>
              <a:t> </a:t>
            </a:r>
            <a:r>
              <a:rPr lang="en-US" sz="2300" dirty="0" err="1" smtClean="0"/>
              <a:t>komponen</a:t>
            </a:r>
            <a:r>
              <a:rPr lang="en-US" sz="2300" dirty="0" smtClean="0"/>
              <a:t> </a:t>
            </a:r>
            <a:r>
              <a:rPr lang="en-US" sz="2300" dirty="0" err="1" smtClean="0"/>
              <a:t>tabel</a:t>
            </a:r>
            <a:endParaRPr lang="en-US" sz="2300" dirty="0" smtClean="0"/>
          </a:p>
          <a:p>
            <a:r>
              <a:rPr lang="en-US" sz="1700" b="1" dirty="0" smtClean="0"/>
              <a:t>alter table </a:t>
            </a:r>
            <a:r>
              <a:rPr lang="en-US" sz="1700" b="1" dirty="0" err="1" smtClean="0"/>
              <a:t>nama_tabel</a:t>
            </a:r>
            <a:r>
              <a:rPr lang="en-US" sz="1700" b="1" dirty="0" smtClean="0"/>
              <a:t> change </a:t>
            </a:r>
            <a:r>
              <a:rPr lang="en-US" sz="1700" b="1" dirty="0" err="1" smtClean="0"/>
              <a:t>nama_field_lama</a:t>
            </a:r>
            <a:r>
              <a:rPr lang="en-US" sz="1700" b="1" dirty="0" smtClean="0"/>
              <a:t> </a:t>
            </a:r>
            <a:r>
              <a:rPr lang="en-US" sz="1700" b="1" dirty="0" err="1" smtClean="0"/>
              <a:t>nama_field_baru</a:t>
            </a:r>
            <a:r>
              <a:rPr lang="en-US" sz="1700" b="1" dirty="0" smtClean="0"/>
              <a:t> </a:t>
            </a:r>
            <a:r>
              <a:rPr lang="en-US" sz="1700" b="1" dirty="0" err="1" smtClean="0"/>
              <a:t>tipe_data</a:t>
            </a:r>
            <a:r>
              <a:rPr lang="en-US" sz="1700" b="1" dirty="0" smtClean="0"/>
              <a:t>;</a:t>
            </a:r>
            <a:endParaRPr lang="en-US" sz="1700" dirty="0" smtClean="0"/>
          </a:p>
          <a:p>
            <a:r>
              <a:rPr lang="en-US" sz="2300" b="1" dirty="0" smtClean="0"/>
              <a:t>alter table </a:t>
            </a:r>
            <a:r>
              <a:rPr lang="en-US" sz="2300" b="1" dirty="0" err="1" smtClean="0"/>
              <a:t>nama_tabel</a:t>
            </a:r>
            <a:r>
              <a:rPr lang="en-US" sz="2300" b="1" dirty="0" smtClean="0"/>
              <a:t> modify </a:t>
            </a:r>
            <a:r>
              <a:rPr lang="en-US" sz="2300" b="1" dirty="0" err="1" smtClean="0"/>
              <a:t>nama_field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tipe_data_baru</a:t>
            </a:r>
            <a:r>
              <a:rPr lang="en-US" sz="2300" b="1" dirty="0" smtClean="0"/>
              <a:t>;</a:t>
            </a:r>
            <a:endParaRPr lang="en-US" sz="2300" dirty="0" smtClean="0"/>
          </a:p>
          <a:p>
            <a:r>
              <a:rPr lang="en-US" sz="2200" b="1" dirty="0" smtClean="0"/>
              <a:t>alter table </a:t>
            </a:r>
            <a:r>
              <a:rPr lang="en-US" sz="2200" b="1" dirty="0" err="1" smtClean="0"/>
              <a:t>nama_tabel</a:t>
            </a:r>
            <a:r>
              <a:rPr lang="en-US" sz="2200" b="1" dirty="0" smtClean="0"/>
              <a:t> add </a:t>
            </a:r>
            <a:r>
              <a:rPr lang="en-US" sz="2200" b="1" dirty="0" err="1" smtClean="0"/>
              <a:t>nama_field_baru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tipe_data_baru</a:t>
            </a:r>
            <a:r>
              <a:rPr lang="en-US" sz="2200" b="1" dirty="0" smtClean="0"/>
              <a:t>;</a:t>
            </a:r>
            <a:endParaRPr lang="en-US" sz="2200" dirty="0" smtClean="0"/>
          </a:p>
          <a:p>
            <a:r>
              <a:rPr lang="en-US" sz="2300" b="1" dirty="0" smtClean="0"/>
              <a:t>alter table </a:t>
            </a:r>
            <a:r>
              <a:rPr lang="en-US" sz="2300" b="1" dirty="0" err="1" smtClean="0"/>
              <a:t>nama_tabel</a:t>
            </a:r>
            <a:r>
              <a:rPr lang="en-US" sz="2300" b="1" dirty="0" smtClean="0"/>
              <a:t> drop column </a:t>
            </a:r>
            <a:r>
              <a:rPr lang="en-US" sz="2300" b="1" dirty="0" err="1" smtClean="0"/>
              <a:t>nama_field</a:t>
            </a:r>
            <a:r>
              <a:rPr lang="en-US" sz="2300" b="1" dirty="0" smtClean="0"/>
              <a:t>;</a:t>
            </a:r>
            <a:endParaRPr lang="en-US" sz="2300" dirty="0" smtClean="0"/>
          </a:p>
          <a:p>
            <a:r>
              <a:rPr lang="en-US" sz="2300" b="1" dirty="0" smtClean="0"/>
              <a:t>alter table </a:t>
            </a:r>
            <a:r>
              <a:rPr lang="en-US" sz="2300" b="1" dirty="0" err="1" smtClean="0"/>
              <a:t>nama_tabel_lama</a:t>
            </a:r>
            <a:r>
              <a:rPr lang="en-US" sz="2300" b="1" dirty="0" smtClean="0"/>
              <a:t> rename </a:t>
            </a:r>
            <a:r>
              <a:rPr lang="en-US" sz="2300" b="1" dirty="0" err="1" smtClean="0"/>
              <a:t>nama_table_baru</a:t>
            </a:r>
            <a:r>
              <a:rPr lang="en-US" sz="2300" b="1" dirty="0" smtClean="0"/>
              <a:t>;</a:t>
            </a:r>
          </a:p>
          <a:p>
            <a:endParaRPr lang="en-US" sz="1000" b="1" dirty="0" smtClean="0"/>
          </a:p>
          <a:p>
            <a:r>
              <a:rPr lang="en-US" sz="2300" b="1" dirty="0" smtClean="0"/>
              <a:t>drop table </a:t>
            </a:r>
            <a:r>
              <a:rPr lang="en-US" sz="2300" b="1" dirty="0" err="1" smtClean="0"/>
              <a:t>nama_tabel</a:t>
            </a:r>
            <a:r>
              <a:rPr lang="en-US" sz="2300" b="1" dirty="0" smtClean="0"/>
              <a:t>; </a:t>
            </a:r>
            <a:r>
              <a:rPr lang="en-US" sz="2300" dirty="0" smtClean="0"/>
              <a:t>// </a:t>
            </a:r>
            <a:r>
              <a:rPr lang="en-US" sz="2300" dirty="0" err="1" smtClean="0"/>
              <a:t>menghapus</a:t>
            </a:r>
            <a:r>
              <a:rPr lang="en-US" sz="2300" dirty="0" smtClean="0"/>
              <a:t> </a:t>
            </a:r>
            <a:r>
              <a:rPr lang="en-US" sz="2300" dirty="0" err="1" smtClean="0"/>
              <a:t>tabel</a:t>
            </a:r>
            <a:endParaRPr lang="en-US" sz="23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effectLst/>
              </a:rPr>
              <a:t>SQL Query </a:t>
            </a:r>
            <a:r>
              <a:rPr lang="en-US" sz="3200" dirty="0" err="1" smtClean="0">
                <a:effectLst/>
              </a:rPr>
              <a:t>di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mysql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01669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Data Manipulation Language</a:t>
            </a:r>
          </a:p>
          <a:p>
            <a:endParaRPr lang="en-US" sz="1100" b="1" dirty="0" smtClean="0"/>
          </a:p>
          <a:p>
            <a:r>
              <a:rPr lang="en-US" dirty="0" err="1" smtClean="0"/>
              <a:t>Instruksi</a:t>
            </a:r>
            <a:r>
              <a:rPr lang="en-US" dirty="0" smtClean="0"/>
              <a:t> insert:</a:t>
            </a:r>
          </a:p>
          <a:p>
            <a:r>
              <a:rPr lang="en-US" b="1" dirty="0" smtClean="0"/>
              <a:t>insert into </a:t>
            </a:r>
            <a:r>
              <a:rPr lang="en-US" b="1" dirty="0" err="1" smtClean="0"/>
              <a:t>nama_tabel</a:t>
            </a:r>
            <a:r>
              <a:rPr lang="en-US" b="1" dirty="0" smtClean="0"/>
              <a:t>(nama_field1, nama_field2, …, </a:t>
            </a:r>
            <a:r>
              <a:rPr lang="en-US" b="1" dirty="0" err="1" smtClean="0"/>
              <a:t>nama_fieldn</a:t>
            </a:r>
            <a:r>
              <a:rPr lang="en-US" b="1" dirty="0" smtClean="0"/>
              <a:t>)</a:t>
            </a:r>
            <a:endParaRPr lang="en-US" dirty="0" smtClean="0"/>
          </a:p>
          <a:p>
            <a:r>
              <a:rPr lang="en-US" b="1" dirty="0" smtClean="0"/>
              <a:t>values (isi_field1, isi_field2, …, </a:t>
            </a:r>
            <a:r>
              <a:rPr lang="en-US" b="1" dirty="0" err="1" smtClean="0"/>
              <a:t>isi_fieldn</a:t>
            </a:r>
            <a:r>
              <a:rPr lang="en-US" b="1" dirty="0" smtClean="0"/>
              <a:t>);</a:t>
            </a:r>
            <a:endParaRPr lang="en-US" dirty="0" smtClean="0"/>
          </a:p>
          <a:p>
            <a:endParaRPr lang="en-US" sz="1100" dirty="0" smtClean="0"/>
          </a:p>
          <a:p>
            <a:r>
              <a:rPr lang="en-US" dirty="0" err="1" smtClean="0"/>
              <a:t>Instruksi</a:t>
            </a:r>
            <a:r>
              <a:rPr lang="en-US" dirty="0" smtClean="0"/>
              <a:t> select:</a:t>
            </a:r>
          </a:p>
          <a:p>
            <a:r>
              <a:rPr lang="en-US" b="1" dirty="0" smtClean="0"/>
              <a:t>select [fields] </a:t>
            </a:r>
            <a:endParaRPr lang="en-US" dirty="0" smtClean="0"/>
          </a:p>
          <a:p>
            <a:r>
              <a:rPr lang="en-US" b="1" dirty="0" smtClean="0"/>
              <a:t>from [</a:t>
            </a:r>
            <a:r>
              <a:rPr lang="en-US" b="1" dirty="0" err="1" smtClean="0"/>
              <a:t>nama_tabel</a:t>
            </a:r>
            <a:r>
              <a:rPr lang="en-US" b="1" dirty="0" smtClean="0"/>
              <a:t>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 err="1" smtClean="0"/>
              <a:t>hasil</a:t>
            </a:r>
            <a:r>
              <a:rPr lang="en-US" b="1" dirty="0" smtClean="0"/>
              <a:t> joint </a:t>
            </a:r>
            <a:r>
              <a:rPr lang="en-US" b="1" dirty="0" err="1" smtClean="0"/>
              <a:t>tabel</a:t>
            </a:r>
            <a:r>
              <a:rPr lang="en-US" b="1" dirty="0" smtClean="0"/>
              <a:t>] </a:t>
            </a:r>
            <a:endParaRPr lang="en-US" dirty="0" smtClean="0"/>
          </a:p>
          <a:p>
            <a:r>
              <a:rPr lang="en-US" b="1" dirty="0" smtClean="0"/>
              <a:t>where [</a:t>
            </a:r>
            <a:r>
              <a:rPr lang="en-US" b="1" dirty="0" err="1" smtClean="0"/>
              <a:t>kondisi</a:t>
            </a:r>
            <a:r>
              <a:rPr lang="en-US" b="1" dirty="0" smtClean="0"/>
              <a:t>]</a:t>
            </a:r>
            <a:endParaRPr lang="en-US" dirty="0" smtClean="0"/>
          </a:p>
          <a:p>
            <a:r>
              <a:rPr lang="en-US" b="1" dirty="0" smtClean="0"/>
              <a:t>order by [</a:t>
            </a:r>
            <a:r>
              <a:rPr lang="en-US" b="1" dirty="0" err="1" smtClean="0"/>
              <a:t>nama_field</a:t>
            </a:r>
            <a:r>
              <a:rPr lang="en-US" b="1" dirty="0" smtClean="0"/>
              <a:t>]</a:t>
            </a:r>
            <a:endParaRPr lang="en-US" dirty="0" smtClean="0"/>
          </a:p>
          <a:p>
            <a:r>
              <a:rPr lang="en-US" b="1" dirty="0" smtClean="0"/>
              <a:t>group by [</a:t>
            </a:r>
            <a:r>
              <a:rPr lang="en-US" b="1" dirty="0" err="1" smtClean="0"/>
              <a:t>nama_field</a:t>
            </a:r>
            <a:r>
              <a:rPr lang="en-US" b="1" dirty="0" smtClean="0"/>
              <a:t>] </a:t>
            </a:r>
            <a:r>
              <a:rPr lang="en-US" b="1" dirty="0" err="1" smtClean="0"/>
              <a:t>asc</a:t>
            </a:r>
            <a:r>
              <a:rPr lang="en-US" b="1" dirty="0" smtClean="0"/>
              <a:t> | </a:t>
            </a:r>
            <a:r>
              <a:rPr lang="en-US" b="1" dirty="0" err="1" smtClean="0"/>
              <a:t>desc</a:t>
            </a:r>
            <a:endParaRPr lang="en-US" dirty="0" smtClean="0"/>
          </a:p>
          <a:p>
            <a:r>
              <a:rPr lang="en-US" b="1" dirty="0" smtClean="0"/>
              <a:t>limit [</a:t>
            </a:r>
            <a:r>
              <a:rPr lang="en-US" b="1" dirty="0" err="1" smtClean="0"/>
              <a:t>batasan</a:t>
            </a:r>
            <a:r>
              <a:rPr lang="en-US" b="1" dirty="0" smtClean="0"/>
              <a:t>];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effectLst/>
              </a:rPr>
              <a:t>SQL Query </a:t>
            </a:r>
            <a:r>
              <a:rPr lang="en-US" sz="3200" dirty="0" err="1" smtClean="0">
                <a:effectLst/>
              </a:rPr>
              <a:t>di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mysql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01669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Data Manipulation Language</a:t>
            </a:r>
          </a:p>
          <a:p>
            <a:endParaRPr lang="en-US" sz="1000" dirty="0" smtClean="0"/>
          </a:p>
          <a:p>
            <a:r>
              <a:rPr lang="en-US" dirty="0" err="1" smtClean="0"/>
              <a:t>Instruksi</a:t>
            </a:r>
            <a:r>
              <a:rPr lang="en-US" dirty="0" smtClean="0"/>
              <a:t> update:</a:t>
            </a:r>
          </a:p>
          <a:p>
            <a:r>
              <a:rPr lang="en-US" sz="2800" b="1" dirty="0" smtClean="0"/>
              <a:t>update [</a:t>
            </a:r>
            <a:r>
              <a:rPr lang="en-US" sz="2800" b="1" dirty="0" err="1" smtClean="0"/>
              <a:t>nama_tabel</a:t>
            </a:r>
            <a:r>
              <a:rPr lang="en-US" sz="2800" b="1" dirty="0" smtClean="0"/>
              <a:t>]</a:t>
            </a:r>
            <a:endParaRPr lang="en-US" sz="2800" dirty="0" smtClean="0"/>
          </a:p>
          <a:p>
            <a:r>
              <a:rPr lang="en-US" sz="2800" b="1" dirty="0" smtClean="0"/>
              <a:t>set nama_field1 = isi_baru1, </a:t>
            </a:r>
          </a:p>
          <a:p>
            <a:r>
              <a:rPr lang="en-US" sz="2800" b="1" dirty="0" smtClean="0"/>
              <a:t>nama_field2 = isi_baru2, </a:t>
            </a:r>
          </a:p>
          <a:p>
            <a:r>
              <a:rPr lang="en-US" sz="2800" b="1" dirty="0" smtClean="0"/>
              <a:t>…, </a:t>
            </a:r>
          </a:p>
          <a:p>
            <a:r>
              <a:rPr lang="en-US" sz="2800" b="1" dirty="0" err="1" smtClean="0"/>
              <a:t>nama_fieldn</a:t>
            </a:r>
            <a:r>
              <a:rPr lang="en-US" sz="2800" b="1" dirty="0" smtClean="0"/>
              <a:t> = </a:t>
            </a:r>
            <a:r>
              <a:rPr lang="en-US" sz="2800" b="1" dirty="0" err="1" smtClean="0"/>
              <a:t>isi_barun</a:t>
            </a:r>
            <a:endParaRPr lang="en-US" sz="2800" dirty="0" smtClean="0"/>
          </a:p>
          <a:p>
            <a:r>
              <a:rPr lang="en-US" b="1" dirty="0" smtClean="0"/>
              <a:t>where [</a:t>
            </a:r>
            <a:r>
              <a:rPr lang="en-US" b="1" dirty="0" err="1" smtClean="0"/>
              <a:t>kondisi_lama</a:t>
            </a:r>
            <a:r>
              <a:rPr lang="en-US" b="1" dirty="0" smtClean="0"/>
              <a:t> </a:t>
            </a:r>
            <a:r>
              <a:rPr lang="en-US" b="1" dirty="0" err="1" smtClean="0"/>
              <a:t>suatu</a:t>
            </a:r>
            <a:r>
              <a:rPr lang="en-US" b="1" dirty="0" smtClean="0"/>
              <a:t> field yang </a:t>
            </a:r>
            <a:r>
              <a:rPr lang="en-US" b="1" dirty="0" err="1" smtClean="0"/>
              <a:t>berubah</a:t>
            </a:r>
            <a:r>
              <a:rPr lang="en-US" b="1" dirty="0" smtClean="0"/>
              <a:t>];</a:t>
            </a:r>
            <a:endParaRPr lang="en-US" dirty="0" smtClean="0"/>
          </a:p>
          <a:p>
            <a:endParaRPr lang="en-US" sz="1000" dirty="0" smtClean="0"/>
          </a:p>
          <a:p>
            <a:r>
              <a:rPr lang="en-US" dirty="0" err="1" smtClean="0"/>
              <a:t>Instruksi</a:t>
            </a:r>
            <a:r>
              <a:rPr lang="en-US" dirty="0" smtClean="0"/>
              <a:t> delete: </a:t>
            </a:r>
          </a:p>
          <a:p>
            <a:r>
              <a:rPr lang="en-US" sz="2800" b="1" dirty="0" smtClean="0"/>
              <a:t>delete from [</a:t>
            </a:r>
            <a:r>
              <a:rPr lang="en-US" sz="2800" b="1" dirty="0" err="1" smtClean="0"/>
              <a:t>nama_tabel</a:t>
            </a:r>
            <a:r>
              <a:rPr lang="en-US" sz="2800" b="1" dirty="0" smtClean="0"/>
              <a:t>]</a:t>
            </a:r>
            <a:endParaRPr lang="en-US" sz="2800" dirty="0" smtClean="0"/>
          </a:p>
          <a:p>
            <a:r>
              <a:rPr lang="nb-NO" sz="2800" b="1" dirty="0" smtClean="0"/>
              <a:t>where [kriteria yang akan dihapus];</a:t>
            </a:r>
            <a:endParaRPr lang="en-US" sz="28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effectLst/>
              </a:rPr>
              <a:t>SQL Query </a:t>
            </a:r>
            <a:r>
              <a:rPr lang="en-US" sz="3200" dirty="0" err="1" smtClean="0">
                <a:effectLst/>
              </a:rPr>
              <a:t>di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mysql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257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Seperti</a:t>
            </a:r>
            <a:r>
              <a:rPr lang="en-US" dirty="0" smtClean="0"/>
              <a:t> database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create. </a:t>
            </a:r>
          </a:p>
          <a:p>
            <a:endParaRPr lang="en-US" sz="1100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mengubah</a:t>
            </a:r>
            <a:r>
              <a:rPr lang="en-US" dirty="0" smtClean="0"/>
              <a:t> delimiter (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delimiter //</a:t>
            </a:r>
          </a:p>
          <a:p>
            <a:endParaRPr lang="en-US" sz="1100" dirty="0" smtClean="0"/>
          </a:p>
          <a:p>
            <a:r>
              <a:rPr lang="en-US" dirty="0" smtClean="0"/>
              <a:t>//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endParaRPr lang="en-US" dirty="0" smtClean="0"/>
          </a:p>
          <a:p>
            <a:r>
              <a:rPr lang="en-US" b="1" dirty="0" smtClean="0"/>
              <a:t>create function </a:t>
            </a:r>
            <a:r>
              <a:rPr lang="en-US" b="1" dirty="0" err="1" smtClean="0"/>
              <a:t>nama_fungsi</a:t>
            </a:r>
            <a:r>
              <a:rPr lang="en-US" b="1" dirty="0" smtClean="0"/>
              <a:t>([</a:t>
            </a:r>
            <a:r>
              <a:rPr lang="en-US" b="1" dirty="0" err="1" smtClean="0"/>
              <a:t>in|out|inout</a:t>
            </a:r>
            <a:r>
              <a:rPr lang="en-US" b="1" dirty="0" smtClean="0"/>
              <a:t> </a:t>
            </a:r>
            <a:r>
              <a:rPr lang="en-US" b="1" dirty="0" err="1" smtClean="0"/>
              <a:t>nama_parameter</a:t>
            </a:r>
            <a:r>
              <a:rPr lang="en-US" b="1" dirty="0" smtClean="0"/>
              <a:t> </a:t>
            </a:r>
            <a:r>
              <a:rPr lang="en-US" b="1" dirty="0" err="1" smtClean="0"/>
              <a:t>tipe</a:t>
            </a:r>
            <a:r>
              <a:rPr lang="en-US" b="1" dirty="0" smtClean="0"/>
              <a:t>]) </a:t>
            </a:r>
            <a:r>
              <a:rPr lang="en-US" b="1" dirty="0" err="1" smtClean="0"/>
              <a:t>retuns</a:t>
            </a:r>
            <a:r>
              <a:rPr lang="en-US" b="1" dirty="0" smtClean="0"/>
              <a:t> </a:t>
            </a:r>
            <a:r>
              <a:rPr lang="en-US" b="1" dirty="0" err="1" smtClean="0"/>
              <a:t>tipe</a:t>
            </a:r>
            <a:r>
              <a:rPr lang="en-US" b="1" dirty="0" smtClean="0"/>
              <a:t> //</a:t>
            </a:r>
          </a:p>
          <a:p>
            <a:endParaRPr lang="en-US" sz="1100" dirty="0" smtClean="0"/>
          </a:p>
          <a:p>
            <a:r>
              <a:rPr lang="en-US" dirty="0" smtClean="0"/>
              <a:t>//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endParaRPr lang="en-US" dirty="0" smtClean="0"/>
          </a:p>
          <a:p>
            <a:r>
              <a:rPr lang="en-US" b="1" dirty="0" smtClean="0"/>
              <a:t>create procedure </a:t>
            </a:r>
            <a:r>
              <a:rPr lang="en-US" b="1" dirty="0" err="1" smtClean="0"/>
              <a:t>nama_prosedur</a:t>
            </a:r>
            <a:r>
              <a:rPr lang="en-US" b="1" dirty="0" smtClean="0"/>
              <a:t>([</a:t>
            </a:r>
            <a:r>
              <a:rPr lang="en-US" b="1" dirty="0" err="1" smtClean="0"/>
              <a:t>in|out|inout</a:t>
            </a:r>
            <a:r>
              <a:rPr lang="en-US" b="1" dirty="0" smtClean="0"/>
              <a:t> </a:t>
            </a:r>
            <a:r>
              <a:rPr lang="en-US" b="1" dirty="0" err="1" smtClean="0"/>
              <a:t>nama_parameter</a:t>
            </a:r>
            <a:r>
              <a:rPr lang="en-US" b="1" dirty="0" smtClean="0"/>
              <a:t> </a:t>
            </a:r>
            <a:r>
              <a:rPr lang="en-US" b="1" dirty="0" err="1" smtClean="0"/>
              <a:t>tipe</a:t>
            </a:r>
            <a:r>
              <a:rPr lang="en-US" b="1" dirty="0" smtClean="0"/>
              <a:t>]) //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effectLst/>
              </a:rPr>
              <a:t>Stored Procedure </a:t>
            </a:r>
            <a:r>
              <a:rPr lang="en-US" sz="3200" dirty="0" err="1" smtClean="0">
                <a:effectLst/>
              </a:rPr>
              <a:t>di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MySql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58674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memanggil</a:t>
            </a:r>
            <a:r>
              <a:rPr lang="en-US" dirty="0" smtClean="0"/>
              <a:t>/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/</a:t>
            </a:r>
            <a:r>
              <a:rPr lang="en-US" dirty="0" err="1" smtClean="0"/>
              <a:t>prosedur</a:t>
            </a:r>
            <a:endParaRPr lang="en-US" dirty="0" smtClean="0"/>
          </a:p>
          <a:p>
            <a:r>
              <a:rPr lang="en-US" sz="2800" b="1" dirty="0" smtClean="0"/>
              <a:t>select </a:t>
            </a:r>
            <a:r>
              <a:rPr lang="en-US" sz="2800" b="1" dirty="0" err="1" smtClean="0"/>
              <a:t>nama_fungsi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nilai_parameter</a:t>
            </a:r>
            <a:r>
              <a:rPr lang="en-US" sz="2800" b="1" dirty="0" smtClean="0"/>
              <a:t>);</a:t>
            </a:r>
            <a:endParaRPr lang="en-US" sz="2800" dirty="0" smtClean="0"/>
          </a:p>
          <a:p>
            <a:r>
              <a:rPr lang="en-US" sz="2800" b="1" dirty="0" smtClean="0"/>
              <a:t>select </a:t>
            </a:r>
            <a:r>
              <a:rPr lang="en-US" sz="2800" b="1" dirty="0" err="1" smtClean="0"/>
              <a:t>nama_prosedur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nilai_parameter</a:t>
            </a:r>
            <a:r>
              <a:rPr lang="en-US" sz="2800" b="1" dirty="0" smtClean="0"/>
              <a:t>); </a:t>
            </a:r>
            <a:endParaRPr lang="en-US" sz="2800" dirty="0" smtClean="0"/>
          </a:p>
          <a:p>
            <a:r>
              <a:rPr lang="en-US" sz="2800" b="1" dirty="0" smtClean="0"/>
              <a:t>call </a:t>
            </a:r>
            <a:r>
              <a:rPr lang="en-US" sz="2800" b="1" dirty="0" err="1" smtClean="0"/>
              <a:t>nama_fungsi</a:t>
            </a:r>
            <a:r>
              <a:rPr lang="en-US" sz="2800" b="1" dirty="0" smtClean="0"/>
              <a:t>(@</a:t>
            </a:r>
            <a:r>
              <a:rPr lang="en-US" sz="2800" b="1" dirty="0" err="1" smtClean="0"/>
              <a:t>variabel</a:t>
            </a:r>
            <a:r>
              <a:rPr lang="en-US" sz="2800" b="1" dirty="0" smtClean="0"/>
              <a:t>);</a:t>
            </a:r>
            <a:endParaRPr lang="en-US" sz="2800" dirty="0" smtClean="0"/>
          </a:p>
          <a:p>
            <a:r>
              <a:rPr lang="en-US" sz="2800" b="1" dirty="0" smtClean="0"/>
              <a:t>call </a:t>
            </a:r>
            <a:r>
              <a:rPr lang="en-US" sz="2800" b="1" dirty="0" err="1" smtClean="0"/>
              <a:t>nama_prosedur</a:t>
            </a:r>
            <a:r>
              <a:rPr lang="en-US" sz="2800" b="1" dirty="0" smtClean="0"/>
              <a:t>(@</a:t>
            </a:r>
            <a:r>
              <a:rPr lang="en-US" sz="2800" b="1" dirty="0" err="1" smtClean="0"/>
              <a:t>variabel</a:t>
            </a:r>
            <a:r>
              <a:rPr lang="en-US" sz="2800" b="1" dirty="0" smtClean="0"/>
              <a:t>);</a:t>
            </a:r>
            <a:endParaRPr lang="en-US" sz="2800" dirty="0" smtClean="0"/>
          </a:p>
          <a:p>
            <a:r>
              <a:rPr lang="en-US" sz="1000" dirty="0" smtClean="0"/>
              <a:t> </a:t>
            </a:r>
          </a:p>
          <a:p>
            <a:r>
              <a:rPr lang="en-US" sz="2400" dirty="0" smtClean="0"/>
              <a:t>// </a:t>
            </a:r>
            <a:r>
              <a:rPr lang="en-US" sz="2400" dirty="0" err="1" smtClean="0"/>
              <a:t>melihat</a:t>
            </a:r>
            <a:r>
              <a:rPr lang="en-US" sz="2400" dirty="0" smtClean="0"/>
              <a:t> </a:t>
            </a:r>
            <a:r>
              <a:rPr lang="en-US" sz="2400" dirty="0" err="1" smtClean="0"/>
              <a:t>keberadaan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prosedur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dibuat</a:t>
            </a:r>
            <a:endParaRPr lang="en-US" sz="2400" dirty="0" smtClean="0"/>
          </a:p>
          <a:p>
            <a:r>
              <a:rPr lang="en-US" sz="2800" b="1" dirty="0" smtClean="0"/>
              <a:t>show function status;</a:t>
            </a:r>
            <a:endParaRPr lang="en-US" sz="2800" dirty="0" smtClean="0"/>
          </a:p>
          <a:p>
            <a:r>
              <a:rPr lang="en-US" sz="2800" b="1" dirty="0" smtClean="0"/>
              <a:t>show procedure status;</a:t>
            </a:r>
          </a:p>
          <a:p>
            <a:endParaRPr lang="en-US" sz="1200" dirty="0" smtClean="0"/>
          </a:p>
          <a:p>
            <a:r>
              <a:rPr lang="en-US" dirty="0" smtClean="0"/>
              <a:t>//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endParaRPr lang="en-US" dirty="0" smtClean="0"/>
          </a:p>
          <a:p>
            <a:r>
              <a:rPr lang="en-US" sz="2800" b="1" dirty="0" smtClean="0"/>
              <a:t>show create function </a:t>
            </a:r>
            <a:r>
              <a:rPr lang="en-US" sz="2800" b="1" dirty="0" err="1" smtClean="0"/>
              <a:t>nama_fungsi</a:t>
            </a:r>
            <a:r>
              <a:rPr lang="en-US" sz="2800" b="1" dirty="0" smtClean="0"/>
              <a:t>;</a:t>
            </a:r>
            <a:endParaRPr lang="en-US" sz="2800" dirty="0" smtClean="0"/>
          </a:p>
          <a:p>
            <a:r>
              <a:rPr lang="en-US" sz="2800" b="1" dirty="0" smtClean="0"/>
              <a:t>show create procedure </a:t>
            </a:r>
            <a:r>
              <a:rPr lang="en-US" sz="2800" b="1" dirty="0" err="1" smtClean="0"/>
              <a:t>nama_prosedur</a:t>
            </a:r>
            <a:r>
              <a:rPr lang="en-US" sz="2800" b="1" dirty="0" smtClean="0"/>
              <a:t>;</a:t>
            </a:r>
            <a:endParaRPr lang="en-US" sz="2800" dirty="0" smtClean="0"/>
          </a:p>
          <a:p>
            <a:r>
              <a:rPr lang="en-US" sz="1300" dirty="0" smtClean="0"/>
              <a:t> </a:t>
            </a:r>
            <a:endParaRPr lang="en-US" sz="1200" dirty="0" smtClean="0"/>
          </a:p>
          <a:p>
            <a:r>
              <a:rPr lang="en-US" dirty="0" smtClean="0"/>
              <a:t>// </a:t>
            </a: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endParaRPr lang="en-US" dirty="0" smtClean="0"/>
          </a:p>
          <a:p>
            <a:r>
              <a:rPr lang="en-US" sz="2800" b="1" dirty="0" smtClean="0"/>
              <a:t>drop function </a:t>
            </a:r>
            <a:r>
              <a:rPr lang="en-US" sz="2800" b="1" dirty="0" err="1" smtClean="0"/>
              <a:t>nama_fungsi</a:t>
            </a:r>
            <a:r>
              <a:rPr lang="en-US" sz="2800" b="1" dirty="0" smtClean="0"/>
              <a:t>;</a:t>
            </a:r>
            <a:endParaRPr lang="en-US" sz="2800" dirty="0" smtClean="0"/>
          </a:p>
          <a:p>
            <a:r>
              <a:rPr lang="en-US" sz="2800" b="1" dirty="0" smtClean="0"/>
              <a:t>drop procedure </a:t>
            </a:r>
            <a:r>
              <a:rPr lang="en-US" sz="2800" b="1" dirty="0" err="1" smtClean="0"/>
              <a:t>nama_prosedur</a:t>
            </a:r>
            <a:r>
              <a:rPr lang="en-US" sz="2800" b="1" dirty="0" smtClean="0"/>
              <a:t>;</a:t>
            </a:r>
            <a:endParaRPr lang="en-US" sz="28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304800"/>
          </a:xfrm>
        </p:spPr>
        <p:txBody>
          <a:bodyPr>
            <a:noAutofit/>
          </a:bodyPr>
          <a:lstStyle/>
          <a:p>
            <a:pPr algn="ctr"/>
            <a:r>
              <a:rPr lang="en-US" sz="2600" dirty="0" smtClean="0">
                <a:effectLst/>
              </a:rPr>
              <a:t>Stored Procedure </a:t>
            </a:r>
            <a:r>
              <a:rPr lang="en-US" sz="2600" dirty="0" err="1" smtClean="0">
                <a:effectLst/>
              </a:rPr>
              <a:t>di</a:t>
            </a:r>
            <a:r>
              <a:rPr lang="en-US" sz="2600" dirty="0" smtClean="0">
                <a:effectLst/>
              </a:rPr>
              <a:t> </a:t>
            </a:r>
            <a:r>
              <a:rPr lang="en-US" sz="2600" dirty="0" err="1" smtClean="0">
                <a:effectLst/>
              </a:rPr>
              <a:t>MySql</a:t>
            </a:r>
            <a:endParaRPr lang="en-US" sz="2600" dirty="0">
              <a:effectLst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01669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1. Import class-class standard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objek-objek</a:t>
            </a:r>
            <a:r>
              <a:rPr lang="en-US" dirty="0" smtClean="0"/>
              <a:t> yang </a:t>
            </a:r>
            <a:r>
              <a:rPr lang="en-US" dirty="0" err="1" smtClean="0"/>
              <a:t>diperlukan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sz="1000" dirty="0" smtClean="0"/>
          </a:p>
          <a:p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class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java.sql.</a:t>
            </a:r>
            <a:r>
              <a:rPr lang="en-US" b="1" dirty="0" err="1" smtClean="0"/>
              <a:t>DriverManager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interface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java.sql.</a:t>
            </a:r>
            <a:r>
              <a:rPr lang="en-US" b="1" dirty="0" err="1" smtClean="0"/>
              <a:t>Driver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java.sql.</a:t>
            </a:r>
            <a:r>
              <a:rPr lang="en-US" b="1" dirty="0" err="1" smtClean="0"/>
              <a:t>Connection</a:t>
            </a:r>
            <a:r>
              <a:rPr lang="en-US" dirty="0" smtClean="0"/>
              <a:t>.</a:t>
            </a:r>
          </a:p>
          <a:p>
            <a:endParaRPr lang="en-US" sz="1000" dirty="0" smtClean="0"/>
          </a:p>
          <a:p>
            <a:r>
              <a:rPr lang="en-US" dirty="0" err="1" smtClean="0"/>
              <a:t>Sehingga</a:t>
            </a:r>
            <a:r>
              <a:rPr lang="en-US" dirty="0" smtClean="0"/>
              <a:t> import yang </a:t>
            </a:r>
            <a:r>
              <a:rPr lang="en-US" dirty="0" err="1" smtClean="0"/>
              <a:t>diperlukan</a:t>
            </a:r>
            <a:r>
              <a:rPr lang="en-US" dirty="0" smtClean="0"/>
              <a:t> :</a:t>
            </a:r>
          </a:p>
          <a:p>
            <a:r>
              <a:rPr lang="en-US" b="1" dirty="0" smtClean="0"/>
              <a:t>import java.sql.*;</a:t>
            </a:r>
          </a:p>
          <a:p>
            <a:r>
              <a:rPr lang="en-US" b="1" dirty="0" smtClean="0"/>
              <a:t>import javax.sql.*;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effectLst/>
              </a:rPr>
              <a:t>Langkah-langkah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Pemrograman</a:t>
            </a:r>
            <a:r>
              <a:rPr lang="en-US" sz="3200" dirty="0" smtClean="0">
                <a:effectLst/>
              </a:rPr>
              <a:t> JDBC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01669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100" dirty="0" smtClean="0"/>
              <a:t>1. </a:t>
            </a:r>
            <a:r>
              <a:rPr lang="en-US" sz="3100" dirty="0" err="1" smtClean="0"/>
              <a:t>Deklarasi</a:t>
            </a:r>
            <a:r>
              <a:rPr lang="en-US" sz="3100" dirty="0" smtClean="0"/>
              <a:t> </a:t>
            </a:r>
            <a:r>
              <a:rPr lang="en-US" sz="3100" dirty="0" err="1" smtClean="0"/>
              <a:t>objek-objek</a:t>
            </a:r>
            <a:r>
              <a:rPr lang="en-US" sz="3100" dirty="0" smtClean="0"/>
              <a:t> </a:t>
            </a:r>
            <a:r>
              <a:rPr lang="en-US" sz="3100" dirty="0" err="1" smtClean="0"/>
              <a:t>penting</a:t>
            </a:r>
            <a:r>
              <a:rPr lang="en-US" sz="3100" dirty="0" smtClean="0"/>
              <a:t> yang </a:t>
            </a:r>
            <a:r>
              <a:rPr lang="en-US" sz="3100" dirty="0" err="1" smtClean="0"/>
              <a:t>diperlukan</a:t>
            </a:r>
            <a:r>
              <a:rPr lang="en-US" sz="3100" dirty="0" smtClean="0"/>
              <a:t>:</a:t>
            </a:r>
          </a:p>
          <a:p>
            <a:endParaRPr lang="en-US" sz="1300" dirty="0" smtClean="0"/>
          </a:p>
          <a:p>
            <a:r>
              <a:rPr lang="en-US" b="1" dirty="0" smtClean="0"/>
              <a:t>String </a:t>
            </a:r>
            <a:r>
              <a:rPr lang="en-US" b="1" dirty="0" err="1" smtClean="0"/>
              <a:t>namadriver</a:t>
            </a:r>
            <a:r>
              <a:rPr lang="en-US" b="1" dirty="0" smtClean="0"/>
              <a:t> = ”</a:t>
            </a:r>
            <a:r>
              <a:rPr lang="en-US" b="1" dirty="0" err="1" smtClean="0"/>
              <a:t>com.mysql.jdbc.Driver</a:t>
            </a:r>
            <a:r>
              <a:rPr lang="en-US" b="1" dirty="0" smtClean="0"/>
              <a:t>”;</a:t>
            </a:r>
            <a:r>
              <a:rPr lang="en-US" dirty="0" smtClean="0"/>
              <a:t> //</a:t>
            </a:r>
            <a:r>
              <a:rPr lang="en-US" dirty="0" err="1" smtClean="0"/>
              <a:t>tanpa</a:t>
            </a:r>
            <a:r>
              <a:rPr lang="en-US" dirty="0" smtClean="0"/>
              <a:t> ODBC</a:t>
            </a:r>
          </a:p>
          <a:p>
            <a:r>
              <a:rPr lang="en-US" sz="2600" b="1" dirty="0" smtClean="0"/>
              <a:t>String </a:t>
            </a:r>
            <a:r>
              <a:rPr lang="en-US" sz="2600" b="1" dirty="0" err="1" smtClean="0"/>
              <a:t>namadriver</a:t>
            </a:r>
            <a:r>
              <a:rPr lang="en-US" sz="2600" b="1" dirty="0" smtClean="0"/>
              <a:t>=”</a:t>
            </a:r>
            <a:r>
              <a:rPr lang="en-US" sz="2600" b="1" dirty="0" err="1" smtClean="0"/>
              <a:t>sun.jdbc.odbc.JdbcOdbcDriver</a:t>
            </a:r>
            <a:r>
              <a:rPr lang="en-US" sz="2600" b="1" dirty="0" smtClean="0"/>
              <a:t>”;</a:t>
            </a:r>
            <a:r>
              <a:rPr lang="en-US" sz="2600" dirty="0" smtClean="0"/>
              <a:t> </a:t>
            </a:r>
            <a:r>
              <a:rPr lang="en-US" sz="2300" dirty="0" smtClean="0"/>
              <a:t>//</a:t>
            </a:r>
            <a:r>
              <a:rPr lang="en-US" sz="2300" dirty="0" err="1" smtClean="0"/>
              <a:t>melalui</a:t>
            </a:r>
            <a:r>
              <a:rPr lang="en-US" sz="2300" dirty="0" smtClean="0"/>
              <a:t> ODBC</a:t>
            </a:r>
          </a:p>
          <a:p>
            <a:endParaRPr lang="en-US" sz="1300" dirty="0" smtClean="0"/>
          </a:p>
          <a:p>
            <a:r>
              <a:rPr lang="en-US" sz="2600" b="1" dirty="0" smtClean="0"/>
              <a:t>String </a:t>
            </a:r>
            <a:r>
              <a:rPr lang="en-US" sz="2600" b="1" dirty="0" err="1" smtClean="0"/>
              <a:t>namadb</a:t>
            </a:r>
            <a:r>
              <a:rPr lang="en-US" sz="2600" b="1" dirty="0" smtClean="0"/>
              <a:t> = ”</a:t>
            </a:r>
            <a:r>
              <a:rPr lang="en-US" sz="2600" b="1" dirty="0" err="1" smtClean="0"/>
              <a:t>jdbc:mysql</a:t>
            </a:r>
            <a:r>
              <a:rPr lang="en-US" sz="2600" b="1" dirty="0" smtClean="0"/>
              <a:t>://</a:t>
            </a:r>
            <a:r>
              <a:rPr lang="en-US" sz="2600" b="1" dirty="0" err="1" smtClean="0"/>
              <a:t>localhost</a:t>
            </a:r>
            <a:r>
              <a:rPr lang="en-US" sz="2600" b="1" dirty="0" smtClean="0"/>
              <a:t>/</a:t>
            </a:r>
            <a:r>
              <a:rPr lang="en-US" sz="2600" b="1" dirty="0" err="1" smtClean="0"/>
              <a:t>asisten</a:t>
            </a:r>
            <a:r>
              <a:rPr lang="en-US" sz="2600" b="1" dirty="0" smtClean="0"/>
              <a:t>”;</a:t>
            </a:r>
            <a:r>
              <a:rPr lang="en-US" sz="2600" dirty="0" smtClean="0"/>
              <a:t> //</a:t>
            </a:r>
            <a:r>
              <a:rPr lang="en-US" sz="2600" dirty="0" err="1" smtClean="0"/>
              <a:t>tanpa</a:t>
            </a:r>
            <a:r>
              <a:rPr lang="en-US" sz="2600" dirty="0" smtClean="0"/>
              <a:t> ODBC</a:t>
            </a:r>
          </a:p>
          <a:p>
            <a:r>
              <a:rPr lang="en-US" b="1" dirty="0" smtClean="0"/>
              <a:t>String </a:t>
            </a:r>
            <a:r>
              <a:rPr lang="en-US" b="1" dirty="0" err="1" smtClean="0"/>
              <a:t>namadb</a:t>
            </a:r>
            <a:r>
              <a:rPr lang="en-US" b="1" dirty="0" smtClean="0"/>
              <a:t> = ”</a:t>
            </a:r>
            <a:r>
              <a:rPr lang="en-US" b="1" dirty="0" err="1" smtClean="0"/>
              <a:t>jdbc:odbc:asisten</a:t>
            </a:r>
            <a:r>
              <a:rPr lang="en-US" b="1" dirty="0" smtClean="0"/>
              <a:t>”;</a:t>
            </a:r>
            <a:r>
              <a:rPr lang="en-US" dirty="0" smtClean="0"/>
              <a:t> //</a:t>
            </a:r>
            <a:r>
              <a:rPr lang="en-US" dirty="0" err="1" smtClean="0"/>
              <a:t>melalui</a:t>
            </a:r>
            <a:r>
              <a:rPr lang="en-US" dirty="0" smtClean="0"/>
              <a:t> ODBC</a:t>
            </a:r>
          </a:p>
          <a:p>
            <a:r>
              <a:rPr lang="en-US" b="1" dirty="0" smtClean="0"/>
              <a:t>DSN = </a:t>
            </a:r>
            <a:r>
              <a:rPr lang="en-US" b="1" dirty="0" err="1" smtClean="0"/>
              <a:t>praktikum</a:t>
            </a:r>
            <a:r>
              <a:rPr lang="en-US" b="1" dirty="0" smtClean="0"/>
              <a:t>;</a:t>
            </a:r>
          </a:p>
          <a:p>
            <a:r>
              <a:rPr lang="en-US" sz="1300" dirty="0" smtClean="0"/>
              <a:t> 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kalau</a:t>
            </a:r>
            <a:r>
              <a:rPr lang="en-US" dirty="0" smtClean="0"/>
              <a:t> user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create,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namauser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passwd</a:t>
            </a:r>
            <a:r>
              <a:rPr lang="en-US" dirty="0" smtClean="0"/>
              <a:t> 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disesuaikan</a:t>
            </a:r>
            <a:endParaRPr lang="en-US" dirty="0" smtClean="0"/>
          </a:p>
          <a:p>
            <a:r>
              <a:rPr lang="en-US" b="1" dirty="0" smtClean="0"/>
              <a:t>String </a:t>
            </a:r>
            <a:r>
              <a:rPr lang="en-US" b="1" dirty="0" err="1" smtClean="0"/>
              <a:t>namauser</a:t>
            </a:r>
            <a:r>
              <a:rPr lang="en-US" b="1" dirty="0" smtClean="0"/>
              <a:t> = ”root”; </a:t>
            </a:r>
          </a:p>
          <a:p>
            <a:r>
              <a:rPr lang="en-US" b="1" dirty="0" smtClean="0"/>
              <a:t>String </a:t>
            </a:r>
            <a:r>
              <a:rPr lang="en-US" b="1" dirty="0" err="1" smtClean="0"/>
              <a:t>passwd</a:t>
            </a:r>
            <a:r>
              <a:rPr lang="en-US" b="1" dirty="0" smtClean="0"/>
              <a:t> = null;</a:t>
            </a:r>
          </a:p>
          <a:p>
            <a:r>
              <a:rPr lang="en-US" b="1" dirty="0" smtClean="0"/>
              <a:t>Connection </a:t>
            </a:r>
            <a:r>
              <a:rPr lang="en-US" b="1" dirty="0" err="1" smtClean="0"/>
              <a:t>koneksi</a:t>
            </a:r>
            <a:r>
              <a:rPr lang="en-US" b="1" dirty="0" smtClean="0"/>
              <a:t>;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effectLst/>
              </a:rPr>
              <a:t>Langkah-langkah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Pemrograman</a:t>
            </a:r>
            <a:r>
              <a:rPr lang="en-US" sz="3200" dirty="0" smtClean="0">
                <a:effectLst/>
              </a:rPr>
              <a:t> JDBC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788091"/>
          </a:xfrm>
        </p:spPr>
        <p:txBody>
          <a:bodyPr>
            <a:normAutofit/>
          </a:bodyPr>
          <a:lstStyle/>
          <a:p>
            <a:r>
              <a:rPr lang="en-US" dirty="0" smtClean="0"/>
              <a:t>JDBC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Aplication</a:t>
            </a:r>
            <a:r>
              <a:rPr lang="en-US" dirty="0" smtClean="0"/>
              <a:t> Programming Interface (API)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jee</a:t>
            </a:r>
            <a:r>
              <a:rPr lang="en-US" dirty="0" smtClean="0"/>
              <a:t> yang  </a:t>
            </a:r>
            <a:r>
              <a:rPr lang="en-US" dirty="0" err="1" smtClean="0"/>
              <a:t>dirancang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mengolah</a:t>
            </a:r>
            <a:r>
              <a:rPr lang="en-US" dirty="0" smtClean="0"/>
              <a:t> database </a:t>
            </a:r>
            <a:r>
              <a:rPr lang="en-US" dirty="0" err="1" smtClean="0"/>
              <a:t>melalui</a:t>
            </a:r>
            <a:r>
              <a:rPr lang="en-US" dirty="0" smtClean="0"/>
              <a:t> SQL (Structured Query Language). </a:t>
            </a:r>
          </a:p>
          <a:p>
            <a:r>
              <a:rPr lang="en-US" dirty="0" smtClean="0"/>
              <a:t>Class yang </a:t>
            </a:r>
            <a:r>
              <a:rPr lang="en-US" dirty="0" err="1" smtClean="0"/>
              <a:t>mendukung</a:t>
            </a:r>
            <a:r>
              <a:rPr lang="en-US" dirty="0" smtClean="0"/>
              <a:t> JDBC </a:t>
            </a:r>
            <a:r>
              <a:rPr lang="en-US" dirty="0" err="1" smtClean="0"/>
              <a:t>dipaketkan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b="1" dirty="0" smtClean="0"/>
              <a:t>java.sql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smtClean="0"/>
              <a:t>javax.sql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dan</a:t>
            </a:r>
            <a:r>
              <a:rPr lang="en-US" dirty="0" smtClean="0"/>
              <a:t> interface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JDBC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b="1" dirty="0" smtClean="0"/>
              <a:t>Driver</a:t>
            </a:r>
            <a:r>
              <a:rPr lang="en-US" dirty="0" smtClean="0"/>
              <a:t>, </a:t>
            </a:r>
            <a:r>
              <a:rPr lang="en-US" b="1" dirty="0" err="1" smtClean="0"/>
              <a:t>DriverManager</a:t>
            </a:r>
            <a:r>
              <a:rPr lang="en-US" dirty="0" smtClean="0"/>
              <a:t>, </a:t>
            </a:r>
            <a:r>
              <a:rPr lang="en-US" b="1" dirty="0" smtClean="0"/>
              <a:t>Connection</a:t>
            </a:r>
            <a:r>
              <a:rPr lang="en-US" dirty="0" smtClean="0"/>
              <a:t>, </a:t>
            </a:r>
            <a:r>
              <a:rPr lang="en-US" b="1" dirty="0" smtClean="0"/>
              <a:t>Statement</a:t>
            </a:r>
            <a:r>
              <a:rPr lang="en-US" dirty="0" smtClean="0"/>
              <a:t>, </a:t>
            </a:r>
            <a:r>
              <a:rPr lang="en-US" b="1" dirty="0" err="1" smtClean="0"/>
              <a:t>ResultSet</a:t>
            </a:r>
            <a:r>
              <a:rPr lang="en-US" dirty="0" smtClean="0"/>
              <a:t>, </a:t>
            </a:r>
            <a:r>
              <a:rPr lang="en-US" b="1" dirty="0" err="1" smtClean="0"/>
              <a:t>SQLException</a:t>
            </a:r>
            <a:r>
              <a:rPr lang="en-US" dirty="0" smtClean="0"/>
              <a:t>, </a:t>
            </a:r>
            <a:r>
              <a:rPr lang="en-US" b="1" dirty="0" err="1" smtClean="0"/>
              <a:t>DatabaseMetaData</a:t>
            </a:r>
            <a:r>
              <a:rPr lang="en-US" dirty="0" smtClean="0"/>
              <a:t>, </a:t>
            </a:r>
            <a:r>
              <a:rPr lang="en-US" b="1" dirty="0" err="1" smtClean="0"/>
              <a:t>ResultSetMetaData</a:t>
            </a:r>
            <a:r>
              <a:rPr lang="en-US" dirty="0" smtClean="0"/>
              <a:t>, </a:t>
            </a:r>
            <a:r>
              <a:rPr lang="en-US" b="1" dirty="0" err="1" smtClean="0"/>
              <a:t>PreparedStatement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 smtClean="0"/>
              <a:t>CallableStatement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effectLst/>
              </a:rPr>
              <a:t>JDBC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01669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2. </a:t>
            </a:r>
            <a:r>
              <a:rPr lang="en-US" sz="2400" dirty="0" err="1" smtClean="0"/>
              <a:t>Lacak</a:t>
            </a:r>
            <a:r>
              <a:rPr lang="en-US" sz="2400" dirty="0" smtClean="0"/>
              <a:t> driver JDBC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hubungkan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Database</a:t>
            </a:r>
          </a:p>
          <a:p>
            <a:endParaRPr lang="en-US" sz="1100" dirty="0" smtClean="0"/>
          </a:p>
          <a:p>
            <a:r>
              <a:rPr lang="en-US" dirty="0" err="1" smtClean="0"/>
              <a:t>Melacak</a:t>
            </a:r>
            <a:r>
              <a:rPr lang="en-US" dirty="0" smtClean="0"/>
              <a:t> driver,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</a:t>
            </a:r>
            <a:r>
              <a:rPr lang="en-US" b="1" i="1" dirty="0" err="1" smtClean="0"/>
              <a:t>nama</a:t>
            </a:r>
            <a:r>
              <a:rPr lang="en-US" b="1" i="1" dirty="0" smtClean="0"/>
              <a:t> driver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method </a:t>
            </a:r>
            <a:r>
              <a:rPr lang="en-US" i="1" dirty="0" err="1" smtClean="0"/>
              <a:t>forName</a:t>
            </a:r>
            <a:r>
              <a:rPr lang="en-US" i="1" dirty="0" smtClean="0"/>
              <a:t>()</a:t>
            </a:r>
            <a:r>
              <a:rPr lang="en-US" dirty="0" smtClean="0"/>
              <a:t>.</a:t>
            </a:r>
          </a:p>
          <a:p>
            <a:endParaRPr lang="en-US" sz="1100" dirty="0" smtClean="0"/>
          </a:p>
          <a:p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b="1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smtClean="0"/>
              <a:t>database</a:t>
            </a:r>
            <a:r>
              <a:rPr lang="en-US" dirty="0" smtClean="0"/>
              <a:t>,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i="1" dirty="0" err="1" smtClean="0"/>
              <a:t>nama_database</a:t>
            </a:r>
            <a:r>
              <a:rPr lang="en-US" dirty="0" smtClean="0"/>
              <a:t>, </a:t>
            </a:r>
            <a:r>
              <a:rPr lang="en-US" i="1" dirty="0" err="1" smtClean="0"/>
              <a:t>nama_user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password</a:t>
            </a:r>
            <a:r>
              <a:rPr lang="en-US" dirty="0" smtClean="0"/>
              <a:t>  </a:t>
            </a:r>
            <a:r>
              <a:rPr lang="en-US" dirty="0" err="1" smtClean="0"/>
              <a:t>milik</a:t>
            </a:r>
            <a:r>
              <a:rPr lang="en-US" dirty="0" smtClean="0"/>
              <a:t> database </a:t>
            </a:r>
            <a:r>
              <a:rPr lang="en-US" dirty="0" err="1" smtClean="0"/>
              <a:t>ke</a:t>
            </a:r>
            <a:r>
              <a:rPr lang="en-US" dirty="0" smtClean="0"/>
              <a:t> method </a:t>
            </a:r>
            <a:r>
              <a:rPr lang="en-US" i="1" dirty="0" err="1" smtClean="0"/>
              <a:t>getConnection</a:t>
            </a:r>
            <a:r>
              <a:rPr lang="en-US" i="1" dirty="0" smtClean="0"/>
              <a:t>()</a:t>
            </a:r>
            <a:r>
              <a:rPr lang="en-US" dirty="0" smtClean="0"/>
              <a:t>.</a:t>
            </a:r>
          </a:p>
          <a:p>
            <a:endParaRPr lang="en-US" sz="1100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r>
              <a:rPr lang="en-US" dirty="0" err="1" smtClean="0"/>
              <a:t>Class.forName</a:t>
            </a:r>
            <a:r>
              <a:rPr lang="en-US" dirty="0" smtClean="0"/>
              <a:t>(</a:t>
            </a:r>
            <a:r>
              <a:rPr lang="en-US" dirty="0" err="1" smtClean="0"/>
              <a:t>namadriver</a:t>
            </a:r>
            <a:r>
              <a:rPr lang="en-US" dirty="0" smtClean="0"/>
              <a:t>); </a:t>
            </a:r>
          </a:p>
          <a:p>
            <a:r>
              <a:rPr lang="en-US" dirty="0" err="1" smtClean="0"/>
              <a:t>koneksi</a:t>
            </a:r>
            <a:r>
              <a:rPr lang="en-US" dirty="0" smtClean="0"/>
              <a:t> </a:t>
            </a:r>
            <a:r>
              <a:rPr lang="en-US" sz="2400" dirty="0" smtClean="0"/>
              <a:t>=</a:t>
            </a:r>
            <a:r>
              <a:rPr lang="en-US" sz="2400" dirty="0" err="1" smtClean="0"/>
              <a:t>DriverManager.getConnection</a:t>
            </a:r>
            <a:r>
              <a:rPr lang="en-US" sz="2400" dirty="0" smtClean="0"/>
              <a:t>(</a:t>
            </a:r>
            <a:r>
              <a:rPr lang="en-US" sz="2400" dirty="0" err="1" smtClean="0"/>
              <a:t>namadb,namauser,passwd</a:t>
            </a:r>
            <a:r>
              <a:rPr lang="en-US" sz="2400" dirty="0" smtClean="0"/>
              <a:t>);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effectLst/>
              </a:rPr>
              <a:t>Langkah-langkah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Pemrograman</a:t>
            </a:r>
            <a:r>
              <a:rPr lang="en-US" sz="3200" dirty="0" smtClean="0">
                <a:effectLst/>
              </a:rPr>
              <a:t> JDBC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410200"/>
          </a:xfrm>
        </p:spPr>
        <p:txBody>
          <a:bodyPr>
            <a:normAutofit fontScale="77500" lnSpcReduction="20000"/>
          </a:bodyPr>
          <a:lstStyle/>
          <a:p>
            <a:pPr lvl="0">
              <a:buNone/>
            </a:pPr>
            <a:r>
              <a:rPr lang="en-US" sz="3100" dirty="0" smtClean="0"/>
              <a:t>3. </a:t>
            </a:r>
            <a:r>
              <a:rPr lang="en-US" sz="3100" dirty="0" err="1" smtClean="0"/>
              <a:t>Memanggil</a:t>
            </a:r>
            <a:r>
              <a:rPr lang="en-US" sz="3100" dirty="0" smtClean="0"/>
              <a:t> </a:t>
            </a:r>
            <a:r>
              <a:rPr lang="en-US" sz="3100" dirty="0" err="1" smtClean="0"/>
              <a:t>Instruksi</a:t>
            </a:r>
            <a:r>
              <a:rPr lang="en-US" sz="3100" dirty="0" smtClean="0"/>
              <a:t> SQL</a:t>
            </a:r>
            <a:r>
              <a:rPr lang="en-US" dirty="0" smtClean="0"/>
              <a:t> </a:t>
            </a:r>
          </a:p>
          <a:p>
            <a:pPr lvl="0">
              <a:buNone/>
            </a:pPr>
            <a:endParaRPr lang="en-US" sz="1200" dirty="0" smtClean="0"/>
          </a:p>
          <a:p>
            <a:r>
              <a:rPr lang="en-US" sz="2800" dirty="0" err="1" smtClean="0"/>
              <a:t>Objek</a:t>
            </a:r>
            <a:r>
              <a:rPr lang="en-US" sz="2800" dirty="0" smtClean="0"/>
              <a:t> </a:t>
            </a:r>
            <a:r>
              <a:rPr lang="en-US" sz="2800" dirty="0" err="1" smtClean="0"/>
              <a:t>milik</a:t>
            </a:r>
            <a:r>
              <a:rPr lang="en-US" sz="2800" dirty="0" smtClean="0"/>
              <a:t> class Statement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memanggil</a:t>
            </a:r>
            <a:r>
              <a:rPr lang="en-US" sz="2800" dirty="0" smtClean="0"/>
              <a:t> method SQL query (class Statement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melaksanakan</a:t>
            </a:r>
            <a:r>
              <a:rPr lang="en-US" sz="2800" dirty="0" smtClean="0"/>
              <a:t> SQL query).</a:t>
            </a:r>
          </a:p>
          <a:p>
            <a:endParaRPr lang="en-US" sz="1200" dirty="0" smtClean="0"/>
          </a:p>
          <a:p>
            <a:r>
              <a:rPr lang="en-US" sz="2800" dirty="0" err="1" smtClean="0"/>
              <a:t>Perintah</a:t>
            </a:r>
            <a:r>
              <a:rPr lang="en-US" sz="2800" dirty="0" smtClean="0"/>
              <a:t> query </a:t>
            </a:r>
            <a:r>
              <a:rPr lang="en-US" sz="2800" dirty="0" err="1" smtClean="0"/>
              <a:t>ditampung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salah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tiga</a:t>
            </a:r>
            <a:r>
              <a:rPr lang="en-US" sz="2800" dirty="0" smtClean="0"/>
              <a:t> method </a:t>
            </a:r>
            <a:r>
              <a:rPr lang="en-US" sz="2800" dirty="0" err="1" smtClean="0"/>
              <a:t>yaitu</a:t>
            </a:r>
            <a:r>
              <a:rPr lang="en-US" sz="2800" dirty="0" smtClean="0"/>
              <a:t> method </a:t>
            </a:r>
            <a:r>
              <a:rPr lang="en-US" sz="2800" i="1" dirty="0" err="1" smtClean="0"/>
              <a:t>executeQuery</a:t>
            </a:r>
            <a:r>
              <a:rPr lang="en-US" sz="2800" i="1" dirty="0" smtClean="0"/>
              <a:t>()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statement SELECT, method </a:t>
            </a:r>
            <a:r>
              <a:rPr lang="en-US" sz="2800" i="1" dirty="0" err="1" smtClean="0"/>
              <a:t>executeUpdate</a:t>
            </a:r>
            <a:r>
              <a:rPr lang="en-US" sz="2800" i="1" dirty="0" smtClean="0"/>
              <a:t>()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statement CREATE TABLE, INSERT, UPDATE, DELETE, </a:t>
            </a:r>
            <a:r>
              <a:rPr lang="en-US" sz="2800" dirty="0" err="1" smtClean="0"/>
              <a:t>atau</a:t>
            </a:r>
            <a:r>
              <a:rPr lang="en-US" sz="2800" dirty="0" smtClean="0"/>
              <a:t> method execute()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melaksanakan</a:t>
            </a:r>
            <a:r>
              <a:rPr lang="en-US" sz="2800" dirty="0" smtClean="0"/>
              <a:t> </a:t>
            </a:r>
            <a:r>
              <a:rPr lang="en-US" sz="2800" dirty="0" err="1" smtClean="0"/>
              <a:t>sembarang</a:t>
            </a:r>
            <a:r>
              <a:rPr lang="en-US" sz="2800" dirty="0" smtClean="0"/>
              <a:t> SQL query. </a:t>
            </a:r>
          </a:p>
          <a:p>
            <a:endParaRPr lang="en-US" sz="1100" dirty="0" smtClean="0"/>
          </a:p>
          <a:p>
            <a:r>
              <a:rPr lang="en-US" sz="2800" dirty="0" smtClean="0"/>
              <a:t>Return value method </a:t>
            </a:r>
            <a:r>
              <a:rPr lang="en-US" sz="2800" dirty="0" err="1" smtClean="0"/>
              <a:t>executeQuery</a:t>
            </a:r>
            <a:r>
              <a:rPr lang="en-US" sz="2800" dirty="0" smtClean="0"/>
              <a:t>()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objek</a:t>
            </a:r>
            <a:r>
              <a:rPr lang="en-US" sz="2800" dirty="0" smtClean="0"/>
              <a:t> </a:t>
            </a:r>
            <a:r>
              <a:rPr lang="en-US" sz="2800" dirty="0" err="1" smtClean="0"/>
              <a:t>bertipe</a:t>
            </a:r>
            <a:r>
              <a:rPr lang="en-US" sz="2800" dirty="0" smtClean="0"/>
              <a:t> </a:t>
            </a:r>
            <a:r>
              <a:rPr lang="en-US" sz="2800" i="1" dirty="0" err="1" smtClean="0"/>
              <a:t>ResultSet</a:t>
            </a:r>
            <a:r>
              <a:rPr lang="en-US" sz="2800" dirty="0" smtClean="0"/>
              <a:t> (</a:t>
            </a:r>
            <a:r>
              <a:rPr lang="en-US" sz="2800" dirty="0" err="1" smtClean="0"/>
              <a:t>hasilnya</a:t>
            </a:r>
            <a:r>
              <a:rPr lang="en-US" sz="2800" dirty="0" smtClean="0"/>
              <a:t> </a:t>
            </a:r>
            <a:r>
              <a:rPr lang="en-US" sz="2800" dirty="0" err="1" smtClean="0"/>
              <a:t>masuk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class yang </a:t>
            </a:r>
            <a:r>
              <a:rPr lang="en-US" sz="2800" dirty="0" err="1" smtClean="0"/>
              <a:t>bernama</a:t>
            </a:r>
            <a:r>
              <a:rPr lang="en-US" sz="2800" dirty="0" smtClean="0"/>
              <a:t> </a:t>
            </a:r>
            <a:r>
              <a:rPr lang="en-US" sz="2800" dirty="0" err="1" smtClean="0"/>
              <a:t>ResultSet</a:t>
            </a:r>
            <a:r>
              <a:rPr lang="en-US" sz="2800" dirty="0" smtClean="0"/>
              <a:t>). </a:t>
            </a:r>
          </a:p>
          <a:p>
            <a:r>
              <a:rPr lang="en-US" sz="2800" dirty="0" smtClean="0"/>
              <a:t>Return value method </a:t>
            </a:r>
            <a:r>
              <a:rPr lang="en-US" sz="2800" dirty="0" err="1" smtClean="0"/>
              <a:t>executeUpdate</a:t>
            </a:r>
            <a:r>
              <a:rPr lang="en-US" sz="2800" dirty="0" smtClean="0"/>
              <a:t>()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variabel</a:t>
            </a:r>
            <a:r>
              <a:rPr lang="en-US" sz="2800" dirty="0" smtClean="0"/>
              <a:t> </a:t>
            </a:r>
            <a:r>
              <a:rPr lang="en-US" sz="2800" dirty="0" err="1" smtClean="0"/>
              <a:t>bertipe</a:t>
            </a:r>
            <a:r>
              <a:rPr lang="en-US" sz="2800" dirty="0" smtClean="0"/>
              <a:t> int.</a:t>
            </a:r>
          </a:p>
          <a:p>
            <a:r>
              <a:rPr lang="en-US" sz="2800" dirty="0" smtClean="0"/>
              <a:t>Return </a:t>
            </a:r>
            <a:r>
              <a:rPr lang="en-US" sz="2800" dirty="0" err="1" smtClean="0"/>
              <a:t>valur</a:t>
            </a:r>
            <a:r>
              <a:rPr lang="en-US" sz="2800" dirty="0" smtClean="0"/>
              <a:t> method execute()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variabel</a:t>
            </a:r>
            <a:r>
              <a:rPr lang="en-US" sz="2800" dirty="0" smtClean="0"/>
              <a:t> </a:t>
            </a:r>
            <a:r>
              <a:rPr lang="en-US" sz="2800" dirty="0" err="1" smtClean="0"/>
              <a:t>bertipe</a:t>
            </a:r>
            <a:r>
              <a:rPr lang="en-US" sz="2800" dirty="0" smtClean="0"/>
              <a:t>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effectLst/>
              </a:rPr>
              <a:t>Langkah-langkah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Pemrograman</a:t>
            </a:r>
            <a:r>
              <a:rPr lang="en-US" sz="3200" dirty="0" smtClean="0">
                <a:effectLst/>
              </a:rPr>
              <a:t> JDBC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41020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3100" dirty="0" smtClean="0"/>
              <a:t>3. </a:t>
            </a:r>
            <a:r>
              <a:rPr lang="en-US" sz="3100" dirty="0" err="1" smtClean="0"/>
              <a:t>Memanggil</a:t>
            </a:r>
            <a:r>
              <a:rPr lang="en-US" sz="3100" dirty="0" smtClean="0"/>
              <a:t> </a:t>
            </a:r>
            <a:r>
              <a:rPr lang="en-US" sz="3100" dirty="0" err="1" smtClean="0"/>
              <a:t>Instruksi</a:t>
            </a:r>
            <a:r>
              <a:rPr lang="en-US" sz="3100" dirty="0" smtClean="0"/>
              <a:t> SQL</a:t>
            </a:r>
            <a:r>
              <a:rPr lang="en-US" dirty="0" smtClean="0"/>
              <a:t> </a:t>
            </a:r>
          </a:p>
          <a:p>
            <a:r>
              <a:rPr lang="en-US" sz="2400" dirty="0" err="1" smtClean="0"/>
              <a:t>Contoh</a:t>
            </a:r>
            <a:r>
              <a:rPr lang="en-US" sz="2400" dirty="0" smtClean="0"/>
              <a:t> :</a:t>
            </a:r>
          </a:p>
          <a:p>
            <a:r>
              <a:rPr lang="en-US" sz="2400" i="1" dirty="0" smtClean="0"/>
              <a:t>S</a:t>
            </a:r>
            <a:r>
              <a:rPr lang="en-US" sz="2400" b="1" i="1" dirty="0" smtClean="0"/>
              <a:t>tatement </a:t>
            </a:r>
            <a:r>
              <a:rPr lang="en-US" sz="2400" b="1" i="1" dirty="0" err="1" smtClean="0"/>
              <a:t>statement</a:t>
            </a:r>
            <a:r>
              <a:rPr lang="en-US" sz="2400" b="1" i="1" dirty="0" smtClean="0"/>
              <a:t> = </a:t>
            </a:r>
            <a:r>
              <a:rPr lang="en-US" sz="2400" b="1" i="1" dirty="0" err="1" smtClean="0"/>
              <a:t>koneksi.createStatement</a:t>
            </a:r>
            <a:r>
              <a:rPr lang="en-US" sz="2400" b="1" i="1" dirty="0" smtClean="0"/>
              <a:t>();</a:t>
            </a:r>
          </a:p>
          <a:p>
            <a:r>
              <a:rPr lang="en-US" sz="2400" b="1" i="1" dirty="0" smtClean="0"/>
              <a:t>String </a:t>
            </a:r>
            <a:r>
              <a:rPr lang="en-US" sz="2400" b="1" i="1" dirty="0" err="1" smtClean="0"/>
              <a:t>sql</a:t>
            </a:r>
            <a:r>
              <a:rPr lang="en-US" sz="2400" b="1" i="1" dirty="0" smtClean="0"/>
              <a:t> = ”SELECT * FROM </a:t>
            </a:r>
            <a:r>
              <a:rPr lang="en-US" sz="2400" b="1" i="1" dirty="0" err="1" smtClean="0"/>
              <a:t>nama_tabel</a:t>
            </a:r>
            <a:r>
              <a:rPr lang="en-US" sz="2400" b="1" i="1" dirty="0" smtClean="0"/>
              <a:t>”;</a:t>
            </a:r>
          </a:p>
          <a:p>
            <a:r>
              <a:rPr lang="en-US" sz="2400" b="1" i="1" dirty="0" err="1" smtClean="0"/>
              <a:t>ResultSet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hasil</a:t>
            </a:r>
            <a:r>
              <a:rPr lang="en-US" sz="2400" b="1" i="1" dirty="0" smtClean="0"/>
              <a:t> = </a:t>
            </a:r>
            <a:r>
              <a:rPr lang="en-US" sz="2400" b="1" i="1" dirty="0" err="1" smtClean="0"/>
              <a:t>statement.executeQuery</a:t>
            </a:r>
            <a:r>
              <a:rPr lang="en-US" sz="2400" b="1" i="1" dirty="0" smtClean="0"/>
              <a:t>(</a:t>
            </a:r>
            <a:r>
              <a:rPr lang="en-US" sz="2400" b="1" i="1" dirty="0" err="1" smtClean="0"/>
              <a:t>sql</a:t>
            </a:r>
            <a:r>
              <a:rPr lang="en-US" sz="2400" b="1" i="1" dirty="0" smtClean="0"/>
              <a:t>);</a:t>
            </a:r>
          </a:p>
          <a:p>
            <a:endParaRPr lang="en-US" sz="1000" dirty="0" smtClean="0"/>
          </a:p>
          <a:p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pembuatan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modifikasi</a:t>
            </a:r>
            <a:r>
              <a:rPr lang="en-US" sz="2400" dirty="0" smtClean="0"/>
              <a:t> database:</a:t>
            </a:r>
          </a:p>
          <a:p>
            <a:r>
              <a:rPr lang="en-US" sz="2400" b="1" i="1" dirty="0" smtClean="0"/>
              <a:t>Statement </a:t>
            </a:r>
            <a:r>
              <a:rPr lang="en-US" sz="2400" b="1" i="1" dirty="0" err="1" smtClean="0"/>
              <a:t>statement</a:t>
            </a:r>
            <a:r>
              <a:rPr lang="en-US" sz="2400" b="1" i="1" dirty="0" smtClean="0"/>
              <a:t> = </a:t>
            </a:r>
            <a:r>
              <a:rPr lang="en-US" sz="2400" b="1" i="1" dirty="0" err="1" smtClean="0"/>
              <a:t>koneksi.createStatement</a:t>
            </a:r>
            <a:r>
              <a:rPr lang="en-US" sz="2400" b="1" i="1" dirty="0" smtClean="0"/>
              <a:t>();</a:t>
            </a:r>
          </a:p>
          <a:p>
            <a:r>
              <a:rPr lang="en-US" sz="2400" b="1" i="1" dirty="0" smtClean="0"/>
              <a:t>String </a:t>
            </a:r>
            <a:r>
              <a:rPr lang="en-US" sz="2400" b="1" i="1" dirty="0" err="1" smtClean="0"/>
              <a:t>sql</a:t>
            </a:r>
            <a:r>
              <a:rPr lang="en-US" sz="2400" b="1" i="1" dirty="0" smtClean="0"/>
              <a:t> = ”CREATE TABLE </a:t>
            </a:r>
            <a:r>
              <a:rPr lang="en-US" sz="2400" b="1" i="1" dirty="0" err="1" smtClean="0"/>
              <a:t>nama_tabel</a:t>
            </a:r>
            <a:r>
              <a:rPr lang="en-US" sz="2400" b="1" i="1" dirty="0" smtClean="0"/>
              <a:t>”+”(,)”;</a:t>
            </a:r>
          </a:p>
          <a:p>
            <a:r>
              <a:rPr lang="en-US" sz="2400" b="1" i="1" dirty="0" err="1" smtClean="0"/>
              <a:t>ResultSet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hasil</a:t>
            </a:r>
            <a:r>
              <a:rPr lang="en-US" sz="2400" b="1" i="1" dirty="0" smtClean="0"/>
              <a:t> = </a:t>
            </a:r>
            <a:r>
              <a:rPr lang="en-US" sz="2400" b="1" i="1" dirty="0" err="1" smtClean="0"/>
              <a:t>statement.executeUpdate</a:t>
            </a:r>
            <a:r>
              <a:rPr lang="en-US" sz="2400" b="1" i="1" dirty="0" smtClean="0"/>
              <a:t>(</a:t>
            </a:r>
            <a:r>
              <a:rPr lang="en-US" sz="2400" b="1" i="1" dirty="0" err="1" smtClean="0"/>
              <a:t>sql</a:t>
            </a:r>
            <a:r>
              <a:rPr lang="en-US" sz="2400" b="1" i="1" dirty="0" smtClean="0"/>
              <a:t>);</a:t>
            </a:r>
          </a:p>
          <a:p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akses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: </a:t>
            </a:r>
            <a:r>
              <a:rPr lang="en-US" sz="2400" b="1" i="1" dirty="0" err="1" smtClean="0"/>
              <a:t>displayTable</a:t>
            </a:r>
            <a:r>
              <a:rPr lang="en-US" sz="2400" b="1" i="1" dirty="0" smtClean="0"/>
              <a:t>(</a:t>
            </a:r>
            <a:r>
              <a:rPr lang="en-US" sz="2400" b="1" i="1" dirty="0" err="1" smtClean="0"/>
              <a:t>hasil</a:t>
            </a:r>
            <a:r>
              <a:rPr lang="en-US" sz="2400" b="1" i="1" dirty="0" smtClean="0"/>
              <a:t>);</a:t>
            </a:r>
            <a:endParaRPr lang="en-US" sz="2400" b="1" dirty="0" smtClean="0"/>
          </a:p>
          <a:p>
            <a:pPr lvl="0">
              <a:buNone/>
            </a:pPr>
            <a:endParaRPr lang="en-US" sz="12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effectLst/>
              </a:rPr>
              <a:t>Langkah-langkah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Pemrograman</a:t>
            </a:r>
            <a:r>
              <a:rPr lang="en-US" sz="3200" dirty="0" smtClean="0">
                <a:effectLst/>
              </a:rPr>
              <a:t> JDBC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181600"/>
          </a:xfrm>
        </p:spPr>
        <p:txBody>
          <a:bodyPr>
            <a:normAutofit fontScale="70000" lnSpcReduction="20000"/>
          </a:bodyPr>
          <a:lstStyle/>
          <a:p>
            <a:pPr lvl="0">
              <a:buNone/>
            </a:pPr>
            <a:r>
              <a:rPr lang="en-US" sz="3400" dirty="0" smtClean="0"/>
              <a:t>4. </a:t>
            </a:r>
            <a:r>
              <a:rPr lang="en-US" sz="3400" dirty="0" err="1" smtClean="0"/>
              <a:t>Memproses</a:t>
            </a:r>
            <a:r>
              <a:rPr lang="en-US" sz="3400" dirty="0" smtClean="0"/>
              <a:t> </a:t>
            </a:r>
            <a:r>
              <a:rPr lang="en-US" sz="3400" dirty="0" err="1" smtClean="0"/>
              <a:t>hasil</a:t>
            </a:r>
            <a:r>
              <a:rPr lang="en-US" sz="3400" dirty="0" smtClean="0"/>
              <a:t> (</a:t>
            </a:r>
            <a:r>
              <a:rPr lang="en-US" sz="3400" dirty="0" err="1" smtClean="0"/>
              <a:t>hanya</a:t>
            </a:r>
            <a:r>
              <a:rPr lang="en-US" sz="3400" dirty="0" smtClean="0"/>
              <a:t> </a:t>
            </a:r>
            <a:r>
              <a:rPr lang="en-US" sz="3400" dirty="0" err="1" smtClean="0"/>
              <a:t>jika</a:t>
            </a:r>
            <a:r>
              <a:rPr lang="en-US" sz="3400" dirty="0" smtClean="0"/>
              <a:t> </a:t>
            </a:r>
            <a:r>
              <a:rPr lang="en-US" sz="3400" dirty="0" err="1" smtClean="0"/>
              <a:t>diperlukan</a:t>
            </a:r>
            <a:r>
              <a:rPr lang="en-US" sz="3400" dirty="0" smtClean="0"/>
              <a:t>)</a:t>
            </a:r>
          </a:p>
          <a:p>
            <a:endParaRPr lang="en-US" sz="1400" dirty="0" smtClean="0"/>
          </a:p>
          <a:p>
            <a:r>
              <a:rPr lang="en-US" sz="2900" dirty="0" err="1" smtClean="0"/>
              <a:t>Contoh</a:t>
            </a:r>
            <a:r>
              <a:rPr lang="en-US" sz="2900" dirty="0" smtClean="0"/>
              <a:t> method </a:t>
            </a:r>
            <a:r>
              <a:rPr lang="en-US" sz="2900" dirty="0" err="1" smtClean="0"/>
              <a:t>untuk</a:t>
            </a:r>
            <a:r>
              <a:rPr lang="en-US" sz="2900" dirty="0" smtClean="0"/>
              <a:t> </a:t>
            </a:r>
            <a:r>
              <a:rPr lang="en-US" sz="2900" dirty="0" err="1" smtClean="0"/>
              <a:t>menampilkan</a:t>
            </a:r>
            <a:r>
              <a:rPr lang="en-US" sz="2900" dirty="0" smtClean="0"/>
              <a:t> record </a:t>
            </a:r>
            <a:r>
              <a:rPr lang="en-US" sz="2900" dirty="0" err="1" smtClean="0"/>
              <a:t>dari</a:t>
            </a:r>
            <a:r>
              <a:rPr lang="en-US" sz="2900" dirty="0" smtClean="0"/>
              <a:t> </a:t>
            </a:r>
            <a:r>
              <a:rPr lang="en-US" sz="2900" dirty="0" err="1" smtClean="0"/>
              <a:t>ResultSet</a:t>
            </a:r>
            <a:r>
              <a:rPr lang="en-US" sz="2900" dirty="0" smtClean="0"/>
              <a:t> :</a:t>
            </a:r>
          </a:p>
          <a:p>
            <a:r>
              <a:rPr lang="en-US" sz="2900" b="1" dirty="0" smtClean="0"/>
              <a:t>public void </a:t>
            </a:r>
            <a:r>
              <a:rPr lang="en-US" sz="2900" b="1" dirty="0" err="1" smtClean="0"/>
              <a:t>showAsisten</a:t>
            </a:r>
            <a:r>
              <a:rPr lang="en-US" sz="2900" b="1" dirty="0" smtClean="0"/>
              <a:t>(</a:t>
            </a:r>
            <a:r>
              <a:rPr lang="en-US" sz="2900" b="1" dirty="0" err="1" smtClean="0"/>
              <a:t>ResultSet</a:t>
            </a:r>
            <a:r>
              <a:rPr lang="en-US" sz="2900" b="1" dirty="0" smtClean="0"/>
              <a:t> </a:t>
            </a:r>
            <a:r>
              <a:rPr lang="en-US" sz="2900" b="1" dirty="0" err="1" smtClean="0"/>
              <a:t>hasil</a:t>
            </a:r>
            <a:r>
              <a:rPr lang="en-US" sz="2900" b="1" dirty="0" smtClean="0"/>
              <a:t>) throws </a:t>
            </a:r>
            <a:r>
              <a:rPr lang="en-US" sz="2900" b="1" dirty="0" err="1" smtClean="0"/>
              <a:t>SQLException</a:t>
            </a:r>
            <a:r>
              <a:rPr lang="en-US" sz="2900" b="1" dirty="0" smtClean="0"/>
              <a:t> {</a:t>
            </a:r>
          </a:p>
          <a:p>
            <a:r>
              <a:rPr lang="en-US" sz="2900" b="1" dirty="0" smtClean="0"/>
              <a:t>	String field1;</a:t>
            </a:r>
          </a:p>
          <a:p>
            <a:r>
              <a:rPr lang="en-US" sz="2900" b="1" dirty="0" smtClean="0"/>
              <a:t>	String field2;</a:t>
            </a:r>
          </a:p>
          <a:p>
            <a:r>
              <a:rPr lang="en-US" sz="2900" b="1" dirty="0" smtClean="0"/>
              <a:t>	</a:t>
            </a:r>
            <a:r>
              <a:rPr lang="en-US" sz="2900" b="1" dirty="0" err="1" smtClean="0"/>
              <a:t>int</a:t>
            </a:r>
            <a:r>
              <a:rPr lang="en-US" sz="2900" b="1" dirty="0" smtClean="0"/>
              <a:t> field3=0;</a:t>
            </a:r>
          </a:p>
          <a:p>
            <a:r>
              <a:rPr lang="en-US" sz="2900" b="1" dirty="0" smtClean="0"/>
              <a:t>	while (</a:t>
            </a:r>
            <a:r>
              <a:rPr lang="en-US" sz="2900" b="1" dirty="0" err="1" smtClean="0"/>
              <a:t>hasil.next</a:t>
            </a:r>
            <a:r>
              <a:rPr lang="en-US" sz="2900" b="1" dirty="0" smtClean="0"/>
              <a:t>) {</a:t>
            </a:r>
          </a:p>
          <a:p>
            <a:r>
              <a:rPr lang="en-US" sz="2900" b="1" dirty="0" smtClean="0"/>
              <a:t>	        field1 = </a:t>
            </a:r>
            <a:r>
              <a:rPr lang="en-US" sz="2900" b="1" dirty="0" err="1" smtClean="0"/>
              <a:t>hasil.getString</a:t>
            </a:r>
            <a:r>
              <a:rPr lang="en-US" sz="2900" b="1" dirty="0" smtClean="0"/>
              <a:t>(1);</a:t>
            </a:r>
          </a:p>
          <a:p>
            <a:r>
              <a:rPr lang="en-US" sz="2900" b="1" dirty="0" smtClean="0"/>
              <a:t>	        field2 = </a:t>
            </a:r>
            <a:r>
              <a:rPr lang="en-US" sz="2900" b="1" dirty="0" err="1" smtClean="0"/>
              <a:t>hasil.getString</a:t>
            </a:r>
            <a:r>
              <a:rPr lang="en-US" sz="2900" b="1" dirty="0" smtClean="0"/>
              <a:t>(2);</a:t>
            </a:r>
          </a:p>
          <a:p>
            <a:r>
              <a:rPr lang="en-US" sz="2900" b="1" dirty="0" smtClean="0"/>
              <a:t>	        field3 = </a:t>
            </a:r>
            <a:r>
              <a:rPr lang="en-US" sz="2900" b="1" dirty="0" err="1" smtClean="0"/>
              <a:t>hasil.getint</a:t>
            </a:r>
            <a:r>
              <a:rPr lang="en-US" sz="2900" b="1" dirty="0" smtClean="0"/>
              <a:t>(3);</a:t>
            </a:r>
          </a:p>
          <a:p>
            <a:r>
              <a:rPr lang="en-US" sz="2900" b="1" dirty="0" smtClean="0"/>
              <a:t>	        </a:t>
            </a:r>
            <a:r>
              <a:rPr lang="en-US" sz="2900" b="1" dirty="0" err="1" smtClean="0"/>
              <a:t>System.out.println</a:t>
            </a:r>
            <a:r>
              <a:rPr lang="en-US" sz="2900" b="1" dirty="0" smtClean="0"/>
              <a:t>(”</a:t>
            </a:r>
            <a:r>
              <a:rPr lang="en-US" sz="2900" b="1" dirty="0" err="1" smtClean="0"/>
              <a:t>nim</a:t>
            </a:r>
            <a:r>
              <a:rPr lang="en-US" sz="2900" b="1" dirty="0" smtClean="0"/>
              <a:t>  :”+field1);</a:t>
            </a:r>
          </a:p>
          <a:p>
            <a:r>
              <a:rPr lang="en-US" sz="2900" b="1" dirty="0" smtClean="0"/>
              <a:t>	        </a:t>
            </a:r>
            <a:r>
              <a:rPr lang="en-US" sz="2900" b="1" dirty="0" err="1" smtClean="0"/>
              <a:t>System.out.println</a:t>
            </a:r>
            <a:r>
              <a:rPr lang="en-US" sz="2900" b="1" dirty="0" smtClean="0"/>
              <a:t>(”</a:t>
            </a:r>
            <a:r>
              <a:rPr lang="en-US" sz="2900" b="1" dirty="0" err="1" smtClean="0"/>
              <a:t>nama</a:t>
            </a:r>
            <a:r>
              <a:rPr lang="en-US" sz="2900" b="1" dirty="0" smtClean="0"/>
              <a:t> :”+field2);</a:t>
            </a:r>
          </a:p>
          <a:p>
            <a:r>
              <a:rPr lang="en-US" sz="2900" b="1" dirty="0" smtClean="0"/>
              <a:t>	        </a:t>
            </a:r>
            <a:r>
              <a:rPr lang="en-US" sz="2900" b="1" dirty="0" err="1" smtClean="0"/>
              <a:t>System.out.println</a:t>
            </a:r>
            <a:r>
              <a:rPr lang="en-US" sz="2900" b="1" dirty="0" smtClean="0"/>
              <a:t>(”honor :”+field3);</a:t>
            </a:r>
          </a:p>
          <a:p>
            <a:r>
              <a:rPr lang="en-US" sz="2900" b="1" dirty="0" smtClean="0"/>
              <a:t>	        </a:t>
            </a:r>
            <a:r>
              <a:rPr lang="en-US" sz="2900" b="1" dirty="0" err="1" smtClean="0"/>
              <a:t>System.out.println</a:t>
            </a:r>
            <a:r>
              <a:rPr lang="en-US" sz="2900" b="1" dirty="0" smtClean="0"/>
              <a:t>(”---------------------”);</a:t>
            </a:r>
          </a:p>
          <a:p>
            <a:r>
              <a:rPr lang="en-US" sz="2900" b="1" dirty="0" smtClean="0"/>
              <a:t>	}</a:t>
            </a:r>
          </a:p>
          <a:p>
            <a:r>
              <a:rPr lang="en-US" sz="2900" b="1" dirty="0" smtClean="0"/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effectLst/>
              </a:rPr>
              <a:t>Langkah-langkah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Pemrograman</a:t>
            </a:r>
            <a:r>
              <a:rPr lang="en-US" sz="3200" dirty="0" smtClean="0">
                <a:effectLst/>
              </a:rPr>
              <a:t> JDBC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016691"/>
          </a:xfrm>
        </p:spPr>
        <p:txBody>
          <a:bodyPr/>
          <a:lstStyle/>
          <a:p>
            <a:pPr lvl="0">
              <a:buNone/>
            </a:pPr>
            <a:r>
              <a:rPr lang="en-US" sz="2800" dirty="0" smtClean="0"/>
              <a:t>5. </a:t>
            </a:r>
            <a:r>
              <a:rPr lang="en-US" sz="2800" dirty="0" err="1" smtClean="0"/>
              <a:t>Menutup</a:t>
            </a:r>
            <a:r>
              <a:rPr lang="en-US" sz="2800" dirty="0" smtClean="0"/>
              <a:t> </a:t>
            </a:r>
            <a:r>
              <a:rPr lang="en-US" sz="2800" dirty="0" err="1" smtClean="0"/>
              <a:t>Koneksi</a:t>
            </a:r>
            <a:endParaRPr lang="en-US" sz="2800" dirty="0" smtClean="0"/>
          </a:p>
          <a:p>
            <a:pPr lvl="0">
              <a:buNone/>
            </a:pPr>
            <a:endParaRPr lang="en-US" sz="1000" dirty="0" smtClean="0"/>
          </a:p>
          <a:p>
            <a:r>
              <a:rPr lang="en-US" sz="2800" dirty="0" smtClean="0"/>
              <a:t>Cara </a:t>
            </a:r>
            <a:r>
              <a:rPr lang="en-US" sz="2800" dirty="0" err="1" smtClean="0"/>
              <a:t>menutup</a:t>
            </a:r>
            <a:r>
              <a:rPr lang="en-US" sz="2800" dirty="0" smtClean="0"/>
              <a:t> </a:t>
            </a:r>
            <a:r>
              <a:rPr lang="en-US" sz="2800" dirty="0" err="1" smtClean="0"/>
              <a:t>koneksi</a:t>
            </a:r>
            <a:r>
              <a:rPr lang="en-US" sz="2800" dirty="0" smtClean="0"/>
              <a:t>:</a:t>
            </a:r>
          </a:p>
          <a:p>
            <a:r>
              <a:rPr lang="en-US" sz="2800" b="1" dirty="0" err="1" smtClean="0"/>
              <a:t>statement.close</a:t>
            </a:r>
            <a:r>
              <a:rPr lang="en-US" sz="2800" b="1" dirty="0" smtClean="0"/>
              <a:t>();</a:t>
            </a:r>
          </a:p>
          <a:p>
            <a:r>
              <a:rPr lang="en-US" sz="2800" b="1" dirty="0" err="1" smtClean="0"/>
              <a:t>koneksi.close</a:t>
            </a:r>
            <a:r>
              <a:rPr lang="en-US" sz="2800" b="1" dirty="0" smtClean="0"/>
              <a:t>();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effectLst/>
              </a:rPr>
              <a:t>Langkah-langkah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Pemrograman</a:t>
            </a:r>
            <a:r>
              <a:rPr lang="en-US" sz="3200" dirty="0" smtClean="0">
                <a:effectLst/>
              </a:rPr>
              <a:t> JDBC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01669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6.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penanganan</a:t>
            </a:r>
            <a:r>
              <a:rPr lang="en-US" dirty="0" smtClean="0"/>
              <a:t> error </a:t>
            </a:r>
          </a:p>
          <a:p>
            <a:r>
              <a:rPr lang="en-US" dirty="0" err="1" smtClean="0"/>
              <a:t>Beberapa</a:t>
            </a:r>
            <a:r>
              <a:rPr lang="en-US" dirty="0" smtClean="0"/>
              <a:t> error yang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program </a:t>
            </a:r>
            <a:r>
              <a:rPr lang="en-US" dirty="0" err="1" smtClean="0"/>
              <a:t>dengan</a:t>
            </a:r>
            <a:r>
              <a:rPr lang="en-US" dirty="0" smtClean="0"/>
              <a:t> JDBC:</a:t>
            </a:r>
          </a:p>
          <a:p>
            <a:r>
              <a:rPr lang="en-US" dirty="0" smtClean="0"/>
              <a:t>Driver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database yang </a:t>
            </a:r>
            <a:r>
              <a:rPr lang="en-US" dirty="0" err="1" smtClean="0"/>
              <a:t>diakses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Perintah</a:t>
            </a:r>
            <a:r>
              <a:rPr lang="en-US" dirty="0" smtClean="0"/>
              <a:t> SQL </a:t>
            </a:r>
            <a:r>
              <a:rPr lang="en-US" dirty="0" err="1" smtClean="0"/>
              <a:t>salah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Konversi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SQL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Java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effectLst/>
              </a:rPr>
              <a:t>Langkah-langkah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Pemrograman</a:t>
            </a:r>
            <a:r>
              <a:rPr lang="en-US" sz="3200" dirty="0" smtClean="0">
                <a:effectLst/>
              </a:rPr>
              <a:t> JDBC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5626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6. </a:t>
            </a:r>
            <a:r>
              <a:rPr lang="en-US" sz="3400" dirty="0" err="1" smtClean="0"/>
              <a:t>Menambahkan</a:t>
            </a:r>
            <a:r>
              <a:rPr lang="en-US" sz="3400" dirty="0" smtClean="0"/>
              <a:t> </a:t>
            </a:r>
            <a:r>
              <a:rPr lang="en-US" sz="3400" dirty="0" err="1" smtClean="0"/>
              <a:t>blok</a:t>
            </a:r>
            <a:r>
              <a:rPr lang="en-US" sz="3400" dirty="0" smtClean="0"/>
              <a:t> </a:t>
            </a:r>
            <a:r>
              <a:rPr lang="en-US" sz="3400" dirty="0" err="1" smtClean="0"/>
              <a:t>penanganan</a:t>
            </a:r>
            <a:r>
              <a:rPr lang="en-US" sz="3400" dirty="0" smtClean="0"/>
              <a:t> error</a:t>
            </a:r>
          </a:p>
          <a:p>
            <a:r>
              <a:rPr lang="en-US" sz="3400" dirty="0" err="1" smtClean="0"/>
              <a:t>Contoh</a:t>
            </a:r>
            <a:r>
              <a:rPr lang="en-US" sz="3400" dirty="0" smtClean="0"/>
              <a:t> </a:t>
            </a:r>
            <a:r>
              <a:rPr lang="en-US" sz="3400" dirty="0" err="1" smtClean="0"/>
              <a:t>algoritma</a:t>
            </a:r>
            <a:r>
              <a:rPr lang="en-US" sz="3400" dirty="0" smtClean="0"/>
              <a:t>:</a:t>
            </a:r>
          </a:p>
          <a:p>
            <a:r>
              <a:rPr lang="en-US" sz="3100" b="1" dirty="0" smtClean="0"/>
              <a:t>try {</a:t>
            </a:r>
          </a:p>
          <a:p>
            <a:r>
              <a:rPr lang="en-US" sz="3100" dirty="0" smtClean="0"/>
              <a:t>    // </a:t>
            </a:r>
            <a:r>
              <a:rPr lang="en-US" sz="3100" dirty="0" err="1" smtClean="0"/>
              <a:t>kode</a:t>
            </a:r>
            <a:r>
              <a:rPr lang="en-US" sz="3100" dirty="0" smtClean="0"/>
              <a:t> program JDBC </a:t>
            </a:r>
            <a:r>
              <a:rPr lang="en-US" sz="3100" dirty="0" err="1" smtClean="0"/>
              <a:t>seperti</a:t>
            </a:r>
            <a:r>
              <a:rPr lang="en-US" sz="3100" dirty="0" smtClean="0"/>
              <a:t> </a:t>
            </a:r>
            <a:r>
              <a:rPr lang="en-US" sz="3100" dirty="0" err="1" smtClean="0"/>
              <a:t>langkah</a:t>
            </a:r>
            <a:r>
              <a:rPr lang="en-US" sz="3100" dirty="0" smtClean="0"/>
              <a:t> 2, 3. </a:t>
            </a:r>
            <a:r>
              <a:rPr lang="en-US" sz="3100" dirty="0" err="1" smtClean="0"/>
              <a:t>dan</a:t>
            </a:r>
            <a:r>
              <a:rPr lang="en-US" sz="3100" dirty="0" smtClean="0"/>
              <a:t> 4</a:t>
            </a:r>
          </a:p>
          <a:p>
            <a:r>
              <a:rPr lang="en-US" sz="3100" b="1" dirty="0" smtClean="0"/>
              <a:t>}</a:t>
            </a:r>
          </a:p>
          <a:p>
            <a:r>
              <a:rPr lang="en-US" sz="3100" b="1" dirty="0" smtClean="0"/>
              <a:t>catch(</a:t>
            </a:r>
            <a:r>
              <a:rPr lang="en-US" sz="3100" b="1" dirty="0" err="1" smtClean="0"/>
              <a:t>ClassNotFound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cnfe</a:t>
            </a:r>
            <a:r>
              <a:rPr lang="en-US" sz="3100" b="1" dirty="0" smtClean="0"/>
              <a:t>) {</a:t>
            </a:r>
          </a:p>
          <a:p>
            <a:r>
              <a:rPr lang="en-US" sz="3100" dirty="0" smtClean="0"/>
              <a:t>    // </a:t>
            </a:r>
            <a:r>
              <a:rPr lang="en-US" sz="3100" dirty="0" err="1" smtClean="0"/>
              <a:t>kode</a:t>
            </a:r>
            <a:r>
              <a:rPr lang="en-US" sz="3100" dirty="0" smtClean="0"/>
              <a:t> </a:t>
            </a:r>
            <a:r>
              <a:rPr lang="en-US" sz="3100" dirty="0" err="1" smtClean="0"/>
              <a:t>penanganan</a:t>
            </a:r>
            <a:r>
              <a:rPr lang="en-US" sz="3100" dirty="0" smtClean="0"/>
              <a:t> error </a:t>
            </a:r>
            <a:r>
              <a:rPr lang="en-US" sz="3100" dirty="0" err="1" smtClean="0"/>
              <a:t>keberadaan</a:t>
            </a:r>
            <a:r>
              <a:rPr lang="en-US" sz="3100" dirty="0" smtClean="0"/>
              <a:t> driver </a:t>
            </a:r>
            <a:r>
              <a:rPr lang="en-US" sz="3100" dirty="0" err="1" smtClean="0"/>
              <a:t>dan</a:t>
            </a:r>
            <a:r>
              <a:rPr lang="en-US" sz="3100" dirty="0" smtClean="0"/>
              <a:t> </a:t>
            </a:r>
            <a:r>
              <a:rPr lang="en-US" sz="3100" dirty="0" err="1" smtClean="0"/>
              <a:t>koneksi</a:t>
            </a:r>
            <a:endParaRPr lang="en-US" sz="3100" dirty="0" smtClean="0"/>
          </a:p>
          <a:p>
            <a:r>
              <a:rPr lang="en-US" sz="3100" b="1" dirty="0" smtClean="0"/>
              <a:t>}</a:t>
            </a:r>
          </a:p>
          <a:p>
            <a:r>
              <a:rPr lang="en-US" sz="3100" b="1" dirty="0" smtClean="0"/>
              <a:t>catch(</a:t>
            </a:r>
            <a:r>
              <a:rPr lang="en-US" sz="3100" b="1" dirty="0" err="1" smtClean="0"/>
              <a:t>SQLException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sqlex</a:t>
            </a:r>
            <a:r>
              <a:rPr lang="en-US" sz="3100" b="1" dirty="0" smtClean="0"/>
              <a:t>) {</a:t>
            </a:r>
          </a:p>
          <a:p>
            <a:r>
              <a:rPr lang="en-US" sz="3100" dirty="0" smtClean="0"/>
              <a:t>    // </a:t>
            </a:r>
            <a:r>
              <a:rPr lang="en-US" sz="3100" dirty="0" err="1" smtClean="0"/>
              <a:t>kode</a:t>
            </a:r>
            <a:r>
              <a:rPr lang="en-US" sz="3100" dirty="0" smtClean="0"/>
              <a:t> </a:t>
            </a:r>
            <a:r>
              <a:rPr lang="en-US" sz="3100" dirty="0" err="1" smtClean="0"/>
              <a:t>penanganan</a:t>
            </a:r>
            <a:r>
              <a:rPr lang="en-US" sz="3100" dirty="0" smtClean="0"/>
              <a:t> error </a:t>
            </a:r>
            <a:r>
              <a:rPr lang="en-US" sz="3100" dirty="0" err="1" smtClean="0"/>
              <a:t>SQLException</a:t>
            </a:r>
            <a:endParaRPr lang="en-US" sz="3100" dirty="0" smtClean="0"/>
          </a:p>
          <a:p>
            <a:r>
              <a:rPr lang="en-US" sz="3100" b="1" dirty="0" smtClean="0"/>
              <a:t>}</a:t>
            </a:r>
          </a:p>
          <a:p>
            <a:r>
              <a:rPr lang="en-US" sz="3100" b="1" dirty="0" smtClean="0"/>
              <a:t>finally {</a:t>
            </a:r>
          </a:p>
          <a:p>
            <a:r>
              <a:rPr lang="en-US" sz="3100" dirty="0" smtClean="0"/>
              <a:t>    // </a:t>
            </a:r>
            <a:r>
              <a:rPr lang="en-US" sz="3100" dirty="0" err="1" smtClean="0"/>
              <a:t>kode</a:t>
            </a:r>
            <a:r>
              <a:rPr lang="en-US" sz="3100" dirty="0" smtClean="0"/>
              <a:t> </a:t>
            </a:r>
            <a:r>
              <a:rPr lang="en-US" sz="3100" dirty="0" err="1" smtClean="0"/>
              <a:t>untuk</a:t>
            </a:r>
            <a:r>
              <a:rPr lang="en-US" sz="3100" dirty="0" smtClean="0"/>
              <a:t> </a:t>
            </a:r>
            <a:r>
              <a:rPr lang="en-US" sz="3100" dirty="0" err="1" smtClean="0"/>
              <a:t>langkah</a:t>
            </a:r>
            <a:r>
              <a:rPr lang="en-US" sz="3100" dirty="0" smtClean="0"/>
              <a:t> </a:t>
            </a:r>
            <a:r>
              <a:rPr lang="en-US" sz="3100" dirty="0" err="1" smtClean="0"/>
              <a:t>ke</a:t>
            </a:r>
            <a:r>
              <a:rPr lang="en-US" sz="3100" dirty="0" smtClean="0"/>
              <a:t> 5</a:t>
            </a:r>
          </a:p>
          <a:p>
            <a:r>
              <a:rPr lang="en-US" sz="3100" b="1" dirty="0" smtClean="0"/>
              <a:t>    </a:t>
            </a:r>
            <a:r>
              <a:rPr lang="en-US" sz="3100" b="1" dirty="0" err="1" smtClean="0"/>
              <a:t>statement.close</a:t>
            </a:r>
            <a:r>
              <a:rPr lang="en-US" sz="3100" b="1" dirty="0" smtClean="0"/>
              <a:t>();</a:t>
            </a:r>
          </a:p>
          <a:p>
            <a:r>
              <a:rPr lang="en-US" sz="3100" b="1" dirty="0" smtClean="0"/>
              <a:t>    </a:t>
            </a:r>
            <a:r>
              <a:rPr lang="en-US" sz="3100" b="1" dirty="0" err="1" smtClean="0"/>
              <a:t>koneksi.close</a:t>
            </a:r>
            <a:r>
              <a:rPr lang="en-US" sz="3100" b="1" dirty="0" smtClean="0"/>
              <a:t>();</a:t>
            </a:r>
          </a:p>
          <a:p>
            <a:r>
              <a:rPr lang="en-US" sz="3100" b="1" dirty="0" smtClean="0"/>
              <a:t>}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 smtClean="0">
                <a:effectLst/>
              </a:rPr>
              <a:t>Langkah-langkah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Pemrograman</a:t>
            </a:r>
            <a:r>
              <a:rPr lang="en-US" sz="3200" dirty="0" smtClean="0">
                <a:effectLst/>
              </a:rPr>
              <a:t> JDBC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016691"/>
          </a:xfrm>
        </p:spPr>
        <p:txBody>
          <a:bodyPr/>
          <a:lstStyle/>
          <a:p>
            <a:r>
              <a:rPr lang="en-US" dirty="0" smtClean="0"/>
              <a:t>JDBC </a:t>
            </a:r>
            <a:r>
              <a:rPr lang="en-US" dirty="0" err="1" smtClean="0"/>
              <a:t>menyediakan</a:t>
            </a:r>
            <a:r>
              <a:rPr lang="en-US" dirty="0" smtClean="0"/>
              <a:t> class </a:t>
            </a:r>
            <a:r>
              <a:rPr lang="en-US" dirty="0" err="1" smtClean="0"/>
              <a:t>DatabaseMetaData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:</a:t>
            </a:r>
          </a:p>
          <a:p>
            <a:r>
              <a:rPr lang="en-US" dirty="0" smtClean="0"/>
              <a:t>a. </a:t>
            </a:r>
            <a:r>
              <a:rPr lang="en-US" dirty="0" err="1" smtClean="0"/>
              <a:t>Struktur</a:t>
            </a:r>
            <a:r>
              <a:rPr lang="en-US" dirty="0" smtClean="0"/>
              <a:t>/Schema </a:t>
            </a:r>
            <a:r>
              <a:rPr lang="en-US" dirty="0" err="1" smtClean="0"/>
              <a:t>Tabel</a:t>
            </a:r>
            <a:endParaRPr lang="en-US" dirty="0" smtClean="0"/>
          </a:p>
          <a:p>
            <a:r>
              <a:rPr lang="en-US" dirty="0" smtClean="0"/>
              <a:t>b. </a:t>
            </a:r>
            <a:r>
              <a:rPr lang="en-US" dirty="0" err="1" smtClean="0"/>
              <a:t>Banyaknya</a:t>
            </a:r>
            <a:r>
              <a:rPr lang="en-US" dirty="0" smtClean="0"/>
              <a:t> Field</a:t>
            </a:r>
          </a:p>
          <a:p>
            <a:r>
              <a:rPr lang="en-US" dirty="0" smtClean="0"/>
              <a:t>c. </a:t>
            </a:r>
            <a:r>
              <a:rPr lang="en-US" dirty="0" err="1" smtClean="0"/>
              <a:t>Nama</a:t>
            </a:r>
            <a:r>
              <a:rPr lang="en-US" dirty="0" smtClean="0"/>
              <a:t> Field</a:t>
            </a:r>
          </a:p>
          <a:p>
            <a:r>
              <a:rPr lang="en-US" dirty="0" smtClean="0"/>
              <a:t>d.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endParaRPr lang="en-US" dirty="0" smtClean="0"/>
          </a:p>
          <a:p>
            <a:r>
              <a:rPr lang="en-US" dirty="0" smtClean="0"/>
              <a:t>e. </a:t>
            </a:r>
            <a:r>
              <a:rPr lang="en-US" dirty="0" err="1" smtClean="0"/>
              <a:t>Nama</a:t>
            </a:r>
            <a:r>
              <a:rPr lang="en-US" dirty="0" smtClean="0"/>
              <a:t> Driver</a:t>
            </a:r>
          </a:p>
          <a:p>
            <a:r>
              <a:rPr lang="en-US" dirty="0" smtClean="0"/>
              <a:t>f. </a:t>
            </a:r>
            <a:r>
              <a:rPr lang="en-US" dirty="0" err="1" smtClean="0"/>
              <a:t>Versi</a:t>
            </a:r>
            <a:r>
              <a:rPr lang="en-US" dirty="0" smtClean="0"/>
              <a:t> Driver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effectLst/>
              </a:rPr>
              <a:t>JDBC Metadata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method yang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, </a:t>
            </a:r>
            <a:r>
              <a:rPr lang="en-US" dirty="0" err="1" smtClean="0"/>
              <a:t>nama</a:t>
            </a:r>
            <a:r>
              <a:rPr lang="en-US" dirty="0" smtClean="0"/>
              <a:t> driver,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driver:</a:t>
            </a:r>
          </a:p>
          <a:p>
            <a:r>
              <a:rPr lang="en-US" b="1" dirty="0" smtClean="0"/>
              <a:t>public void </a:t>
            </a:r>
            <a:r>
              <a:rPr lang="en-US" b="1" dirty="0" err="1" smtClean="0"/>
              <a:t>getInfo</a:t>
            </a:r>
            <a:r>
              <a:rPr lang="en-US" b="1" dirty="0" smtClean="0"/>
              <a:t>() {</a:t>
            </a:r>
          </a:p>
          <a:p>
            <a:r>
              <a:rPr lang="en-US" b="1" dirty="0" smtClean="0"/>
              <a:t>	Connection </a:t>
            </a:r>
            <a:r>
              <a:rPr lang="en-US" b="1" dirty="0" err="1" smtClean="0"/>
              <a:t>koneksi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	</a:t>
            </a:r>
            <a:r>
              <a:rPr lang="en-US" b="1" dirty="0" err="1" smtClean="0"/>
              <a:t>DatabaseMetaData</a:t>
            </a:r>
            <a:r>
              <a:rPr lang="en-US" b="1" dirty="0" smtClean="0"/>
              <a:t> </a:t>
            </a:r>
            <a:r>
              <a:rPr lang="en-US" b="1" dirty="0" err="1" smtClean="0"/>
              <a:t>dbMeta</a:t>
            </a:r>
            <a:r>
              <a:rPr lang="en-US" b="1" dirty="0" smtClean="0"/>
              <a:t> = new </a:t>
            </a:r>
            <a:r>
              <a:rPr lang="en-US" b="1" dirty="0" err="1" smtClean="0"/>
              <a:t>koneksi.getMetaData</a:t>
            </a:r>
            <a:r>
              <a:rPr lang="en-US" b="1" dirty="0" smtClean="0"/>
              <a:t>();</a:t>
            </a:r>
          </a:p>
          <a:p>
            <a:r>
              <a:rPr lang="en-US" b="1" dirty="0" smtClean="0"/>
              <a:t> 	String </a:t>
            </a:r>
            <a:r>
              <a:rPr lang="en-US" b="1" dirty="0" err="1" smtClean="0"/>
              <a:t>produk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	</a:t>
            </a:r>
            <a:r>
              <a:rPr lang="nb-NO" b="1" dirty="0" smtClean="0"/>
              <a:t>String driver;</a:t>
            </a:r>
            <a:endParaRPr lang="en-US" b="1" dirty="0" smtClean="0"/>
          </a:p>
          <a:p>
            <a:r>
              <a:rPr lang="nb-NO" b="1" dirty="0" smtClean="0"/>
              <a:t>	String versi;</a:t>
            </a:r>
            <a:endParaRPr lang="en-US" b="1" dirty="0" smtClean="0"/>
          </a:p>
          <a:p>
            <a:r>
              <a:rPr lang="nb-NO" b="1" dirty="0" smtClean="0"/>
              <a:t> 	produk = dbMeta.getDataBaseProductName();</a:t>
            </a:r>
            <a:endParaRPr lang="en-US" b="1" dirty="0" smtClean="0"/>
          </a:p>
          <a:p>
            <a:r>
              <a:rPr lang="nb-NO" b="1" dirty="0" smtClean="0"/>
              <a:t>	driver = dbMeta.getDriverName();</a:t>
            </a:r>
            <a:endParaRPr lang="en-US" b="1" dirty="0" smtClean="0"/>
          </a:p>
          <a:p>
            <a:r>
              <a:rPr lang="nb-NO" b="1" dirty="0" smtClean="0"/>
              <a:t>  	</a:t>
            </a:r>
            <a:r>
              <a:rPr lang="en-US" b="1" dirty="0" err="1" smtClean="0"/>
              <a:t>versi</a:t>
            </a:r>
            <a:r>
              <a:rPr lang="en-US" b="1" dirty="0" smtClean="0"/>
              <a:t> = </a:t>
            </a:r>
            <a:r>
              <a:rPr lang="en-US" b="1" dirty="0" err="1" smtClean="0"/>
              <a:t>dbMeta.getDataBaseProductVersion</a:t>
            </a:r>
            <a:r>
              <a:rPr lang="en-US" b="1" dirty="0" smtClean="0"/>
              <a:t>();</a:t>
            </a:r>
          </a:p>
          <a:p>
            <a:r>
              <a:rPr lang="en-US" b="1" dirty="0" smtClean="0"/>
              <a:t>	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(”</a:t>
            </a:r>
            <a:r>
              <a:rPr lang="en-US" b="1" dirty="0" err="1" smtClean="0"/>
              <a:t>Produk</a:t>
            </a:r>
            <a:r>
              <a:rPr lang="en-US" b="1" dirty="0" smtClean="0"/>
              <a:t> : ” + </a:t>
            </a:r>
            <a:r>
              <a:rPr lang="en-US" b="1" dirty="0" err="1" smtClean="0"/>
              <a:t>produk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	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(”Driver  : ” + driver);</a:t>
            </a:r>
          </a:p>
          <a:p>
            <a:r>
              <a:rPr lang="en-US" b="1" dirty="0" smtClean="0"/>
              <a:t>	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(”</a:t>
            </a:r>
            <a:r>
              <a:rPr lang="en-US" b="1" dirty="0" err="1" smtClean="0"/>
              <a:t>Versi</a:t>
            </a:r>
            <a:r>
              <a:rPr lang="en-US" b="1" dirty="0" smtClean="0"/>
              <a:t>    : ” + </a:t>
            </a:r>
            <a:r>
              <a:rPr lang="en-US" b="1" dirty="0" err="1" smtClean="0"/>
              <a:t>versi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effectLst/>
              </a:rPr>
              <a:t>JDBC Metadata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016691"/>
          </a:xfrm>
        </p:spPr>
        <p:txBody>
          <a:bodyPr>
            <a:normAutofit/>
          </a:bodyPr>
          <a:lstStyle/>
          <a:p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ResultSetMetaData</a:t>
            </a:r>
            <a:r>
              <a:rPr lang="en-US" dirty="0" smtClean="0"/>
              <a:t> </a:t>
            </a:r>
            <a:r>
              <a:rPr lang="en-US" dirty="0" err="1" smtClean="0"/>
              <a:t>menunjuk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query SQL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:</a:t>
            </a:r>
          </a:p>
          <a:p>
            <a:pPr lvl="0"/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method </a:t>
            </a:r>
            <a:r>
              <a:rPr lang="en-US" b="1" dirty="0" err="1" smtClean="0"/>
              <a:t>getColumnCount</a:t>
            </a:r>
            <a:r>
              <a:rPr lang="en-US" b="1" dirty="0" smtClean="0"/>
              <a:t>()</a:t>
            </a:r>
          </a:p>
          <a:p>
            <a:pPr lvl="0"/>
            <a:r>
              <a:rPr lang="en-US" sz="2200" dirty="0" err="1" smtClean="0"/>
              <a:t>Nama</a:t>
            </a:r>
            <a:r>
              <a:rPr lang="en-US" sz="2200" dirty="0" smtClean="0"/>
              <a:t> field,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memanggil</a:t>
            </a:r>
            <a:r>
              <a:rPr lang="en-US" sz="2200" dirty="0" smtClean="0"/>
              <a:t> </a:t>
            </a:r>
            <a:r>
              <a:rPr lang="en-US" sz="2200" b="1" dirty="0" err="1" smtClean="0"/>
              <a:t>getColumnName</a:t>
            </a:r>
            <a:r>
              <a:rPr lang="en-US" sz="2200" b="1" dirty="0" smtClean="0"/>
              <a:t>(</a:t>
            </a:r>
            <a:r>
              <a:rPr lang="en-US" sz="2200" b="1" dirty="0" err="1" smtClean="0"/>
              <a:t>int</a:t>
            </a:r>
            <a:r>
              <a:rPr lang="en-US" sz="2200" b="1" dirty="0" smtClean="0"/>
              <a:t> index)</a:t>
            </a:r>
            <a:r>
              <a:rPr lang="en-US" sz="2200" dirty="0" smtClean="0"/>
              <a:t>, </a:t>
            </a:r>
            <a:r>
              <a:rPr lang="en-US" sz="2200" dirty="0" err="1" smtClean="0"/>
              <a:t>sehingga</a:t>
            </a:r>
            <a:r>
              <a:rPr lang="en-US" sz="2200" dirty="0" smtClean="0"/>
              <a:t> </a:t>
            </a:r>
            <a:r>
              <a:rPr lang="en-US" sz="2200" dirty="0" err="1" smtClean="0"/>
              <a:t>nama</a:t>
            </a:r>
            <a:r>
              <a:rPr lang="en-US" sz="2200" dirty="0" smtClean="0"/>
              <a:t> field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tabel</a:t>
            </a:r>
            <a:r>
              <a:rPr lang="en-US" sz="2200" dirty="0" smtClean="0"/>
              <a:t>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dinavigasi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index field </a:t>
            </a:r>
            <a:r>
              <a:rPr lang="en-US" sz="2200" dirty="0" err="1" smtClean="0"/>
              <a:t>dimulai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1 </a:t>
            </a:r>
            <a:r>
              <a:rPr lang="en-US" sz="2200" dirty="0" err="1" smtClean="0"/>
              <a:t>sampai</a:t>
            </a:r>
            <a:r>
              <a:rPr lang="en-US" sz="2200" dirty="0" smtClean="0"/>
              <a:t> </a:t>
            </a:r>
            <a:r>
              <a:rPr lang="en-US" sz="2200" dirty="0" err="1" smtClean="0"/>
              <a:t>banyak</a:t>
            </a:r>
            <a:r>
              <a:rPr lang="en-US" sz="2200" dirty="0" smtClean="0"/>
              <a:t> field </a:t>
            </a:r>
            <a:r>
              <a:rPr lang="en-US" sz="2200" dirty="0" err="1" smtClean="0"/>
              <a:t>maksimum</a:t>
            </a:r>
            <a:r>
              <a:rPr lang="en-US" sz="2200" dirty="0" smtClean="0"/>
              <a:t>.</a:t>
            </a:r>
          </a:p>
          <a:p>
            <a:pPr lvl="0"/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field,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method </a:t>
            </a:r>
            <a:r>
              <a:rPr lang="en-US" b="1" dirty="0" err="1" smtClean="0"/>
              <a:t>getColumnDisplaySize</a:t>
            </a:r>
            <a:r>
              <a:rPr lang="en-US" b="1" dirty="0" smtClean="0"/>
              <a:t>()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Tipe</a:t>
            </a:r>
            <a:r>
              <a:rPr lang="en-US" dirty="0" smtClean="0"/>
              <a:t> data field,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method </a:t>
            </a:r>
            <a:r>
              <a:rPr lang="en-US" b="1" dirty="0" err="1" smtClean="0"/>
              <a:t>getColumnTypeName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index)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effectLst/>
              </a:rPr>
              <a:t>JDBC Metadata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interface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agar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berkomunikasi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database server </a:t>
            </a:r>
            <a:r>
              <a:rPr lang="en-US" dirty="0" err="1" smtClean="0"/>
              <a:t>tertentu</a:t>
            </a:r>
            <a:r>
              <a:rPr lang="en-US" dirty="0" smtClean="0"/>
              <a:t>. </a:t>
            </a:r>
          </a:p>
          <a:p>
            <a:endParaRPr lang="en-US" sz="1000" dirty="0" smtClean="0"/>
          </a:p>
          <a:p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 yang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b="1" dirty="0" err="1" smtClean="0"/>
              <a:t>aplikasi</a:t>
            </a:r>
            <a:r>
              <a:rPr lang="en-US" b="1" dirty="0" smtClean="0"/>
              <a:t> java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err="1" smtClean="0"/>
              <a:t>aplikasi</a:t>
            </a:r>
            <a:r>
              <a:rPr lang="en-US" b="1" dirty="0" smtClean="0"/>
              <a:t> database</a:t>
            </a:r>
            <a:r>
              <a:rPr lang="en-US" dirty="0" smtClean="0"/>
              <a:t>, </a:t>
            </a:r>
            <a:r>
              <a:rPr lang="en-US" dirty="0" err="1" smtClean="0"/>
              <a:t>dari</a:t>
            </a:r>
            <a:r>
              <a:rPr lang="en-US" dirty="0" smtClean="0"/>
              <a:t> Microsoft </a:t>
            </a:r>
            <a:r>
              <a:rPr lang="en-US" dirty="0" err="1" smtClean="0"/>
              <a:t>misal</a:t>
            </a:r>
            <a:r>
              <a:rPr lang="en-US" dirty="0" smtClean="0"/>
              <a:t> Ms. Access.</a:t>
            </a:r>
          </a:p>
          <a:p>
            <a:endParaRPr lang="en-US" sz="1000" dirty="0" smtClean="0"/>
          </a:p>
          <a:p>
            <a:r>
              <a:rPr lang="en-US" dirty="0" err="1" smtClean="0"/>
              <a:t>Teknik</a:t>
            </a:r>
            <a:r>
              <a:rPr lang="en-US" dirty="0" smtClean="0"/>
              <a:t> bridging,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Microsoft :                      </a:t>
            </a:r>
          </a:p>
          <a:p>
            <a:r>
              <a:rPr lang="en-US" sz="2400" b="1" dirty="0" err="1" smtClean="0"/>
              <a:t>Aplikasi</a:t>
            </a:r>
            <a:r>
              <a:rPr lang="en-US" sz="2400" dirty="0" smtClean="0"/>
              <a:t>        </a:t>
            </a:r>
            <a:r>
              <a:rPr lang="en-US" sz="2400" b="1" dirty="0" smtClean="0"/>
              <a:t>driver JDBC</a:t>
            </a:r>
            <a:r>
              <a:rPr lang="en-US" sz="2400" dirty="0" smtClean="0"/>
              <a:t>         </a:t>
            </a:r>
            <a:r>
              <a:rPr lang="en-US" sz="2400" b="1" dirty="0" smtClean="0"/>
              <a:t>ODBC</a:t>
            </a:r>
            <a:r>
              <a:rPr lang="en-US" sz="2400" dirty="0" smtClean="0"/>
              <a:t>         </a:t>
            </a:r>
            <a:r>
              <a:rPr lang="en-US" sz="2400" b="1" dirty="0" smtClean="0"/>
              <a:t>Ms Access</a:t>
            </a:r>
          </a:p>
          <a:p>
            <a:endParaRPr lang="en-US" sz="1000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java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dihubungkan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database </a:t>
            </a:r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ada</a:t>
            </a:r>
            <a:r>
              <a:rPr lang="en-US" dirty="0" smtClean="0"/>
              <a:t> driver JDBC </a:t>
            </a:r>
            <a:r>
              <a:rPr lang="en-US" dirty="0" err="1" smtClean="0"/>
              <a:t>khusus</a:t>
            </a:r>
            <a:r>
              <a:rPr lang="en-US" dirty="0" smtClean="0"/>
              <a:t>. </a:t>
            </a:r>
            <a:r>
              <a:rPr lang="en-US" dirty="0" err="1" smtClean="0"/>
              <a:t>bernama</a:t>
            </a:r>
            <a:r>
              <a:rPr lang="en-US" dirty="0" smtClean="0"/>
              <a:t> </a:t>
            </a:r>
            <a:r>
              <a:rPr lang="en-US" b="1" dirty="0" err="1" smtClean="0"/>
              <a:t>MySQL</a:t>
            </a:r>
            <a:r>
              <a:rPr lang="en-US" b="1" dirty="0" smtClean="0"/>
              <a:t>-Connector-Java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ctr"/>
            <a:r>
              <a:rPr lang="en-US" sz="3200" dirty="0" smtClean="0">
                <a:effectLst/>
              </a:rPr>
              <a:t>Driver</a:t>
            </a:r>
            <a:endParaRPr lang="en-US" sz="3200" dirty="0">
              <a:effectLst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057400" y="42672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495800" y="42672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172200" y="42672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381000"/>
            <a:ext cx="8839200" cy="5867400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 err="1" smtClean="0"/>
              <a:t>Contoh</a:t>
            </a:r>
            <a:r>
              <a:rPr lang="en-US" sz="7200" dirty="0" smtClean="0"/>
              <a:t>:</a:t>
            </a:r>
          </a:p>
          <a:p>
            <a:r>
              <a:rPr lang="en-US" sz="7200" b="1" dirty="0" smtClean="0"/>
              <a:t>public void </a:t>
            </a:r>
            <a:r>
              <a:rPr lang="en-US" sz="7200" b="1" dirty="0" err="1" smtClean="0"/>
              <a:t>aksesDB</a:t>
            </a:r>
            <a:r>
              <a:rPr lang="en-US" sz="7200" b="1" dirty="0" smtClean="0"/>
              <a:t>() throws </a:t>
            </a:r>
            <a:r>
              <a:rPr lang="en-US" sz="7200" b="1" dirty="0" err="1" smtClean="0"/>
              <a:t>SQLException</a:t>
            </a:r>
            <a:r>
              <a:rPr lang="en-US" sz="7200" b="1" dirty="0" smtClean="0"/>
              <a:t> {</a:t>
            </a:r>
          </a:p>
          <a:p>
            <a:r>
              <a:rPr lang="en-US" sz="7200" b="1" dirty="0" smtClean="0"/>
              <a:t>    try {</a:t>
            </a:r>
          </a:p>
          <a:p>
            <a:r>
              <a:rPr lang="en-US" sz="7200" b="1" dirty="0" smtClean="0"/>
              <a:t>	Statement </a:t>
            </a:r>
            <a:r>
              <a:rPr lang="en-US" sz="7200" b="1" dirty="0" err="1" smtClean="0"/>
              <a:t>statement</a:t>
            </a:r>
            <a:r>
              <a:rPr lang="en-US" sz="7200" b="1" dirty="0" smtClean="0"/>
              <a:t> = </a:t>
            </a:r>
            <a:r>
              <a:rPr lang="en-US" sz="7200" b="1" dirty="0" err="1" smtClean="0"/>
              <a:t>koneksi.createStatement</a:t>
            </a:r>
            <a:r>
              <a:rPr lang="en-US" sz="7200" b="1" dirty="0" smtClean="0"/>
              <a:t>();</a:t>
            </a:r>
          </a:p>
          <a:p>
            <a:r>
              <a:rPr lang="en-US" sz="7200" b="1" dirty="0" smtClean="0"/>
              <a:t>	String </a:t>
            </a:r>
            <a:r>
              <a:rPr lang="en-US" sz="7200" b="1" dirty="0" err="1" smtClean="0"/>
              <a:t>sql</a:t>
            </a:r>
            <a:r>
              <a:rPr lang="en-US" sz="7200" b="1" dirty="0" smtClean="0"/>
              <a:t> = ”SELECT * FROM </a:t>
            </a:r>
            <a:r>
              <a:rPr lang="en-US" sz="7200" b="1" dirty="0" err="1" smtClean="0"/>
              <a:t>nama_tabel</a:t>
            </a:r>
            <a:r>
              <a:rPr lang="en-US" sz="7200" b="1" dirty="0" smtClean="0"/>
              <a:t>”;</a:t>
            </a:r>
          </a:p>
          <a:p>
            <a:r>
              <a:rPr lang="en-US" sz="7200" b="1" dirty="0" smtClean="0"/>
              <a:t>	</a:t>
            </a:r>
            <a:r>
              <a:rPr lang="en-US" sz="7200" b="1" dirty="0" err="1" smtClean="0"/>
              <a:t>ResultSet</a:t>
            </a:r>
            <a:r>
              <a:rPr lang="en-US" sz="7200" b="1" dirty="0" smtClean="0"/>
              <a:t> result = </a:t>
            </a:r>
            <a:r>
              <a:rPr lang="en-US" sz="7200" b="1" dirty="0" err="1" smtClean="0"/>
              <a:t>statement.executeQuery</a:t>
            </a:r>
            <a:r>
              <a:rPr lang="en-US" sz="7200" b="1" dirty="0" smtClean="0"/>
              <a:t>(</a:t>
            </a:r>
            <a:r>
              <a:rPr lang="en-US" sz="7200" b="1" dirty="0" err="1" smtClean="0"/>
              <a:t>sql</a:t>
            </a:r>
            <a:r>
              <a:rPr lang="en-US" sz="7200" b="1" dirty="0" smtClean="0"/>
              <a:t>);</a:t>
            </a:r>
          </a:p>
          <a:p>
            <a:r>
              <a:rPr lang="en-US" sz="7200" b="1" dirty="0" smtClean="0"/>
              <a:t>	</a:t>
            </a:r>
            <a:r>
              <a:rPr lang="en-US" sz="7200" b="1" dirty="0" err="1" smtClean="0"/>
              <a:t>ResultSetMetaData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resultMeta</a:t>
            </a:r>
            <a:r>
              <a:rPr lang="en-US" sz="7200" b="1" dirty="0" smtClean="0"/>
              <a:t> = </a:t>
            </a:r>
            <a:r>
              <a:rPr lang="en-US" sz="7200" b="1" dirty="0" err="1" smtClean="0"/>
              <a:t>result.getMetaData</a:t>
            </a:r>
            <a:r>
              <a:rPr lang="en-US" sz="7200" b="1" dirty="0" smtClean="0"/>
              <a:t>();</a:t>
            </a:r>
          </a:p>
          <a:p>
            <a:r>
              <a:rPr lang="en-US" sz="7200" b="1" dirty="0" smtClean="0"/>
              <a:t>	</a:t>
            </a:r>
            <a:r>
              <a:rPr lang="en-US" sz="7200" b="1" dirty="0" err="1" smtClean="0"/>
              <a:t>int</a:t>
            </a:r>
            <a:r>
              <a:rPr lang="en-US" sz="7200" b="1" dirty="0" smtClean="0"/>
              <a:t> n = </a:t>
            </a:r>
            <a:r>
              <a:rPr lang="en-US" sz="7200" b="1" dirty="0" err="1" smtClean="0"/>
              <a:t>resultMeta.getColumnCount</a:t>
            </a:r>
            <a:r>
              <a:rPr lang="en-US" sz="7200" b="1" dirty="0" smtClean="0"/>
              <a:t>();</a:t>
            </a:r>
          </a:p>
          <a:p>
            <a:r>
              <a:rPr lang="en-US" sz="7200" b="1" dirty="0" smtClean="0"/>
              <a:t>	</a:t>
            </a:r>
            <a:r>
              <a:rPr lang="en-US" sz="7200" b="1" dirty="0" err="1" smtClean="0"/>
              <a:t>System.out.println</a:t>
            </a:r>
            <a:r>
              <a:rPr lang="en-US" sz="7200" b="1" dirty="0" smtClean="0"/>
              <a:t>(”</a:t>
            </a:r>
            <a:r>
              <a:rPr lang="en-US" sz="7200" b="1" dirty="0" err="1" smtClean="0"/>
              <a:t>Banyak</a:t>
            </a:r>
            <a:r>
              <a:rPr lang="en-US" sz="7200" b="1" dirty="0" smtClean="0"/>
              <a:t> field </a:t>
            </a:r>
            <a:r>
              <a:rPr lang="en-US" sz="7200" b="1" dirty="0" err="1" smtClean="0"/>
              <a:t>pada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tabel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asisten</a:t>
            </a:r>
            <a:r>
              <a:rPr lang="en-US" sz="7200" b="1" dirty="0" smtClean="0"/>
              <a:t> ” + n);</a:t>
            </a:r>
          </a:p>
          <a:p>
            <a:r>
              <a:rPr lang="en-US" sz="7200" b="1" dirty="0" smtClean="0"/>
              <a:t>	for (</a:t>
            </a:r>
            <a:r>
              <a:rPr lang="en-US" sz="7200" b="1" dirty="0" err="1" smtClean="0"/>
              <a:t>int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i</a:t>
            </a:r>
            <a:r>
              <a:rPr lang="en-US" sz="7200" b="1" dirty="0" smtClean="0"/>
              <a:t>=1; </a:t>
            </a:r>
            <a:r>
              <a:rPr lang="en-US" sz="7200" b="1" dirty="0" err="1" smtClean="0"/>
              <a:t>i</a:t>
            </a:r>
            <a:r>
              <a:rPr lang="en-US" sz="7200" b="1" dirty="0" smtClean="0"/>
              <a:t>&lt;=n; </a:t>
            </a:r>
            <a:r>
              <a:rPr lang="en-US" sz="7200" b="1" dirty="0" err="1" smtClean="0"/>
              <a:t>i</a:t>
            </a:r>
            <a:r>
              <a:rPr lang="en-US" sz="7200" b="1" dirty="0" smtClean="0"/>
              <a:t>++) {</a:t>
            </a:r>
          </a:p>
          <a:p>
            <a:r>
              <a:rPr lang="en-US" sz="7200" b="1" dirty="0" smtClean="0"/>
              <a:t>	     </a:t>
            </a:r>
            <a:r>
              <a:rPr lang="en-US" sz="7200" b="1" dirty="0" err="1" smtClean="0"/>
              <a:t>System.out.print</a:t>
            </a:r>
            <a:r>
              <a:rPr lang="en-US" sz="7200" b="1" dirty="0" smtClean="0"/>
              <a:t>(”Field ” + </a:t>
            </a:r>
            <a:r>
              <a:rPr lang="en-US" sz="7200" b="1" dirty="0" err="1" smtClean="0"/>
              <a:t>i</a:t>
            </a:r>
            <a:r>
              <a:rPr lang="en-US" sz="7200" b="1" dirty="0" smtClean="0"/>
              <a:t> + ” : ”);</a:t>
            </a:r>
          </a:p>
          <a:p>
            <a:r>
              <a:rPr lang="en-US" sz="7200" b="1" dirty="0" smtClean="0"/>
              <a:t> 	     </a:t>
            </a:r>
            <a:r>
              <a:rPr lang="en-US" sz="7200" b="1" dirty="0" err="1" smtClean="0"/>
              <a:t>System.out.print</a:t>
            </a:r>
            <a:r>
              <a:rPr lang="en-US" sz="7200" b="1" dirty="0" smtClean="0"/>
              <a:t>(</a:t>
            </a:r>
            <a:r>
              <a:rPr lang="en-US" sz="7200" b="1" dirty="0" err="1" smtClean="0"/>
              <a:t>resultMeta.getColumnName</a:t>
            </a:r>
            <a:r>
              <a:rPr lang="en-US" sz="7200" b="1" dirty="0" smtClean="0"/>
              <a:t>(</a:t>
            </a:r>
            <a:r>
              <a:rPr lang="en-US" sz="7200" b="1" dirty="0" err="1" smtClean="0"/>
              <a:t>i</a:t>
            </a:r>
            <a:r>
              <a:rPr lang="en-US" sz="7200" b="1" dirty="0" smtClean="0"/>
              <a:t>));</a:t>
            </a:r>
          </a:p>
          <a:p>
            <a:r>
              <a:rPr lang="en-US" sz="7200" b="1" dirty="0" smtClean="0"/>
              <a:t>   	     </a:t>
            </a:r>
            <a:r>
              <a:rPr lang="en-US" sz="6400" b="1" dirty="0" err="1" smtClean="0"/>
              <a:t>System.out.print</a:t>
            </a:r>
            <a:r>
              <a:rPr lang="en-US" sz="6400" b="1" dirty="0" smtClean="0"/>
              <a:t>(” , ” + </a:t>
            </a:r>
            <a:r>
              <a:rPr lang="en-US" sz="6400" b="1" dirty="0" err="1" smtClean="0"/>
              <a:t>resultMeta.getColumnDisplaySize</a:t>
            </a:r>
            <a:r>
              <a:rPr lang="en-US" sz="6400" b="1" dirty="0" smtClean="0"/>
              <a:t>(</a:t>
            </a:r>
            <a:r>
              <a:rPr lang="en-US" sz="6400" b="1" dirty="0" err="1" smtClean="0"/>
              <a:t>i</a:t>
            </a:r>
            <a:r>
              <a:rPr lang="en-US" sz="6400" b="1" dirty="0" smtClean="0"/>
              <a:t>) + ” </a:t>
            </a:r>
            <a:r>
              <a:rPr lang="en-US" sz="6400" b="1" dirty="0" err="1" smtClean="0"/>
              <a:t>karakter</a:t>
            </a:r>
            <a:r>
              <a:rPr lang="en-US" sz="6400" b="1" dirty="0" smtClean="0"/>
              <a:t>”);</a:t>
            </a:r>
            <a:r>
              <a:rPr lang="en-US" sz="7200" b="1" dirty="0" smtClean="0"/>
              <a:t> </a:t>
            </a:r>
          </a:p>
          <a:p>
            <a:r>
              <a:rPr lang="en-US" sz="7200" b="1" dirty="0" smtClean="0"/>
              <a:t>	     </a:t>
            </a:r>
            <a:r>
              <a:rPr lang="en-US" sz="7200" b="1" dirty="0" err="1" smtClean="0"/>
              <a:t>System.out.println</a:t>
            </a:r>
            <a:r>
              <a:rPr lang="en-US" sz="7200" b="1" dirty="0" smtClean="0"/>
              <a:t>(” : ” + </a:t>
            </a:r>
            <a:r>
              <a:rPr lang="en-US" sz="7200" b="1" dirty="0" err="1" smtClean="0"/>
              <a:t>resultMeta.getColumnTypeName</a:t>
            </a:r>
            <a:r>
              <a:rPr lang="en-US" sz="7200" b="1" dirty="0" smtClean="0"/>
              <a:t>(</a:t>
            </a:r>
            <a:r>
              <a:rPr lang="en-US" sz="7200" b="1" dirty="0" err="1" smtClean="0"/>
              <a:t>i</a:t>
            </a:r>
            <a:r>
              <a:rPr lang="en-US" sz="7200" b="1" dirty="0" smtClean="0"/>
              <a:t>));</a:t>
            </a:r>
          </a:p>
          <a:p>
            <a:r>
              <a:rPr lang="en-US" sz="7200" b="1" dirty="0" smtClean="0"/>
              <a:t>	}</a:t>
            </a:r>
          </a:p>
          <a:p>
            <a:r>
              <a:rPr lang="en-US" sz="7200" b="1" dirty="0" smtClean="0"/>
              <a:t>    }</a:t>
            </a:r>
          </a:p>
          <a:p>
            <a:r>
              <a:rPr lang="en-US" sz="7200" b="1" dirty="0" smtClean="0"/>
              <a:t>    catch(</a:t>
            </a:r>
            <a:r>
              <a:rPr lang="en-US" sz="7200" b="1" dirty="0" err="1" smtClean="0"/>
              <a:t>SQLException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sqlex</a:t>
            </a:r>
            <a:r>
              <a:rPr lang="en-US" sz="7200" b="1" dirty="0" smtClean="0"/>
              <a:t>) {</a:t>
            </a:r>
          </a:p>
          <a:p>
            <a:r>
              <a:rPr lang="en-US" sz="7200" b="1" dirty="0" smtClean="0"/>
              <a:t>    	</a:t>
            </a:r>
            <a:r>
              <a:rPr lang="en-US" sz="7200" b="1" dirty="0" err="1" smtClean="0"/>
              <a:t>System.out.println</a:t>
            </a:r>
            <a:r>
              <a:rPr lang="en-US" sz="7200" b="1" dirty="0" smtClean="0"/>
              <a:t>(”</a:t>
            </a:r>
            <a:r>
              <a:rPr lang="en-US" sz="7200" b="1" dirty="0" err="1" smtClean="0"/>
              <a:t>terjadi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kesalahan</a:t>
            </a:r>
            <a:r>
              <a:rPr lang="en-US" sz="7200" b="1" dirty="0" smtClean="0"/>
              <a:t> query..!”);</a:t>
            </a:r>
          </a:p>
          <a:p>
            <a:r>
              <a:rPr lang="en-US" sz="7200" b="1" dirty="0" smtClean="0"/>
              <a:t>	</a:t>
            </a:r>
            <a:r>
              <a:rPr lang="en-US" sz="7200" b="1" dirty="0" err="1" smtClean="0"/>
              <a:t>System.exit</a:t>
            </a:r>
            <a:r>
              <a:rPr lang="en-US" sz="7200" b="1" dirty="0" smtClean="0"/>
              <a:t>(1);</a:t>
            </a:r>
          </a:p>
          <a:p>
            <a:r>
              <a:rPr lang="en-US" sz="7200" b="1" dirty="0" smtClean="0"/>
              <a:t>    }</a:t>
            </a:r>
          </a:p>
          <a:p>
            <a:r>
              <a:rPr lang="en-US" sz="7200" b="1" dirty="0" smtClean="0"/>
              <a:t>}</a:t>
            </a:r>
          </a:p>
          <a:p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228600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effectLst/>
              </a:rPr>
              <a:t>JDBC Metadata</a:t>
            </a:r>
            <a:endParaRPr lang="en-US" sz="2400" dirty="0">
              <a:effectLst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016691"/>
          </a:xfrm>
        </p:spPr>
        <p:txBody>
          <a:bodyPr/>
          <a:lstStyle/>
          <a:p>
            <a:r>
              <a:rPr lang="en-US" dirty="0" err="1" smtClean="0"/>
              <a:t>Mekanisme</a:t>
            </a:r>
            <a:r>
              <a:rPr lang="en-US" dirty="0" smtClean="0"/>
              <a:t> Commit </a:t>
            </a:r>
            <a:r>
              <a:rPr lang="en-US" dirty="0" err="1" smtClean="0"/>
              <a:t>dan</a:t>
            </a:r>
            <a:r>
              <a:rPr lang="en-US" dirty="0" smtClean="0"/>
              <a:t> Rollback</a:t>
            </a:r>
          </a:p>
          <a:p>
            <a:r>
              <a:rPr lang="en-US" dirty="0" err="1" smtClean="0"/>
              <a:t>Mekanisme</a:t>
            </a:r>
            <a:r>
              <a:rPr lang="en-US" dirty="0" smtClean="0"/>
              <a:t> Prepared SQL</a:t>
            </a:r>
          </a:p>
          <a:p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Stored Procedure </a:t>
            </a:r>
            <a:r>
              <a:rPr lang="en-US" sz="2400" dirty="0" smtClean="0"/>
              <a:t>(</a:t>
            </a:r>
            <a:r>
              <a:rPr lang="en-US" dirty="0" err="1" smtClean="0"/>
              <a:t>CallableStatement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effectLst/>
              </a:rPr>
              <a:t>JDBC Update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57912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method() </a:t>
            </a:r>
            <a:r>
              <a:rPr lang="en-US" dirty="0" err="1" smtClean="0"/>
              <a:t>pada</a:t>
            </a:r>
            <a:r>
              <a:rPr lang="en-US" dirty="0" smtClean="0"/>
              <a:t> JDBC Update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record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SQL INSERT INTO:</a:t>
            </a:r>
          </a:p>
          <a:p>
            <a:r>
              <a:rPr lang="en-US" sz="2900" b="1" dirty="0" smtClean="0"/>
              <a:t>public void </a:t>
            </a:r>
            <a:r>
              <a:rPr lang="en-US" sz="2900" b="1" dirty="0" err="1" smtClean="0"/>
              <a:t>insertRecord</a:t>
            </a:r>
            <a:r>
              <a:rPr lang="en-US" sz="2900" b="1" dirty="0" smtClean="0"/>
              <a:t>() throws </a:t>
            </a:r>
            <a:r>
              <a:rPr lang="en-US" sz="2900" b="1" dirty="0" err="1" smtClean="0"/>
              <a:t>SQLException</a:t>
            </a:r>
            <a:r>
              <a:rPr lang="en-US" sz="2900" b="1" dirty="0" smtClean="0"/>
              <a:t> {</a:t>
            </a:r>
          </a:p>
          <a:p>
            <a:r>
              <a:rPr lang="en-US" sz="2900" b="1" dirty="0" smtClean="0"/>
              <a:t>  	String </a:t>
            </a:r>
            <a:r>
              <a:rPr lang="en-US" sz="2900" b="1" dirty="0" err="1" smtClean="0"/>
              <a:t>sql</a:t>
            </a:r>
            <a:r>
              <a:rPr lang="en-US" sz="2900" b="1" dirty="0" smtClean="0"/>
              <a:t> = ”INSERT INTO </a:t>
            </a:r>
            <a:r>
              <a:rPr lang="en-US" sz="2900" b="1" dirty="0" err="1" smtClean="0"/>
              <a:t>asisten</a:t>
            </a:r>
            <a:r>
              <a:rPr lang="en-US" sz="2900" b="1" dirty="0" smtClean="0"/>
              <a:t> ”  +</a:t>
            </a:r>
          </a:p>
          <a:p>
            <a:r>
              <a:rPr lang="en-US" sz="2900" b="1" dirty="0" smtClean="0"/>
              <a:t>                ”(</a:t>
            </a:r>
            <a:r>
              <a:rPr lang="en-US" sz="2900" b="1" dirty="0" err="1" smtClean="0"/>
              <a:t>nim</a:t>
            </a:r>
            <a:r>
              <a:rPr lang="en-US" sz="2900" b="1" dirty="0" smtClean="0"/>
              <a:t>, </a:t>
            </a:r>
            <a:r>
              <a:rPr lang="en-US" sz="2900" b="1" dirty="0" err="1" smtClean="0"/>
              <a:t>nama</a:t>
            </a:r>
            <a:r>
              <a:rPr lang="en-US" sz="2900" b="1" dirty="0" smtClean="0"/>
              <a:t>, honor) ”  + </a:t>
            </a:r>
          </a:p>
          <a:p>
            <a:r>
              <a:rPr lang="en-US" sz="2900" b="1" dirty="0" smtClean="0"/>
              <a:t>                ”VALUES (’123030070’, ’Ali </a:t>
            </a:r>
            <a:r>
              <a:rPr lang="en-US" sz="2900" b="1" dirty="0" err="1" smtClean="0"/>
              <a:t>Imran</a:t>
            </a:r>
            <a:r>
              <a:rPr lang="en-US" sz="2900" b="1" dirty="0" smtClean="0"/>
              <a:t>’, 300000)”;</a:t>
            </a:r>
          </a:p>
          <a:p>
            <a:r>
              <a:rPr lang="en-US" sz="2900" b="1" dirty="0" smtClean="0"/>
              <a:t>  	try {</a:t>
            </a:r>
          </a:p>
          <a:p>
            <a:r>
              <a:rPr lang="en-US" sz="2900" b="1" dirty="0" smtClean="0"/>
              <a:t>     	</a:t>
            </a:r>
            <a:r>
              <a:rPr lang="en-US" sz="2900" b="1" dirty="0" smtClean="0"/>
              <a:t>    Statement </a:t>
            </a:r>
            <a:r>
              <a:rPr lang="en-US" sz="2900" b="1" dirty="0" err="1" smtClean="0"/>
              <a:t>statement</a:t>
            </a:r>
            <a:r>
              <a:rPr lang="en-US" sz="2900" b="1" dirty="0" smtClean="0"/>
              <a:t> = </a:t>
            </a:r>
            <a:r>
              <a:rPr lang="en-US" sz="2900" b="1" dirty="0" err="1" smtClean="0"/>
              <a:t>koneksi.createStatement</a:t>
            </a:r>
            <a:r>
              <a:rPr lang="en-US" sz="2900" b="1" dirty="0" smtClean="0"/>
              <a:t>();</a:t>
            </a:r>
          </a:p>
          <a:p>
            <a:r>
              <a:rPr lang="en-US" sz="2900" b="1" dirty="0" smtClean="0"/>
              <a:t>    	</a:t>
            </a:r>
            <a:r>
              <a:rPr lang="en-US" sz="2900" b="1" dirty="0" smtClean="0"/>
              <a:t>    </a:t>
            </a:r>
            <a:r>
              <a:rPr lang="en-US" sz="2900" b="1" dirty="0" err="1" smtClean="0"/>
              <a:t>statement.executeUpdate</a:t>
            </a:r>
            <a:r>
              <a:rPr lang="en-US" sz="2900" b="1" dirty="0" smtClean="0"/>
              <a:t>(</a:t>
            </a:r>
            <a:r>
              <a:rPr lang="en-US" sz="2900" b="1" dirty="0" err="1" smtClean="0"/>
              <a:t>sql</a:t>
            </a:r>
            <a:r>
              <a:rPr lang="en-US" sz="2900" b="1" dirty="0" smtClean="0"/>
              <a:t>);</a:t>
            </a:r>
          </a:p>
          <a:p>
            <a:r>
              <a:rPr lang="en-US" sz="2900" b="1" dirty="0" smtClean="0"/>
              <a:t> 	}</a:t>
            </a:r>
          </a:p>
          <a:p>
            <a:r>
              <a:rPr lang="en-US" sz="2900" b="1" dirty="0" smtClean="0"/>
              <a:t>  	catch (</a:t>
            </a:r>
            <a:r>
              <a:rPr lang="en-US" sz="2900" b="1" dirty="0" err="1" smtClean="0"/>
              <a:t>SQLException</a:t>
            </a:r>
            <a:r>
              <a:rPr lang="en-US" sz="2900" b="1" dirty="0" smtClean="0"/>
              <a:t> </a:t>
            </a:r>
            <a:r>
              <a:rPr lang="en-US" sz="2900" b="1" dirty="0" err="1" smtClean="0"/>
              <a:t>sqlex</a:t>
            </a:r>
            <a:r>
              <a:rPr lang="en-US" sz="2900" b="1" dirty="0" smtClean="0"/>
              <a:t>) {</a:t>
            </a:r>
          </a:p>
          <a:p>
            <a:r>
              <a:rPr lang="en-US" sz="2900" b="1" dirty="0" smtClean="0"/>
              <a:t>    	</a:t>
            </a:r>
            <a:r>
              <a:rPr lang="en-US" sz="2900" b="1" dirty="0" smtClean="0"/>
              <a:t>    </a:t>
            </a:r>
            <a:r>
              <a:rPr lang="en-US" sz="2900" b="1" dirty="0" err="1" smtClean="0"/>
              <a:t>sqlex.printStackTrace</a:t>
            </a:r>
            <a:r>
              <a:rPr lang="en-US" sz="2900" b="1" dirty="0" smtClean="0"/>
              <a:t>();</a:t>
            </a:r>
          </a:p>
          <a:p>
            <a:r>
              <a:rPr lang="en-US" sz="2900" b="1" dirty="0" smtClean="0"/>
              <a:t>     	</a:t>
            </a:r>
            <a:r>
              <a:rPr lang="en-US" sz="2900" b="1" dirty="0" smtClean="0"/>
              <a:t>    </a:t>
            </a:r>
            <a:r>
              <a:rPr lang="en-US" sz="2900" b="1" dirty="0" err="1" smtClean="0"/>
              <a:t>System.out.println</a:t>
            </a:r>
            <a:r>
              <a:rPr lang="en-US" sz="2900" b="1" dirty="0" smtClean="0"/>
              <a:t>(”</a:t>
            </a:r>
            <a:r>
              <a:rPr lang="en-US" sz="2900" b="1" dirty="0" err="1" smtClean="0"/>
              <a:t>Eksekusi</a:t>
            </a:r>
            <a:r>
              <a:rPr lang="en-US" sz="2900" b="1" dirty="0" smtClean="0"/>
              <a:t> SQL </a:t>
            </a:r>
            <a:r>
              <a:rPr lang="en-US" sz="2900" b="1" dirty="0" err="1" smtClean="0"/>
              <a:t>gagal</a:t>
            </a:r>
            <a:r>
              <a:rPr lang="en-US" sz="2900" b="1" dirty="0" smtClean="0"/>
              <a:t>”);</a:t>
            </a:r>
          </a:p>
          <a:p>
            <a:r>
              <a:rPr lang="en-US" sz="2900" b="1" dirty="0" smtClean="0"/>
              <a:t>    	</a:t>
            </a:r>
            <a:r>
              <a:rPr lang="en-US" sz="2900" b="1" dirty="0" smtClean="0"/>
              <a:t>    </a:t>
            </a:r>
            <a:r>
              <a:rPr lang="en-US" sz="2900" b="1" dirty="0" err="1" smtClean="0"/>
              <a:t>System.exit</a:t>
            </a:r>
            <a:r>
              <a:rPr lang="en-US" sz="2900" b="1" dirty="0" smtClean="0"/>
              <a:t>(1</a:t>
            </a:r>
            <a:r>
              <a:rPr lang="en-US" sz="2900" b="1" dirty="0" smtClean="0"/>
              <a:t>);</a:t>
            </a:r>
          </a:p>
          <a:p>
            <a:r>
              <a:rPr lang="en-US" sz="2900" b="1" dirty="0" smtClean="0"/>
              <a:t>  	}</a:t>
            </a:r>
          </a:p>
          <a:p>
            <a:r>
              <a:rPr lang="en-US" sz="2900" b="1" dirty="0" smtClean="0"/>
              <a:t>  	finally {</a:t>
            </a:r>
          </a:p>
          <a:p>
            <a:r>
              <a:rPr lang="en-US" sz="2900" b="1" dirty="0" smtClean="0"/>
              <a:t>    	</a:t>
            </a:r>
            <a:r>
              <a:rPr lang="en-US" sz="2900" b="1" dirty="0" smtClean="0"/>
              <a:t>    </a:t>
            </a:r>
            <a:r>
              <a:rPr lang="en-US" sz="2900" b="1" dirty="0" err="1" smtClean="0"/>
              <a:t>statement.close</a:t>
            </a:r>
            <a:r>
              <a:rPr lang="en-US" sz="2900" b="1" dirty="0" smtClean="0"/>
              <a:t>();</a:t>
            </a:r>
          </a:p>
          <a:p>
            <a:r>
              <a:rPr lang="en-US" sz="2900" b="1" dirty="0" smtClean="0"/>
              <a:t> 	}</a:t>
            </a:r>
          </a:p>
          <a:p>
            <a:r>
              <a:rPr lang="en-US" sz="2900" b="1" dirty="0" smtClean="0"/>
              <a:t>}</a:t>
            </a:r>
            <a:r>
              <a:rPr lang="en-US" sz="2900" b="1" dirty="0" smtClean="0"/>
              <a:t> </a:t>
            </a:r>
            <a:endParaRPr lang="en-US" sz="29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0" dirty="0" smtClean="0">
                <a:effectLst/>
              </a:rPr>
              <a:t>JDBC Update</a:t>
            </a:r>
            <a:endParaRPr lang="en-US" sz="2400" b="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4864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Peremajaan</a:t>
            </a:r>
            <a:r>
              <a:rPr lang="en-US" dirty="0" smtClean="0"/>
              <a:t> database, </a:t>
            </a:r>
            <a:r>
              <a:rPr lang="en-US" dirty="0" err="1" smtClean="0"/>
              <a:t>perubahannya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sempurna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gagal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r>
              <a:rPr lang="en-US" dirty="0" smtClean="0"/>
              <a:t>,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ditandai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COMMIT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gagal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ROLLBACK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AutoCommit</a:t>
            </a:r>
            <a:r>
              <a:rPr lang="en-US" dirty="0" smtClean="0"/>
              <a:t> (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commit </a:t>
            </a:r>
            <a:r>
              <a:rPr lang="en-US" dirty="0" err="1" smtClean="0"/>
              <a:t>setiap</a:t>
            </a:r>
            <a:r>
              <a:rPr lang="en-US" dirty="0" smtClean="0"/>
              <a:t> kali </a:t>
            </a:r>
            <a:r>
              <a:rPr lang="en-US" dirty="0" err="1" smtClean="0"/>
              <a:t>dilakukan</a:t>
            </a:r>
            <a:r>
              <a:rPr lang="en-US" dirty="0" smtClean="0"/>
              <a:t> INSERT, UPDATE, DELETE) </a:t>
            </a:r>
            <a:r>
              <a:rPr lang="en-US" dirty="0" err="1" smtClean="0"/>
              <a:t>diatur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method </a:t>
            </a:r>
            <a:r>
              <a:rPr lang="en-US" dirty="0" err="1" smtClean="0"/>
              <a:t>setAutoCommit</a:t>
            </a:r>
            <a:r>
              <a:rPr lang="en-US" dirty="0" smtClean="0"/>
              <a:t>(true) </a:t>
            </a:r>
            <a:r>
              <a:rPr lang="en-US" dirty="0" err="1" smtClean="0"/>
              <a:t>atau</a:t>
            </a:r>
            <a:r>
              <a:rPr lang="en-US" dirty="0" smtClean="0"/>
              <a:t> method  </a:t>
            </a:r>
            <a:r>
              <a:rPr lang="en-US" dirty="0" err="1" smtClean="0"/>
              <a:t>setAutoCommit</a:t>
            </a:r>
            <a:r>
              <a:rPr lang="en-US" dirty="0" smtClean="0"/>
              <a:t>(false). 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 method </a:t>
            </a:r>
            <a:r>
              <a:rPr lang="en-US" dirty="0" err="1" smtClean="0"/>
              <a:t>insertRecord</a:t>
            </a:r>
            <a:r>
              <a:rPr lang="en-US" dirty="0" smtClean="0"/>
              <a:t>()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INSERT, </a:t>
            </a:r>
            <a:r>
              <a:rPr lang="en-US" dirty="0" err="1" smtClean="0"/>
              <a:t>dilengkapi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mekanisme</a:t>
            </a:r>
            <a:r>
              <a:rPr lang="en-US" dirty="0" smtClean="0"/>
              <a:t> rollback,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gagal</a:t>
            </a:r>
            <a:r>
              <a:rPr lang="en-US" dirty="0" smtClean="0"/>
              <a:t> </a:t>
            </a:r>
            <a:r>
              <a:rPr lang="en-US" dirty="0" err="1" smtClean="0"/>
              <a:t>dibatalkan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method rollback</a:t>
            </a:r>
            <a:r>
              <a:rPr lang="en-US" dirty="0" smtClean="0"/>
              <a:t>():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effectLst/>
              </a:rPr>
              <a:t>Mekanisme</a:t>
            </a:r>
            <a:r>
              <a:rPr lang="en-US" sz="3200" dirty="0" smtClean="0">
                <a:effectLst/>
              </a:rPr>
              <a:t> Commit </a:t>
            </a:r>
            <a:r>
              <a:rPr lang="en-US" sz="3200" dirty="0" err="1" smtClean="0">
                <a:effectLst/>
              </a:rPr>
              <a:t>dan</a:t>
            </a:r>
            <a:r>
              <a:rPr lang="en-US" sz="3200" dirty="0" smtClean="0">
                <a:effectLst/>
              </a:rPr>
              <a:t> Rollback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>
            <a:noAutofit/>
          </a:bodyPr>
          <a:lstStyle/>
          <a:p>
            <a:r>
              <a:rPr lang="en-US" sz="1700" b="1" dirty="0" smtClean="0"/>
              <a:t>public void </a:t>
            </a:r>
            <a:r>
              <a:rPr lang="en-US" sz="1700" b="1" dirty="0" err="1" smtClean="0"/>
              <a:t>insertRecord</a:t>
            </a:r>
            <a:r>
              <a:rPr lang="en-US" sz="1700" b="1" dirty="0" smtClean="0"/>
              <a:t>() throws </a:t>
            </a:r>
            <a:r>
              <a:rPr lang="en-US" sz="1700" b="1" dirty="0" err="1" smtClean="0"/>
              <a:t>SQLException</a:t>
            </a:r>
            <a:r>
              <a:rPr lang="en-US" sz="1700" b="1" dirty="0" smtClean="0"/>
              <a:t> {</a:t>
            </a:r>
          </a:p>
          <a:p>
            <a:r>
              <a:rPr lang="en-US" sz="1700" b="1" dirty="0" smtClean="0"/>
              <a:t>  </a:t>
            </a:r>
            <a:r>
              <a:rPr lang="en-US" sz="1700" b="1" dirty="0" smtClean="0"/>
              <a:t>    String </a:t>
            </a:r>
            <a:r>
              <a:rPr lang="en-US" sz="1700" b="1" dirty="0" smtClean="0"/>
              <a:t>sql1 = ”INSERT INTO </a:t>
            </a:r>
            <a:r>
              <a:rPr lang="en-US" sz="1700" b="1" dirty="0" err="1" smtClean="0"/>
              <a:t>asisten</a:t>
            </a:r>
            <a:r>
              <a:rPr lang="en-US" sz="1700" b="1" dirty="0" smtClean="0"/>
              <a:t> ”  + ”(</a:t>
            </a:r>
            <a:r>
              <a:rPr lang="en-US" sz="1700" b="1" dirty="0" err="1" smtClean="0"/>
              <a:t>nim</a:t>
            </a:r>
            <a:r>
              <a:rPr lang="en-US" sz="1700" b="1" dirty="0" smtClean="0"/>
              <a:t>, </a:t>
            </a:r>
            <a:r>
              <a:rPr lang="en-US" sz="1700" b="1" dirty="0" err="1" smtClean="0"/>
              <a:t>nama</a:t>
            </a:r>
            <a:r>
              <a:rPr lang="en-US" sz="1700" b="1" dirty="0" smtClean="0"/>
              <a:t>, honor) ”  + </a:t>
            </a:r>
          </a:p>
          <a:p>
            <a:r>
              <a:rPr lang="en-US" sz="1700" b="1" dirty="0" smtClean="0"/>
              <a:t>      </a:t>
            </a:r>
            <a:r>
              <a:rPr lang="en-US" sz="1700" b="1" dirty="0" smtClean="0"/>
              <a:t>        </a:t>
            </a:r>
            <a:r>
              <a:rPr lang="en-US" sz="1700" b="1" dirty="0" smtClean="0"/>
              <a:t>”VALUES (’123030003’, ’Ali </a:t>
            </a:r>
            <a:r>
              <a:rPr lang="en-US" sz="1700" b="1" dirty="0" err="1" smtClean="0"/>
              <a:t>Imran</a:t>
            </a:r>
            <a:r>
              <a:rPr lang="en-US" sz="1700" b="1" dirty="0" smtClean="0"/>
              <a:t>’, 300000)”;</a:t>
            </a:r>
          </a:p>
          <a:p>
            <a:r>
              <a:rPr lang="en-US" sz="1700" b="1" dirty="0" smtClean="0"/>
              <a:t> </a:t>
            </a:r>
            <a:r>
              <a:rPr lang="en-US" sz="1700" b="1" dirty="0" smtClean="0"/>
              <a:t>     String </a:t>
            </a:r>
            <a:r>
              <a:rPr lang="en-US" sz="1700" b="1" dirty="0" smtClean="0"/>
              <a:t>sql2 = ”INSERT INTO </a:t>
            </a:r>
            <a:r>
              <a:rPr lang="en-US" sz="1700" b="1" dirty="0" err="1" smtClean="0"/>
              <a:t>asisten</a:t>
            </a:r>
            <a:r>
              <a:rPr lang="en-US" sz="1700" b="1" dirty="0" smtClean="0"/>
              <a:t> ”  + ”(</a:t>
            </a:r>
            <a:r>
              <a:rPr lang="en-US" sz="1700" b="1" dirty="0" err="1" smtClean="0"/>
              <a:t>nim</a:t>
            </a:r>
            <a:r>
              <a:rPr lang="en-US" sz="1700" b="1" dirty="0" smtClean="0"/>
              <a:t>, </a:t>
            </a:r>
            <a:r>
              <a:rPr lang="en-US" sz="1700" b="1" dirty="0" err="1" smtClean="0"/>
              <a:t>nama</a:t>
            </a:r>
            <a:r>
              <a:rPr lang="en-US" sz="1700" b="1" dirty="0" smtClean="0"/>
              <a:t>, honor) ”  + </a:t>
            </a:r>
          </a:p>
          <a:p>
            <a:r>
              <a:rPr lang="en-US" sz="1700" b="1" dirty="0" smtClean="0"/>
              <a:t>      </a:t>
            </a:r>
            <a:r>
              <a:rPr lang="en-US" sz="1700" b="1" dirty="0" smtClean="0"/>
              <a:t>        </a:t>
            </a:r>
            <a:r>
              <a:rPr lang="en-US" sz="1700" b="1" dirty="0" smtClean="0"/>
              <a:t>”VALUES (’123030004’, ’</a:t>
            </a:r>
            <a:r>
              <a:rPr lang="en-US" sz="1700" b="1" dirty="0" err="1" smtClean="0"/>
              <a:t>Chusnul</a:t>
            </a:r>
            <a:r>
              <a:rPr lang="en-US" sz="1700" b="1" dirty="0" smtClean="0"/>
              <a:t> </a:t>
            </a:r>
            <a:r>
              <a:rPr lang="en-US" sz="1700" b="1" dirty="0" err="1" smtClean="0"/>
              <a:t>Chotimah</a:t>
            </a:r>
            <a:r>
              <a:rPr lang="en-US" sz="1700" b="1" dirty="0" smtClean="0"/>
              <a:t>’, 325000)”;</a:t>
            </a:r>
          </a:p>
          <a:p>
            <a:r>
              <a:rPr lang="en-US" sz="1700" b="1" dirty="0" smtClean="0"/>
              <a:t> </a:t>
            </a:r>
            <a:r>
              <a:rPr lang="en-US" sz="1700" b="1" dirty="0" smtClean="0"/>
              <a:t>     try </a:t>
            </a:r>
            <a:r>
              <a:rPr lang="en-US" sz="1700" b="1" dirty="0" smtClean="0"/>
              <a:t>{</a:t>
            </a:r>
          </a:p>
          <a:p>
            <a:r>
              <a:rPr lang="en-US" sz="1700" b="1" dirty="0" smtClean="0"/>
              <a:t>   	</a:t>
            </a:r>
            <a:r>
              <a:rPr lang="en-US" sz="1700" b="1" dirty="0" smtClean="0"/>
              <a:t>    Statement </a:t>
            </a:r>
            <a:r>
              <a:rPr lang="en-US" sz="1700" b="1" dirty="0" err="1" smtClean="0"/>
              <a:t>statement</a:t>
            </a:r>
            <a:r>
              <a:rPr lang="en-US" sz="1700" b="1" dirty="0" smtClean="0"/>
              <a:t> = </a:t>
            </a:r>
            <a:r>
              <a:rPr lang="en-US" sz="1700" b="1" dirty="0" err="1" smtClean="0"/>
              <a:t>koneksi.createStatement</a:t>
            </a:r>
            <a:r>
              <a:rPr lang="en-US" sz="1700" b="1" dirty="0" smtClean="0"/>
              <a:t>();</a:t>
            </a:r>
          </a:p>
          <a:p>
            <a:r>
              <a:rPr lang="en-US" sz="1700" b="1" dirty="0" smtClean="0"/>
              <a:t>     	</a:t>
            </a:r>
            <a:r>
              <a:rPr lang="en-US" sz="1700" b="1" dirty="0" smtClean="0"/>
              <a:t>    </a:t>
            </a:r>
            <a:r>
              <a:rPr lang="en-US" sz="1700" b="1" dirty="0" err="1" smtClean="0"/>
              <a:t>statement.executeUpdate</a:t>
            </a:r>
            <a:r>
              <a:rPr lang="en-US" sz="1700" b="1" dirty="0" smtClean="0"/>
              <a:t>(sql2</a:t>
            </a:r>
            <a:r>
              <a:rPr lang="en-US" sz="1700" b="1" dirty="0" smtClean="0"/>
              <a:t>);</a:t>
            </a:r>
          </a:p>
          <a:p>
            <a:r>
              <a:rPr lang="en-US" sz="1700" b="1" dirty="0" smtClean="0"/>
              <a:t>     	</a:t>
            </a:r>
            <a:r>
              <a:rPr lang="en-US" sz="1700" b="1" dirty="0" smtClean="0"/>
              <a:t>    </a:t>
            </a:r>
            <a:r>
              <a:rPr lang="en-US" sz="1700" b="1" dirty="0" err="1" smtClean="0"/>
              <a:t>statement.close</a:t>
            </a:r>
            <a:r>
              <a:rPr lang="en-US" sz="1700" b="1" dirty="0" smtClean="0"/>
              <a:t>();</a:t>
            </a:r>
          </a:p>
          <a:p>
            <a:r>
              <a:rPr lang="en-US" sz="1700" b="1" dirty="0" smtClean="0"/>
              <a:t>     	</a:t>
            </a:r>
            <a:r>
              <a:rPr lang="en-US" sz="1700" b="1" dirty="0" smtClean="0"/>
              <a:t>    statement </a:t>
            </a:r>
            <a:r>
              <a:rPr lang="en-US" sz="1700" b="1" dirty="0" smtClean="0"/>
              <a:t>= </a:t>
            </a:r>
            <a:r>
              <a:rPr lang="en-US" sz="1700" b="1" dirty="0" err="1" smtClean="0"/>
              <a:t>koneksi.createStatement</a:t>
            </a:r>
            <a:r>
              <a:rPr lang="en-US" sz="1700" b="1" dirty="0" smtClean="0"/>
              <a:t>();</a:t>
            </a:r>
          </a:p>
          <a:p>
            <a:r>
              <a:rPr lang="en-US" sz="1700" b="1" dirty="0" smtClean="0"/>
              <a:t>    	</a:t>
            </a:r>
            <a:r>
              <a:rPr lang="en-US" sz="1700" b="1" dirty="0" smtClean="0"/>
              <a:t>    </a:t>
            </a:r>
            <a:r>
              <a:rPr lang="en-US" sz="1700" b="1" dirty="0" err="1" smtClean="0"/>
              <a:t>statement.executeUpdate</a:t>
            </a:r>
            <a:r>
              <a:rPr lang="en-US" sz="1700" b="1" dirty="0" smtClean="0"/>
              <a:t>(sql1</a:t>
            </a:r>
            <a:r>
              <a:rPr lang="en-US" sz="1700" b="1" dirty="0" smtClean="0"/>
              <a:t>);</a:t>
            </a:r>
          </a:p>
          <a:p>
            <a:r>
              <a:rPr lang="en-US" sz="1700" b="1" dirty="0" smtClean="0"/>
              <a:t>    	</a:t>
            </a:r>
            <a:r>
              <a:rPr lang="en-US" sz="1700" b="1" dirty="0" smtClean="0"/>
              <a:t>    </a:t>
            </a:r>
            <a:r>
              <a:rPr lang="en-US" sz="1700" b="1" dirty="0" err="1" smtClean="0"/>
              <a:t>statement.close</a:t>
            </a:r>
            <a:r>
              <a:rPr lang="en-US" sz="1700" b="1" dirty="0" smtClean="0"/>
              <a:t>();</a:t>
            </a:r>
          </a:p>
          <a:p>
            <a:r>
              <a:rPr lang="en-US" sz="1700" b="1" dirty="0" smtClean="0"/>
              <a:t>    	</a:t>
            </a:r>
            <a:r>
              <a:rPr lang="en-US" sz="1700" b="1" dirty="0" smtClean="0"/>
              <a:t>    </a:t>
            </a:r>
            <a:r>
              <a:rPr lang="en-US" sz="1700" b="1" i="1" dirty="0" err="1" smtClean="0"/>
              <a:t>koneksi.setAutoCommit</a:t>
            </a:r>
            <a:r>
              <a:rPr lang="en-US" sz="1700" b="1" i="1" dirty="0" smtClean="0"/>
              <a:t>(true</a:t>
            </a:r>
            <a:r>
              <a:rPr lang="en-US" sz="1700" b="1" i="1" dirty="0" smtClean="0"/>
              <a:t>);</a:t>
            </a:r>
          </a:p>
          <a:p>
            <a:r>
              <a:rPr lang="en-US" sz="1700" b="1" dirty="0" smtClean="0"/>
              <a:t> 	}</a:t>
            </a:r>
          </a:p>
          <a:p>
            <a:r>
              <a:rPr lang="en-US" sz="1700" b="1" dirty="0" smtClean="0"/>
              <a:t> 	catch (</a:t>
            </a:r>
            <a:r>
              <a:rPr lang="en-US" sz="1700" b="1" dirty="0" err="1" smtClean="0"/>
              <a:t>SQLException</a:t>
            </a:r>
            <a:r>
              <a:rPr lang="en-US" sz="1700" b="1" dirty="0" smtClean="0"/>
              <a:t> </a:t>
            </a:r>
            <a:r>
              <a:rPr lang="en-US" sz="1700" b="1" dirty="0" err="1" smtClean="0"/>
              <a:t>sqlex</a:t>
            </a:r>
            <a:r>
              <a:rPr lang="en-US" sz="1700" b="1" dirty="0" smtClean="0"/>
              <a:t>) {</a:t>
            </a:r>
          </a:p>
          <a:p>
            <a:r>
              <a:rPr lang="en-US" sz="1700" b="1" dirty="0" smtClean="0"/>
              <a:t> 	</a:t>
            </a:r>
            <a:r>
              <a:rPr lang="en-US" sz="1700" b="1" dirty="0" smtClean="0"/>
              <a:t>    </a:t>
            </a:r>
            <a:r>
              <a:rPr lang="en-US" sz="1700" b="1" i="1" dirty="0" err="1" smtClean="0"/>
              <a:t>koneksi.rollback</a:t>
            </a:r>
            <a:r>
              <a:rPr lang="en-US" sz="1700" b="1" i="1" dirty="0" smtClean="0"/>
              <a:t>();</a:t>
            </a:r>
          </a:p>
          <a:p>
            <a:r>
              <a:rPr lang="en-US" sz="1700" b="1" dirty="0" smtClean="0"/>
              <a:t>  	</a:t>
            </a:r>
            <a:r>
              <a:rPr lang="en-US" sz="1700" b="1" dirty="0" smtClean="0"/>
              <a:t>    </a:t>
            </a:r>
            <a:r>
              <a:rPr lang="en-US" sz="1700" b="1" dirty="0" err="1" smtClean="0"/>
              <a:t>System.out.println</a:t>
            </a:r>
            <a:r>
              <a:rPr lang="en-US" sz="1700" b="1" dirty="0" smtClean="0"/>
              <a:t>(”</a:t>
            </a:r>
            <a:r>
              <a:rPr lang="en-US" sz="1700" b="1" dirty="0" err="1" smtClean="0"/>
              <a:t>Eksekusi</a:t>
            </a:r>
            <a:r>
              <a:rPr lang="en-US" sz="1700" b="1" dirty="0" smtClean="0"/>
              <a:t> SQL </a:t>
            </a:r>
            <a:r>
              <a:rPr lang="en-US" sz="1700" b="1" dirty="0" err="1" smtClean="0"/>
              <a:t>gagal</a:t>
            </a:r>
            <a:r>
              <a:rPr lang="en-US" sz="1700" b="1" dirty="0" smtClean="0"/>
              <a:t>, </a:t>
            </a:r>
            <a:r>
              <a:rPr lang="en-US" sz="1700" b="1" dirty="0" err="1" smtClean="0"/>
              <a:t>dan</a:t>
            </a:r>
            <a:r>
              <a:rPr lang="en-US" sz="1700" b="1" dirty="0" smtClean="0"/>
              <a:t> </a:t>
            </a:r>
            <a:r>
              <a:rPr lang="en-US" sz="1700" b="1" dirty="0" err="1" smtClean="0"/>
              <a:t>sudah</a:t>
            </a:r>
            <a:r>
              <a:rPr lang="en-US" sz="1700" b="1" dirty="0" smtClean="0"/>
              <a:t> rollback!”);</a:t>
            </a:r>
          </a:p>
          <a:p>
            <a:r>
              <a:rPr lang="en-US" sz="1700" b="1" dirty="0" smtClean="0"/>
              <a:t> 	}</a:t>
            </a:r>
          </a:p>
          <a:p>
            <a:r>
              <a:rPr lang="en-US" sz="1700" b="1" dirty="0" smtClean="0"/>
              <a:t>}</a:t>
            </a:r>
            <a:endParaRPr lang="en-US" sz="17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dirty="0" err="1" smtClean="0">
                <a:effectLst/>
              </a:rPr>
              <a:t>Contoh</a:t>
            </a:r>
            <a:r>
              <a:rPr lang="en-US" sz="2000" dirty="0" smtClean="0">
                <a:effectLst/>
              </a:rPr>
              <a:t> method </a:t>
            </a:r>
            <a:r>
              <a:rPr lang="en-US" sz="2000" dirty="0" err="1" smtClean="0">
                <a:effectLst/>
              </a:rPr>
              <a:t>insertRecord</a:t>
            </a:r>
            <a:r>
              <a:rPr lang="en-US" sz="2000" dirty="0" smtClean="0">
                <a:effectLst/>
              </a:rPr>
              <a:t>() yang </a:t>
            </a:r>
            <a:r>
              <a:rPr lang="en-US" sz="2000" dirty="0" err="1" smtClean="0">
                <a:effectLst/>
              </a:rPr>
              <a:t>dilengkapi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dengan</a:t>
            </a:r>
            <a:r>
              <a:rPr lang="en-US" sz="2000" dirty="0" smtClean="0">
                <a:effectLst/>
              </a:rPr>
              <a:t> </a:t>
            </a:r>
            <a:br>
              <a:rPr lang="en-US" sz="2000" dirty="0" smtClean="0">
                <a:effectLst/>
              </a:rPr>
            </a:br>
            <a:r>
              <a:rPr lang="en-US" sz="2000" dirty="0" err="1" smtClean="0">
                <a:effectLst/>
              </a:rPr>
              <a:t>mekanisme</a:t>
            </a:r>
            <a:r>
              <a:rPr lang="en-US" sz="2000" dirty="0" smtClean="0">
                <a:effectLst/>
              </a:rPr>
              <a:t> rollback </a:t>
            </a:r>
            <a:endParaRPr lang="en-US" sz="2000" dirty="0">
              <a:effectLst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64291"/>
          </a:xfrm>
        </p:spPr>
        <p:txBody>
          <a:bodyPr/>
          <a:lstStyle/>
          <a:p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menyiapkan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SQL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berulang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loop</a:t>
            </a:r>
            <a:r>
              <a:rPr lang="en-US" dirty="0" smtClean="0"/>
              <a:t>.</a:t>
            </a:r>
          </a:p>
          <a:p>
            <a:endParaRPr lang="en-US" sz="1000" dirty="0" smtClean="0"/>
          </a:p>
          <a:p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fleksibelitas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mengganti</a:t>
            </a:r>
            <a:r>
              <a:rPr lang="en-US" dirty="0" smtClean="0"/>
              <a:t> parameter 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effectLst/>
              </a:rPr>
              <a:t>Mekanisme</a:t>
            </a:r>
            <a:r>
              <a:rPr lang="en-US" sz="3200" dirty="0" smtClean="0">
                <a:effectLst/>
              </a:rPr>
              <a:t> Prepared SQL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 smtClean="0"/>
              <a:t>String </a:t>
            </a:r>
            <a:r>
              <a:rPr lang="en-US" sz="2800" b="1" dirty="0" err="1" smtClean="0"/>
              <a:t>sql</a:t>
            </a:r>
            <a:r>
              <a:rPr lang="en-US" sz="2800" b="1" dirty="0" smtClean="0"/>
              <a:t> = ”UPDATE </a:t>
            </a:r>
            <a:r>
              <a:rPr lang="en-US" sz="2800" b="1" dirty="0" err="1" smtClean="0"/>
              <a:t>asisten</a:t>
            </a:r>
            <a:r>
              <a:rPr lang="en-US" sz="2800" b="1" dirty="0" smtClean="0"/>
              <a:t> SET honor = 500000”  +</a:t>
            </a:r>
          </a:p>
          <a:p>
            <a:r>
              <a:rPr lang="en-US" sz="2800" b="1" dirty="0" smtClean="0"/>
              <a:t>             </a:t>
            </a:r>
            <a:r>
              <a:rPr lang="en-US" sz="2800" b="1" dirty="0" smtClean="0"/>
              <a:t>      ” </a:t>
            </a:r>
            <a:r>
              <a:rPr lang="en-US" sz="2800" b="1" dirty="0" smtClean="0"/>
              <a:t>WHERE honor &lt; 400000”;</a:t>
            </a:r>
          </a:p>
          <a:p>
            <a:r>
              <a:rPr lang="en-US" sz="2800" b="1" dirty="0" smtClean="0"/>
              <a:t>Statement </a:t>
            </a:r>
            <a:r>
              <a:rPr lang="en-US" sz="2800" b="1" dirty="0" err="1" smtClean="0"/>
              <a:t>statement</a:t>
            </a:r>
            <a:r>
              <a:rPr lang="en-US" sz="2800" b="1" dirty="0" smtClean="0"/>
              <a:t> = </a:t>
            </a:r>
            <a:r>
              <a:rPr lang="en-US" sz="2800" b="1" dirty="0" err="1" smtClean="0"/>
              <a:t>koneksi.createStatement</a:t>
            </a:r>
            <a:r>
              <a:rPr lang="en-US" sz="2800" b="1" dirty="0" smtClean="0"/>
              <a:t>();</a:t>
            </a:r>
          </a:p>
          <a:p>
            <a:r>
              <a:rPr lang="en-US" sz="2800" b="1" dirty="0" err="1" smtClean="0"/>
              <a:t>statement.executeUpdate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sql</a:t>
            </a:r>
            <a:r>
              <a:rPr lang="en-US" sz="2800" b="1" dirty="0" smtClean="0"/>
              <a:t>);</a:t>
            </a:r>
          </a:p>
          <a:p>
            <a:r>
              <a:rPr lang="en-US" sz="2800" b="1" dirty="0" err="1" smtClean="0"/>
              <a:t>statement.close</a:t>
            </a:r>
            <a:r>
              <a:rPr lang="en-US" sz="2800" b="1" dirty="0" smtClean="0"/>
              <a:t>();</a:t>
            </a:r>
          </a:p>
          <a:p>
            <a:r>
              <a:rPr lang="en-US" sz="2800" b="1" dirty="0" err="1" smtClean="0"/>
              <a:t>koneksi.commit</a:t>
            </a:r>
            <a:r>
              <a:rPr lang="en-US" sz="2800" b="1" dirty="0" smtClean="0"/>
              <a:t>();</a:t>
            </a:r>
          </a:p>
          <a:p>
            <a:r>
              <a:rPr lang="en-US" sz="1300" dirty="0" smtClean="0"/>
              <a:t> </a:t>
            </a:r>
          </a:p>
          <a:p>
            <a:r>
              <a:rPr lang="en-US" dirty="0" err="1" smtClean="0"/>
              <a:t>Instruksi</a:t>
            </a:r>
            <a:r>
              <a:rPr lang="en-US" dirty="0" smtClean="0"/>
              <a:t> SQL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diganti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Prepared </a:t>
            </a:r>
            <a:r>
              <a:rPr lang="en-US" dirty="0" smtClean="0"/>
              <a:t>SQL:</a:t>
            </a:r>
            <a:endParaRPr lang="en-US" dirty="0" smtClean="0"/>
          </a:p>
          <a:p>
            <a:r>
              <a:rPr lang="en-US" b="1" dirty="0" smtClean="0"/>
              <a:t>String </a:t>
            </a:r>
            <a:r>
              <a:rPr lang="en-US" b="1" dirty="0" err="1" smtClean="0"/>
              <a:t>sql</a:t>
            </a:r>
            <a:r>
              <a:rPr lang="en-US" b="1" dirty="0" smtClean="0"/>
              <a:t> = ”UPDATE </a:t>
            </a:r>
            <a:r>
              <a:rPr lang="en-US" b="1" dirty="0" err="1" smtClean="0"/>
              <a:t>asisten</a:t>
            </a:r>
            <a:r>
              <a:rPr lang="en-US" b="1" dirty="0" smtClean="0"/>
              <a:t> SET honor = ? WHERE honor &lt; ?”;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b="1" dirty="0" err="1" smtClean="0"/>
              <a:t>statement.executeUpdate</a:t>
            </a:r>
            <a:r>
              <a:rPr lang="en-US" b="1" dirty="0" smtClean="0"/>
              <a:t>(</a:t>
            </a:r>
            <a:r>
              <a:rPr lang="en-US" b="1" dirty="0" err="1" smtClean="0"/>
              <a:t>sql</a:t>
            </a:r>
            <a:r>
              <a:rPr lang="en-US" b="1" dirty="0" smtClean="0"/>
              <a:t>);</a:t>
            </a:r>
            <a:r>
              <a:rPr lang="en-US" dirty="0" smtClean="0"/>
              <a:t> 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diganti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sz="2800" b="1" dirty="0" err="1" smtClean="0"/>
              <a:t>PreparedStatement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pst</a:t>
            </a:r>
            <a:r>
              <a:rPr lang="en-US" sz="2800" b="1" dirty="0" smtClean="0"/>
              <a:t> = </a:t>
            </a:r>
            <a:r>
              <a:rPr lang="en-US" sz="2800" b="1" dirty="0" err="1" smtClean="0"/>
              <a:t>koneksi.PreparedStatement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sql</a:t>
            </a:r>
            <a:r>
              <a:rPr lang="en-US" sz="2800" b="1" dirty="0" smtClean="0"/>
              <a:t>);</a:t>
            </a:r>
            <a:endParaRPr lang="en-US" sz="2800" dirty="0" smtClean="0"/>
          </a:p>
          <a:p>
            <a:r>
              <a:rPr lang="en-US" sz="2800" b="1" dirty="0" err="1" smtClean="0"/>
              <a:t>pst.setInt</a:t>
            </a:r>
            <a:r>
              <a:rPr lang="en-US" sz="2800" b="1" dirty="0" smtClean="0"/>
              <a:t>(1, 500000);</a:t>
            </a:r>
            <a:endParaRPr lang="en-US" sz="2800" dirty="0" smtClean="0"/>
          </a:p>
          <a:p>
            <a:r>
              <a:rPr lang="en-US" sz="2800" b="1" dirty="0" err="1" smtClean="0"/>
              <a:t>pst.setInt</a:t>
            </a:r>
            <a:r>
              <a:rPr lang="en-US" sz="2800" b="1" dirty="0" smtClean="0"/>
              <a:t>(2, 400000);</a:t>
            </a:r>
            <a:endParaRPr lang="en-US" sz="2800" dirty="0" smtClean="0"/>
          </a:p>
          <a:p>
            <a:r>
              <a:rPr lang="en-US" sz="2800" b="1" dirty="0" err="1" smtClean="0"/>
              <a:t>pst.close</a:t>
            </a:r>
            <a:r>
              <a:rPr lang="en-US" sz="2800" b="1" dirty="0" smtClean="0"/>
              <a:t>();</a:t>
            </a:r>
          </a:p>
          <a:p>
            <a:r>
              <a:rPr lang="en-US" sz="2800" b="1" dirty="0" err="1" smtClean="0"/>
              <a:t>koneksi.setAutoCommit</a:t>
            </a:r>
            <a:r>
              <a:rPr lang="en-US" sz="2800" b="1" dirty="0" smtClean="0"/>
              <a:t>(true);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 smtClean="0">
                <a:effectLst/>
              </a:rPr>
              <a:t>Contoh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Mekanisme</a:t>
            </a:r>
            <a:r>
              <a:rPr lang="en-US" sz="3200" dirty="0" smtClean="0">
                <a:effectLst/>
              </a:rPr>
              <a:t> Prepared SQL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85800" y="990600"/>
          <a:ext cx="7848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/>
                <a:gridCol w="2413000"/>
                <a:gridCol w="28194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+mn-lt"/>
                          <a:ea typeface="Times New Roman"/>
                          <a:cs typeface="Times New Roman"/>
                        </a:rPr>
                        <a:t>Tipe</a:t>
                      </a: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 Data Java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+mn-lt"/>
                          <a:ea typeface="Times New Roman"/>
                          <a:cs typeface="Times New Roman"/>
                        </a:rPr>
                        <a:t>Konversi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+mn-lt"/>
                          <a:ea typeface="Times New Roman"/>
                          <a:cs typeface="Times New Roman"/>
                        </a:rPr>
                        <a:t>Tipe</a:t>
                      </a: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 Data SQL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+mn-lt"/>
                          <a:ea typeface="Times New Roman"/>
                          <a:cs typeface="Times New Roman"/>
                        </a:rPr>
                        <a:t>boolean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setBoolean()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BIT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byte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setByte()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TINYINT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byte[]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setBytes[]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VARBINARY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double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setDouble()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DOUBLE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float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setFloat()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FLOAT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+mn-lt"/>
                          <a:ea typeface="Times New Roman"/>
                          <a:cs typeface="Times New Roman"/>
                        </a:rPr>
                        <a:t>int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setInt()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Date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setDate()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DATE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numeric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setNumeric()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NUMERIC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setString()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VARCHAR, CHAR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Time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setTime()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TIME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Timestamp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setTimestamp()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TIMESTAMP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effectLst/>
              </a:rPr>
              <a:t>Method </a:t>
            </a:r>
            <a:r>
              <a:rPr lang="en-US" sz="2400" dirty="0" err="1" smtClean="0">
                <a:effectLst/>
              </a:rPr>
              <a:t>Konversi</a:t>
            </a:r>
            <a:r>
              <a:rPr lang="en-US" sz="2400" dirty="0" smtClean="0">
                <a:effectLst/>
              </a:rPr>
              <a:t> </a:t>
            </a:r>
            <a:r>
              <a:rPr lang="en-US" sz="2400" i="1" dirty="0" err="1" smtClean="0">
                <a:effectLst/>
              </a:rPr>
              <a:t>Tipe</a:t>
            </a:r>
            <a:r>
              <a:rPr lang="en-US" sz="2400" i="1" dirty="0" smtClean="0">
                <a:effectLst/>
              </a:rPr>
              <a:t> Data Java</a:t>
            </a:r>
            <a:r>
              <a:rPr lang="en-US" sz="2400" dirty="0" smtClean="0">
                <a:effectLst/>
              </a:rPr>
              <a:t>  </a:t>
            </a:r>
            <a:r>
              <a:rPr lang="en-US" sz="2400" dirty="0" err="1" smtClean="0">
                <a:effectLst/>
              </a:rPr>
              <a:t>ke</a:t>
            </a:r>
            <a:r>
              <a:rPr lang="en-US" sz="2400" dirty="0" smtClean="0">
                <a:effectLst/>
              </a:rPr>
              <a:t> </a:t>
            </a:r>
            <a:r>
              <a:rPr lang="en-US" sz="2400" i="1" dirty="0" err="1" smtClean="0">
                <a:effectLst/>
              </a:rPr>
              <a:t>Tipe</a:t>
            </a:r>
            <a:r>
              <a:rPr lang="en-US" sz="2400" i="1" dirty="0" smtClean="0">
                <a:effectLst/>
              </a:rPr>
              <a:t> Data SQL</a:t>
            </a:r>
            <a:endParaRPr lang="en-US" sz="2400" i="1" dirty="0">
              <a:effectLst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 err="1" smtClean="0"/>
              <a:t>CallableStatement</a:t>
            </a:r>
            <a:r>
              <a:rPr lang="en-US" sz="2900" dirty="0" smtClean="0"/>
              <a:t> </a:t>
            </a:r>
            <a:r>
              <a:rPr lang="en-US" sz="2900" dirty="0" err="1" smtClean="0"/>
              <a:t>adalah</a:t>
            </a:r>
            <a:r>
              <a:rPr lang="en-US" sz="2900" dirty="0" smtClean="0"/>
              <a:t> </a:t>
            </a:r>
            <a:r>
              <a:rPr lang="en-US" sz="2900" dirty="0" smtClean="0"/>
              <a:t>class </a:t>
            </a:r>
            <a:r>
              <a:rPr lang="en-US" sz="2900" dirty="0" smtClean="0"/>
              <a:t>yang </a:t>
            </a:r>
            <a:r>
              <a:rPr lang="en-US" sz="2900" dirty="0" err="1" smtClean="0"/>
              <a:t>memberikan</a:t>
            </a:r>
            <a:r>
              <a:rPr lang="en-US" sz="2900" dirty="0" smtClean="0"/>
              <a:t> </a:t>
            </a:r>
            <a:r>
              <a:rPr lang="en-US" sz="2900" dirty="0" err="1" smtClean="0"/>
              <a:t>fasilitas</a:t>
            </a:r>
            <a:r>
              <a:rPr lang="en-US" sz="2900" dirty="0" smtClean="0"/>
              <a:t> agar </a:t>
            </a:r>
            <a:r>
              <a:rPr lang="en-US" sz="2900" dirty="0" err="1" smtClean="0"/>
              <a:t>aplikasi</a:t>
            </a:r>
            <a:r>
              <a:rPr lang="en-US" sz="2900" dirty="0" smtClean="0"/>
              <a:t> java </a:t>
            </a:r>
            <a:r>
              <a:rPr lang="en-US" sz="2900" dirty="0" err="1" smtClean="0"/>
              <a:t>dapat</a:t>
            </a:r>
            <a:r>
              <a:rPr lang="en-US" sz="2900" dirty="0" smtClean="0"/>
              <a:t> </a:t>
            </a:r>
            <a:r>
              <a:rPr lang="en-US" sz="2900" dirty="0" err="1" smtClean="0"/>
              <a:t>mengakses</a:t>
            </a:r>
            <a:r>
              <a:rPr lang="en-US" sz="2900" dirty="0" smtClean="0"/>
              <a:t> </a:t>
            </a:r>
            <a:r>
              <a:rPr lang="en-US" sz="2900" b="1" dirty="0" smtClean="0"/>
              <a:t>stored procedure </a:t>
            </a:r>
            <a:r>
              <a:rPr lang="en-US" sz="2900" dirty="0" smtClean="0"/>
              <a:t>yang </a:t>
            </a:r>
            <a:r>
              <a:rPr lang="en-US" sz="2900" dirty="0" err="1" smtClean="0"/>
              <a:t>umumnya</a:t>
            </a:r>
            <a:r>
              <a:rPr lang="en-US" sz="2900" dirty="0" smtClean="0"/>
              <a:t> </a:t>
            </a:r>
            <a:r>
              <a:rPr lang="en-US" sz="2900" dirty="0" err="1" smtClean="0"/>
              <a:t>ada</a:t>
            </a:r>
            <a:r>
              <a:rPr lang="en-US" sz="2900" dirty="0" smtClean="0"/>
              <a:t> </a:t>
            </a:r>
            <a:r>
              <a:rPr lang="en-US" sz="2900" dirty="0" err="1" smtClean="0"/>
              <a:t>di</a:t>
            </a:r>
            <a:r>
              <a:rPr lang="en-US" sz="2900" dirty="0" smtClean="0"/>
              <a:t> DBMS client/server </a:t>
            </a:r>
            <a:r>
              <a:rPr lang="en-US" sz="2900" dirty="0" err="1" smtClean="0"/>
              <a:t>misal</a:t>
            </a:r>
            <a:r>
              <a:rPr lang="en-US" sz="2900" dirty="0" smtClean="0"/>
              <a:t>:</a:t>
            </a:r>
          </a:p>
          <a:p>
            <a:r>
              <a:rPr lang="en-US" sz="2900" dirty="0" smtClean="0"/>
              <a:t>// </a:t>
            </a:r>
            <a:r>
              <a:rPr lang="en-US" sz="2900" dirty="0" err="1" smtClean="0"/>
              <a:t>Contoh</a:t>
            </a:r>
            <a:r>
              <a:rPr lang="en-US" sz="2900" dirty="0" smtClean="0"/>
              <a:t> Stored Procedure </a:t>
            </a:r>
            <a:r>
              <a:rPr lang="en-US" sz="2900" dirty="0" err="1" smtClean="0"/>
              <a:t>di</a:t>
            </a:r>
            <a:r>
              <a:rPr lang="en-US" sz="2900" dirty="0" smtClean="0"/>
              <a:t> Oracle</a:t>
            </a:r>
            <a:endParaRPr lang="en-US" sz="2900" dirty="0" smtClean="0"/>
          </a:p>
          <a:p>
            <a:r>
              <a:rPr lang="en-US" sz="3000" b="1" dirty="0" smtClean="0"/>
              <a:t>CREATE </a:t>
            </a:r>
            <a:r>
              <a:rPr lang="en-US" sz="3000" b="1" dirty="0" smtClean="0"/>
              <a:t>OR REPLACE </a:t>
            </a:r>
            <a:r>
              <a:rPr lang="en-US" sz="3000" b="1" dirty="0" err="1" smtClean="0"/>
              <a:t>ubah_Honor</a:t>
            </a:r>
            <a:r>
              <a:rPr lang="en-US" sz="3000" b="1" dirty="0" smtClean="0"/>
              <a:t> (</a:t>
            </a:r>
            <a:r>
              <a:rPr lang="en-US" sz="3000" b="1" dirty="0" err="1" smtClean="0"/>
              <a:t>honor_baru</a:t>
            </a:r>
            <a:r>
              <a:rPr lang="en-US" sz="3000" b="1" dirty="0" smtClean="0"/>
              <a:t> IN INTEGER) AS</a:t>
            </a:r>
          </a:p>
          <a:p>
            <a:r>
              <a:rPr lang="en-US" sz="3100" b="1" dirty="0" smtClean="0"/>
              <a:t>BEGIN</a:t>
            </a:r>
          </a:p>
          <a:p>
            <a:r>
              <a:rPr lang="en-US" sz="3100" b="1" dirty="0" smtClean="0"/>
              <a:t> 	UPDATE </a:t>
            </a:r>
            <a:r>
              <a:rPr lang="en-US" sz="3100" b="1" dirty="0" err="1" smtClean="0"/>
              <a:t>asisten</a:t>
            </a:r>
            <a:endParaRPr lang="en-US" sz="3100" b="1" dirty="0" smtClean="0"/>
          </a:p>
          <a:p>
            <a:r>
              <a:rPr lang="en-US" sz="3100" b="1" dirty="0" smtClean="0"/>
              <a:t>  	SET honor = </a:t>
            </a:r>
            <a:r>
              <a:rPr lang="en-US" sz="3100" b="1" dirty="0" err="1" smtClean="0"/>
              <a:t>honor_baru</a:t>
            </a:r>
            <a:endParaRPr lang="en-US" sz="3100" b="1" dirty="0" smtClean="0"/>
          </a:p>
          <a:p>
            <a:r>
              <a:rPr lang="en-US" sz="3100" b="1" dirty="0" smtClean="0"/>
              <a:t>  	WHERE honor &lt; 40000;</a:t>
            </a:r>
          </a:p>
          <a:p>
            <a:r>
              <a:rPr lang="en-US" sz="3100" b="1" dirty="0" smtClean="0"/>
              <a:t>END</a:t>
            </a:r>
            <a:r>
              <a:rPr lang="en-US" sz="3100" b="1" dirty="0" smtClean="0"/>
              <a:t>;</a:t>
            </a:r>
          </a:p>
          <a:p>
            <a:r>
              <a:rPr lang="en-US" sz="2900" dirty="0" smtClean="0"/>
              <a:t>//</a:t>
            </a:r>
            <a:r>
              <a:rPr lang="en-US" sz="2900" dirty="0" err="1" smtClean="0"/>
              <a:t>Contoh</a:t>
            </a:r>
            <a:r>
              <a:rPr lang="en-US" sz="2900" dirty="0" smtClean="0"/>
              <a:t> </a:t>
            </a:r>
            <a:r>
              <a:rPr lang="en-US" sz="2900" dirty="0" smtClean="0"/>
              <a:t>Stored Procedure </a:t>
            </a:r>
            <a:r>
              <a:rPr lang="en-US" sz="2900" dirty="0" err="1" smtClean="0"/>
              <a:t>di</a:t>
            </a:r>
            <a:r>
              <a:rPr lang="en-US" sz="2900" dirty="0" smtClean="0"/>
              <a:t> </a:t>
            </a:r>
            <a:r>
              <a:rPr lang="en-US" sz="2900" dirty="0" err="1" smtClean="0"/>
              <a:t>MySQL</a:t>
            </a:r>
            <a:endParaRPr lang="en-US" sz="2900" dirty="0" smtClean="0"/>
          </a:p>
          <a:p>
            <a:r>
              <a:rPr lang="en-US" sz="3100" b="1" dirty="0" smtClean="0"/>
              <a:t>CREATE procedure </a:t>
            </a:r>
            <a:r>
              <a:rPr lang="en-US" sz="3100" b="1" dirty="0" err="1" smtClean="0"/>
              <a:t>ubah_Honor</a:t>
            </a:r>
            <a:r>
              <a:rPr lang="en-US" sz="3100" b="1" dirty="0" smtClean="0"/>
              <a:t> (IN </a:t>
            </a:r>
            <a:r>
              <a:rPr lang="en-US" sz="3100" b="1" dirty="0" err="1" smtClean="0"/>
              <a:t>honor_baru</a:t>
            </a:r>
            <a:r>
              <a:rPr lang="en-US" sz="3100" b="1" dirty="0" smtClean="0"/>
              <a:t> INT)</a:t>
            </a:r>
          </a:p>
          <a:p>
            <a:r>
              <a:rPr lang="en-US" sz="3100" b="1" dirty="0" smtClean="0"/>
              <a:t>BEGIN</a:t>
            </a:r>
          </a:p>
          <a:p>
            <a:r>
              <a:rPr lang="en-US" sz="3100" b="1" dirty="0" smtClean="0"/>
              <a:t>  	UPDATE </a:t>
            </a:r>
            <a:r>
              <a:rPr lang="en-US" sz="3100" b="1" dirty="0" err="1" smtClean="0"/>
              <a:t>asisten</a:t>
            </a:r>
            <a:endParaRPr lang="en-US" sz="3100" b="1" dirty="0" smtClean="0"/>
          </a:p>
          <a:p>
            <a:r>
              <a:rPr lang="en-US" sz="3100" b="1" dirty="0" smtClean="0"/>
              <a:t>  	SET honor = </a:t>
            </a:r>
            <a:r>
              <a:rPr lang="en-US" sz="3100" b="1" dirty="0" err="1" smtClean="0"/>
              <a:t>honor_baru</a:t>
            </a:r>
            <a:endParaRPr lang="en-US" sz="3100" b="1" dirty="0" smtClean="0"/>
          </a:p>
          <a:p>
            <a:r>
              <a:rPr lang="en-US" sz="3100" b="1" dirty="0" smtClean="0"/>
              <a:t>  	WHERE honor &lt; 40000;</a:t>
            </a:r>
          </a:p>
          <a:p>
            <a:r>
              <a:rPr lang="en-US" sz="3100" b="1" dirty="0" smtClean="0"/>
              <a:t>END;</a:t>
            </a:r>
            <a:endParaRPr lang="en-US" sz="31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457200"/>
          </a:xfrm>
        </p:spPr>
        <p:txBody>
          <a:bodyPr>
            <a:noAutofit/>
          </a:bodyPr>
          <a:lstStyle/>
          <a:p>
            <a:pPr algn="ctr"/>
            <a:r>
              <a:rPr lang="en-US" sz="2200" dirty="0" err="1" smtClean="0">
                <a:effectLst/>
              </a:rPr>
              <a:t>Mekanisme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untuk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mengakses</a:t>
            </a:r>
            <a:r>
              <a:rPr lang="en-US" sz="2200" dirty="0" smtClean="0">
                <a:effectLst/>
              </a:rPr>
              <a:t> Stored Procedure (</a:t>
            </a:r>
            <a:r>
              <a:rPr lang="en-US" sz="2200" dirty="0" err="1" smtClean="0">
                <a:effectLst/>
              </a:rPr>
              <a:t>CallableStatement</a:t>
            </a:r>
            <a:r>
              <a:rPr lang="en-US" sz="2200" dirty="0" smtClean="0">
                <a:effectLst/>
              </a:rPr>
              <a:t>)</a:t>
            </a:r>
            <a:endParaRPr lang="en-US" sz="2200" dirty="0">
              <a:effectLst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64291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stored procedure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dilanjutkan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stored procedure </a:t>
            </a:r>
            <a:r>
              <a:rPr lang="en-US" dirty="0" err="1" smtClean="0"/>
              <a:t>dari</a:t>
            </a:r>
            <a:r>
              <a:rPr lang="en-US" dirty="0" smtClean="0"/>
              <a:t> Java:</a:t>
            </a:r>
          </a:p>
          <a:p>
            <a:r>
              <a:rPr lang="en-US" sz="2800" b="1" dirty="0" smtClean="0"/>
              <a:t>try {</a:t>
            </a:r>
          </a:p>
          <a:p>
            <a:r>
              <a:rPr lang="en-US" sz="2800" b="1" dirty="0" smtClean="0"/>
              <a:t>  	</a:t>
            </a:r>
            <a:r>
              <a:rPr lang="en-US" sz="2800" b="1" dirty="0" err="1" smtClean="0"/>
              <a:t>CallableStatement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cst</a:t>
            </a:r>
            <a:r>
              <a:rPr lang="en-US" sz="2800" b="1" dirty="0" smtClean="0"/>
              <a:t>;</a:t>
            </a:r>
          </a:p>
          <a:p>
            <a:r>
              <a:rPr lang="en-US" sz="2800" b="1" dirty="0" smtClean="0"/>
              <a:t>  	</a:t>
            </a:r>
            <a:r>
              <a:rPr lang="en-US" sz="2800" b="1" dirty="0" err="1" smtClean="0"/>
              <a:t>cst</a:t>
            </a:r>
            <a:r>
              <a:rPr lang="en-US" sz="2800" b="1" dirty="0" smtClean="0"/>
              <a:t> = </a:t>
            </a:r>
            <a:r>
              <a:rPr lang="en-US" sz="2800" b="1" dirty="0" err="1" smtClean="0"/>
              <a:t>koneksi.prepareCall</a:t>
            </a:r>
            <a:r>
              <a:rPr lang="en-US" sz="2800" b="1" dirty="0" smtClean="0"/>
              <a:t>(”{call </a:t>
            </a:r>
            <a:r>
              <a:rPr lang="en-US" sz="2800" b="1" dirty="0" err="1" smtClean="0"/>
              <a:t>ubah_Honor</a:t>
            </a:r>
            <a:r>
              <a:rPr lang="en-US" sz="2800" b="1" dirty="0" smtClean="0"/>
              <a:t>(?)}”);</a:t>
            </a:r>
          </a:p>
          <a:p>
            <a:r>
              <a:rPr lang="en-US" sz="2800" b="1" dirty="0" smtClean="0"/>
              <a:t>  	</a:t>
            </a:r>
            <a:r>
              <a:rPr lang="en-US" sz="2800" b="1" dirty="0" err="1" smtClean="0"/>
              <a:t>cst.setInt</a:t>
            </a:r>
            <a:r>
              <a:rPr lang="en-US" sz="2800" b="1" dirty="0" smtClean="0"/>
              <a:t>(1, 50000);</a:t>
            </a:r>
          </a:p>
          <a:p>
            <a:r>
              <a:rPr lang="en-US" sz="2800" b="1" dirty="0" smtClean="0"/>
              <a:t>  	</a:t>
            </a:r>
            <a:r>
              <a:rPr lang="en-US" sz="2800" b="1" dirty="0" err="1" smtClean="0"/>
              <a:t>cst.execute</a:t>
            </a:r>
            <a:r>
              <a:rPr lang="en-US" sz="2800" b="1" dirty="0" smtClean="0"/>
              <a:t>();</a:t>
            </a:r>
          </a:p>
          <a:p>
            <a:r>
              <a:rPr lang="en-US" sz="2800" b="1" dirty="0" smtClean="0"/>
              <a:t>  	</a:t>
            </a:r>
            <a:r>
              <a:rPr lang="en-US" sz="2800" b="1" dirty="0" err="1" smtClean="0"/>
              <a:t>cst.close</a:t>
            </a:r>
            <a:r>
              <a:rPr lang="en-US" sz="2800" b="1" dirty="0" smtClean="0"/>
              <a:t>();</a:t>
            </a:r>
          </a:p>
          <a:p>
            <a:r>
              <a:rPr lang="en-US" sz="2800" b="1" dirty="0" smtClean="0"/>
              <a:t>}</a:t>
            </a:r>
          </a:p>
          <a:p>
            <a:r>
              <a:rPr lang="en-US" sz="2800" b="1" dirty="0" smtClean="0"/>
              <a:t>catch (</a:t>
            </a:r>
            <a:r>
              <a:rPr lang="en-US" sz="2800" b="1" dirty="0" err="1" smtClean="0"/>
              <a:t>SQLException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sqlex</a:t>
            </a:r>
            <a:r>
              <a:rPr lang="en-US" sz="2800" b="1" dirty="0" smtClean="0"/>
              <a:t>) {</a:t>
            </a:r>
          </a:p>
          <a:p>
            <a:r>
              <a:rPr lang="en-US" sz="2800" b="1" dirty="0" smtClean="0"/>
              <a:t>  	</a:t>
            </a:r>
            <a:r>
              <a:rPr lang="en-US" sz="2800" b="1" dirty="0" err="1" smtClean="0"/>
              <a:t>System.out.println</a:t>
            </a:r>
            <a:r>
              <a:rPr lang="en-US" sz="2800" b="1" dirty="0" smtClean="0"/>
              <a:t>(”</a:t>
            </a:r>
            <a:r>
              <a:rPr lang="en-US" sz="2800" b="1" dirty="0" err="1" smtClean="0"/>
              <a:t>Eksekusi</a:t>
            </a:r>
            <a:r>
              <a:rPr lang="en-US" sz="2800" b="1" dirty="0" smtClean="0"/>
              <a:t> SQL </a:t>
            </a:r>
            <a:r>
              <a:rPr lang="en-US" sz="2800" b="1" dirty="0" err="1" smtClean="0"/>
              <a:t>gagal</a:t>
            </a:r>
            <a:r>
              <a:rPr lang="en-US" sz="2800" b="1" dirty="0" smtClean="0"/>
              <a:t>”);</a:t>
            </a:r>
          </a:p>
          <a:p>
            <a:r>
              <a:rPr lang="en-US" sz="2800" b="1" dirty="0" smtClean="0"/>
              <a:t>  	</a:t>
            </a:r>
            <a:r>
              <a:rPr lang="en-US" sz="2800" b="1" dirty="0" err="1" smtClean="0"/>
              <a:t>System.exit</a:t>
            </a:r>
            <a:r>
              <a:rPr lang="en-US" sz="2800" b="1" dirty="0" smtClean="0"/>
              <a:t>(1);</a:t>
            </a:r>
          </a:p>
          <a:p>
            <a:r>
              <a:rPr lang="en-US" sz="2800" b="1" dirty="0" smtClean="0"/>
              <a:t>}</a:t>
            </a:r>
            <a:endParaRPr lang="en-US" sz="28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 smtClean="0">
                <a:effectLst/>
              </a:rPr>
              <a:t>Mekanisme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untuk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mengakses</a:t>
            </a:r>
            <a:r>
              <a:rPr lang="en-US" sz="2400" dirty="0" smtClean="0">
                <a:effectLst/>
              </a:rPr>
              <a:t> Stored Procedure (</a:t>
            </a:r>
            <a:r>
              <a:rPr lang="en-US" sz="2400" dirty="0" err="1" smtClean="0">
                <a:effectLst/>
              </a:rPr>
              <a:t>CallableStatement</a:t>
            </a:r>
            <a:r>
              <a:rPr lang="en-US" sz="2400" dirty="0" smtClean="0">
                <a:effectLst/>
              </a:rPr>
              <a:t>)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638800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 err="1" smtClean="0"/>
              <a:t>Teknik</a:t>
            </a:r>
            <a:r>
              <a:rPr lang="en-US" sz="3400" dirty="0" smtClean="0"/>
              <a:t> bridging yang </a:t>
            </a:r>
            <a:r>
              <a:rPr lang="en-US" sz="3400" dirty="0" err="1" smtClean="0"/>
              <a:t>lebih</a:t>
            </a:r>
            <a:r>
              <a:rPr lang="en-US" sz="3400" dirty="0" smtClean="0"/>
              <a:t> </a:t>
            </a:r>
            <a:r>
              <a:rPr lang="en-US" sz="3400" dirty="0" err="1" smtClean="0"/>
              <a:t>sederhana</a:t>
            </a:r>
            <a:r>
              <a:rPr lang="en-US" sz="3400" dirty="0" smtClean="0"/>
              <a:t> </a:t>
            </a:r>
            <a:r>
              <a:rPr lang="en-US" sz="3400" dirty="0" err="1" smtClean="0"/>
              <a:t>karena</a:t>
            </a:r>
            <a:r>
              <a:rPr lang="en-US" sz="3400" dirty="0" smtClean="0"/>
              <a:t> </a:t>
            </a:r>
            <a:r>
              <a:rPr lang="en-US" sz="3400" dirty="0" err="1" smtClean="0"/>
              <a:t>tanpa</a:t>
            </a:r>
            <a:r>
              <a:rPr lang="en-US" sz="3400" dirty="0" smtClean="0"/>
              <a:t> </a:t>
            </a:r>
            <a:r>
              <a:rPr lang="en-US" sz="3400" dirty="0" err="1" smtClean="0"/>
              <a:t>melalui</a:t>
            </a:r>
            <a:r>
              <a:rPr lang="en-US" sz="3400" dirty="0" smtClean="0"/>
              <a:t> ODBC driver </a:t>
            </a:r>
            <a:r>
              <a:rPr lang="en-US" sz="3400" dirty="0" err="1" smtClean="0"/>
              <a:t>sebagai</a:t>
            </a:r>
            <a:r>
              <a:rPr lang="en-US" sz="3400" dirty="0" smtClean="0"/>
              <a:t> </a:t>
            </a:r>
            <a:r>
              <a:rPr lang="en-US" sz="3400" dirty="0" err="1" smtClean="0"/>
              <a:t>berikut</a:t>
            </a:r>
            <a:r>
              <a:rPr lang="en-US" sz="3400" dirty="0" smtClean="0"/>
              <a:t>: </a:t>
            </a:r>
          </a:p>
          <a:p>
            <a:endParaRPr lang="en-US" sz="1000" dirty="0" smtClean="0"/>
          </a:p>
          <a:p>
            <a:r>
              <a:rPr lang="en-US" sz="3400" dirty="0" err="1" smtClean="0"/>
              <a:t>Aplikasi</a:t>
            </a:r>
            <a:r>
              <a:rPr lang="en-US" dirty="0" smtClean="0"/>
              <a:t>                  </a:t>
            </a:r>
            <a:r>
              <a:rPr lang="en-US" sz="3400" dirty="0" smtClean="0"/>
              <a:t>Driver JDBC</a:t>
            </a:r>
            <a:r>
              <a:rPr lang="en-US" dirty="0" smtClean="0"/>
              <a:t>                 </a:t>
            </a:r>
            <a:r>
              <a:rPr lang="en-US" sz="3400" dirty="0" smtClean="0"/>
              <a:t>My SQL</a:t>
            </a:r>
          </a:p>
          <a:p>
            <a:endParaRPr lang="en-US" sz="1000" dirty="0" smtClean="0"/>
          </a:p>
          <a:p>
            <a:r>
              <a:rPr lang="en-US" sz="3400" dirty="0" smtClean="0"/>
              <a:t>Driver database </a:t>
            </a:r>
            <a:r>
              <a:rPr lang="en-US" sz="3400" dirty="0" err="1" smtClean="0"/>
              <a:t>dapat</a:t>
            </a:r>
            <a:r>
              <a:rPr lang="en-US" sz="3400" dirty="0" smtClean="0"/>
              <a:t> </a:t>
            </a:r>
            <a:r>
              <a:rPr lang="en-US" sz="3400" dirty="0" err="1" smtClean="0"/>
              <a:t>didownload</a:t>
            </a:r>
            <a:r>
              <a:rPr lang="en-US" sz="3400" dirty="0" smtClean="0"/>
              <a:t> </a:t>
            </a:r>
            <a:r>
              <a:rPr lang="en-US" sz="3400" dirty="0" err="1" smtClean="0"/>
              <a:t>dari</a:t>
            </a:r>
            <a:r>
              <a:rPr lang="en-US" sz="3400" dirty="0" smtClean="0"/>
              <a:t> </a:t>
            </a:r>
            <a:r>
              <a:rPr lang="en-US" sz="3400" dirty="0" err="1" smtClean="0"/>
              <a:t>situs</a:t>
            </a:r>
            <a:r>
              <a:rPr lang="en-US" sz="3400" dirty="0" smtClean="0"/>
              <a:t> </a:t>
            </a:r>
            <a:r>
              <a:rPr lang="en-US" sz="3400" dirty="0" err="1" smtClean="0"/>
              <a:t>masing-masing</a:t>
            </a:r>
            <a:r>
              <a:rPr lang="en-US" sz="3400" dirty="0" smtClean="0"/>
              <a:t> database server, </a:t>
            </a:r>
            <a:r>
              <a:rPr lang="en-US" sz="3400" dirty="0" err="1" smtClean="0"/>
              <a:t>informasi</a:t>
            </a:r>
            <a:r>
              <a:rPr lang="en-US" sz="3400" dirty="0" smtClean="0"/>
              <a:t> </a:t>
            </a:r>
            <a:r>
              <a:rPr lang="en-US" sz="3400" dirty="0" err="1" smtClean="0"/>
              <a:t>url</a:t>
            </a:r>
            <a:r>
              <a:rPr lang="en-US" sz="3400" dirty="0" smtClean="0"/>
              <a:t> </a:t>
            </a:r>
            <a:r>
              <a:rPr lang="en-US" sz="3400" dirty="0" err="1" smtClean="0"/>
              <a:t>ada</a:t>
            </a:r>
            <a:r>
              <a:rPr lang="en-US" sz="3400" dirty="0" smtClean="0"/>
              <a:t> </a:t>
            </a:r>
            <a:r>
              <a:rPr lang="en-US" sz="3400" dirty="0" err="1" smtClean="0"/>
              <a:t>pada</a:t>
            </a:r>
            <a:r>
              <a:rPr lang="en-US" sz="3400" dirty="0" smtClean="0"/>
              <a:t> </a:t>
            </a:r>
            <a:r>
              <a:rPr lang="en-US" sz="3400" b="1" u="sng" dirty="0" smtClean="0">
                <a:hlinkClick r:id="rId2"/>
              </a:rPr>
              <a:t>http://java.sun.com/product/jdbc/drivers.html</a:t>
            </a:r>
            <a:endParaRPr lang="en-US" sz="3400" dirty="0" smtClean="0"/>
          </a:p>
          <a:p>
            <a:endParaRPr lang="en-US" dirty="0" smtClean="0"/>
          </a:p>
          <a:p>
            <a:r>
              <a:rPr lang="en-US" sz="3400" dirty="0" err="1" smtClean="0"/>
              <a:t>Masing-masing</a:t>
            </a:r>
            <a:r>
              <a:rPr lang="en-US" sz="3400" dirty="0" smtClean="0"/>
              <a:t> </a:t>
            </a:r>
            <a:r>
              <a:rPr lang="en-US" sz="3400" dirty="0" err="1" smtClean="0"/>
              <a:t>situs</a:t>
            </a:r>
            <a:r>
              <a:rPr lang="en-US" sz="3400" dirty="0" smtClean="0"/>
              <a:t> </a:t>
            </a:r>
            <a:r>
              <a:rPr lang="en-US" sz="3400" dirty="0" err="1" smtClean="0"/>
              <a:t>tersebut</a:t>
            </a:r>
            <a:r>
              <a:rPr lang="en-US" sz="3400" dirty="0" smtClean="0"/>
              <a:t> </a:t>
            </a:r>
            <a:r>
              <a:rPr lang="en-US" sz="3400" dirty="0" err="1" smtClean="0"/>
              <a:t>antara</a:t>
            </a:r>
            <a:r>
              <a:rPr lang="en-US" sz="3400" dirty="0" smtClean="0"/>
              <a:t> lain:</a:t>
            </a:r>
          </a:p>
          <a:p>
            <a:r>
              <a:rPr lang="en-US" sz="3400" dirty="0" err="1" smtClean="0"/>
              <a:t>MySQL</a:t>
            </a:r>
            <a:r>
              <a:rPr lang="en-US" sz="3400" dirty="0" smtClean="0"/>
              <a:t> 	:  </a:t>
            </a:r>
            <a:r>
              <a:rPr lang="en-US" sz="3400" b="1" u="sng" dirty="0" smtClean="0">
                <a:hlinkClick r:id="rId3"/>
              </a:rPr>
              <a:t>www.mysql.com</a:t>
            </a:r>
            <a:endParaRPr lang="en-US" sz="3400" b="1" dirty="0" smtClean="0"/>
          </a:p>
          <a:p>
            <a:r>
              <a:rPr lang="en-US" sz="3400" dirty="0" smtClean="0"/>
              <a:t>Driver 	:  </a:t>
            </a:r>
            <a:r>
              <a:rPr lang="en-US" sz="3400" b="1" u="sng" dirty="0" smtClean="0">
                <a:hlinkClick r:id="rId4"/>
              </a:rPr>
              <a:t>www.mysql.com/downloads/api-jdbc-stable.html</a:t>
            </a:r>
            <a:endParaRPr lang="en-US" sz="3400" b="1" dirty="0" smtClean="0"/>
          </a:p>
          <a:p>
            <a:r>
              <a:rPr lang="en-US" sz="3400" dirty="0" err="1" smtClean="0"/>
              <a:t>PostgreSQL</a:t>
            </a:r>
            <a:r>
              <a:rPr lang="en-US" sz="3400" dirty="0" smtClean="0"/>
              <a:t> : </a:t>
            </a:r>
            <a:r>
              <a:rPr lang="en-US" sz="3400" b="1" u="sng" dirty="0" smtClean="0">
                <a:hlinkClick r:id="rId5"/>
              </a:rPr>
              <a:t>www.postgresql.org</a:t>
            </a:r>
            <a:endParaRPr lang="en-US" sz="3400" b="1" dirty="0" smtClean="0"/>
          </a:p>
          <a:p>
            <a:r>
              <a:rPr lang="en-US" sz="3400" dirty="0" smtClean="0"/>
              <a:t>Driver 	:  </a:t>
            </a:r>
            <a:r>
              <a:rPr lang="en-US" sz="3400" b="1" u="sng" dirty="0" smtClean="0">
                <a:hlinkClick r:id="rId6"/>
              </a:rPr>
              <a:t>http://jdbc.postgresql.org</a:t>
            </a:r>
            <a:endParaRPr lang="en-US" sz="3400" b="1" dirty="0" smtClean="0"/>
          </a:p>
          <a:p>
            <a:r>
              <a:rPr lang="en-US" sz="3400" dirty="0" smtClean="0"/>
              <a:t>Oracle 	:  </a:t>
            </a:r>
            <a:r>
              <a:rPr lang="en-US" sz="3400" b="1" u="sng" dirty="0" smtClean="0">
                <a:hlinkClick r:id="rId7"/>
              </a:rPr>
              <a:t>www.oracle.com</a:t>
            </a:r>
            <a:endParaRPr lang="en-US" sz="3400" b="1" dirty="0" smtClean="0"/>
          </a:p>
          <a:p>
            <a:r>
              <a:rPr lang="en-US" sz="3400" dirty="0" smtClean="0"/>
              <a:t>Driver 	:  </a:t>
            </a:r>
            <a:r>
              <a:rPr lang="en-US" sz="3400" b="1" u="sng" dirty="0" smtClean="0">
                <a:hlinkClick r:id="rId8"/>
              </a:rPr>
              <a:t>http://otn.oracle.com/software/tech/java/sqlj_jdbc/index.html</a:t>
            </a:r>
            <a:endParaRPr lang="en-US" sz="3400" b="1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effectLst/>
              </a:rPr>
              <a:t>Driver</a:t>
            </a:r>
            <a:endParaRPr lang="en-US" sz="3200" dirty="0">
              <a:effectLst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752600" y="1447800"/>
            <a:ext cx="9784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431792" y="1447800"/>
            <a:ext cx="978408" cy="332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4940491"/>
          </a:xfrm>
        </p:spPr>
        <p:txBody>
          <a:bodyPr/>
          <a:lstStyle/>
          <a:p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program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database </a:t>
            </a:r>
            <a:r>
              <a:rPr lang="en-US" dirty="0" err="1" smtClean="0"/>
              <a:t>di</a:t>
            </a:r>
            <a:r>
              <a:rPr lang="en-US" dirty="0" smtClean="0"/>
              <a:t> server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 err="1" smtClean="0"/>
              <a:t>bernama</a:t>
            </a:r>
            <a:r>
              <a:rPr lang="en-US" dirty="0" smtClean="0"/>
              <a:t> ”</a:t>
            </a:r>
            <a:r>
              <a:rPr lang="en-US" dirty="0" err="1" smtClean="0"/>
              <a:t>asisten</a:t>
            </a:r>
            <a:r>
              <a:rPr lang="en-US" dirty="0" smtClean="0"/>
              <a:t>” </a:t>
            </a:r>
            <a:r>
              <a:rPr lang="en-US" dirty="0" err="1" smtClean="0"/>
              <a:t>melalui</a:t>
            </a:r>
            <a:r>
              <a:rPr lang="en-US" dirty="0" smtClean="0"/>
              <a:t> JDBC 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ODBC driver,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asumsinya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r>
              <a:rPr lang="en-US" dirty="0" smtClean="0"/>
              <a:t> connector Java </a:t>
            </a:r>
            <a:r>
              <a:rPr lang="en-US" dirty="0" err="1" smtClean="0"/>
              <a:t>versi</a:t>
            </a:r>
            <a:r>
              <a:rPr lang="en-US" dirty="0" smtClean="0"/>
              <a:t> </a:t>
            </a:r>
            <a:r>
              <a:rPr lang="en-US" dirty="0" err="1" smtClean="0"/>
              <a:t>terbaru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terinstall</a:t>
            </a:r>
            <a:r>
              <a:rPr lang="en-US" dirty="0" smtClean="0"/>
              <a:t> 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ctr"/>
            <a:r>
              <a:rPr lang="en-US" sz="3200" dirty="0" err="1" smtClean="0">
                <a:effectLst/>
              </a:rPr>
              <a:t>Contoh</a:t>
            </a:r>
            <a:r>
              <a:rPr lang="en-US" sz="3200" dirty="0" smtClean="0">
                <a:effectLst/>
              </a:rPr>
              <a:t> Program JDBC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334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program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dicoba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sz="1100" dirty="0" smtClean="0"/>
          </a:p>
          <a:p>
            <a:pPr lvl="0">
              <a:buNone/>
            </a:pPr>
            <a:r>
              <a:rPr lang="nb-NO" dirty="0" smtClean="0"/>
              <a:t>1. Telah </a:t>
            </a:r>
            <a:r>
              <a:rPr lang="nb-NO" dirty="0" smtClean="0"/>
              <a:t>terinstall dengan baik MySQL </a:t>
            </a:r>
            <a:r>
              <a:rPr lang="nb-NO" dirty="0" smtClean="0"/>
              <a:t>Database </a:t>
            </a:r>
          </a:p>
          <a:p>
            <a:pPr lvl="0">
              <a:buNone/>
            </a:pPr>
            <a:r>
              <a:rPr lang="nb-NO" dirty="0" smtClean="0"/>
              <a:t>    Server</a:t>
            </a:r>
            <a:r>
              <a:rPr lang="nb-NO" dirty="0" smtClean="0"/>
              <a:t>, jika belum dimiliki, maka dapat didownload </a:t>
            </a:r>
            <a:endParaRPr lang="nb-NO" dirty="0" smtClean="0"/>
          </a:p>
          <a:p>
            <a:pPr lvl="0">
              <a:buNone/>
            </a:pPr>
            <a:r>
              <a:rPr lang="nb-NO" dirty="0" smtClean="0"/>
              <a:t> </a:t>
            </a:r>
            <a:r>
              <a:rPr lang="nb-NO" dirty="0" smtClean="0"/>
              <a:t>   dari </a:t>
            </a:r>
            <a:r>
              <a:rPr lang="nb-NO" dirty="0" smtClean="0"/>
              <a:t>situs </a:t>
            </a:r>
            <a:r>
              <a:rPr lang="nb-NO" b="1" u="sng" dirty="0" smtClean="0">
                <a:hlinkClick r:id="rId2"/>
              </a:rPr>
              <a:t>http://www.mysql.com</a:t>
            </a:r>
            <a:r>
              <a:rPr lang="nb-NO" dirty="0" smtClean="0"/>
              <a:t>.</a:t>
            </a:r>
          </a:p>
          <a:p>
            <a:pPr lvl="0">
              <a:buNone/>
            </a:pPr>
            <a:endParaRPr lang="en-US" sz="1100" dirty="0" smtClean="0"/>
          </a:p>
          <a:p>
            <a:pPr lvl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database </a:t>
            </a:r>
            <a:r>
              <a:rPr lang="en-US" dirty="0" err="1" smtClean="0"/>
              <a:t>bernama</a:t>
            </a:r>
            <a:r>
              <a:rPr lang="en-US" dirty="0" smtClean="0"/>
              <a:t> ”</a:t>
            </a:r>
            <a:r>
              <a:rPr lang="en-US" dirty="0" err="1" smtClean="0"/>
              <a:t>asisten</a:t>
            </a:r>
            <a:r>
              <a:rPr lang="en-US" dirty="0" smtClean="0"/>
              <a:t>”,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dalamnya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bernama</a:t>
            </a:r>
            <a:r>
              <a:rPr lang="en-US" dirty="0" smtClean="0"/>
              <a:t> “</a:t>
            </a:r>
            <a:r>
              <a:rPr lang="en-US" dirty="0" err="1" smtClean="0"/>
              <a:t>asisten</a:t>
            </a:r>
            <a:r>
              <a:rPr lang="en-US" dirty="0" smtClean="0"/>
              <a:t>” 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: </a:t>
            </a:r>
          </a:p>
          <a:p>
            <a:pPr lvl="0"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asisten</a:t>
            </a:r>
            <a:r>
              <a:rPr lang="en-US" b="1" dirty="0" smtClean="0"/>
              <a:t>(</a:t>
            </a:r>
            <a:r>
              <a:rPr lang="en-US" b="1" dirty="0" err="1" smtClean="0"/>
              <a:t>nim</a:t>
            </a:r>
            <a:r>
              <a:rPr lang="en-US" b="1" dirty="0" smtClean="0"/>
              <a:t> </a:t>
            </a:r>
            <a:r>
              <a:rPr lang="en-US" b="1" dirty="0" smtClean="0"/>
              <a:t>char(9), </a:t>
            </a:r>
            <a:r>
              <a:rPr lang="en-US" b="1" dirty="0" err="1" smtClean="0"/>
              <a:t>nama</a:t>
            </a:r>
            <a:r>
              <a:rPr lang="en-US" b="1" dirty="0" smtClean="0"/>
              <a:t> char(30), honor </a:t>
            </a:r>
            <a:r>
              <a:rPr lang="en-US" b="1" dirty="0" err="1" smtClean="0"/>
              <a:t>int</a:t>
            </a:r>
            <a:r>
              <a:rPr lang="en-US" b="1" dirty="0" smtClean="0"/>
              <a:t>)</a:t>
            </a:r>
            <a:r>
              <a:rPr lang="en-US" dirty="0" smtClean="0"/>
              <a:t>  </a:t>
            </a:r>
            <a:endParaRPr lang="en-US" dirty="0" smtClean="0"/>
          </a:p>
          <a:p>
            <a:pPr lvl="0">
              <a:buNone/>
            </a:pPr>
            <a:endParaRPr lang="en-US" sz="1100" dirty="0" smtClean="0"/>
          </a:p>
          <a:p>
            <a:pPr>
              <a:buNone/>
            </a:pPr>
            <a:r>
              <a:rPr lang="en-US" dirty="0" smtClean="0"/>
              <a:t>3.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record data </a:t>
            </a:r>
            <a:r>
              <a:rPr lang="en-US" dirty="0" err="1" smtClean="0"/>
              <a:t>sbb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b="1" dirty="0" smtClean="0"/>
              <a:t>       </a:t>
            </a:r>
            <a:r>
              <a:rPr lang="en-US" b="1" dirty="0" err="1" smtClean="0"/>
              <a:t>nim</a:t>
            </a:r>
            <a:r>
              <a:rPr lang="en-US" b="1" dirty="0" smtClean="0"/>
              <a:t>                </a:t>
            </a:r>
            <a:r>
              <a:rPr lang="en-US" b="1" dirty="0" err="1" smtClean="0"/>
              <a:t>nama</a:t>
            </a:r>
            <a:r>
              <a:rPr lang="en-US" b="1" dirty="0" smtClean="0"/>
              <a:t>                            honor</a:t>
            </a:r>
            <a:endParaRPr lang="en-US" b="1" dirty="0" smtClean="0"/>
          </a:p>
          <a:p>
            <a:r>
              <a:rPr lang="en-US" b="1" dirty="0" smtClean="0"/>
              <a:t>  02331778            Rudi                            50000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 smtClean="0">
                <a:effectLst/>
              </a:rPr>
              <a:t>Contoh</a:t>
            </a:r>
            <a:r>
              <a:rPr lang="en-US" sz="3200" dirty="0" smtClean="0">
                <a:effectLst/>
              </a:rPr>
              <a:t> Program JDBC</a:t>
            </a:r>
            <a:endParaRPr lang="en-US" sz="32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Class DbTest.java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menguji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database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 err="1" smtClean="0"/>
              <a:t>bernama</a:t>
            </a:r>
            <a:r>
              <a:rPr lang="en-US" dirty="0" smtClean="0"/>
              <a:t> </a:t>
            </a:r>
            <a:r>
              <a:rPr lang="en-US" dirty="0" err="1" smtClean="0"/>
              <a:t>asisten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driver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,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r>
              <a:rPr lang="en-US" dirty="0" smtClean="0"/>
              <a:t>?</a:t>
            </a:r>
          </a:p>
          <a:p>
            <a:endParaRPr lang="en-US" sz="1000" dirty="0" smtClean="0"/>
          </a:p>
          <a:p>
            <a:r>
              <a:rPr lang="en-US" b="1" dirty="0" smtClean="0"/>
              <a:t>Class Asisten.java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asisten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database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Class DbTest2.java</a:t>
            </a:r>
          </a:p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smtClean="0"/>
              <a:t>class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hampir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smtClean="0"/>
              <a:t>class </a:t>
            </a:r>
            <a:r>
              <a:rPr lang="en-US" dirty="0" err="1" smtClean="0"/>
              <a:t>D</a:t>
            </a:r>
            <a:r>
              <a:rPr lang="en-US" dirty="0" err="1" smtClean="0"/>
              <a:t>bTest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mengecek</a:t>
            </a:r>
            <a:r>
              <a:rPr lang="en-US" dirty="0" smtClean="0"/>
              <a:t> </a:t>
            </a:r>
            <a:r>
              <a:rPr lang="en-US" dirty="0" err="1" smtClean="0"/>
              <a:t>keberhasilan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database </a:t>
            </a:r>
            <a:r>
              <a:rPr lang="en-US" dirty="0" err="1" smtClean="0"/>
              <a:t>MySQL</a:t>
            </a:r>
            <a:r>
              <a:rPr lang="en-US" dirty="0" smtClean="0"/>
              <a:t> yang </a:t>
            </a:r>
            <a:r>
              <a:rPr lang="en-US" dirty="0" err="1" smtClean="0"/>
              <a:t>bernama</a:t>
            </a:r>
            <a:r>
              <a:rPr lang="en-US" dirty="0" smtClean="0"/>
              <a:t> ”</a:t>
            </a:r>
            <a:r>
              <a:rPr lang="en-US" dirty="0" err="1" smtClean="0"/>
              <a:t>asisten</a:t>
            </a:r>
            <a:r>
              <a:rPr lang="en-US" dirty="0" smtClean="0"/>
              <a:t>”,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smtClean="0"/>
              <a:t>class DbTest2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ditambah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metadata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asisten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 smtClean="0">
                <a:effectLst/>
              </a:rPr>
              <a:t>Contoh</a:t>
            </a:r>
            <a:r>
              <a:rPr lang="en-US" sz="3200" dirty="0" smtClean="0">
                <a:effectLst/>
              </a:rPr>
              <a:t> Program JDBC</a:t>
            </a:r>
            <a:endParaRPr lang="en-US" sz="32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25780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Class DbTest3.java</a:t>
            </a:r>
          </a:p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smtClean="0"/>
              <a:t>class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hampir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smtClean="0"/>
              <a:t>class DbTest2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mengecek</a:t>
            </a:r>
            <a:r>
              <a:rPr lang="en-US" dirty="0" smtClean="0"/>
              <a:t> </a:t>
            </a:r>
            <a:r>
              <a:rPr lang="en-US" dirty="0" err="1" smtClean="0"/>
              <a:t>keberhasilan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database </a:t>
            </a:r>
            <a:r>
              <a:rPr lang="en-US" dirty="0" err="1" smtClean="0"/>
              <a:t>MySQL</a:t>
            </a:r>
            <a:r>
              <a:rPr lang="en-US" dirty="0" smtClean="0"/>
              <a:t> yang </a:t>
            </a:r>
            <a:r>
              <a:rPr lang="en-US" dirty="0" err="1" smtClean="0"/>
              <a:t>bernama</a:t>
            </a:r>
            <a:r>
              <a:rPr lang="en-US" dirty="0" smtClean="0"/>
              <a:t> ”</a:t>
            </a:r>
            <a:r>
              <a:rPr lang="en-US" dirty="0" err="1" smtClean="0"/>
              <a:t>asisten</a:t>
            </a:r>
            <a:r>
              <a:rPr lang="en-US" dirty="0" smtClean="0"/>
              <a:t>”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metadata,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smtClean="0"/>
              <a:t>class DbTest3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ditambah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smtClean="0"/>
              <a:t>class </a:t>
            </a:r>
            <a:r>
              <a:rPr lang="en-US" dirty="0" err="1" smtClean="0"/>
              <a:t>CallableStatement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mengeksekusi</a:t>
            </a:r>
            <a:r>
              <a:rPr lang="en-US" dirty="0" smtClean="0"/>
              <a:t> stored procedure yang </a:t>
            </a:r>
            <a:r>
              <a:rPr lang="en-US" dirty="0" err="1" smtClean="0"/>
              <a:t>bernama</a:t>
            </a:r>
            <a:r>
              <a:rPr lang="en-US" dirty="0" smtClean="0"/>
              <a:t>  </a:t>
            </a:r>
            <a:r>
              <a:rPr lang="en-US" dirty="0" err="1" smtClean="0"/>
              <a:t>ubah_Honor</a:t>
            </a:r>
            <a:r>
              <a:rPr lang="en-US" dirty="0" smtClean="0"/>
              <a:t>(?).</a:t>
            </a:r>
          </a:p>
          <a:p>
            <a:r>
              <a:rPr lang="en-US" dirty="0" smtClean="0"/>
              <a:t>Class DbTest3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efek</a:t>
            </a:r>
            <a:r>
              <a:rPr lang="en-US" dirty="0" smtClean="0"/>
              <a:t> </a:t>
            </a:r>
            <a:r>
              <a:rPr lang="en-US" dirty="0" err="1" smtClean="0"/>
              <a:t>penambahan</a:t>
            </a:r>
            <a:r>
              <a:rPr lang="en-US" dirty="0" smtClean="0"/>
              <a:t> record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asisten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smtClean="0"/>
              <a:t>stored procedure </a:t>
            </a:r>
            <a:r>
              <a:rPr lang="en-US" dirty="0" err="1" smtClean="0"/>
              <a:t>dijalankan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mengedit</a:t>
            </a:r>
            <a:r>
              <a:rPr lang="en-US" dirty="0" smtClean="0"/>
              <a:t> honor </a:t>
            </a:r>
            <a:r>
              <a:rPr lang="en-US" dirty="0" err="1" smtClean="0"/>
              <a:t>asisten</a:t>
            </a:r>
            <a:r>
              <a:rPr lang="en-US" dirty="0" smtClean="0"/>
              <a:t> yang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50000 per SKS </a:t>
            </a:r>
            <a:r>
              <a:rPr lang="en-US" dirty="0" err="1" smtClean="0"/>
              <a:t>menjadi</a:t>
            </a:r>
            <a:r>
              <a:rPr lang="en-US" dirty="0" smtClean="0"/>
              <a:t> 6</a:t>
            </a:r>
            <a:r>
              <a:rPr lang="en-US" dirty="0" smtClean="0"/>
              <a:t>0000 </a:t>
            </a:r>
            <a:r>
              <a:rPr lang="en-US" dirty="0" smtClean="0"/>
              <a:t>per SKS.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 smtClean="0">
                <a:effectLst/>
              </a:rPr>
              <a:t>Contoh</a:t>
            </a:r>
            <a:r>
              <a:rPr lang="en-US" sz="3200" dirty="0" smtClean="0">
                <a:effectLst/>
              </a:rPr>
              <a:t> Program JDBC</a:t>
            </a:r>
            <a:endParaRPr lang="en-US" sz="32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257800"/>
          </a:xfrm>
        </p:spPr>
        <p:txBody>
          <a:bodyPr>
            <a:normAutofit/>
          </a:bodyPr>
          <a:lstStyle/>
          <a:p>
            <a:r>
              <a:rPr lang="en-US" b="1" dirty="0" smtClean="0"/>
              <a:t>Class DbTest4.java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asisten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database </a:t>
            </a:r>
            <a:r>
              <a:rPr lang="en-US" dirty="0" err="1" smtClean="0"/>
              <a:t>asisten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menyajikannya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format form grid.</a:t>
            </a:r>
          </a:p>
          <a:p>
            <a:endParaRPr lang="en-US" sz="1100" dirty="0" smtClean="0"/>
          </a:p>
          <a:p>
            <a:r>
              <a:rPr lang="en-US" b="1" dirty="0" smtClean="0"/>
              <a:t>Class </a:t>
            </a:r>
            <a:r>
              <a:rPr lang="en-US" b="1" dirty="0" smtClean="0"/>
              <a:t>DataForm.java</a:t>
            </a:r>
          </a:p>
          <a:p>
            <a:r>
              <a:rPr lang="nb-NO" dirty="0" smtClean="0"/>
              <a:t>Class </a:t>
            </a:r>
            <a:r>
              <a:rPr lang="nb-NO" dirty="0" smtClean="0"/>
              <a:t>DataForm untuk menampilkan data yang telah diakses DbTest4.java ke </a:t>
            </a:r>
            <a:r>
              <a:rPr lang="nb-NO" dirty="0" smtClean="0"/>
              <a:t>grid.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 smtClean="0">
                <a:effectLst/>
              </a:rPr>
              <a:t>Contoh</a:t>
            </a:r>
            <a:r>
              <a:rPr lang="en-US" sz="3200" dirty="0" smtClean="0">
                <a:effectLst/>
              </a:rPr>
              <a:t> Program JDBC</a:t>
            </a:r>
            <a:endParaRPr lang="en-US" sz="32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 err="1" smtClean="0"/>
              <a:t>Sebelum</a:t>
            </a:r>
            <a:r>
              <a:rPr lang="en-US" sz="2600" dirty="0" smtClean="0"/>
              <a:t> </a:t>
            </a:r>
            <a:r>
              <a:rPr lang="en-US" sz="2600" dirty="0" err="1" smtClean="0"/>
              <a:t>membuat</a:t>
            </a:r>
            <a:r>
              <a:rPr lang="en-US" sz="2600" dirty="0" smtClean="0"/>
              <a:t> program java, </a:t>
            </a:r>
            <a:r>
              <a:rPr lang="en-US" sz="2600" dirty="0" err="1" smtClean="0"/>
              <a:t>terlebih</a:t>
            </a:r>
            <a:r>
              <a:rPr lang="en-US" sz="2600" dirty="0" smtClean="0"/>
              <a:t> </a:t>
            </a:r>
            <a:r>
              <a:rPr lang="en-US" sz="2600" dirty="0" err="1" smtClean="0"/>
              <a:t>dahulu</a:t>
            </a:r>
            <a:r>
              <a:rPr lang="en-US" sz="2600" dirty="0" smtClean="0"/>
              <a:t> </a:t>
            </a:r>
            <a:r>
              <a:rPr lang="en-US" sz="2600" dirty="0" err="1" smtClean="0"/>
              <a:t>disiapkan</a:t>
            </a:r>
            <a:r>
              <a:rPr lang="en-US" sz="2600" dirty="0" smtClean="0"/>
              <a:t> </a:t>
            </a:r>
            <a:r>
              <a:rPr lang="en-US" sz="2600" dirty="0" err="1" smtClean="0"/>
              <a:t>tiga</a:t>
            </a:r>
            <a:r>
              <a:rPr lang="en-US" sz="2600" dirty="0" smtClean="0"/>
              <a:t> stored procedure yang </a:t>
            </a:r>
            <a:r>
              <a:rPr lang="en-US" sz="2600" dirty="0" err="1" smtClean="0"/>
              <a:t>akan</a:t>
            </a:r>
            <a:r>
              <a:rPr lang="en-US" sz="2600" dirty="0" smtClean="0"/>
              <a:t> </a:t>
            </a:r>
            <a:r>
              <a:rPr lang="en-US" sz="2600" dirty="0" err="1" smtClean="0"/>
              <a:t>membantu</a:t>
            </a:r>
            <a:r>
              <a:rPr lang="en-US" sz="2600" dirty="0" smtClean="0"/>
              <a:t> </a:t>
            </a:r>
            <a:r>
              <a:rPr lang="en-US" sz="2600" dirty="0" err="1" smtClean="0"/>
              <a:t>dalam</a:t>
            </a:r>
            <a:r>
              <a:rPr lang="en-US" sz="2600" dirty="0" smtClean="0"/>
              <a:t> </a:t>
            </a:r>
            <a:r>
              <a:rPr lang="en-US" sz="2600" dirty="0" err="1" smtClean="0"/>
              <a:t>olah</a:t>
            </a:r>
            <a:r>
              <a:rPr lang="en-US" sz="2600" dirty="0" smtClean="0"/>
              <a:t> data </a:t>
            </a:r>
            <a:r>
              <a:rPr lang="en-US" sz="2600" b="1" dirty="0" err="1" smtClean="0"/>
              <a:t>tabel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asisten</a:t>
            </a:r>
            <a:r>
              <a:rPr lang="en-US" sz="2600" dirty="0" smtClean="0"/>
              <a:t>:</a:t>
            </a:r>
            <a:endParaRPr lang="en-US" sz="2600" dirty="0" smtClean="0"/>
          </a:p>
          <a:p>
            <a:r>
              <a:rPr lang="en-US" sz="2600" b="1" dirty="0" smtClean="0"/>
              <a:t>stored procedure </a:t>
            </a:r>
            <a:r>
              <a:rPr lang="en-US" sz="2600" b="1" dirty="0" err="1" smtClean="0"/>
              <a:t>sisip_asisten</a:t>
            </a:r>
            <a:endParaRPr lang="en-US" sz="2600" b="1" dirty="0" smtClean="0"/>
          </a:p>
          <a:p>
            <a:r>
              <a:rPr lang="en-US" sz="2600" b="1" dirty="0" smtClean="0"/>
              <a:t>stored procedure </a:t>
            </a:r>
            <a:r>
              <a:rPr lang="en-US" sz="2600" b="1" dirty="0" err="1" smtClean="0"/>
              <a:t>update_asisten</a:t>
            </a:r>
            <a:endParaRPr lang="en-US" sz="2600" b="1" dirty="0" smtClean="0"/>
          </a:p>
          <a:p>
            <a:r>
              <a:rPr lang="en-US" sz="2600" b="1" dirty="0" smtClean="0"/>
              <a:t>Stored procedure </a:t>
            </a:r>
            <a:r>
              <a:rPr lang="en-US" sz="2600" b="1" dirty="0" err="1" smtClean="0"/>
              <a:t>delete_sisten</a:t>
            </a:r>
            <a:endParaRPr lang="en-US" sz="2600" b="1" dirty="0" smtClean="0"/>
          </a:p>
          <a:p>
            <a:endParaRPr lang="en-US" sz="1200" dirty="0" smtClean="0"/>
          </a:p>
          <a:p>
            <a:r>
              <a:rPr lang="en-US" sz="2600" b="1" dirty="0" smtClean="0"/>
              <a:t>Class InsertAsisten.java</a:t>
            </a:r>
          </a:p>
          <a:p>
            <a:r>
              <a:rPr lang="en-US" sz="2600" dirty="0" smtClean="0"/>
              <a:t>Class </a:t>
            </a:r>
            <a:r>
              <a:rPr lang="en-US" sz="2600" dirty="0" err="1" smtClean="0"/>
              <a:t>ini</a:t>
            </a:r>
            <a:r>
              <a:rPr lang="en-US" sz="2600" dirty="0" smtClean="0"/>
              <a:t> </a:t>
            </a:r>
            <a:r>
              <a:rPr lang="en-US" sz="2600" dirty="0" err="1" smtClean="0"/>
              <a:t>untuk</a:t>
            </a:r>
            <a:r>
              <a:rPr lang="en-US" sz="2600" dirty="0" smtClean="0"/>
              <a:t> </a:t>
            </a:r>
            <a:r>
              <a:rPr lang="en-US" sz="2600" dirty="0" err="1" smtClean="0"/>
              <a:t>menambahkan</a:t>
            </a:r>
            <a:r>
              <a:rPr lang="en-US" sz="2600" dirty="0" smtClean="0"/>
              <a:t> data </a:t>
            </a:r>
            <a:r>
              <a:rPr lang="en-US" sz="2600" dirty="0" err="1" smtClean="0"/>
              <a:t>pada</a:t>
            </a:r>
            <a:r>
              <a:rPr lang="en-US" sz="2600" dirty="0" smtClean="0"/>
              <a:t> </a:t>
            </a:r>
            <a:r>
              <a:rPr lang="en-US" sz="2600" dirty="0" err="1" smtClean="0"/>
              <a:t>tabel</a:t>
            </a:r>
            <a:r>
              <a:rPr lang="en-US" sz="2600" dirty="0" smtClean="0"/>
              <a:t> </a:t>
            </a:r>
            <a:r>
              <a:rPr lang="en-US" sz="2600" dirty="0" err="1" smtClean="0"/>
              <a:t>asisten</a:t>
            </a:r>
            <a:r>
              <a:rPr lang="en-US" sz="2600" dirty="0" smtClean="0"/>
              <a:t> </a:t>
            </a:r>
            <a:r>
              <a:rPr lang="en-US" sz="2600" dirty="0" err="1" smtClean="0"/>
              <a:t>dengan</a:t>
            </a:r>
            <a:r>
              <a:rPr lang="en-US" sz="2600" dirty="0" smtClean="0"/>
              <a:t> </a:t>
            </a:r>
            <a:r>
              <a:rPr lang="en-US" sz="2600" dirty="0" err="1" smtClean="0"/>
              <a:t>memanfaatkan</a:t>
            </a:r>
            <a:r>
              <a:rPr lang="en-US" sz="2600" dirty="0" smtClean="0"/>
              <a:t> stored procedure </a:t>
            </a:r>
            <a:r>
              <a:rPr lang="en-US" sz="2600" dirty="0" err="1" smtClean="0"/>
              <a:t>sisip_asisten</a:t>
            </a:r>
            <a:r>
              <a:rPr lang="en-US" sz="2600" dirty="0" smtClean="0"/>
              <a:t>.</a:t>
            </a:r>
          </a:p>
          <a:p>
            <a:endParaRPr lang="en-US" sz="1200" dirty="0" smtClean="0"/>
          </a:p>
          <a:p>
            <a:r>
              <a:rPr lang="en-US" sz="2600" b="1" dirty="0" smtClean="0"/>
              <a:t>Class UpdateAsisten.java</a:t>
            </a:r>
          </a:p>
          <a:p>
            <a:r>
              <a:rPr lang="en-US" sz="2600" dirty="0" smtClean="0"/>
              <a:t>Class </a:t>
            </a:r>
            <a:r>
              <a:rPr lang="en-US" sz="2600" dirty="0" err="1" smtClean="0"/>
              <a:t>ini</a:t>
            </a:r>
            <a:r>
              <a:rPr lang="en-US" sz="2600" dirty="0" smtClean="0"/>
              <a:t> </a:t>
            </a:r>
            <a:r>
              <a:rPr lang="en-US" sz="2600" dirty="0" err="1" smtClean="0"/>
              <a:t>untuk</a:t>
            </a:r>
            <a:r>
              <a:rPr lang="en-US" sz="2600" dirty="0" smtClean="0"/>
              <a:t> </a:t>
            </a:r>
            <a:r>
              <a:rPr lang="en-US" sz="2600" dirty="0" err="1" smtClean="0"/>
              <a:t>mengedit</a:t>
            </a:r>
            <a:r>
              <a:rPr lang="en-US" sz="2600" dirty="0" smtClean="0"/>
              <a:t> data </a:t>
            </a:r>
            <a:r>
              <a:rPr lang="en-US" sz="2600" dirty="0" err="1" smtClean="0"/>
              <a:t>pada</a:t>
            </a:r>
            <a:r>
              <a:rPr lang="en-US" sz="2600" dirty="0" smtClean="0"/>
              <a:t> </a:t>
            </a:r>
            <a:r>
              <a:rPr lang="en-US" sz="2600" dirty="0" err="1" smtClean="0"/>
              <a:t>tabel</a:t>
            </a:r>
            <a:r>
              <a:rPr lang="en-US" sz="2600" dirty="0" smtClean="0"/>
              <a:t> </a:t>
            </a:r>
            <a:r>
              <a:rPr lang="en-US" sz="2600" dirty="0" err="1" smtClean="0"/>
              <a:t>asisten</a:t>
            </a:r>
            <a:r>
              <a:rPr lang="en-US" sz="2600" dirty="0" smtClean="0"/>
              <a:t> </a:t>
            </a:r>
            <a:r>
              <a:rPr lang="en-US" sz="2600" dirty="0" err="1" smtClean="0"/>
              <a:t>dengan</a:t>
            </a:r>
            <a:r>
              <a:rPr lang="en-US" sz="2600" dirty="0" smtClean="0"/>
              <a:t> </a:t>
            </a:r>
            <a:r>
              <a:rPr lang="en-US" sz="2600" dirty="0" err="1" smtClean="0"/>
              <a:t>memanfaatkan</a:t>
            </a:r>
            <a:r>
              <a:rPr lang="en-US" sz="2600" dirty="0" smtClean="0"/>
              <a:t> stored procedure </a:t>
            </a:r>
            <a:r>
              <a:rPr lang="en-US" sz="2600" dirty="0" err="1" smtClean="0"/>
              <a:t>update_asisten</a:t>
            </a:r>
            <a:r>
              <a:rPr lang="en-US" sz="2600" dirty="0" smtClean="0"/>
              <a:t>.</a:t>
            </a:r>
          </a:p>
          <a:p>
            <a:endParaRPr lang="en-US" sz="1300" dirty="0" smtClean="0"/>
          </a:p>
          <a:p>
            <a:r>
              <a:rPr lang="en-US" sz="2600" b="1" dirty="0" smtClean="0"/>
              <a:t>Class DeleteAsisten.java</a:t>
            </a:r>
          </a:p>
          <a:p>
            <a:r>
              <a:rPr lang="en-US" sz="2600" dirty="0" smtClean="0"/>
              <a:t>Class </a:t>
            </a:r>
            <a:r>
              <a:rPr lang="en-US" sz="2600" dirty="0" err="1" smtClean="0"/>
              <a:t>ini</a:t>
            </a:r>
            <a:r>
              <a:rPr lang="en-US" sz="2600" dirty="0" smtClean="0"/>
              <a:t> </a:t>
            </a:r>
            <a:r>
              <a:rPr lang="en-US" sz="2600" dirty="0" err="1" smtClean="0"/>
              <a:t>untuk</a:t>
            </a:r>
            <a:r>
              <a:rPr lang="en-US" sz="2600" dirty="0" smtClean="0"/>
              <a:t> </a:t>
            </a:r>
            <a:r>
              <a:rPr lang="en-US" sz="2600" dirty="0" err="1" smtClean="0"/>
              <a:t>menghapus</a:t>
            </a:r>
            <a:r>
              <a:rPr lang="en-US" sz="2600" dirty="0" smtClean="0"/>
              <a:t> data </a:t>
            </a:r>
            <a:r>
              <a:rPr lang="en-US" sz="2600" dirty="0" err="1" smtClean="0"/>
              <a:t>tabel</a:t>
            </a:r>
            <a:r>
              <a:rPr lang="en-US" sz="2600" dirty="0" smtClean="0"/>
              <a:t> </a:t>
            </a:r>
            <a:r>
              <a:rPr lang="en-US" sz="2600" dirty="0" err="1" smtClean="0"/>
              <a:t>asisten</a:t>
            </a:r>
            <a:r>
              <a:rPr lang="en-US" sz="2600" dirty="0" smtClean="0"/>
              <a:t> </a:t>
            </a:r>
            <a:r>
              <a:rPr lang="en-US" sz="2600" dirty="0" err="1" smtClean="0"/>
              <a:t>dengan</a:t>
            </a:r>
            <a:r>
              <a:rPr lang="en-US" sz="2600" dirty="0" smtClean="0"/>
              <a:t> </a:t>
            </a:r>
            <a:r>
              <a:rPr lang="en-US" sz="2600" dirty="0" err="1" smtClean="0"/>
              <a:t>memanfaatkan</a:t>
            </a:r>
            <a:r>
              <a:rPr lang="en-US" sz="2600" dirty="0" smtClean="0"/>
              <a:t> stored procedure </a:t>
            </a:r>
            <a:r>
              <a:rPr lang="en-US" sz="2600" dirty="0" err="1" smtClean="0"/>
              <a:t>delete_asisten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685800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 smtClean="0">
                <a:effectLst/>
              </a:rPr>
              <a:t>Contoh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Penggunaan</a:t>
            </a:r>
            <a:r>
              <a:rPr lang="en-US" sz="2400" dirty="0" smtClean="0">
                <a:effectLst/>
              </a:rPr>
              <a:t> Stored Procedure </a:t>
            </a:r>
            <a:br>
              <a:rPr lang="en-US" sz="2400" dirty="0" smtClean="0">
                <a:effectLst/>
              </a:rPr>
            </a:br>
            <a:r>
              <a:rPr lang="en-US" sz="2400" dirty="0" err="1" smtClean="0">
                <a:effectLst/>
              </a:rPr>
              <a:t>dalam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Pengolahan</a:t>
            </a:r>
            <a:r>
              <a:rPr lang="en-US" sz="2400" dirty="0" smtClean="0">
                <a:effectLst/>
              </a:rPr>
              <a:t> Data </a:t>
            </a:r>
            <a:r>
              <a:rPr lang="en-US" sz="2400" dirty="0" err="1" smtClean="0">
                <a:effectLst/>
              </a:rPr>
              <a:t>di</a:t>
            </a:r>
            <a:r>
              <a:rPr lang="en-US" sz="2400" dirty="0" smtClean="0">
                <a:effectLst/>
              </a:rPr>
              <a:t> JDBC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pemrogram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menempatkan</a:t>
            </a:r>
            <a:r>
              <a:rPr lang="en-US" dirty="0" smtClean="0"/>
              <a:t> file driver (</a:t>
            </a:r>
            <a:r>
              <a:rPr lang="en-US" dirty="0" err="1" smtClean="0"/>
              <a:t>lazimnya</a:t>
            </a:r>
            <a:r>
              <a:rPr lang="en-US" dirty="0" smtClean="0"/>
              <a:t> </a:t>
            </a:r>
            <a:r>
              <a:rPr lang="en-US" dirty="0" err="1" smtClean="0"/>
              <a:t>berbentuk</a:t>
            </a:r>
            <a:r>
              <a:rPr lang="en-US" dirty="0" smtClean="0"/>
              <a:t> file .jar)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folder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b="1" dirty="0" smtClean="0"/>
              <a:t>c:\Program Files\Java\jdk1.5.0_01\jre1.6.0_01\lib\ext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path </a:t>
            </a:r>
            <a:r>
              <a:rPr lang="en-US" dirty="0" err="1" smtClean="0"/>
              <a:t>tempat</a:t>
            </a:r>
            <a:r>
              <a:rPr lang="en-US" dirty="0" smtClean="0"/>
              <a:t> driver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classpath</a:t>
            </a:r>
            <a:r>
              <a:rPr lang="en-US" dirty="0" smtClean="0"/>
              <a:t>.</a:t>
            </a:r>
          </a:p>
          <a:p>
            <a:endParaRPr lang="en-US" sz="1000" dirty="0" smtClean="0"/>
          </a:p>
          <a:p>
            <a:r>
              <a:rPr lang="en-US" dirty="0" smtClean="0"/>
              <a:t>Cara </a:t>
            </a:r>
            <a:r>
              <a:rPr lang="en-US" dirty="0" err="1" smtClean="0"/>
              <a:t>terbaru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JDBC-ODBC Driver, vendor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menyertakan</a:t>
            </a:r>
            <a:r>
              <a:rPr lang="en-US" dirty="0" smtClean="0"/>
              <a:t> driver 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JDK, </a:t>
            </a:r>
            <a:r>
              <a:rPr lang="en-US" dirty="0" err="1" smtClean="0"/>
              <a:t>sehinga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penambahan</a:t>
            </a:r>
            <a:r>
              <a:rPr lang="en-US" dirty="0" smtClean="0"/>
              <a:t> path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classpath</a:t>
            </a:r>
            <a:r>
              <a:rPr lang="en-US" dirty="0" smtClean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effectLst/>
              </a:rPr>
              <a:t>Driver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>
            <a:normAutofit lnSpcReduction="10000"/>
          </a:bodyPr>
          <a:lstStyle/>
          <a:p>
            <a:r>
              <a:rPr lang="en-US" sz="2800" dirty="0" err="1" smtClean="0"/>
              <a:t>Bagi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database yang </a:t>
            </a:r>
            <a:r>
              <a:rPr lang="en-US" sz="2800" dirty="0" err="1" smtClean="0"/>
              <a:t>membutuhkan</a:t>
            </a:r>
            <a:r>
              <a:rPr lang="en-US" sz="2800" dirty="0" smtClean="0"/>
              <a:t> bridging </a:t>
            </a:r>
            <a:r>
              <a:rPr lang="en-US" sz="2800" dirty="0" err="1" smtClean="0"/>
              <a:t>melalui</a:t>
            </a:r>
            <a:r>
              <a:rPr lang="en-US" sz="2800" dirty="0" smtClean="0"/>
              <a:t> ODBC driver,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sebelum</a:t>
            </a:r>
            <a:r>
              <a:rPr lang="en-US" sz="2800" dirty="0" smtClean="0"/>
              <a:t> </a:t>
            </a:r>
            <a:r>
              <a:rPr lang="en-US" sz="2800" dirty="0" err="1" smtClean="0"/>
              <a:t>mengakses</a:t>
            </a:r>
            <a:r>
              <a:rPr lang="en-US" sz="2800" dirty="0" smtClean="0"/>
              <a:t> database </a:t>
            </a:r>
            <a:r>
              <a:rPr lang="en-US" sz="2800" dirty="0" err="1" smtClean="0"/>
              <a:t>pada</a:t>
            </a:r>
            <a:r>
              <a:rPr lang="en-US" sz="2800" dirty="0" smtClean="0"/>
              <a:t> windows, </a:t>
            </a:r>
            <a:r>
              <a:rPr lang="en-US" sz="2800" dirty="0" err="1" smtClean="0"/>
              <a:t>maka</a:t>
            </a:r>
            <a:r>
              <a:rPr lang="en-US" sz="2800" dirty="0" smtClean="0"/>
              <a:t> ODBC-Driver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dipersiapkan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dahulu</a:t>
            </a:r>
            <a:r>
              <a:rPr lang="en-US" sz="2800" dirty="0" smtClean="0"/>
              <a:t>, </a:t>
            </a:r>
            <a:r>
              <a:rPr lang="en-US" sz="2800" dirty="0" err="1" smtClean="0"/>
              <a:t>yaitu</a:t>
            </a:r>
            <a:r>
              <a:rPr lang="en-US" sz="2800" dirty="0" smtClean="0"/>
              <a:t> setup </a:t>
            </a:r>
            <a:r>
              <a:rPr lang="en-US" sz="2800" dirty="0" err="1" smtClean="0"/>
              <a:t>pada</a:t>
            </a:r>
            <a:r>
              <a:rPr lang="en-US" sz="2800" dirty="0" smtClean="0"/>
              <a:t> DBMS Server </a:t>
            </a:r>
            <a:r>
              <a:rPr lang="en-US" sz="2800" dirty="0" err="1" smtClean="0"/>
              <a:t>dan</a:t>
            </a:r>
            <a:r>
              <a:rPr lang="en-US" sz="2800" dirty="0" smtClean="0"/>
              <a:t> setup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operasi</a:t>
            </a:r>
            <a:r>
              <a:rPr lang="en-US" sz="2800" dirty="0" smtClean="0"/>
              <a:t>.</a:t>
            </a:r>
          </a:p>
          <a:p>
            <a:endParaRPr lang="en-US" sz="1000" dirty="0" smtClean="0"/>
          </a:p>
          <a:p>
            <a:r>
              <a:rPr lang="en-US" sz="2800" dirty="0" err="1" smtClean="0"/>
              <a:t>Contoh</a:t>
            </a:r>
            <a:r>
              <a:rPr lang="en-US" sz="2800" dirty="0" smtClean="0"/>
              <a:t> setup ODBC </a:t>
            </a:r>
            <a:r>
              <a:rPr lang="en-US" sz="2800" dirty="0" err="1" smtClean="0"/>
              <a:t>pada</a:t>
            </a:r>
            <a:r>
              <a:rPr lang="en-US" sz="2800" dirty="0" smtClean="0"/>
              <a:t> Ms Access:</a:t>
            </a:r>
          </a:p>
          <a:p>
            <a:r>
              <a:rPr lang="en-US" sz="2800" b="1" dirty="0" smtClean="0"/>
              <a:t>Data Source Name	: </a:t>
            </a:r>
            <a:r>
              <a:rPr lang="en-US" sz="2800" b="1" i="1" dirty="0" err="1" smtClean="0"/>
              <a:t>praktikum</a:t>
            </a:r>
            <a:endParaRPr lang="en-US" sz="2800" b="1" i="1" dirty="0" smtClean="0"/>
          </a:p>
          <a:p>
            <a:r>
              <a:rPr lang="en-US" sz="2800" b="1" dirty="0" smtClean="0"/>
              <a:t>Description      	: </a:t>
            </a:r>
            <a:r>
              <a:rPr lang="en-US" sz="2800" b="1" i="1" dirty="0" err="1" smtClean="0"/>
              <a:t>asisten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praktikum</a:t>
            </a:r>
            <a:endParaRPr lang="en-US" sz="2800" b="1" i="1" dirty="0" smtClean="0"/>
          </a:p>
          <a:p>
            <a:r>
              <a:rPr lang="en-US" sz="2800" b="1" dirty="0" smtClean="0"/>
              <a:t>Database		: </a:t>
            </a:r>
            <a:r>
              <a:rPr lang="en-US" sz="2800" b="1" i="1" dirty="0" smtClean="0"/>
              <a:t>D:\asisten\asisten.mdb</a:t>
            </a:r>
          </a:p>
          <a:p>
            <a:r>
              <a:rPr lang="en-US" sz="2800" b="1" dirty="0" smtClean="0"/>
              <a:t>System Database	: </a:t>
            </a:r>
            <a:r>
              <a:rPr lang="en-US" sz="2800" b="1" i="1" dirty="0" smtClean="0"/>
              <a:t>none</a:t>
            </a:r>
            <a:endParaRPr lang="en-US" sz="2800" b="1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effectLst/>
              </a:rPr>
              <a:t>ODBC Driver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setup ODBC Ms. Access </a:t>
            </a:r>
            <a:r>
              <a:rPr lang="en-US" dirty="0" err="1" smtClean="0"/>
              <a:t>pada</a:t>
            </a:r>
            <a:r>
              <a:rPr lang="en-US" dirty="0" smtClean="0"/>
              <a:t> Windows :</a:t>
            </a:r>
          </a:p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b="1" dirty="0" smtClean="0"/>
              <a:t>start</a:t>
            </a:r>
            <a:r>
              <a:rPr lang="en-US" dirty="0" smtClean="0"/>
              <a:t> &gt; </a:t>
            </a:r>
            <a:r>
              <a:rPr lang="en-US" b="1" dirty="0" smtClean="0"/>
              <a:t>control panel</a:t>
            </a:r>
            <a:r>
              <a:rPr lang="en-US" dirty="0" smtClean="0"/>
              <a:t> &gt; </a:t>
            </a:r>
            <a:r>
              <a:rPr lang="en-US" b="1" dirty="0" smtClean="0"/>
              <a:t>administrative tools</a:t>
            </a:r>
            <a:r>
              <a:rPr lang="en-US" dirty="0" smtClean="0"/>
              <a:t> &gt; </a:t>
            </a:r>
            <a:r>
              <a:rPr lang="en-US" b="1" dirty="0" smtClean="0"/>
              <a:t>data source</a:t>
            </a:r>
            <a:r>
              <a:rPr lang="en-US" dirty="0" smtClean="0"/>
              <a:t> (ODBC)</a:t>
            </a:r>
          </a:p>
          <a:p>
            <a:r>
              <a:rPr lang="en-US" dirty="0" err="1" smtClean="0"/>
              <a:t>pilih</a:t>
            </a:r>
            <a:r>
              <a:rPr lang="en-US" dirty="0" smtClean="0"/>
              <a:t> tab </a:t>
            </a:r>
            <a:r>
              <a:rPr lang="en-US" b="1" dirty="0" smtClean="0"/>
              <a:t>System DSN</a:t>
            </a:r>
            <a:r>
              <a:rPr lang="en-US" dirty="0" smtClean="0"/>
              <a:t> &gt; </a:t>
            </a:r>
            <a:r>
              <a:rPr lang="en-US" b="1" dirty="0" smtClean="0"/>
              <a:t>add</a:t>
            </a:r>
            <a:r>
              <a:rPr lang="en-US" dirty="0" smtClean="0"/>
              <a:t> &gt; </a:t>
            </a:r>
            <a:r>
              <a:rPr lang="en-US" b="1" dirty="0" smtClean="0"/>
              <a:t>Ms. Access Driver do Microsoft Access</a:t>
            </a:r>
            <a:endParaRPr lang="en-US" dirty="0" smtClean="0"/>
          </a:p>
          <a:p>
            <a:r>
              <a:rPr lang="en-US" dirty="0" err="1" smtClean="0"/>
              <a:t>Isi</a:t>
            </a:r>
            <a:r>
              <a:rPr lang="en-US" dirty="0" smtClean="0"/>
              <a:t> field </a:t>
            </a:r>
            <a:r>
              <a:rPr lang="en-US" b="1" dirty="0" smtClean="0"/>
              <a:t>data source name</a:t>
            </a:r>
            <a:r>
              <a:rPr lang="en-US" dirty="0" smtClean="0"/>
              <a:t> </a:t>
            </a:r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err="1" smtClean="0"/>
              <a:t>praktikum</a:t>
            </a:r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cari</a:t>
            </a:r>
            <a:r>
              <a:rPr lang="en-US" dirty="0" smtClean="0"/>
              <a:t> directory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b="1" dirty="0" smtClean="0"/>
              <a:t>file asisten.mdb</a:t>
            </a:r>
          </a:p>
          <a:p>
            <a:r>
              <a:rPr lang="en-US" dirty="0" err="1" smtClean="0"/>
              <a:t>tekan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b="1" dirty="0" smtClean="0"/>
              <a:t>ok. </a:t>
            </a:r>
          </a:p>
          <a:p>
            <a:endParaRPr lang="en-US" sz="1100" b="1" dirty="0" smtClean="0"/>
          </a:p>
          <a:p>
            <a:r>
              <a:rPr lang="en-US" sz="2500" dirty="0" err="1" smtClean="0"/>
              <a:t>Untuk</a:t>
            </a:r>
            <a:r>
              <a:rPr lang="en-US" sz="2500" dirty="0" smtClean="0"/>
              <a:t> </a:t>
            </a:r>
            <a:r>
              <a:rPr lang="en-US" sz="2500" dirty="0" err="1" smtClean="0"/>
              <a:t>MySQL</a:t>
            </a:r>
            <a:r>
              <a:rPr lang="en-US" sz="2500" dirty="0" smtClean="0"/>
              <a:t> </a:t>
            </a:r>
            <a:r>
              <a:rPr lang="en-US" sz="2500" dirty="0" err="1" smtClean="0"/>
              <a:t>tidak</a:t>
            </a:r>
            <a:r>
              <a:rPr lang="en-US" sz="2500" dirty="0" smtClean="0"/>
              <a:t> </a:t>
            </a:r>
            <a:r>
              <a:rPr lang="en-US" sz="2500" dirty="0" err="1" smtClean="0"/>
              <a:t>perlu</a:t>
            </a:r>
            <a:r>
              <a:rPr lang="en-US" sz="2500" dirty="0" smtClean="0"/>
              <a:t> setting </a:t>
            </a:r>
            <a:r>
              <a:rPr lang="en-US" sz="2500" dirty="0" err="1" smtClean="0"/>
              <a:t>di</a:t>
            </a:r>
            <a:r>
              <a:rPr lang="en-US" sz="2500" dirty="0" smtClean="0"/>
              <a:t> </a:t>
            </a:r>
            <a:r>
              <a:rPr lang="en-US" sz="2500" b="1" dirty="0" err="1" smtClean="0"/>
              <a:t>sistem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operasi</a:t>
            </a:r>
            <a:r>
              <a:rPr lang="en-US" sz="2500" dirty="0" smtClean="0"/>
              <a:t>.</a:t>
            </a:r>
            <a:endParaRPr lang="en-US" sz="25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effectLst/>
              </a:rPr>
              <a:t>ODBC Driver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788091"/>
          </a:xfrm>
        </p:spPr>
        <p:txBody>
          <a:bodyPr/>
          <a:lstStyle/>
          <a:p>
            <a:r>
              <a:rPr lang="en-US" sz="2800" b="1" dirty="0" smtClean="0"/>
              <a:t>Data Control Language</a:t>
            </a:r>
            <a:endParaRPr lang="en-US" sz="2800" dirty="0" smtClean="0"/>
          </a:p>
          <a:p>
            <a:r>
              <a:rPr lang="en-US" sz="2800" b="1" dirty="0" smtClean="0"/>
              <a:t>Data </a:t>
            </a:r>
            <a:r>
              <a:rPr lang="en-US" sz="2800" b="1" dirty="0" err="1" smtClean="0"/>
              <a:t>Definiton</a:t>
            </a:r>
            <a:r>
              <a:rPr lang="en-US" sz="2800" b="1" dirty="0" smtClean="0"/>
              <a:t> Language</a:t>
            </a:r>
          </a:p>
          <a:p>
            <a:r>
              <a:rPr lang="en-US" sz="2800" b="1" dirty="0" smtClean="0"/>
              <a:t>Data Manipulation Language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effectLst/>
              </a:rPr>
              <a:t>SQL Query </a:t>
            </a:r>
            <a:r>
              <a:rPr lang="en-US" sz="3200" dirty="0" err="1" smtClean="0">
                <a:effectLst/>
              </a:rPr>
              <a:t>pada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mysql</a:t>
            </a:r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33400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Data Control Language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endParaRPr lang="en-US" sz="1100" dirty="0" smtClean="0"/>
          </a:p>
          <a:p>
            <a:r>
              <a:rPr lang="en-US" dirty="0" smtClean="0"/>
              <a:t>// </a:t>
            </a:r>
            <a:r>
              <a:rPr lang="en-US" dirty="0" err="1" smtClean="0"/>
              <a:t>membuat</a:t>
            </a:r>
            <a:r>
              <a:rPr lang="en-US" dirty="0" smtClean="0"/>
              <a:t> user </a:t>
            </a:r>
            <a:r>
              <a:rPr lang="en-US" dirty="0" err="1" smtClean="0"/>
              <a:t>baru</a:t>
            </a:r>
            <a:endParaRPr lang="en-US" dirty="0" smtClean="0"/>
          </a:p>
          <a:p>
            <a:r>
              <a:rPr lang="en-US" b="1" dirty="0" smtClean="0"/>
              <a:t>use </a:t>
            </a:r>
            <a:r>
              <a:rPr lang="en-US" b="1" dirty="0" err="1" smtClean="0"/>
              <a:t>mysql</a:t>
            </a:r>
            <a:r>
              <a:rPr lang="en-US" b="1" dirty="0" smtClean="0"/>
              <a:t>;</a:t>
            </a:r>
            <a:endParaRPr lang="en-US" dirty="0" smtClean="0"/>
          </a:p>
          <a:p>
            <a:r>
              <a:rPr lang="en-US" b="1" dirty="0" smtClean="0"/>
              <a:t>insert into user(</a:t>
            </a:r>
            <a:r>
              <a:rPr lang="en-US" b="1" dirty="0" err="1" smtClean="0"/>
              <a:t>host,user,password</a:t>
            </a:r>
            <a:r>
              <a:rPr lang="en-US" b="1" dirty="0" smtClean="0"/>
              <a:t>) </a:t>
            </a:r>
          </a:p>
          <a:p>
            <a:r>
              <a:rPr lang="en-US" b="1" dirty="0" smtClean="0"/>
              <a:t>values (’</a:t>
            </a:r>
            <a:r>
              <a:rPr lang="en-US" b="1" dirty="0" err="1" smtClean="0"/>
              <a:t>localhost’,’novrido’,password</a:t>
            </a:r>
            <a:r>
              <a:rPr lang="en-US" b="1" dirty="0" smtClean="0"/>
              <a:t>(’</a:t>
            </a:r>
            <a:r>
              <a:rPr lang="en-US" b="1" dirty="0" err="1" smtClean="0"/>
              <a:t>apaaja</a:t>
            </a:r>
            <a:r>
              <a:rPr lang="en-US" b="1" dirty="0" smtClean="0"/>
              <a:t>’));</a:t>
            </a:r>
            <a:endParaRPr lang="en-US" dirty="0" smtClean="0"/>
          </a:p>
          <a:p>
            <a:r>
              <a:rPr lang="en-US" b="1" dirty="0" smtClean="0"/>
              <a:t>flush privileges;</a:t>
            </a:r>
            <a:endParaRPr lang="en-US" dirty="0" smtClean="0"/>
          </a:p>
          <a:p>
            <a:endParaRPr lang="en-US" sz="1100" dirty="0" smtClean="0"/>
          </a:p>
          <a:p>
            <a:r>
              <a:rPr lang="en-US" dirty="0" smtClean="0"/>
              <a:t>//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user</a:t>
            </a:r>
          </a:p>
          <a:p>
            <a:r>
              <a:rPr lang="en-US" b="1" dirty="0" smtClean="0"/>
              <a:t>use </a:t>
            </a:r>
            <a:r>
              <a:rPr lang="en-US" b="1" dirty="0" err="1" smtClean="0"/>
              <a:t>mysql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update user set user=’</a:t>
            </a:r>
            <a:r>
              <a:rPr lang="en-US" b="1" dirty="0" err="1" smtClean="0"/>
              <a:t>edo</a:t>
            </a:r>
            <a:r>
              <a:rPr lang="en-US" b="1" dirty="0" smtClean="0"/>
              <a:t>’ where user=’</a:t>
            </a:r>
            <a:r>
              <a:rPr lang="en-US" b="1" dirty="0" err="1" smtClean="0"/>
              <a:t>novrido</a:t>
            </a:r>
            <a:r>
              <a:rPr lang="en-US" b="1" dirty="0" smtClean="0"/>
              <a:t>’;</a:t>
            </a:r>
            <a:endParaRPr lang="en-US" dirty="0" smtClean="0"/>
          </a:p>
          <a:p>
            <a:r>
              <a:rPr lang="en-US" b="1" dirty="0" smtClean="0"/>
              <a:t>flush privileges;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effectLst/>
              </a:rPr>
              <a:t>SQL Query </a:t>
            </a:r>
            <a:r>
              <a:rPr lang="en-US" sz="3200" dirty="0" err="1" smtClean="0">
                <a:effectLst/>
              </a:rPr>
              <a:t>di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mysql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18738</TotalTime>
  <Words>2361</Words>
  <Application>Microsoft Office PowerPoint</Application>
  <PresentationFormat>On-screen Show (4:3)</PresentationFormat>
  <Paragraphs>536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Concourse</vt:lpstr>
      <vt:lpstr>JDBC</vt:lpstr>
      <vt:lpstr>JDBC</vt:lpstr>
      <vt:lpstr>Driver</vt:lpstr>
      <vt:lpstr>Driver</vt:lpstr>
      <vt:lpstr>Driver</vt:lpstr>
      <vt:lpstr>ODBC Driver</vt:lpstr>
      <vt:lpstr>ODBC Driver</vt:lpstr>
      <vt:lpstr>SQL Query pada mysql</vt:lpstr>
      <vt:lpstr>SQL Query di mysql</vt:lpstr>
      <vt:lpstr>SQL Query di mysql</vt:lpstr>
      <vt:lpstr>SQL Query di mysql</vt:lpstr>
      <vt:lpstr>SQL Query di mysql</vt:lpstr>
      <vt:lpstr>SQL Query di mysql</vt:lpstr>
      <vt:lpstr>SQL Query di mysql</vt:lpstr>
      <vt:lpstr>SQL Query di mysql</vt:lpstr>
      <vt:lpstr>Stored Procedure di MySql</vt:lpstr>
      <vt:lpstr>Stored Procedure di MySql</vt:lpstr>
      <vt:lpstr>Langkah-langkah Pemrograman JDBC</vt:lpstr>
      <vt:lpstr>Langkah-langkah Pemrograman JDBC</vt:lpstr>
      <vt:lpstr>Langkah-langkah Pemrograman JDBC</vt:lpstr>
      <vt:lpstr>Langkah-langkah Pemrograman JDBC</vt:lpstr>
      <vt:lpstr>Langkah-langkah Pemrograman JDBC</vt:lpstr>
      <vt:lpstr>Langkah-langkah Pemrograman JDBC</vt:lpstr>
      <vt:lpstr>Langkah-langkah Pemrograman JDBC</vt:lpstr>
      <vt:lpstr>Langkah-langkah Pemrograman JDBC</vt:lpstr>
      <vt:lpstr>Langkah-langkah Pemrograman JDBC</vt:lpstr>
      <vt:lpstr>JDBC Metadata</vt:lpstr>
      <vt:lpstr>JDBC Metadata</vt:lpstr>
      <vt:lpstr>JDBC Metadata</vt:lpstr>
      <vt:lpstr>JDBC Metadata</vt:lpstr>
      <vt:lpstr>JDBC Update</vt:lpstr>
      <vt:lpstr>JDBC Update</vt:lpstr>
      <vt:lpstr>Mekanisme Commit dan Rollback</vt:lpstr>
      <vt:lpstr>Contoh method insertRecord() yang dilengkapi dengan  mekanisme rollback </vt:lpstr>
      <vt:lpstr>Mekanisme Prepared SQL</vt:lpstr>
      <vt:lpstr>Contoh Mekanisme Prepared SQL</vt:lpstr>
      <vt:lpstr>Method Konversi Tipe Data Java  ke Tipe Data SQL</vt:lpstr>
      <vt:lpstr>Mekanisme untuk mengakses Stored Procedure (CallableStatement)</vt:lpstr>
      <vt:lpstr>Mekanisme untuk mengakses Stored Procedure (CallableStatement)</vt:lpstr>
      <vt:lpstr>Contoh Program JDBC</vt:lpstr>
      <vt:lpstr>Contoh Program JDBC</vt:lpstr>
      <vt:lpstr>Contoh Program JDBC</vt:lpstr>
      <vt:lpstr>Contoh Program JDBC</vt:lpstr>
      <vt:lpstr>Contoh Program JDBC</vt:lpstr>
      <vt:lpstr>Contoh Penggunaan Stored Procedure  dalam Pengolahan Data di JDBC</vt:lpstr>
    </vt:vector>
  </TitlesOfParts>
  <Company>Columbia University Computer Science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Models</dc:title>
  <dc:creator>Valued Sony Customer</dc:creator>
  <cp:lastModifiedBy>COMPAQ</cp:lastModifiedBy>
  <cp:revision>369</cp:revision>
  <dcterms:created xsi:type="dcterms:W3CDTF">2001-04-26T04:38:43Z</dcterms:created>
  <dcterms:modified xsi:type="dcterms:W3CDTF">2019-10-28T02:48:42Z</dcterms:modified>
</cp:coreProperties>
</file>