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63"/>
  </p:notesMasterIdLst>
  <p:handoutMasterIdLst>
    <p:handoutMasterId r:id="rId64"/>
  </p:handoutMasterIdLst>
  <p:sldIdLst>
    <p:sldId id="437" r:id="rId2"/>
    <p:sldId id="444" r:id="rId3"/>
    <p:sldId id="453" r:id="rId4"/>
    <p:sldId id="454" r:id="rId5"/>
    <p:sldId id="456" r:id="rId6"/>
    <p:sldId id="458" r:id="rId7"/>
    <p:sldId id="460" r:id="rId8"/>
    <p:sldId id="461" r:id="rId9"/>
    <p:sldId id="462" r:id="rId10"/>
    <p:sldId id="445" r:id="rId11"/>
    <p:sldId id="464" r:id="rId12"/>
    <p:sldId id="465" r:id="rId13"/>
    <p:sldId id="468" r:id="rId14"/>
    <p:sldId id="466" r:id="rId15"/>
    <p:sldId id="446" r:id="rId16"/>
    <p:sldId id="469" r:id="rId17"/>
    <p:sldId id="471" r:id="rId18"/>
    <p:sldId id="472" r:id="rId19"/>
    <p:sldId id="473" r:id="rId20"/>
    <p:sldId id="474" r:id="rId21"/>
    <p:sldId id="447" r:id="rId22"/>
    <p:sldId id="475" r:id="rId23"/>
    <p:sldId id="448" r:id="rId24"/>
    <p:sldId id="476" r:id="rId25"/>
    <p:sldId id="477" r:id="rId26"/>
    <p:sldId id="478" r:id="rId27"/>
    <p:sldId id="479" r:id="rId28"/>
    <p:sldId id="480" r:id="rId29"/>
    <p:sldId id="481" r:id="rId30"/>
    <p:sldId id="482" r:id="rId31"/>
    <p:sldId id="449" r:id="rId32"/>
    <p:sldId id="450" r:id="rId33"/>
    <p:sldId id="451" r:id="rId34"/>
    <p:sldId id="488" r:id="rId35"/>
    <p:sldId id="520" r:id="rId36"/>
    <p:sldId id="489" r:id="rId37"/>
    <p:sldId id="490" r:id="rId38"/>
    <p:sldId id="495" r:id="rId39"/>
    <p:sldId id="498" r:id="rId40"/>
    <p:sldId id="499" r:id="rId41"/>
    <p:sldId id="500" r:id="rId42"/>
    <p:sldId id="493" r:id="rId43"/>
    <p:sldId id="501" r:id="rId44"/>
    <p:sldId id="502" r:id="rId45"/>
    <p:sldId id="503" r:id="rId46"/>
    <p:sldId id="504" r:id="rId47"/>
    <p:sldId id="508" r:id="rId48"/>
    <p:sldId id="507" r:id="rId49"/>
    <p:sldId id="509" r:id="rId50"/>
    <p:sldId id="510" r:id="rId51"/>
    <p:sldId id="512" r:id="rId52"/>
    <p:sldId id="515" r:id="rId53"/>
    <p:sldId id="511" r:id="rId54"/>
    <p:sldId id="513" r:id="rId55"/>
    <p:sldId id="517" r:id="rId56"/>
    <p:sldId id="491" r:id="rId57"/>
    <p:sldId id="514" r:id="rId58"/>
    <p:sldId id="516" r:id="rId59"/>
    <p:sldId id="487" r:id="rId60"/>
    <p:sldId id="521" r:id="rId61"/>
    <p:sldId id="452" r:id="rId62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F0707"/>
    <a:srgbClr val="000000"/>
    <a:srgbClr val="CCFF33"/>
    <a:srgbClr val="66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3" autoAdjust="0"/>
    <p:restoredTop sz="94643" autoAdjust="0"/>
  </p:normalViewPr>
  <p:slideViewPr>
    <p:cSldViewPr>
      <p:cViewPr varScale="1">
        <p:scale>
          <a:sx n="74" d="100"/>
          <a:sy n="74" d="100"/>
        </p:scale>
        <p:origin x="-105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C86F193C-C289-4371-A97A-BE0216192A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9314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0088"/>
            <a:ext cx="4656138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24363"/>
            <a:ext cx="5029200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6BB55178-6231-4D76-9FDA-850185061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039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656" r:id="rId12"/>
    <p:sldLayoutId id="2147483666" r:id="rId13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523955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b="1" dirty="0" smtClean="0"/>
              <a:t>1. Class String</a:t>
            </a:r>
            <a:endParaRPr lang="en-US" sz="2800" b="1" i="1" dirty="0" smtClean="0"/>
          </a:p>
          <a:p>
            <a:endParaRPr lang="en-US" sz="1000" b="1" i="1" dirty="0" smtClean="0"/>
          </a:p>
          <a:p>
            <a:pPr>
              <a:buNone/>
            </a:pPr>
            <a:r>
              <a:rPr lang="en-US" sz="2800" b="1" dirty="0" smtClean="0"/>
              <a:t>2. </a:t>
            </a:r>
            <a:r>
              <a:rPr lang="en-US" sz="2800" b="1" dirty="0" err="1" smtClean="0"/>
              <a:t>Contoh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Penggunaan</a:t>
            </a:r>
            <a:r>
              <a:rPr lang="en-US" sz="2800" b="1" dirty="0" smtClean="0"/>
              <a:t> String </a:t>
            </a:r>
            <a:r>
              <a:rPr lang="en-US" sz="2800" b="1" dirty="0" err="1" smtClean="0"/>
              <a:t>sebagai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Tipe</a:t>
            </a:r>
            <a:r>
              <a:rPr lang="en-US" sz="2800" b="1" dirty="0" smtClean="0"/>
              <a:t> Data</a:t>
            </a:r>
          </a:p>
          <a:p>
            <a:pPr>
              <a:buNone/>
            </a:pPr>
            <a:endParaRPr lang="en-US" sz="1000" b="1" dirty="0" smtClean="0"/>
          </a:p>
          <a:p>
            <a:pPr>
              <a:buNone/>
            </a:pPr>
            <a:r>
              <a:rPr lang="en-US" sz="2800" b="1" dirty="0" smtClean="0"/>
              <a:t>3. Class </a:t>
            </a:r>
            <a:r>
              <a:rPr lang="en-US" sz="2800" b="1" dirty="0" err="1" smtClean="0"/>
              <a:t>StringBuffer</a:t>
            </a:r>
            <a:endParaRPr lang="en-US" sz="2800" b="1" dirty="0" smtClean="0"/>
          </a:p>
          <a:p>
            <a:pPr>
              <a:buNone/>
            </a:pPr>
            <a:endParaRPr lang="en-US" sz="1000" b="1" dirty="0" smtClean="0"/>
          </a:p>
          <a:p>
            <a:pPr>
              <a:buNone/>
            </a:pPr>
            <a:r>
              <a:rPr lang="en-US" sz="2800" b="1" dirty="0" smtClean="0"/>
              <a:t>4. </a:t>
            </a:r>
            <a:r>
              <a:rPr lang="en-US" sz="2800" b="1" dirty="0" err="1" smtClean="0"/>
              <a:t>Contoh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Penggunaan</a:t>
            </a:r>
            <a:r>
              <a:rPr lang="en-US" sz="2800" b="1" dirty="0" smtClean="0"/>
              <a:t> Class </a:t>
            </a:r>
            <a:r>
              <a:rPr lang="en-US" sz="2800" b="1" dirty="0" err="1" smtClean="0"/>
              <a:t>StringBuffer</a:t>
            </a:r>
            <a:endParaRPr lang="en-US" sz="2800" b="1" dirty="0" smtClean="0"/>
          </a:p>
          <a:p>
            <a:pPr>
              <a:buNone/>
            </a:pPr>
            <a:endParaRPr lang="en-US" sz="1000" b="1" dirty="0" smtClean="0"/>
          </a:p>
          <a:p>
            <a:pPr>
              <a:buNone/>
            </a:pPr>
            <a:r>
              <a:rPr lang="en-US" sz="2800" b="1" dirty="0" smtClean="0"/>
              <a:t>5</a:t>
            </a:r>
            <a:r>
              <a:rPr lang="en-US" sz="2800" b="1" i="1" dirty="0" smtClean="0"/>
              <a:t>. </a:t>
            </a:r>
            <a:r>
              <a:rPr lang="en-US" sz="2800" b="1" dirty="0" smtClean="0"/>
              <a:t>Class Math </a:t>
            </a:r>
            <a:r>
              <a:rPr lang="en-US" sz="2800" b="1" dirty="0" err="1" smtClean="0"/>
              <a:t>dan</a:t>
            </a:r>
            <a:r>
              <a:rPr lang="en-US" sz="2800" b="1" dirty="0" smtClean="0"/>
              <a:t> Class </a:t>
            </a:r>
            <a:r>
              <a:rPr lang="en-US" sz="2800" b="1" dirty="0" err="1" smtClean="0"/>
              <a:t>StrictMath</a:t>
            </a:r>
            <a:endParaRPr lang="en-US" sz="2800" b="1" dirty="0" smtClean="0"/>
          </a:p>
          <a:p>
            <a:pPr>
              <a:buNone/>
            </a:pPr>
            <a:endParaRPr lang="en-US" sz="1300" b="1" dirty="0" smtClean="0"/>
          </a:p>
          <a:p>
            <a:pPr>
              <a:buNone/>
            </a:pPr>
            <a:r>
              <a:rPr lang="en-US" sz="2600" b="1" dirty="0" smtClean="0"/>
              <a:t>6. </a:t>
            </a:r>
            <a:r>
              <a:rPr lang="en-US" sz="2600" b="1" dirty="0" err="1" smtClean="0"/>
              <a:t>Contoh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Penggunaan</a:t>
            </a:r>
            <a:r>
              <a:rPr lang="en-US" sz="2600" b="1" dirty="0" smtClean="0"/>
              <a:t> Class Math </a:t>
            </a:r>
            <a:r>
              <a:rPr lang="en-US" sz="2600" b="1" dirty="0" err="1" smtClean="0"/>
              <a:t>dan</a:t>
            </a:r>
            <a:r>
              <a:rPr lang="en-US" sz="2600" b="1" dirty="0" smtClean="0"/>
              <a:t> Class </a:t>
            </a:r>
            <a:r>
              <a:rPr lang="en-US" sz="2600" b="1" dirty="0" err="1" smtClean="0"/>
              <a:t>StrictMath</a:t>
            </a:r>
            <a:endParaRPr lang="en-US" sz="2600" b="1" dirty="0" smtClean="0"/>
          </a:p>
          <a:p>
            <a:pPr>
              <a:buNone/>
            </a:pPr>
            <a:endParaRPr lang="en-US" sz="1000" b="1" dirty="0" smtClean="0"/>
          </a:p>
          <a:p>
            <a:pPr>
              <a:buNone/>
            </a:pPr>
            <a:r>
              <a:rPr lang="en-US" sz="2800" b="1" dirty="0" smtClean="0"/>
              <a:t>7. Class Wrapper</a:t>
            </a:r>
          </a:p>
          <a:p>
            <a:pPr>
              <a:buNone/>
            </a:pPr>
            <a:endParaRPr lang="en-US" sz="1100" b="1" dirty="0" smtClean="0"/>
          </a:p>
          <a:p>
            <a:pPr>
              <a:buNone/>
            </a:pPr>
            <a:r>
              <a:rPr lang="en-US" sz="2800" b="1" dirty="0" smtClean="0"/>
              <a:t>8. Class System</a:t>
            </a:r>
          </a:p>
          <a:p>
            <a:pPr>
              <a:buNone/>
            </a:pPr>
            <a:endParaRPr lang="en-US" sz="1100" b="1" dirty="0" smtClean="0"/>
          </a:p>
          <a:p>
            <a:pPr>
              <a:buNone/>
            </a:pPr>
            <a:r>
              <a:rPr lang="en-US" sz="2800" b="1" dirty="0" smtClean="0"/>
              <a:t>9. Class Dimension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>
                <a:effectLst/>
              </a:rPr>
              <a:t>Class-class </a:t>
            </a:r>
            <a:r>
              <a:rPr lang="en-US" sz="3400" dirty="0" err="1" smtClean="0">
                <a:effectLst/>
              </a:rPr>
              <a:t>Dasar</a:t>
            </a:r>
            <a:endParaRPr lang="en-US" sz="34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8941" y="990600"/>
            <a:ext cx="8772659" cy="501669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6. </a:t>
            </a:r>
            <a:r>
              <a:rPr lang="en-US" dirty="0" err="1" smtClean="0"/>
              <a:t>Mencari</a:t>
            </a:r>
            <a:r>
              <a:rPr lang="en-US" dirty="0" smtClean="0"/>
              <a:t> character </a:t>
            </a:r>
            <a:r>
              <a:rPr lang="en-US" dirty="0" err="1" smtClean="0"/>
              <a:t>dan</a:t>
            </a:r>
            <a:r>
              <a:rPr lang="en-US" dirty="0" smtClean="0"/>
              <a:t> substring </a:t>
            </a:r>
            <a:r>
              <a:rPr lang="en-US" dirty="0" err="1" smtClean="0"/>
              <a:t>dalam</a:t>
            </a:r>
            <a:r>
              <a:rPr lang="en-US" dirty="0" smtClean="0"/>
              <a:t> String</a:t>
            </a:r>
          </a:p>
          <a:p>
            <a:endParaRPr lang="en-US" sz="1300" dirty="0" smtClean="0"/>
          </a:p>
          <a:p>
            <a:r>
              <a:rPr lang="en-US" sz="2400" b="1" dirty="0" smtClean="0"/>
              <a:t>String </a:t>
            </a:r>
            <a:r>
              <a:rPr lang="en-US" sz="2400" b="1" dirty="0" err="1" smtClean="0"/>
              <a:t>str</a:t>
            </a:r>
            <a:r>
              <a:rPr lang="en-US" sz="2400" b="1" dirty="0" smtClean="0"/>
              <a:t> =new String(”</a:t>
            </a:r>
            <a:r>
              <a:rPr lang="en-US" sz="2400" b="1" dirty="0" err="1" smtClean="0"/>
              <a:t>Nilai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objek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manusia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milik</a:t>
            </a:r>
            <a:r>
              <a:rPr lang="en-US" sz="2400" b="1" dirty="0" smtClean="0"/>
              <a:t> class String”);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index1 = </a:t>
            </a:r>
            <a:r>
              <a:rPr lang="en-US" dirty="0" err="1" smtClean="0"/>
              <a:t>str.indexOf</a:t>
            </a:r>
            <a:r>
              <a:rPr lang="en-US" dirty="0" smtClean="0"/>
              <a:t>(’a’);</a:t>
            </a:r>
          </a:p>
          <a:p>
            <a:r>
              <a:rPr lang="en-US" dirty="0" smtClean="0"/>
              <a:t>//index1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’a’ </a:t>
            </a:r>
            <a:r>
              <a:rPr lang="en-US" dirty="0" err="1" smtClean="0"/>
              <a:t>kemunculan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endParaRPr lang="en-US" dirty="0" smtClean="0"/>
          </a:p>
          <a:p>
            <a:endParaRPr lang="en-US" sz="1000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index2 = </a:t>
            </a:r>
            <a:r>
              <a:rPr lang="en-US" dirty="0" err="1" smtClean="0"/>
              <a:t>str.indexOf</a:t>
            </a:r>
            <a:r>
              <a:rPr lang="en-US" dirty="0" smtClean="0"/>
              <a:t>(’a’,index1+1);</a:t>
            </a:r>
          </a:p>
          <a:p>
            <a:r>
              <a:rPr lang="en-US" sz="2500" dirty="0" smtClean="0"/>
              <a:t>//index2 </a:t>
            </a:r>
            <a:r>
              <a:rPr lang="en-US" sz="2500" dirty="0" err="1" smtClean="0"/>
              <a:t>berisi</a:t>
            </a:r>
            <a:r>
              <a:rPr lang="en-US" sz="2500" dirty="0" smtClean="0"/>
              <a:t> </a:t>
            </a:r>
            <a:r>
              <a:rPr lang="en-US" sz="2500" dirty="0" err="1" smtClean="0"/>
              <a:t>posisi</a:t>
            </a:r>
            <a:r>
              <a:rPr lang="en-US" sz="2500" dirty="0" smtClean="0"/>
              <a:t> </a:t>
            </a:r>
            <a:r>
              <a:rPr lang="en-US" sz="2500" dirty="0" err="1" smtClean="0"/>
              <a:t>kemunculan</a:t>
            </a:r>
            <a:r>
              <a:rPr lang="en-US" sz="2500" dirty="0" smtClean="0"/>
              <a:t> </a:t>
            </a:r>
            <a:r>
              <a:rPr lang="en-US" sz="2500" dirty="0" err="1" smtClean="0"/>
              <a:t>kedua</a:t>
            </a:r>
            <a:r>
              <a:rPr lang="en-US" sz="2500" dirty="0" smtClean="0"/>
              <a:t> </a:t>
            </a:r>
            <a:r>
              <a:rPr lang="en-US" sz="2500" dirty="0" err="1" smtClean="0"/>
              <a:t>huruf</a:t>
            </a:r>
            <a:r>
              <a:rPr lang="en-US" sz="2500" dirty="0" smtClean="0"/>
              <a:t> ’a’</a:t>
            </a:r>
          </a:p>
          <a:p>
            <a:endParaRPr lang="en-US" sz="2500" dirty="0" smtClean="0"/>
          </a:p>
          <a:p>
            <a:r>
              <a:rPr lang="en-US" sz="2500" dirty="0" err="1" smtClean="0"/>
              <a:t>int</a:t>
            </a:r>
            <a:r>
              <a:rPr lang="en-US" sz="2500" dirty="0" smtClean="0"/>
              <a:t> index3 = </a:t>
            </a:r>
            <a:r>
              <a:rPr lang="en-US" sz="2500" dirty="0" err="1" smtClean="0"/>
              <a:t>str.indexOf</a:t>
            </a:r>
            <a:r>
              <a:rPr lang="en-US" sz="2500" dirty="0" smtClean="0"/>
              <a:t>(”</a:t>
            </a:r>
            <a:r>
              <a:rPr lang="en-US" sz="2500" dirty="0" err="1" smtClean="0"/>
              <a:t>milik</a:t>
            </a:r>
            <a:r>
              <a:rPr lang="en-US" sz="2500" dirty="0" smtClean="0"/>
              <a:t>”);</a:t>
            </a:r>
          </a:p>
          <a:p>
            <a:r>
              <a:rPr lang="en-US" sz="2500" dirty="0" smtClean="0"/>
              <a:t>//index3 </a:t>
            </a:r>
            <a:r>
              <a:rPr lang="en-US" sz="2500" dirty="0" err="1" smtClean="0"/>
              <a:t>berisi</a:t>
            </a:r>
            <a:r>
              <a:rPr lang="en-US" sz="2500" dirty="0" smtClean="0"/>
              <a:t> </a:t>
            </a:r>
            <a:r>
              <a:rPr lang="en-US" sz="2500" dirty="0" err="1" smtClean="0"/>
              <a:t>posisi</a:t>
            </a:r>
            <a:r>
              <a:rPr lang="en-US" sz="2500" dirty="0" smtClean="0"/>
              <a:t> </a:t>
            </a:r>
            <a:r>
              <a:rPr lang="en-US" sz="2500" dirty="0" err="1" smtClean="0"/>
              <a:t>karakter</a:t>
            </a:r>
            <a:r>
              <a:rPr lang="en-US" sz="2500" dirty="0" smtClean="0"/>
              <a:t> ’m’ </a:t>
            </a:r>
            <a:r>
              <a:rPr lang="en-US" sz="2500" dirty="0" err="1" smtClean="0"/>
              <a:t>pada</a:t>
            </a:r>
            <a:r>
              <a:rPr lang="en-US" sz="2500" dirty="0" smtClean="0"/>
              <a:t> </a:t>
            </a:r>
            <a:r>
              <a:rPr lang="en-US" sz="2500" dirty="0" err="1" smtClean="0"/>
              <a:t>str</a:t>
            </a:r>
            <a:endParaRPr lang="en-US" sz="2500" dirty="0" smtClean="0"/>
          </a:p>
          <a:p>
            <a:endParaRPr lang="en-US" sz="2500" dirty="0" smtClean="0"/>
          </a:p>
          <a:p>
            <a:r>
              <a:rPr lang="en-US" sz="2500" dirty="0" err="1" smtClean="0"/>
              <a:t>int</a:t>
            </a:r>
            <a:r>
              <a:rPr lang="en-US" sz="2500" dirty="0" smtClean="0"/>
              <a:t> index4 = </a:t>
            </a:r>
            <a:r>
              <a:rPr lang="en-US" sz="2500" dirty="0" err="1" smtClean="0"/>
              <a:t>str.indexOf</a:t>
            </a:r>
            <a:r>
              <a:rPr lang="en-US" sz="2500" dirty="0" smtClean="0"/>
              <a:t>(”</a:t>
            </a:r>
            <a:r>
              <a:rPr lang="en-US" sz="2500" dirty="0" err="1" smtClean="0"/>
              <a:t>i</a:t>
            </a:r>
            <a:r>
              <a:rPr lang="en-US" sz="2500" dirty="0" smtClean="0"/>
              <a:t>”);</a:t>
            </a:r>
          </a:p>
          <a:p>
            <a:r>
              <a:rPr lang="en-US" sz="2200" dirty="0" smtClean="0"/>
              <a:t>//index4 </a:t>
            </a:r>
            <a:r>
              <a:rPr lang="en-US" sz="2200" dirty="0" err="1" smtClean="0"/>
              <a:t>berisi</a:t>
            </a:r>
            <a:r>
              <a:rPr lang="en-US" sz="2200" dirty="0" smtClean="0"/>
              <a:t> </a:t>
            </a:r>
            <a:r>
              <a:rPr lang="en-US" sz="2200" dirty="0" err="1" smtClean="0"/>
              <a:t>posisi</a:t>
            </a:r>
            <a:r>
              <a:rPr lang="en-US" sz="2200" dirty="0" smtClean="0"/>
              <a:t> </a:t>
            </a:r>
            <a:r>
              <a:rPr lang="en-US" sz="2200" dirty="0" err="1" smtClean="0"/>
              <a:t>karakter</a:t>
            </a:r>
            <a:r>
              <a:rPr lang="en-US" sz="2200" dirty="0" smtClean="0"/>
              <a:t> ’</a:t>
            </a:r>
            <a:r>
              <a:rPr lang="en-US" sz="2200" dirty="0" err="1" smtClean="0"/>
              <a:t>i</a:t>
            </a:r>
            <a:r>
              <a:rPr lang="en-US" sz="2200" dirty="0" smtClean="0"/>
              <a:t>’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 smtClean="0"/>
              <a:t>str</a:t>
            </a:r>
            <a:r>
              <a:rPr lang="en-US" sz="2200" dirty="0" smtClean="0"/>
              <a:t> </a:t>
            </a:r>
            <a:r>
              <a:rPr lang="en-US" sz="2200" dirty="0" err="1" smtClean="0"/>
              <a:t>kemunculan</a:t>
            </a:r>
            <a:r>
              <a:rPr lang="en-US" sz="2200" dirty="0" smtClean="0"/>
              <a:t> </a:t>
            </a:r>
            <a:r>
              <a:rPr lang="en-US" sz="2200" dirty="0" err="1" smtClean="0"/>
              <a:t>pertama</a:t>
            </a:r>
            <a:r>
              <a:rPr lang="en-US" sz="2200" dirty="0" smtClean="0"/>
              <a:t> 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int</a:t>
            </a:r>
            <a:r>
              <a:rPr lang="en-US" sz="2200" dirty="0" smtClean="0"/>
              <a:t> index5 = </a:t>
            </a:r>
            <a:r>
              <a:rPr lang="en-US" sz="2200" dirty="0" err="1" smtClean="0"/>
              <a:t>str.indexOf</a:t>
            </a:r>
            <a:r>
              <a:rPr lang="en-US" sz="2200" dirty="0" smtClean="0"/>
              <a:t>(”i”,index4+1); </a:t>
            </a:r>
          </a:p>
          <a:p>
            <a:r>
              <a:rPr lang="en-US" sz="2200" dirty="0" smtClean="0"/>
              <a:t>//index5 </a:t>
            </a:r>
            <a:r>
              <a:rPr lang="en-US" sz="2200" dirty="0" err="1" smtClean="0"/>
              <a:t>berisi</a:t>
            </a:r>
            <a:r>
              <a:rPr lang="en-US" sz="2200" dirty="0" smtClean="0"/>
              <a:t> </a:t>
            </a:r>
            <a:r>
              <a:rPr lang="en-US" sz="2200" dirty="0" err="1" smtClean="0"/>
              <a:t>posisi</a:t>
            </a:r>
            <a:r>
              <a:rPr lang="en-US" sz="2200" dirty="0" smtClean="0"/>
              <a:t> </a:t>
            </a:r>
            <a:r>
              <a:rPr lang="en-US" sz="2200" dirty="0" err="1" smtClean="0"/>
              <a:t>karakter</a:t>
            </a:r>
            <a:r>
              <a:rPr lang="en-US" sz="2200" dirty="0" smtClean="0"/>
              <a:t> ’</a:t>
            </a:r>
            <a:r>
              <a:rPr lang="en-US" sz="2200" dirty="0" err="1" smtClean="0"/>
              <a:t>i</a:t>
            </a:r>
            <a:r>
              <a:rPr lang="en-US" sz="2200" dirty="0" smtClean="0"/>
              <a:t>’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 smtClean="0"/>
              <a:t>str</a:t>
            </a:r>
            <a:r>
              <a:rPr lang="en-US" sz="2200" dirty="0" smtClean="0"/>
              <a:t> </a:t>
            </a:r>
            <a:r>
              <a:rPr lang="en-US" sz="2200" dirty="0" err="1" smtClean="0"/>
              <a:t>kemunculan</a:t>
            </a:r>
            <a:r>
              <a:rPr lang="en-US" sz="2200" dirty="0" smtClean="0"/>
              <a:t> </a:t>
            </a:r>
            <a:r>
              <a:rPr lang="en-US" sz="2200" dirty="0" err="1" smtClean="0"/>
              <a:t>kedua</a:t>
            </a:r>
            <a:endParaRPr lang="en-US" sz="2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639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>
                <a:effectLst/>
              </a:rPr>
              <a:t>Delapan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Operasi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pada</a:t>
            </a:r>
            <a:r>
              <a:rPr lang="en-US" sz="2800" dirty="0" smtClean="0">
                <a:effectLst/>
              </a:rPr>
              <a:t> Class String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8941" y="990600"/>
            <a:ext cx="8772659" cy="5016691"/>
          </a:xfrm>
        </p:spPr>
        <p:txBody>
          <a:bodyPr>
            <a:normAutofit/>
          </a:bodyPr>
          <a:lstStyle/>
          <a:p>
            <a:r>
              <a:rPr lang="en-US" dirty="0" smtClean="0"/>
              <a:t>6. </a:t>
            </a:r>
            <a:r>
              <a:rPr lang="en-US" dirty="0" err="1" smtClean="0"/>
              <a:t>Mencari</a:t>
            </a:r>
            <a:r>
              <a:rPr lang="en-US" dirty="0" smtClean="0"/>
              <a:t> character </a:t>
            </a:r>
            <a:r>
              <a:rPr lang="en-US" dirty="0" err="1" smtClean="0"/>
              <a:t>dan</a:t>
            </a:r>
            <a:r>
              <a:rPr lang="en-US" dirty="0" smtClean="0"/>
              <a:t> substring </a:t>
            </a:r>
            <a:r>
              <a:rPr lang="en-US" dirty="0" err="1" smtClean="0"/>
              <a:t>dalam</a:t>
            </a:r>
            <a:r>
              <a:rPr lang="en-US" dirty="0" smtClean="0"/>
              <a:t> String</a:t>
            </a:r>
          </a:p>
          <a:p>
            <a:r>
              <a:rPr lang="en-US" sz="2200" dirty="0" err="1" smtClean="0"/>
              <a:t>int</a:t>
            </a:r>
            <a:r>
              <a:rPr lang="en-US" sz="2200" dirty="0" smtClean="0"/>
              <a:t> index6 = </a:t>
            </a:r>
            <a:r>
              <a:rPr lang="en-US" sz="2200" dirty="0" err="1" smtClean="0"/>
              <a:t>str.indexOf</a:t>
            </a:r>
            <a:r>
              <a:rPr lang="en-US" sz="2200" dirty="0" smtClean="0"/>
              <a:t>(”i”,index5+1); </a:t>
            </a:r>
          </a:p>
          <a:p>
            <a:r>
              <a:rPr lang="en-US" sz="2000" dirty="0" smtClean="0"/>
              <a:t>//index6 </a:t>
            </a:r>
            <a:r>
              <a:rPr lang="en-US" sz="2000" dirty="0" err="1" smtClean="0"/>
              <a:t>berisi</a:t>
            </a:r>
            <a:r>
              <a:rPr lang="en-US" sz="2000" dirty="0" smtClean="0"/>
              <a:t> </a:t>
            </a:r>
            <a:r>
              <a:rPr lang="en-US" sz="2000" dirty="0" err="1" smtClean="0"/>
              <a:t>posisi</a:t>
            </a:r>
            <a:r>
              <a:rPr lang="en-US" sz="2000" dirty="0" smtClean="0"/>
              <a:t> </a:t>
            </a:r>
            <a:r>
              <a:rPr lang="en-US" sz="2000" dirty="0" err="1" smtClean="0"/>
              <a:t>karakter</a:t>
            </a:r>
            <a:r>
              <a:rPr lang="en-US" sz="2000" dirty="0" smtClean="0"/>
              <a:t> ’</a:t>
            </a:r>
            <a:r>
              <a:rPr lang="en-US" sz="2000" dirty="0" err="1" smtClean="0"/>
              <a:t>i</a:t>
            </a:r>
            <a:r>
              <a:rPr lang="en-US" sz="2000" dirty="0" smtClean="0"/>
              <a:t>’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str</a:t>
            </a:r>
            <a:r>
              <a:rPr lang="en-US" sz="2000" dirty="0" smtClean="0"/>
              <a:t> </a:t>
            </a:r>
            <a:r>
              <a:rPr lang="en-US" sz="2000" dirty="0" err="1" smtClean="0"/>
              <a:t>kemunculan</a:t>
            </a:r>
            <a:r>
              <a:rPr lang="en-US" sz="2000" dirty="0" smtClean="0"/>
              <a:t> </a:t>
            </a:r>
            <a:r>
              <a:rPr lang="en-US" sz="2000" dirty="0" err="1" smtClean="0"/>
              <a:t>ketiga</a:t>
            </a:r>
            <a:endParaRPr lang="en-US" sz="2000" dirty="0" smtClean="0"/>
          </a:p>
          <a:p>
            <a:endParaRPr lang="en-US" sz="1000" dirty="0" smtClean="0"/>
          </a:p>
          <a:p>
            <a:r>
              <a:rPr lang="en-US" sz="2200" dirty="0" err="1" smtClean="0"/>
              <a:t>int</a:t>
            </a:r>
            <a:r>
              <a:rPr lang="en-US" sz="2200" dirty="0" smtClean="0"/>
              <a:t> index7 = </a:t>
            </a:r>
            <a:r>
              <a:rPr lang="en-US" sz="2200" dirty="0" err="1" smtClean="0"/>
              <a:t>str.indexOf</a:t>
            </a:r>
            <a:r>
              <a:rPr lang="en-US" sz="2200" dirty="0" smtClean="0"/>
              <a:t>(”i”,index6+1); </a:t>
            </a:r>
          </a:p>
          <a:p>
            <a:r>
              <a:rPr lang="en-US" sz="2000" dirty="0" smtClean="0"/>
              <a:t>//index6 </a:t>
            </a:r>
            <a:r>
              <a:rPr lang="en-US" sz="2000" dirty="0" err="1" smtClean="0"/>
              <a:t>berisi</a:t>
            </a:r>
            <a:r>
              <a:rPr lang="en-US" sz="2000" dirty="0" smtClean="0"/>
              <a:t> </a:t>
            </a:r>
            <a:r>
              <a:rPr lang="en-US" sz="2000" dirty="0" err="1" smtClean="0"/>
              <a:t>posisi</a:t>
            </a:r>
            <a:r>
              <a:rPr lang="en-US" sz="2000" dirty="0" smtClean="0"/>
              <a:t> </a:t>
            </a:r>
            <a:r>
              <a:rPr lang="en-US" sz="2000" dirty="0" err="1" smtClean="0"/>
              <a:t>karakter</a:t>
            </a:r>
            <a:r>
              <a:rPr lang="en-US" sz="2000" dirty="0" smtClean="0"/>
              <a:t> ’</a:t>
            </a:r>
            <a:r>
              <a:rPr lang="en-US" sz="2000" dirty="0" err="1" smtClean="0"/>
              <a:t>i</a:t>
            </a:r>
            <a:r>
              <a:rPr lang="en-US" sz="2000" dirty="0" smtClean="0"/>
              <a:t>’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str</a:t>
            </a:r>
            <a:r>
              <a:rPr lang="en-US" sz="2000" dirty="0" smtClean="0"/>
              <a:t> </a:t>
            </a:r>
            <a:r>
              <a:rPr lang="en-US" sz="2000" dirty="0" err="1" smtClean="0"/>
              <a:t>kemunculan</a:t>
            </a:r>
            <a:r>
              <a:rPr lang="en-US" sz="2000" dirty="0" smtClean="0"/>
              <a:t> </a:t>
            </a:r>
            <a:r>
              <a:rPr lang="en-US" sz="2000" dirty="0" err="1" smtClean="0"/>
              <a:t>keempat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err="1" smtClean="0"/>
              <a:t>boolean</a:t>
            </a:r>
            <a:r>
              <a:rPr lang="en-US" sz="2000" dirty="0" smtClean="0"/>
              <a:t> hasil1 = </a:t>
            </a:r>
            <a:r>
              <a:rPr lang="en-US" sz="2000" dirty="0" err="1" smtClean="0"/>
              <a:t>str.startsWith</a:t>
            </a:r>
            <a:r>
              <a:rPr lang="en-US" sz="2000" dirty="0" smtClean="0"/>
              <a:t>(”</a:t>
            </a:r>
            <a:r>
              <a:rPr lang="en-US" sz="2000" dirty="0" err="1" smtClean="0"/>
              <a:t>Nilai</a:t>
            </a:r>
            <a:r>
              <a:rPr lang="en-US" sz="2000" dirty="0" smtClean="0"/>
              <a:t>”);</a:t>
            </a:r>
          </a:p>
          <a:p>
            <a:r>
              <a:rPr lang="en-US" sz="2000" dirty="0" err="1" smtClean="0"/>
              <a:t>boolean</a:t>
            </a:r>
            <a:r>
              <a:rPr lang="en-US" sz="2000" dirty="0" smtClean="0"/>
              <a:t> hasil2= </a:t>
            </a:r>
            <a:r>
              <a:rPr lang="en-US" sz="2000" dirty="0" err="1" smtClean="0"/>
              <a:t>str.endsWith</a:t>
            </a:r>
            <a:r>
              <a:rPr lang="en-US" sz="2000" dirty="0" smtClean="0"/>
              <a:t>(”ring”);</a:t>
            </a:r>
          </a:p>
          <a:p>
            <a:r>
              <a:rPr lang="en-US" sz="2000" dirty="0" err="1" smtClean="0"/>
              <a:t>System.out.println</a:t>
            </a:r>
            <a:r>
              <a:rPr lang="en-US" sz="2000" dirty="0" smtClean="0"/>
              <a:t>(hasil1);</a:t>
            </a:r>
          </a:p>
          <a:p>
            <a:r>
              <a:rPr lang="en-US" sz="2000" dirty="0" err="1" smtClean="0"/>
              <a:t>System.out.println</a:t>
            </a:r>
            <a:r>
              <a:rPr lang="en-US" sz="2000" dirty="0" smtClean="0"/>
              <a:t>(hasil2);</a:t>
            </a:r>
          </a:p>
          <a:p>
            <a:r>
              <a:rPr lang="en-US" sz="2000" dirty="0" smtClean="0"/>
              <a:t>//true</a:t>
            </a:r>
          </a:p>
          <a:p>
            <a:r>
              <a:rPr lang="en-US" sz="2000" dirty="0" smtClean="0"/>
              <a:t>//true</a:t>
            </a:r>
          </a:p>
          <a:p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639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>
                <a:effectLst/>
              </a:rPr>
              <a:t>Delapan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Operasi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pada</a:t>
            </a:r>
            <a:r>
              <a:rPr lang="en-US" sz="2800" dirty="0" smtClean="0">
                <a:effectLst/>
              </a:rPr>
              <a:t> Class String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/>
          <a:lstStyle/>
          <a:p>
            <a:r>
              <a:rPr lang="en-US" dirty="0" smtClean="0"/>
              <a:t>7.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substring </a:t>
            </a:r>
            <a:r>
              <a:rPr lang="en-US" dirty="0" err="1" smtClean="0"/>
              <a:t>dalam</a:t>
            </a:r>
            <a:r>
              <a:rPr lang="en-US" dirty="0" smtClean="0"/>
              <a:t> String</a:t>
            </a:r>
          </a:p>
          <a:p>
            <a:r>
              <a:rPr lang="en-US" sz="2600" b="1" dirty="0" smtClean="0"/>
              <a:t>String </a:t>
            </a:r>
            <a:r>
              <a:rPr lang="en-US" sz="2600" b="1" dirty="0" err="1" smtClean="0"/>
              <a:t>strAsli</a:t>
            </a:r>
            <a:r>
              <a:rPr lang="en-US" sz="2600" b="1" dirty="0" smtClean="0"/>
              <a:t> = new String(”</a:t>
            </a:r>
            <a:r>
              <a:rPr lang="en-US" sz="2600" b="1" dirty="0" err="1" smtClean="0"/>
              <a:t>saya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belajar</a:t>
            </a:r>
            <a:r>
              <a:rPr lang="en-US" sz="2600" b="1" dirty="0" smtClean="0"/>
              <a:t> OOP”);</a:t>
            </a:r>
          </a:p>
          <a:p>
            <a:r>
              <a:rPr lang="en-US" sz="2600" dirty="0" smtClean="0"/>
              <a:t>String strBaru1 = </a:t>
            </a:r>
            <a:r>
              <a:rPr lang="en-US" sz="2600" dirty="0" err="1" smtClean="0"/>
              <a:t>strAsli.substring</a:t>
            </a:r>
            <a:r>
              <a:rPr lang="en-US" sz="2600" dirty="0" smtClean="0"/>
              <a:t>(12);</a:t>
            </a:r>
          </a:p>
          <a:p>
            <a:r>
              <a:rPr lang="en-US" sz="2600" dirty="0" smtClean="0"/>
              <a:t>//strBaru1 </a:t>
            </a:r>
            <a:r>
              <a:rPr lang="en-US" sz="2600" dirty="0" err="1" smtClean="0"/>
              <a:t>berisi</a:t>
            </a:r>
            <a:r>
              <a:rPr lang="en-US" sz="2600" dirty="0" smtClean="0"/>
              <a:t> string </a:t>
            </a:r>
            <a:r>
              <a:rPr lang="en-US" sz="2600" dirty="0" err="1" smtClean="0"/>
              <a:t>mulai</a:t>
            </a:r>
            <a:r>
              <a:rPr lang="en-US" sz="2600" dirty="0" smtClean="0"/>
              <a:t> index ke-12</a:t>
            </a:r>
          </a:p>
          <a:p>
            <a:endParaRPr lang="en-US" sz="2600" dirty="0" smtClean="0"/>
          </a:p>
          <a:p>
            <a:r>
              <a:rPr lang="en-US" sz="2600" dirty="0" smtClean="0"/>
              <a:t>String strBaru2 = </a:t>
            </a:r>
            <a:r>
              <a:rPr lang="en-US" sz="2600" dirty="0" err="1" smtClean="0"/>
              <a:t>strAsli.substring</a:t>
            </a:r>
            <a:r>
              <a:rPr lang="en-US" sz="2600" dirty="0" smtClean="0"/>
              <a:t>(5,11);</a:t>
            </a:r>
          </a:p>
          <a:p>
            <a:r>
              <a:rPr lang="en-US" sz="2000" dirty="0" smtClean="0"/>
              <a:t>//strBaru2 </a:t>
            </a:r>
            <a:r>
              <a:rPr lang="en-US" sz="2000" dirty="0" err="1" smtClean="0"/>
              <a:t>berisi</a:t>
            </a:r>
            <a:r>
              <a:rPr lang="en-US" sz="2000" dirty="0" smtClean="0"/>
              <a:t> string </a:t>
            </a:r>
            <a:r>
              <a:rPr lang="en-US" sz="2000" dirty="0" err="1" smtClean="0"/>
              <a:t>mulai</a:t>
            </a:r>
            <a:r>
              <a:rPr lang="en-US" sz="2000" dirty="0" smtClean="0"/>
              <a:t> index ke-5 </a:t>
            </a:r>
            <a:r>
              <a:rPr lang="en-US" sz="2000" dirty="0" err="1" smtClean="0"/>
              <a:t>sampai</a:t>
            </a:r>
            <a:r>
              <a:rPr lang="en-US" sz="2000" dirty="0" smtClean="0"/>
              <a:t> index ke-12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effectLst/>
              </a:rPr>
              <a:t>Delapan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Operasi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pada</a:t>
            </a:r>
            <a:r>
              <a:rPr lang="en-US" sz="3200" dirty="0" smtClean="0">
                <a:effectLst/>
              </a:rPr>
              <a:t> Class String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788091"/>
          </a:xfrm>
        </p:spPr>
        <p:txBody>
          <a:bodyPr/>
          <a:lstStyle/>
          <a:p>
            <a:r>
              <a:rPr lang="en-US" dirty="0" smtClean="0"/>
              <a:t>8. </a:t>
            </a:r>
            <a:r>
              <a:rPr lang="en-US" dirty="0" err="1" smtClean="0"/>
              <a:t>Mengganti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character </a:t>
            </a:r>
            <a:r>
              <a:rPr lang="en-US" dirty="0" err="1" smtClean="0"/>
              <a:t>dalam</a:t>
            </a:r>
            <a:r>
              <a:rPr lang="en-US" dirty="0" smtClean="0"/>
              <a:t> String</a:t>
            </a:r>
          </a:p>
          <a:p>
            <a:r>
              <a:rPr lang="en-US" dirty="0" smtClean="0"/>
              <a:t>String strBaru3 = </a:t>
            </a:r>
            <a:r>
              <a:rPr lang="en-US" dirty="0" err="1" smtClean="0"/>
              <a:t>strAsli.replace</a:t>
            </a:r>
            <a:r>
              <a:rPr lang="en-US" dirty="0" smtClean="0"/>
              <a:t>(’</a:t>
            </a:r>
            <a:r>
              <a:rPr lang="en-US" dirty="0" err="1" smtClean="0"/>
              <a:t>y’,’m</a:t>
            </a:r>
            <a:r>
              <a:rPr lang="en-US" dirty="0" smtClean="0"/>
              <a:t>’);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(strBaru3);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hasilnya</a:t>
            </a:r>
            <a:r>
              <a:rPr lang="en-US" dirty="0" smtClean="0"/>
              <a:t> ”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OOP”</a:t>
            </a:r>
          </a:p>
          <a:p>
            <a:endParaRPr lang="en-US" dirty="0" smtClean="0"/>
          </a:p>
          <a:p>
            <a:r>
              <a:rPr lang="en-US" dirty="0" smtClean="0"/>
              <a:t>String strBaru4 = </a:t>
            </a:r>
            <a:r>
              <a:rPr lang="en-US" dirty="0" err="1" smtClean="0"/>
              <a:t>strAsli.replaceAll</a:t>
            </a:r>
            <a:r>
              <a:rPr lang="en-US" dirty="0" smtClean="0"/>
              <a:t>(’</a:t>
            </a:r>
            <a:r>
              <a:rPr lang="en-US" dirty="0" err="1" smtClean="0"/>
              <a:t>a’,’m</a:t>
            </a:r>
            <a:r>
              <a:rPr lang="en-US" dirty="0" smtClean="0"/>
              <a:t>’);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(strBaru4);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hasilnya</a:t>
            </a:r>
            <a:r>
              <a:rPr lang="en-US" dirty="0" smtClean="0"/>
              <a:t> ”</a:t>
            </a:r>
            <a:r>
              <a:rPr lang="en-US" dirty="0" err="1" smtClean="0"/>
              <a:t>smym</a:t>
            </a:r>
            <a:r>
              <a:rPr lang="en-US" dirty="0" smtClean="0"/>
              <a:t> </a:t>
            </a:r>
            <a:r>
              <a:rPr lang="en-US" dirty="0" err="1" smtClean="0"/>
              <a:t>belmjmr</a:t>
            </a:r>
            <a:r>
              <a:rPr lang="en-US" dirty="0" smtClean="0"/>
              <a:t> OOP”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effectLst/>
              </a:rPr>
              <a:t>Delapan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Operasi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pada</a:t>
            </a:r>
            <a:r>
              <a:rPr lang="en-US" sz="3200" dirty="0" smtClean="0">
                <a:effectLst/>
              </a:rPr>
              <a:t> Class String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/>
          <a:lstStyle/>
          <a:p>
            <a:r>
              <a:rPr lang="en-US" dirty="0" smtClean="0"/>
              <a:t>class TestString.java</a:t>
            </a:r>
          </a:p>
          <a:p>
            <a:r>
              <a:rPr lang="en-US" dirty="0" smtClean="0"/>
              <a:t>class Strkonstruktor.java</a:t>
            </a:r>
          </a:p>
          <a:p>
            <a:r>
              <a:rPr lang="en-US" dirty="0" smtClean="0"/>
              <a:t>class Caristr.java</a:t>
            </a:r>
          </a:p>
          <a:p>
            <a:r>
              <a:rPr lang="en-US" dirty="0" smtClean="0"/>
              <a:t>class Compare.java</a:t>
            </a:r>
          </a:p>
          <a:p>
            <a:r>
              <a:rPr lang="en-US" dirty="0" smtClean="0"/>
              <a:t>class SubStr.java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err="1" smtClean="0">
                <a:effectLst/>
              </a:rPr>
              <a:t>Contoh</a:t>
            </a:r>
            <a:r>
              <a:rPr lang="en-US" sz="2800" dirty="0" smtClean="0">
                <a:effectLst/>
              </a:rPr>
              <a:t> program </a:t>
            </a:r>
            <a:r>
              <a:rPr lang="en-US" sz="2800" dirty="0" err="1" smtClean="0">
                <a:effectLst/>
              </a:rPr>
              <a:t>penggunaan</a:t>
            </a:r>
            <a:r>
              <a:rPr lang="en-US" sz="2800" dirty="0" smtClean="0">
                <a:effectLst/>
              </a:rPr>
              <a:t> String </a:t>
            </a:r>
            <a:r>
              <a:rPr lang="en-US" sz="2800" dirty="0" err="1" smtClean="0">
                <a:effectLst/>
              </a:rPr>
              <a:t>sebagai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tipe</a:t>
            </a:r>
            <a:r>
              <a:rPr lang="en-US" sz="2800" dirty="0" smtClean="0">
                <a:effectLst/>
              </a:rPr>
              <a:t> data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94049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class String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konstanta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 class </a:t>
            </a:r>
            <a:r>
              <a:rPr lang="en-US" dirty="0" err="1" smtClean="0"/>
              <a:t>StringBuffer</a:t>
            </a:r>
            <a:r>
              <a:rPr lang="en-US" dirty="0" smtClean="0"/>
              <a:t> yang </a:t>
            </a:r>
            <a:r>
              <a:rPr lang="en-US" dirty="0" err="1" smtClean="0"/>
              <a:t>objeknya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string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diedit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program </a:t>
            </a:r>
            <a:r>
              <a:rPr lang="en-US" dirty="0" err="1" smtClean="0"/>
              <a:t>berjalan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Editing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method-</a:t>
            </a:r>
            <a:r>
              <a:rPr lang="en-US" dirty="0" err="1" smtClean="0"/>
              <a:t>methodnya</a:t>
            </a:r>
            <a:r>
              <a:rPr lang="en-US" dirty="0" smtClean="0"/>
              <a:t> </a:t>
            </a:r>
            <a:r>
              <a:rPr lang="en-US" dirty="0" err="1" smtClean="0"/>
              <a:t>sperti</a:t>
            </a:r>
            <a:r>
              <a:rPr lang="en-US" dirty="0" smtClean="0"/>
              <a:t>: </a:t>
            </a:r>
          </a:p>
          <a:p>
            <a:r>
              <a:rPr lang="en-US" b="1" dirty="0" smtClean="0"/>
              <a:t>append(String);</a:t>
            </a:r>
          </a:p>
          <a:p>
            <a:r>
              <a:rPr lang="en-US" b="1" dirty="0" smtClean="0"/>
              <a:t>insert(</a:t>
            </a:r>
            <a:r>
              <a:rPr lang="en-US" b="1" dirty="0" err="1" smtClean="0"/>
              <a:t>posisi</a:t>
            </a:r>
            <a:r>
              <a:rPr lang="en-US" b="1" dirty="0" smtClean="0"/>
              <a:t>, String);</a:t>
            </a:r>
          </a:p>
          <a:p>
            <a:r>
              <a:rPr lang="en-US" b="1" dirty="0" smtClean="0"/>
              <a:t>delete(</a:t>
            </a:r>
            <a:r>
              <a:rPr lang="en-US" b="1" dirty="0" err="1" smtClean="0"/>
              <a:t>posisi</a:t>
            </a:r>
            <a:r>
              <a:rPr lang="en-US" b="1" dirty="0" smtClean="0"/>
              <a:t>, String);</a:t>
            </a:r>
          </a:p>
          <a:p>
            <a:r>
              <a:rPr lang="en-US" b="1" dirty="0" err="1" smtClean="0"/>
              <a:t>setCharAt</a:t>
            </a:r>
            <a:r>
              <a:rPr lang="en-US" b="1" dirty="0" smtClean="0"/>
              <a:t>(</a:t>
            </a:r>
            <a:r>
              <a:rPr lang="en-US" b="1" dirty="0" err="1" smtClean="0"/>
              <a:t>posisi</a:t>
            </a:r>
            <a:r>
              <a:rPr lang="en-US" b="1" dirty="0" smtClean="0"/>
              <a:t>, String);</a:t>
            </a:r>
          </a:p>
          <a:p>
            <a:r>
              <a:rPr lang="en-US" dirty="0" err="1" smtClean="0"/>
              <a:t>Walaupun</a:t>
            </a:r>
            <a:r>
              <a:rPr lang="en-US" dirty="0" smtClean="0"/>
              <a:t> class String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method </a:t>
            </a:r>
            <a:r>
              <a:rPr lang="en-US" b="1" dirty="0" smtClean="0"/>
              <a:t>replace(String, String)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mengedit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objeknya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program </a:t>
            </a:r>
            <a:r>
              <a:rPr lang="en-US" dirty="0" err="1" smtClean="0"/>
              <a:t>berjalan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563562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effectLst/>
              </a:rPr>
              <a:t>Class </a:t>
            </a:r>
            <a:r>
              <a:rPr lang="en-US" sz="3200" dirty="0" err="1" smtClean="0">
                <a:effectLst/>
              </a:rPr>
              <a:t>StringBuffer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092891"/>
          </a:xfrm>
        </p:spPr>
        <p:txBody>
          <a:bodyPr>
            <a:normAutofit lnSpcReduction="10000"/>
          </a:bodyPr>
          <a:lstStyle/>
          <a:p>
            <a:r>
              <a:rPr lang="en-US" b="1" i="1" dirty="0" smtClean="0"/>
              <a:t>public </a:t>
            </a:r>
            <a:r>
              <a:rPr lang="en-US" b="1" i="1" dirty="0" err="1" smtClean="0"/>
              <a:t>StringBuffer</a:t>
            </a:r>
            <a:r>
              <a:rPr lang="en-US" b="1" i="1" dirty="0" smtClean="0"/>
              <a:t>();</a:t>
            </a:r>
          </a:p>
          <a:p>
            <a:r>
              <a:rPr lang="en-US" b="1" i="1" dirty="0" smtClean="0"/>
              <a:t>public </a:t>
            </a:r>
            <a:r>
              <a:rPr lang="en-US" b="1" i="1" dirty="0" err="1" smtClean="0"/>
              <a:t>StringBuffer</a:t>
            </a:r>
            <a:r>
              <a:rPr lang="en-US" b="1" i="1" dirty="0" smtClean="0"/>
              <a:t>(</a:t>
            </a:r>
            <a:r>
              <a:rPr lang="en-US" b="1" i="1" dirty="0" err="1" smtClean="0"/>
              <a:t>int</a:t>
            </a:r>
            <a:r>
              <a:rPr lang="en-US" b="1" i="1" dirty="0" smtClean="0"/>
              <a:t> </a:t>
            </a:r>
            <a:r>
              <a:rPr lang="en-US" b="1" i="1" dirty="0" err="1" smtClean="0"/>
              <a:t>kapasitas</a:t>
            </a:r>
            <a:r>
              <a:rPr lang="en-US" b="1" i="1" dirty="0" smtClean="0"/>
              <a:t>);</a:t>
            </a:r>
          </a:p>
          <a:p>
            <a:r>
              <a:rPr lang="en-US" b="1" i="1" dirty="0" err="1" smtClean="0"/>
              <a:t>publis</a:t>
            </a:r>
            <a:r>
              <a:rPr lang="en-US" b="1" i="1" dirty="0" smtClean="0"/>
              <a:t> </a:t>
            </a:r>
            <a:r>
              <a:rPr lang="en-US" b="1" i="1" dirty="0" err="1" smtClean="0"/>
              <a:t>StringBuffer</a:t>
            </a:r>
            <a:r>
              <a:rPr lang="en-US" b="1" i="1" dirty="0" smtClean="0"/>
              <a:t>(String </a:t>
            </a:r>
            <a:r>
              <a:rPr lang="en-US" b="1" i="1" dirty="0" err="1" smtClean="0"/>
              <a:t>str</a:t>
            </a:r>
            <a:r>
              <a:rPr lang="en-US" b="1" i="1" dirty="0" smtClean="0"/>
              <a:t>);</a:t>
            </a:r>
          </a:p>
          <a:p>
            <a:endParaRPr lang="en-US" sz="1000" dirty="0" smtClean="0"/>
          </a:p>
          <a:p>
            <a:r>
              <a:rPr lang="en-US" sz="2200" dirty="0" err="1" smtClean="0"/>
              <a:t>Contoh</a:t>
            </a:r>
            <a:r>
              <a:rPr lang="en-US" sz="2200" dirty="0" smtClean="0"/>
              <a:t> </a:t>
            </a:r>
            <a:r>
              <a:rPr lang="en-US" sz="2200" dirty="0" err="1" smtClean="0"/>
              <a:t>cara</a:t>
            </a:r>
            <a:r>
              <a:rPr lang="en-US" sz="2200" dirty="0" smtClean="0"/>
              <a:t> </a:t>
            </a:r>
            <a:r>
              <a:rPr lang="en-US" sz="2200" dirty="0" err="1" smtClean="0"/>
              <a:t>perwujudan</a:t>
            </a:r>
            <a:r>
              <a:rPr lang="en-US" sz="2200" dirty="0" smtClean="0"/>
              <a:t> </a:t>
            </a:r>
            <a:r>
              <a:rPr lang="en-US" sz="2200" dirty="0" err="1" smtClean="0"/>
              <a:t>objek</a:t>
            </a:r>
            <a:r>
              <a:rPr lang="en-US" sz="2200" dirty="0" smtClean="0"/>
              <a:t> </a:t>
            </a:r>
            <a:r>
              <a:rPr lang="en-US" sz="2200" dirty="0" err="1" smtClean="0"/>
              <a:t>miliki</a:t>
            </a:r>
            <a:r>
              <a:rPr lang="en-US" sz="2200" dirty="0" smtClean="0"/>
              <a:t> </a:t>
            </a:r>
            <a:r>
              <a:rPr lang="en-US" sz="2200" b="1" dirty="0" smtClean="0"/>
              <a:t>class </a:t>
            </a:r>
            <a:r>
              <a:rPr lang="en-US" sz="2200" b="1" dirty="0" err="1" smtClean="0"/>
              <a:t>StringBuffer</a:t>
            </a:r>
            <a:r>
              <a:rPr lang="en-US" sz="2200" b="1" dirty="0" smtClean="0"/>
              <a:t>()</a:t>
            </a:r>
            <a:r>
              <a:rPr lang="en-US" sz="2200" dirty="0" smtClean="0"/>
              <a:t>:</a:t>
            </a:r>
          </a:p>
          <a:p>
            <a:r>
              <a:rPr lang="en-US" b="1" i="1" dirty="0" err="1" smtClean="0"/>
              <a:t>StringBuffer</a:t>
            </a:r>
            <a:r>
              <a:rPr lang="en-US" b="1" i="1" dirty="0" smtClean="0"/>
              <a:t> sb1 = new </a:t>
            </a:r>
            <a:r>
              <a:rPr lang="en-US" b="1" i="1" dirty="0" err="1" smtClean="0"/>
              <a:t>StringBuffer</a:t>
            </a:r>
            <a:r>
              <a:rPr lang="en-US" b="1" i="1" dirty="0" smtClean="0"/>
              <a:t>();</a:t>
            </a:r>
          </a:p>
          <a:p>
            <a:r>
              <a:rPr lang="en-US" b="1" i="1" dirty="0" err="1" smtClean="0"/>
              <a:t>StringBuffer</a:t>
            </a:r>
            <a:r>
              <a:rPr lang="en-US" b="1" i="1" dirty="0" smtClean="0"/>
              <a:t> sb2 = new </a:t>
            </a:r>
            <a:r>
              <a:rPr lang="en-US" b="1" i="1" dirty="0" err="1" smtClean="0"/>
              <a:t>StringBuffer</a:t>
            </a:r>
            <a:r>
              <a:rPr lang="en-US" b="1" i="1" dirty="0" smtClean="0"/>
              <a:t>(32);</a:t>
            </a:r>
          </a:p>
          <a:p>
            <a:r>
              <a:rPr lang="en-US" sz="2400" dirty="0" smtClean="0"/>
              <a:t>//</a:t>
            </a:r>
            <a:r>
              <a:rPr lang="en-US" sz="2400" dirty="0" err="1" smtClean="0"/>
              <a:t>Objek</a:t>
            </a:r>
            <a:r>
              <a:rPr lang="en-US" sz="2400" dirty="0" smtClean="0"/>
              <a:t> sb1 </a:t>
            </a:r>
            <a:r>
              <a:rPr lang="en-US" sz="2400" dirty="0" err="1" smtClean="0"/>
              <a:t>masih</a:t>
            </a:r>
            <a:r>
              <a:rPr lang="en-US" sz="2400" dirty="0" smtClean="0"/>
              <a:t> </a:t>
            </a:r>
            <a:r>
              <a:rPr lang="en-US" sz="2400" dirty="0" err="1" smtClean="0"/>
              <a:t>kosong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//</a:t>
            </a:r>
            <a:r>
              <a:rPr lang="en-US" sz="2400" dirty="0" err="1" smtClean="0"/>
              <a:t>Objek</a:t>
            </a:r>
            <a:r>
              <a:rPr lang="en-US" sz="2400" dirty="0" smtClean="0"/>
              <a:t> sb2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masih</a:t>
            </a:r>
            <a:r>
              <a:rPr lang="en-US" sz="2400" dirty="0" smtClean="0"/>
              <a:t> </a:t>
            </a:r>
            <a:r>
              <a:rPr lang="en-US" sz="2400" dirty="0" err="1" smtClean="0"/>
              <a:t>kosong</a:t>
            </a:r>
            <a:r>
              <a:rPr lang="en-US" sz="2400" dirty="0" smtClean="0"/>
              <a:t> </a:t>
            </a:r>
            <a:r>
              <a:rPr lang="en-US" sz="2400" dirty="0" err="1" smtClean="0"/>
              <a:t>walaupun</a:t>
            </a:r>
            <a:r>
              <a:rPr lang="en-US" sz="2400" dirty="0" smtClean="0"/>
              <a:t> </a:t>
            </a:r>
            <a:r>
              <a:rPr lang="en-US" sz="2400" dirty="0" err="1" smtClean="0"/>
              <a:t>disediakan</a:t>
            </a:r>
            <a:r>
              <a:rPr lang="en-US" sz="2400" dirty="0" smtClean="0"/>
              <a:t> //</a:t>
            </a:r>
            <a:r>
              <a:rPr lang="en-US" sz="2400" dirty="0" err="1" smtClean="0"/>
              <a:t>tempat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kapasitas</a:t>
            </a:r>
            <a:r>
              <a:rPr lang="en-US" sz="2400" dirty="0" smtClean="0"/>
              <a:t> 32 </a:t>
            </a:r>
            <a:r>
              <a:rPr lang="en-US" sz="2400" dirty="0" err="1" smtClean="0"/>
              <a:t>karakter</a:t>
            </a:r>
            <a:r>
              <a:rPr lang="en-US" sz="2400" dirty="0" smtClean="0"/>
              <a:t>.</a:t>
            </a:r>
          </a:p>
          <a:p>
            <a:endParaRPr lang="en-US" sz="1000" dirty="0" smtClean="0"/>
          </a:p>
          <a:p>
            <a:r>
              <a:rPr lang="en-US" sz="2100" b="1" i="1" dirty="0" err="1" smtClean="0"/>
              <a:t>StringBuffer</a:t>
            </a:r>
            <a:r>
              <a:rPr lang="en-US" sz="2100" b="1" i="1" dirty="0" smtClean="0"/>
              <a:t> sb3 = new </a:t>
            </a:r>
            <a:r>
              <a:rPr lang="en-US" sz="2100" b="1" i="1" dirty="0" err="1" smtClean="0"/>
              <a:t>StringBuffer</a:t>
            </a:r>
            <a:r>
              <a:rPr lang="en-US" sz="2100" b="1" i="1" dirty="0" smtClean="0"/>
              <a:t>(”</a:t>
            </a:r>
            <a:r>
              <a:rPr lang="en-US" sz="2100" b="1" i="1" dirty="0" err="1" smtClean="0"/>
              <a:t>Saya</a:t>
            </a:r>
            <a:r>
              <a:rPr lang="en-US" sz="2100" b="1" i="1" dirty="0" smtClean="0"/>
              <a:t> </a:t>
            </a:r>
            <a:r>
              <a:rPr lang="en-US" sz="2100" b="1" i="1" dirty="0" err="1" smtClean="0"/>
              <a:t>belajar</a:t>
            </a:r>
            <a:r>
              <a:rPr lang="en-US" sz="2100" b="1" i="1" dirty="0" smtClean="0"/>
              <a:t> </a:t>
            </a:r>
            <a:r>
              <a:rPr lang="en-US" sz="2100" b="1" i="1" dirty="0" err="1" smtClean="0"/>
              <a:t>StringBuffer</a:t>
            </a:r>
            <a:r>
              <a:rPr lang="en-US" sz="2100" b="1" i="1" dirty="0" smtClean="0"/>
              <a:t>”);</a:t>
            </a:r>
          </a:p>
          <a:p>
            <a:r>
              <a:rPr lang="en-US" sz="2400" dirty="0" smtClean="0"/>
              <a:t> //</a:t>
            </a:r>
            <a:r>
              <a:rPr lang="en-US" sz="2400" dirty="0" err="1" smtClean="0"/>
              <a:t>Objek</a:t>
            </a:r>
            <a:r>
              <a:rPr lang="en-US" sz="2400" dirty="0" smtClean="0"/>
              <a:t> sb3 </a:t>
            </a:r>
            <a:r>
              <a:rPr lang="en-US" sz="2400" dirty="0" err="1" smtClean="0"/>
              <a:t>berisi</a:t>
            </a:r>
            <a:r>
              <a:rPr lang="en-US" sz="2400" dirty="0" smtClean="0"/>
              <a:t> string ”</a:t>
            </a:r>
            <a:r>
              <a:rPr lang="en-US" sz="2400" dirty="0" err="1" smtClean="0"/>
              <a:t>Saya</a:t>
            </a:r>
            <a:r>
              <a:rPr lang="en-US" sz="2400" dirty="0" smtClean="0"/>
              <a:t> </a:t>
            </a:r>
            <a:r>
              <a:rPr lang="en-US" sz="2400" dirty="0" err="1" smtClean="0"/>
              <a:t>belajar</a:t>
            </a:r>
            <a:r>
              <a:rPr lang="en-US" sz="2400" dirty="0" smtClean="0"/>
              <a:t> </a:t>
            </a:r>
            <a:r>
              <a:rPr lang="en-US" sz="2400" dirty="0" err="1" smtClean="0"/>
              <a:t>StringBuffer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639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>
                <a:effectLst/>
              </a:rPr>
              <a:t>Tiga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Costructor</a:t>
            </a:r>
            <a:r>
              <a:rPr lang="en-US" sz="2800" dirty="0" smtClean="0">
                <a:effectLst/>
              </a:rPr>
              <a:t>() </a:t>
            </a:r>
            <a:r>
              <a:rPr lang="en-US" sz="2800" dirty="0" err="1" smtClean="0">
                <a:effectLst/>
              </a:rPr>
              <a:t>miliki</a:t>
            </a:r>
            <a:r>
              <a:rPr lang="en-US" sz="2800" dirty="0" smtClean="0">
                <a:effectLst/>
              </a:rPr>
              <a:t> class </a:t>
            </a:r>
            <a:r>
              <a:rPr lang="en-US" sz="2800" dirty="0" err="1" smtClean="0">
                <a:effectLst/>
              </a:rPr>
              <a:t>StringBuffer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StringBuffer</a:t>
            </a:r>
            <a:r>
              <a:rPr lang="en-US" dirty="0" smtClean="0"/>
              <a:t> s1 = new </a:t>
            </a:r>
            <a:r>
              <a:rPr lang="en-US" dirty="0" err="1" smtClean="0"/>
              <a:t>StringBuffer</a:t>
            </a:r>
            <a:r>
              <a:rPr lang="en-US" dirty="0" smtClean="0"/>
              <a:t>(14);</a:t>
            </a:r>
          </a:p>
          <a:p>
            <a:r>
              <a:rPr lang="en-US" dirty="0" smtClean="0"/>
              <a:t> 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(”</a:t>
            </a:r>
            <a:r>
              <a:rPr lang="en-US" dirty="0" err="1" smtClean="0"/>
              <a:t>Kapasitas</a:t>
            </a:r>
            <a:r>
              <a:rPr lang="en-US" dirty="0" smtClean="0"/>
              <a:t> = ”+ s1.capacity()); 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hasilnya</a:t>
            </a:r>
            <a:r>
              <a:rPr lang="en-US" dirty="0" smtClean="0"/>
              <a:t> 14</a:t>
            </a:r>
          </a:p>
          <a:p>
            <a:r>
              <a:rPr lang="en-US" dirty="0" smtClean="0"/>
              <a:t> 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(”</a:t>
            </a:r>
            <a:r>
              <a:rPr lang="en-US" dirty="0" err="1" smtClean="0"/>
              <a:t>Panjang</a:t>
            </a:r>
            <a:r>
              <a:rPr lang="en-US" dirty="0" smtClean="0"/>
              <a:t> = ”+ s1.length()); 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hasilnya</a:t>
            </a:r>
            <a:r>
              <a:rPr lang="en-US" dirty="0" smtClean="0"/>
              <a:t> 0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sb3.setLength(3);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(sb3); // </a:t>
            </a:r>
            <a:r>
              <a:rPr lang="en-US" dirty="0" err="1" smtClean="0"/>
              <a:t>hasilnya</a:t>
            </a:r>
            <a:r>
              <a:rPr lang="en-US" dirty="0" smtClean="0"/>
              <a:t> Say</a:t>
            </a:r>
          </a:p>
          <a:p>
            <a:r>
              <a:rPr lang="en-US" dirty="0" smtClean="0"/>
              <a:t> 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(”</a:t>
            </a:r>
            <a:r>
              <a:rPr lang="en-US" dirty="0" err="1" smtClean="0"/>
              <a:t>Panjang</a:t>
            </a:r>
            <a:r>
              <a:rPr lang="en-US" dirty="0" smtClean="0"/>
              <a:t> = ”+ sb3.length()); 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hasilnya</a:t>
            </a:r>
            <a:r>
              <a:rPr lang="en-US" dirty="0" smtClean="0"/>
              <a:t> 3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err="1" smtClean="0">
                <a:effectLst/>
              </a:rPr>
              <a:t>Beberapa</a:t>
            </a:r>
            <a:r>
              <a:rPr lang="en-US" sz="2800" dirty="0" smtClean="0">
                <a:effectLst/>
              </a:rPr>
              <a:t> method </a:t>
            </a:r>
            <a:r>
              <a:rPr lang="en-US" sz="2800" dirty="0" err="1" smtClean="0">
                <a:effectLst/>
              </a:rPr>
              <a:t>untuk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memodifikasi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isi</a:t>
            </a:r>
            <a:r>
              <a:rPr lang="en-US" sz="2800" dirty="0" smtClean="0">
                <a:effectLst/>
              </a:rPr>
              <a:t> buffer </a:t>
            </a:r>
            <a:br>
              <a:rPr lang="en-US" sz="2800" dirty="0" smtClean="0">
                <a:effectLst/>
              </a:rPr>
            </a:br>
            <a:r>
              <a:rPr lang="en-US" sz="2800" dirty="0" smtClean="0">
                <a:effectLst/>
              </a:rPr>
              <a:t>yang </a:t>
            </a:r>
            <a:r>
              <a:rPr lang="en-US" sz="2800" dirty="0" err="1" smtClean="0">
                <a:effectLst/>
              </a:rPr>
              <a:t>berisi</a:t>
            </a:r>
            <a:r>
              <a:rPr lang="en-US" sz="2800" dirty="0" smtClean="0">
                <a:effectLst/>
              </a:rPr>
              <a:t> string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864291"/>
          </a:xfrm>
        </p:spPr>
        <p:txBody>
          <a:bodyPr/>
          <a:lstStyle/>
          <a:p>
            <a:r>
              <a:rPr lang="en-US" sz="2200" dirty="0" err="1" smtClean="0"/>
              <a:t>StringBuffer</a:t>
            </a:r>
            <a:r>
              <a:rPr lang="en-US" sz="2200" dirty="0" smtClean="0"/>
              <a:t> s1 = new </a:t>
            </a:r>
            <a:r>
              <a:rPr lang="en-US" sz="2200" dirty="0" err="1" smtClean="0"/>
              <a:t>StringBuffer</a:t>
            </a:r>
            <a:r>
              <a:rPr lang="en-US" sz="2200" dirty="0" smtClean="0"/>
              <a:t>(”</a:t>
            </a:r>
            <a:r>
              <a:rPr lang="en-US" sz="2200" dirty="0" err="1" smtClean="0"/>
              <a:t>Belajar</a:t>
            </a:r>
            <a:r>
              <a:rPr lang="en-US" sz="2200" dirty="0" smtClean="0"/>
              <a:t> </a:t>
            </a:r>
            <a:r>
              <a:rPr lang="en-US" sz="2200" dirty="0" err="1" smtClean="0"/>
              <a:t>StringBuffer</a:t>
            </a:r>
            <a:r>
              <a:rPr lang="en-US" sz="2200" dirty="0" smtClean="0"/>
              <a:t>”);</a:t>
            </a:r>
          </a:p>
          <a:p>
            <a:r>
              <a:rPr lang="en-US" dirty="0" smtClean="0"/>
              <a:t>char c1 = s1.charAt(9); 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(c1);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hasilnya</a:t>
            </a:r>
            <a:r>
              <a:rPr lang="en-US" dirty="0" smtClean="0"/>
              <a:t> t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s1.setCharAt(4,’r’); 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(s1); 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hasilnya</a:t>
            </a:r>
            <a:r>
              <a:rPr lang="en-US" dirty="0" smtClean="0"/>
              <a:t>: </a:t>
            </a:r>
            <a:r>
              <a:rPr lang="en-US" dirty="0" err="1" smtClean="0"/>
              <a:t>Bela</a:t>
            </a:r>
            <a:r>
              <a:rPr lang="en-US" b="1" dirty="0" err="1" smtClean="0"/>
              <a:t>r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StringBuffer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</p:spPr>
        <p:txBody>
          <a:bodyPr>
            <a:normAutofit/>
          </a:bodyPr>
          <a:lstStyle/>
          <a:p>
            <a:pPr algn="ctr"/>
            <a:r>
              <a:rPr lang="en-US" sz="2500" dirty="0" err="1" smtClean="0">
                <a:effectLst/>
              </a:rPr>
              <a:t>Contoh</a:t>
            </a:r>
            <a:r>
              <a:rPr lang="en-US" sz="2500" dirty="0" smtClean="0">
                <a:effectLst/>
              </a:rPr>
              <a:t> </a:t>
            </a:r>
            <a:r>
              <a:rPr lang="en-US" sz="2500" dirty="0" err="1" smtClean="0">
                <a:effectLst/>
              </a:rPr>
              <a:t>penggunaan</a:t>
            </a:r>
            <a:r>
              <a:rPr lang="en-US" sz="2500" dirty="0" smtClean="0">
                <a:effectLst/>
              </a:rPr>
              <a:t> method </a:t>
            </a:r>
            <a:r>
              <a:rPr lang="en-US" sz="2500" dirty="0" err="1" smtClean="0">
                <a:effectLst/>
              </a:rPr>
              <a:t>charAt</a:t>
            </a:r>
            <a:r>
              <a:rPr lang="en-US" sz="2500" dirty="0" smtClean="0">
                <a:effectLst/>
              </a:rPr>
              <a:t>() </a:t>
            </a:r>
            <a:r>
              <a:rPr lang="en-US" sz="2500" dirty="0" err="1" smtClean="0">
                <a:effectLst/>
              </a:rPr>
              <a:t>dan</a:t>
            </a:r>
            <a:r>
              <a:rPr lang="en-US" sz="2500" dirty="0" smtClean="0">
                <a:effectLst/>
              </a:rPr>
              <a:t> </a:t>
            </a:r>
            <a:r>
              <a:rPr lang="en-US" sz="2500" dirty="0" err="1" smtClean="0">
                <a:effectLst/>
              </a:rPr>
              <a:t>setCharAt</a:t>
            </a:r>
            <a:r>
              <a:rPr lang="en-US" sz="2500" dirty="0" smtClean="0">
                <a:effectLst/>
              </a:rPr>
              <a:t>()</a:t>
            </a:r>
            <a:endParaRPr lang="en-US" sz="2500" dirty="0">
              <a:effectLst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638800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 smtClean="0"/>
              <a:t>synchronized </a:t>
            </a:r>
            <a:r>
              <a:rPr lang="en-US" sz="2900" dirty="0" err="1" smtClean="0"/>
              <a:t>StringBuffer</a:t>
            </a:r>
            <a:r>
              <a:rPr lang="en-US" sz="2900" dirty="0" smtClean="0"/>
              <a:t> append(Object </a:t>
            </a:r>
            <a:r>
              <a:rPr lang="en-US" sz="2900" dirty="0" err="1" smtClean="0"/>
              <a:t>obj</a:t>
            </a:r>
            <a:r>
              <a:rPr lang="en-US" sz="2900" dirty="0" smtClean="0"/>
              <a:t>);</a:t>
            </a:r>
          </a:p>
          <a:p>
            <a:r>
              <a:rPr lang="en-US" sz="2900" dirty="0" smtClean="0"/>
              <a:t>synchronized </a:t>
            </a:r>
            <a:r>
              <a:rPr lang="en-US" sz="2900" dirty="0" err="1" smtClean="0"/>
              <a:t>StringBuffer</a:t>
            </a:r>
            <a:r>
              <a:rPr lang="en-US" sz="2900" dirty="0" smtClean="0"/>
              <a:t> append(String </a:t>
            </a:r>
            <a:r>
              <a:rPr lang="en-US" sz="2900" dirty="0" err="1" smtClean="0"/>
              <a:t>str</a:t>
            </a:r>
            <a:r>
              <a:rPr lang="en-US" sz="2900" dirty="0" smtClean="0"/>
              <a:t>);</a:t>
            </a:r>
          </a:p>
          <a:p>
            <a:r>
              <a:rPr lang="en-US" sz="2900" dirty="0" smtClean="0"/>
              <a:t>synchronized </a:t>
            </a:r>
            <a:r>
              <a:rPr lang="en-US" sz="2900" dirty="0" err="1" smtClean="0"/>
              <a:t>StringBuffer</a:t>
            </a:r>
            <a:r>
              <a:rPr lang="en-US" sz="2900" dirty="0" smtClean="0"/>
              <a:t> append(char </a:t>
            </a:r>
            <a:r>
              <a:rPr lang="en-US" sz="2900" dirty="0" err="1" smtClean="0"/>
              <a:t>ch</a:t>
            </a:r>
            <a:r>
              <a:rPr lang="en-US" sz="2900" dirty="0" smtClean="0"/>
              <a:t>);</a:t>
            </a:r>
          </a:p>
          <a:p>
            <a:r>
              <a:rPr lang="en-US" sz="2900" dirty="0" smtClean="0"/>
              <a:t>synchronized </a:t>
            </a:r>
            <a:r>
              <a:rPr lang="en-US" sz="2900" dirty="0" err="1" smtClean="0"/>
              <a:t>StringBuffer</a:t>
            </a:r>
            <a:r>
              <a:rPr lang="en-US" sz="2900" dirty="0" smtClean="0"/>
              <a:t> append(char </a:t>
            </a:r>
            <a:r>
              <a:rPr lang="en-US" sz="2900" dirty="0" err="1" smtClean="0"/>
              <a:t>ch</a:t>
            </a:r>
            <a:r>
              <a:rPr lang="en-US" sz="2900" dirty="0" smtClean="0"/>
              <a:t>[]);</a:t>
            </a:r>
          </a:p>
          <a:p>
            <a:r>
              <a:rPr lang="en-US" sz="2900" dirty="0" smtClean="0"/>
              <a:t>synchronized </a:t>
            </a:r>
            <a:r>
              <a:rPr lang="en-US" sz="2900" dirty="0" err="1" smtClean="0"/>
              <a:t>StringBuffer</a:t>
            </a:r>
            <a:r>
              <a:rPr lang="en-US" sz="2900" dirty="0" smtClean="0"/>
              <a:t> append(char </a:t>
            </a:r>
            <a:r>
              <a:rPr lang="en-US" sz="2900" dirty="0" err="1" smtClean="0"/>
              <a:t>str</a:t>
            </a:r>
            <a:r>
              <a:rPr lang="en-US" sz="2900" dirty="0" smtClean="0"/>
              <a:t>[],</a:t>
            </a:r>
            <a:r>
              <a:rPr lang="en-US" sz="2900" dirty="0" err="1" smtClean="0"/>
              <a:t>int</a:t>
            </a:r>
            <a:r>
              <a:rPr lang="en-US" sz="2900" dirty="0" smtClean="0"/>
              <a:t> offset, </a:t>
            </a:r>
            <a:r>
              <a:rPr lang="en-US" sz="2900" dirty="0" err="1" smtClean="0"/>
              <a:t>int</a:t>
            </a:r>
            <a:r>
              <a:rPr lang="en-US" sz="2900" dirty="0" smtClean="0"/>
              <a:t> </a:t>
            </a:r>
            <a:r>
              <a:rPr lang="en-US" sz="2900" dirty="0" err="1" smtClean="0"/>
              <a:t>len</a:t>
            </a:r>
            <a:r>
              <a:rPr lang="en-US" sz="2900" dirty="0" smtClean="0"/>
              <a:t>);</a:t>
            </a:r>
          </a:p>
          <a:p>
            <a:r>
              <a:rPr lang="en-US" sz="2900" dirty="0" err="1" smtClean="0"/>
              <a:t>StringBuffer</a:t>
            </a:r>
            <a:r>
              <a:rPr lang="en-US" sz="2900" dirty="0" smtClean="0"/>
              <a:t> append(</a:t>
            </a:r>
            <a:r>
              <a:rPr lang="en-US" sz="2900" dirty="0" err="1" smtClean="0"/>
              <a:t>boolean</a:t>
            </a:r>
            <a:r>
              <a:rPr lang="en-US" sz="2900" dirty="0" smtClean="0"/>
              <a:t> b);</a:t>
            </a:r>
          </a:p>
          <a:p>
            <a:r>
              <a:rPr lang="en-US" sz="2900" dirty="0" err="1" smtClean="0"/>
              <a:t>StringBuffer</a:t>
            </a:r>
            <a:r>
              <a:rPr lang="en-US" sz="2900" dirty="0" smtClean="0"/>
              <a:t> append(</a:t>
            </a:r>
            <a:r>
              <a:rPr lang="en-US" sz="2900" dirty="0" err="1" smtClean="0"/>
              <a:t>int</a:t>
            </a:r>
            <a:r>
              <a:rPr lang="en-US" sz="2900" dirty="0" smtClean="0"/>
              <a:t> </a:t>
            </a:r>
            <a:r>
              <a:rPr lang="en-US" sz="2900" dirty="0" err="1" smtClean="0"/>
              <a:t>i</a:t>
            </a:r>
            <a:r>
              <a:rPr lang="en-US" sz="2900" dirty="0" smtClean="0"/>
              <a:t>);</a:t>
            </a:r>
          </a:p>
          <a:p>
            <a:r>
              <a:rPr lang="en-US" sz="2900" dirty="0" err="1" smtClean="0"/>
              <a:t>StringBuffer</a:t>
            </a:r>
            <a:r>
              <a:rPr lang="en-US" sz="2900" dirty="0" smtClean="0"/>
              <a:t> append(long l);</a:t>
            </a:r>
          </a:p>
          <a:p>
            <a:r>
              <a:rPr lang="en-US" sz="2900" dirty="0" err="1" smtClean="0"/>
              <a:t>StringBuffer</a:t>
            </a:r>
            <a:r>
              <a:rPr lang="en-US" sz="2900" dirty="0" smtClean="0"/>
              <a:t> append(float f);</a:t>
            </a:r>
          </a:p>
          <a:p>
            <a:r>
              <a:rPr lang="en-US" sz="2900" dirty="0" err="1" smtClean="0"/>
              <a:t>StringBuffer</a:t>
            </a:r>
            <a:r>
              <a:rPr lang="en-US" sz="2900" dirty="0" smtClean="0"/>
              <a:t> append(double d);</a:t>
            </a:r>
          </a:p>
          <a:p>
            <a:r>
              <a:rPr lang="en-US" sz="2900" dirty="0" smtClean="0"/>
              <a:t>synchronized </a:t>
            </a:r>
            <a:r>
              <a:rPr lang="en-US" sz="2900" dirty="0" err="1" smtClean="0"/>
              <a:t>StringBuffer</a:t>
            </a:r>
            <a:r>
              <a:rPr lang="en-US" sz="2900" dirty="0" smtClean="0"/>
              <a:t> insert(</a:t>
            </a:r>
            <a:r>
              <a:rPr lang="en-US" sz="2900" dirty="0" err="1" smtClean="0"/>
              <a:t>int</a:t>
            </a:r>
            <a:r>
              <a:rPr lang="en-US" sz="2900" dirty="0" smtClean="0"/>
              <a:t> offset, Object </a:t>
            </a:r>
            <a:r>
              <a:rPr lang="en-US" sz="2900" dirty="0" err="1" smtClean="0"/>
              <a:t>obj</a:t>
            </a:r>
            <a:r>
              <a:rPr lang="en-US" sz="2900" dirty="0" smtClean="0"/>
              <a:t>);</a:t>
            </a:r>
          </a:p>
          <a:p>
            <a:r>
              <a:rPr lang="en-US" sz="2900" dirty="0" smtClean="0"/>
              <a:t>synchronized </a:t>
            </a:r>
            <a:r>
              <a:rPr lang="en-US" sz="2900" dirty="0" err="1" smtClean="0"/>
              <a:t>StringBuffer</a:t>
            </a:r>
            <a:r>
              <a:rPr lang="en-US" sz="2900" dirty="0" smtClean="0"/>
              <a:t> insert(</a:t>
            </a:r>
            <a:r>
              <a:rPr lang="en-US" sz="2900" dirty="0" err="1" smtClean="0"/>
              <a:t>int</a:t>
            </a:r>
            <a:r>
              <a:rPr lang="en-US" sz="2900" dirty="0" smtClean="0"/>
              <a:t> offset, String </a:t>
            </a:r>
            <a:r>
              <a:rPr lang="en-US" sz="2900" dirty="0" err="1" smtClean="0"/>
              <a:t>str</a:t>
            </a:r>
            <a:r>
              <a:rPr lang="en-US" sz="2900" dirty="0" smtClean="0"/>
              <a:t>);</a:t>
            </a:r>
          </a:p>
          <a:p>
            <a:r>
              <a:rPr lang="en-US" sz="2900" dirty="0" smtClean="0"/>
              <a:t>synchronized </a:t>
            </a:r>
            <a:r>
              <a:rPr lang="en-US" sz="2900" dirty="0" err="1" smtClean="0"/>
              <a:t>StringBuffer</a:t>
            </a:r>
            <a:r>
              <a:rPr lang="en-US" sz="2900" dirty="0" smtClean="0"/>
              <a:t> insert(</a:t>
            </a:r>
            <a:r>
              <a:rPr lang="en-US" sz="2900" dirty="0" err="1" smtClean="0"/>
              <a:t>int</a:t>
            </a:r>
            <a:r>
              <a:rPr lang="en-US" sz="2900" dirty="0" smtClean="0"/>
              <a:t> offset, char </a:t>
            </a:r>
            <a:r>
              <a:rPr lang="en-US" sz="2900" dirty="0" err="1" smtClean="0"/>
              <a:t>ch</a:t>
            </a:r>
            <a:r>
              <a:rPr lang="en-US" sz="2900" dirty="0" smtClean="0"/>
              <a:t>);</a:t>
            </a:r>
          </a:p>
          <a:p>
            <a:r>
              <a:rPr lang="en-US" sz="2900" dirty="0" smtClean="0"/>
              <a:t>synchronized </a:t>
            </a:r>
            <a:r>
              <a:rPr lang="en-US" sz="2900" dirty="0" err="1" smtClean="0"/>
              <a:t>StringBuffer</a:t>
            </a:r>
            <a:r>
              <a:rPr lang="en-US" sz="2900" dirty="0" smtClean="0"/>
              <a:t> insert(</a:t>
            </a:r>
            <a:r>
              <a:rPr lang="en-US" sz="2900" dirty="0" err="1" smtClean="0"/>
              <a:t>int</a:t>
            </a:r>
            <a:r>
              <a:rPr lang="en-US" sz="2900" dirty="0" smtClean="0"/>
              <a:t> offset, char </a:t>
            </a:r>
            <a:r>
              <a:rPr lang="en-US" sz="2900" dirty="0" err="1" smtClean="0"/>
              <a:t>ch</a:t>
            </a:r>
            <a:r>
              <a:rPr lang="en-US" sz="2900" dirty="0" smtClean="0"/>
              <a:t>[]);</a:t>
            </a:r>
          </a:p>
          <a:p>
            <a:r>
              <a:rPr lang="en-US" sz="2900" dirty="0" err="1" smtClean="0"/>
              <a:t>StringBuffer</a:t>
            </a:r>
            <a:r>
              <a:rPr lang="en-US" sz="2900" dirty="0" smtClean="0"/>
              <a:t> insert(</a:t>
            </a:r>
            <a:r>
              <a:rPr lang="en-US" sz="2900" dirty="0" err="1" smtClean="0"/>
              <a:t>int</a:t>
            </a:r>
            <a:r>
              <a:rPr lang="en-US" sz="2900" dirty="0" smtClean="0"/>
              <a:t> offset, </a:t>
            </a:r>
            <a:r>
              <a:rPr lang="en-US" sz="2900" dirty="0" err="1" smtClean="0"/>
              <a:t>boolean</a:t>
            </a:r>
            <a:r>
              <a:rPr lang="en-US" sz="2900" dirty="0" smtClean="0"/>
              <a:t> b);</a:t>
            </a:r>
          </a:p>
          <a:p>
            <a:r>
              <a:rPr lang="en-US" sz="2900" dirty="0" err="1" smtClean="0"/>
              <a:t>StringBuffer</a:t>
            </a:r>
            <a:r>
              <a:rPr lang="en-US" sz="2900" dirty="0" smtClean="0"/>
              <a:t> insert(</a:t>
            </a:r>
            <a:r>
              <a:rPr lang="en-US" sz="2900" dirty="0" err="1" smtClean="0"/>
              <a:t>int</a:t>
            </a:r>
            <a:r>
              <a:rPr lang="en-US" sz="2900" dirty="0" smtClean="0"/>
              <a:t> offset, </a:t>
            </a:r>
            <a:r>
              <a:rPr lang="en-US" sz="2900" dirty="0" err="1" smtClean="0"/>
              <a:t>int</a:t>
            </a:r>
            <a:r>
              <a:rPr lang="en-US" sz="2900" dirty="0" smtClean="0"/>
              <a:t> </a:t>
            </a:r>
            <a:r>
              <a:rPr lang="en-US" sz="2900" dirty="0" err="1" smtClean="0"/>
              <a:t>i</a:t>
            </a:r>
            <a:r>
              <a:rPr lang="en-US" sz="2900" dirty="0" smtClean="0"/>
              <a:t>);</a:t>
            </a:r>
          </a:p>
          <a:p>
            <a:r>
              <a:rPr lang="en-US" sz="2900" dirty="0" err="1" smtClean="0"/>
              <a:t>StringBuffer</a:t>
            </a:r>
            <a:r>
              <a:rPr lang="en-US" sz="2900" dirty="0" smtClean="0"/>
              <a:t> insert(</a:t>
            </a:r>
            <a:r>
              <a:rPr lang="en-US" sz="2900" dirty="0" err="1" smtClean="0"/>
              <a:t>int</a:t>
            </a:r>
            <a:r>
              <a:rPr lang="en-US" sz="2900" dirty="0" smtClean="0"/>
              <a:t> offset, float f);</a:t>
            </a:r>
          </a:p>
          <a:p>
            <a:r>
              <a:rPr lang="en-US" sz="2900" dirty="0" err="1" smtClean="0"/>
              <a:t>StringBuffer</a:t>
            </a:r>
            <a:r>
              <a:rPr lang="en-US" sz="2900" dirty="0" smtClean="0"/>
              <a:t> insert(</a:t>
            </a:r>
            <a:r>
              <a:rPr lang="en-US" sz="2900" dirty="0" err="1" smtClean="0"/>
              <a:t>int</a:t>
            </a:r>
            <a:r>
              <a:rPr lang="en-US" sz="2900" dirty="0" smtClean="0"/>
              <a:t> offset, double d);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533400"/>
          </a:xfrm>
        </p:spPr>
        <p:txBody>
          <a:bodyPr>
            <a:normAutofit/>
          </a:bodyPr>
          <a:lstStyle/>
          <a:p>
            <a:pPr algn="ctr"/>
            <a:r>
              <a:rPr lang="en-US" sz="2700" dirty="0" err="1" smtClean="0">
                <a:effectLst/>
              </a:rPr>
              <a:t>Beberapa</a:t>
            </a:r>
            <a:r>
              <a:rPr lang="en-US" sz="2700" dirty="0" smtClean="0">
                <a:effectLst/>
              </a:rPr>
              <a:t> overloading method append() </a:t>
            </a:r>
            <a:r>
              <a:rPr lang="en-US" sz="2700" dirty="0" err="1" smtClean="0">
                <a:effectLst/>
              </a:rPr>
              <a:t>dan</a:t>
            </a:r>
            <a:r>
              <a:rPr lang="en-US" sz="2700" dirty="0" smtClean="0">
                <a:effectLst/>
              </a:rPr>
              <a:t> insert()</a:t>
            </a:r>
            <a:endParaRPr lang="en-US" sz="2700" dirty="0"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3340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Dalam</a:t>
            </a:r>
            <a:r>
              <a:rPr lang="en-US" dirty="0" smtClean="0"/>
              <a:t> PBO,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deretan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class String. Class String </a:t>
            </a:r>
            <a:r>
              <a:rPr lang="en-US" dirty="0" err="1" smtClean="0"/>
              <a:t>memodelkan</a:t>
            </a:r>
            <a:r>
              <a:rPr lang="en-US" dirty="0" smtClean="0"/>
              <a:t> </a:t>
            </a:r>
            <a:r>
              <a:rPr lang="en-US" dirty="0" err="1" smtClean="0"/>
              <a:t>deretan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package </a:t>
            </a:r>
            <a:r>
              <a:rPr lang="en-US" dirty="0" err="1" smtClean="0"/>
              <a:t>java.lang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7 </a:t>
            </a:r>
            <a:r>
              <a:rPr lang="en-US" dirty="0" err="1" smtClean="0"/>
              <a:t>buah</a:t>
            </a:r>
            <a:r>
              <a:rPr lang="en-US" dirty="0" smtClean="0"/>
              <a:t> constructor()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</a:p>
          <a:p>
            <a:r>
              <a:rPr lang="en-US" b="1" i="1" dirty="0" smtClean="0"/>
              <a:t>String();</a:t>
            </a:r>
          </a:p>
          <a:p>
            <a:r>
              <a:rPr lang="en-US" b="1" i="1" dirty="0" smtClean="0"/>
              <a:t>String(String value);</a:t>
            </a:r>
          </a:p>
          <a:p>
            <a:r>
              <a:rPr lang="en-US" b="1" i="1" dirty="0" smtClean="0"/>
              <a:t>String(char value[]);</a:t>
            </a:r>
          </a:p>
          <a:p>
            <a:r>
              <a:rPr lang="en-US" b="1" i="1" dirty="0" smtClean="0"/>
              <a:t>String(byte </a:t>
            </a:r>
            <a:r>
              <a:rPr lang="en-US" b="1" i="1" dirty="0" err="1" smtClean="0"/>
              <a:t>ascii</a:t>
            </a:r>
            <a:r>
              <a:rPr lang="en-US" b="1" i="1" dirty="0" smtClean="0"/>
              <a:t>[], </a:t>
            </a:r>
            <a:r>
              <a:rPr lang="en-US" b="1" i="1" dirty="0" err="1" smtClean="0"/>
              <a:t>int</a:t>
            </a:r>
            <a:r>
              <a:rPr lang="en-US" b="1" i="1" dirty="0" smtClean="0"/>
              <a:t> </a:t>
            </a:r>
            <a:r>
              <a:rPr lang="en-US" b="1" i="1" dirty="0" err="1" smtClean="0"/>
              <a:t>hibyte</a:t>
            </a:r>
            <a:r>
              <a:rPr lang="en-US" b="1" i="1" dirty="0" smtClean="0"/>
              <a:t>); </a:t>
            </a:r>
          </a:p>
          <a:p>
            <a:r>
              <a:rPr lang="en-US" b="1" i="1" dirty="0" smtClean="0"/>
              <a:t>String(char value[], </a:t>
            </a:r>
            <a:r>
              <a:rPr lang="en-US" b="1" i="1" dirty="0" err="1" smtClean="0"/>
              <a:t>int</a:t>
            </a:r>
            <a:r>
              <a:rPr lang="en-US" b="1" i="1" dirty="0" smtClean="0"/>
              <a:t> offset, </a:t>
            </a:r>
            <a:r>
              <a:rPr lang="en-US" b="1" i="1" dirty="0" err="1" smtClean="0"/>
              <a:t>int</a:t>
            </a:r>
            <a:r>
              <a:rPr lang="en-US" b="1" i="1" dirty="0" smtClean="0"/>
              <a:t> count);</a:t>
            </a:r>
          </a:p>
          <a:p>
            <a:r>
              <a:rPr lang="en-US" b="1" i="1" dirty="0" smtClean="0"/>
              <a:t>String(byte </a:t>
            </a:r>
            <a:r>
              <a:rPr lang="en-US" b="1" i="1" dirty="0" err="1" smtClean="0"/>
              <a:t>ascii</a:t>
            </a:r>
            <a:r>
              <a:rPr lang="en-US" b="1" i="1" dirty="0" smtClean="0"/>
              <a:t>[], </a:t>
            </a:r>
            <a:r>
              <a:rPr lang="en-US" b="1" i="1" dirty="0" err="1" smtClean="0"/>
              <a:t>int</a:t>
            </a:r>
            <a:r>
              <a:rPr lang="en-US" b="1" i="1" dirty="0" smtClean="0"/>
              <a:t> </a:t>
            </a:r>
            <a:r>
              <a:rPr lang="en-US" b="1" i="1" dirty="0" err="1" smtClean="0"/>
              <a:t>hibyte</a:t>
            </a:r>
            <a:r>
              <a:rPr lang="en-US" b="1" i="1" dirty="0" smtClean="0"/>
              <a:t>, </a:t>
            </a:r>
            <a:r>
              <a:rPr lang="en-US" b="1" i="1" dirty="0" err="1" smtClean="0"/>
              <a:t>int</a:t>
            </a:r>
            <a:r>
              <a:rPr lang="en-US" b="1" i="1" dirty="0" smtClean="0"/>
              <a:t> offset, </a:t>
            </a:r>
            <a:r>
              <a:rPr lang="en-US" b="1" i="1" dirty="0" err="1" smtClean="0"/>
              <a:t>int</a:t>
            </a:r>
            <a:r>
              <a:rPr lang="en-US" b="1" i="1" dirty="0" smtClean="0"/>
              <a:t> count);</a:t>
            </a:r>
          </a:p>
          <a:p>
            <a:r>
              <a:rPr lang="en-US" b="1" i="1" dirty="0" smtClean="0"/>
              <a:t>String(</a:t>
            </a:r>
            <a:r>
              <a:rPr lang="en-US" b="1" i="1" dirty="0" err="1" smtClean="0"/>
              <a:t>StringBuffer</a:t>
            </a:r>
            <a:r>
              <a:rPr lang="en-US" b="1" i="1" dirty="0" smtClean="0"/>
              <a:t> buffer);</a:t>
            </a:r>
            <a:endParaRPr lang="en-US" b="1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/>
              </a:rPr>
              <a:t>Class String</a:t>
            </a:r>
            <a:endParaRPr lang="en-US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686800" cy="4767072"/>
          </a:xfrm>
        </p:spPr>
        <p:txBody>
          <a:bodyPr>
            <a:normAutofit/>
          </a:bodyPr>
          <a:lstStyle/>
          <a:p>
            <a:r>
              <a:rPr lang="en-US" sz="2500" dirty="0" err="1" smtClean="0"/>
              <a:t>StringBuffer</a:t>
            </a:r>
            <a:r>
              <a:rPr lang="en-US" sz="2500" dirty="0" smtClean="0"/>
              <a:t> sb1 = new </a:t>
            </a:r>
            <a:r>
              <a:rPr lang="en-US" sz="2500" dirty="0" err="1" smtClean="0"/>
              <a:t>StringBuffer</a:t>
            </a:r>
            <a:r>
              <a:rPr lang="en-US" sz="2500" dirty="0" smtClean="0"/>
              <a:t>(”2 + 3 = ”);</a:t>
            </a:r>
          </a:p>
          <a:p>
            <a:r>
              <a:rPr lang="en-US" sz="2500" dirty="0" err="1" smtClean="0"/>
              <a:t>StringBuffer</a:t>
            </a:r>
            <a:r>
              <a:rPr lang="en-US" sz="2500" dirty="0" smtClean="0"/>
              <a:t> sb2 = new </a:t>
            </a:r>
            <a:r>
              <a:rPr lang="en-US" sz="2500" dirty="0" err="1" smtClean="0"/>
              <a:t>StringBuffer</a:t>
            </a:r>
            <a:r>
              <a:rPr lang="en-US" sz="2500" dirty="0" smtClean="0"/>
              <a:t>(”</a:t>
            </a:r>
            <a:r>
              <a:rPr lang="en-US" sz="2500" dirty="0" err="1" smtClean="0"/>
              <a:t>Raihlah</a:t>
            </a:r>
            <a:r>
              <a:rPr lang="en-US" sz="2500" dirty="0" smtClean="0"/>
              <a:t> </a:t>
            </a:r>
            <a:r>
              <a:rPr lang="en-US" sz="2500" dirty="0" err="1" smtClean="0"/>
              <a:t>ocjp</a:t>
            </a:r>
            <a:r>
              <a:rPr lang="en-US" sz="2500" dirty="0" smtClean="0"/>
              <a:t>”);</a:t>
            </a:r>
          </a:p>
          <a:p>
            <a:r>
              <a:rPr lang="en-US" sz="2500" dirty="0" smtClean="0"/>
              <a:t>sb1.append(3 + 2);</a:t>
            </a:r>
          </a:p>
          <a:p>
            <a:r>
              <a:rPr lang="en-US" sz="2500" dirty="0" smtClean="0"/>
              <a:t>sb2.append(” </a:t>
            </a:r>
            <a:r>
              <a:rPr lang="en-US" sz="2500" dirty="0" err="1" smtClean="0"/>
              <a:t>depan</a:t>
            </a:r>
            <a:r>
              <a:rPr lang="en-US" sz="2500" dirty="0" smtClean="0"/>
              <a:t>”);</a:t>
            </a:r>
          </a:p>
          <a:p>
            <a:r>
              <a:rPr lang="nb-NO" sz="2500" dirty="0" smtClean="0"/>
              <a:t>sb2.insert(13, ”tahun ”);</a:t>
            </a:r>
            <a:endParaRPr lang="en-US" sz="2500" dirty="0" smtClean="0"/>
          </a:p>
          <a:p>
            <a:r>
              <a:rPr lang="nb-NO" sz="2500" dirty="0" smtClean="0"/>
              <a:t>System.out.println(sb1);</a:t>
            </a:r>
            <a:endParaRPr lang="en-US" sz="2500" dirty="0" smtClean="0"/>
          </a:p>
          <a:p>
            <a:r>
              <a:rPr lang="en-US" sz="2500" dirty="0" err="1" smtClean="0"/>
              <a:t>System.out.println</a:t>
            </a:r>
            <a:r>
              <a:rPr lang="en-US" sz="2500" dirty="0" smtClean="0"/>
              <a:t>(sb2);</a:t>
            </a:r>
            <a:endParaRPr lang="en-US" sz="25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>
                <a:effectLst/>
              </a:rPr>
              <a:t>Contoh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Penggunaan</a:t>
            </a:r>
            <a:r>
              <a:rPr lang="en-US" sz="2800" dirty="0" smtClean="0">
                <a:effectLst/>
              </a:rPr>
              <a:t> method </a:t>
            </a:r>
            <a:br>
              <a:rPr lang="en-US" sz="2800" dirty="0" smtClean="0">
                <a:effectLst/>
              </a:rPr>
            </a:br>
            <a:r>
              <a:rPr lang="en-US" sz="2800" dirty="0" smtClean="0">
                <a:effectLst/>
              </a:rPr>
              <a:t>append() </a:t>
            </a:r>
            <a:r>
              <a:rPr lang="en-US" sz="2800" dirty="0" err="1" smtClean="0">
                <a:effectLst/>
              </a:rPr>
              <a:t>dan</a:t>
            </a:r>
            <a:r>
              <a:rPr lang="en-US" sz="2800" dirty="0" smtClean="0">
                <a:effectLst/>
              </a:rPr>
              <a:t> insert()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4940491"/>
          </a:xfrm>
        </p:spPr>
        <p:txBody>
          <a:bodyPr/>
          <a:lstStyle/>
          <a:p>
            <a:r>
              <a:rPr lang="en-US" dirty="0" smtClean="0"/>
              <a:t>class PanjangKapasitas.java</a:t>
            </a:r>
          </a:p>
          <a:p>
            <a:r>
              <a:rPr lang="en-US" dirty="0" smtClean="0"/>
              <a:t>class MembalikString.java</a:t>
            </a:r>
          </a:p>
          <a:p>
            <a:r>
              <a:rPr lang="en-US" dirty="0" smtClean="0"/>
              <a:t>class LastIndex.java</a:t>
            </a:r>
          </a:p>
          <a:p>
            <a:r>
              <a:rPr lang="en-US" dirty="0" smtClean="0"/>
              <a:t>class Insert.java</a:t>
            </a:r>
          </a:p>
          <a:p>
            <a:r>
              <a:rPr lang="en-US" dirty="0" smtClean="0"/>
              <a:t>class StrToken.java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effectLst/>
              </a:rPr>
              <a:t>Contoh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Penggunaan</a:t>
            </a:r>
            <a:r>
              <a:rPr lang="en-US" sz="3200" dirty="0" smtClean="0">
                <a:effectLst/>
              </a:rPr>
              <a:t> Class </a:t>
            </a:r>
            <a:r>
              <a:rPr lang="en-US" sz="3200" dirty="0" err="1" smtClean="0">
                <a:effectLst/>
              </a:rPr>
              <a:t>StringBuffer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7630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public class Insert {</a:t>
            </a:r>
          </a:p>
          <a:p>
            <a:pPr>
              <a:buNone/>
            </a:pPr>
            <a:r>
              <a:rPr lang="en-US" dirty="0" smtClean="0"/>
              <a:t>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sz="2300" dirty="0" err="1" smtClean="0"/>
              <a:t>StringBuffer</a:t>
            </a:r>
            <a:r>
              <a:rPr lang="en-US" sz="2300" dirty="0" smtClean="0"/>
              <a:t> </a:t>
            </a:r>
            <a:r>
              <a:rPr lang="en-US" sz="2300" dirty="0" err="1" smtClean="0"/>
              <a:t>str</a:t>
            </a:r>
            <a:r>
              <a:rPr lang="en-US" sz="2300" dirty="0" smtClean="0"/>
              <a:t> = new </a:t>
            </a:r>
            <a:r>
              <a:rPr lang="en-US" sz="2300" dirty="0" err="1" smtClean="0"/>
              <a:t>StingBuffer</a:t>
            </a:r>
            <a:r>
              <a:rPr lang="en-US" sz="2300" dirty="0" smtClean="0"/>
              <a:t>(”</a:t>
            </a:r>
            <a:r>
              <a:rPr lang="en-US" sz="2300" dirty="0" err="1" smtClean="0"/>
              <a:t>Minum</a:t>
            </a:r>
            <a:r>
              <a:rPr lang="en-US" sz="2300" dirty="0" smtClean="0"/>
              <a:t> </a:t>
            </a:r>
            <a:r>
              <a:rPr lang="en-US" sz="2300" dirty="0" err="1" smtClean="0"/>
              <a:t>panas</a:t>
            </a:r>
            <a:r>
              <a:rPr lang="en-US" sz="2300" dirty="0" smtClean="0"/>
              <a:t>”);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str.insert</a:t>
            </a:r>
            <a:r>
              <a:rPr lang="en-US" dirty="0" smtClean="0"/>
              <a:t>(6, ”kopi ”);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effectLst/>
              </a:rPr>
              <a:t>Contoh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Penggunaan</a:t>
            </a:r>
            <a:r>
              <a:rPr lang="en-US" sz="3200" dirty="0" smtClean="0">
                <a:effectLst/>
              </a:rPr>
              <a:t> Class </a:t>
            </a:r>
            <a:r>
              <a:rPr lang="en-US" sz="3200" dirty="0" err="1" smtClean="0">
                <a:effectLst/>
              </a:rPr>
              <a:t>StringBuffer</a:t>
            </a:r>
            <a:endParaRPr lang="en-US" sz="3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864291"/>
          </a:xfrm>
        </p:spPr>
        <p:txBody>
          <a:bodyPr/>
          <a:lstStyle/>
          <a:p>
            <a:r>
              <a:rPr lang="nb-NO" dirty="0" smtClean="0"/>
              <a:t>class </a:t>
            </a:r>
            <a:r>
              <a:rPr lang="nb-NO" b="1" i="1" dirty="0" smtClean="0"/>
              <a:t>Math</a:t>
            </a:r>
            <a:r>
              <a:rPr lang="nb-NO" dirty="0" smtClean="0"/>
              <a:t> berisi sekumpulan method() dan konstanta matematika.</a:t>
            </a:r>
            <a:endParaRPr lang="en-US" dirty="0" smtClean="0"/>
          </a:p>
          <a:p>
            <a:r>
              <a:rPr lang="nb-NO" dirty="0" smtClean="0"/>
              <a:t>class ini bersifat </a:t>
            </a:r>
            <a:r>
              <a:rPr lang="nb-NO" b="1" i="1" dirty="0" smtClean="0"/>
              <a:t>final</a:t>
            </a:r>
            <a:r>
              <a:rPr lang="nb-NO" b="1" dirty="0" smtClean="0"/>
              <a:t> </a:t>
            </a:r>
            <a:r>
              <a:rPr lang="nb-NO" dirty="0" smtClean="0"/>
              <a:t>(tidak dapat diturunkan, dan tidak dapat diinstansiasi), dan semua attribute dan methodnya bersifat </a:t>
            </a:r>
            <a:r>
              <a:rPr lang="nb-NO" b="1" i="1" dirty="0" smtClean="0"/>
              <a:t>static</a:t>
            </a:r>
            <a:r>
              <a:rPr lang="nb-NO" dirty="0" smtClean="0"/>
              <a:t>.</a:t>
            </a:r>
            <a:endParaRPr lang="en-US" dirty="0" smtClean="0"/>
          </a:p>
          <a:p>
            <a:r>
              <a:rPr lang="nb-NO" dirty="0" smtClean="0"/>
              <a:t>class </a:t>
            </a:r>
            <a:r>
              <a:rPr lang="nb-NO" b="1" i="1" dirty="0" smtClean="0"/>
              <a:t>StrictMath</a:t>
            </a:r>
            <a:r>
              <a:rPr lang="nb-NO" dirty="0" smtClean="0"/>
              <a:t>  berisi sekumpulan method matematika yang lengkap, serupa dengan class Math. </a:t>
            </a:r>
          </a:p>
          <a:p>
            <a:r>
              <a:rPr lang="nb-NO" dirty="0" smtClean="0"/>
              <a:t>class </a:t>
            </a:r>
            <a:r>
              <a:rPr lang="nb-NO" b="1" i="1" dirty="0" smtClean="0"/>
              <a:t>StricMath</a:t>
            </a:r>
            <a:r>
              <a:rPr lang="nb-NO" dirty="0" smtClean="0"/>
              <a:t> dijamin menghasilkan hasil identik jika diimplementasikan di berbagai versi Java.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563562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effectLst/>
              </a:rPr>
              <a:t>Class Math </a:t>
            </a:r>
            <a:r>
              <a:rPr lang="en-US" sz="3200" dirty="0" err="1" smtClean="0">
                <a:effectLst/>
              </a:rPr>
              <a:t>dan</a:t>
            </a:r>
            <a:r>
              <a:rPr lang="en-US" sz="3200" dirty="0" smtClean="0">
                <a:effectLst/>
              </a:rPr>
              <a:t> Class </a:t>
            </a:r>
            <a:r>
              <a:rPr lang="en-US" sz="3200" dirty="0" err="1" smtClean="0">
                <a:effectLst/>
              </a:rPr>
              <a:t>StrictMath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r>
              <a:rPr lang="en-US" dirty="0" smtClean="0"/>
              <a:t>static double </a:t>
            </a:r>
            <a:r>
              <a:rPr lang="en-US" dirty="0" err="1" smtClean="0"/>
              <a:t>toRadians</a:t>
            </a:r>
            <a:r>
              <a:rPr lang="en-US" dirty="0" smtClean="0"/>
              <a:t>(double </a:t>
            </a:r>
            <a:r>
              <a:rPr lang="en-US" dirty="0" err="1" smtClean="0"/>
              <a:t>sudut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static double </a:t>
            </a:r>
            <a:r>
              <a:rPr lang="en-US" dirty="0" err="1" smtClean="0"/>
              <a:t>toDegrees</a:t>
            </a:r>
            <a:r>
              <a:rPr lang="en-US" dirty="0" smtClean="0"/>
              <a:t>(double </a:t>
            </a:r>
            <a:r>
              <a:rPr lang="en-US" dirty="0" err="1" smtClean="0"/>
              <a:t>sudut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static double sin(double d);</a:t>
            </a:r>
          </a:p>
          <a:p>
            <a:r>
              <a:rPr lang="en-US" dirty="0" smtClean="0"/>
              <a:t>static double </a:t>
            </a:r>
            <a:r>
              <a:rPr lang="en-US" dirty="0" err="1" smtClean="0"/>
              <a:t>cos</a:t>
            </a:r>
            <a:r>
              <a:rPr lang="en-US" dirty="0" smtClean="0"/>
              <a:t>(double d);</a:t>
            </a:r>
          </a:p>
          <a:p>
            <a:r>
              <a:rPr lang="en-US" dirty="0" smtClean="0"/>
              <a:t>static double tan(double d);</a:t>
            </a:r>
          </a:p>
          <a:p>
            <a:r>
              <a:rPr lang="en-US" dirty="0" smtClean="0"/>
              <a:t>static double </a:t>
            </a:r>
            <a:r>
              <a:rPr lang="en-US" dirty="0" err="1" smtClean="0"/>
              <a:t>asin</a:t>
            </a:r>
            <a:r>
              <a:rPr lang="en-US" dirty="0" smtClean="0"/>
              <a:t>(double d);</a:t>
            </a:r>
          </a:p>
          <a:p>
            <a:r>
              <a:rPr lang="en-US" dirty="0" smtClean="0"/>
              <a:t>static double </a:t>
            </a:r>
            <a:r>
              <a:rPr lang="en-US" dirty="0" err="1" smtClean="0"/>
              <a:t>acos</a:t>
            </a:r>
            <a:r>
              <a:rPr lang="en-US" dirty="0" smtClean="0"/>
              <a:t>(double d);</a:t>
            </a:r>
          </a:p>
          <a:p>
            <a:r>
              <a:rPr lang="en-US" dirty="0" smtClean="0"/>
              <a:t>static double </a:t>
            </a:r>
            <a:r>
              <a:rPr lang="en-US" dirty="0" err="1" smtClean="0"/>
              <a:t>atan</a:t>
            </a:r>
            <a:r>
              <a:rPr lang="en-US" dirty="0" smtClean="0"/>
              <a:t>(double d);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 smtClean="0">
                <a:effectLst/>
              </a:rPr>
              <a:t>Beberapa</a:t>
            </a:r>
            <a:r>
              <a:rPr lang="en-US" sz="3200" dirty="0" smtClean="0">
                <a:effectLst/>
              </a:rPr>
              <a:t> method() </a:t>
            </a:r>
            <a:r>
              <a:rPr lang="en-US" sz="3200" dirty="0" err="1" smtClean="0">
                <a:effectLst/>
              </a:rPr>
              <a:t>di</a:t>
            </a:r>
            <a:r>
              <a:rPr lang="en-US" sz="3200" dirty="0" smtClean="0">
                <a:effectLst/>
              </a:rPr>
              <a:t> class Math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81328"/>
            <a:ext cx="88392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static double exp(double d); // e </a:t>
            </a:r>
            <a:r>
              <a:rPr lang="en-US" sz="2800" dirty="0" err="1" smtClean="0"/>
              <a:t>pangkat</a:t>
            </a:r>
            <a:r>
              <a:rPr lang="en-US" sz="2800" dirty="0" smtClean="0"/>
              <a:t> d</a:t>
            </a:r>
          </a:p>
          <a:p>
            <a:r>
              <a:rPr lang="en-US" sz="800" dirty="0" smtClean="0"/>
              <a:t> </a:t>
            </a:r>
          </a:p>
          <a:p>
            <a:r>
              <a:rPr lang="en-US" sz="2800" dirty="0" smtClean="0"/>
              <a:t>static double log(double d); // </a:t>
            </a:r>
            <a:r>
              <a:rPr lang="en-US" sz="2800" dirty="0" err="1" smtClean="0"/>
              <a:t>ln</a:t>
            </a:r>
            <a:r>
              <a:rPr lang="en-US" sz="2800" dirty="0" smtClean="0"/>
              <a:t>(d);</a:t>
            </a:r>
          </a:p>
          <a:p>
            <a:r>
              <a:rPr lang="en-US" sz="800" dirty="0" smtClean="0"/>
              <a:t>  </a:t>
            </a:r>
          </a:p>
          <a:p>
            <a:r>
              <a:rPr lang="en-US" sz="2800" dirty="0" smtClean="0"/>
              <a:t>static double </a:t>
            </a:r>
            <a:r>
              <a:rPr lang="en-US" sz="2800" dirty="0" err="1" smtClean="0"/>
              <a:t>sqrt</a:t>
            </a:r>
            <a:r>
              <a:rPr lang="en-US" sz="2800" dirty="0" smtClean="0"/>
              <a:t>(double d); // </a:t>
            </a:r>
            <a:r>
              <a:rPr lang="en-US" sz="2800" dirty="0" err="1" smtClean="0"/>
              <a:t>akar</a:t>
            </a:r>
            <a:r>
              <a:rPr lang="en-US" sz="2800" dirty="0" smtClean="0"/>
              <a:t> d</a:t>
            </a:r>
          </a:p>
          <a:p>
            <a:r>
              <a:rPr lang="en-US" sz="800" dirty="0" smtClean="0"/>
              <a:t> </a:t>
            </a:r>
          </a:p>
          <a:p>
            <a:r>
              <a:rPr lang="en-US" sz="2800" dirty="0" smtClean="0"/>
              <a:t>static double </a:t>
            </a:r>
            <a:r>
              <a:rPr lang="en-US" sz="2800" dirty="0" err="1" smtClean="0"/>
              <a:t>pow</a:t>
            </a:r>
            <a:r>
              <a:rPr lang="en-US" sz="2800" dirty="0" smtClean="0"/>
              <a:t>(double a, double b); </a:t>
            </a:r>
            <a:r>
              <a:rPr lang="en-US" sz="1600" dirty="0" smtClean="0"/>
              <a:t>// a </a:t>
            </a:r>
            <a:r>
              <a:rPr lang="en-US" sz="1600" dirty="0" err="1" smtClean="0"/>
              <a:t>pangkat</a:t>
            </a:r>
            <a:r>
              <a:rPr lang="en-US" sz="1600" dirty="0" smtClean="0"/>
              <a:t> b</a:t>
            </a:r>
          </a:p>
          <a:p>
            <a:r>
              <a:rPr lang="en-US" sz="800" dirty="0" smtClean="0"/>
              <a:t> </a:t>
            </a:r>
          </a:p>
          <a:p>
            <a:r>
              <a:rPr lang="en-US" sz="2800" dirty="0" smtClean="0"/>
              <a:t>static double ceil(double d); </a:t>
            </a:r>
            <a:r>
              <a:rPr lang="en-US" sz="2400" dirty="0" smtClean="0"/>
              <a:t>// </a:t>
            </a:r>
            <a:r>
              <a:rPr lang="en-US" sz="2400" dirty="0" err="1" smtClean="0"/>
              <a:t>pembulatan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endParaRPr lang="en-US" sz="2400" dirty="0" smtClean="0"/>
          </a:p>
          <a:p>
            <a:endParaRPr lang="en-US" sz="14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>
                <a:effectLst/>
              </a:rPr>
              <a:t>Beberapa</a:t>
            </a:r>
            <a:r>
              <a:rPr lang="en-US" sz="2800" dirty="0" smtClean="0">
                <a:effectLst/>
              </a:rPr>
              <a:t> method() </a:t>
            </a:r>
            <a:r>
              <a:rPr lang="en-US" sz="2800" dirty="0" err="1" smtClean="0">
                <a:effectLst/>
              </a:rPr>
              <a:t>di</a:t>
            </a:r>
            <a:r>
              <a:rPr lang="en-US" sz="2800" dirty="0" smtClean="0">
                <a:effectLst/>
              </a:rPr>
              <a:t> class Math</a:t>
            </a:r>
            <a:endParaRPr lang="en-US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// </a:t>
            </a:r>
            <a:r>
              <a:rPr lang="en-US" sz="2800" dirty="0" err="1" smtClean="0"/>
              <a:t>pembulatan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bawah</a:t>
            </a:r>
            <a:endParaRPr lang="en-US" sz="2800" dirty="0" smtClean="0"/>
          </a:p>
          <a:p>
            <a:r>
              <a:rPr lang="en-US" sz="2800" dirty="0" smtClean="0"/>
              <a:t>static double floor(double d); </a:t>
            </a:r>
          </a:p>
          <a:p>
            <a:r>
              <a:rPr lang="en-US" sz="2800" dirty="0" smtClean="0"/>
              <a:t> </a:t>
            </a:r>
          </a:p>
          <a:p>
            <a:r>
              <a:rPr lang="en-US" sz="2800" dirty="0" smtClean="0"/>
              <a:t>// </a:t>
            </a:r>
            <a:r>
              <a:rPr lang="en-US" sz="2800" dirty="0" err="1" smtClean="0"/>
              <a:t>pembulatan</a:t>
            </a:r>
            <a:r>
              <a:rPr lang="en-US" sz="2800" dirty="0" smtClean="0"/>
              <a:t> </a:t>
            </a:r>
            <a:r>
              <a:rPr lang="en-US" sz="2800" dirty="0" err="1" smtClean="0"/>
              <a:t>biasa</a:t>
            </a:r>
            <a:endParaRPr lang="en-US" sz="2800" dirty="0" smtClean="0"/>
          </a:p>
          <a:p>
            <a:r>
              <a:rPr lang="en-US" sz="2800" dirty="0" smtClean="0"/>
              <a:t>static </a:t>
            </a:r>
            <a:r>
              <a:rPr lang="en-US" sz="2800" dirty="0" err="1" smtClean="0"/>
              <a:t>int</a:t>
            </a:r>
            <a:r>
              <a:rPr lang="en-US" sz="2800" dirty="0" smtClean="0"/>
              <a:t> round(float f); </a:t>
            </a:r>
          </a:p>
          <a:p>
            <a:r>
              <a:rPr lang="en-US" sz="2800" dirty="0" smtClean="0"/>
              <a:t> </a:t>
            </a:r>
          </a:p>
          <a:p>
            <a:r>
              <a:rPr lang="en-US" sz="2800" dirty="0" smtClean="0"/>
              <a:t>// </a:t>
            </a:r>
            <a:r>
              <a:rPr lang="en-US" sz="2800" dirty="0" err="1" smtClean="0"/>
              <a:t>pembulatan</a:t>
            </a:r>
            <a:r>
              <a:rPr lang="en-US" sz="2800" dirty="0" smtClean="0"/>
              <a:t> </a:t>
            </a:r>
            <a:r>
              <a:rPr lang="en-US" sz="2800" dirty="0" err="1" smtClean="0"/>
              <a:t>biasa</a:t>
            </a:r>
            <a:endParaRPr lang="en-US" sz="2800" dirty="0" smtClean="0"/>
          </a:p>
          <a:p>
            <a:r>
              <a:rPr lang="en-US" sz="2800" dirty="0" smtClean="0"/>
              <a:t>static long round(double d); </a:t>
            </a:r>
          </a:p>
          <a:p>
            <a:r>
              <a:rPr lang="en-US" sz="2800" dirty="0" smtClean="0"/>
              <a:t> </a:t>
            </a:r>
          </a:p>
          <a:p>
            <a:r>
              <a:rPr lang="fr-FR" sz="2800" dirty="0" smtClean="0"/>
              <a:t>// </a:t>
            </a:r>
            <a:r>
              <a:rPr lang="fr-FR" sz="2800" dirty="0" err="1" smtClean="0"/>
              <a:t>pembulatan</a:t>
            </a:r>
            <a:r>
              <a:rPr lang="fr-FR" sz="2800" dirty="0" smtClean="0"/>
              <a:t> </a:t>
            </a:r>
            <a:r>
              <a:rPr lang="fr-FR" sz="2800" dirty="0" err="1" smtClean="0"/>
              <a:t>ke</a:t>
            </a:r>
            <a:r>
              <a:rPr lang="fr-FR" sz="2800" dirty="0" smtClean="0"/>
              <a:t> </a:t>
            </a:r>
            <a:r>
              <a:rPr lang="fr-FR" sz="2800" dirty="0" err="1" smtClean="0"/>
              <a:t>int</a:t>
            </a:r>
            <a:r>
              <a:rPr lang="fr-FR" sz="2800" dirty="0" smtClean="0"/>
              <a:t> </a:t>
            </a:r>
            <a:r>
              <a:rPr lang="fr-FR" sz="2800" dirty="0" err="1" smtClean="0"/>
              <a:t>terdekat</a:t>
            </a:r>
            <a:endParaRPr lang="en-US" sz="2800" dirty="0" smtClean="0"/>
          </a:p>
          <a:p>
            <a:r>
              <a:rPr lang="fr-FR" sz="2800" dirty="0" err="1" smtClean="0"/>
              <a:t>static</a:t>
            </a:r>
            <a:r>
              <a:rPr lang="fr-FR" sz="2800" dirty="0" smtClean="0"/>
              <a:t> double </a:t>
            </a:r>
            <a:r>
              <a:rPr lang="fr-FR" sz="2800" dirty="0" err="1" smtClean="0"/>
              <a:t>rint</a:t>
            </a:r>
            <a:r>
              <a:rPr lang="fr-FR" sz="2800" dirty="0" smtClean="0"/>
              <a:t>(double d); </a:t>
            </a:r>
            <a:endParaRPr lang="en-US" sz="2800" dirty="0" smtClean="0"/>
          </a:p>
          <a:p>
            <a:endParaRPr lang="en-US" sz="2800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>
                <a:effectLst/>
              </a:rPr>
              <a:t>Beberapa</a:t>
            </a:r>
            <a:r>
              <a:rPr lang="en-US" sz="2800" dirty="0" smtClean="0">
                <a:effectLst/>
              </a:rPr>
              <a:t> method() </a:t>
            </a:r>
            <a:r>
              <a:rPr lang="en-US" sz="2800" dirty="0" err="1" smtClean="0">
                <a:effectLst/>
              </a:rPr>
              <a:t>di</a:t>
            </a:r>
            <a:r>
              <a:rPr lang="en-US" sz="2800" dirty="0" smtClean="0">
                <a:effectLst/>
              </a:rPr>
              <a:t> class Math</a:t>
            </a:r>
            <a:endParaRPr lang="en-US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092891"/>
          </a:xfrm>
        </p:spPr>
        <p:txBody>
          <a:bodyPr>
            <a:noAutofit/>
          </a:bodyPr>
          <a:lstStyle/>
          <a:p>
            <a:r>
              <a:rPr lang="en-US" sz="3000" dirty="0" smtClean="0"/>
              <a:t>static double atan2(double a, double b); </a:t>
            </a:r>
          </a:p>
          <a:p>
            <a:r>
              <a:rPr lang="en-US" sz="3000" dirty="0" smtClean="0"/>
              <a:t>static synchronized double random();</a:t>
            </a:r>
          </a:p>
          <a:p>
            <a:r>
              <a:rPr lang="en-US" sz="3000" dirty="0" smtClean="0"/>
              <a:t>static </a:t>
            </a:r>
            <a:r>
              <a:rPr lang="en-US" sz="3000" dirty="0" err="1" smtClean="0"/>
              <a:t>int</a:t>
            </a:r>
            <a:r>
              <a:rPr lang="en-US" sz="3000" dirty="0" smtClean="0"/>
              <a:t> abs(</a:t>
            </a:r>
            <a:r>
              <a:rPr lang="en-US" sz="3000" dirty="0" err="1" smtClean="0"/>
              <a:t>int</a:t>
            </a:r>
            <a:r>
              <a:rPr lang="en-US" sz="3000" dirty="0" smtClean="0"/>
              <a:t> </a:t>
            </a:r>
            <a:r>
              <a:rPr lang="en-US" sz="3000" dirty="0" err="1" smtClean="0"/>
              <a:t>i</a:t>
            </a:r>
            <a:r>
              <a:rPr lang="en-US" sz="3000" dirty="0" smtClean="0"/>
              <a:t>);</a:t>
            </a:r>
          </a:p>
          <a:p>
            <a:r>
              <a:rPr lang="en-US" sz="3000" dirty="0" smtClean="0"/>
              <a:t>static long abs(long l);</a:t>
            </a:r>
          </a:p>
          <a:p>
            <a:r>
              <a:rPr lang="en-US" sz="3000" dirty="0" smtClean="0"/>
              <a:t>static float abs(float f);</a:t>
            </a:r>
          </a:p>
          <a:p>
            <a:r>
              <a:rPr lang="en-US" sz="3000" dirty="0" smtClean="0"/>
              <a:t>static double abs(double d);</a:t>
            </a:r>
          </a:p>
          <a:p>
            <a:r>
              <a:rPr lang="en-US" sz="3000" dirty="0" smtClean="0"/>
              <a:t>static </a:t>
            </a:r>
            <a:r>
              <a:rPr lang="en-US" sz="3000" dirty="0" err="1" smtClean="0"/>
              <a:t>int</a:t>
            </a:r>
            <a:r>
              <a:rPr lang="en-US" sz="3000" dirty="0" smtClean="0"/>
              <a:t> min(</a:t>
            </a:r>
            <a:r>
              <a:rPr lang="en-US" sz="3000" dirty="0" err="1" smtClean="0"/>
              <a:t>int</a:t>
            </a:r>
            <a:r>
              <a:rPr lang="en-US" sz="3000" dirty="0" smtClean="0"/>
              <a:t> a, </a:t>
            </a:r>
            <a:r>
              <a:rPr lang="en-US" sz="3000" dirty="0" err="1" smtClean="0"/>
              <a:t>int</a:t>
            </a:r>
            <a:r>
              <a:rPr lang="en-US" sz="3000" dirty="0" smtClean="0"/>
              <a:t> b);</a:t>
            </a:r>
          </a:p>
          <a:p>
            <a:r>
              <a:rPr lang="en-US" sz="3000" dirty="0" smtClean="0"/>
              <a:t>static long min(long a, long b);</a:t>
            </a:r>
          </a:p>
          <a:p>
            <a:r>
              <a:rPr lang="en-US" sz="3000" dirty="0" smtClean="0"/>
              <a:t>static float min(float a, float b);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effectLst/>
              </a:rPr>
              <a:t>Beberapa</a:t>
            </a:r>
            <a:r>
              <a:rPr lang="en-US" sz="3200" dirty="0" smtClean="0">
                <a:effectLst/>
              </a:rPr>
              <a:t> method() </a:t>
            </a:r>
            <a:r>
              <a:rPr lang="en-US" sz="3200" dirty="0" err="1" smtClean="0">
                <a:effectLst/>
              </a:rPr>
              <a:t>di</a:t>
            </a:r>
            <a:r>
              <a:rPr lang="en-US" sz="3200" dirty="0" smtClean="0">
                <a:effectLst/>
              </a:rPr>
              <a:t> class Math</a:t>
            </a:r>
            <a:endParaRPr lang="en-US" sz="3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>
            <a:normAutofit/>
          </a:bodyPr>
          <a:lstStyle/>
          <a:p>
            <a:r>
              <a:rPr lang="en-US" sz="3000" dirty="0" smtClean="0"/>
              <a:t>static double min(double a, double b);</a:t>
            </a:r>
          </a:p>
          <a:p>
            <a:r>
              <a:rPr lang="en-US" sz="3000" dirty="0" smtClean="0"/>
              <a:t>static </a:t>
            </a:r>
            <a:r>
              <a:rPr lang="en-US" sz="3000" dirty="0" err="1" smtClean="0"/>
              <a:t>int</a:t>
            </a:r>
            <a:r>
              <a:rPr lang="en-US" sz="3000" dirty="0" smtClean="0"/>
              <a:t> max(</a:t>
            </a:r>
            <a:r>
              <a:rPr lang="en-US" sz="3000" dirty="0" err="1" smtClean="0"/>
              <a:t>int</a:t>
            </a:r>
            <a:r>
              <a:rPr lang="en-US" sz="3000" dirty="0" smtClean="0"/>
              <a:t> a, </a:t>
            </a:r>
            <a:r>
              <a:rPr lang="en-US" sz="3000" dirty="0" err="1" smtClean="0"/>
              <a:t>int</a:t>
            </a:r>
            <a:r>
              <a:rPr lang="en-US" sz="3000" dirty="0" smtClean="0"/>
              <a:t> b);</a:t>
            </a:r>
          </a:p>
          <a:p>
            <a:r>
              <a:rPr lang="en-US" sz="3000" dirty="0" smtClean="0"/>
              <a:t>static long max(long a, long b);</a:t>
            </a:r>
          </a:p>
          <a:p>
            <a:r>
              <a:rPr lang="en-US" sz="3000" dirty="0" smtClean="0"/>
              <a:t>static float max(float a, float b);</a:t>
            </a:r>
          </a:p>
          <a:p>
            <a:r>
              <a:rPr lang="en-US" sz="3000" dirty="0" smtClean="0"/>
              <a:t>static double max(double a, double b);</a:t>
            </a:r>
          </a:p>
          <a:p>
            <a:r>
              <a:rPr lang="en-US" sz="3000" dirty="0" err="1" smtClean="0"/>
              <a:t>Math.E</a:t>
            </a:r>
            <a:r>
              <a:rPr lang="en-US" sz="3000" dirty="0" smtClean="0"/>
              <a:t>=2.7…; </a:t>
            </a:r>
          </a:p>
          <a:p>
            <a:r>
              <a:rPr lang="en-US" sz="3000" dirty="0" err="1" smtClean="0"/>
              <a:t>Math.PI</a:t>
            </a:r>
            <a:r>
              <a:rPr lang="en-US" sz="3000" dirty="0" smtClean="0"/>
              <a:t>=3.14…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effectLst/>
              </a:rPr>
              <a:t>Beberapa</a:t>
            </a:r>
            <a:r>
              <a:rPr lang="en-US" sz="3200" dirty="0" smtClean="0">
                <a:effectLst/>
              </a:rPr>
              <a:t> method() </a:t>
            </a:r>
            <a:r>
              <a:rPr lang="en-US" sz="3200" dirty="0" err="1" smtClean="0">
                <a:effectLst/>
              </a:rPr>
              <a:t>di</a:t>
            </a:r>
            <a:r>
              <a:rPr lang="en-US" sz="3200" dirty="0" smtClean="0">
                <a:effectLst/>
              </a:rPr>
              <a:t> class Math</a:t>
            </a:r>
            <a:endParaRPr lang="en-US" sz="3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257801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double d = Math.sin(</a:t>
            </a:r>
            <a:r>
              <a:rPr lang="fr-FR" dirty="0" err="1" smtClean="0"/>
              <a:t>Math.PI</a:t>
            </a:r>
            <a:r>
              <a:rPr lang="fr-FR" dirty="0" smtClean="0"/>
              <a:t>/2);</a:t>
            </a:r>
            <a:endParaRPr lang="en-US" dirty="0" smtClean="0"/>
          </a:p>
          <a:p>
            <a:r>
              <a:rPr lang="fr-FR" dirty="0" smtClean="0"/>
              <a:t>double d1 = 12.3;</a:t>
            </a:r>
            <a:endParaRPr lang="en-US" dirty="0" smtClean="0"/>
          </a:p>
          <a:p>
            <a:r>
              <a:rPr lang="fr-FR" dirty="0" smtClean="0"/>
              <a:t>double d2 = Math.exp(d1);</a:t>
            </a:r>
            <a:endParaRPr lang="en-US" dirty="0" smtClean="0"/>
          </a:p>
          <a:p>
            <a:r>
              <a:rPr lang="fr-FR" dirty="0" smtClean="0"/>
              <a:t>double d3 = Math.log(d1);</a:t>
            </a:r>
            <a:endParaRPr lang="en-US" dirty="0" smtClean="0"/>
          </a:p>
          <a:p>
            <a:r>
              <a:rPr lang="fr-FR" dirty="0" smtClean="0"/>
              <a:t>double d4 = </a:t>
            </a:r>
            <a:r>
              <a:rPr lang="fr-FR" dirty="0" err="1" smtClean="0"/>
              <a:t>Math.sqrt</a:t>
            </a:r>
            <a:r>
              <a:rPr lang="fr-FR" dirty="0" smtClean="0"/>
              <a:t>(d1);</a:t>
            </a:r>
            <a:endParaRPr lang="en-US" dirty="0" smtClean="0"/>
          </a:p>
          <a:p>
            <a:r>
              <a:rPr lang="fr-FR" dirty="0" smtClean="0"/>
              <a:t>double d5 = Math.pow(d1, 3.0);</a:t>
            </a:r>
            <a:endParaRPr lang="en-US" dirty="0" smtClean="0"/>
          </a:p>
          <a:p>
            <a:r>
              <a:rPr lang="fr-FR" sz="1200" dirty="0" smtClean="0"/>
              <a:t> </a:t>
            </a:r>
            <a:endParaRPr lang="en-US" sz="1200" dirty="0" smtClean="0"/>
          </a:p>
          <a:p>
            <a:r>
              <a:rPr lang="fr-FR" dirty="0" smtClean="0"/>
              <a:t>double d6 = </a:t>
            </a:r>
            <a:r>
              <a:rPr lang="fr-FR" dirty="0" err="1" smtClean="0"/>
              <a:t>Math.ceil</a:t>
            </a:r>
            <a:r>
              <a:rPr lang="fr-FR" dirty="0" smtClean="0"/>
              <a:t>(7.3); </a:t>
            </a:r>
            <a:r>
              <a:rPr lang="fr-FR" dirty="0" smtClean="0"/>
              <a:t>//</a:t>
            </a:r>
            <a:r>
              <a:rPr lang="fr-FR" dirty="0" err="1" smtClean="0"/>
              <a:t>pembulatan</a:t>
            </a:r>
            <a:r>
              <a:rPr lang="fr-FR" dirty="0" smtClean="0"/>
              <a:t> </a:t>
            </a:r>
            <a:r>
              <a:rPr lang="fr-FR" dirty="0" err="1" smtClean="0"/>
              <a:t>ke</a:t>
            </a:r>
            <a:r>
              <a:rPr lang="fr-FR" dirty="0" smtClean="0"/>
              <a:t> </a:t>
            </a:r>
            <a:r>
              <a:rPr lang="fr-FR" dirty="0" err="1" smtClean="0"/>
              <a:t>atas</a:t>
            </a:r>
            <a:endParaRPr lang="en-US" dirty="0" smtClean="0"/>
          </a:p>
          <a:p>
            <a:r>
              <a:rPr lang="fr-FR" dirty="0" smtClean="0"/>
              <a:t>// </a:t>
            </a:r>
            <a:r>
              <a:rPr lang="fr-FR" dirty="0" err="1" smtClean="0"/>
              <a:t>hasilnya</a:t>
            </a:r>
            <a:r>
              <a:rPr lang="fr-FR" dirty="0" smtClean="0"/>
              <a:t> 8.0 </a:t>
            </a:r>
            <a:r>
              <a:rPr lang="fr-FR" dirty="0" smtClean="0"/>
              <a:t> </a:t>
            </a:r>
            <a:endParaRPr lang="fr-FR" dirty="0" smtClean="0"/>
          </a:p>
          <a:p>
            <a:endParaRPr lang="en-US" sz="1300" dirty="0" smtClean="0"/>
          </a:p>
          <a:p>
            <a:r>
              <a:rPr lang="fr-FR" dirty="0" smtClean="0"/>
              <a:t>double d7 = </a:t>
            </a:r>
            <a:r>
              <a:rPr lang="fr-FR" dirty="0" err="1" smtClean="0"/>
              <a:t>Math.ceil</a:t>
            </a:r>
            <a:r>
              <a:rPr lang="fr-FR" dirty="0" smtClean="0"/>
              <a:t>(-7.3); </a:t>
            </a:r>
            <a:r>
              <a:rPr lang="fr-FR" dirty="0" smtClean="0"/>
              <a:t>//</a:t>
            </a:r>
            <a:r>
              <a:rPr lang="fr-FR" dirty="0" err="1" smtClean="0"/>
              <a:t>pembulatan</a:t>
            </a:r>
            <a:r>
              <a:rPr lang="fr-FR" dirty="0" smtClean="0"/>
              <a:t> </a:t>
            </a:r>
            <a:r>
              <a:rPr lang="fr-FR" dirty="0" err="1" smtClean="0"/>
              <a:t>ke</a:t>
            </a:r>
            <a:r>
              <a:rPr lang="fr-FR" dirty="0" smtClean="0"/>
              <a:t> </a:t>
            </a:r>
            <a:r>
              <a:rPr lang="fr-FR" dirty="0" err="1" smtClean="0"/>
              <a:t>atas</a:t>
            </a:r>
            <a:endParaRPr lang="en-US" dirty="0" smtClean="0"/>
          </a:p>
          <a:p>
            <a:r>
              <a:rPr lang="fr-FR" dirty="0" smtClean="0"/>
              <a:t>// </a:t>
            </a:r>
            <a:r>
              <a:rPr lang="fr-FR" dirty="0" err="1" smtClean="0"/>
              <a:t>hasilnya</a:t>
            </a:r>
            <a:r>
              <a:rPr lang="fr-FR" dirty="0" smtClean="0"/>
              <a:t> -</a:t>
            </a:r>
            <a:r>
              <a:rPr lang="fr-FR" dirty="0" smtClean="0"/>
              <a:t>7.0</a:t>
            </a:r>
          </a:p>
          <a:p>
            <a:endParaRPr lang="fr-FR" sz="1300" dirty="0" smtClean="0"/>
          </a:p>
          <a:p>
            <a:r>
              <a:rPr lang="fr-FR" dirty="0" smtClean="0"/>
              <a:t>double d8 = </a:t>
            </a:r>
            <a:r>
              <a:rPr lang="fr-FR" dirty="0" err="1" smtClean="0"/>
              <a:t>Math.floor</a:t>
            </a:r>
            <a:r>
              <a:rPr lang="fr-FR" dirty="0" smtClean="0"/>
              <a:t>(7.3); </a:t>
            </a:r>
            <a:r>
              <a:rPr lang="fr-FR" dirty="0" smtClean="0"/>
              <a:t>//</a:t>
            </a:r>
            <a:r>
              <a:rPr lang="fr-FR" dirty="0" err="1" smtClean="0"/>
              <a:t>pembulatan</a:t>
            </a:r>
            <a:r>
              <a:rPr lang="fr-FR" dirty="0" smtClean="0"/>
              <a:t> </a:t>
            </a:r>
            <a:r>
              <a:rPr lang="fr-FR" dirty="0" err="1" smtClean="0"/>
              <a:t>ke</a:t>
            </a:r>
            <a:r>
              <a:rPr lang="fr-FR" dirty="0" smtClean="0"/>
              <a:t> </a:t>
            </a:r>
            <a:r>
              <a:rPr lang="fr-FR" dirty="0" err="1" smtClean="0"/>
              <a:t>bawah</a:t>
            </a:r>
            <a:endParaRPr lang="fr-FR" dirty="0" smtClean="0"/>
          </a:p>
          <a:p>
            <a:r>
              <a:rPr lang="fr-FR" dirty="0" smtClean="0"/>
              <a:t>// </a:t>
            </a:r>
            <a:r>
              <a:rPr lang="fr-FR" dirty="0" err="1" smtClean="0"/>
              <a:t>hasilnya</a:t>
            </a:r>
            <a:r>
              <a:rPr lang="fr-FR" dirty="0" smtClean="0"/>
              <a:t> </a:t>
            </a:r>
            <a:r>
              <a:rPr lang="fr-FR" dirty="0" smtClean="0"/>
              <a:t>7.0</a:t>
            </a:r>
          </a:p>
          <a:p>
            <a:endParaRPr lang="fr-FR" sz="1400" dirty="0" smtClean="0"/>
          </a:p>
          <a:p>
            <a:r>
              <a:rPr lang="en-US" dirty="0" smtClean="0"/>
              <a:t>double d9 = </a:t>
            </a:r>
            <a:r>
              <a:rPr lang="en-US" dirty="0" err="1" smtClean="0"/>
              <a:t>Math.floor</a:t>
            </a:r>
            <a:r>
              <a:rPr lang="en-US" dirty="0" smtClean="0"/>
              <a:t>(-7.3); </a:t>
            </a:r>
            <a:r>
              <a:rPr lang="en-US" dirty="0" smtClean="0"/>
              <a:t>//</a:t>
            </a:r>
            <a:r>
              <a:rPr lang="en-US" dirty="0" err="1" smtClean="0"/>
              <a:t>pembualatan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endParaRPr lang="en-US" dirty="0" smtClean="0"/>
          </a:p>
          <a:p>
            <a:r>
              <a:rPr lang="en-US" dirty="0" smtClean="0"/>
              <a:t>// </a:t>
            </a:r>
            <a:r>
              <a:rPr lang="en-US" dirty="0" err="1" smtClean="0"/>
              <a:t>hasilnya</a:t>
            </a:r>
            <a:r>
              <a:rPr lang="en-US" dirty="0" smtClean="0"/>
              <a:t> -8.0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 smtClean="0">
                <a:effectLst/>
              </a:rPr>
              <a:t>Penggunaan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beberapa</a:t>
            </a:r>
            <a:r>
              <a:rPr lang="en-US" sz="3200" dirty="0" smtClean="0">
                <a:effectLst/>
              </a:rPr>
              <a:t> class math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016691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Class String:</a:t>
            </a:r>
          </a:p>
          <a:p>
            <a:r>
              <a:rPr lang="en-US" b="1" i="1" dirty="0" smtClean="0"/>
              <a:t>String aString1 = new String();</a:t>
            </a:r>
          </a:p>
          <a:p>
            <a:r>
              <a:rPr lang="en-US" b="1" i="1" dirty="0" smtClean="0"/>
              <a:t>String aString2 = new String(“</a:t>
            </a:r>
            <a:r>
              <a:rPr lang="en-US" b="1" i="1" dirty="0" err="1" smtClean="0"/>
              <a:t>hai</a:t>
            </a:r>
            <a:r>
              <a:rPr lang="en-US" b="1" i="1" dirty="0" smtClean="0"/>
              <a:t>…”);</a:t>
            </a:r>
          </a:p>
          <a:p>
            <a:r>
              <a:rPr lang="en-US" b="1" i="1" dirty="0" smtClean="0"/>
              <a:t>char </a:t>
            </a:r>
            <a:r>
              <a:rPr lang="en-US" b="1" i="1" dirty="0" err="1" smtClean="0"/>
              <a:t>aArray</a:t>
            </a:r>
            <a:r>
              <a:rPr lang="en-US" b="1" i="1" dirty="0" smtClean="0"/>
              <a:t>[] = {’H’,’E’,’L’,’L’,’O’};</a:t>
            </a:r>
          </a:p>
          <a:p>
            <a:r>
              <a:rPr lang="en-US" b="1" i="1" dirty="0" smtClean="0"/>
              <a:t>String aString3 = new String(</a:t>
            </a:r>
            <a:r>
              <a:rPr lang="en-US" b="1" i="1" dirty="0" err="1" smtClean="0"/>
              <a:t>aArray</a:t>
            </a:r>
            <a:r>
              <a:rPr lang="en-US" b="1" i="1" dirty="0" smtClean="0"/>
              <a:t>);</a:t>
            </a:r>
          </a:p>
          <a:p>
            <a:r>
              <a:rPr lang="en-US" b="1" i="1" dirty="0" smtClean="0"/>
              <a:t>String aString4 = new String(aArray,0,3); </a:t>
            </a:r>
          </a:p>
          <a:p>
            <a:r>
              <a:rPr lang="en-US" b="1" i="1" dirty="0" err="1" smtClean="0"/>
              <a:t>System.out.println</a:t>
            </a:r>
            <a:r>
              <a:rPr lang="en-US" b="1" i="1" dirty="0" smtClean="0"/>
              <a:t>(aString4);</a:t>
            </a:r>
          </a:p>
          <a:p>
            <a:r>
              <a:rPr lang="en-US" dirty="0" err="1" smtClean="0"/>
              <a:t>Hasilnya</a:t>
            </a:r>
            <a:r>
              <a:rPr lang="en-US" dirty="0" smtClean="0"/>
              <a:t> HELL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err="1" smtClean="0">
                <a:effectLst/>
              </a:rPr>
              <a:t>Penggunaan</a:t>
            </a:r>
            <a:r>
              <a:rPr lang="en-US" sz="2800" dirty="0" smtClean="0">
                <a:effectLst/>
              </a:rPr>
              <a:t> Constructor() </a:t>
            </a:r>
            <a:r>
              <a:rPr lang="en-US" sz="2800" dirty="0" err="1" smtClean="0">
                <a:effectLst/>
              </a:rPr>
              <a:t>nya</a:t>
            </a:r>
            <a:r>
              <a:rPr lang="en-US" sz="2800" dirty="0" smtClean="0">
                <a:effectLst/>
              </a:rPr>
              <a:t> Class String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4699" y="1143000"/>
            <a:ext cx="8670701" cy="4864291"/>
          </a:xfrm>
        </p:spPr>
        <p:txBody>
          <a:bodyPr>
            <a:normAutofit/>
          </a:bodyPr>
          <a:lstStyle/>
          <a:p>
            <a:r>
              <a:rPr lang="en-US" dirty="0" smtClean="0"/>
              <a:t>double d10 = 37.125;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Math.round</a:t>
            </a:r>
            <a:r>
              <a:rPr lang="en-US" dirty="0" smtClean="0"/>
              <a:t>((float) d10);</a:t>
            </a:r>
          </a:p>
          <a:p>
            <a:r>
              <a:rPr lang="en-US" dirty="0" smtClean="0"/>
              <a:t>long l = </a:t>
            </a:r>
            <a:r>
              <a:rPr lang="en-US" dirty="0" err="1" smtClean="0"/>
              <a:t>Math.round</a:t>
            </a:r>
            <a:r>
              <a:rPr lang="en-US" dirty="0" smtClean="0"/>
              <a:t>(d10);</a:t>
            </a:r>
          </a:p>
          <a:p>
            <a:r>
              <a:rPr lang="fr-FR" dirty="0" smtClean="0"/>
              <a:t>double d11 = 14.2, d12 = 18.5;</a:t>
            </a:r>
            <a:endParaRPr lang="en-US" dirty="0" smtClean="0"/>
          </a:p>
          <a:p>
            <a:r>
              <a:rPr lang="fr-FR" dirty="0" smtClean="0"/>
              <a:t>double d13 = Math.min(d11, d12);</a:t>
            </a:r>
            <a:endParaRPr lang="en-US" dirty="0" smtClean="0"/>
          </a:p>
          <a:p>
            <a:r>
              <a:rPr lang="fr-FR" dirty="0" smtClean="0"/>
              <a:t>double d14 = Math.max(d11, d12);</a:t>
            </a:r>
            <a:endParaRPr lang="en-US" dirty="0" smtClean="0"/>
          </a:p>
          <a:p>
            <a:r>
              <a:rPr lang="fr-FR" dirty="0" smtClean="0"/>
              <a:t> </a:t>
            </a:r>
            <a:endParaRPr lang="en-US" dirty="0" smtClean="0"/>
          </a:p>
          <a:p>
            <a:r>
              <a:rPr lang="en-US" dirty="0" smtClean="0"/>
              <a:t>static double </a:t>
            </a:r>
            <a:r>
              <a:rPr lang="en-US" dirty="0" err="1" smtClean="0"/>
              <a:t>Math.random</a:t>
            </a:r>
            <a:r>
              <a:rPr lang="en-US" dirty="0" smtClean="0"/>
              <a:t>(); </a:t>
            </a:r>
          </a:p>
          <a:p>
            <a:r>
              <a:rPr lang="en-US" sz="2400" dirty="0" smtClean="0"/>
              <a:t>//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0.0 &lt;= </a:t>
            </a:r>
            <a:r>
              <a:rPr lang="en-US" sz="2400" dirty="0" err="1" smtClean="0"/>
              <a:t>hasil</a:t>
            </a:r>
            <a:r>
              <a:rPr lang="en-US" sz="2400" dirty="0" smtClean="0"/>
              <a:t> &lt;= 1.0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effectLst/>
              </a:rPr>
              <a:t>Penggunaan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beberapa</a:t>
            </a:r>
            <a:r>
              <a:rPr lang="en-US" sz="3200" dirty="0" smtClean="0">
                <a:effectLst/>
              </a:rPr>
              <a:t> class math</a:t>
            </a:r>
            <a:endParaRPr lang="en-US" sz="32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864291"/>
          </a:xfrm>
        </p:spPr>
        <p:txBody>
          <a:bodyPr/>
          <a:lstStyle/>
          <a:p>
            <a:r>
              <a:rPr lang="en-US" dirty="0" smtClean="0"/>
              <a:t>class OperasiMtk.java</a:t>
            </a:r>
            <a:endParaRPr lang="en-US" dirty="0" smtClean="0"/>
          </a:p>
          <a:p>
            <a:r>
              <a:rPr lang="en-US" dirty="0" smtClean="0"/>
              <a:t>class Lintasan.java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err="1" smtClean="0">
                <a:effectLst/>
              </a:rPr>
              <a:t>Contoh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Penggunaan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smtClean="0">
                <a:effectLst/>
              </a:rPr>
              <a:t>class </a:t>
            </a:r>
            <a:r>
              <a:rPr lang="en-US" sz="2800" dirty="0" smtClean="0">
                <a:effectLst/>
              </a:rPr>
              <a:t>Math </a:t>
            </a:r>
            <a:r>
              <a:rPr lang="en-US" sz="2800" dirty="0" err="1" smtClean="0">
                <a:effectLst/>
              </a:rPr>
              <a:t>dan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smtClean="0">
                <a:effectLst/>
              </a:rPr>
              <a:t>class </a:t>
            </a:r>
            <a:r>
              <a:rPr lang="en-US" sz="2800" dirty="0" err="1" smtClean="0">
                <a:effectLst/>
              </a:rPr>
              <a:t>StrictMath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94049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Sembilan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dasar</a:t>
            </a:r>
            <a:r>
              <a:rPr lang="en-US" dirty="0" smtClean="0"/>
              <a:t> (</a:t>
            </a:r>
            <a:r>
              <a:rPr lang="en-US" i="1" dirty="0" err="1" smtClean="0"/>
              <a:t>boolean</a:t>
            </a:r>
            <a:r>
              <a:rPr lang="en-US" i="1" dirty="0" smtClean="0"/>
              <a:t>, byte, char, double, float, </a:t>
            </a:r>
            <a:r>
              <a:rPr lang="en-US" i="1" dirty="0" err="1" smtClean="0"/>
              <a:t>int</a:t>
            </a:r>
            <a:r>
              <a:rPr lang="en-US" i="1" dirty="0" smtClean="0"/>
              <a:t>, long, short, void</a:t>
            </a:r>
            <a:r>
              <a:rPr lang="en-US" dirty="0" smtClean="0"/>
              <a:t>) </a:t>
            </a:r>
            <a:r>
              <a:rPr lang="en-US" dirty="0" err="1" smtClean="0"/>
              <a:t>di</a:t>
            </a:r>
            <a:r>
              <a:rPr lang="en-US" dirty="0" smtClean="0"/>
              <a:t> java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diimplementasikan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class. </a:t>
            </a:r>
          </a:p>
          <a:p>
            <a:r>
              <a:rPr lang="en-US" dirty="0" err="1" smtClean="0"/>
              <a:t>Tipe</a:t>
            </a:r>
            <a:r>
              <a:rPr lang="en-US" dirty="0" smtClean="0"/>
              <a:t> data wrapper </a:t>
            </a:r>
            <a:r>
              <a:rPr lang="en-US" dirty="0" err="1" smtClean="0"/>
              <a:t>bertindak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class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dasar</a:t>
            </a:r>
            <a:r>
              <a:rPr lang="en-US" dirty="0" smtClean="0"/>
              <a:t>, yang </a:t>
            </a:r>
            <a:r>
              <a:rPr lang="en-US" dirty="0" err="1" smtClean="0"/>
              <a:t>namanya</a:t>
            </a:r>
            <a:r>
              <a:rPr lang="en-US" dirty="0" smtClean="0"/>
              <a:t> </a:t>
            </a:r>
            <a:r>
              <a:rPr lang="en-US" dirty="0" err="1" smtClean="0"/>
              <a:t>serupa</a:t>
            </a:r>
            <a:r>
              <a:rPr lang="en-US" dirty="0" smtClean="0"/>
              <a:t>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diawali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capital.</a:t>
            </a:r>
          </a:p>
          <a:p>
            <a:r>
              <a:rPr lang="en-US" dirty="0" err="1" smtClean="0"/>
              <a:t>Tipe</a:t>
            </a:r>
            <a:r>
              <a:rPr lang="en-US" dirty="0" smtClean="0"/>
              <a:t> data wrapper </a:t>
            </a:r>
            <a:r>
              <a:rPr lang="en-US" dirty="0" err="1" smtClean="0"/>
              <a:t>di</a:t>
            </a:r>
            <a:r>
              <a:rPr lang="en-US" dirty="0" smtClean="0"/>
              <a:t> java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sebelas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i="1" dirty="0" smtClean="0"/>
              <a:t>Boolean, Byte, Character, Double, Float, Integer, Long, Number, Short, Void, </a:t>
            </a:r>
            <a:r>
              <a:rPr lang="en-US" i="1" dirty="0" err="1" smtClean="0"/>
              <a:t>dan</a:t>
            </a:r>
            <a:r>
              <a:rPr lang="en-US" i="1" dirty="0" smtClean="0"/>
              <a:t> Dimension.</a:t>
            </a:r>
          </a:p>
          <a:p>
            <a:r>
              <a:rPr lang="nb-NO" dirty="0" smtClean="0"/>
              <a:t>Penting untuk dipahami bahwa tipe data dasar dan tipe data wrapper </a:t>
            </a:r>
            <a:r>
              <a:rPr lang="nb-NO" b="1" dirty="0" smtClean="0"/>
              <a:t>tidak saling menggantikan</a:t>
            </a:r>
            <a:r>
              <a:rPr lang="nb-NO" dirty="0" smtClean="0"/>
              <a:t>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 smtClean="0">
                <a:effectLst/>
              </a:rPr>
              <a:t>Tipe</a:t>
            </a:r>
            <a:r>
              <a:rPr lang="en-US" sz="3200" dirty="0" smtClean="0">
                <a:effectLst/>
              </a:rPr>
              <a:t> Data Wrapper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864291"/>
          </a:xfrm>
        </p:spPr>
        <p:txBody>
          <a:bodyPr>
            <a:normAutofit fontScale="92500"/>
          </a:bodyPr>
          <a:lstStyle/>
          <a:p>
            <a:r>
              <a:rPr lang="nb-NO" dirty="0" smtClean="0"/>
              <a:t>Tipe data dasar dapat diperoleh dari tipe data wrapper dengan cara memanggil method() milik class Number.</a:t>
            </a:r>
          </a:p>
          <a:p>
            <a:r>
              <a:rPr lang="en-US" b="1" dirty="0" err="1" smtClean="0"/>
              <a:t>Tipe</a:t>
            </a:r>
            <a:r>
              <a:rPr lang="en-US" b="1" dirty="0" smtClean="0"/>
              <a:t> data </a:t>
            </a:r>
            <a:r>
              <a:rPr lang="en-US" b="1" dirty="0" err="1" smtClean="0"/>
              <a:t>dasar</a:t>
            </a:r>
            <a:r>
              <a:rPr lang="en-US" b="1" dirty="0" smtClean="0"/>
              <a:t> </a:t>
            </a:r>
            <a:r>
              <a:rPr lang="en-US" b="1" dirty="0" err="1" smtClean="0"/>
              <a:t>dilewatkan</a:t>
            </a:r>
            <a:r>
              <a:rPr lang="en-US" b="1" dirty="0" smtClean="0"/>
              <a:t> </a:t>
            </a:r>
            <a:r>
              <a:rPr lang="en-US" b="1" dirty="0" err="1" smtClean="0"/>
              <a:t>ke</a:t>
            </a:r>
            <a:r>
              <a:rPr lang="en-US" b="1" dirty="0" smtClean="0"/>
              <a:t> </a:t>
            </a:r>
            <a:r>
              <a:rPr lang="en-US" b="1" dirty="0" err="1" smtClean="0"/>
              <a:t>suatu</a:t>
            </a:r>
            <a:r>
              <a:rPr lang="en-US" b="1" dirty="0" smtClean="0"/>
              <a:t> method() </a:t>
            </a:r>
            <a:r>
              <a:rPr lang="en-US" b="1" dirty="0" err="1" smtClean="0"/>
              <a:t>dengan</a:t>
            </a:r>
            <a:r>
              <a:rPr lang="en-US" b="1" i="1" dirty="0" smtClean="0"/>
              <a:t> pass by value</a:t>
            </a:r>
            <a:r>
              <a:rPr lang="en-US" dirty="0" smtClean="0"/>
              <a:t>,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method yang </a:t>
            </a:r>
            <a:r>
              <a:rPr lang="en-US" dirty="0" err="1" smtClean="0"/>
              <a:t>memerlukan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 argument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i="1" dirty="0" smtClean="0"/>
              <a:t>pass by reference</a:t>
            </a:r>
            <a:r>
              <a:rPr lang="en-US" dirty="0" smtClean="0"/>
              <a:t> 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memanfaatkan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wrapper,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String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StringBuffer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Kelas-kelas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wrapper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dasar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dimungkinkan</a:t>
            </a:r>
            <a:r>
              <a:rPr lang="en-US" dirty="0" smtClean="0"/>
              <a:t> </a:t>
            </a:r>
            <a:r>
              <a:rPr lang="en-US" dirty="0" err="1" smtClean="0"/>
              <a:t>memanfaatkan</a:t>
            </a:r>
            <a:r>
              <a:rPr lang="en-US" dirty="0" smtClean="0"/>
              <a:t> method-method </a:t>
            </a:r>
            <a:r>
              <a:rPr lang="en-US" dirty="0" err="1" smtClean="0"/>
              <a:t>milik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class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nya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effectLst/>
              </a:rPr>
              <a:t>Tipe</a:t>
            </a:r>
            <a:r>
              <a:rPr lang="en-US" sz="3200" dirty="0" smtClean="0">
                <a:effectLst/>
              </a:rPr>
              <a:t> data wrapper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abstract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mendefinisikan</a:t>
            </a:r>
            <a:r>
              <a:rPr lang="en-US" dirty="0" smtClean="0"/>
              <a:t> super </a:t>
            </a:r>
            <a:r>
              <a:rPr lang="en-US" dirty="0" err="1" smtClean="0"/>
              <a:t>kelas</a:t>
            </a:r>
            <a:r>
              <a:rPr lang="en-US" dirty="0" smtClean="0"/>
              <a:t> yang </a:t>
            </a:r>
            <a:r>
              <a:rPr lang="en-US" dirty="0" err="1" smtClean="0"/>
              <a:t>diimplementasikan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kelas-kelas</a:t>
            </a:r>
            <a:r>
              <a:rPr lang="en-US" dirty="0" smtClean="0"/>
              <a:t> yang </a:t>
            </a:r>
            <a:r>
              <a:rPr lang="en-US" dirty="0" err="1" smtClean="0"/>
              <a:t>membungkus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dasar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method-method </a:t>
            </a:r>
            <a:r>
              <a:rPr lang="en-US" dirty="0" err="1" smtClean="0"/>
              <a:t>milik</a:t>
            </a:r>
            <a:r>
              <a:rPr lang="en-US" dirty="0" smtClean="0"/>
              <a:t> class Number :</a:t>
            </a:r>
          </a:p>
          <a:p>
            <a:r>
              <a:rPr lang="en-US" dirty="0" smtClean="0"/>
              <a:t>byte </a:t>
            </a:r>
            <a:r>
              <a:rPr lang="en-US" dirty="0" err="1" smtClean="0"/>
              <a:t>byteValue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double </a:t>
            </a:r>
            <a:r>
              <a:rPr lang="en-US" dirty="0" err="1" smtClean="0"/>
              <a:t>doubleValue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float </a:t>
            </a:r>
            <a:r>
              <a:rPr lang="en-US" dirty="0" err="1" smtClean="0"/>
              <a:t>floatValue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long </a:t>
            </a:r>
            <a:r>
              <a:rPr lang="en-US" dirty="0" err="1" smtClean="0"/>
              <a:t>longValue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short </a:t>
            </a:r>
            <a:r>
              <a:rPr lang="en-US" dirty="0" err="1" smtClean="0"/>
              <a:t>shortValue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/>
              </a:rPr>
              <a:t>class </a:t>
            </a:r>
            <a:r>
              <a:rPr lang="en-US" dirty="0" smtClean="0">
                <a:effectLst/>
              </a:rPr>
              <a:t>Number</a:t>
            </a:r>
            <a:endParaRPr lang="en-US" dirty="0">
              <a:effectLst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1066800"/>
          <a:ext cx="86868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6096000"/>
              </a:tblGrid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err="1" smtClean="0"/>
                        <a:t>Nama</a:t>
                      </a:r>
                      <a:r>
                        <a:rPr lang="en-US" sz="2100" dirty="0" smtClean="0"/>
                        <a:t> </a:t>
                      </a:r>
                      <a:r>
                        <a:rPr lang="en-US" sz="2100" dirty="0" err="1" smtClean="0"/>
                        <a:t>Konstanta</a:t>
                      </a:r>
                      <a:endParaRPr lang="en-US" sz="2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err="1" smtClean="0"/>
                        <a:t>Deskripsi</a:t>
                      </a:r>
                      <a:endParaRPr lang="en-US" sz="2100" dirty="0"/>
                    </a:p>
                  </a:txBody>
                  <a:tcPr anchor="ctr"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MINVALUE</a:t>
                      </a:r>
                      <a:endParaRPr lang="en-US" sz="2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dirty="0" err="1" smtClean="0"/>
                        <a:t>Nilai</a:t>
                      </a:r>
                      <a:r>
                        <a:rPr lang="en-US" sz="2100" dirty="0" smtClean="0"/>
                        <a:t> </a:t>
                      </a:r>
                      <a:r>
                        <a:rPr lang="en-US" sz="2100" dirty="0" err="1" smtClean="0"/>
                        <a:t>terkecil</a:t>
                      </a:r>
                      <a:r>
                        <a:rPr lang="en-US" sz="2100" dirty="0" smtClean="0"/>
                        <a:t> </a:t>
                      </a:r>
                      <a:r>
                        <a:rPr lang="en-US" sz="2100" dirty="0" err="1" smtClean="0"/>
                        <a:t>suatu</a:t>
                      </a:r>
                      <a:r>
                        <a:rPr lang="en-US" sz="2100" dirty="0" smtClean="0"/>
                        <a:t> </a:t>
                      </a:r>
                      <a:r>
                        <a:rPr lang="en-US" sz="2100" dirty="0" err="1" smtClean="0"/>
                        <a:t>objek</a:t>
                      </a:r>
                      <a:r>
                        <a:rPr lang="en-US" sz="2100" dirty="0" smtClean="0"/>
                        <a:t> </a:t>
                      </a:r>
                      <a:r>
                        <a:rPr lang="en-US" sz="2100" dirty="0" err="1" smtClean="0"/>
                        <a:t>di</a:t>
                      </a:r>
                      <a:r>
                        <a:rPr lang="en-US" sz="2100" dirty="0" smtClean="0"/>
                        <a:t> class </a:t>
                      </a:r>
                      <a:r>
                        <a:rPr lang="en-US" sz="2100" dirty="0" err="1" smtClean="0"/>
                        <a:t>misal</a:t>
                      </a:r>
                      <a:r>
                        <a:rPr lang="en-US" sz="2100" baseline="0" dirty="0" smtClean="0"/>
                        <a:t> Float</a:t>
                      </a:r>
                      <a:endParaRPr lang="en-US" sz="2100" dirty="0"/>
                    </a:p>
                  </a:txBody>
                  <a:tcPr anchor="ctr"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MAXVALUE</a:t>
                      </a:r>
                      <a:endParaRPr lang="en-US" sz="2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dirty="0" err="1" smtClean="0"/>
                        <a:t>Nilai</a:t>
                      </a:r>
                      <a:r>
                        <a:rPr lang="en-US" sz="2100" dirty="0" smtClean="0"/>
                        <a:t> </a:t>
                      </a:r>
                      <a:r>
                        <a:rPr lang="en-US" sz="2100" dirty="0" err="1" smtClean="0"/>
                        <a:t>terbesar</a:t>
                      </a:r>
                      <a:r>
                        <a:rPr lang="en-US" sz="2100" dirty="0" smtClean="0"/>
                        <a:t> </a:t>
                      </a:r>
                      <a:r>
                        <a:rPr lang="en-US" sz="2100" dirty="0" err="1" smtClean="0"/>
                        <a:t>suatu</a:t>
                      </a:r>
                      <a:r>
                        <a:rPr lang="en-US" sz="2100" dirty="0" smtClean="0"/>
                        <a:t> </a:t>
                      </a:r>
                      <a:r>
                        <a:rPr lang="en-US" sz="2100" dirty="0" err="1" smtClean="0"/>
                        <a:t>objek</a:t>
                      </a:r>
                      <a:r>
                        <a:rPr lang="en-US" sz="2100" dirty="0" smtClean="0"/>
                        <a:t> </a:t>
                      </a:r>
                      <a:r>
                        <a:rPr lang="en-US" sz="2100" dirty="0" err="1" smtClean="0"/>
                        <a:t>di</a:t>
                      </a:r>
                      <a:r>
                        <a:rPr lang="en-US" sz="2100" dirty="0" smtClean="0"/>
                        <a:t> class </a:t>
                      </a:r>
                      <a:r>
                        <a:rPr lang="en-US" sz="2100" dirty="0" err="1" smtClean="0"/>
                        <a:t>misal</a:t>
                      </a:r>
                      <a:r>
                        <a:rPr lang="en-US" sz="2100" baseline="0" dirty="0" smtClean="0"/>
                        <a:t> Float</a:t>
                      </a:r>
                      <a:endParaRPr lang="en-US" sz="2100" dirty="0"/>
                    </a:p>
                  </a:txBody>
                  <a:tcPr anchor="ctr"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NEGATIVE_INFINITY</a:t>
                      </a:r>
                      <a:endParaRPr 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dirty="0" err="1" smtClean="0"/>
                        <a:t>Angka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tak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berhingga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negatif</a:t>
                      </a:r>
                      <a:endParaRPr lang="en-US" sz="2100" dirty="0"/>
                    </a:p>
                  </a:txBody>
                  <a:tcPr anchor="ctr"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POSITIVE_INFINITY</a:t>
                      </a:r>
                      <a:endParaRPr 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 err="1" smtClean="0"/>
                        <a:t>Angka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tak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berhingga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positif</a:t>
                      </a:r>
                      <a:endParaRPr lang="en-US" sz="2100" dirty="0" smtClean="0"/>
                    </a:p>
                  </a:txBody>
                  <a:tcPr anchor="ctr"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err="1" smtClean="0"/>
                        <a:t>NaN</a:t>
                      </a:r>
                      <a:endParaRPr lang="en-US" sz="2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dirty="0" err="1" smtClean="0"/>
                        <a:t>Kondisi</a:t>
                      </a:r>
                      <a:r>
                        <a:rPr lang="en-US" sz="2100" dirty="0" smtClean="0"/>
                        <a:t> </a:t>
                      </a:r>
                      <a:r>
                        <a:rPr lang="en-US" sz="2100" dirty="0" err="1" smtClean="0"/>
                        <a:t>bukan</a:t>
                      </a:r>
                      <a:r>
                        <a:rPr lang="en-US" sz="2100" dirty="0" smtClean="0"/>
                        <a:t> </a:t>
                      </a:r>
                      <a:r>
                        <a:rPr lang="en-US" sz="2100" dirty="0" err="1" smtClean="0"/>
                        <a:t>angka</a:t>
                      </a:r>
                      <a:endParaRPr lang="en-US" sz="2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effectLst/>
              </a:rPr>
              <a:t>Attribute (</a:t>
            </a:r>
            <a:r>
              <a:rPr lang="en-US" sz="2800" dirty="0" err="1" smtClean="0">
                <a:effectLst/>
              </a:rPr>
              <a:t>Konstanta</a:t>
            </a:r>
            <a:r>
              <a:rPr lang="en-US" sz="2800" dirty="0" smtClean="0">
                <a:effectLst/>
              </a:rPr>
              <a:t>) </a:t>
            </a:r>
            <a:r>
              <a:rPr lang="en-US" sz="2800" dirty="0" err="1" smtClean="0">
                <a:effectLst/>
              </a:rPr>
              <a:t>milik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Tipe</a:t>
            </a:r>
            <a:r>
              <a:rPr lang="en-US" sz="2800" dirty="0" smtClean="0">
                <a:effectLst/>
              </a:rPr>
              <a:t> Data Wrapper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69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membungkus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boolean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constructor : </a:t>
            </a:r>
          </a:p>
          <a:p>
            <a:r>
              <a:rPr lang="en-US" dirty="0" smtClean="0"/>
              <a:t>Boolean(Boolean </a:t>
            </a:r>
            <a:r>
              <a:rPr lang="en-US" dirty="0" err="1" smtClean="0"/>
              <a:t>boolValue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Boolean(String </a:t>
            </a:r>
            <a:r>
              <a:rPr lang="en-US" dirty="0" err="1" smtClean="0"/>
              <a:t>boolString</a:t>
            </a:r>
            <a:r>
              <a:rPr lang="en-US" dirty="0" smtClean="0"/>
              <a:t>);</a:t>
            </a:r>
          </a:p>
          <a:p>
            <a:r>
              <a:rPr lang="en-US" dirty="0" smtClean="0"/>
              <a:t>Method-method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booleanValue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equels</a:t>
            </a:r>
            <a:r>
              <a:rPr lang="en-US" dirty="0" smtClean="0"/>
              <a:t>(Object </a:t>
            </a:r>
            <a:r>
              <a:rPr lang="en-US" dirty="0" err="1" smtClean="0"/>
              <a:t>boolObj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static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getBoolean</a:t>
            </a:r>
            <a:r>
              <a:rPr lang="en-US" dirty="0" smtClean="0"/>
              <a:t>(String </a:t>
            </a:r>
            <a:r>
              <a:rPr lang="en-US" dirty="0" err="1" smtClean="0"/>
              <a:t>propertyName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hashCode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toString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Static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valueOf</a:t>
            </a:r>
            <a:r>
              <a:rPr lang="en-US" dirty="0" smtClean="0"/>
              <a:t>(String </a:t>
            </a:r>
            <a:r>
              <a:rPr lang="en-US" dirty="0" err="1" smtClean="0"/>
              <a:t>boolString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konstanta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Boolean</a:t>
            </a:r>
            <a:r>
              <a:rPr lang="en-US" i="1" dirty="0" err="1" smtClean="0"/>
              <a:t>.TRUE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Boolean.</a:t>
            </a:r>
            <a:r>
              <a:rPr lang="en-US" i="1" dirty="0" err="1" smtClean="0"/>
              <a:t>FALSE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/>
              </a:rPr>
              <a:t>class </a:t>
            </a:r>
            <a:r>
              <a:rPr lang="en-US" dirty="0" smtClean="0">
                <a:effectLst/>
              </a:rPr>
              <a:t>Boolean</a:t>
            </a:r>
            <a:endParaRPr lang="en-US" dirty="0">
              <a:effectLst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Class ini membungkus tipe data dasar char dan memiliki beberapa method(), misalnya:</a:t>
            </a:r>
            <a:endParaRPr lang="en-US" dirty="0" smtClean="0"/>
          </a:p>
          <a:p>
            <a:r>
              <a:rPr lang="en-US" dirty="0" smtClean="0"/>
              <a:t>static </a:t>
            </a:r>
            <a:r>
              <a:rPr lang="en-US" dirty="0" err="1" smtClean="0"/>
              <a:t>int</a:t>
            </a:r>
            <a:r>
              <a:rPr lang="en-US" dirty="0" smtClean="0"/>
              <a:t> digit(char </a:t>
            </a:r>
            <a:r>
              <a:rPr lang="en-US" dirty="0" err="1" smtClean="0"/>
              <a:t>ch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radix);</a:t>
            </a:r>
          </a:p>
          <a:p>
            <a:r>
              <a:rPr lang="en-US" dirty="0" smtClean="0"/>
              <a:t>char ch1 = ’4’;</a:t>
            </a:r>
          </a:p>
          <a:p>
            <a:r>
              <a:rPr lang="en-US" dirty="0" smtClean="0"/>
              <a:t>char ch2 = ’c’;</a:t>
            </a:r>
          </a:p>
          <a:p>
            <a:endParaRPr lang="en-US" sz="900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four = </a:t>
            </a:r>
            <a:r>
              <a:rPr lang="en-US" dirty="0" err="1" smtClean="0"/>
              <a:t>Character.digit</a:t>
            </a:r>
            <a:r>
              <a:rPr lang="en-US" dirty="0" smtClean="0"/>
              <a:t>(ch1, 10); 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hasilnya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4</a:t>
            </a:r>
          </a:p>
          <a:p>
            <a:endParaRPr lang="en-US" sz="800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twelve = </a:t>
            </a:r>
            <a:r>
              <a:rPr lang="en-US" dirty="0" err="1" smtClean="0"/>
              <a:t>Character.digit</a:t>
            </a:r>
            <a:r>
              <a:rPr lang="en-US" dirty="0" smtClean="0"/>
              <a:t>(ch2, 12);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hasilnya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hexa</a:t>
            </a:r>
            <a:r>
              <a:rPr lang="en-US" dirty="0" smtClean="0"/>
              <a:t> c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class Character</a:t>
            </a:r>
            <a:endParaRPr lang="en-US" dirty="0">
              <a:effectLst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char </a:t>
            </a:r>
            <a:r>
              <a:rPr lang="en-US" dirty="0" err="1" smtClean="0"/>
              <a:t>forDigit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digit, </a:t>
            </a:r>
            <a:r>
              <a:rPr lang="en-US" dirty="0" err="1" smtClean="0"/>
              <a:t>int</a:t>
            </a:r>
            <a:r>
              <a:rPr lang="en-US" dirty="0" smtClean="0"/>
              <a:t> radix);</a:t>
            </a:r>
          </a:p>
          <a:p>
            <a:endParaRPr lang="en-US" sz="800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9;</a:t>
            </a:r>
          </a:p>
          <a:p>
            <a:r>
              <a:rPr lang="en-US" dirty="0" smtClean="0"/>
              <a:t>char c = </a:t>
            </a:r>
            <a:r>
              <a:rPr lang="en-US" dirty="0" err="1" smtClean="0"/>
              <a:t>Character.forDigit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, 10); </a:t>
            </a:r>
          </a:p>
          <a:p>
            <a:endParaRPr lang="en-US" dirty="0" smtClean="0"/>
          </a:p>
          <a:p>
            <a:r>
              <a:rPr lang="en-US" dirty="0" smtClean="0"/>
              <a:t>static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isDefined</a:t>
            </a:r>
            <a:r>
              <a:rPr lang="en-US" dirty="0" smtClean="0"/>
              <a:t>(char </a:t>
            </a:r>
            <a:r>
              <a:rPr lang="en-US" dirty="0" err="1" smtClean="0"/>
              <a:t>ch</a:t>
            </a:r>
            <a:r>
              <a:rPr lang="en-US" dirty="0" smtClean="0"/>
              <a:t>);</a:t>
            </a:r>
          </a:p>
          <a:p>
            <a:r>
              <a:rPr lang="en-US" dirty="0" smtClean="0"/>
              <a:t>static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isDigit</a:t>
            </a:r>
            <a:r>
              <a:rPr lang="en-US" dirty="0" smtClean="0"/>
              <a:t>(char </a:t>
            </a:r>
            <a:r>
              <a:rPr lang="en-US" dirty="0" err="1" smtClean="0"/>
              <a:t>ch</a:t>
            </a:r>
            <a:r>
              <a:rPr lang="en-US" dirty="0" smtClean="0"/>
              <a:t>);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hasilnya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’9’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 smtClean="0">
                <a:effectLst/>
              </a:rPr>
              <a:t>Penggunaan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beberapa</a:t>
            </a:r>
            <a:r>
              <a:rPr lang="en-US" sz="3200" dirty="0" smtClean="0">
                <a:effectLst/>
              </a:rPr>
              <a:t> method() </a:t>
            </a:r>
            <a:br>
              <a:rPr lang="en-US" sz="3200" dirty="0" smtClean="0">
                <a:effectLst/>
              </a:rPr>
            </a:br>
            <a:r>
              <a:rPr lang="en-US" sz="3200" dirty="0" err="1" smtClean="0">
                <a:effectLst/>
              </a:rPr>
              <a:t>milik</a:t>
            </a:r>
            <a:r>
              <a:rPr lang="en-US" sz="3200" dirty="0" smtClean="0">
                <a:effectLst/>
              </a:rPr>
              <a:t> class Character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isDigit</a:t>
            </a:r>
            <a:r>
              <a:rPr lang="en-US" dirty="0" smtClean="0"/>
              <a:t> = </a:t>
            </a:r>
            <a:r>
              <a:rPr lang="en-US" dirty="0" err="1" smtClean="0"/>
              <a:t>Character.isDigit</a:t>
            </a:r>
            <a:r>
              <a:rPr lang="en-US" dirty="0" smtClean="0"/>
              <a:t>(’7’); </a:t>
            </a:r>
          </a:p>
          <a:p>
            <a:r>
              <a:rPr lang="en-US" dirty="0" smtClean="0"/>
              <a:t>static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isIdentifierIgnorable</a:t>
            </a:r>
            <a:r>
              <a:rPr lang="en-US" dirty="0" smtClean="0"/>
              <a:t>(char </a:t>
            </a:r>
            <a:r>
              <a:rPr lang="en-US" dirty="0" err="1" smtClean="0"/>
              <a:t>ch</a:t>
            </a:r>
            <a:r>
              <a:rPr lang="en-US" dirty="0" smtClean="0"/>
              <a:t>);</a:t>
            </a:r>
          </a:p>
          <a:p>
            <a:r>
              <a:rPr lang="en-US" dirty="0" smtClean="0"/>
              <a:t>static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isJavaIdentifierPart</a:t>
            </a:r>
            <a:r>
              <a:rPr lang="en-US" dirty="0" smtClean="0"/>
              <a:t>(char </a:t>
            </a:r>
            <a:r>
              <a:rPr lang="en-US" dirty="0" err="1" smtClean="0"/>
              <a:t>ch</a:t>
            </a:r>
            <a:r>
              <a:rPr lang="en-US" dirty="0" smtClean="0"/>
              <a:t>);</a:t>
            </a:r>
          </a:p>
          <a:p>
            <a:r>
              <a:rPr lang="en-US" dirty="0" smtClean="0"/>
              <a:t>static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isLetter</a:t>
            </a:r>
            <a:r>
              <a:rPr lang="en-US" dirty="0" smtClean="0"/>
              <a:t>(char </a:t>
            </a:r>
            <a:r>
              <a:rPr lang="en-US" dirty="0" err="1" smtClean="0"/>
              <a:t>ch</a:t>
            </a:r>
            <a:r>
              <a:rPr lang="en-US" dirty="0" smtClean="0"/>
              <a:t>);</a:t>
            </a:r>
          </a:p>
          <a:p>
            <a:r>
              <a:rPr lang="en-US" dirty="0" smtClean="0"/>
              <a:t>static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isLetterOrDigit</a:t>
            </a:r>
            <a:r>
              <a:rPr lang="en-US" dirty="0" smtClean="0"/>
              <a:t>(char </a:t>
            </a:r>
            <a:r>
              <a:rPr lang="en-US" dirty="0" err="1" smtClean="0"/>
              <a:t>ch</a:t>
            </a:r>
            <a:r>
              <a:rPr lang="en-US" dirty="0" smtClean="0"/>
              <a:t>);</a:t>
            </a:r>
          </a:p>
          <a:p>
            <a:r>
              <a:rPr lang="en-US" dirty="0" smtClean="0"/>
              <a:t>static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isLowerCase</a:t>
            </a:r>
            <a:r>
              <a:rPr lang="en-US" dirty="0" smtClean="0"/>
              <a:t>(char </a:t>
            </a:r>
            <a:r>
              <a:rPr lang="en-US" dirty="0" err="1" smtClean="0"/>
              <a:t>ch</a:t>
            </a:r>
            <a:r>
              <a:rPr lang="en-US" dirty="0" smtClean="0"/>
              <a:t>);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hasilnya</a:t>
            </a:r>
            <a:r>
              <a:rPr lang="en-US" dirty="0" smtClean="0"/>
              <a:t> true</a:t>
            </a:r>
          </a:p>
          <a:p>
            <a:endParaRPr lang="en-US" dirty="0" smtClean="0"/>
          </a:p>
          <a:p>
            <a:r>
              <a:rPr lang="en-US" dirty="0" smtClean="0"/>
              <a:t>Character c = new Character(’g’);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isLower</a:t>
            </a:r>
            <a:r>
              <a:rPr lang="en-US" dirty="0" smtClean="0"/>
              <a:t> = </a:t>
            </a:r>
            <a:r>
              <a:rPr lang="en-US" dirty="0" err="1" smtClean="0"/>
              <a:t>Character.isLowerCase</a:t>
            </a:r>
            <a:r>
              <a:rPr lang="en-US" dirty="0" smtClean="0"/>
              <a:t>(c); </a:t>
            </a:r>
          </a:p>
          <a:p>
            <a:r>
              <a:rPr lang="en-US" dirty="0" smtClean="0"/>
              <a:t>static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isSpace</a:t>
            </a:r>
            <a:r>
              <a:rPr lang="en-US" dirty="0" smtClean="0"/>
              <a:t>(char </a:t>
            </a:r>
            <a:r>
              <a:rPr lang="en-US" dirty="0" err="1" smtClean="0"/>
              <a:t>ch</a:t>
            </a:r>
            <a:r>
              <a:rPr lang="en-US" dirty="0" smtClean="0"/>
              <a:t>);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hasilnya</a:t>
            </a:r>
            <a:r>
              <a:rPr lang="en-US" dirty="0" smtClean="0"/>
              <a:t> true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 smtClean="0">
                <a:effectLst/>
              </a:rPr>
              <a:t>Penggunaan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beberapa</a:t>
            </a:r>
            <a:r>
              <a:rPr lang="en-US" sz="3200" dirty="0" smtClean="0">
                <a:effectLst/>
              </a:rPr>
              <a:t> method() </a:t>
            </a:r>
            <a:br>
              <a:rPr lang="en-US" sz="3200" dirty="0" smtClean="0">
                <a:effectLst/>
              </a:rPr>
            </a:br>
            <a:r>
              <a:rPr lang="en-US" sz="3200" dirty="0" err="1" smtClean="0">
                <a:effectLst/>
              </a:rPr>
              <a:t>milik</a:t>
            </a:r>
            <a:r>
              <a:rPr lang="en-US" sz="3200" dirty="0" smtClean="0">
                <a:effectLst/>
              </a:rPr>
              <a:t> class Character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length;</a:t>
            </a:r>
          </a:p>
          <a:p>
            <a:r>
              <a:rPr lang="en-US" dirty="0" smtClean="0"/>
              <a:t>char </a:t>
            </a:r>
            <a:r>
              <a:rPr lang="en-US" dirty="0" err="1" smtClean="0"/>
              <a:t>charAt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index);</a:t>
            </a:r>
          </a:p>
          <a:p>
            <a:endParaRPr lang="en-US" sz="1300" dirty="0" smtClean="0"/>
          </a:p>
          <a:p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startsWith</a:t>
            </a:r>
            <a:r>
              <a:rPr lang="en-US" dirty="0" smtClean="0"/>
              <a:t>(String prefix);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startsWith</a:t>
            </a:r>
            <a:r>
              <a:rPr lang="en-US" dirty="0" smtClean="0"/>
              <a:t>(String prefix, </a:t>
            </a:r>
            <a:r>
              <a:rPr lang="en-US" dirty="0" err="1" smtClean="0"/>
              <a:t>int</a:t>
            </a:r>
            <a:r>
              <a:rPr lang="en-US" dirty="0" smtClean="0"/>
              <a:t> offset);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endsWith</a:t>
            </a:r>
            <a:r>
              <a:rPr lang="en-US" dirty="0" smtClean="0"/>
              <a:t>(String suffix);</a:t>
            </a:r>
          </a:p>
          <a:p>
            <a:endParaRPr lang="en-US" sz="1300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indexOf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indexOf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mulaiIndex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indexOf</a:t>
            </a:r>
            <a:r>
              <a:rPr lang="en-US" dirty="0" smtClean="0"/>
              <a:t>(String </a:t>
            </a:r>
            <a:r>
              <a:rPr lang="en-US" dirty="0" err="1" smtClean="0"/>
              <a:t>str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indexOf</a:t>
            </a:r>
            <a:r>
              <a:rPr lang="en-US" dirty="0" smtClean="0"/>
              <a:t>(String </a:t>
            </a:r>
            <a:r>
              <a:rPr lang="en-US" dirty="0" err="1" smtClean="0"/>
              <a:t>str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mulaiIndex</a:t>
            </a:r>
            <a:r>
              <a:rPr lang="en-US" dirty="0" smtClean="0"/>
              <a:t>);</a:t>
            </a:r>
          </a:p>
          <a:p>
            <a:endParaRPr lang="en-US" sz="1300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lastIndexOf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lastIndexOf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mulaiIndex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lastIndexOf</a:t>
            </a:r>
            <a:r>
              <a:rPr lang="en-US" dirty="0" smtClean="0"/>
              <a:t>(String </a:t>
            </a:r>
            <a:r>
              <a:rPr lang="en-US" dirty="0" err="1" smtClean="0"/>
              <a:t>str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lastIndexOf</a:t>
            </a:r>
            <a:r>
              <a:rPr lang="en-US" dirty="0" smtClean="0"/>
              <a:t>(String </a:t>
            </a:r>
            <a:r>
              <a:rPr lang="en-US" dirty="0" err="1" smtClean="0"/>
              <a:t>str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mulaiIndex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 smtClean="0">
                <a:effectLst/>
              </a:rPr>
              <a:t>Ada</a:t>
            </a:r>
            <a:r>
              <a:rPr lang="en-US" sz="2800" dirty="0" smtClean="0">
                <a:effectLst/>
              </a:rPr>
              <a:t> 1 attribute </a:t>
            </a:r>
            <a:r>
              <a:rPr lang="en-US" sz="2800" dirty="0" err="1" smtClean="0">
                <a:effectLst/>
              </a:rPr>
              <a:t>dan</a:t>
            </a:r>
            <a:r>
              <a:rPr lang="en-US" sz="2800" dirty="0" smtClean="0">
                <a:effectLst/>
              </a:rPr>
              <a:t> 32 </a:t>
            </a:r>
            <a:r>
              <a:rPr lang="en-US" sz="2800" dirty="0" err="1" smtClean="0">
                <a:effectLst/>
              </a:rPr>
              <a:t>mathod</a:t>
            </a:r>
            <a:r>
              <a:rPr lang="en-US" sz="2800" dirty="0" smtClean="0">
                <a:effectLst/>
              </a:rPr>
              <a:t>() </a:t>
            </a:r>
            <a:br>
              <a:rPr lang="en-US" sz="2800" dirty="0" smtClean="0">
                <a:effectLst/>
              </a:rPr>
            </a:br>
            <a:r>
              <a:rPr lang="en-US" sz="2800" dirty="0" err="1" smtClean="0">
                <a:effectLst/>
              </a:rPr>
              <a:t>milik</a:t>
            </a:r>
            <a:r>
              <a:rPr lang="en-US" sz="2800" dirty="0" smtClean="0">
                <a:effectLst/>
              </a:rPr>
              <a:t> Class String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isSpace</a:t>
            </a:r>
            <a:r>
              <a:rPr lang="en-US" dirty="0" smtClean="0"/>
              <a:t> = </a:t>
            </a:r>
            <a:r>
              <a:rPr lang="en-US" dirty="0" err="1" smtClean="0"/>
              <a:t>Character.isSpace</a:t>
            </a:r>
            <a:r>
              <a:rPr lang="en-US" dirty="0" smtClean="0"/>
              <a:t>(’\t’);  </a:t>
            </a:r>
          </a:p>
          <a:p>
            <a:r>
              <a:rPr lang="en-US" dirty="0" smtClean="0"/>
              <a:t>static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isUpperCase</a:t>
            </a:r>
            <a:r>
              <a:rPr lang="en-US" dirty="0" smtClean="0"/>
              <a:t>(char </a:t>
            </a:r>
            <a:r>
              <a:rPr lang="en-US" dirty="0" err="1" smtClean="0"/>
              <a:t>ch</a:t>
            </a:r>
            <a:r>
              <a:rPr lang="en-US" dirty="0" smtClean="0"/>
              <a:t>);</a:t>
            </a:r>
          </a:p>
          <a:p>
            <a:r>
              <a:rPr lang="en-US" dirty="0" smtClean="0"/>
              <a:t>static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isTitleCase</a:t>
            </a:r>
            <a:r>
              <a:rPr lang="en-US" dirty="0" smtClean="0"/>
              <a:t>(char </a:t>
            </a:r>
            <a:r>
              <a:rPr lang="en-US" dirty="0" err="1" smtClean="0"/>
              <a:t>ch</a:t>
            </a:r>
            <a:r>
              <a:rPr lang="en-US" dirty="0" smtClean="0"/>
              <a:t>);</a:t>
            </a:r>
          </a:p>
          <a:p>
            <a:r>
              <a:rPr lang="en-US" dirty="0" smtClean="0"/>
              <a:t>static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isUnicodeIdentifierPart</a:t>
            </a:r>
            <a:r>
              <a:rPr lang="en-US" dirty="0" smtClean="0"/>
              <a:t>(char </a:t>
            </a:r>
            <a:r>
              <a:rPr lang="en-US" dirty="0" err="1" smtClean="0"/>
              <a:t>ch</a:t>
            </a:r>
            <a:r>
              <a:rPr lang="en-US" dirty="0" smtClean="0"/>
              <a:t>);</a:t>
            </a:r>
          </a:p>
          <a:p>
            <a:r>
              <a:rPr lang="en-US" dirty="0" smtClean="0"/>
              <a:t>static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isUnicodeIdentifierStart</a:t>
            </a:r>
            <a:r>
              <a:rPr lang="en-US" dirty="0" smtClean="0"/>
              <a:t>(char </a:t>
            </a:r>
            <a:r>
              <a:rPr lang="en-US" dirty="0" err="1" smtClean="0"/>
              <a:t>ch</a:t>
            </a:r>
            <a:r>
              <a:rPr lang="en-US" dirty="0" smtClean="0"/>
              <a:t>);</a:t>
            </a:r>
          </a:p>
          <a:p>
            <a:r>
              <a:rPr lang="en-US" dirty="0" smtClean="0"/>
              <a:t>static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isWhitespace</a:t>
            </a:r>
            <a:r>
              <a:rPr lang="en-US" dirty="0" smtClean="0"/>
              <a:t>(char </a:t>
            </a:r>
            <a:r>
              <a:rPr lang="en-US" dirty="0" err="1" smtClean="0"/>
              <a:t>ch</a:t>
            </a:r>
            <a:r>
              <a:rPr lang="en-US" dirty="0" smtClean="0"/>
              <a:t>);</a:t>
            </a:r>
          </a:p>
          <a:p>
            <a:r>
              <a:rPr lang="en-US" dirty="0" smtClean="0"/>
              <a:t>static char </a:t>
            </a:r>
            <a:r>
              <a:rPr lang="en-US" dirty="0" err="1" smtClean="0"/>
              <a:t>toLowerCase</a:t>
            </a:r>
            <a:r>
              <a:rPr lang="en-US" dirty="0" smtClean="0"/>
              <a:t>(char </a:t>
            </a:r>
            <a:r>
              <a:rPr lang="en-US" dirty="0" err="1" smtClean="0"/>
              <a:t>ch</a:t>
            </a:r>
            <a:r>
              <a:rPr lang="en-US" dirty="0" smtClean="0"/>
              <a:t>);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hasilnya</a:t>
            </a:r>
            <a:r>
              <a:rPr lang="en-US" dirty="0" smtClean="0"/>
              <a:t> true</a:t>
            </a:r>
          </a:p>
          <a:p>
            <a:endParaRPr lang="en-US" sz="1100" dirty="0" smtClean="0"/>
          </a:p>
          <a:p>
            <a:r>
              <a:rPr lang="en-US" dirty="0" smtClean="0"/>
              <a:t>char </a:t>
            </a:r>
            <a:r>
              <a:rPr lang="en-US" dirty="0" err="1" smtClean="0"/>
              <a:t>ch</a:t>
            </a:r>
            <a:r>
              <a:rPr lang="en-US" dirty="0" smtClean="0"/>
              <a:t> = </a:t>
            </a:r>
            <a:r>
              <a:rPr lang="en-US" dirty="0" err="1" smtClean="0"/>
              <a:t>Character.toLowerCase</a:t>
            </a:r>
            <a:r>
              <a:rPr lang="en-US" dirty="0" smtClean="0"/>
              <a:t>(’M’); 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ch</a:t>
            </a:r>
            <a:r>
              <a:rPr lang="en-US" dirty="0" smtClean="0"/>
              <a:t>); // </a:t>
            </a:r>
            <a:r>
              <a:rPr lang="en-US" dirty="0" err="1" smtClean="0"/>
              <a:t>hasilnya</a:t>
            </a:r>
            <a:r>
              <a:rPr lang="en-US" dirty="0" smtClean="0"/>
              <a:t> m</a:t>
            </a:r>
          </a:p>
          <a:p>
            <a:r>
              <a:rPr lang="en-US" dirty="0" smtClean="0"/>
              <a:t>static char </a:t>
            </a:r>
            <a:r>
              <a:rPr lang="en-US" dirty="0" err="1" smtClean="0"/>
              <a:t>toTitleCase</a:t>
            </a:r>
            <a:r>
              <a:rPr lang="en-US" dirty="0" smtClean="0"/>
              <a:t>(char </a:t>
            </a:r>
            <a:r>
              <a:rPr lang="en-US" dirty="0" err="1" smtClean="0"/>
              <a:t>ch</a:t>
            </a:r>
            <a:r>
              <a:rPr lang="en-US" dirty="0" smtClean="0"/>
              <a:t>);</a:t>
            </a:r>
          </a:p>
          <a:p>
            <a:r>
              <a:rPr lang="en-US" dirty="0" smtClean="0"/>
              <a:t>static char </a:t>
            </a:r>
            <a:r>
              <a:rPr lang="en-US" dirty="0" err="1" smtClean="0"/>
              <a:t>toUpperCase</a:t>
            </a:r>
            <a:r>
              <a:rPr lang="en-US" dirty="0" smtClean="0"/>
              <a:t>(char </a:t>
            </a:r>
            <a:r>
              <a:rPr lang="en-US" dirty="0" err="1" smtClean="0"/>
              <a:t>ch</a:t>
            </a:r>
            <a:r>
              <a:rPr lang="en-US" dirty="0" smtClean="0"/>
              <a:t>);</a:t>
            </a:r>
          </a:p>
          <a:p>
            <a:r>
              <a:rPr lang="en-US" sz="900" dirty="0" smtClean="0"/>
              <a:t> </a:t>
            </a:r>
          </a:p>
          <a:p>
            <a:r>
              <a:rPr lang="en-US" dirty="0" smtClean="0"/>
              <a:t>char </a:t>
            </a:r>
            <a:r>
              <a:rPr lang="en-US" dirty="0" err="1" smtClean="0"/>
              <a:t>ch</a:t>
            </a:r>
            <a:r>
              <a:rPr lang="en-US" dirty="0" smtClean="0"/>
              <a:t> = </a:t>
            </a:r>
            <a:r>
              <a:rPr lang="en-US" dirty="0" err="1" smtClean="0"/>
              <a:t>Character.toUpperCase</a:t>
            </a:r>
            <a:r>
              <a:rPr lang="en-US" dirty="0" smtClean="0"/>
              <a:t>(’n’);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ch</a:t>
            </a:r>
            <a:r>
              <a:rPr lang="en-US" dirty="0" smtClean="0"/>
              <a:t>); // </a:t>
            </a:r>
            <a:r>
              <a:rPr lang="en-US" dirty="0" err="1" smtClean="0"/>
              <a:t>hasilnya</a:t>
            </a:r>
            <a:r>
              <a:rPr lang="en-US" dirty="0" smtClean="0"/>
              <a:t> N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 smtClean="0">
                <a:effectLst/>
              </a:rPr>
              <a:t>Penggunaan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beberapa</a:t>
            </a:r>
            <a:r>
              <a:rPr lang="en-US" sz="3200" dirty="0" smtClean="0">
                <a:effectLst/>
              </a:rPr>
              <a:t> method() </a:t>
            </a:r>
            <a:br>
              <a:rPr lang="en-US" sz="3200" dirty="0" smtClean="0">
                <a:effectLst/>
              </a:rPr>
            </a:br>
            <a:r>
              <a:rPr lang="en-US" sz="3200" dirty="0" err="1" smtClean="0">
                <a:effectLst/>
              </a:rPr>
              <a:t>milik</a:t>
            </a:r>
            <a:r>
              <a:rPr lang="en-US" sz="3200" dirty="0" smtClean="0">
                <a:effectLst/>
              </a:rPr>
              <a:t> class Character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konversi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numerik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sebaiknya</a:t>
            </a:r>
            <a:r>
              <a:rPr lang="en-US" dirty="0" smtClean="0"/>
              <a:t>, class Character </a:t>
            </a:r>
            <a:r>
              <a:rPr lang="en-US" dirty="0" err="1" smtClean="0"/>
              <a:t>memiliki</a:t>
            </a:r>
            <a:r>
              <a:rPr lang="en-US" dirty="0" smtClean="0"/>
              <a:t> attribute yang </a:t>
            </a:r>
            <a:r>
              <a:rPr lang="en-US" dirty="0" err="1" smtClean="0"/>
              <a:t>bersifat</a:t>
            </a:r>
            <a:r>
              <a:rPr lang="en-US" dirty="0" smtClean="0"/>
              <a:t> static final (</a:t>
            </a:r>
            <a:r>
              <a:rPr lang="en-US" dirty="0" err="1" smtClean="0"/>
              <a:t>konstanta</a:t>
            </a:r>
            <a:r>
              <a:rPr lang="en-US" dirty="0" smtClean="0"/>
              <a:t>), </a:t>
            </a:r>
            <a:r>
              <a:rPr lang="en-US" dirty="0" err="1" smtClean="0"/>
              <a:t>yaitu</a:t>
            </a:r>
            <a:r>
              <a:rPr lang="en-US" dirty="0" smtClean="0"/>
              <a:t> MIN_RADIX </a:t>
            </a:r>
            <a:r>
              <a:rPr lang="en-US" dirty="0" err="1" smtClean="0"/>
              <a:t>yaitu</a:t>
            </a:r>
            <a:r>
              <a:rPr lang="en-US" dirty="0" smtClean="0"/>
              <a:t> basis 2 </a:t>
            </a:r>
            <a:r>
              <a:rPr lang="en-US" dirty="0" err="1" smtClean="0"/>
              <a:t>dan</a:t>
            </a:r>
            <a:r>
              <a:rPr lang="en-US" dirty="0" smtClean="0"/>
              <a:t> MAX_RADIX </a:t>
            </a:r>
            <a:r>
              <a:rPr lang="en-US" dirty="0" err="1" smtClean="0"/>
              <a:t>yaitu</a:t>
            </a:r>
            <a:r>
              <a:rPr lang="en-US" dirty="0" smtClean="0"/>
              <a:t> basis 36.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 smtClean="0">
                <a:effectLst/>
              </a:rPr>
              <a:t>Penggunaan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dua</a:t>
            </a:r>
            <a:r>
              <a:rPr lang="en-US" sz="3200" dirty="0" smtClean="0">
                <a:effectLst/>
              </a:rPr>
              <a:t> attribute </a:t>
            </a:r>
            <a:br>
              <a:rPr lang="en-US" sz="3200" dirty="0" smtClean="0">
                <a:effectLst/>
              </a:rPr>
            </a:br>
            <a:r>
              <a:rPr lang="en-US" sz="3200" dirty="0" err="1" smtClean="0">
                <a:effectLst/>
              </a:rPr>
              <a:t>milik</a:t>
            </a:r>
            <a:r>
              <a:rPr lang="en-US" sz="3200" dirty="0" smtClean="0">
                <a:effectLst/>
              </a:rPr>
              <a:t> class Character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788091"/>
          </a:xfrm>
        </p:spPr>
        <p:txBody>
          <a:bodyPr>
            <a:normAutofit fontScale="92500" lnSpcReduction="10000"/>
          </a:bodyPr>
          <a:lstStyle/>
          <a:p>
            <a:r>
              <a:rPr lang="nb-NO" dirty="0" smtClean="0"/>
              <a:t>// objek di class Byte menjadi nilai byte</a:t>
            </a:r>
            <a:endParaRPr lang="en-US" dirty="0" smtClean="0"/>
          </a:p>
          <a:p>
            <a:r>
              <a:rPr lang="nb-NO" dirty="0" smtClean="0"/>
              <a:t>byte byteValue(); </a:t>
            </a:r>
          </a:p>
          <a:p>
            <a:endParaRPr lang="en-US" sz="800" dirty="0" smtClean="0"/>
          </a:p>
          <a:p>
            <a:r>
              <a:rPr lang="en-US" sz="2400" dirty="0" smtClean="0"/>
              <a:t>// </a:t>
            </a:r>
            <a:r>
              <a:rPr lang="en-US" sz="2400" dirty="0" err="1" smtClean="0"/>
              <a:t>membandingkan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Byte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numerik</a:t>
            </a:r>
            <a:endParaRPr lang="en-US" sz="2400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compareTo</a:t>
            </a:r>
            <a:r>
              <a:rPr lang="en-US" dirty="0" smtClean="0"/>
              <a:t>(Byte b);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compareTo</a:t>
            </a:r>
            <a:r>
              <a:rPr lang="en-US" dirty="0" smtClean="0"/>
              <a:t>(Object </a:t>
            </a:r>
            <a:r>
              <a:rPr lang="en-US" dirty="0" err="1" smtClean="0"/>
              <a:t>obj</a:t>
            </a:r>
            <a:r>
              <a:rPr lang="en-US" dirty="0" smtClean="0"/>
              <a:t>);</a:t>
            </a:r>
          </a:p>
          <a:p>
            <a:r>
              <a:rPr lang="en-US" sz="2200" dirty="0" smtClean="0"/>
              <a:t>static Byte decode(String </a:t>
            </a:r>
            <a:r>
              <a:rPr lang="en-US" sz="2200" dirty="0" err="1" smtClean="0"/>
              <a:t>str</a:t>
            </a:r>
            <a:r>
              <a:rPr lang="en-US" sz="2200" dirty="0" smtClean="0"/>
              <a:t>) throws </a:t>
            </a:r>
            <a:r>
              <a:rPr lang="en-US" sz="2200" dirty="0" err="1" smtClean="0"/>
              <a:t>NumberFormatException</a:t>
            </a:r>
            <a:r>
              <a:rPr lang="en-US" sz="2200" dirty="0" smtClean="0"/>
              <a:t>;      </a:t>
            </a:r>
          </a:p>
          <a:p>
            <a:endParaRPr lang="en-US" sz="800" dirty="0" smtClean="0"/>
          </a:p>
          <a:p>
            <a:r>
              <a:rPr lang="en-US" dirty="0" smtClean="0"/>
              <a:t>//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clas</a:t>
            </a:r>
            <a:r>
              <a:rPr lang="en-US" dirty="0" smtClean="0"/>
              <a:t> Byte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double</a:t>
            </a:r>
          </a:p>
          <a:p>
            <a:r>
              <a:rPr lang="en-US" dirty="0" smtClean="0"/>
              <a:t>double </a:t>
            </a:r>
            <a:r>
              <a:rPr lang="en-US" dirty="0" err="1" smtClean="0"/>
              <a:t>doubleValue</a:t>
            </a:r>
            <a:r>
              <a:rPr lang="en-US" dirty="0" smtClean="0"/>
              <a:t>(); </a:t>
            </a:r>
          </a:p>
          <a:p>
            <a:endParaRPr lang="en-US" dirty="0" smtClean="0"/>
          </a:p>
          <a:p>
            <a:r>
              <a:rPr lang="en-US" dirty="0" smtClean="0"/>
              <a:t>// </a:t>
            </a:r>
            <a:r>
              <a:rPr lang="en-US" dirty="0" err="1" smtClean="0"/>
              <a:t>membandingkan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class Byte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 equals(Object </a:t>
            </a:r>
            <a:r>
              <a:rPr lang="en-US" dirty="0" err="1" smtClean="0"/>
              <a:t>obj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 smtClean="0">
                <a:effectLst/>
              </a:rPr>
              <a:t>Beberapa</a:t>
            </a:r>
            <a:r>
              <a:rPr lang="en-US" sz="2400" dirty="0" smtClean="0">
                <a:effectLst/>
              </a:rPr>
              <a:t> method() </a:t>
            </a:r>
            <a:r>
              <a:rPr lang="en-US" sz="2400" dirty="0" err="1" smtClean="0">
                <a:effectLst/>
              </a:rPr>
              <a:t>di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smtClean="0">
                <a:effectLst/>
              </a:rPr>
              <a:t>class </a:t>
            </a:r>
            <a:r>
              <a:rPr lang="en-US" sz="2400" dirty="0" smtClean="0">
                <a:effectLst/>
              </a:rPr>
              <a:t>Byte</a:t>
            </a:r>
            <a:endParaRPr lang="en-US" sz="2400" dirty="0">
              <a:effectLst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016691"/>
          </a:xfrm>
        </p:spPr>
        <p:txBody>
          <a:bodyPr>
            <a:normAutofit fontScale="55000" lnSpcReduction="20000"/>
          </a:bodyPr>
          <a:lstStyle/>
          <a:p>
            <a:r>
              <a:rPr lang="en-US" sz="2900" dirty="0" smtClean="0"/>
              <a:t>// </a:t>
            </a:r>
            <a:r>
              <a:rPr lang="en-US" sz="2900" dirty="0" err="1" smtClean="0"/>
              <a:t>objek</a:t>
            </a:r>
            <a:r>
              <a:rPr lang="en-US" sz="2900" dirty="0" smtClean="0"/>
              <a:t> </a:t>
            </a:r>
            <a:r>
              <a:rPr lang="en-US" sz="2900" dirty="0" err="1" smtClean="0"/>
              <a:t>di</a:t>
            </a:r>
            <a:r>
              <a:rPr lang="en-US" sz="2900" dirty="0" smtClean="0"/>
              <a:t> class Byte </a:t>
            </a:r>
            <a:r>
              <a:rPr lang="en-US" sz="2900" dirty="0" err="1" smtClean="0"/>
              <a:t>menjadi</a:t>
            </a:r>
            <a:r>
              <a:rPr lang="en-US" sz="2900" dirty="0" smtClean="0"/>
              <a:t> </a:t>
            </a:r>
            <a:r>
              <a:rPr lang="en-US" sz="2900" dirty="0" err="1" smtClean="0"/>
              <a:t>nilai</a:t>
            </a:r>
            <a:r>
              <a:rPr lang="en-US" sz="2900" dirty="0" smtClean="0"/>
              <a:t> float</a:t>
            </a:r>
          </a:p>
          <a:p>
            <a:r>
              <a:rPr lang="en-US" sz="3300" dirty="0" smtClean="0"/>
              <a:t>float </a:t>
            </a:r>
            <a:r>
              <a:rPr lang="en-US" sz="3300" dirty="0" err="1" smtClean="0"/>
              <a:t>floatValue</a:t>
            </a:r>
            <a:r>
              <a:rPr lang="en-US" sz="3300" dirty="0" smtClean="0"/>
              <a:t>();</a:t>
            </a:r>
          </a:p>
          <a:p>
            <a:r>
              <a:rPr lang="en-US" sz="3300" dirty="0" err="1" smtClean="0"/>
              <a:t>int</a:t>
            </a:r>
            <a:r>
              <a:rPr lang="en-US" sz="3300" dirty="0" smtClean="0"/>
              <a:t> </a:t>
            </a:r>
            <a:r>
              <a:rPr lang="en-US" sz="3300" dirty="0" err="1" smtClean="0"/>
              <a:t>hashCode</a:t>
            </a:r>
            <a:r>
              <a:rPr lang="en-US" sz="3300" dirty="0" smtClean="0"/>
              <a:t>();</a:t>
            </a:r>
          </a:p>
          <a:p>
            <a:endParaRPr lang="en-US" sz="1500" dirty="0" smtClean="0"/>
          </a:p>
          <a:p>
            <a:r>
              <a:rPr lang="en-US" sz="2900" dirty="0" smtClean="0"/>
              <a:t>// </a:t>
            </a:r>
            <a:r>
              <a:rPr lang="en-US" sz="2900" dirty="0" err="1" smtClean="0"/>
              <a:t>objek</a:t>
            </a:r>
            <a:r>
              <a:rPr lang="en-US" sz="2900" dirty="0" smtClean="0"/>
              <a:t> </a:t>
            </a:r>
            <a:r>
              <a:rPr lang="en-US" sz="2900" dirty="0" err="1" smtClean="0"/>
              <a:t>di</a:t>
            </a:r>
            <a:r>
              <a:rPr lang="en-US" sz="2900" dirty="0" smtClean="0"/>
              <a:t> class Byte </a:t>
            </a:r>
            <a:r>
              <a:rPr lang="en-US" sz="2900" dirty="0" err="1" smtClean="0"/>
              <a:t>menjadi</a:t>
            </a:r>
            <a:r>
              <a:rPr lang="en-US" sz="2900" dirty="0" smtClean="0"/>
              <a:t> </a:t>
            </a:r>
            <a:r>
              <a:rPr lang="en-US" sz="2900" dirty="0" err="1" smtClean="0"/>
              <a:t>nilai</a:t>
            </a:r>
            <a:r>
              <a:rPr lang="en-US" sz="2900" dirty="0" smtClean="0"/>
              <a:t> </a:t>
            </a:r>
            <a:r>
              <a:rPr lang="en-US" sz="2900" dirty="0" err="1" smtClean="0"/>
              <a:t>int</a:t>
            </a:r>
            <a:endParaRPr lang="en-US" sz="2900" dirty="0" smtClean="0"/>
          </a:p>
          <a:p>
            <a:r>
              <a:rPr lang="en-US" sz="3300" dirty="0" err="1" smtClean="0"/>
              <a:t>int</a:t>
            </a:r>
            <a:r>
              <a:rPr lang="en-US" sz="3300" dirty="0" smtClean="0"/>
              <a:t> </a:t>
            </a:r>
            <a:r>
              <a:rPr lang="en-US" sz="3300" dirty="0" err="1" smtClean="0"/>
              <a:t>intValue</a:t>
            </a:r>
            <a:r>
              <a:rPr lang="en-US" sz="3300" dirty="0" smtClean="0"/>
              <a:t>();</a:t>
            </a:r>
          </a:p>
          <a:p>
            <a:endParaRPr lang="en-US" sz="1500" dirty="0" smtClean="0"/>
          </a:p>
          <a:p>
            <a:r>
              <a:rPr lang="en-US" sz="3300" dirty="0" smtClean="0"/>
              <a:t>// </a:t>
            </a:r>
            <a:r>
              <a:rPr lang="en-US" sz="3300" dirty="0" err="1" smtClean="0"/>
              <a:t>objek</a:t>
            </a:r>
            <a:r>
              <a:rPr lang="en-US" sz="3300" dirty="0" smtClean="0"/>
              <a:t> </a:t>
            </a:r>
            <a:r>
              <a:rPr lang="en-US" sz="3300" dirty="0" err="1" smtClean="0"/>
              <a:t>di</a:t>
            </a:r>
            <a:r>
              <a:rPr lang="en-US" sz="3300" dirty="0" smtClean="0"/>
              <a:t> class Byte </a:t>
            </a:r>
            <a:r>
              <a:rPr lang="en-US" sz="3300" dirty="0" err="1" smtClean="0"/>
              <a:t>menjadi</a:t>
            </a:r>
            <a:r>
              <a:rPr lang="en-US" sz="3300" dirty="0" smtClean="0"/>
              <a:t> </a:t>
            </a:r>
            <a:r>
              <a:rPr lang="en-US" sz="3300" dirty="0" err="1" smtClean="0"/>
              <a:t>nilai</a:t>
            </a:r>
            <a:r>
              <a:rPr lang="en-US" sz="3300" dirty="0" smtClean="0"/>
              <a:t> long</a:t>
            </a:r>
          </a:p>
          <a:p>
            <a:r>
              <a:rPr lang="en-US" sz="3300" dirty="0" smtClean="0"/>
              <a:t>long </a:t>
            </a:r>
            <a:r>
              <a:rPr lang="en-US" sz="3300" dirty="0" err="1" smtClean="0"/>
              <a:t>longValue</a:t>
            </a:r>
            <a:r>
              <a:rPr lang="en-US" sz="3300" dirty="0" smtClean="0"/>
              <a:t>();</a:t>
            </a:r>
          </a:p>
          <a:p>
            <a:r>
              <a:rPr lang="en-US" sz="3300" dirty="0" smtClean="0"/>
              <a:t>static byte </a:t>
            </a:r>
            <a:r>
              <a:rPr lang="en-US" sz="3300" dirty="0" err="1" smtClean="0"/>
              <a:t>parseByte</a:t>
            </a:r>
            <a:r>
              <a:rPr lang="en-US" sz="3300" dirty="0" smtClean="0"/>
              <a:t>(String </a:t>
            </a:r>
            <a:r>
              <a:rPr lang="en-US" sz="3300" dirty="0" err="1" smtClean="0"/>
              <a:t>str</a:t>
            </a:r>
            <a:r>
              <a:rPr lang="en-US" sz="3300" dirty="0" smtClean="0"/>
              <a:t>) throws </a:t>
            </a:r>
            <a:r>
              <a:rPr lang="en-US" sz="3300" dirty="0" err="1" smtClean="0"/>
              <a:t>NumberFormatException</a:t>
            </a:r>
            <a:endParaRPr lang="en-US" sz="3300" dirty="0" smtClean="0"/>
          </a:p>
          <a:p>
            <a:r>
              <a:rPr lang="en-US" sz="3300" dirty="0" smtClean="0"/>
              <a:t>static byte </a:t>
            </a:r>
            <a:r>
              <a:rPr lang="en-US" sz="3300" dirty="0" err="1" smtClean="0"/>
              <a:t>parseByte</a:t>
            </a:r>
            <a:r>
              <a:rPr lang="en-US" sz="3300" dirty="0" smtClean="0"/>
              <a:t>(String </a:t>
            </a:r>
            <a:r>
              <a:rPr lang="en-US" sz="3300" dirty="0" err="1" smtClean="0"/>
              <a:t>str</a:t>
            </a:r>
            <a:r>
              <a:rPr lang="en-US" sz="3300" dirty="0" smtClean="0"/>
              <a:t>, </a:t>
            </a:r>
            <a:r>
              <a:rPr lang="en-US" sz="3300" dirty="0" err="1" smtClean="0"/>
              <a:t>int</a:t>
            </a:r>
            <a:r>
              <a:rPr lang="en-US" sz="3300" dirty="0" smtClean="0"/>
              <a:t> radix) throws </a:t>
            </a:r>
            <a:r>
              <a:rPr lang="en-US" sz="3300" dirty="0" err="1" smtClean="0"/>
              <a:t>NumberFormatException</a:t>
            </a:r>
            <a:endParaRPr lang="en-US" sz="3300" dirty="0" smtClean="0"/>
          </a:p>
          <a:p>
            <a:endParaRPr lang="en-US" sz="1300" dirty="0" smtClean="0"/>
          </a:p>
          <a:p>
            <a:r>
              <a:rPr lang="en-US" sz="3300" dirty="0" smtClean="0"/>
              <a:t>// </a:t>
            </a:r>
            <a:r>
              <a:rPr lang="en-US" sz="3300" dirty="0" err="1" smtClean="0"/>
              <a:t>objek</a:t>
            </a:r>
            <a:r>
              <a:rPr lang="en-US" sz="3300" dirty="0" smtClean="0"/>
              <a:t> </a:t>
            </a:r>
            <a:r>
              <a:rPr lang="en-US" sz="3300" dirty="0" err="1" smtClean="0"/>
              <a:t>di</a:t>
            </a:r>
            <a:r>
              <a:rPr lang="en-US" sz="3300" dirty="0" smtClean="0"/>
              <a:t> class Byte </a:t>
            </a:r>
            <a:r>
              <a:rPr lang="en-US" sz="3300" dirty="0" err="1" smtClean="0"/>
              <a:t>menjadi</a:t>
            </a:r>
            <a:r>
              <a:rPr lang="en-US" sz="3300" dirty="0" smtClean="0"/>
              <a:t> </a:t>
            </a:r>
            <a:r>
              <a:rPr lang="en-US" sz="3300" dirty="0" err="1" smtClean="0"/>
              <a:t>nilai</a:t>
            </a:r>
            <a:r>
              <a:rPr lang="en-US" sz="3300" dirty="0" smtClean="0"/>
              <a:t> short</a:t>
            </a:r>
          </a:p>
          <a:p>
            <a:r>
              <a:rPr lang="en-US" sz="3300" dirty="0" smtClean="0"/>
              <a:t>short </a:t>
            </a:r>
            <a:r>
              <a:rPr lang="en-US" sz="3300" dirty="0" err="1" smtClean="0"/>
              <a:t>shortValue</a:t>
            </a:r>
            <a:r>
              <a:rPr lang="en-US" sz="3300" dirty="0" smtClean="0"/>
              <a:t>();</a:t>
            </a:r>
          </a:p>
          <a:p>
            <a:r>
              <a:rPr lang="nb-NO" sz="3300" dirty="0" smtClean="0"/>
              <a:t>String toString();</a:t>
            </a:r>
          </a:p>
          <a:p>
            <a:endParaRPr lang="en-US" sz="1300" dirty="0" smtClean="0"/>
          </a:p>
          <a:p>
            <a:r>
              <a:rPr lang="nb-NO" sz="3300" dirty="0" smtClean="0"/>
              <a:t>// konversi nilai numerik menjadi objek di class String</a:t>
            </a:r>
            <a:endParaRPr lang="en-US" sz="3300" dirty="0" smtClean="0"/>
          </a:p>
          <a:p>
            <a:r>
              <a:rPr lang="en-US" sz="3300" dirty="0" smtClean="0"/>
              <a:t>static String </a:t>
            </a:r>
            <a:r>
              <a:rPr lang="en-US" sz="3300" dirty="0" err="1" smtClean="0"/>
              <a:t>toString</a:t>
            </a:r>
            <a:r>
              <a:rPr lang="en-US" sz="3300" dirty="0" smtClean="0"/>
              <a:t>(byte num);</a:t>
            </a:r>
          </a:p>
          <a:p>
            <a:r>
              <a:rPr lang="en-US" sz="3300" dirty="0" smtClean="0"/>
              <a:t>static Byte </a:t>
            </a:r>
            <a:r>
              <a:rPr lang="en-US" sz="3300" dirty="0" err="1" smtClean="0"/>
              <a:t>valueOf</a:t>
            </a:r>
            <a:r>
              <a:rPr lang="en-US" sz="3300" dirty="0" smtClean="0"/>
              <a:t>(String </a:t>
            </a:r>
            <a:r>
              <a:rPr lang="en-US" sz="3300" dirty="0" err="1" smtClean="0"/>
              <a:t>str</a:t>
            </a:r>
            <a:r>
              <a:rPr lang="en-US" sz="3300" dirty="0" smtClean="0"/>
              <a:t>) throws </a:t>
            </a:r>
            <a:r>
              <a:rPr lang="en-US" sz="3300" dirty="0" err="1" smtClean="0"/>
              <a:t>NumberFormatException</a:t>
            </a:r>
            <a:endParaRPr lang="en-US" sz="3300" dirty="0" smtClean="0"/>
          </a:p>
          <a:p>
            <a:r>
              <a:rPr lang="en-US" sz="3300" dirty="0" smtClean="0"/>
              <a:t>static Byte </a:t>
            </a:r>
            <a:r>
              <a:rPr lang="en-US" sz="3300" dirty="0" err="1" smtClean="0"/>
              <a:t>valueOf</a:t>
            </a:r>
            <a:r>
              <a:rPr lang="en-US" sz="3300" dirty="0" smtClean="0"/>
              <a:t>(String </a:t>
            </a:r>
            <a:r>
              <a:rPr lang="en-US" sz="3300" dirty="0" err="1" smtClean="0"/>
              <a:t>str</a:t>
            </a:r>
            <a:r>
              <a:rPr lang="en-US" sz="3300" dirty="0" smtClean="0"/>
              <a:t>, </a:t>
            </a:r>
            <a:r>
              <a:rPr lang="en-US" sz="3300" dirty="0" err="1" smtClean="0"/>
              <a:t>int</a:t>
            </a:r>
            <a:r>
              <a:rPr lang="en-US" sz="3300" dirty="0" smtClean="0"/>
              <a:t> radix) throws </a:t>
            </a:r>
            <a:r>
              <a:rPr lang="en-US" sz="3300" dirty="0" err="1" smtClean="0"/>
              <a:t>NumberFormatException</a:t>
            </a:r>
            <a:endParaRPr lang="en-US" sz="33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 smtClean="0">
                <a:effectLst/>
              </a:rPr>
              <a:t>Beberapa</a:t>
            </a:r>
            <a:r>
              <a:rPr lang="en-US" sz="2400" dirty="0" smtClean="0">
                <a:effectLst/>
              </a:rPr>
              <a:t> method() </a:t>
            </a:r>
            <a:r>
              <a:rPr lang="en-US" sz="2400" dirty="0" err="1" smtClean="0">
                <a:effectLst/>
              </a:rPr>
              <a:t>di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smtClean="0">
                <a:effectLst/>
              </a:rPr>
              <a:t>class </a:t>
            </a:r>
            <a:r>
              <a:rPr lang="en-US" sz="2400" dirty="0" smtClean="0">
                <a:effectLst/>
              </a:rPr>
              <a:t>Byte</a:t>
            </a:r>
            <a:endParaRPr lang="en-US" sz="2400" dirty="0">
              <a:effectLst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638800"/>
          </a:xfrm>
        </p:spPr>
        <p:txBody>
          <a:bodyPr>
            <a:normAutofit fontScale="40000" lnSpcReduction="20000"/>
          </a:bodyPr>
          <a:lstStyle/>
          <a:p>
            <a:r>
              <a:rPr lang="en-US" sz="5000" dirty="0" smtClean="0"/>
              <a:t>// </a:t>
            </a:r>
            <a:r>
              <a:rPr lang="en-US" sz="5000" dirty="0" err="1" smtClean="0"/>
              <a:t>objek</a:t>
            </a:r>
            <a:r>
              <a:rPr lang="en-US" sz="5000" dirty="0" smtClean="0"/>
              <a:t> </a:t>
            </a:r>
            <a:r>
              <a:rPr lang="en-US" sz="5000" dirty="0" err="1" smtClean="0"/>
              <a:t>di</a:t>
            </a:r>
            <a:r>
              <a:rPr lang="en-US" sz="5000" dirty="0" smtClean="0"/>
              <a:t> class Short </a:t>
            </a:r>
            <a:r>
              <a:rPr lang="en-US" sz="5000" dirty="0" err="1" smtClean="0"/>
              <a:t>menjadi</a:t>
            </a:r>
            <a:r>
              <a:rPr lang="en-US" sz="5000" dirty="0" smtClean="0"/>
              <a:t> </a:t>
            </a:r>
            <a:r>
              <a:rPr lang="en-US" sz="5000" dirty="0" err="1" smtClean="0"/>
              <a:t>nilai</a:t>
            </a:r>
            <a:r>
              <a:rPr lang="en-US" sz="5000" dirty="0" smtClean="0"/>
              <a:t> byte</a:t>
            </a:r>
          </a:p>
          <a:p>
            <a:r>
              <a:rPr lang="en-US" sz="5000" dirty="0" smtClean="0"/>
              <a:t>byte </a:t>
            </a:r>
            <a:r>
              <a:rPr lang="en-US" sz="5000" dirty="0" err="1" smtClean="0"/>
              <a:t>byteValue</a:t>
            </a:r>
            <a:r>
              <a:rPr lang="en-US" sz="5000" dirty="0" smtClean="0"/>
              <a:t>();</a:t>
            </a:r>
          </a:p>
          <a:p>
            <a:r>
              <a:rPr lang="en-US" dirty="0" smtClean="0"/>
              <a:t> </a:t>
            </a:r>
            <a:endParaRPr lang="en-US" sz="2000" dirty="0" smtClean="0"/>
          </a:p>
          <a:p>
            <a:r>
              <a:rPr lang="en-US" sz="5000" dirty="0" smtClean="0"/>
              <a:t>// </a:t>
            </a:r>
            <a:r>
              <a:rPr lang="en-US" sz="5000" dirty="0" err="1" smtClean="0"/>
              <a:t>membandingkan</a:t>
            </a:r>
            <a:r>
              <a:rPr lang="en-US" sz="5000" dirty="0" smtClean="0"/>
              <a:t> </a:t>
            </a:r>
            <a:r>
              <a:rPr lang="en-US" sz="5000" dirty="0" err="1" smtClean="0"/>
              <a:t>dua</a:t>
            </a:r>
            <a:r>
              <a:rPr lang="en-US" sz="5000" dirty="0" smtClean="0"/>
              <a:t> </a:t>
            </a:r>
            <a:r>
              <a:rPr lang="en-US" sz="5000" dirty="0" err="1" smtClean="0"/>
              <a:t>objek</a:t>
            </a:r>
            <a:r>
              <a:rPr lang="en-US" sz="5000" dirty="0" smtClean="0"/>
              <a:t> </a:t>
            </a:r>
            <a:r>
              <a:rPr lang="en-US" sz="5000" dirty="0" err="1" smtClean="0"/>
              <a:t>milik</a:t>
            </a:r>
            <a:r>
              <a:rPr lang="en-US" sz="5000" dirty="0" smtClean="0"/>
              <a:t> class Short </a:t>
            </a:r>
            <a:r>
              <a:rPr lang="en-US" sz="5000" dirty="0" err="1" smtClean="0"/>
              <a:t>secara</a:t>
            </a:r>
            <a:r>
              <a:rPr lang="en-US" sz="5000" dirty="0" smtClean="0"/>
              <a:t> </a:t>
            </a:r>
            <a:r>
              <a:rPr lang="en-US" sz="5000" dirty="0" err="1" smtClean="0"/>
              <a:t>numerik</a:t>
            </a:r>
            <a:endParaRPr lang="en-US" sz="5000" dirty="0" smtClean="0"/>
          </a:p>
          <a:p>
            <a:r>
              <a:rPr lang="en-US" sz="5000" dirty="0" err="1" smtClean="0"/>
              <a:t>int</a:t>
            </a:r>
            <a:r>
              <a:rPr lang="en-US" sz="5000" dirty="0" smtClean="0"/>
              <a:t> </a:t>
            </a:r>
            <a:r>
              <a:rPr lang="en-US" sz="5000" dirty="0" err="1" smtClean="0"/>
              <a:t>compareTo</a:t>
            </a:r>
            <a:r>
              <a:rPr lang="en-US" sz="5000" dirty="0" smtClean="0"/>
              <a:t>(Short </a:t>
            </a:r>
            <a:r>
              <a:rPr lang="en-US" sz="5000" dirty="0" err="1" smtClean="0"/>
              <a:t>sh</a:t>
            </a:r>
            <a:r>
              <a:rPr lang="en-US" sz="5000" dirty="0" smtClean="0"/>
              <a:t>);</a:t>
            </a:r>
          </a:p>
          <a:p>
            <a:r>
              <a:rPr lang="en-US" sz="5000" dirty="0" err="1" smtClean="0"/>
              <a:t>int</a:t>
            </a:r>
            <a:r>
              <a:rPr lang="en-US" sz="5000" dirty="0" smtClean="0"/>
              <a:t> </a:t>
            </a:r>
            <a:r>
              <a:rPr lang="en-US" sz="5000" dirty="0" err="1" smtClean="0"/>
              <a:t>compareTo</a:t>
            </a:r>
            <a:r>
              <a:rPr lang="en-US" sz="5000" dirty="0" smtClean="0"/>
              <a:t>(Object </a:t>
            </a:r>
            <a:r>
              <a:rPr lang="en-US" sz="5000" dirty="0" err="1" smtClean="0"/>
              <a:t>obj</a:t>
            </a:r>
            <a:r>
              <a:rPr lang="en-US" sz="5000" dirty="0" smtClean="0"/>
              <a:t>);</a:t>
            </a:r>
          </a:p>
          <a:p>
            <a:r>
              <a:rPr lang="en-US" sz="5000" dirty="0" smtClean="0"/>
              <a:t>static Short decode(String </a:t>
            </a:r>
            <a:r>
              <a:rPr lang="en-US" sz="5000" dirty="0" err="1" smtClean="0"/>
              <a:t>str</a:t>
            </a:r>
            <a:r>
              <a:rPr lang="en-US" sz="5000" dirty="0" smtClean="0"/>
              <a:t>) throws </a:t>
            </a:r>
            <a:r>
              <a:rPr lang="en-US" sz="5000" dirty="0" err="1" smtClean="0"/>
              <a:t>NumberFormatException</a:t>
            </a:r>
            <a:endParaRPr lang="en-US" sz="5000" dirty="0" smtClean="0"/>
          </a:p>
          <a:p>
            <a:endParaRPr lang="en-US" sz="2000" dirty="0" smtClean="0"/>
          </a:p>
          <a:p>
            <a:r>
              <a:rPr lang="fr-FR" sz="5000" dirty="0" smtClean="0"/>
              <a:t>//</a:t>
            </a:r>
            <a:r>
              <a:rPr lang="fr-FR" sz="5000" dirty="0" err="1" smtClean="0"/>
              <a:t>konversi</a:t>
            </a:r>
            <a:r>
              <a:rPr lang="fr-FR" sz="5000" dirty="0" smtClean="0"/>
              <a:t> </a:t>
            </a:r>
            <a:r>
              <a:rPr lang="fr-FR" sz="5000" dirty="0" err="1" smtClean="0"/>
              <a:t>objek</a:t>
            </a:r>
            <a:r>
              <a:rPr lang="fr-FR" sz="5000" dirty="0" smtClean="0"/>
              <a:t> di class </a:t>
            </a:r>
            <a:r>
              <a:rPr lang="fr-FR" sz="5000" dirty="0" err="1" smtClean="0"/>
              <a:t>Byte</a:t>
            </a:r>
            <a:r>
              <a:rPr lang="fr-FR" sz="5000" dirty="0" smtClean="0"/>
              <a:t> </a:t>
            </a:r>
            <a:r>
              <a:rPr lang="fr-FR" sz="5000" dirty="0" err="1" smtClean="0"/>
              <a:t>menjadi</a:t>
            </a:r>
            <a:r>
              <a:rPr lang="fr-FR" sz="5000" dirty="0" smtClean="0"/>
              <a:t> </a:t>
            </a:r>
            <a:r>
              <a:rPr lang="fr-FR" sz="5000" dirty="0" err="1" smtClean="0"/>
              <a:t>nilai</a:t>
            </a:r>
            <a:r>
              <a:rPr lang="fr-FR" sz="5000" dirty="0" smtClean="0"/>
              <a:t> double</a:t>
            </a:r>
            <a:endParaRPr lang="en-US" sz="5000" dirty="0" smtClean="0"/>
          </a:p>
          <a:p>
            <a:r>
              <a:rPr lang="fr-FR" sz="5000" dirty="0" smtClean="0"/>
              <a:t>double </a:t>
            </a:r>
            <a:r>
              <a:rPr lang="fr-FR" sz="5000" dirty="0" err="1" smtClean="0"/>
              <a:t>doubleValue</a:t>
            </a:r>
            <a:r>
              <a:rPr lang="fr-FR" sz="5000" dirty="0" smtClean="0"/>
              <a:t>();</a:t>
            </a:r>
          </a:p>
          <a:p>
            <a:endParaRPr lang="en-US" sz="2000" dirty="0" smtClean="0"/>
          </a:p>
          <a:p>
            <a:r>
              <a:rPr lang="en-US" sz="5000" dirty="0" smtClean="0"/>
              <a:t>// </a:t>
            </a:r>
            <a:r>
              <a:rPr lang="en-US" sz="5000" dirty="0" err="1" smtClean="0"/>
              <a:t>membandingkan</a:t>
            </a:r>
            <a:r>
              <a:rPr lang="en-US" sz="5000" dirty="0" smtClean="0"/>
              <a:t> </a:t>
            </a:r>
            <a:r>
              <a:rPr lang="en-US" sz="5000" dirty="0" err="1" smtClean="0"/>
              <a:t>dua</a:t>
            </a:r>
            <a:r>
              <a:rPr lang="en-US" sz="5000" dirty="0" smtClean="0"/>
              <a:t> </a:t>
            </a:r>
            <a:r>
              <a:rPr lang="en-US" sz="5000" dirty="0" err="1" smtClean="0"/>
              <a:t>objek</a:t>
            </a:r>
            <a:r>
              <a:rPr lang="en-US" sz="5000" dirty="0" smtClean="0"/>
              <a:t> </a:t>
            </a:r>
            <a:r>
              <a:rPr lang="en-US" sz="5000" dirty="0" err="1" smtClean="0"/>
              <a:t>di</a:t>
            </a:r>
            <a:r>
              <a:rPr lang="en-US" sz="5000" dirty="0" smtClean="0"/>
              <a:t> class Short</a:t>
            </a:r>
          </a:p>
          <a:p>
            <a:r>
              <a:rPr lang="en-US" sz="5000" dirty="0" err="1" smtClean="0"/>
              <a:t>boolean</a:t>
            </a:r>
            <a:r>
              <a:rPr lang="en-US" sz="5000" dirty="0" smtClean="0"/>
              <a:t> equals(Object </a:t>
            </a:r>
            <a:r>
              <a:rPr lang="en-US" sz="5000" dirty="0" err="1" smtClean="0"/>
              <a:t>shortObj</a:t>
            </a:r>
            <a:r>
              <a:rPr lang="en-US" sz="5000" dirty="0" smtClean="0"/>
              <a:t>);</a:t>
            </a:r>
          </a:p>
          <a:p>
            <a:endParaRPr lang="en-US" dirty="0" smtClean="0"/>
          </a:p>
          <a:p>
            <a:r>
              <a:rPr lang="en-US" sz="5000" dirty="0" smtClean="0"/>
              <a:t>// </a:t>
            </a:r>
            <a:r>
              <a:rPr lang="en-US" sz="5000" dirty="0" err="1" smtClean="0"/>
              <a:t>objek</a:t>
            </a:r>
            <a:r>
              <a:rPr lang="en-US" sz="5000" dirty="0" smtClean="0"/>
              <a:t> </a:t>
            </a:r>
            <a:r>
              <a:rPr lang="en-US" sz="5000" dirty="0" err="1" smtClean="0"/>
              <a:t>di</a:t>
            </a:r>
            <a:r>
              <a:rPr lang="en-US" sz="5000" dirty="0" smtClean="0"/>
              <a:t> class Short </a:t>
            </a:r>
            <a:r>
              <a:rPr lang="en-US" sz="5000" dirty="0" err="1" smtClean="0"/>
              <a:t>menjadi</a:t>
            </a:r>
            <a:r>
              <a:rPr lang="en-US" sz="5000" dirty="0" smtClean="0"/>
              <a:t> </a:t>
            </a:r>
            <a:r>
              <a:rPr lang="en-US" sz="5000" dirty="0" err="1" smtClean="0"/>
              <a:t>nilai</a:t>
            </a:r>
            <a:r>
              <a:rPr lang="en-US" sz="5000" dirty="0" smtClean="0"/>
              <a:t> float</a:t>
            </a:r>
          </a:p>
          <a:p>
            <a:r>
              <a:rPr lang="en-US" sz="5000" dirty="0" smtClean="0"/>
              <a:t>float </a:t>
            </a:r>
            <a:r>
              <a:rPr lang="en-US" sz="5000" dirty="0" err="1" smtClean="0"/>
              <a:t>floatValue</a:t>
            </a:r>
            <a:r>
              <a:rPr lang="en-US" sz="5000" dirty="0" smtClean="0"/>
              <a:t>(); </a:t>
            </a:r>
          </a:p>
          <a:p>
            <a:r>
              <a:rPr lang="en-US" sz="5000" dirty="0" err="1" smtClean="0"/>
              <a:t>int</a:t>
            </a:r>
            <a:r>
              <a:rPr lang="en-US" sz="5000" dirty="0" smtClean="0"/>
              <a:t> </a:t>
            </a:r>
            <a:r>
              <a:rPr lang="en-US" sz="5000" dirty="0" err="1" smtClean="0"/>
              <a:t>hashCode</a:t>
            </a:r>
            <a:r>
              <a:rPr lang="en-US" sz="5000" dirty="0" smtClean="0"/>
              <a:t>();</a:t>
            </a:r>
          </a:p>
          <a:p>
            <a:endParaRPr lang="en-US" sz="2000" dirty="0" smtClean="0"/>
          </a:p>
          <a:p>
            <a:r>
              <a:rPr lang="en-US" sz="5000" dirty="0" smtClean="0"/>
              <a:t>// </a:t>
            </a:r>
            <a:r>
              <a:rPr lang="en-US" sz="5000" dirty="0" err="1" smtClean="0"/>
              <a:t>objek</a:t>
            </a:r>
            <a:r>
              <a:rPr lang="en-US" sz="5000" dirty="0" smtClean="0"/>
              <a:t> </a:t>
            </a:r>
            <a:r>
              <a:rPr lang="en-US" sz="5000" dirty="0" err="1" smtClean="0"/>
              <a:t>di</a:t>
            </a:r>
            <a:r>
              <a:rPr lang="en-US" sz="5000" dirty="0" smtClean="0"/>
              <a:t> class Short </a:t>
            </a:r>
            <a:r>
              <a:rPr lang="en-US" sz="5000" dirty="0" err="1" smtClean="0"/>
              <a:t>menjadi</a:t>
            </a:r>
            <a:r>
              <a:rPr lang="en-US" sz="5000" dirty="0" smtClean="0"/>
              <a:t> </a:t>
            </a:r>
            <a:r>
              <a:rPr lang="en-US" sz="5000" dirty="0" err="1" smtClean="0"/>
              <a:t>nilai</a:t>
            </a:r>
            <a:r>
              <a:rPr lang="en-US" sz="5000" dirty="0" smtClean="0"/>
              <a:t> </a:t>
            </a:r>
            <a:r>
              <a:rPr lang="en-US" sz="5000" dirty="0" err="1" smtClean="0"/>
              <a:t>int</a:t>
            </a:r>
            <a:endParaRPr lang="en-US" sz="5000" dirty="0" smtClean="0"/>
          </a:p>
          <a:p>
            <a:r>
              <a:rPr lang="en-US" sz="5000" dirty="0" err="1" smtClean="0"/>
              <a:t>int</a:t>
            </a:r>
            <a:r>
              <a:rPr lang="en-US" sz="5000" dirty="0" smtClean="0"/>
              <a:t> </a:t>
            </a:r>
            <a:r>
              <a:rPr lang="en-US" sz="5000" dirty="0" err="1" smtClean="0"/>
              <a:t>intValue</a:t>
            </a:r>
            <a:r>
              <a:rPr lang="en-US" sz="5000" dirty="0" smtClean="0"/>
              <a:t>();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 smtClean="0">
                <a:effectLst/>
              </a:rPr>
              <a:t>Beberapa</a:t>
            </a:r>
            <a:r>
              <a:rPr lang="en-US" sz="2800" dirty="0" smtClean="0">
                <a:effectLst/>
              </a:rPr>
              <a:t> method() </a:t>
            </a:r>
            <a:r>
              <a:rPr lang="en-US" sz="2800" dirty="0" err="1" smtClean="0">
                <a:effectLst/>
              </a:rPr>
              <a:t>di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smtClean="0">
                <a:effectLst/>
              </a:rPr>
              <a:t>class </a:t>
            </a:r>
            <a:r>
              <a:rPr lang="en-US" sz="2800" dirty="0" smtClean="0">
                <a:effectLst/>
              </a:rPr>
              <a:t>Short</a:t>
            </a:r>
            <a:endParaRPr lang="en-US" sz="28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334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//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class Short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long</a:t>
            </a:r>
          </a:p>
          <a:p>
            <a:r>
              <a:rPr lang="en-US" dirty="0" smtClean="0"/>
              <a:t>long </a:t>
            </a:r>
            <a:r>
              <a:rPr lang="en-US" dirty="0" err="1" smtClean="0"/>
              <a:t>longValue</a:t>
            </a:r>
            <a:r>
              <a:rPr lang="en-US" dirty="0" smtClean="0"/>
              <a:t>(); </a:t>
            </a:r>
          </a:p>
          <a:p>
            <a:r>
              <a:rPr lang="en-US" sz="2200" dirty="0" smtClean="0"/>
              <a:t>static byte </a:t>
            </a:r>
            <a:r>
              <a:rPr lang="en-US" sz="2200" dirty="0" err="1" smtClean="0"/>
              <a:t>parseShort</a:t>
            </a:r>
            <a:r>
              <a:rPr lang="en-US" sz="2200" dirty="0" smtClean="0"/>
              <a:t>(String </a:t>
            </a:r>
            <a:r>
              <a:rPr lang="en-US" sz="2200" dirty="0" err="1" smtClean="0"/>
              <a:t>str</a:t>
            </a:r>
            <a:r>
              <a:rPr lang="en-US" sz="2200" dirty="0" smtClean="0"/>
              <a:t>) throws </a:t>
            </a:r>
            <a:r>
              <a:rPr lang="en-US" sz="2200" dirty="0" err="1" smtClean="0"/>
              <a:t>NumberFormatException</a:t>
            </a:r>
            <a:endParaRPr lang="en-US" sz="2200" dirty="0" smtClean="0"/>
          </a:p>
          <a:p>
            <a:r>
              <a:rPr lang="en-US" sz="1900" dirty="0" smtClean="0"/>
              <a:t>static byte </a:t>
            </a:r>
            <a:r>
              <a:rPr lang="en-US" sz="1900" dirty="0" err="1" smtClean="0"/>
              <a:t>parseShort</a:t>
            </a:r>
            <a:r>
              <a:rPr lang="en-US" sz="1900" dirty="0" smtClean="0"/>
              <a:t>(String </a:t>
            </a:r>
            <a:r>
              <a:rPr lang="en-US" sz="1900" dirty="0" err="1" smtClean="0"/>
              <a:t>str</a:t>
            </a:r>
            <a:r>
              <a:rPr lang="en-US" sz="1900" dirty="0" smtClean="0"/>
              <a:t>, </a:t>
            </a:r>
            <a:r>
              <a:rPr lang="en-US" sz="1900" dirty="0" err="1" smtClean="0"/>
              <a:t>int</a:t>
            </a:r>
            <a:r>
              <a:rPr lang="en-US" sz="1900" dirty="0" smtClean="0"/>
              <a:t> radix) throws </a:t>
            </a:r>
            <a:r>
              <a:rPr lang="en-US" sz="1900" dirty="0" err="1" smtClean="0"/>
              <a:t>NumberFormatException</a:t>
            </a:r>
            <a:endParaRPr lang="en-US" sz="1900" dirty="0" smtClean="0"/>
          </a:p>
          <a:p>
            <a:endParaRPr lang="en-US" sz="1000" dirty="0" smtClean="0"/>
          </a:p>
          <a:p>
            <a:r>
              <a:rPr lang="en-US" dirty="0" smtClean="0"/>
              <a:t>//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class Short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short</a:t>
            </a:r>
          </a:p>
          <a:p>
            <a:r>
              <a:rPr lang="en-US" dirty="0" smtClean="0"/>
              <a:t>short </a:t>
            </a:r>
            <a:r>
              <a:rPr lang="en-US" dirty="0" err="1" smtClean="0"/>
              <a:t>shortValue</a:t>
            </a:r>
            <a:r>
              <a:rPr lang="en-US" dirty="0" smtClean="0"/>
              <a:t>(); </a:t>
            </a:r>
          </a:p>
          <a:p>
            <a:endParaRPr lang="en-US" sz="1000" dirty="0" smtClean="0"/>
          </a:p>
          <a:p>
            <a:r>
              <a:rPr lang="nb-NO" sz="2400" dirty="0" smtClean="0"/>
              <a:t>// konversi nilai numerik short menjadi objek di class String</a:t>
            </a:r>
            <a:endParaRPr lang="en-US" sz="2400" dirty="0" smtClean="0"/>
          </a:p>
          <a:p>
            <a:r>
              <a:rPr lang="en-US" dirty="0" smtClean="0"/>
              <a:t>String </a:t>
            </a:r>
            <a:r>
              <a:rPr lang="en-US" dirty="0" err="1" smtClean="0"/>
              <a:t>toString</a:t>
            </a:r>
            <a:r>
              <a:rPr lang="en-US" dirty="0" smtClean="0"/>
              <a:t>(short num); </a:t>
            </a:r>
          </a:p>
          <a:p>
            <a:r>
              <a:rPr lang="en-US" sz="2200" dirty="0" smtClean="0"/>
              <a:t>static Short </a:t>
            </a:r>
            <a:r>
              <a:rPr lang="en-US" sz="2200" dirty="0" err="1" smtClean="0"/>
              <a:t>valueOf</a:t>
            </a:r>
            <a:r>
              <a:rPr lang="en-US" sz="2200" dirty="0" smtClean="0"/>
              <a:t>(String </a:t>
            </a:r>
            <a:r>
              <a:rPr lang="en-US" sz="2200" dirty="0" err="1" smtClean="0"/>
              <a:t>str</a:t>
            </a:r>
            <a:r>
              <a:rPr lang="en-US" sz="2200" dirty="0" smtClean="0"/>
              <a:t>) throws </a:t>
            </a:r>
            <a:r>
              <a:rPr lang="en-US" sz="2200" dirty="0" err="1" smtClean="0"/>
              <a:t>NumberFormatException</a:t>
            </a:r>
            <a:endParaRPr lang="en-US" sz="2200" dirty="0" smtClean="0"/>
          </a:p>
          <a:p>
            <a:r>
              <a:rPr lang="en-US" sz="1900" dirty="0" smtClean="0"/>
              <a:t>static Short </a:t>
            </a:r>
            <a:r>
              <a:rPr lang="en-US" sz="1900" dirty="0" err="1" smtClean="0"/>
              <a:t>valueOf</a:t>
            </a:r>
            <a:r>
              <a:rPr lang="en-US" sz="1900" dirty="0" smtClean="0"/>
              <a:t>(String </a:t>
            </a:r>
            <a:r>
              <a:rPr lang="en-US" sz="1900" dirty="0" err="1" smtClean="0"/>
              <a:t>str</a:t>
            </a:r>
            <a:r>
              <a:rPr lang="en-US" sz="1900" dirty="0" smtClean="0"/>
              <a:t>, </a:t>
            </a:r>
            <a:r>
              <a:rPr lang="en-US" sz="1900" dirty="0" err="1" smtClean="0"/>
              <a:t>int</a:t>
            </a:r>
            <a:r>
              <a:rPr lang="en-US" sz="1900" dirty="0" smtClean="0"/>
              <a:t> radix) throws </a:t>
            </a:r>
            <a:r>
              <a:rPr lang="en-US" sz="1900" dirty="0" err="1" smtClean="0"/>
              <a:t>NumberFormatException</a:t>
            </a:r>
            <a:endParaRPr lang="en-US" sz="19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 smtClean="0">
                <a:effectLst/>
              </a:rPr>
              <a:t>Beberapa</a:t>
            </a:r>
            <a:r>
              <a:rPr lang="en-US" sz="3200" dirty="0" smtClean="0">
                <a:effectLst/>
              </a:rPr>
              <a:t> method() </a:t>
            </a:r>
            <a:r>
              <a:rPr lang="en-US" sz="3200" dirty="0" err="1" smtClean="0">
                <a:effectLst/>
              </a:rPr>
              <a:t>di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smtClean="0">
                <a:effectLst/>
              </a:rPr>
              <a:t>class </a:t>
            </a:r>
            <a:r>
              <a:rPr lang="en-US" sz="3200" dirty="0" smtClean="0">
                <a:effectLst/>
              </a:rPr>
              <a:t>Short</a:t>
            </a:r>
            <a:endParaRPr lang="en-US" sz="32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4940491"/>
          </a:xfrm>
        </p:spPr>
        <p:txBody>
          <a:bodyPr>
            <a:normAutofit fontScale="92500" lnSpcReduction="20000"/>
          </a:bodyPr>
          <a:lstStyle/>
          <a:p>
            <a:r>
              <a:rPr lang="nb-NO" dirty="0" smtClean="0"/>
              <a:t>// objek kelas Integer menjadi nilai byte</a:t>
            </a:r>
            <a:endParaRPr lang="en-US" dirty="0" smtClean="0"/>
          </a:p>
          <a:p>
            <a:r>
              <a:rPr lang="nb-NO" dirty="0" smtClean="0"/>
              <a:t>byte byteValue(); </a:t>
            </a:r>
          </a:p>
          <a:p>
            <a:endParaRPr lang="en-US" dirty="0" smtClean="0"/>
          </a:p>
          <a:p>
            <a:r>
              <a:rPr lang="en-US" sz="2200" dirty="0" smtClean="0"/>
              <a:t>// </a:t>
            </a:r>
            <a:r>
              <a:rPr lang="en-US" sz="2200" dirty="0" err="1" smtClean="0"/>
              <a:t>membandingkan</a:t>
            </a:r>
            <a:r>
              <a:rPr lang="en-US" sz="2200" dirty="0" smtClean="0"/>
              <a:t> </a:t>
            </a:r>
            <a:r>
              <a:rPr lang="en-US" sz="2200" dirty="0" err="1" smtClean="0"/>
              <a:t>dua</a:t>
            </a:r>
            <a:r>
              <a:rPr lang="en-US" sz="2200" dirty="0" smtClean="0"/>
              <a:t> </a:t>
            </a:r>
            <a:r>
              <a:rPr lang="en-US" sz="2200" dirty="0" err="1" smtClean="0"/>
              <a:t>objek</a:t>
            </a:r>
            <a:r>
              <a:rPr lang="en-US" sz="2200" dirty="0" smtClean="0"/>
              <a:t> </a:t>
            </a:r>
            <a:r>
              <a:rPr lang="en-US" sz="2200" dirty="0" err="1" smtClean="0"/>
              <a:t>milik</a:t>
            </a:r>
            <a:r>
              <a:rPr lang="en-US" sz="2200" dirty="0" smtClean="0"/>
              <a:t> </a:t>
            </a:r>
            <a:r>
              <a:rPr lang="en-US" sz="2200" dirty="0" err="1" smtClean="0"/>
              <a:t>kelas</a:t>
            </a:r>
            <a:r>
              <a:rPr lang="en-US" sz="2200" dirty="0" smtClean="0"/>
              <a:t> Integer </a:t>
            </a:r>
            <a:r>
              <a:rPr lang="en-US" sz="2200" dirty="0" err="1" smtClean="0"/>
              <a:t>secara</a:t>
            </a:r>
            <a:r>
              <a:rPr lang="en-US" sz="2200" dirty="0" smtClean="0"/>
              <a:t> </a:t>
            </a:r>
            <a:r>
              <a:rPr lang="en-US" sz="2200" dirty="0" err="1" smtClean="0"/>
              <a:t>numerik</a:t>
            </a:r>
            <a:endParaRPr lang="en-US" sz="2200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compareTo</a:t>
            </a:r>
            <a:r>
              <a:rPr lang="en-US" dirty="0" smtClean="0"/>
              <a:t>(Integer </a:t>
            </a:r>
            <a:r>
              <a:rPr lang="en-US" dirty="0" err="1" smtClean="0"/>
              <a:t>i</a:t>
            </a:r>
            <a:r>
              <a:rPr lang="en-US" dirty="0" smtClean="0"/>
              <a:t>);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compareTo</a:t>
            </a:r>
            <a:r>
              <a:rPr lang="en-US" dirty="0" smtClean="0"/>
              <a:t>(Object </a:t>
            </a:r>
            <a:r>
              <a:rPr lang="en-US" dirty="0" err="1" smtClean="0"/>
              <a:t>obj</a:t>
            </a:r>
            <a:r>
              <a:rPr lang="en-US" dirty="0" smtClean="0"/>
              <a:t>);</a:t>
            </a:r>
          </a:p>
          <a:p>
            <a:r>
              <a:rPr lang="en-US" sz="2200" dirty="0" smtClean="0"/>
              <a:t>static Integer decode(String </a:t>
            </a:r>
            <a:r>
              <a:rPr lang="en-US" sz="2200" dirty="0" err="1" smtClean="0"/>
              <a:t>str</a:t>
            </a:r>
            <a:r>
              <a:rPr lang="en-US" sz="2200" dirty="0" smtClean="0"/>
              <a:t>) throws </a:t>
            </a:r>
            <a:r>
              <a:rPr lang="en-US" sz="2200" dirty="0" err="1" smtClean="0"/>
              <a:t>NumberFormatException</a:t>
            </a:r>
            <a:r>
              <a:rPr lang="en-US" sz="2200" dirty="0" smtClean="0"/>
              <a:t>;</a:t>
            </a:r>
          </a:p>
          <a:p>
            <a:endParaRPr lang="en-US" dirty="0" smtClean="0"/>
          </a:p>
          <a:p>
            <a:r>
              <a:rPr lang="fr-FR" dirty="0" smtClean="0"/>
              <a:t>//</a:t>
            </a:r>
            <a:r>
              <a:rPr lang="fr-FR" dirty="0" err="1" smtClean="0"/>
              <a:t>objek</a:t>
            </a:r>
            <a:r>
              <a:rPr lang="fr-FR" dirty="0" smtClean="0"/>
              <a:t> di class </a:t>
            </a:r>
            <a:r>
              <a:rPr lang="fr-FR" dirty="0" err="1" smtClean="0"/>
              <a:t>Integer</a:t>
            </a:r>
            <a:r>
              <a:rPr lang="fr-FR" dirty="0" smtClean="0"/>
              <a:t> </a:t>
            </a:r>
            <a:r>
              <a:rPr lang="fr-FR" dirty="0" err="1" smtClean="0"/>
              <a:t>menjadi</a:t>
            </a:r>
            <a:r>
              <a:rPr lang="fr-FR" dirty="0" smtClean="0"/>
              <a:t> </a:t>
            </a:r>
            <a:r>
              <a:rPr lang="fr-FR" dirty="0" err="1" smtClean="0"/>
              <a:t>nilai</a:t>
            </a:r>
            <a:r>
              <a:rPr lang="fr-FR" dirty="0" smtClean="0"/>
              <a:t> double</a:t>
            </a:r>
            <a:endParaRPr lang="en-US" dirty="0" smtClean="0"/>
          </a:p>
          <a:p>
            <a:r>
              <a:rPr lang="fr-FR" dirty="0" smtClean="0"/>
              <a:t>double </a:t>
            </a:r>
            <a:r>
              <a:rPr lang="fr-FR" dirty="0" err="1" smtClean="0"/>
              <a:t>doubleValue</a:t>
            </a:r>
            <a:r>
              <a:rPr lang="fr-FR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// </a:t>
            </a:r>
            <a:r>
              <a:rPr lang="en-US" dirty="0" err="1" smtClean="0"/>
              <a:t>membandingkan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class Integer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 equals(Object </a:t>
            </a:r>
            <a:r>
              <a:rPr lang="en-US" dirty="0" err="1" smtClean="0"/>
              <a:t>IntegerObj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effectLst/>
              </a:rPr>
              <a:t>Beberapa</a:t>
            </a:r>
            <a:r>
              <a:rPr lang="en-US" sz="3200" dirty="0" smtClean="0">
                <a:effectLst/>
              </a:rPr>
              <a:t> method() </a:t>
            </a:r>
            <a:r>
              <a:rPr lang="en-US" sz="3200" dirty="0" err="1" smtClean="0">
                <a:effectLst/>
              </a:rPr>
              <a:t>di</a:t>
            </a:r>
            <a:r>
              <a:rPr lang="en-US" sz="3200" dirty="0" smtClean="0">
                <a:effectLst/>
              </a:rPr>
              <a:t> class Integer</a:t>
            </a:r>
            <a:endParaRPr lang="en-US" sz="32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4940491"/>
          </a:xfrm>
        </p:spPr>
        <p:txBody>
          <a:bodyPr>
            <a:normAutofit fontScale="85000" lnSpcReduction="10000"/>
          </a:bodyPr>
          <a:lstStyle/>
          <a:p>
            <a:r>
              <a:rPr lang="nb-NO" sz="2800" dirty="0" smtClean="0"/>
              <a:t>//konversi objek milik class Integer menjadi nilai float</a:t>
            </a:r>
            <a:endParaRPr lang="en-US" sz="2800" dirty="0" smtClean="0"/>
          </a:p>
          <a:p>
            <a:r>
              <a:rPr lang="nb-NO" sz="2800" dirty="0" smtClean="0"/>
              <a:t>float floatValue();</a:t>
            </a:r>
          </a:p>
          <a:p>
            <a:endParaRPr lang="en-US" sz="1000" dirty="0" smtClean="0"/>
          </a:p>
          <a:p>
            <a:r>
              <a:rPr lang="nb-NO" sz="2800" dirty="0" smtClean="0"/>
              <a:t>static Integer getInteger(String propertyName);</a:t>
            </a:r>
            <a:endParaRPr lang="en-US" sz="2800" dirty="0" smtClean="0"/>
          </a:p>
          <a:p>
            <a:r>
              <a:rPr lang="nb-NO" sz="2600" dirty="0" smtClean="0"/>
              <a:t>static Integer getInteger(String propertyName, int default);</a:t>
            </a:r>
            <a:endParaRPr lang="en-US" sz="2600" dirty="0" smtClean="0"/>
          </a:p>
          <a:p>
            <a:r>
              <a:rPr lang="nb-NO" sz="2400" dirty="0" smtClean="0"/>
              <a:t>static Integer getInteger(String propertyName, Integer default);</a:t>
            </a:r>
            <a:endParaRPr lang="en-US" sz="2400" dirty="0" smtClean="0"/>
          </a:p>
          <a:p>
            <a:r>
              <a:rPr lang="en-US" sz="2800" dirty="0" smtClean="0"/>
              <a:t>static String </a:t>
            </a:r>
            <a:r>
              <a:rPr lang="en-US" sz="2800" dirty="0" err="1" smtClean="0"/>
              <a:t>toBinaryString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num);</a:t>
            </a:r>
          </a:p>
          <a:p>
            <a:r>
              <a:rPr lang="en-US" sz="2800" dirty="0" smtClean="0"/>
              <a:t>static String </a:t>
            </a:r>
            <a:r>
              <a:rPr lang="en-US" sz="2800" dirty="0" err="1" smtClean="0"/>
              <a:t>toHexString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num);</a:t>
            </a:r>
          </a:p>
          <a:p>
            <a:r>
              <a:rPr lang="en-US" sz="2800" dirty="0" smtClean="0"/>
              <a:t>static String </a:t>
            </a:r>
            <a:r>
              <a:rPr lang="en-US" sz="2800" dirty="0" err="1" smtClean="0"/>
              <a:t>toOctalString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num);</a:t>
            </a:r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hashCode</a:t>
            </a:r>
            <a:r>
              <a:rPr lang="en-US" sz="2800" dirty="0" smtClean="0"/>
              <a:t>();</a:t>
            </a:r>
          </a:p>
          <a:p>
            <a:endParaRPr lang="en-US" sz="1000" dirty="0" smtClean="0"/>
          </a:p>
          <a:p>
            <a:r>
              <a:rPr lang="en-US" sz="2800" dirty="0" smtClean="0"/>
              <a:t>//</a:t>
            </a:r>
            <a:r>
              <a:rPr lang="en-US" sz="2800" dirty="0" err="1" smtClean="0"/>
              <a:t>objek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class Integer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int</a:t>
            </a:r>
            <a:endParaRPr lang="en-US" sz="2800" dirty="0" smtClean="0"/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intValue</a:t>
            </a:r>
            <a:r>
              <a:rPr lang="en-US" sz="2800" dirty="0" smtClean="0"/>
              <a:t>();</a:t>
            </a:r>
          </a:p>
          <a:p>
            <a:endParaRPr lang="en-US" sz="1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effectLst/>
              </a:rPr>
              <a:t>Beberapa</a:t>
            </a:r>
            <a:r>
              <a:rPr lang="en-US" sz="3200" dirty="0" smtClean="0">
                <a:effectLst/>
              </a:rPr>
              <a:t> method() </a:t>
            </a:r>
            <a:r>
              <a:rPr lang="en-US" sz="3200" dirty="0" err="1" smtClean="0">
                <a:effectLst/>
              </a:rPr>
              <a:t>di</a:t>
            </a:r>
            <a:r>
              <a:rPr lang="en-US" sz="3200" dirty="0" smtClean="0">
                <a:effectLst/>
              </a:rPr>
              <a:t> class Integer</a:t>
            </a:r>
            <a:endParaRPr lang="en-US" sz="32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105400"/>
          </a:xfrm>
        </p:spPr>
        <p:txBody>
          <a:bodyPr>
            <a:noAutofit/>
          </a:bodyPr>
          <a:lstStyle/>
          <a:p>
            <a:r>
              <a:rPr lang="en-US" sz="2200" dirty="0" smtClean="0"/>
              <a:t>// </a:t>
            </a:r>
            <a:r>
              <a:rPr lang="en-US" sz="2200" dirty="0" err="1" smtClean="0"/>
              <a:t>konversi</a:t>
            </a:r>
            <a:r>
              <a:rPr lang="en-US" sz="2200" dirty="0" smtClean="0"/>
              <a:t> </a:t>
            </a:r>
            <a:r>
              <a:rPr lang="en-US" sz="2200" dirty="0" err="1" smtClean="0"/>
              <a:t>objek</a:t>
            </a:r>
            <a:r>
              <a:rPr lang="en-US" sz="2200" dirty="0" smtClean="0"/>
              <a:t> </a:t>
            </a:r>
            <a:r>
              <a:rPr lang="en-US" sz="2200" dirty="0" err="1" smtClean="0"/>
              <a:t>di</a:t>
            </a:r>
            <a:r>
              <a:rPr lang="en-US" sz="2200" dirty="0" smtClean="0"/>
              <a:t> class Integer </a:t>
            </a:r>
            <a:r>
              <a:rPr lang="en-US" sz="2200" dirty="0" err="1" smtClean="0"/>
              <a:t>menjadi</a:t>
            </a:r>
            <a:r>
              <a:rPr lang="en-US" sz="2200" dirty="0" smtClean="0"/>
              <a:t> </a:t>
            </a:r>
            <a:r>
              <a:rPr lang="en-US" sz="2200" dirty="0" err="1" smtClean="0"/>
              <a:t>nilai</a:t>
            </a:r>
            <a:r>
              <a:rPr lang="en-US" sz="2200" dirty="0" smtClean="0"/>
              <a:t> long</a:t>
            </a:r>
          </a:p>
          <a:p>
            <a:r>
              <a:rPr lang="en-US" sz="2800" dirty="0" smtClean="0"/>
              <a:t>long </a:t>
            </a:r>
            <a:r>
              <a:rPr lang="en-US" sz="2800" dirty="0" err="1" smtClean="0"/>
              <a:t>longValue</a:t>
            </a:r>
            <a:r>
              <a:rPr lang="en-US" sz="2800" dirty="0" smtClean="0"/>
              <a:t>(); </a:t>
            </a:r>
          </a:p>
          <a:p>
            <a:endParaRPr lang="en-US" sz="800" dirty="0" smtClean="0"/>
          </a:p>
          <a:p>
            <a:r>
              <a:rPr lang="en-US" sz="2000" dirty="0" smtClean="0"/>
              <a:t>static byte </a:t>
            </a:r>
            <a:r>
              <a:rPr lang="en-US" sz="2000" dirty="0" err="1" smtClean="0"/>
              <a:t>parseInt</a:t>
            </a:r>
            <a:r>
              <a:rPr lang="en-US" sz="2000" dirty="0" smtClean="0"/>
              <a:t>(String </a:t>
            </a:r>
            <a:r>
              <a:rPr lang="en-US" sz="2000" dirty="0" err="1" smtClean="0"/>
              <a:t>str</a:t>
            </a:r>
            <a:r>
              <a:rPr lang="en-US" sz="2000" dirty="0" smtClean="0"/>
              <a:t>) throws </a:t>
            </a:r>
            <a:r>
              <a:rPr lang="en-US" sz="2000" dirty="0" err="1" smtClean="0"/>
              <a:t>NumberFormatException</a:t>
            </a:r>
            <a:r>
              <a:rPr lang="en-US" sz="2000" dirty="0" smtClean="0"/>
              <a:t>;</a:t>
            </a:r>
          </a:p>
          <a:p>
            <a:r>
              <a:rPr lang="en-US" sz="1800" dirty="0" smtClean="0"/>
              <a:t>static byte </a:t>
            </a:r>
            <a:r>
              <a:rPr lang="en-US" sz="1800" dirty="0" err="1" smtClean="0"/>
              <a:t>parseInt</a:t>
            </a:r>
            <a:r>
              <a:rPr lang="en-US" sz="1800" dirty="0" smtClean="0"/>
              <a:t>(String </a:t>
            </a:r>
            <a:r>
              <a:rPr lang="en-US" sz="1800" dirty="0" err="1" smtClean="0"/>
              <a:t>str</a:t>
            </a:r>
            <a:r>
              <a:rPr lang="en-US" sz="1800" dirty="0" smtClean="0"/>
              <a:t>, </a:t>
            </a:r>
            <a:r>
              <a:rPr lang="en-US" sz="1800" dirty="0" err="1" smtClean="0"/>
              <a:t>int</a:t>
            </a:r>
            <a:r>
              <a:rPr lang="en-US" sz="1800" dirty="0" smtClean="0"/>
              <a:t> radix) throws </a:t>
            </a:r>
            <a:r>
              <a:rPr lang="en-US" sz="1800" dirty="0" err="1" smtClean="0"/>
              <a:t>NumberFormatException</a:t>
            </a:r>
            <a:r>
              <a:rPr lang="en-US" sz="1800" dirty="0" smtClean="0"/>
              <a:t>;</a:t>
            </a:r>
          </a:p>
          <a:p>
            <a:endParaRPr lang="en-US" sz="800" dirty="0" smtClean="0"/>
          </a:p>
          <a:p>
            <a:r>
              <a:rPr lang="nb-NO" sz="2200" dirty="0" smtClean="0"/>
              <a:t>// konversi objek milik kelas Integer menjadi nilai short</a:t>
            </a:r>
            <a:endParaRPr lang="en-US" sz="2200" dirty="0" smtClean="0"/>
          </a:p>
          <a:p>
            <a:r>
              <a:rPr lang="nb-NO" sz="2800" dirty="0" smtClean="0"/>
              <a:t>short short()Value;</a:t>
            </a:r>
          </a:p>
          <a:p>
            <a:endParaRPr lang="en-US" sz="800" dirty="0" smtClean="0"/>
          </a:p>
          <a:p>
            <a:r>
              <a:rPr lang="nb-NO" sz="2100" dirty="0" smtClean="0"/>
              <a:t>// konversi nilai numerik short menjadi objek di class String</a:t>
            </a:r>
            <a:endParaRPr lang="en-US" sz="2100" dirty="0" smtClean="0"/>
          </a:p>
          <a:p>
            <a:r>
              <a:rPr lang="nb-NO" sz="2800" dirty="0" smtClean="0"/>
              <a:t>String toString();</a:t>
            </a:r>
          </a:p>
          <a:p>
            <a:endParaRPr lang="en-US" sz="8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381000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 smtClean="0">
                <a:effectLst/>
              </a:rPr>
              <a:t>Beberapa</a:t>
            </a:r>
            <a:r>
              <a:rPr lang="en-US" sz="2800" dirty="0" smtClean="0">
                <a:effectLst/>
              </a:rPr>
              <a:t> method() </a:t>
            </a:r>
            <a:r>
              <a:rPr lang="en-US" sz="2800" dirty="0" err="1" smtClean="0">
                <a:effectLst/>
              </a:rPr>
              <a:t>di</a:t>
            </a:r>
            <a:r>
              <a:rPr lang="en-US" sz="2800" dirty="0" smtClean="0">
                <a:effectLst/>
              </a:rPr>
              <a:t> class Integer</a:t>
            </a:r>
            <a:endParaRPr lang="en-US" sz="28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8991600" cy="5334000"/>
          </a:xfrm>
        </p:spPr>
        <p:txBody>
          <a:bodyPr>
            <a:normAutofit/>
          </a:bodyPr>
          <a:lstStyle/>
          <a:p>
            <a:r>
              <a:rPr lang="nb-NO" sz="2200" dirty="0" smtClean="0"/>
              <a:t>// konversi nilai numerik int menjadi objek di class String</a:t>
            </a:r>
            <a:endParaRPr lang="en-US" sz="2200" dirty="0" smtClean="0"/>
          </a:p>
          <a:p>
            <a:r>
              <a:rPr lang="en-US" sz="2800" dirty="0" smtClean="0"/>
              <a:t>static String </a:t>
            </a:r>
            <a:r>
              <a:rPr lang="en-US" sz="2800" dirty="0" err="1" smtClean="0"/>
              <a:t>toString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num);</a:t>
            </a:r>
          </a:p>
          <a:p>
            <a:r>
              <a:rPr lang="en-US" sz="2800" dirty="0" smtClean="0"/>
              <a:t>static String </a:t>
            </a:r>
            <a:r>
              <a:rPr lang="en-US" sz="2800" dirty="0" err="1" smtClean="0"/>
              <a:t>toString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num, </a:t>
            </a:r>
            <a:r>
              <a:rPr lang="en-US" sz="2800" dirty="0" err="1" smtClean="0"/>
              <a:t>int</a:t>
            </a:r>
            <a:r>
              <a:rPr lang="en-US" sz="2800" dirty="0" smtClean="0"/>
              <a:t> radix);</a:t>
            </a:r>
          </a:p>
          <a:p>
            <a:r>
              <a:rPr lang="en-US" sz="2000" dirty="0" smtClean="0"/>
              <a:t>static Integer </a:t>
            </a:r>
            <a:r>
              <a:rPr lang="en-US" sz="2000" dirty="0" err="1" smtClean="0"/>
              <a:t>valueOf</a:t>
            </a:r>
            <a:r>
              <a:rPr lang="en-US" sz="2000" dirty="0" smtClean="0"/>
              <a:t>(String </a:t>
            </a:r>
            <a:r>
              <a:rPr lang="en-US" sz="2000" dirty="0" err="1" smtClean="0"/>
              <a:t>str</a:t>
            </a:r>
            <a:r>
              <a:rPr lang="en-US" sz="2000" dirty="0" smtClean="0"/>
              <a:t>) throws </a:t>
            </a:r>
            <a:r>
              <a:rPr lang="en-US" sz="2000" dirty="0" err="1" smtClean="0"/>
              <a:t>NumberFormatException</a:t>
            </a:r>
            <a:r>
              <a:rPr lang="en-US" sz="2000" dirty="0" smtClean="0"/>
              <a:t>;</a:t>
            </a:r>
          </a:p>
          <a:p>
            <a:r>
              <a:rPr lang="en-US" sz="1800" dirty="0" smtClean="0"/>
              <a:t>static Integer </a:t>
            </a:r>
            <a:r>
              <a:rPr lang="en-US" sz="1800" dirty="0" err="1" smtClean="0"/>
              <a:t>valueOf</a:t>
            </a:r>
            <a:r>
              <a:rPr lang="en-US" sz="1800" dirty="0" smtClean="0"/>
              <a:t>(String </a:t>
            </a:r>
            <a:r>
              <a:rPr lang="en-US" sz="1800" dirty="0" err="1" smtClean="0"/>
              <a:t>str</a:t>
            </a:r>
            <a:r>
              <a:rPr lang="en-US" sz="1800" dirty="0" smtClean="0"/>
              <a:t>, </a:t>
            </a:r>
            <a:r>
              <a:rPr lang="en-US" sz="1800" dirty="0" err="1" smtClean="0"/>
              <a:t>int</a:t>
            </a:r>
            <a:r>
              <a:rPr lang="en-US" sz="1800" dirty="0" smtClean="0"/>
              <a:t> radix) throws </a:t>
            </a:r>
            <a:r>
              <a:rPr lang="en-US" sz="1800" dirty="0" err="1" smtClean="0"/>
              <a:t>NumberFormatException</a:t>
            </a:r>
            <a:r>
              <a:rPr lang="en-US" sz="1800" dirty="0" smtClean="0"/>
              <a:t>;</a:t>
            </a:r>
          </a:p>
          <a:p>
            <a:endParaRPr lang="en-US" sz="900" dirty="0" smtClean="0"/>
          </a:p>
          <a:p>
            <a:r>
              <a:rPr lang="en-US" sz="1800" dirty="0" err="1" smtClean="0"/>
              <a:t>Dua</a:t>
            </a:r>
            <a:r>
              <a:rPr lang="en-US" sz="1800" dirty="0" smtClean="0"/>
              <a:t> attribute yang </a:t>
            </a:r>
            <a:r>
              <a:rPr lang="en-US" sz="1800" dirty="0" err="1" smtClean="0"/>
              <a:t>bersifat</a:t>
            </a:r>
            <a:r>
              <a:rPr lang="en-US" sz="1800" dirty="0" smtClean="0"/>
              <a:t> final static (</a:t>
            </a:r>
            <a:r>
              <a:rPr lang="en-US" sz="1800" dirty="0" err="1" smtClean="0"/>
              <a:t>konstanta</a:t>
            </a:r>
            <a:r>
              <a:rPr lang="en-US" sz="1800" dirty="0" smtClean="0"/>
              <a:t>) </a:t>
            </a:r>
            <a:r>
              <a:rPr lang="en-US" sz="1800" dirty="0" err="1" smtClean="0"/>
              <a:t>milik</a:t>
            </a:r>
            <a:r>
              <a:rPr lang="en-US" sz="1800" dirty="0" smtClean="0"/>
              <a:t> class Integer :</a:t>
            </a:r>
          </a:p>
          <a:p>
            <a:r>
              <a:rPr lang="en-US" sz="2400" dirty="0" smtClean="0"/>
              <a:t>MINVALUE (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</a:t>
            </a:r>
            <a:r>
              <a:rPr lang="en-US" sz="2400" dirty="0" err="1" smtClean="0"/>
              <a:t>terkecil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class Integer).</a:t>
            </a:r>
          </a:p>
          <a:p>
            <a:r>
              <a:rPr lang="en-US" sz="2400" dirty="0" smtClean="0"/>
              <a:t>MAXVALUE (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objeak</a:t>
            </a:r>
            <a:r>
              <a:rPr lang="en-US" sz="2400" dirty="0" smtClean="0"/>
              <a:t> </a:t>
            </a:r>
            <a:r>
              <a:rPr lang="en-US" sz="2400" dirty="0" err="1" smtClean="0"/>
              <a:t>terbesar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class Integer).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effectLst/>
              </a:rPr>
              <a:t>Beberapa</a:t>
            </a:r>
            <a:r>
              <a:rPr lang="en-US" sz="3200" dirty="0" smtClean="0">
                <a:effectLst/>
              </a:rPr>
              <a:t> method() </a:t>
            </a:r>
            <a:r>
              <a:rPr lang="en-US" sz="3200" dirty="0" err="1" smtClean="0">
                <a:effectLst/>
              </a:rPr>
              <a:t>di</a:t>
            </a:r>
            <a:r>
              <a:rPr lang="en-US" sz="3200" dirty="0" smtClean="0">
                <a:effectLst/>
              </a:rPr>
              <a:t> class Integer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String substring(</a:t>
            </a:r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en-US" sz="2600" dirty="0" err="1" smtClean="0"/>
              <a:t>mulaiIndex</a:t>
            </a:r>
            <a:r>
              <a:rPr lang="en-US" sz="2600" dirty="0" smtClean="0"/>
              <a:t>);</a:t>
            </a:r>
          </a:p>
          <a:p>
            <a:r>
              <a:rPr lang="en-US" sz="2600" dirty="0" smtClean="0"/>
              <a:t>String substring(</a:t>
            </a:r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en-US" sz="2600" dirty="0" err="1" smtClean="0"/>
              <a:t>mulaiIndex</a:t>
            </a:r>
            <a:r>
              <a:rPr lang="en-US" sz="2600" dirty="0" smtClean="0"/>
              <a:t>, </a:t>
            </a:r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en-US" sz="2600" dirty="0" err="1" smtClean="0"/>
              <a:t>sampaiIndex</a:t>
            </a:r>
            <a:r>
              <a:rPr lang="en-US" sz="2600" dirty="0" smtClean="0"/>
              <a:t>);</a:t>
            </a:r>
          </a:p>
          <a:p>
            <a:endParaRPr lang="en-US" sz="1100" dirty="0" smtClean="0"/>
          </a:p>
          <a:p>
            <a:r>
              <a:rPr lang="en-US" sz="2600" dirty="0" err="1" smtClean="0"/>
              <a:t>boolean</a:t>
            </a:r>
            <a:r>
              <a:rPr lang="en-US" sz="2600" dirty="0" smtClean="0"/>
              <a:t> equals(Object </a:t>
            </a:r>
            <a:r>
              <a:rPr lang="en-US" sz="2600" dirty="0" err="1" smtClean="0"/>
              <a:t>anObject</a:t>
            </a:r>
            <a:r>
              <a:rPr lang="en-US" sz="2600" dirty="0" smtClean="0"/>
              <a:t>);</a:t>
            </a:r>
          </a:p>
          <a:p>
            <a:r>
              <a:rPr lang="en-US" sz="2600" dirty="0" err="1" smtClean="0"/>
              <a:t>boolean</a:t>
            </a:r>
            <a:r>
              <a:rPr lang="en-US" sz="2600" dirty="0" smtClean="0"/>
              <a:t> </a:t>
            </a:r>
            <a:r>
              <a:rPr lang="en-US" sz="2600" dirty="0" err="1" smtClean="0"/>
              <a:t>equalsIgnoreCase</a:t>
            </a:r>
            <a:r>
              <a:rPr lang="en-US" sz="2600" dirty="0" smtClean="0"/>
              <a:t>(String </a:t>
            </a:r>
            <a:r>
              <a:rPr lang="en-US" sz="2600" dirty="0" err="1" smtClean="0"/>
              <a:t>str</a:t>
            </a:r>
            <a:r>
              <a:rPr lang="en-US" sz="2600" dirty="0" smtClean="0"/>
              <a:t>);</a:t>
            </a:r>
          </a:p>
          <a:p>
            <a:endParaRPr lang="en-US" sz="1100" dirty="0" smtClean="0"/>
          </a:p>
          <a:p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en-US" sz="2600" dirty="0" err="1" smtClean="0"/>
              <a:t>compareTo</a:t>
            </a:r>
            <a:r>
              <a:rPr lang="en-US" sz="2600" dirty="0" smtClean="0"/>
              <a:t>(String </a:t>
            </a:r>
            <a:r>
              <a:rPr lang="en-US" sz="2600" dirty="0" err="1" smtClean="0"/>
              <a:t>str</a:t>
            </a:r>
            <a:r>
              <a:rPr lang="en-US" sz="2600" dirty="0" smtClean="0"/>
              <a:t>);</a:t>
            </a:r>
          </a:p>
          <a:p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en-US" sz="2600" dirty="0" err="1" smtClean="0"/>
              <a:t>compareTo</a:t>
            </a:r>
            <a:r>
              <a:rPr lang="en-US" sz="2600" dirty="0" smtClean="0"/>
              <a:t>(Object </a:t>
            </a:r>
            <a:r>
              <a:rPr lang="en-US" sz="2600" dirty="0" err="1" smtClean="0"/>
              <a:t>anObject</a:t>
            </a:r>
            <a:r>
              <a:rPr lang="en-US" sz="2600" dirty="0" smtClean="0"/>
              <a:t>);</a:t>
            </a:r>
          </a:p>
          <a:p>
            <a:endParaRPr lang="en-US" sz="1100" dirty="0" smtClean="0"/>
          </a:p>
          <a:p>
            <a:r>
              <a:rPr lang="en-US" sz="2600" dirty="0" smtClean="0"/>
              <a:t>String </a:t>
            </a:r>
            <a:r>
              <a:rPr lang="en-US" sz="2600" dirty="0" err="1" smtClean="0"/>
              <a:t>concat</a:t>
            </a:r>
            <a:r>
              <a:rPr lang="en-US" sz="2600" dirty="0" smtClean="0"/>
              <a:t>(String </a:t>
            </a:r>
            <a:r>
              <a:rPr lang="en-US" sz="2600" dirty="0" err="1" smtClean="0"/>
              <a:t>str</a:t>
            </a:r>
            <a:r>
              <a:rPr lang="en-US" sz="2600" dirty="0" smtClean="0"/>
              <a:t>);</a:t>
            </a:r>
          </a:p>
          <a:p>
            <a:r>
              <a:rPr lang="en-US" sz="2600" dirty="0" smtClean="0"/>
              <a:t>String replace(char </a:t>
            </a:r>
            <a:r>
              <a:rPr lang="en-US" sz="2600" dirty="0" err="1" smtClean="0"/>
              <a:t>oldChar</a:t>
            </a:r>
            <a:r>
              <a:rPr lang="en-US" sz="2600" dirty="0" smtClean="0"/>
              <a:t>, char </a:t>
            </a:r>
            <a:r>
              <a:rPr lang="en-US" sz="2600" dirty="0" err="1" smtClean="0"/>
              <a:t>newChar</a:t>
            </a:r>
            <a:r>
              <a:rPr lang="en-US" sz="2600" dirty="0" smtClean="0"/>
              <a:t>);</a:t>
            </a:r>
          </a:p>
          <a:p>
            <a:r>
              <a:rPr lang="en-US" sz="2600" dirty="0" smtClean="0"/>
              <a:t>String trim();</a:t>
            </a:r>
          </a:p>
          <a:p>
            <a:r>
              <a:rPr lang="en-US" sz="2600" dirty="0" smtClean="0"/>
              <a:t>String </a:t>
            </a:r>
            <a:r>
              <a:rPr lang="en-US" sz="2600" dirty="0" err="1" smtClean="0"/>
              <a:t>toLowerCase</a:t>
            </a:r>
            <a:r>
              <a:rPr lang="en-US" sz="2600" dirty="0" smtClean="0"/>
              <a:t>();</a:t>
            </a:r>
          </a:p>
          <a:p>
            <a:r>
              <a:rPr lang="en-US" sz="2600" dirty="0" smtClean="0"/>
              <a:t>String </a:t>
            </a:r>
            <a:r>
              <a:rPr lang="en-US" sz="2600" dirty="0" err="1" smtClean="0"/>
              <a:t>toUpperCase</a:t>
            </a:r>
            <a:r>
              <a:rPr lang="en-US" sz="2600" dirty="0" smtClean="0"/>
              <a:t>();</a:t>
            </a:r>
            <a:endParaRPr lang="en-US" sz="2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effectLst/>
              </a:rPr>
              <a:t>32 </a:t>
            </a:r>
            <a:r>
              <a:rPr lang="en-US" sz="3200" dirty="0" err="1" smtClean="0">
                <a:effectLst/>
              </a:rPr>
              <a:t>mathod</a:t>
            </a:r>
            <a:r>
              <a:rPr lang="en-US" sz="3200" dirty="0" smtClean="0">
                <a:effectLst/>
              </a:rPr>
              <a:t>() </a:t>
            </a:r>
            <a:r>
              <a:rPr lang="en-US" sz="3200" dirty="0" err="1" smtClean="0">
                <a:effectLst/>
              </a:rPr>
              <a:t>milik</a:t>
            </a:r>
            <a:r>
              <a:rPr lang="en-US" sz="3200" dirty="0" smtClean="0">
                <a:effectLst/>
              </a:rPr>
              <a:t> Class String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//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class Long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byte</a:t>
            </a:r>
          </a:p>
          <a:p>
            <a:r>
              <a:rPr lang="en-US" dirty="0" smtClean="0"/>
              <a:t>byte </a:t>
            </a:r>
            <a:r>
              <a:rPr lang="en-US" dirty="0" err="1" smtClean="0"/>
              <a:t>byteValue</a:t>
            </a:r>
            <a:r>
              <a:rPr lang="en-US" dirty="0" smtClean="0"/>
              <a:t>(); </a:t>
            </a:r>
          </a:p>
          <a:p>
            <a:endParaRPr lang="en-US" sz="900" dirty="0" smtClean="0"/>
          </a:p>
          <a:p>
            <a:r>
              <a:rPr lang="en-US" sz="2200" dirty="0" smtClean="0"/>
              <a:t>// </a:t>
            </a:r>
            <a:r>
              <a:rPr lang="en-US" sz="2200" dirty="0" err="1" smtClean="0"/>
              <a:t>membandingkan</a:t>
            </a:r>
            <a:r>
              <a:rPr lang="en-US" sz="2200" dirty="0" smtClean="0"/>
              <a:t> </a:t>
            </a:r>
            <a:r>
              <a:rPr lang="en-US" sz="2200" dirty="0" err="1" smtClean="0"/>
              <a:t>dua</a:t>
            </a:r>
            <a:r>
              <a:rPr lang="en-US" sz="2200" dirty="0" smtClean="0"/>
              <a:t> </a:t>
            </a:r>
            <a:r>
              <a:rPr lang="en-US" sz="2200" dirty="0" err="1" smtClean="0"/>
              <a:t>objek</a:t>
            </a:r>
            <a:r>
              <a:rPr lang="en-US" sz="2200" dirty="0" smtClean="0"/>
              <a:t> </a:t>
            </a:r>
            <a:r>
              <a:rPr lang="en-US" sz="2200" dirty="0" err="1" smtClean="0"/>
              <a:t>milik</a:t>
            </a:r>
            <a:r>
              <a:rPr lang="en-US" sz="2200" dirty="0" smtClean="0"/>
              <a:t> </a:t>
            </a:r>
            <a:r>
              <a:rPr lang="en-US" sz="2200" dirty="0" err="1" smtClean="0"/>
              <a:t>kelas</a:t>
            </a:r>
            <a:r>
              <a:rPr lang="en-US" sz="2200" dirty="0" smtClean="0"/>
              <a:t> Long </a:t>
            </a:r>
            <a:r>
              <a:rPr lang="en-US" sz="2200" dirty="0" err="1" smtClean="0"/>
              <a:t>secara</a:t>
            </a:r>
            <a:r>
              <a:rPr lang="en-US" sz="2200" dirty="0" smtClean="0"/>
              <a:t> </a:t>
            </a:r>
            <a:r>
              <a:rPr lang="en-US" sz="2200" dirty="0" err="1" smtClean="0"/>
              <a:t>numerik</a:t>
            </a:r>
            <a:endParaRPr lang="en-US" sz="2200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compareTo</a:t>
            </a:r>
            <a:r>
              <a:rPr lang="en-US" dirty="0" smtClean="0"/>
              <a:t>(Long </a:t>
            </a:r>
            <a:r>
              <a:rPr lang="en-US" dirty="0" err="1" smtClean="0"/>
              <a:t>obj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compareTo</a:t>
            </a:r>
            <a:r>
              <a:rPr lang="en-US" dirty="0" smtClean="0"/>
              <a:t>(Object </a:t>
            </a:r>
            <a:r>
              <a:rPr lang="en-US" dirty="0" err="1" smtClean="0"/>
              <a:t>obj</a:t>
            </a:r>
            <a:r>
              <a:rPr lang="en-US" dirty="0" smtClean="0"/>
              <a:t>);</a:t>
            </a:r>
          </a:p>
          <a:p>
            <a:r>
              <a:rPr lang="en-US" sz="2200" dirty="0" smtClean="0"/>
              <a:t>static Long decode(String </a:t>
            </a:r>
            <a:r>
              <a:rPr lang="en-US" sz="2200" dirty="0" err="1" smtClean="0"/>
              <a:t>str</a:t>
            </a:r>
            <a:r>
              <a:rPr lang="en-US" sz="2200" dirty="0" smtClean="0"/>
              <a:t>) throws </a:t>
            </a:r>
            <a:r>
              <a:rPr lang="en-US" sz="2200" dirty="0" err="1" smtClean="0"/>
              <a:t>NumberFormatException</a:t>
            </a:r>
            <a:endParaRPr lang="en-US" sz="2200" dirty="0" smtClean="0"/>
          </a:p>
          <a:p>
            <a:endParaRPr lang="en-US" sz="900" dirty="0" smtClean="0"/>
          </a:p>
          <a:p>
            <a:r>
              <a:rPr lang="fr-FR" dirty="0" smtClean="0"/>
              <a:t>//</a:t>
            </a:r>
            <a:r>
              <a:rPr lang="fr-FR" dirty="0" err="1" smtClean="0"/>
              <a:t>objek</a:t>
            </a:r>
            <a:r>
              <a:rPr lang="fr-FR" dirty="0" smtClean="0"/>
              <a:t> di class Long </a:t>
            </a:r>
            <a:r>
              <a:rPr lang="fr-FR" dirty="0" err="1" smtClean="0"/>
              <a:t>menjadi</a:t>
            </a:r>
            <a:r>
              <a:rPr lang="fr-FR" dirty="0" smtClean="0"/>
              <a:t> </a:t>
            </a:r>
            <a:r>
              <a:rPr lang="fr-FR" dirty="0" err="1" smtClean="0"/>
              <a:t>nilai</a:t>
            </a:r>
            <a:r>
              <a:rPr lang="fr-FR" dirty="0" smtClean="0"/>
              <a:t> double</a:t>
            </a:r>
            <a:endParaRPr lang="en-US" dirty="0" smtClean="0"/>
          </a:p>
          <a:p>
            <a:r>
              <a:rPr lang="fr-FR" dirty="0" smtClean="0"/>
              <a:t>double </a:t>
            </a:r>
            <a:r>
              <a:rPr lang="fr-FR" dirty="0" err="1" smtClean="0"/>
              <a:t>doubleValue</a:t>
            </a:r>
            <a:r>
              <a:rPr lang="fr-FR" dirty="0" smtClean="0"/>
              <a:t>();</a:t>
            </a:r>
          </a:p>
          <a:p>
            <a:endParaRPr lang="en-US" sz="900" dirty="0" smtClean="0"/>
          </a:p>
          <a:p>
            <a:r>
              <a:rPr lang="fr-FR" dirty="0" smtClean="0"/>
              <a:t>// </a:t>
            </a:r>
            <a:r>
              <a:rPr lang="fr-FR" dirty="0" err="1" smtClean="0"/>
              <a:t>membandingkan</a:t>
            </a:r>
            <a:r>
              <a:rPr lang="fr-FR" dirty="0" smtClean="0"/>
              <a:t> </a:t>
            </a:r>
            <a:r>
              <a:rPr lang="fr-FR" dirty="0" err="1" smtClean="0"/>
              <a:t>dua</a:t>
            </a:r>
            <a:r>
              <a:rPr lang="fr-FR" dirty="0" smtClean="0"/>
              <a:t> </a:t>
            </a:r>
            <a:r>
              <a:rPr lang="fr-FR" dirty="0" err="1" smtClean="0"/>
              <a:t>objek</a:t>
            </a:r>
            <a:r>
              <a:rPr lang="fr-FR" dirty="0" smtClean="0"/>
              <a:t> di class Long</a:t>
            </a:r>
            <a:endParaRPr lang="en-US" dirty="0" smtClean="0"/>
          </a:p>
          <a:p>
            <a:r>
              <a:rPr lang="fr-FR" dirty="0" err="1" smtClean="0"/>
              <a:t>boolean</a:t>
            </a:r>
            <a:r>
              <a:rPr lang="fr-FR" dirty="0" smtClean="0"/>
              <a:t> </a:t>
            </a:r>
            <a:r>
              <a:rPr lang="fr-FR" dirty="0" err="1" smtClean="0"/>
              <a:t>equals</a:t>
            </a:r>
            <a:r>
              <a:rPr lang="fr-FR" dirty="0" smtClean="0"/>
              <a:t>(Object </a:t>
            </a:r>
            <a:r>
              <a:rPr lang="fr-FR" dirty="0" err="1" smtClean="0"/>
              <a:t>obj</a:t>
            </a:r>
            <a:r>
              <a:rPr lang="fr-FR" dirty="0" smtClean="0"/>
              <a:t>);</a:t>
            </a:r>
          </a:p>
          <a:p>
            <a:endParaRPr lang="en-US" sz="900" dirty="0" smtClean="0"/>
          </a:p>
          <a:p>
            <a:r>
              <a:rPr lang="fr-FR" sz="2600" dirty="0" smtClean="0"/>
              <a:t>// </a:t>
            </a:r>
            <a:r>
              <a:rPr lang="fr-FR" sz="2600" dirty="0" err="1" smtClean="0"/>
              <a:t>konversi</a:t>
            </a:r>
            <a:r>
              <a:rPr lang="fr-FR" sz="2600" dirty="0" smtClean="0"/>
              <a:t> </a:t>
            </a:r>
            <a:r>
              <a:rPr lang="fr-FR" sz="2600" dirty="0" err="1" smtClean="0"/>
              <a:t>objek</a:t>
            </a:r>
            <a:r>
              <a:rPr lang="fr-FR" sz="2600" dirty="0" smtClean="0"/>
              <a:t> di class Long </a:t>
            </a:r>
            <a:r>
              <a:rPr lang="fr-FR" sz="2600" dirty="0" err="1" smtClean="0"/>
              <a:t>menjadi</a:t>
            </a:r>
            <a:r>
              <a:rPr lang="fr-FR" sz="2600" dirty="0" smtClean="0"/>
              <a:t> </a:t>
            </a:r>
            <a:r>
              <a:rPr lang="fr-FR" sz="2600" dirty="0" err="1" smtClean="0"/>
              <a:t>nilai</a:t>
            </a:r>
            <a:r>
              <a:rPr lang="fr-FR" sz="2600" dirty="0" smtClean="0"/>
              <a:t> </a:t>
            </a:r>
            <a:r>
              <a:rPr lang="fr-FR" sz="2600" dirty="0" err="1" smtClean="0"/>
              <a:t>float</a:t>
            </a:r>
            <a:endParaRPr lang="en-US" sz="2600" dirty="0" smtClean="0"/>
          </a:p>
          <a:p>
            <a:r>
              <a:rPr lang="fr-FR" dirty="0" err="1" smtClean="0"/>
              <a:t>float</a:t>
            </a:r>
            <a:r>
              <a:rPr lang="fr-FR" dirty="0" smtClean="0"/>
              <a:t> </a:t>
            </a:r>
            <a:r>
              <a:rPr lang="fr-FR" dirty="0" err="1" smtClean="0"/>
              <a:t>floatValue</a:t>
            </a:r>
            <a:r>
              <a:rPr lang="fr-FR" dirty="0" smtClean="0"/>
              <a:t>();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 smtClean="0">
                <a:effectLst/>
              </a:rPr>
              <a:t>Beberapa</a:t>
            </a:r>
            <a:r>
              <a:rPr lang="en-US" sz="3200" dirty="0" smtClean="0">
                <a:effectLst/>
              </a:rPr>
              <a:t> method() </a:t>
            </a:r>
            <a:r>
              <a:rPr lang="en-US" sz="3200" dirty="0" err="1" smtClean="0">
                <a:effectLst/>
              </a:rPr>
              <a:t>di</a:t>
            </a:r>
            <a:r>
              <a:rPr lang="en-US" sz="3200" dirty="0" smtClean="0">
                <a:effectLst/>
              </a:rPr>
              <a:t> class Long</a:t>
            </a:r>
            <a:endParaRPr lang="en-US" sz="32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092891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r>
              <a:rPr lang="en-US" sz="3400" dirty="0" smtClean="0"/>
              <a:t>Integer </a:t>
            </a:r>
            <a:r>
              <a:rPr lang="en-US" sz="3400" dirty="0" err="1" smtClean="0"/>
              <a:t>i</a:t>
            </a:r>
            <a:r>
              <a:rPr lang="en-US" sz="3400" dirty="0" smtClean="0"/>
              <a:t> = new Integer(17);</a:t>
            </a:r>
          </a:p>
          <a:p>
            <a:r>
              <a:rPr lang="en-US" sz="3400" dirty="0" smtClean="0"/>
              <a:t>float f = </a:t>
            </a:r>
            <a:r>
              <a:rPr lang="en-US" sz="3400" dirty="0" err="1" smtClean="0"/>
              <a:t>i.floatValue</a:t>
            </a:r>
            <a:r>
              <a:rPr lang="en-US" sz="3400" dirty="0" smtClean="0"/>
              <a:t>(); // </a:t>
            </a:r>
            <a:r>
              <a:rPr lang="en-US" sz="3400" dirty="0" err="1" smtClean="0"/>
              <a:t>hasilnya</a:t>
            </a:r>
            <a:r>
              <a:rPr lang="en-US" sz="3400" dirty="0" smtClean="0"/>
              <a:t> 17.0</a:t>
            </a:r>
          </a:p>
          <a:p>
            <a:r>
              <a:rPr lang="en-US" sz="3100" dirty="0" smtClean="0"/>
              <a:t>static Long </a:t>
            </a:r>
            <a:r>
              <a:rPr lang="en-US" sz="3100" dirty="0" err="1" smtClean="0"/>
              <a:t>getLong</a:t>
            </a:r>
            <a:r>
              <a:rPr lang="en-US" sz="3100" dirty="0" smtClean="0"/>
              <a:t>(String </a:t>
            </a:r>
            <a:r>
              <a:rPr lang="en-US" sz="3100" dirty="0" err="1" smtClean="0"/>
              <a:t>propertyName</a:t>
            </a:r>
            <a:r>
              <a:rPr lang="en-US" sz="3100" dirty="0" smtClean="0"/>
              <a:t>);</a:t>
            </a:r>
          </a:p>
          <a:p>
            <a:r>
              <a:rPr lang="en-US" sz="3100" dirty="0" smtClean="0"/>
              <a:t>static Long </a:t>
            </a:r>
            <a:r>
              <a:rPr lang="en-US" sz="3100" dirty="0" err="1" smtClean="0"/>
              <a:t>getLong</a:t>
            </a:r>
            <a:r>
              <a:rPr lang="en-US" sz="3100" dirty="0" smtClean="0"/>
              <a:t>(String </a:t>
            </a:r>
            <a:r>
              <a:rPr lang="en-US" sz="3100" dirty="0" err="1" smtClean="0"/>
              <a:t>propertyName</a:t>
            </a:r>
            <a:r>
              <a:rPr lang="en-US" sz="3100" dirty="0" smtClean="0"/>
              <a:t>, </a:t>
            </a:r>
            <a:r>
              <a:rPr lang="en-US" sz="3100" dirty="0" err="1" smtClean="0"/>
              <a:t>int</a:t>
            </a:r>
            <a:r>
              <a:rPr lang="en-US" sz="3100" dirty="0" smtClean="0"/>
              <a:t> default);</a:t>
            </a:r>
          </a:p>
          <a:p>
            <a:r>
              <a:rPr lang="en-US" sz="3100" dirty="0" smtClean="0"/>
              <a:t>static Long </a:t>
            </a:r>
            <a:r>
              <a:rPr lang="en-US" sz="3100" dirty="0" err="1" smtClean="0"/>
              <a:t>getLong</a:t>
            </a:r>
            <a:r>
              <a:rPr lang="en-US" sz="3100" dirty="0" smtClean="0"/>
              <a:t>(String </a:t>
            </a:r>
            <a:r>
              <a:rPr lang="en-US" sz="3100" dirty="0" err="1" smtClean="0"/>
              <a:t>propertyName</a:t>
            </a:r>
            <a:r>
              <a:rPr lang="en-US" sz="3100" dirty="0" smtClean="0"/>
              <a:t>, Integer default);</a:t>
            </a:r>
          </a:p>
          <a:p>
            <a:r>
              <a:rPr lang="en-US" sz="3100" dirty="0" err="1" smtClean="0"/>
              <a:t>int</a:t>
            </a:r>
            <a:r>
              <a:rPr lang="en-US" sz="3100" dirty="0" smtClean="0"/>
              <a:t> </a:t>
            </a:r>
            <a:r>
              <a:rPr lang="en-US" sz="3100" dirty="0" err="1" smtClean="0"/>
              <a:t>hashCode</a:t>
            </a:r>
            <a:r>
              <a:rPr lang="en-US" sz="3100" dirty="0" smtClean="0"/>
              <a:t>();</a:t>
            </a:r>
          </a:p>
          <a:p>
            <a:endParaRPr lang="en-US" sz="1100" dirty="0" smtClean="0"/>
          </a:p>
          <a:p>
            <a:r>
              <a:rPr lang="en-US" sz="3100" dirty="0" smtClean="0"/>
              <a:t>// </a:t>
            </a:r>
            <a:r>
              <a:rPr lang="en-US" sz="3100" dirty="0" err="1" smtClean="0"/>
              <a:t>objek</a:t>
            </a:r>
            <a:r>
              <a:rPr lang="en-US" sz="3100" dirty="0" smtClean="0"/>
              <a:t> </a:t>
            </a:r>
            <a:r>
              <a:rPr lang="en-US" sz="3100" dirty="0" err="1" smtClean="0"/>
              <a:t>di</a:t>
            </a:r>
            <a:r>
              <a:rPr lang="en-US" sz="3100" dirty="0" smtClean="0"/>
              <a:t> class Long </a:t>
            </a:r>
            <a:r>
              <a:rPr lang="en-US" sz="3100" dirty="0" err="1" smtClean="0"/>
              <a:t>menjadi</a:t>
            </a:r>
            <a:r>
              <a:rPr lang="en-US" sz="3100" dirty="0" smtClean="0"/>
              <a:t> </a:t>
            </a:r>
            <a:r>
              <a:rPr lang="en-US" sz="3100" dirty="0" err="1" smtClean="0"/>
              <a:t>nilai</a:t>
            </a:r>
            <a:r>
              <a:rPr lang="en-US" sz="3100" dirty="0" smtClean="0"/>
              <a:t> </a:t>
            </a:r>
            <a:r>
              <a:rPr lang="en-US" sz="3100" dirty="0" err="1" smtClean="0"/>
              <a:t>int</a:t>
            </a:r>
            <a:endParaRPr lang="en-US" sz="3100" dirty="0" smtClean="0"/>
          </a:p>
          <a:p>
            <a:r>
              <a:rPr lang="en-US" sz="3100" dirty="0" err="1" smtClean="0"/>
              <a:t>int</a:t>
            </a:r>
            <a:r>
              <a:rPr lang="en-US" sz="3100" dirty="0" smtClean="0"/>
              <a:t> </a:t>
            </a:r>
            <a:r>
              <a:rPr lang="en-US" sz="3100" dirty="0" err="1" smtClean="0"/>
              <a:t>intValue</a:t>
            </a:r>
            <a:r>
              <a:rPr lang="en-US" sz="3100" dirty="0" smtClean="0"/>
              <a:t>(); </a:t>
            </a:r>
          </a:p>
          <a:p>
            <a:endParaRPr lang="en-US" sz="1000" dirty="0" smtClean="0"/>
          </a:p>
          <a:p>
            <a:r>
              <a:rPr lang="en-US" sz="3100" dirty="0" smtClean="0"/>
              <a:t>// </a:t>
            </a:r>
            <a:r>
              <a:rPr lang="en-US" sz="3100" dirty="0" err="1" smtClean="0"/>
              <a:t>konversi</a:t>
            </a:r>
            <a:r>
              <a:rPr lang="en-US" sz="3100" dirty="0" smtClean="0"/>
              <a:t> </a:t>
            </a:r>
            <a:r>
              <a:rPr lang="en-US" sz="3100" dirty="0" err="1" smtClean="0"/>
              <a:t>objek</a:t>
            </a:r>
            <a:r>
              <a:rPr lang="en-US" sz="3100" dirty="0" smtClean="0"/>
              <a:t> </a:t>
            </a:r>
            <a:r>
              <a:rPr lang="en-US" sz="3100" dirty="0" err="1" smtClean="0"/>
              <a:t>di</a:t>
            </a:r>
            <a:r>
              <a:rPr lang="en-US" sz="3100" dirty="0" smtClean="0"/>
              <a:t> class Long </a:t>
            </a:r>
            <a:r>
              <a:rPr lang="en-US" sz="3100" dirty="0" err="1" smtClean="0"/>
              <a:t>menjadi</a:t>
            </a:r>
            <a:r>
              <a:rPr lang="en-US" sz="3100" dirty="0" smtClean="0"/>
              <a:t> </a:t>
            </a:r>
            <a:r>
              <a:rPr lang="en-US" sz="3100" dirty="0" err="1" smtClean="0"/>
              <a:t>nilai</a:t>
            </a:r>
            <a:r>
              <a:rPr lang="en-US" sz="3100" dirty="0" smtClean="0"/>
              <a:t> long</a:t>
            </a:r>
          </a:p>
          <a:p>
            <a:r>
              <a:rPr lang="en-US" sz="2800" dirty="0" smtClean="0"/>
              <a:t>l</a:t>
            </a:r>
            <a:r>
              <a:rPr lang="en-US" sz="3100" dirty="0" smtClean="0"/>
              <a:t>ong </a:t>
            </a:r>
            <a:r>
              <a:rPr lang="en-US" sz="3100" dirty="0" err="1" smtClean="0"/>
              <a:t>longValue</a:t>
            </a:r>
            <a:r>
              <a:rPr lang="en-US" sz="3100" dirty="0" smtClean="0"/>
              <a:t>();</a:t>
            </a:r>
          </a:p>
          <a:p>
            <a:r>
              <a:rPr lang="en-US" sz="2600" dirty="0" smtClean="0"/>
              <a:t>static long </a:t>
            </a:r>
            <a:r>
              <a:rPr lang="en-US" sz="2600" dirty="0" err="1" smtClean="0"/>
              <a:t>parseLong</a:t>
            </a:r>
            <a:r>
              <a:rPr lang="en-US" sz="2600" dirty="0" smtClean="0"/>
              <a:t>(String </a:t>
            </a:r>
            <a:r>
              <a:rPr lang="en-US" sz="2600" dirty="0" err="1" smtClean="0"/>
              <a:t>str</a:t>
            </a:r>
            <a:r>
              <a:rPr lang="en-US" sz="2600" dirty="0" smtClean="0"/>
              <a:t>) throws </a:t>
            </a:r>
            <a:r>
              <a:rPr lang="en-US" sz="2600" dirty="0" err="1" smtClean="0"/>
              <a:t>NumberFormatException</a:t>
            </a:r>
            <a:r>
              <a:rPr lang="en-US" sz="2600" dirty="0" smtClean="0"/>
              <a:t>;</a:t>
            </a:r>
            <a:endParaRPr lang="en-US" sz="3100" dirty="0" smtClean="0"/>
          </a:p>
          <a:p>
            <a:r>
              <a:rPr lang="en-US" sz="2600" dirty="0" smtClean="0"/>
              <a:t>static long </a:t>
            </a:r>
            <a:r>
              <a:rPr lang="en-US" sz="2600" dirty="0" err="1" smtClean="0"/>
              <a:t>parseLong</a:t>
            </a:r>
            <a:r>
              <a:rPr lang="en-US" sz="2600" dirty="0" smtClean="0"/>
              <a:t>(String </a:t>
            </a:r>
            <a:r>
              <a:rPr lang="en-US" sz="2600" dirty="0" err="1" smtClean="0"/>
              <a:t>str</a:t>
            </a:r>
            <a:r>
              <a:rPr lang="en-US" sz="2600" dirty="0" smtClean="0"/>
              <a:t>, </a:t>
            </a:r>
            <a:r>
              <a:rPr lang="en-US" sz="2600" dirty="0" err="1" smtClean="0"/>
              <a:t>int</a:t>
            </a:r>
            <a:r>
              <a:rPr lang="en-US" sz="2600" dirty="0" smtClean="0"/>
              <a:t> radix) throws </a:t>
            </a:r>
            <a:r>
              <a:rPr lang="en-US" sz="2600" dirty="0" err="1" smtClean="0"/>
              <a:t>NumberFormat</a:t>
            </a:r>
            <a:r>
              <a:rPr lang="en-US" sz="2600" dirty="0" smtClean="0"/>
              <a:t> Exception;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 smtClean="0">
                <a:effectLst/>
              </a:rPr>
              <a:t>Beberapa</a:t>
            </a:r>
            <a:r>
              <a:rPr lang="en-US" sz="3200" dirty="0" smtClean="0">
                <a:effectLst/>
              </a:rPr>
              <a:t> method() </a:t>
            </a:r>
            <a:r>
              <a:rPr lang="en-US" sz="3200" dirty="0" err="1" smtClean="0">
                <a:effectLst/>
              </a:rPr>
              <a:t>di</a:t>
            </a:r>
            <a:r>
              <a:rPr lang="en-US" sz="3200" dirty="0" smtClean="0">
                <a:effectLst/>
              </a:rPr>
              <a:t> class Long</a:t>
            </a:r>
            <a:endParaRPr lang="en-US" sz="32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864291"/>
          </a:xfrm>
        </p:spPr>
        <p:txBody>
          <a:bodyPr>
            <a:normAutofit/>
          </a:bodyPr>
          <a:lstStyle/>
          <a:p>
            <a:r>
              <a:rPr lang="en-US" dirty="0" smtClean="0"/>
              <a:t>// </a:t>
            </a:r>
            <a:r>
              <a:rPr lang="en-US" dirty="0" err="1" smtClean="0"/>
              <a:t>konversi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class Long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short</a:t>
            </a:r>
          </a:p>
          <a:p>
            <a:r>
              <a:rPr lang="en-US" dirty="0" smtClean="0"/>
              <a:t>short </a:t>
            </a:r>
            <a:r>
              <a:rPr lang="en-US" dirty="0" err="1" smtClean="0"/>
              <a:t>shortValue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static String </a:t>
            </a:r>
            <a:r>
              <a:rPr lang="en-US" dirty="0" err="1" smtClean="0"/>
              <a:t>toBinaryString</a:t>
            </a:r>
            <a:r>
              <a:rPr lang="en-US" dirty="0" smtClean="0"/>
              <a:t>(long num);</a:t>
            </a:r>
          </a:p>
          <a:p>
            <a:r>
              <a:rPr lang="en-US" dirty="0" smtClean="0"/>
              <a:t>static String </a:t>
            </a:r>
            <a:r>
              <a:rPr lang="en-US" dirty="0" err="1" smtClean="0"/>
              <a:t>toHexString</a:t>
            </a:r>
            <a:r>
              <a:rPr lang="en-US" dirty="0" smtClean="0"/>
              <a:t>(long num);</a:t>
            </a:r>
          </a:p>
          <a:p>
            <a:r>
              <a:rPr lang="en-US" dirty="0" smtClean="0"/>
              <a:t>static String </a:t>
            </a:r>
            <a:r>
              <a:rPr lang="en-US" dirty="0" err="1" smtClean="0"/>
              <a:t>toOctalString</a:t>
            </a:r>
            <a:r>
              <a:rPr lang="en-US" dirty="0" smtClean="0"/>
              <a:t>(long num);</a:t>
            </a:r>
          </a:p>
          <a:p>
            <a:endParaRPr lang="en-US" dirty="0" smtClean="0"/>
          </a:p>
          <a:p>
            <a:r>
              <a:rPr lang="nb-NO" sz="2200" dirty="0" smtClean="0"/>
              <a:t>// konversi nilai numerik long menjadi objek di class String</a:t>
            </a:r>
            <a:endParaRPr lang="en-US" sz="2200" dirty="0" smtClean="0"/>
          </a:p>
          <a:p>
            <a:r>
              <a:rPr lang="en-US" dirty="0" smtClean="0"/>
              <a:t>String </a:t>
            </a:r>
            <a:r>
              <a:rPr lang="en-US" dirty="0" err="1" smtClean="0"/>
              <a:t>toString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Static String </a:t>
            </a:r>
            <a:r>
              <a:rPr lang="en-US" dirty="0" err="1" smtClean="0"/>
              <a:t>toString</a:t>
            </a:r>
            <a:r>
              <a:rPr lang="en-US" dirty="0" smtClean="0"/>
              <a:t>(long num);</a:t>
            </a:r>
          </a:p>
          <a:p>
            <a:r>
              <a:rPr lang="en-US" sz="2200" dirty="0" smtClean="0"/>
              <a:t>static Long </a:t>
            </a:r>
            <a:r>
              <a:rPr lang="en-US" sz="2200" dirty="0" err="1" smtClean="0"/>
              <a:t>valueOf</a:t>
            </a:r>
            <a:r>
              <a:rPr lang="en-US" sz="2200" dirty="0" smtClean="0"/>
              <a:t>(String </a:t>
            </a:r>
            <a:r>
              <a:rPr lang="en-US" sz="2200" dirty="0" err="1" smtClean="0"/>
              <a:t>str</a:t>
            </a:r>
            <a:r>
              <a:rPr lang="en-US" sz="2200" dirty="0" smtClean="0"/>
              <a:t>) throws </a:t>
            </a:r>
            <a:r>
              <a:rPr lang="en-US" sz="2200" dirty="0" err="1" smtClean="0"/>
              <a:t>NumberFormatException</a:t>
            </a:r>
            <a:r>
              <a:rPr lang="en-US" sz="2200" dirty="0" smtClean="0"/>
              <a:t>;</a:t>
            </a:r>
          </a:p>
          <a:p>
            <a:r>
              <a:rPr lang="en-US" sz="1900" dirty="0" smtClean="0"/>
              <a:t>static Long </a:t>
            </a:r>
            <a:r>
              <a:rPr lang="en-US" sz="1900" dirty="0" err="1" smtClean="0"/>
              <a:t>valueOf</a:t>
            </a:r>
            <a:r>
              <a:rPr lang="en-US" sz="1900" dirty="0" smtClean="0"/>
              <a:t>(String </a:t>
            </a:r>
            <a:r>
              <a:rPr lang="en-US" sz="1900" dirty="0" err="1" smtClean="0"/>
              <a:t>str</a:t>
            </a:r>
            <a:r>
              <a:rPr lang="en-US" sz="1900" dirty="0" smtClean="0"/>
              <a:t>, </a:t>
            </a:r>
            <a:r>
              <a:rPr lang="en-US" sz="1900" dirty="0" err="1" smtClean="0"/>
              <a:t>int</a:t>
            </a:r>
            <a:r>
              <a:rPr lang="en-US" sz="1900" dirty="0" smtClean="0"/>
              <a:t> radix) throws </a:t>
            </a:r>
            <a:r>
              <a:rPr lang="en-US" sz="1900" dirty="0" err="1" smtClean="0"/>
              <a:t>NumberFormatException</a:t>
            </a:r>
            <a:endParaRPr lang="en-US" sz="19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effectLst/>
              </a:rPr>
              <a:t>Beberapa</a:t>
            </a:r>
            <a:r>
              <a:rPr lang="en-US" sz="3200" dirty="0" smtClean="0">
                <a:effectLst/>
              </a:rPr>
              <a:t> method() </a:t>
            </a:r>
            <a:r>
              <a:rPr lang="en-US" sz="3200" dirty="0" err="1" smtClean="0">
                <a:effectLst/>
              </a:rPr>
              <a:t>di</a:t>
            </a:r>
            <a:r>
              <a:rPr lang="en-US" sz="3200" dirty="0" smtClean="0">
                <a:effectLst/>
              </a:rPr>
              <a:t> class Long</a:t>
            </a:r>
            <a:endParaRPr lang="en-US" sz="32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4940491"/>
          </a:xfrm>
        </p:spPr>
        <p:txBody>
          <a:bodyPr>
            <a:normAutofit/>
          </a:bodyPr>
          <a:lstStyle/>
          <a:p>
            <a:r>
              <a:rPr lang="nb-NO" dirty="0" smtClean="0"/>
              <a:t>// objek di class Float menjadi nilai byte</a:t>
            </a:r>
            <a:endParaRPr lang="en-US" dirty="0" smtClean="0"/>
          </a:p>
          <a:p>
            <a:r>
              <a:rPr lang="nb-NO" dirty="0" smtClean="0"/>
              <a:t>byte byteValue(); </a:t>
            </a:r>
          </a:p>
          <a:p>
            <a:endParaRPr lang="en-US" sz="800" dirty="0" smtClean="0"/>
          </a:p>
          <a:p>
            <a:r>
              <a:rPr lang="en-US" sz="2200" dirty="0" smtClean="0"/>
              <a:t>// </a:t>
            </a:r>
            <a:r>
              <a:rPr lang="en-US" sz="2200" dirty="0" err="1" smtClean="0"/>
              <a:t>membandingkan</a:t>
            </a:r>
            <a:r>
              <a:rPr lang="en-US" sz="2200" dirty="0" smtClean="0"/>
              <a:t> </a:t>
            </a:r>
            <a:r>
              <a:rPr lang="en-US" sz="2200" dirty="0" err="1" smtClean="0"/>
              <a:t>dua</a:t>
            </a:r>
            <a:r>
              <a:rPr lang="en-US" sz="2200" dirty="0" smtClean="0"/>
              <a:t> </a:t>
            </a:r>
            <a:r>
              <a:rPr lang="en-US" sz="2200" dirty="0" err="1" smtClean="0"/>
              <a:t>objek</a:t>
            </a:r>
            <a:r>
              <a:rPr lang="en-US" sz="2200" dirty="0" smtClean="0"/>
              <a:t> </a:t>
            </a:r>
            <a:r>
              <a:rPr lang="en-US" sz="2200" dirty="0" err="1" smtClean="0"/>
              <a:t>di</a:t>
            </a:r>
            <a:r>
              <a:rPr lang="en-US" sz="2200" dirty="0" smtClean="0"/>
              <a:t> class Float </a:t>
            </a:r>
            <a:r>
              <a:rPr lang="en-US" sz="2200" dirty="0" err="1" smtClean="0"/>
              <a:t>secara</a:t>
            </a:r>
            <a:r>
              <a:rPr lang="en-US" sz="2200" dirty="0" smtClean="0"/>
              <a:t> </a:t>
            </a:r>
            <a:r>
              <a:rPr lang="en-US" sz="2200" dirty="0" err="1" smtClean="0"/>
              <a:t>numerik</a:t>
            </a:r>
            <a:endParaRPr lang="en-US" sz="2200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compareTo</a:t>
            </a:r>
            <a:r>
              <a:rPr lang="en-US" dirty="0" smtClean="0"/>
              <a:t>(Float f);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compareTo</a:t>
            </a:r>
            <a:r>
              <a:rPr lang="en-US" dirty="0" smtClean="0"/>
              <a:t>(Object </a:t>
            </a:r>
            <a:r>
              <a:rPr lang="en-US" dirty="0" err="1" smtClean="0"/>
              <a:t>obj</a:t>
            </a:r>
            <a:r>
              <a:rPr lang="en-US" dirty="0" smtClean="0"/>
              <a:t>);</a:t>
            </a:r>
          </a:p>
          <a:p>
            <a:endParaRPr lang="en-US" sz="800" dirty="0" smtClean="0"/>
          </a:p>
          <a:p>
            <a:r>
              <a:rPr lang="en-US" dirty="0" smtClean="0"/>
              <a:t>//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class Float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double</a:t>
            </a:r>
          </a:p>
          <a:p>
            <a:r>
              <a:rPr lang="en-US" dirty="0" smtClean="0"/>
              <a:t>double </a:t>
            </a:r>
            <a:r>
              <a:rPr lang="en-US" dirty="0" err="1" smtClean="0"/>
              <a:t>doubleValue</a:t>
            </a:r>
            <a:r>
              <a:rPr lang="en-US" dirty="0" smtClean="0"/>
              <a:t>();</a:t>
            </a:r>
          </a:p>
          <a:p>
            <a:endParaRPr lang="en-US" sz="800" dirty="0" smtClean="0"/>
          </a:p>
          <a:p>
            <a:r>
              <a:rPr lang="en-US" dirty="0" smtClean="0"/>
              <a:t>// </a:t>
            </a:r>
            <a:r>
              <a:rPr lang="en-US" dirty="0" err="1" smtClean="0"/>
              <a:t>membandingkan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class Float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 equals(Object </a:t>
            </a:r>
            <a:r>
              <a:rPr lang="en-US" dirty="0" err="1" smtClean="0"/>
              <a:t>obj</a:t>
            </a:r>
            <a:r>
              <a:rPr lang="en-US" dirty="0" smtClean="0"/>
              <a:t>);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effectLst/>
              </a:rPr>
              <a:t>Beberapa</a:t>
            </a:r>
            <a:r>
              <a:rPr lang="en-US" sz="3200" dirty="0" smtClean="0">
                <a:effectLst/>
              </a:rPr>
              <a:t> method() </a:t>
            </a:r>
            <a:r>
              <a:rPr lang="en-US" sz="3200" dirty="0" err="1" smtClean="0">
                <a:effectLst/>
              </a:rPr>
              <a:t>di</a:t>
            </a:r>
            <a:r>
              <a:rPr lang="en-US" sz="3200" dirty="0" smtClean="0">
                <a:effectLst/>
              </a:rPr>
              <a:t> class Float</a:t>
            </a:r>
            <a:endParaRPr lang="en-US" sz="32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169091"/>
          </a:xfrm>
        </p:spPr>
        <p:txBody>
          <a:bodyPr>
            <a:normAutofit fontScale="85000" lnSpcReduction="20000"/>
          </a:bodyPr>
          <a:lstStyle/>
          <a:p>
            <a:r>
              <a:rPr lang="nb-NO" dirty="0" smtClean="0"/>
              <a:t>// konversi objek di class Float menjadi nilai float</a:t>
            </a:r>
            <a:endParaRPr lang="en-US" dirty="0" smtClean="0"/>
          </a:p>
          <a:p>
            <a:r>
              <a:rPr lang="en-US" sz="2800" dirty="0" smtClean="0"/>
              <a:t>float </a:t>
            </a:r>
            <a:r>
              <a:rPr lang="en-US" sz="2800" dirty="0" err="1" smtClean="0"/>
              <a:t>floatValue</a:t>
            </a:r>
            <a:r>
              <a:rPr lang="en-US" sz="2800" dirty="0" smtClean="0"/>
              <a:t>();</a:t>
            </a:r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hashCode</a:t>
            </a:r>
            <a:r>
              <a:rPr lang="en-US" sz="2800" dirty="0" smtClean="0"/>
              <a:t>();</a:t>
            </a:r>
          </a:p>
          <a:p>
            <a:endParaRPr lang="en-US" sz="900" dirty="0" smtClean="0"/>
          </a:p>
          <a:p>
            <a:r>
              <a:rPr lang="en-US" dirty="0" smtClean="0"/>
              <a:t>// bit </a:t>
            </a:r>
            <a:r>
              <a:rPr lang="en-US" dirty="0" err="1" smtClean="0"/>
              <a:t>biner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float</a:t>
            </a:r>
          </a:p>
          <a:p>
            <a:r>
              <a:rPr lang="en-US" sz="2800" dirty="0" smtClean="0"/>
              <a:t>static float </a:t>
            </a:r>
            <a:r>
              <a:rPr lang="en-US" sz="2800" dirty="0" err="1" smtClean="0"/>
              <a:t>intBitsToFloat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bits);</a:t>
            </a:r>
            <a:r>
              <a:rPr lang="en-US" dirty="0" smtClean="0"/>
              <a:t> </a:t>
            </a:r>
          </a:p>
          <a:p>
            <a:endParaRPr lang="en-US" sz="900" dirty="0" smtClean="0"/>
          </a:p>
          <a:p>
            <a:r>
              <a:rPr lang="en-US" dirty="0" smtClean="0"/>
              <a:t>// </a:t>
            </a:r>
            <a:r>
              <a:rPr lang="en-US" dirty="0" err="1" smtClean="0"/>
              <a:t>bil</a:t>
            </a:r>
            <a:r>
              <a:rPr lang="en-US" dirty="0" smtClean="0"/>
              <a:t> float </a:t>
            </a:r>
            <a:r>
              <a:rPr lang="en-US" dirty="0" err="1" smtClean="0"/>
              <a:t>ke</a:t>
            </a:r>
            <a:r>
              <a:rPr lang="en-US" dirty="0" smtClean="0"/>
              <a:t> bit </a:t>
            </a:r>
            <a:r>
              <a:rPr lang="en-US" dirty="0" err="1" smtClean="0"/>
              <a:t>biner</a:t>
            </a:r>
            <a:endParaRPr lang="en-US" dirty="0" smtClean="0"/>
          </a:p>
          <a:p>
            <a:r>
              <a:rPr lang="en-US" sz="2800" dirty="0" smtClean="0"/>
              <a:t>static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floatToIntBits</a:t>
            </a:r>
            <a:r>
              <a:rPr lang="en-US" sz="2800" dirty="0" smtClean="0"/>
              <a:t>(float num);</a:t>
            </a:r>
            <a:r>
              <a:rPr lang="en-US" dirty="0" smtClean="0"/>
              <a:t> </a:t>
            </a:r>
          </a:p>
          <a:p>
            <a:endParaRPr lang="en-US" sz="900" dirty="0" smtClean="0"/>
          </a:p>
          <a:p>
            <a:r>
              <a:rPr lang="en-US" dirty="0" smtClean="0"/>
              <a:t>//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class Float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intValue</a:t>
            </a:r>
            <a:r>
              <a:rPr lang="en-US" sz="2800" dirty="0" smtClean="0"/>
              <a:t>(); </a:t>
            </a:r>
          </a:p>
          <a:p>
            <a:endParaRPr lang="en-US" sz="1000" dirty="0" smtClean="0"/>
          </a:p>
          <a:p>
            <a:r>
              <a:rPr lang="en-US" sz="2800" dirty="0" err="1" smtClean="0"/>
              <a:t>boolean</a:t>
            </a:r>
            <a:r>
              <a:rPr lang="en-US" sz="2800" dirty="0" smtClean="0"/>
              <a:t> </a:t>
            </a:r>
            <a:r>
              <a:rPr lang="en-US" sz="2800" dirty="0" err="1" smtClean="0"/>
              <a:t>isInfinite</a:t>
            </a:r>
            <a:r>
              <a:rPr lang="en-US" sz="2800" dirty="0" smtClean="0"/>
              <a:t>();</a:t>
            </a:r>
          </a:p>
          <a:p>
            <a:r>
              <a:rPr lang="en-US" sz="2800" dirty="0" smtClean="0"/>
              <a:t>static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</a:t>
            </a:r>
            <a:r>
              <a:rPr lang="en-US" sz="2800" dirty="0" err="1" smtClean="0"/>
              <a:t>isInfinite</a:t>
            </a:r>
            <a:r>
              <a:rPr lang="en-US" sz="2800" dirty="0" smtClean="0"/>
              <a:t>(float f);</a:t>
            </a:r>
          </a:p>
          <a:p>
            <a:r>
              <a:rPr lang="en-US" sz="2800" dirty="0" err="1" smtClean="0"/>
              <a:t>boolean</a:t>
            </a:r>
            <a:r>
              <a:rPr lang="en-US" sz="2800" dirty="0" smtClean="0"/>
              <a:t> </a:t>
            </a:r>
            <a:r>
              <a:rPr lang="en-US" sz="2800" dirty="0" err="1" smtClean="0"/>
              <a:t>isNaN</a:t>
            </a:r>
            <a:r>
              <a:rPr lang="en-US" sz="2800" dirty="0" smtClean="0"/>
              <a:t>();</a:t>
            </a:r>
          </a:p>
          <a:p>
            <a:r>
              <a:rPr lang="en-US" sz="2800" dirty="0" smtClean="0"/>
              <a:t>static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</a:t>
            </a:r>
            <a:r>
              <a:rPr lang="en-US" sz="2800" dirty="0" err="1" smtClean="0"/>
              <a:t>isNaN</a:t>
            </a:r>
            <a:r>
              <a:rPr lang="en-US" sz="2800" dirty="0" smtClean="0"/>
              <a:t>(float f);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 smtClean="0">
                <a:effectLst/>
              </a:rPr>
              <a:t>Beberapa</a:t>
            </a:r>
            <a:r>
              <a:rPr lang="en-US" sz="3200" dirty="0" smtClean="0">
                <a:effectLst/>
              </a:rPr>
              <a:t> method() </a:t>
            </a:r>
            <a:r>
              <a:rPr lang="en-US" sz="3200" dirty="0" err="1" smtClean="0">
                <a:effectLst/>
              </a:rPr>
              <a:t>di</a:t>
            </a:r>
            <a:r>
              <a:rPr lang="en-US" sz="3200" dirty="0" smtClean="0">
                <a:effectLst/>
              </a:rPr>
              <a:t> class Float</a:t>
            </a:r>
            <a:endParaRPr lang="en-US" sz="32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4940491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// </a:t>
            </a:r>
            <a:r>
              <a:rPr lang="en-US" sz="2800" dirty="0" err="1" smtClean="0"/>
              <a:t>konversi</a:t>
            </a:r>
            <a:r>
              <a:rPr lang="en-US" sz="2800" dirty="0" smtClean="0"/>
              <a:t> </a:t>
            </a:r>
            <a:r>
              <a:rPr lang="en-US" sz="2800" dirty="0" err="1" smtClean="0"/>
              <a:t>objek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class Float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long</a:t>
            </a:r>
          </a:p>
          <a:p>
            <a:r>
              <a:rPr lang="en-US" sz="2800" dirty="0" smtClean="0"/>
              <a:t>long </a:t>
            </a:r>
            <a:r>
              <a:rPr lang="en-US" sz="2800" dirty="0" err="1" smtClean="0"/>
              <a:t>longValue</a:t>
            </a:r>
            <a:r>
              <a:rPr lang="en-US" sz="2800" dirty="0" smtClean="0"/>
              <a:t>();</a:t>
            </a:r>
          </a:p>
          <a:p>
            <a:endParaRPr lang="en-US" sz="1100" dirty="0" smtClean="0"/>
          </a:p>
          <a:p>
            <a:r>
              <a:rPr lang="en-US" sz="2800" dirty="0" err="1" smtClean="0"/>
              <a:t>contoh</a:t>
            </a:r>
            <a:r>
              <a:rPr lang="en-US" sz="2800" dirty="0" smtClean="0"/>
              <a:t> :</a:t>
            </a:r>
          </a:p>
          <a:p>
            <a:r>
              <a:rPr lang="en-US" sz="2800" dirty="0" smtClean="0"/>
              <a:t>Float f = new Float(34.237);</a:t>
            </a:r>
          </a:p>
          <a:p>
            <a:endParaRPr lang="en-US" sz="1100" dirty="0" smtClean="0"/>
          </a:p>
          <a:p>
            <a:r>
              <a:rPr lang="en-US" sz="2800" dirty="0" smtClean="0"/>
              <a:t>// </a:t>
            </a:r>
            <a:r>
              <a:rPr lang="en-US" sz="2800" dirty="0" err="1" smtClean="0"/>
              <a:t>hasilnya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34 </a:t>
            </a:r>
            <a:r>
              <a:rPr lang="en-US" sz="2800" dirty="0" err="1" smtClean="0"/>
              <a:t>bertipe</a:t>
            </a:r>
            <a:r>
              <a:rPr lang="en-US" sz="2800" dirty="0" smtClean="0"/>
              <a:t> long</a:t>
            </a:r>
          </a:p>
          <a:p>
            <a:r>
              <a:rPr lang="en-US" sz="2800" dirty="0" smtClean="0"/>
              <a:t>long l = </a:t>
            </a:r>
            <a:r>
              <a:rPr lang="en-US" sz="2800" dirty="0" err="1" smtClean="0"/>
              <a:t>f.longValue</a:t>
            </a:r>
            <a:r>
              <a:rPr lang="en-US" sz="2800" dirty="0" smtClean="0"/>
              <a:t>(); </a:t>
            </a:r>
          </a:p>
          <a:p>
            <a:r>
              <a:rPr lang="en-US" sz="2600" dirty="0" smtClean="0"/>
              <a:t>static float </a:t>
            </a:r>
            <a:r>
              <a:rPr lang="en-US" sz="2600" dirty="0" err="1" smtClean="0"/>
              <a:t>parseFloat</a:t>
            </a:r>
            <a:r>
              <a:rPr lang="en-US" sz="2600" dirty="0" smtClean="0"/>
              <a:t>(String </a:t>
            </a:r>
            <a:r>
              <a:rPr lang="en-US" sz="2600" dirty="0" err="1" smtClean="0"/>
              <a:t>str</a:t>
            </a:r>
            <a:r>
              <a:rPr lang="en-US" sz="2600" dirty="0" smtClean="0"/>
              <a:t>) throws </a:t>
            </a:r>
            <a:r>
              <a:rPr lang="en-US" sz="2600" dirty="0" err="1" smtClean="0"/>
              <a:t>umberFormatException</a:t>
            </a:r>
            <a:r>
              <a:rPr lang="en-US" sz="2600" dirty="0" smtClean="0"/>
              <a:t>;</a:t>
            </a:r>
          </a:p>
          <a:p>
            <a:endParaRPr lang="nb-NO" sz="1100" dirty="0" smtClean="0"/>
          </a:p>
          <a:p>
            <a:r>
              <a:rPr lang="nb-NO" sz="2800" dirty="0" smtClean="0"/>
              <a:t>// konversi objek di class Float menjadi nilai short</a:t>
            </a:r>
            <a:endParaRPr lang="en-US" sz="2800" dirty="0" smtClean="0"/>
          </a:p>
          <a:p>
            <a:r>
              <a:rPr lang="en-US" sz="2800" dirty="0" smtClean="0"/>
              <a:t>short </a:t>
            </a:r>
            <a:r>
              <a:rPr lang="en-US" sz="2800" dirty="0" err="1" smtClean="0"/>
              <a:t>shortValue</a:t>
            </a:r>
            <a:r>
              <a:rPr lang="en-US" sz="2800" dirty="0" smtClean="0"/>
              <a:t>();</a:t>
            </a:r>
          </a:p>
          <a:p>
            <a:r>
              <a:rPr lang="en-US" sz="1000" dirty="0" smtClean="0"/>
              <a:t> 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konversi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numerik</a:t>
            </a:r>
            <a:r>
              <a:rPr lang="en-US" dirty="0" smtClean="0"/>
              <a:t> float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class String</a:t>
            </a:r>
          </a:p>
          <a:p>
            <a:r>
              <a:rPr lang="en-US" sz="2800" dirty="0" smtClean="0"/>
              <a:t>String </a:t>
            </a:r>
            <a:r>
              <a:rPr lang="en-US" sz="2800" dirty="0" err="1" smtClean="0"/>
              <a:t>toString</a:t>
            </a:r>
            <a:r>
              <a:rPr lang="en-US" sz="2800" dirty="0" smtClean="0"/>
              <a:t>();</a:t>
            </a:r>
          </a:p>
          <a:p>
            <a:r>
              <a:rPr lang="en-US" sz="2800" dirty="0" smtClean="0"/>
              <a:t>static String </a:t>
            </a:r>
            <a:r>
              <a:rPr lang="en-US" sz="2800" dirty="0" err="1" smtClean="0"/>
              <a:t>toString</a:t>
            </a:r>
            <a:r>
              <a:rPr lang="en-US" sz="2800" dirty="0" smtClean="0"/>
              <a:t>(float num);</a:t>
            </a:r>
          </a:p>
          <a:p>
            <a:r>
              <a:rPr lang="en-US" dirty="0" smtClean="0"/>
              <a:t>static Float </a:t>
            </a:r>
            <a:r>
              <a:rPr lang="en-US" dirty="0" err="1" smtClean="0"/>
              <a:t>valueOf</a:t>
            </a:r>
            <a:r>
              <a:rPr lang="en-US" dirty="0" smtClean="0"/>
              <a:t>(String </a:t>
            </a:r>
            <a:r>
              <a:rPr lang="en-US" dirty="0" err="1" smtClean="0"/>
              <a:t>str</a:t>
            </a:r>
            <a:r>
              <a:rPr lang="en-US" dirty="0" smtClean="0"/>
              <a:t>) throws </a:t>
            </a:r>
            <a:r>
              <a:rPr lang="en-US" dirty="0" err="1" smtClean="0"/>
              <a:t>NumberFormatException</a:t>
            </a:r>
            <a:r>
              <a:rPr lang="en-US" dirty="0" smtClean="0"/>
              <a:t>;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 smtClean="0">
                <a:effectLst/>
              </a:rPr>
              <a:t>Beberapa</a:t>
            </a:r>
            <a:r>
              <a:rPr lang="en-US" sz="3200" dirty="0" smtClean="0">
                <a:effectLst/>
              </a:rPr>
              <a:t> method() </a:t>
            </a:r>
            <a:r>
              <a:rPr lang="en-US" sz="3200" dirty="0" err="1" smtClean="0">
                <a:effectLst/>
              </a:rPr>
              <a:t>di</a:t>
            </a:r>
            <a:r>
              <a:rPr lang="en-US" sz="3200" dirty="0" smtClean="0">
                <a:effectLst/>
              </a:rPr>
              <a:t> class Float</a:t>
            </a:r>
            <a:endParaRPr lang="en-US" sz="32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4940491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// </a:t>
            </a:r>
            <a:r>
              <a:rPr lang="fr-FR" dirty="0" err="1" smtClean="0"/>
              <a:t>objek</a:t>
            </a:r>
            <a:r>
              <a:rPr lang="fr-FR" dirty="0" smtClean="0"/>
              <a:t> di class Double </a:t>
            </a:r>
            <a:r>
              <a:rPr lang="fr-FR" dirty="0" err="1" smtClean="0"/>
              <a:t>menjadi</a:t>
            </a:r>
            <a:r>
              <a:rPr lang="fr-FR" dirty="0" smtClean="0"/>
              <a:t> </a:t>
            </a:r>
            <a:r>
              <a:rPr lang="fr-FR" dirty="0" err="1" smtClean="0"/>
              <a:t>nilai</a:t>
            </a:r>
            <a:r>
              <a:rPr lang="fr-FR" dirty="0" smtClean="0"/>
              <a:t> </a:t>
            </a:r>
            <a:r>
              <a:rPr lang="fr-FR" dirty="0" err="1" smtClean="0"/>
              <a:t>byte</a:t>
            </a:r>
            <a:r>
              <a:rPr lang="fr-FR" dirty="0" smtClean="0"/>
              <a:t>:</a:t>
            </a:r>
            <a:endParaRPr lang="en-US" dirty="0" smtClean="0"/>
          </a:p>
          <a:p>
            <a:r>
              <a:rPr lang="fr-FR" dirty="0" err="1" smtClean="0"/>
              <a:t>byte</a:t>
            </a:r>
            <a:r>
              <a:rPr lang="fr-FR" dirty="0" smtClean="0"/>
              <a:t> </a:t>
            </a:r>
            <a:r>
              <a:rPr lang="fr-FR" dirty="0" err="1" smtClean="0"/>
              <a:t>byteValue</a:t>
            </a:r>
            <a:r>
              <a:rPr lang="fr-FR" dirty="0" smtClean="0"/>
              <a:t>();</a:t>
            </a:r>
          </a:p>
          <a:p>
            <a:endParaRPr lang="en-US" sz="900" dirty="0" smtClean="0"/>
          </a:p>
          <a:p>
            <a:r>
              <a:rPr lang="fr-FR" sz="2300" dirty="0" smtClean="0"/>
              <a:t>// </a:t>
            </a:r>
            <a:r>
              <a:rPr lang="fr-FR" sz="2300" dirty="0" err="1" smtClean="0"/>
              <a:t>membandingkan</a:t>
            </a:r>
            <a:r>
              <a:rPr lang="fr-FR" sz="2300" dirty="0" smtClean="0"/>
              <a:t> </a:t>
            </a:r>
            <a:r>
              <a:rPr lang="fr-FR" sz="2300" dirty="0" err="1" smtClean="0"/>
              <a:t>dua</a:t>
            </a:r>
            <a:r>
              <a:rPr lang="fr-FR" sz="2300" dirty="0" smtClean="0"/>
              <a:t> </a:t>
            </a:r>
            <a:r>
              <a:rPr lang="fr-FR" sz="2300" dirty="0" err="1" smtClean="0"/>
              <a:t>objek</a:t>
            </a:r>
            <a:r>
              <a:rPr lang="fr-FR" sz="2300" dirty="0" smtClean="0"/>
              <a:t> di class Double </a:t>
            </a:r>
            <a:r>
              <a:rPr lang="fr-FR" sz="2300" dirty="0" err="1" smtClean="0"/>
              <a:t>secara</a:t>
            </a:r>
            <a:r>
              <a:rPr lang="fr-FR" sz="2300" dirty="0" smtClean="0"/>
              <a:t> </a:t>
            </a:r>
            <a:r>
              <a:rPr lang="fr-FR" sz="2300" dirty="0" err="1" smtClean="0"/>
              <a:t>numerik</a:t>
            </a:r>
            <a:r>
              <a:rPr lang="fr-FR" sz="2300" dirty="0" smtClean="0"/>
              <a:t>:</a:t>
            </a:r>
            <a:endParaRPr lang="en-US" sz="2300" dirty="0" smtClean="0"/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compareTo</a:t>
            </a:r>
            <a:r>
              <a:rPr lang="fr-FR" dirty="0" smtClean="0"/>
              <a:t>(Double d);</a:t>
            </a:r>
            <a:endParaRPr lang="en-US" dirty="0" smtClean="0"/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compareTo</a:t>
            </a:r>
            <a:r>
              <a:rPr lang="fr-FR" dirty="0" smtClean="0"/>
              <a:t>(Object </a:t>
            </a:r>
            <a:r>
              <a:rPr lang="fr-FR" dirty="0" err="1" smtClean="0"/>
              <a:t>obj</a:t>
            </a:r>
            <a:r>
              <a:rPr lang="fr-FR" dirty="0" smtClean="0"/>
              <a:t>);</a:t>
            </a:r>
            <a:endParaRPr lang="en-US" dirty="0" smtClean="0"/>
          </a:p>
          <a:p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doubleToLongBits</a:t>
            </a:r>
            <a:r>
              <a:rPr lang="fr-FR" dirty="0" smtClean="0"/>
              <a:t>(double </a:t>
            </a:r>
            <a:r>
              <a:rPr lang="fr-FR" dirty="0" err="1" smtClean="0"/>
              <a:t>num</a:t>
            </a:r>
            <a:r>
              <a:rPr lang="fr-FR" dirty="0" smtClean="0"/>
              <a:t>);</a:t>
            </a:r>
          </a:p>
          <a:p>
            <a:endParaRPr lang="en-US" sz="900" dirty="0" smtClean="0"/>
          </a:p>
          <a:p>
            <a:r>
              <a:rPr lang="fr-FR" dirty="0" smtClean="0"/>
              <a:t>//</a:t>
            </a:r>
            <a:r>
              <a:rPr lang="fr-FR" dirty="0" err="1" smtClean="0"/>
              <a:t>objek</a:t>
            </a:r>
            <a:r>
              <a:rPr lang="fr-FR" dirty="0" smtClean="0"/>
              <a:t> di class Double </a:t>
            </a:r>
            <a:r>
              <a:rPr lang="fr-FR" dirty="0" err="1" smtClean="0"/>
              <a:t>menjadi</a:t>
            </a:r>
            <a:r>
              <a:rPr lang="fr-FR" dirty="0" smtClean="0"/>
              <a:t> </a:t>
            </a:r>
            <a:r>
              <a:rPr lang="fr-FR" dirty="0" err="1" smtClean="0"/>
              <a:t>nilai</a:t>
            </a:r>
            <a:r>
              <a:rPr lang="fr-FR" dirty="0" smtClean="0"/>
              <a:t> double</a:t>
            </a:r>
            <a:endParaRPr lang="en-US" dirty="0" smtClean="0"/>
          </a:p>
          <a:p>
            <a:r>
              <a:rPr lang="fr-FR" dirty="0" smtClean="0"/>
              <a:t>double </a:t>
            </a:r>
            <a:r>
              <a:rPr lang="fr-FR" dirty="0" err="1" smtClean="0"/>
              <a:t>doubleValue</a:t>
            </a:r>
            <a:r>
              <a:rPr lang="fr-FR" dirty="0" smtClean="0"/>
              <a:t>();</a:t>
            </a:r>
          </a:p>
          <a:p>
            <a:endParaRPr lang="en-US" sz="900" dirty="0" smtClean="0"/>
          </a:p>
          <a:p>
            <a:r>
              <a:rPr lang="fr-FR" dirty="0" smtClean="0"/>
              <a:t>// </a:t>
            </a:r>
            <a:r>
              <a:rPr lang="fr-FR" dirty="0" err="1" smtClean="0"/>
              <a:t>membandingkan</a:t>
            </a:r>
            <a:r>
              <a:rPr lang="fr-FR" dirty="0" smtClean="0"/>
              <a:t> </a:t>
            </a:r>
            <a:r>
              <a:rPr lang="fr-FR" dirty="0" err="1" smtClean="0"/>
              <a:t>dua</a:t>
            </a:r>
            <a:r>
              <a:rPr lang="fr-FR" dirty="0" smtClean="0"/>
              <a:t> </a:t>
            </a:r>
            <a:r>
              <a:rPr lang="fr-FR" dirty="0" err="1" smtClean="0"/>
              <a:t>objek</a:t>
            </a:r>
            <a:r>
              <a:rPr lang="fr-FR" dirty="0" smtClean="0"/>
              <a:t> di class Double</a:t>
            </a:r>
            <a:endParaRPr lang="en-US" dirty="0" smtClean="0"/>
          </a:p>
          <a:p>
            <a:r>
              <a:rPr lang="en-US" dirty="0" err="1" smtClean="0"/>
              <a:t>boolean</a:t>
            </a:r>
            <a:r>
              <a:rPr lang="en-US" dirty="0" smtClean="0"/>
              <a:t> equals(Object </a:t>
            </a:r>
            <a:r>
              <a:rPr lang="en-US" dirty="0" err="1" smtClean="0"/>
              <a:t>obj</a:t>
            </a:r>
            <a:r>
              <a:rPr lang="en-US" dirty="0" smtClean="0"/>
              <a:t>);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 smtClean="0">
                <a:effectLst/>
              </a:rPr>
              <a:t>Beberapa</a:t>
            </a:r>
            <a:r>
              <a:rPr lang="en-US" sz="3200" dirty="0" smtClean="0">
                <a:effectLst/>
              </a:rPr>
              <a:t> method() </a:t>
            </a:r>
            <a:r>
              <a:rPr lang="en-US" sz="3200" dirty="0" err="1" smtClean="0">
                <a:effectLst/>
              </a:rPr>
              <a:t>di</a:t>
            </a:r>
            <a:r>
              <a:rPr lang="en-US" sz="3200" dirty="0" smtClean="0">
                <a:effectLst/>
              </a:rPr>
              <a:t> class Double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788091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 smtClean="0"/>
              <a:t>// </a:t>
            </a:r>
            <a:r>
              <a:rPr lang="en-US" sz="2600" dirty="0" err="1" smtClean="0"/>
              <a:t>konversi</a:t>
            </a:r>
            <a:r>
              <a:rPr lang="en-US" sz="2600" dirty="0" smtClean="0"/>
              <a:t> </a:t>
            </a:r>
            <a:r>
              <a:rPr lang="en-US" sz="2600" dirty="0" err="1" smtClean="0"/>
              <a:t>objek</a:t>
            </a:r>
            <a:r>
              <a:rPr lang="en-US" sz="2600" dirty="0" smtClean="0"/>
              <a:t> </a:t>
            </a:r>
            <a:r>
              <a:rPr lang="en-US" sz="2600" dirty="0" err="1" smtClean="0"/>
              <a:t>di</a:t>
            </a:r>
            <a:r>
              <a:rPr lang="en-US" sz="2600" dirty="0" smtClean="0"/>
              <a:t> class Double </a:t>
            </a:r>
            <a:r>
              <a:rPr lang="en-US" sz="2600" dirty="0" err="1" smtClean="0"/>
              <a:t>menjadi</a:t>
            </a:r>
            <a:r>
              <a:rPr lang="en-US" sz="2600" dirty="0" smtClean="0"/>
              <a:t> </a:t>
            </a:r>
            <a:r>
              <a:rPr lang="en-US" sz="2600" dirty="0" err="1" smtClean="0"/>
              <a:t>nilai</a:t>
            </a:r>
            <a:r>
              <a:rPr lang="en-US" sz="2600" dirty="0" smtClean="0"/>
              <a:t> float</a:t>
            </a:r>
          </a:p>
          <a:p>
            <a:r>
              <a:rPr lang="en-US" sz="2800" dirty="0" smtClean="0"/>
              <a:t>float </a:t>
            </a:r>
            <a:r>
              <a:rPr lang="en-US" sz="2800" dirty="0" err="1" smtClean="0"/>
              <a:t>floatValue</a:t>
            </a:r>
            <a:r>
              <a:rPr lang="en-US" sz="2800" dirty="0" smtClean="0"/>
              <a:t>();</a:t>
            </a:r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hashCode</a:t>
            </a:r>
            <a:r>
              <a:rPr lang="en-US" sz="2800" dirty="0" smtClean="0"/>
              <a:t>();</a:t>
            </a:r>
          </a:p>
          <a:p>
            <a:endParaRPr lang="en-US" sz="900" dirty="0" smtClean="0"/>
          </a:p>
          <a:p>
            <a:r>
              <a:rPr lang="en-US" dirty="0" smtClean="0"/>
              <a:t>//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class Double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intValue</a:t>
            </a:r>
            <a:r>
              <a:rPr lang="en-US" sz="2800" dirty="0" smtClean="0"/>
              <a:t>(); </a:t>
            </a:r>
          </a:p>
          <a:p>
            <a:r>
              <a:rPr lang="en-US" sz="2800" dirty="0" err="1" smtClean="0"/>
              <a:t>boolean</a:t>
            </a:r>
            <a:r>
              <a:rPr lang="en-US" sz="2800" dirty="0" smtClean="0"/>
              <a:t> </a:t>
            </a:r>
            <a:r>
              <a:rPr lang="en-US" sz="2800" dirty="0" err="1" smtClean="0"/>
              <a:t>isInfinite</a:t>
            </a:r>
            <a:r>
              <a:rPr lang="en-US" sz="2800" dirty="0" smtClean="0"/>
              <a:t>();</a:t>
            </a:r>
          </a:p>
          <a:p>
            <a:endParaRPr lang="en-US" sz="900" dirty="0" smtClean="0"/>
          </a:p>
          <a:p>
            <a:r>
              <a:rPr lang="en-US" dirty="0" smtClean="0"/>
              <a:t>// </a:t>
            </a:r>
            <a:r>
              <a:rPr lang="en-US" dirty="0" err="1" smtClean="0"/>
              <a:t>cek</a:t>
            </a:r>
            <a:r>
              <a:rPr lang="en-US" dirty="0" smtClean="0"/>
              <a:t> num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endParaRPr lang="en-US" dirty="0" smtClean="0"/>
          </a:p>
          <a:p>
            <a:r>
              <a:rPr lang="en-US" sz="2800" dirty="0" smtClean="0"/>
              <a:t>static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</a:t>
            </a:r>
            <a:r>
              <a:rPr lang="en-US" sz="2800" dirty="0" err="1" smtClean="0"/>
              <a:t>isInfinite</a:t>
            </a:r>
            <a:r>
              <a:rPr lang="en-US" sz="2800" dirty="0" smtClean="0"/>
              <a:t>(double num);</a:t>
            </a:r>
          </a:p>
          <a:p>
            <a:r>
              <a:rPr lang="en-US" sz="900" dirty="0" smtClean="0"/>
              <a:t> 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cek</a:t>
            </a:r>
            <a:r>
              <a:rPr lang="en-US" dirty="0" smtClean="0"/>
              <a:t> num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NaN</a:t>
            </a:r>
            <a:r>
              <a:rPr lang="en-US" dirty="0" smtClean="0"/>
              <a:t> (not a number)?</a:t>
            </a:r>
          </a:p>
          <a:p>
            <a:r>
              <a:rPr lang="en-US" sz="2800" dirty="0" err="1" smtClean="0"/>
              <a:t>boolean</a:t>
            </a:r>
            <a:r>
              <a:rPr lang="en-US" sz="2800" dirty="0" smtClean="0"/>
              <a:t> </a:t>
            </a:r>
            <a:r>
              <a:rPr lang="en-US" sz="2800" dirty="0" err="1" smtClean="0"/>
              <a:t>isNaN</a:t>
            </a:r>
            <a:r>
              <a:rPr lang="en-US" sz="2800" dirty="0" smtClean="0"/>
              <a:t>();</a:t>
            </a:r>
          </a:p>
          <a:p>
            <a:r>
              <a:rPr lang="en-US" sz="2800" dirty="0" smtClean="0"/>
              <a:t>static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</a:t>
            </a:r>
            <a:r>
              <a:rPr lang="en-US" sz="2800" dirty="0" err="1" smtClean="0"/>
              <a:t>isNaN</a:t>
            </a:r>
            <a:r>
              <a:rPr lang="en-US" sz="2800" dirty="0" smtClean="0"/>
              <a:t>(double num); </a:t>
            </a:r>
          </a:p>
          <a:p>
            <a:r>
              <a:rPr lang="en-US" sz="2800" dirty="0" err="1" smtClean="0"/>
              <a:t>staic</a:t>
            </a:r>
            <a:r>
              <a:rPr lang="en-US" sz="2800" dirty="0" smtClean="0"/>
              <a:t> double </a:t>
            </a:r>
            <a:r>
              <a:rPr lang="en-US" sz="2800" dirty="0" err="1" smtClean="0"/>
              <a:t>longBitsToDouble</a:t>
            </a:r>
            <a:r>
              <a:rPr lang="en-US" sz="2800" dirty="0" smtClean="0"/>
              <a:t>(long num);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effectLst/>
              </a:rPr>
              <a:t>Beberapa</a:t>
            </a:r>
            <a:r>
              <a:rPr lang="en-US" sz="3200" dirty="0" smtClean="0">
                <a:effectLst/>
              </a:rPr>
              <a:t> method() </a:t>
            </a:r>
            <a:r>
              <a:rPr lang="en-US" sz="3200" dirty="0" err="1" smtClean="0">
                <a:effectLst/>
              </a:rPr>
              <a:t>di</a:t>
            </a:r>
            <a:r>
              <a:rPr lang="en-US" sz="3200" dirty="0" smtClean="0">
                <a:effectLst/>
              </a:rPr>
              <a:t> class Double</a:t>
            </a:r>
            <a:endParaRPr lang="en-US" sz="32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4940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// </a:t>
            </a:r>
            <a:r>
              <a:rPr lang="en-US" sz="2400" dirty="0" err="1" smtClean="0"/>
              <a:t>konversi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class Double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long</a:t>
            </a:r>
          </a:p>
          <a:p>
            <a:r>
              <a:rPr lang="en-US" dirty="0" smtClean="0"/>
              <a:t>long </a:t>
            </a:r>
            <a:r>
              <a:rPr lang="en-US" dirty="0" err="1" smtClean="0"/>
              <a:t>longValue</a:t>
            </a:r>
            <a:r>
              <a:rPr lang="en-US" dirty="0" smtClean="0"/>
              <a:t>();</a:t>
            </a:r>
          </a:p>
          <a:p>
            <a:r>
              <a:rPr lang="en-US" sz="2000" dirty="0" smtClean="0"/>
              <a:t>static float </a:t>
            </a:r>
            <a:r>
              <a:rPr lang="en-US" sz="2000" dirty="0" err="1" smtClean="0"/>
              <a:t>parseDouble</a:t>
            </a:r>
            <a:r>
              <a:rPr lang="en-US" sz="2000" dirty="0" smtClean="0"/>
              <a:t>(String </a:t>
            </a:r>
            <a:r>
              <a:rPr lang="en-US" sz="2000" dirty="0" err="1" smtClean="0"/>
              <a:t>str</a:t>
            </a:r>
            <a:r>
              <a:rPr lang="en-US" sz="2000" dirty="0" smtClean="0"/>
              <a:t>) </a:t>
            </a:r>
            <a:r>
              <a:rPr lang="en-US" sz="2000" dirty="0" err="1" smtClean="0"/>
              <a:t>throwsNumberFormatException</a:t>
            </a:r>
            <a:r>
              <a:rPr lang="en-US" sz="2000" dirty="0" smtClean="0"/>
              <a:t>;</a:t>
            </a:r>
          </a:p>
          <a:p>
            <a:endParaRPr lang="en-US" sz="800" dirty="0" smtClean="0"/>
          </a:p>
          <a:p>
            <a:r>
              <a:rPr lang="en-US" sz="2400" dirty="0" smtClean="0"/>
              <a:t>// </a:t>
            </a:r>
            <a:r>
              <a:rPr lang="en-US" sz="2400" dirty="0" err="1" smtClean="0"/>
              <a:t>konversi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class Double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short</a:t>
            </a:r>
          </a:p>
          <a:p>
            <a:r>
              <a:rPr lang="en-US" dirty="0" smtClean="0"/>
              <a:t>short </a:t>
            </a:r>
            <a:r>
              <a:rPr lang="en-US" dirty="0" err="1" smtClean="0"/>
              <a:t>shortValue</a:t>
            </a:r>
            <a:r>
              <a:rPr lang="en-US" dirty="0" smtClean="0"/>
              <a:t>();</a:t>
            </a:r>
          </a:p>
          <a:p>
            <a:endParaRPr lang="en-US" sz="800" dirty="0" smtClean="0"/>
          </a:p>
          <a:p>
            <a:r>
              <a:rPr lang="en-US" sz="2100" dirty="0" smtClean="0"/>
              <a:t>// </a:t>
            </a:r>
            <a:r>
              <a:rPr lang="en-US" sz="2100" dirty="0" err="1" smtClean="0"/>
              <a:t>konversi</a:t>
            </a:r>
            <a:r>
              <a:rPr lang="en-US" sz="2100" dirty="0" smtClean="0"/>
              <a:t> </a:t>
            </a:r>
            <a:r>
              <a:rPr lang="en-US" sz="2100" dirty="0" err="1" smtClean="0"/>
              <a:t>nilai</a:t>
            </a:r>
            <a:r>
              <a:rPr lang="en-US" sz="2100" dirty="0" smtClean="0"/>
              <a:t> </a:t>
            </a:r>
            <a:r>
              <a:rPr lang="en-US" sz="2100" dirty="0" err="1" smtClean="0"/>
              <a:t>numerik</a:t>
            </a:r>
            <a:r>
              <a:rPr lang="en-US" sz="2100" dirty="0" smtClean="0"/>
              <a:t> double </a:t>
            </a:r>
            <a:r>
              <a:rPr lang="en-US" sz="2100" dirty="0" err="1" smtClean="0"/>
              <a:t>menjadi</a:t>
            </a:r>
            <a:r>
              <a:rPr lang="en-US" sz="2100" dirty="0" smtClean="0"/>
              <a:t> </a:t>
            </a:r>
            <a:r>
              <a:rPr lang="en-US" sz="2100" dirty="0" err="1" smtClean="0"/>
              <a:t>objek</a:t>
            </a:r>
            <a:r>
              <a:rPr lang="en-US" sz="2100" dirty="0" smtClean="0"/>
              <a:t> </a:t>
            </a:r>
            <a:r>
              <a:rPr lang="en-US" sz="2100" dirty="0" err="1" smtClean="0"/>
              <a:t>di</a:t>
            </a:r>
            <a:r>
              <a:rPr lang="en-US" sz="2100" dirty="0" smtClean="0"/>
              <a:t> class String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toString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static String </a:t>
            </a:r>
            <a:r>
              <a:rPr lang="en-US" dirty="0" err="1" smtClean="0"/>
              <a:t>toString</a:t>
            </a:r>
            <a:r>
              <a:rPr lang="en-US" dirty="0" smtClean="0"/>
              <a:t>(double num);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 smtClean="0">
                <a:effectLst/>
              </a:rPr>
              <a:t>Beberapa</a:t>
            </a:r>
            <a:r>
              <a:rPr lang="en-US" sz="3200" dirty="0" smtClean="0">
                <a:effectLst/>
              </a:rPr>
              <a:t> method() </a:t>
            </a:r>
            <a:r>
              <a:rPr lang="en-US" sz="3200" dirty="0" err="1" smtClean="0">
                <a:effectLst/>
              </a:rPr>
              <a:t>di</a:t>
            </a:r>
            <a:r>
              <a:rPr lang="en-US" sz="3200" dirty="0" smtClean="0">
                <a:effectLst/>
              </a:rPr>
              <a:t> class Double</a:t>
            </a:r>
            <a:endParaRPr lang="en-US" sz="32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86429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method()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memperoleh</a:t>
            </a:r>
            <a:r>
              <a:rPr lang="en-US" dirty="0" smtClean="0"/>
              <a:t> </a:t>
            </a:r>
            <a:r>
              <a:rPr lang="en-US" dirty="0" err="1" smtClean="0"/>
              <a:t>properti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sz="2400" dirty="0" err="1" smtClean="0"/>
              <a:t>Berikut</a:t>
            </a:r>
            <a:r>
              <a:rPr lang="en-US" sz="2400" dirty="0" smtClean="0"/>
              <a:t> </a:t>
            </a:r>
            <a:r>
              <a:rPr lang="en-US" sz="2400" dirty="0" err="1" smtClean="0"/>
              <a:t>tiga</a:t>
            </a:r>
            <a:r>
              <a:rPr lang="en-US" sz="2400" dirty="0" smtClean="0"/>
              <a:t> method </a:t>
            </a:r>
            <a:r>
              <a:rPr lang="en-US" sz="2400" dirty="0" err="1" smtClean="0"/>
              <a:t>di</a:t>
            </a:r>
            <a:r>
              <a:rPr lang="en-US" sz="2400" dirty="0" smtClean="0"/>
              <a:t> class </a:t>
            </a:r>
            <a:r>
              <a:rPr lang="en-US" sz="2400" dirty="0" err="1" smtClean="0"/>
              <a:t>ini</a:t>
            </a:r>
            <a:r>
              <a:rPr lang="en-US" sz="2400" dirty="0" smtClean="0"/>
              <a:t> yang </a:t>
            </a:r>
            <a:r>
              <a:rPr lang="en-US" sz="2400" dirty="0" err="1" smtClean="0"/>
              <a:t>sering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:</a:t>
            </a:r>
          </a:p>
          <a:p>
            <a:r>
              <a:rPr lang="en-US" sz="2200" dirty="0" smtClean="0"/>
              <a:t>// </a:t>
            </a:r>
            <a:r>
              <a:rPr lang="en-US" sz="2200" dirty="0" err="1" smtClean="0"/>
              <a:t>menghasilkan</a:t>
            </a:r>
            <a:r>
              <a:rPr lang="en-US" sz="2200" dirty="0" smtClean="0"/>
              <a:t> </a:t>
            </a:r>
            <a:r>
              <a:rPr lang="en-US" sz="2200" dirty="0" err="1" smtClean="0"/>
              <a:t>objek</a:t>
            </a:r>
            <a:r>
              <a:rPr lang="en-US" sz="2200" dirty="0" smtClean="0"/>
              <a:t> Properties yang </a:t>
            </a:r>
            <a:r>
              <a:rPr lang="en-US" sz="2200" dirty="0" err="1" smtClean="0"/>
              <a:t>berisi</a:t>
            </a:r>
            <a:r>
              <a:rPr lang="en-US" sz="2200" dirty="0" smtClean="0"/>
              <a:t> </a:t>
            </a:r>
            <a:r>
              <a:rPr lang="en-US" sz="2200" dirty="0" err="1" smtClean="0"/>
              <a:t>properti</a:t>
            </a:r>
            <a:r>
              <a:rPr lang="en-US" sz="2200" dirty="0" smtClean="0"/>
              <a:t> </a:t>
            </a:r>
            <a:r>
              <a:rPr lang="en-US" sz="2200" dirty="0" err="1" smtClean="0"/>
              <a:t>sistem</a:t>
            </a:r>
            <a:endParaRPr lang="en-US" sz="2200" dirty="0" smtClean="0"/>
          </a:p>
          <a:p>
            <a:r>
              <a:rPr lang="en-US" b="1" i="1" dirty="0" err="1" smtClean="0"/>
              <a:t>getProperties</a:t>
            </a:r>
            <a:r>
              <a:rPr lang="en-US" b="1" i="1" dirty="0" smtClean="0"/>
              <a:t>();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sz="2200" dirty="0" smtClean="0"/>
              <a:t>// </a:t>
            </a:r>
            <a:r>
              <a:rPr lang="en-US" sz="2200" dirty="0" err="1" smtClean="0"/>
              <a:t>menghasilkan</a:t>
            </a:r>
            <a:r>
              <a:rPr lang="en-US" sz="2200" dirty="0" smtClean="0"/>
              <a:t> string yang </a:t>
            </a:r>
            <a:r>
              <a:rPr lang="en-US" sz="2200" dirty="0" err="1" smtClean="0"/>
              <a:t>menyatakan</a:t>
            </a:r>
            <a:r>
              <a:rPr lang="en-US" sz="2200" dirty="0" smtClean="0"/>
              <a:t> </a:t>
            </a:r>
            <a:r>
              <a:rPr lang="en-US" sz="2200" dirty="0" err="1" smtClean="0"/>
              <a:t>nilai</a:t>
            </a:r>
            <a:r>
              <a:rPr lang="en-US" sz="2200" dirty="0" smtClean="0"/>
              <a:t> property:</a:t>
            </a:r>
          </a:p>
          <a:p>
            <a:r>
              <a:rPr lang="en-US" b="1" i="1" dirty="0" err="1" smtClean="0"/>
              <a:t>getProperty</a:t>
            </a:r>
            <a:r>
              <a:rPr lang="en-US" b="1" i="1" dirty="0" smtClean="0"/>
              <a:t>(String </a:t>
            </a:r>
            <a:r>
              <a:rPr lang="en-US" b="1" i="1" dirty="0" err="1" smtClean="0"/>
              <a:t>kunci</a:t>
            </a:r>
            <a:r>
              <a:rPr lang="en-US" b="1" i="1" dirty="0" smtClean="0"/>
              <a:t>);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sz="2200" dirty="0" smtClean="0"/>
              <a:t>// </a:t>
            </a:r>
            <a:r>
              <a:rPr lang="en-US" sz="2200" dirty="0" err="1" smtClean="0"/>
              <a:t>menghasilkan</a:t>
            </a:r>
            <a:r>
              <a:rPr lang="en-US" sz="2200" dirty="0" smtClean="0"/>
              <a:t> string yang </a:t>
            </a:r>
            <a:r>
              <a:rPr lang="en-US" sz="2200" dirty="0" err="1" smtClean="0"/>
              <a:t>menyatakan</a:t>
            </a:r>
            <a:r>
              <a:rPr lang="en-US" sz="2200" dirty="0" smtClean="0"/>
              <a:t> </a:t>
            </a:r>
            <a:r>
              <a:rPr lang="en-US" sz="2200" dirty="0" err="1" smtClean="0"/>
              <a:t>nilai</a:t>
            </a:r>
            <a:r>
              <a:rPr lang="en-US" sz="2200" dirty="0" smtClean="0"/>
              <a:t> </a:t>
            </a:r>
            <a:r>
              <a:rPr lang="en-US" sz="2200" dirty="0" err="1" smtClean="0"/>
              <a:t>var</a:t>
            </a:r>
            <a:r>
              <a:rPr lang="en-US" sz="2200" dirty="0" smtClean="0"/>
              <a:t> </a:t>
            </a:r>
            <a:r>
              <a:rPr lang="en-US" sz="2200" dirty="0" err="1" smtClean="0"/>
              <a:t>lingkungan</a:t>
            </a:r>
            <a:r>
              <a:rPr lang="en-US" sz="2200" dirty="0" smtClean="0"/>
              <a:t>:</a:t>
            </a:r>
          </a:p>
          <a:p>
            <a:r>
              <a:rPr lang="en-US" b="1" i="1" dirty="0" err="1" smtClean="0"/>
              <a:t>getenv</a:t>
            </a:r>
            <a:r>
              <a:rPr lang="en-US" b="1" i="1" dirty="0" smtClean="0"/>
              <a:t>(String </a:t>
            </a:r>
            <a:r>
              <a:rPr lang="en-US" b="1" i="1" dirty="0" err="1" smtClean="0"/>
              <a:t>nama</a:t>
            </a:r>
            <a:r>
              <a:rPr lang="en-US" b="1" i="1" dirty="0" smtClean="0"/>
              <a:t>);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/>
              </a:rPr>
              <a:t>Class System</a:t>
            </a:r>
            <a:endParaRPr lang="en-US" dirty="0"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static String </a:t>
            </a:r>
            <a:r>
              <a:rPr lang="en-US" sz="2600" dirty="0" err="1" smtClean="0"/>
              <a:t>valueOf</a:t>
            </a:r>
            <a:r>
              <a:rPr lang="en-US" sz="2600" dirty="0" smtClean="0"/>
              <a:t>(Object </a:t>
            </a:r>
            <a:r>
              <a:rPr lang="en-US" sz="2600" dirty="0" err="1" smtClean="0"/>
              <a:t>anObject</a:t>
            </a:r>
            <a:r>
              <a:rPr lang="en-US" sz="2600" dirty="0" smtClean="0"/>
              <a:t>);</a:t>
            </a:r>
          </a:p>
          <a:p>
            <a:r>
              <a:rPr lang="en-US" sz="2600" dirty="0" smtClean="0"/>
              <a:t>static String </a:t>
            </a:r>
            <a:r>
              <a:rPr lang="en-US" sz="2600" dirty="0" err="1" smtClean="0"/>
              <a:t>valueOf</a:t>
            </a:r>
            <a:r>
              <a:rPr lang="en-US" sz="2600" dirty="0" smtClean="0"/>
              <a:t>(char </a:t>
            </a:r>
            <a:r>
              <a:rPr lang="en-US" sz="2600" dirty="0" err="1" smtClean="0"/>
              <a:t>ch</a:t>
            </a:r>
            <a:r>
              <a:rPr lang="en-US" sz="2600" dirty="0" smtClean="0"/>
              <a:t>[]);</a:t>
            </a:r>
          </a:p>
          <a:p>
            <a:r>
              <a:rPr lang="en-US" sz="2400" dirty="0" smtClean="0"/>
              <a:t>static String </a:t>
            </a:r>
            <a:r>
              <a:rPr lang="en-US" sz="2400" dirty="0" err="1" smtClean="0"/>
              <a:t>valueOf</a:t>
            </a:r>
            <a:r>
              <a:rPr lang="en-US" sz="2400" dirty="0" smtClean="0"/>
              <a:t>(char </a:t>
            </a:r>
            <a:r>
              <a:rPr lang="en-US" sz="2400" dirty="0" err="1" smtClean="0"/>
              <a:t>ch</a:t>
            </a:r>
            <a:r>
              <a:rPr lang="en-US" sz="2400" dirty="0" smtClean="0"/>
              <a:t>[], </a:t>
            </a:r>
            <a:r>
              <a:rPr lang="en-US" sz="2400" dirty="0" err="1" smtClean="0"/>
              <a:t>int</a:t>
            </a:r>
            <a:r>
              <a:rPr lang="en-US" sz="2400" dirty="0" smtClean="0"/>
              <a:t> offset, </a:t>
            </a:r>
            <a:r>
              <a:rPr lang="en-US" sz="2400" dirty="0" err="1" smtClean="0"/>
              <a:t>int</a:t>
            </a:r>
            <a:r>
              <a:rPr lang="en-US" sz="2400" dirty="0" smtClean="0"/>
              <a:t> count);</a:t>
            </a:r>
          </a:p>
          <a:p>
            <a:endParaRPr lang="en-US" sz="1000" dirty="0" smtClean="0"/>
          </a:p>
          <a:p>
            <a:r>
              <a:rPr lang="en-US" sz="2600" dirty="0" smtClean="0"/>
              <a:t>static String </a:t>
            </a:r>
            <a:r>
              <a:rPr lang="en-US" sz="2600" dirty="0" err="1" smtClean="0"/>
              <a:t>valueOf</a:t>
            </a:r>
            <a:r>
              <a:rPr lang="en-US" sz="2600" dirty="0" smtClean="0"/>
              <a:t>(</a:t>
            </a:r>
            <a:r>
              <a:rPr lang="en-US" sz="2600" dirty="0" err="1" smtClean="0"/>
              <a:t>boolean</a:t>
            </a:r>
            <a:r>
              <a:rPr lang="en-US" sz="2600" dirty="0" smtClean="0"/>
              <a:t> b);</a:t>
            </a:r>
          </a:p>
          <a:p>
            <a:r>
              <a:rPr lang="en-US" sz="2600" dirty="0" smtClean="0"/>
              <a:t>static String </a:t>
            </a:r>
            <a:r>
              <a:rPr lang="en-US" sz="2600" dirty="0" err="1" smtClean="0"/>
              <a:t>valueOf</a:t>
            </a:r>
            <a:r>
              <a:rPr lang="en-US" sz="2600" dirty="0" smtClean="0"/>
              <a:t>(char </a:t>
            </a:r>
            <a:r>
              <a:rPr lang="en-US" sz="2600" dirty="0" err="1" smtClean="0"/>
              <a:t>ch</a:t>
            </a:r>
            <a:r>
              <a:rPr lang="en-US" sz="2600" dirty="0" smtClean="0"/>
              <a:t>);</a:t>
            </a:r>
          </a:p>
          <a:p>
            <a:r>
              <a:rPr lang="en-US" sz="2600" dirty="0" smtClean="0"/>
              <a:t>static String </a:t>
            </a:r>
            <a:r>
              <a:rPr lang="en-US" sz="2600" dirty="0" err="1" smtClean="0"/>
              <a:t>valueOf</a:t>
            </a:r>
            <a:r>
              <a:rPr lang="en-US" sz="2600" dirty="0" smtClean="0"/>
              <a:t>(</a:t>
            </a:r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en-US" sz="2600" dirty="0" err="1" smtClean="0"/>
              <a:t>i</a:t>
            </a:r>
            <a:r>
              <a:rPr lang="en-US" sz="2600" dirty="0" smtClean="0"/>
              <a:t>);</a:t>
            </a:r>
          </a:p>
          <a:p>
            <a:endParaRPr lang="en-US" sz="1000" dirty="0" smtClean="0"/>
          </a:p>
          <a:p>
            <a:r>
              <a:rPr lang="en-US" sz="2600" dirty="0" smtClean="0"/>
              <a:t>static String </a:t>
            </a:r>
            <a:r>
              <a:rPr lang="en-US" sz="2600" dirty="0" err="1" smtClean="0"/>
              <a:t>valueOf</a:t>
            </a:r>
            <a:r>
              <a:rPr lang="en-US" sz="2600" dirty="0" smtClean="0"/>
              <a:t>(long l);</a:t>
            </a:r>
          </a:p>
          <a:p>
            <a:r>
              <a:rPr lang="en-US" sz="2600" dirty="0" smtClean="0"/>
              <a:t>static String </a:t>
            </a:r>
            <a:r>
              <a:rPr lang="en-US" sz="2600" dirty="0" err="1" smtClean="0"/>
              <a:t>valueOf</a:t>
            </a:r>
            <a:r>
              <a:rPr lang="en-US" sz="2600" dirty="0" smtClean="0"/>
              <a:t>(float f);</a:t>
            </a:r>
          </a:p>
          <a:p>
            <a:r>
              <a:rPr lang="en-US" sz="2600" dirty="0" smtClean="0"/>
              <a:t>static String </a:t>
            </a:r>
            <a:r>
              <a:rPr lang="en-US" sz="2600" dirty="0" err="1" smtClean="0"/>
              <a:t>valueOf</a:t>
            </a:r>
            <a:r>
              <a:rPr lang="en-US" sz="2600" dirty="0" smtClean="0"/>
              <a:t>(double d);</a:t>
            </a:r>
          </a:p>
          <a:p>
            <a:endParaRPr lang="en-US" sz="1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effectLst/>
              </a:rPr>
              <a:t>32 </a:t>
            </a:r>
            <a:r>
              <a:rPr lang="en-US" sz="3200" dirty="0" err="1" smtClean="0">
                <a:effectLst/>
              </a:rPr>
              <a:t>mathod</a:t>
            </a:r>
            <a:r>
              <a:rPr lang="en-US" sz="3200" dirty="0" smtClean="0">
                <a:effectLst/>
              </a:rPr>
              <a:t>() </a:t>
            </a:r>
            <a:r>
              <a:rPr lang="en-US" sz="3200" dirty="0" err="1" smtClean="0">
                <a:effectLst/>
              </a:rPr>
              <a:t>milik</a:t>
            </a:r>
            <a:r>
              <a:rPr lang="en-US" sz="3200" dirty="0" smtClean="0">
                <a:effectLst/>
              </a:rPr>
              <a:t> Class String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java.util.Properties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java.util.Enumeration</a:t>
            </a:r>
            <a:r>
              <a:rPr lang="en-US" dirty="0" smtClean="0"/>
              <a:t>;	</a:t>
            </a:r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b="1" i="1" dirty="0" err="1" smtClean="0"/>
              <a:t>PropertiSistem</a:t>
            </a:r>
            <a:r>
              <a:rPr lang="en-US" dirty="0" smtClean="0"/>
              <a:t>  {</a:t>
            </a:r>
          </a:p>
          <a:p>
            <a:pPr>
              <a:buNone/>
            </a:pPr>
            <a:r>
              <a:rPr lang="en-US" dirty="0" smtClean="0"/>
              <a:t> 	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	Properties p = </a:t>
            </a:r>
            <a:r>
              <a:rPr lang="en-US" dirty="0" err="1" smtClean="0"/>
              <a:t>System.getProperties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	Enumeration </a:t>
            </a:r>
            <a:r>
              <a:rPr lang="en-US" dirty="0" err="1" smtClean="0"/>
              <a:t>elemen</a:t>
            </a:r>
            <a:r>
              <a:rPr lang="en-US" dirty="0" smtClean="0"/>
              <a:t> = </a:t>
            </a:r>
            <a:r>
              <a:rPr lang="en-US" dirty="0" err="1" smtClean="0"/>
              <a:t>p.propertyNames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	while (</a:t>
            </a:r>
            <a:r>
              <a:rPr lang="en-US" dirty="0" err="1" smtClean="0"/>
              <a:t>elemen.hasMoreElements</a:t>
            </a:r>
            <a:r>
              <a:rPr lang="en-US" dirty="0" smtClean="0"/>
              <a:t>()) {</a:t>
            </a:r>
          </a:p>
          <a:p>
            <a:pPr>
              <a:buNone/>
            </a:pPr>
            <a:r>
              <a:rPr lang="en-US" dirty="0" smtClean="0"/>
              <a:t>     	     </a:t>
            </a:r>
            <a:r>
              <a:rPr lang="en-US" sz="2400" dirty="0" smtClean="0"/>
              <a:t>String </a:t>
            </a:r>
            <a:r>
              <a:rPr lang="en-US" sz="2400" dirty="0" err="1" smtClean="0"/>
              <a:t>namaProperti</a:t>
            </a:r>
            <a:r>
              <a:rPr lang="en-US" sz="2400" dirty="0" smtClean="0"/>
              <a:t> = (String) </a:t>
            </a:r>
            <a:r>
              <a:rPr lang="en-US" sz="2400" dirty="0" err="1" smtClean="0"/>
              <a:t>elemen.nextElement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sz="2100" dirty="0" smtClean="0"/>
              <a:t>         </a:t>
            </a:r>
            <a:r>
              <a:rPr lang="en-US" sz="1900" dirty="0" err="1" smtClean="0"/>
              <a:t>System.out.println</a:t>
            </a:r>
            <a:r>
              <a:rPr lang="en-US" sz="1900" dirty="0" smtClean="0"/>
              <a:t>(</a:t>
            </a:r>
            <a:r>
              <a:rPr lang="en-US" sz="1900" dirty="0" err="1" smtClean="0"/>
              <a:t>namaProperti</a:t>
            </a:r>
            <a:r>
              <a:rPr lang="en-US" sz="1900" dirty="0" smtClean="0"/>
              <a:t> + " = " +   </a:t>
            </a:r>
            <a:r>
              <a:rPr lang="en-US" sz="1900" dirty="0" err="1" smtClean="0"/>
              <a:t>p.getProperty</a:t>
            </a:r>
            <a:r>
              <a:rPr lang="en-US" sz="1900" dirty="0" smtClean="0"/>
              <a:t>(</a:t>
            </a:r>
            <a:r>
              <a:rPr lang="en-US" sz="1900" dirty="0" err="1" smtClean="0"/>
              <a:t>namaProperti</a:t>
            </a:r>
            <a:r>
              <a:rPr lang="en-US" sz="1900" dirty="0" smtClean="0"/>
              <a:t>));</a:t>
            </a:r>
          </a:p>
          <a:p>
            <a:pPr>
              <a:buNone/>
            </a:pPr>
            <a:r>
              <a:rPr lang="en-US" dirty="0" smtClean="0"/>
              <a:t>    	}</a:t>
            </a:r>
          </a:p>
          <a:p>
            <a:pPr>
              <a:buNone/>
            </a:pPr>
            <a:r>
              <a:rPr lang="en-US" dirty="0" smtClean="0"/>
              <a:t> 	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>
                <a:effectLst/>
              </a:rPr>
              <a:t>Contoh</a:t>
            </a:r>
            <a:r>
              <a:rPr lang="en-US" sz="2800" dirty="0" smtClean="0">
                <a:effectLst/>
              </a:rPr>
              <a:t> program </a:t>
            </a:r>
            <a:r>
              <a:rPr lang="en-US" sz="2800" dirty="0" err="1" smtClean="0">
                <a:effectLst/>
              </a:rPr>
              <a:t>menggunakan</a:t>
            </a:r>
            <a:r>
              <a:rPr lang="en-US" sz="2800" dirty="0" smtClean="0">
                <a:effectLst/>
              </a:rPr>
              <a:t> class System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864291"/>
          </a:xfrm>
        </p:spPr>
        <p:txBody>
          <a:bodyPr/>
          <a:lstStyle/>
          <a:p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attribute standard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b="1" i="1" dirty="0" smtClean="0"/>
              <a:t>width</a:t>
            </a:r>
            <a:r>
              <a:rPr lang="en-US" dirty="0" smtClean="0"/>
              <a:t> </a:t>
            </a:r>
            <a:r>
              <a:rPr lang="en-US" b="1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i="1" dirty="0" smtClean="0"/>
              <a:t>height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cocok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mengolah</a:t>
            </a:r>
            <a:r>
              <a:rPr lang="en-US" dirty="0" smtClean="0"/>
              <a:t> data yang </a:t>
            </a:r>
            <a:r>
              <a:rPr lang="en-US" dirty="0" err="1" smtClean="0"/>
              <a:t>berpasangan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dimensi</a:t>
            </a:r>
            <a:r>
              <a:rPr lang="en-US" dirty="0" smtClean="0"/>
              <a:t>,  </a:t>
            </a:r>
            <a:r>
              <a:rPr lang="en-US" dirty="0" err="1" smtClean="0"/>
              <a:t>bangunan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dimensi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frame.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program </a:t>
            </a:r>
            <a:r>
              <a:rPr lang="en-US" dirty="0" err="1" smtClean="0"/>
              <a:t>menggunakan</a:t>
            </a:r>
            <a:r>
              <a:rPr lang="en-US" dirty="0" smtClean="0"/>
              <a:t> class </a:t>
            </a:r>
            <a:r>
              <a:rPr lang="en-US" dirty="0" err="1" smtClean="0"/>
              <a:t>ini</a:t>
            </a:r>
            <a:r>
              <a:rPr lang="en-US" dirty="0" smtClean="0"/>
              <a:t>: </a:t>
            </a:r>
            <a:r>
              <a:rPr lang="en-US" b="1" i="1" dirty="0" smtClean="0"/>
              <a:t>PassByReference.java</a:t>
            </a:r>
            <a:endParaRPr lang="en-US" b="1" i="1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class Dimension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menukarkan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Mari </a:t>
            </a:r>
            <a:r>
              <a:rPr lang="en-US" dirty="0" err="1" smtClean="0"/>
              <a:t>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class </a:t>
            </a:r>
            <a:r>
              <a:rPr lang="en-US" b="1" dirty="0" smtClean="0"/>
              <a:t>PassByValueAndReference.java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effectLst/>
              </a:rPr>
              <a:t>Class Dimension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1.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menginisialisasi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String</a:t>
            </a:r>
          </a:p>
          <a:p>
            <a:r>
              <a:rPr lang="en-US" dirty="0" smtClean="0"/>
              <a:t>String saran = new String(”</a:t>
            </a:r>
            <a:r>
              <a:rPr lang="en-US" dirty="0" err="1" smtClean="0"/>
              <a:t>raihlah</a:t>
            </a:r>
            <a:r>
              <a:rPr lang="en-US" dirty="0" smtClean="0"/>
              <a:t> OCJP”);</a:t>
            </a:r>
          </a:p>
          <a:p>
            <a:r>
              <a:rPr lang="en-US" dirty="0" smtClean="0"/>
              <a:t>String saran = ”</a:t>
            </a:r>
            <a:r>
              <a:rPr lang="en-US" dirty="0" err="1" smtClean="0"/>
              <a:t>Sertifikasi</a:t>
            </a:r>
            <a:r>
              <a:rPr lang="en-US" dirty="0" smtClean="0"/>
              <a:t> Programmer Java”;</a:t>
            </a:r>
          </a:p>
          <a:p>
            <a:endParaRPr lang="en-US" sz="1200" dirty="0" smtClean="0"/>
          </a:p>
          <a:p>
            <a:pPr>
              <a:buNone/>
            </a:pPr>
            <a:r>
              <a:rPr lang="en-US" dirty="0" smtClean="0"/>
              <a:t>2. </a:t>
            </a:r>
            <a:r>
              <a:rPr lang="en-US" dirty="0" err="1" smtClean="0"/>
              <a:t>Membaca</a:t>
            </a:r>
            <a:r>
              <a:rPr lang="en-US" dirty="0" smtClean="0"/>
              <a:t> character </a:t>
            </a:r>
            <a:r>
              <a:rPr lang="en-US" dirty="0" err="1" smtClean="0"/>
              <a:t>dalam</a:t>
            </a:r>
            <a:r>
              <a:rPr lang="en-US" dirty="0" smtClean="0"/>
              <a:t> String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 = </a:t>
            </a:r>
            <a:r>
              <a:rPr lang="en-US" dirty="0" err="1" smtClean="0"/>
              <a:t>saran.length</a:t>
            </a:r>
            <a:r>
              <a:rPr lang="en-US" dirty="0" smtClean="0"/>
              <a:t>(); //27</a:t>
            </a:r>
          </a:p>
          <a:p>
            <a:r>
              <a:rPr lang="en-US" dirty="0" smtClean="0"/>
              <a:t>char </a:t>
            </a:r>
            <a:r>
              <a:rPr lang="en-US" dirty="0" err="1" smtClean="0"/>
              <a:t>ch</a:t>
            </a:r>
            <a:r>
              <a:rPr lang="en-US" dirty="0" smtClean="0"/>
              <a:t> = </a:t>
            </a:r>
            <a:r>
              <a:rPr lang="en-US" dirty="0" err="1" smtClean="0"/>
              <a:t>saran.charAt</a:t>
            </a:r>
            <a:r>
              <a:rPr lang="en-US" dirty="0" smtClean="0"/>
              <a:t>(3); //t</a:t>
            </a:r>
          </a:p>
          <a:p>
            <a:r>
              <a:rPr lang="en-US" dirty="0" smtClean="0"/>
              <a:t>char </a:t>
            </a:r>
            <a:r>
              <a:rPr lang="en-US" dirty="0" err="1" smtClean="0"/>
              <a:t>ch</a:t>
            </a:r>
            <a:r>
              <a:rPr lang="en-US" dirty="0" smtClean="0"/>
              <a:t> = </a:t>
            </a:r>
            <a:r>
              <a:rPr lang="en-US" dirty="0" err="1" smtClean="0"/>
              <a:t>saran.charAt</a:t>
            </a:r>
            <a:r>
              <a:rPr lang="en-US" dirty="0" smtClean="0"/>
              <a:t>(len-8); //m</a:t>
            </a:r>
          </a:p>
          <a:p>
            <a:endParaRPr lang="en-US" sz="1200" dirty="0" smtClean="0"/>
          </a:p>
          <a:p>
            <a:pPr>
              <a:buNone/>
            </a:pPr>
            <a:r>
              <a:rPr lang="en-US" dirty="0" smtClean="0"/>
              <a:t>3. </a:t>
            </a:r>
            <a:r>
              <a:rPr lang="en-US" dirty="0" err="1" smtClean="0"/>
              <a:t>Membandingkan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String</a:t>
            </a:r>
          </a:p>
          <a:p>
            <a:r>
              <a:rPr lang="en-US" dirty="0" smtClean="0"/>
              <a:t>String s1 = new String(”</a:t>
            </a:r>
            <a:r>
              <a:rPr lang="en-US" dirty="0" err="1" smtClean="0"/>
              <a:t>abcd</a:t>
            </a:r>
            <a:r>
              <a:rPr lang="en-US" dirty="0" smtClean="0"/>
              <a:t>”);</a:t>
            </a:r>
          </a:p>
          <a:p>
            <a:r>
              <a:rPr lang="en-US" dirty="0" smtClean="0"/>
              <a:t>String s2 = new String (”</a:t>
            </a:r>
            <a:r>
              <a:rPr lang="en-US" dirty="0" err="1" smtClean="0"/>
              <a:t>abcdz</a:t>
            </a:r>
            <a:r>
              <a:rPr lang="en-US" dirty="0" smtClean="0"/>
              <a:t>”); 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(s1.equals(s2));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hasilnya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smtClean="0"/>
              <a:t>false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 smtClean="0">
                <a:effectLst/>
              </a:rPr>
              <a:t>Delapan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Operasi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Dasar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pada</a:t>
            </a:r>
            <a:r>
              <a:rPr lang="en-US" sz="3000" dirty="0" smtClean="0">
                <a:effectLst/>
              </a:rPr>
              <a:t> Class String</a:t>
            </a:r>
            <a:endParaRPr lang="en-US" sz="30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940491"/>
          </a:xfrm>
        </p:spPr>
        <p:txBody>
          <a:bodyPr>
            <a:normAutofit lnSpcReduction="10000"/>
          </a:bodyPr>
          <a:lstStyle/>
          <a:p>
            <a:r>
              <a:rPr lang="en-US" sz="2600" dirty="0" err="1" smtClean="0"/>
              <a:t>System.out.println</a:t>
            </a:r>
            <a:r>
              <a:rPr lang="en-US" sz="2600" dirty="0" smtClean="0"/>
              <a:t>(s1.equalsIgnoreCase(”ABCD”));</a:t>
            </a:r>
          </a:p>
          <a:p>
            <a:r>
              <a:rPr lang="en-US" sz="2600" dirty="0" err="1" smtClean="0"/>
              <a:t>System.out.println</a:t>
            </a:r>
            <a:r>
              <a:rPr lang="en-US" sz="2600" dirty="0" smtClean="0"/>
              <a:t>(s1.compareTo(s2));</a:t>
            </a:r>
          </a:p>
          <a:p>
            <a:r>
              <a:rPr lang="en-US" sz="2600" dirty="0" err="1" smtClean="0"/>
              <a:t>hasilnya</a:t>
            </a:r>
            <a:r>
              <a:rPr lang="en-US" sz="2600" dirty="0" smtClean="0"/>
              <a:t> 0, </a:t>
            </a:r>
            <a:r>
              <a:rPr lang="en-US" sz="2600" dirty="0" err="1" smtClean="0"/>
              <a:t>jika</a:t>
            </a:r>
            <a:r>
              <a:rPr lang="en-US" sz="2600" dirty="0" smtClean="0"/>
              <a:t> s1 </a:t>
            </a:r>
            <a:r>
              <a:rPr lang="en-US" sz="2600" dirty="0" err="1" smtClean="0"/>
              <a:t>sama</a:t>
            </a:r>
            <a:r>
              <a:rPr lang="en-US" sz="2600" dirty="0" smtClean="0"/>
              <a:t> </a:t>
            </a:r>
            <a:r>
              <a:rPr lang="en-US" sz="2600" dirty="0" err="1" smtClean="0"/>
              <a:t>dengan</a:t>
            </a:r>
            <a:r>
              <a:rPr lang="en-US" sz="2600" dirty="0" smtClean="0"/>
              <a:t> s2</a:t>
            </a:r>
          </a:p>
          <a:p>
            <a:r>
              <a:rPr lang="en-US" sz="2600" dirty="0" err="1" smtClean="0"/>
              <a:t>hasilnya</a:t>
            </a:r>
            <a:r>
              <a:rPr lang="en-US" sz="2600" dirty="0" smtClean="0"/>
              <a:t> &lt; 0, </a:t>
            </a:r>
            <a:r>
              <a:rPr lang="en-US" sz="2600" dirty="0" err="1" smtClean="0"/>
              <a:t>jika</a:t>
            </a:r>
            <a:r>
              <a:rPr lang="en-US" sz="2600" dirty="0" smtClean="0"/>
              <a:t> s1 &lt; s2</a:t>
            </a:r>
          </a:p>
          <a:p>
            <a:r>
              <a:rPr lang="en-US" sz="2600" dirty="0" err="1" smtClean="0"/>
              <a:t>hasilnya</a:t>
            </a:r>
            <a:r>
              <a:rPr lang="en-US" sz="2600" dirty="0" smtClean="0"/>
              <a:t> &gt; 0, </a:t>
            </a:r>
            <a:r>
              <a:rPr lang="en-US" sz="2600" dirty="0" err="1" smtClean="0"/>
              <a:t>jika</a:t>
            </a:r>
            <a:r>
              <a:rPr lang="en-US" sz="2600" dirty="0" smtClean="0"/>
              <a:t> s1 &gt; s2</a:t>
            </a:r>
          </a:p>
          <a:p>
            <a:endParaRPr lang="en-US" sz="2600" dirty="0" smtClean="0"/>
          </a:p>
          <a:p>
            <a:r>
              <a:rPr lang="en-US" sz="2600" dirty="0" err="1" smtClean="0"/>
              <a:t>Catatan</a:t>
            </a:r>
            <a:r>
              <a:rPr lang="en-US" sz="2600" dirty="0" smtClean="0"/>
              <a:t>:</a:t>
            </a:r>
          </a:p>
          <a:p>
            <a:r>
              <a:rPr lang="en-US" sz="2600" dirty="0" err="1" smtClean="0"/>
              <a:t>Membandingkan</a:t>
            </a:r>
            <a:r>
              <a:rPr lang="en-US" sz="2600" dirty="0" smtClean="0"/>
              <a:t> </a:t>
            </a:r>
            <a:r>
              <a:rPr lang="en-US" sz="2600" dirty="0" err="1" smtClean="0"/>
              <a:t>nilai-nilai</a:t>
            </a:r>
            <a:r>
              <a:rPr lang="en-US" sz="2600" dirty="0" smtClean="0"/>
              <a:t> </a:t>
            </a:r>
            <a:r>
              <a:rPr lang="en-US" sz="2600" dirty="0" err="1" smtClean="0"/>
              <a:t>di</a:t>
            </a:r>
            <a:r>
              <a:rPr lang="en-US" sz="2600" dirty="0" smtClean="0"/>
              <a:t> attribute </a:t>
            </a:r>
            <a:r>
              <a:rPr lang="en-US" sz="2600" dirty="0" err="1" smtClean="0"/>
              <a:t>int</a:t>
            </a:r>
            <a:r>
              <a:rPr lang="en-US" sz="2600" dirty="0" smtClean="0"/>
              <a:t>, long, float, </a:t>
            </a:r>
            <a:r>
              <a:rPr lang="en-US" sz="2600" dirty="0" err="1" smtClean="0"/>
              <a:t>dan</a:t>
            </a:r>
            <a:r>
              <a:rPr lang="en-US" sz="2600" dirty="0" smtClean="0"/>
              <a:t> double </a:t>
            </a:r>
            <a:r>
              <a:rPr lang="en-US" sz="2600" dirty="0" err="1" smtClean="0"/>
              <a:t>menggunakan</a:t>
            </a:r>
            <a:r>
              <a:rPr lang="en-US" sz="2600" dirty="0" smtClean="0"/>
              <a:t> operator </a:t>
            </a:r>
            <a:r>
              <a:rPr lang="en-US" sz="2600" b="1" dirty="0" smtClean="0"/>
              <a:t>==</a:t>
            </a:r>
            <a:r>
              <a:rPr lang="en-US" sz="2600" dirty="0" smtClean="0"/>
              <a:t>, </a:t>
            </a:r>
            <a:r>
              <a:rPr lang="en-US" sz="2600" dirty="0" err="1" smtClean="0"/>
              <a:t>namun</a:t>
            </a:r>
            <a:r>
              <a:rPr lang="en-US" sz="2600" dirty="0" smtClean="0"/>
              <a:t> operator </a:t>
            </a:r>
            <a:r>
              <a:rPr lang="en-US" sz="2600" dirty="0" err="1" smtClean="0"/>
              <a:t>ini</a:t>
            </a:r>
            <a:r>
              <a:rPr lang="en-US" sz="2600" dirty="0" smtClean="0"/>
              <a:t> </a:t>
            </a:r>
            <a:r>
              <a:rPr lang="en-US" sz="2600" dirty="0" err="1" smtClean="0"/>
              <a:t>tidak</a:t>
            </a:r>
            <a:r>
              <a:rPr lang="en-US" sz="2600" dirty="0" smtClean="0"/>
              <a:t> </a:t>
            </a:r>
            <a:r>
              <a:rPr lang="en-US" sz="2600" dirty="0" err="1" smtClean="0"/>
              <a:t>berlaku</a:t>
            </a:r>
            <a:r>
              <a:rPr lang="en-US" sz="2600" dirty="0" smtClean="0"/>
              <a:t> </a:t>
            </a:r>
            <a:r>
              <a:rPr lang="en-US" sz="2600" dirty="0" err="1" smtClean="0"/>
              <a:t>untuk</a:t>
            </a:r>
            <a:r>
              <a:rPr lang="en-US" sz="2600" dirty="0" smtClean="0"/>
              <a:t> </a:t>
            </a:r>
            <a:r>
              <a:rPr lang="en-US" sz="2600" dirty="0" err="1" smtClean="0"/>
              <a:t>objek-objek</a:t>
            </a:r>
            <a:r>
              <a:rPr lang="en-US" sz="2600" dirty="0" smtClean="0"/>
              <a:t> </a:t>
            </a:r>
            <a:r>
              <a:rPr lang="en-US" sz="2600" dirty="0" err="1" smtClean="0"/>
              <a:t>milik</a:t>
            </a:r>
            <a:r>
              <a:rPr lang="en-US" sz="2600" dirty="0" smtClean="0"/>
              <a:t> class String, </a:t>
            </a:r>
            <a:r>
              <a:rPr lang="en-US" sz="2600" dirty="0" err="1" smtClean="0"/>
              <a:t>jika</a:t>
            </a:r>
            <a:r>
              <a:rPr lang="en-US" sz="2600" dirty="0" smtClean="0"/>
              <a:t> </a:t>
            </a:r>
            <a:r>
              <a:rPr lang="en-US" sz="2600" dirty="0" err="1" smtClean="0"/>
              <a:t>contoh</a:t>
            </a:r>
            <a:r>
              <a:rPr lang="en-US" sz="2600" dirty="0" smtClean="0"/>
              <a:t> </a:t>
            </a:r>
            <a:r>
              <a:rPr lang="en-US" sz="2600" dirty="0" err="1" smtClean="0"/>
              <a:t>di</a:t>
            </a:r>
            <a:r>
              <a:rPr lang="en-US" sz="2600" dirty="0" smtClean="0"/>
              <a:t> </a:t>
            </a:r>
            <a:r>
              <a:rPr lang="en-US" sz="2600" dirty="0" err="1" smtClean="0"/>
              <a:t>atas</a:t>
            </a:r>
            <a:r>
              <a:rPr lang="en-US" sz="2600" dirty="0" smtClean="0"/>
              <a:t> s1==s2 </a:t>
            </a:r>
            <a:r>
              <a:rPr lang="en-US" sz="2600" dirty="0" err="1" smtClean="0"/>
              <a:t>maka</a:t>
            </a:r>
            <a:r>
              <a:rPr lang="en-US" sz="2600" dirty="0" smtClean="0"/>
              <a:t> </a:t>
            </a:r>
            <a:r>
              <a:rPr lang="en-US" sz="2600" dirty="0" err="1" smtClean="0"/>
              <a:t>hasilnya</a:t>
            </a:r>
            <a:r>
              <a:rPr lang="en-US" sz="2600" dirty="0" smtClean="0"/>
              <a:t> </a:t>
            </a:r>
            <a:r>
              <a:rPr lang="en-US" sz="2600" dirty="0" err="1" smtClean="0"/>
              <a:t>selalu</a:t>
            </a:r>
            <a:r>
              <a:rPr lang="en-US" sz="2600" dirty="0" smtClean="0"/>
              <a:t> </a:t>
            </a:r>
            <a:r>
              <a:rPr lang="en-US" sz="2600" b="1" dirty="0" smtClean="0"/>
              <a:t>false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effectLst/>
              </a:rPr>
              <a:t>Delapan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Operasi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pada</a:t>
            </a:r>
            <a:r>
              <a:rPr lang="en-US" sz="3200" dirty="0" smtClean="0">
                <a:effectLst/>
              </a:rPr>
              <a:t> Class String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478809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4. </a:t>
            </a:r>
            <a:r>
              <a:rPr lang="en-US" dirty="0" err="1" smtClean="0"/>
              <a:t>Mengubah</a:t>
            </a:r>
            <a:r>
              <a:rPr lang="en-US" dirty="0" smtClean="0"/>
              <a:t> character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capital</a:t>
            </a:r>
          </a:p>
          <a:p>
            <a:r>
              <a:rPr lang="en-US" dirty="0" smtClean="0"/>
              <a:t>String s1 = new String(”   </a:t>
            </a:r>
            <a:r>
              <a:rPr lang="en-US" dirty="0" err="1" smtClean="0"/>
              <a:t>Raihlah</a:t>
            </a:r>
            <a:r>
              <a:rPr lang="en-US" dirty="0" smtClean="0"/>
              <a:t> OCJP \n   ”);</a:t>
            </a:r>
          </a:p>
          <a:p>
            <a:r>
              <a:rPr lang="en-US" dirty="0" smtClean="0"/>
              <a:t>String s2 = s1.trim();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(s2.toLowerCase());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(s2.toUpperCase());</a:t>
            </a:r>
          </a:p>
          <a:p>
            <a:endParaRPr lang="en-US" sz="1100" dirty="0" smtClean="0"/>
          </a:p>
          <a:p>
            <a:pPr>
              <a:buNone/>
            </a:pPr>
            <a:r>
              <a:rPr lang="en-US" dirty="0" smtClean="0"/>
              <a:t>5. Concatenation </a:t>
            </a:r>
            <a:r>
              <a:rPr lang="en-US" dirty="0" err="1" smtClean="0"/>
              <a:t>dua</a:t>
            </a:r>
            <a:r>
              <a:rPr lang="en-US" dirty="0" smtClean="0"/>
              <a:t> String</a:t>
            </a:r>
          </a:p>
          <a:p>
            <a:r>
              <a:rPr lang="en-US" dirty="0" smtClean="0"/>
              <a:t>String s1 = new String(”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OOP”);</a:t>
            </a:r>
          </a:p>
          <a:p>
            <a:r>
              <a:rPr lang="en-US" dirty="0" smtClean="0"/>
              <a:t>String s2 = new String(s1+” </a:t>
            </a:r>
            <a:r>
              <a:rPr lang="en-US" dirty="0" err="1" smtClean="0"/>
              <a:t>sendiri</a:t>
            </a:r>
            <a:r>
              <a:rPr lang="en-US" dirty="0" smtClean="0"/>
              <a:t>”);</a:t>
            </a:r>
          </a:p>
          <a:p>
            <a:r>
              <a:rPr lang="en-US" dirty="0" smtClean="0"/>
              <a:t>String s3 = new String(s2+”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”);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(s3);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effectLst/>
              </a:rPr>
              <a:t>Delapan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Operasi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pada</a:t>
            </a:r>
            <a:r>
              <a:rPr lang="en-US" sz="3200" dirty="0" smtClean="0">
                <a:effectLst/>
              </a:rPr>
              <a:t> Class String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19801</TotalTime>
  <Words>3558</Words>
  <Application>Microsoft Office PowerPoint</Application>
  <PresentationFormat>On-screen Show (4:3)</PresentationFormat>
  <Paragraphs>725</Paragraphs>
  <Slides>61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Concourse</vt:lpstr>
      <vt:lpstr>Class-class Dasar</vt:lpstr>
      <vt:lpstr>Class String</vt:lpstr>
      <vt:lpstr>Penggunaan Constructor() nya Class String</vt:lpstr>
      <vt:lpstr>Ada 1 attribute dan 32 mathod()  milik Class String</vt:lpstr>
      <vt:lpstr>32 mathod() milik Class String</vt:lpstr>
      <vt:lpstr>32 mathod() milik Class String</vt:lpstr>
      <vt:lpstr>Delapan Operasi Dasar pada Class String</vt:lpstr>
      <vt:lpstr>Delapan Operasi pada Class String</vt:lpstr>
      <vt:lpstr>Delapan Operasi pada Class String</vt:lpstr>
      <vt:lpstr>Delapan Operasi pada Class String</vt:lpstr>
      <vt:lpstr>Delapan Operasi pada Class String</vt:lpstr>
      <vt:lpstr>Delapan Operasi pada Class String</vt:lpstr>
      <vt:lpstr>Delapan Operasi pada Class String</vt:lpstr>
      <vt:lpstr>Contoh program penggunaan String sebagai tipe data</vt:lpstr>
      <vt:lpstr>Class StringBuffer</vt:lpstr>
      <vt:lpstr>Tiga Costructor() miliki class StringBuffer</vt:lpstr>
      <vt:lpstr>Beberapa method untuk memodifikasi isi buffer  yang berisi string</vt:lpstr>
      <vt:lpstr>Contoh penggunaan method charAt() dan setCharAt()</vt:lpstr>
      <vt:lpstr>Beberapa overloading method append() dan insert()</vt:lpstr>
      <vt:lpstr>Contoh Penggunaan method  append() dan insert()</vt:lpstr>
      <vt:lpstr>Contoh Penggunaan Class StringBuffer</vt:lpstr>
      <vt:lpstr>Contoh Penggunaan Class StringBuffer</vt:lpstr>
      <vt:lpstr>Class Math dan Class StrictMath</vt:lpstr>
      <vt:lpstr>Beberapa method() di class Math</vt:lpstr>
      <vt:lpstr>Beberapa method() di class Math</vt:lpstr>
      <vt:lpstr>Beberapa method() di class Math</vt:lpstr>
      <vt:lpstr>Beberapa method() di class Math</vt:lpstr>
      <vt:lpstr>Beberapa method() di class Math</vt:lpstr>
      <vt:lpstr>Penggunaan beberapa class math</vt:lpstr>
      <vt:lpstr>Penggunaan beberapa class math</vt:lpstr>
      <vt:lpstr>Contoh Penggunaan class Math dan class StrictMath</vt:lpstr>
      <vt:lpstr>Tipe Data Wrapper</vt:lpstr>
      <vt:lpstr>Tipe data wrapper</vt:lpstr>
      <vt:lpstr>class Number</vt:lpstr>
      <vt:lpstr>Attribute (Konstanta) milik Tipe Data Wrapper</vt:lpstr>
      <vt:lpstr>class Boolean</vt:lpstr>
      <vt:lpstr>class Character</vt:lpstr>
      <vt:lpstr>Penggunaan beberapa method()  milik class Character</vt:lpstr>
      <vt:lpstr>Penggunaan beberapa method()  milik class Character</vt:lpstr>
      <vt:lpstr>Penggunaan beberapa method()  milik class Character</vt:lpstr>
      <vt:lpstr>Penggunaan dua attribute  milik class Character</vt:lpstr>
      <vt:lpstr>Beberapa method() di class Byte</vt:lpstr>
      <vt:lpstr>Beberapa method() di class Byte</vt:lpstr>
      <vt:lpstr>Beberapa method() di class Short</vt:lpstr>
      <vt:lpstr>Beberapa method() di class Short</vt:lpstr>
      <vt:lpstr>Beberapa method() di class Integer</vt:lpstr>
      <vt:lpstr>Beberapa method() di class Integer</vt:lpstr>
      <vt:lpstr>Beberapa method() di class Integer</vt:lpstr>
      <vt:lpstr>Beberapa method() di class Integer</vt:lpstr>
      <vt:lpstr>Beberapa method() di class Long</vt:lpstr>
      <vt:lpstr>Beberapa method() di class Long</vt:lpstr>
      <vt:lpstr>Beberapa method() di class Long</vt:lpstr>
      <vt:lpstr>Beberapa method() di class Float</vt:lpstr>
      <vt:lpstr>Beberapa method() di class Float</vt:lpstr>
      <vt:lpstr>Beberapa method() di class Float</vt:lpstr>
      <vt:lpstr>Beberapa method() di class Double</vt:lpstr>
      <vt:lpstr>Beberapa method() di class Double</vt:lpstr>
      <vt:lpstr>Beberapa method() di class Double</vt:lpstr>
      <vt:lpstr>Class System</vt:lpstr>
      <vt:lpstr>Contoh program menggunakan class System</vt:lpstr>
      <vt:lpstr>Class Dimension</vt:lpstr>
    </vt:vector>
  </TitlesOfParts>
  <Company>Columbia University Computer Science Department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Models</dc:title>
  <dc:creator>Valued Sony Customer</dc:creator>
  <cp:lastModifiedBy>COMPAQ</cp:lastModifiedBy>
  <cp:revision>475</cp:revision>
  <dcterms:created xsi:type="dcterms:W3CDTF">2001-04-26T04:38:43Z</dcterms:created>
  <dcterms:modified xsi:type="dcterms:W3CDTF">2019-11-06T05:15:23Z</dcterms:modified>
</cp:coreProperties>
</file>