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32"/>
  </p:notesMasterIdLst>
  <p:handoutMasterIdLst>
    <p:handoutMasterId r:id="rId33"/>
  </p:handoutMasterIdLst>
  <p:sldIdLst>
    <p:sldId id="386" r:id="rId2"/>
    <p:sldId id="426" r:id="rId3"/>
    <p:sldId id="455" r:id="rId4"/>
    <p:sldId id="456" r:id="rId5"/>
    <p:sldId id="387" r:id="rId6"/>
    <p:sldId id="388" r:id="rId7"/>
    <p:sldId id="390" r:id="rId8"/>
    <p:sldId id="428" r:id="rId9"/>
    <p:sldId id="430" r:id="rId10"/>
    <p:sldId id="432" r:id="rId11"/>
    <p:sldId id="435" r:id="rId12"/>
    <p:sldId id="437" r:id="rId13"/>
    <p:sldId id="438" r:id="rId14"/>
    <p:sldId id="439" r:id="rId15"/>
    <p:sldId id="440" r:id="rId16"/>
    <p:sldId id="451" r:id="rId17"/>
    <p:sldId id="441" r:id="rId18"/>
    <p:sldId id="446" r:id="rId19"/>
    <p:sldId id="442" r:id="rId20"/>
    <p:sldId id="447" r:id="rId21"/>
    <p:sldId id="443" r:id="rId22"/>
    <p:sldId id="448" r:id="rId23"/>
    <p:sldId id="450" r:id="rId24"/>
    <p:sldId id="444" r:id="rId25"/>
    <p:sldId id="452" r:id="rId26"/>
    <p:sldId id="445" r:id="rId27"/>
    <p:sldId id="457" r:id="rId28"/>
    <p:sldId id="458" r:id="rId29"/>
    <p:sldId id="460" r:id="rId30"/>
    <p:sldId id="461" r:id="rId31"/>
  </p:sldIdLst>
  <p:sldSz cx="9144000" cy="6858000" type="screen4x3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707"/>
    <a:srgbClr val="000000"/>
    <a:srgbClr val="CCFF33"/>
    <a:srgbClr val="D60093"/>
    <a:srgbClr val="6699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3" autoAdjust="0"/>
    <p:restoredTop sz="94643" autoAdjust="0"/>
  </p:normalViewPr>
  <p:slideViewPr>
    <p:cSldViewPr>
      <p:cViewPr varScale="1">
        <p:scale>
          <a:sx n="74" d="100"/>
          <a:sy n="74" d="100"/>
        </p:scale>
        <p:origin x="-105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58A5E7-41E7-4811-844C-613AE36CB240}" type="doc">
      <dgm:prSet loTypeId="urn:microsoft.com/office/officeart/2005/8/layout/vList2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id-ID"/>
        </a:p>
      </dgm:t>
    </dgm:pt>
    <dgm:pt modelId="{4155CD7D-78BF-432A-A155-474A87DD957D}">
      <dgm:prSet phldrT="[Text]" custT="1"/>
      <dgm:spPr/>
      <dgm:t>
        <a:bodyPr/>
        <a:lstStyle/>
        <a:p>
          <a:pPr algn="ctr"/>
          <a:r>
            <a:rPr lang="id-ID" sz="1800" b="1" dirty="0" smtClean="0"/>
            <a:t>Riwayat Pekerjaan</a:t>
          </a:r>
          <a:endParaRPr lang="id-ID" sz="1800" b="1" dirty="0"/>
        </a:p>
      </dgm:t>
    </dgm:pt>
    <dgm:pt modelId="{EF30895B-A07D-440F-AADC-0AF21850F89C}" type="parTrans" cxnId="{B0233BB7-9669-4D2C-888C-679C143306AC}">
      <dgm:prSet/>
      <dgm:spPr/>
      <dgm:t>
        <a:bodyPr/>
        <a:lstStyle/>
        <a:p>
          <a:endParaRPr lang="id-ID"/>
        </a:p>
      </dgm:t>
    </dgm:pt>
    <dgm:pt modelId="{F6C19419-2962-4490-8766-F76FE873E167}" type="sibTrans" cxnId="{B0233BB7-9669-4D2C-888C-679C143306AC}">
      <dgm:prSet/>
      <dgm:spPr/>
      <dgm:t>
        <a:bodyPr/>
        <a:lstStyle/>
        <a:p>
          <a:endParaRPr lang="id-ID"/>
        </a:p>
      </dgm:t>
    </dgm:pt>
    <dgm:pt modelId="{BA7CCE9F-9316-417C-8243-485EE467F95F}">
      <dgm:prSet phldrT="[Text]" custT="1"/>
      <dgm:spPr/>
      <dgm:t>
        <a:bodyPr/>
        <a:lstStyle/>
        <a:p>
          <a:r>
            <a:rPr lang="en-US" sz="2000" dirty="0" err="1" smtClean="0"/>
            <a:t>Sekretaris</a:t>
          </a:r>
          <a:r>
            <a:rPr lang="id-ID" sz="2000" dirty="0" smtClean="0"/>
            <a:t> Jurusan Teknik Informatika UPN Veteran Yogyakarta (2002-2006)</a:t>
          </a:r>
          <a:r>
            <a:rPr lang="en-US" sz="2000" dirty="0" smtClean="0"/>
            <a:t>.</a:t>
          </a:r>
          <a:endParaRPr lang="id-ID" sz="2000" dirty="0"/>
        </a:p>
      </dgm:t>
    </dgm:pt>
    <dgm:pt modelId="{A46FD5D4-5497-47E4-ACC8-911AB55CD651}" type="parTrans" cxnId="{A75AD114-F67F-495A-BBD7-299CB1D39991}">
      <dgm:prSet/>
      <dgm:spPr/>
      <dgm:t>
        <a:bodyPr/>
        <a:lstStyle/>
        <a:p>
          <a:endParaRPr lang="id-ID"/>
        </a:p>
      </dgm:t>
    </dgm:pt>
    <dgm:pt modelId="{26D7335C-E1BC-42AA-89BA-C4B40DE37392}" type="sibTrans" cxnId="{A75AD114-F67F-495A-BBD7-299CB1D39991}">
      <dgm:prSet/>
      <dgm:spPr/>
      <dgm:t>
        <a:bodyPr/>
        <a:lstStyle/>
        <a:p>
          <a:endParaRPr lang="id-ID"/>
        </a:p>
      </dgm:t>
    </dgm:pt>
    <dgm:pt modelId="{2A8EBEA8-0070-4F29-88D6-F5FB47509F31}">
      <dgm:prSet phldrT="[Text]" custT="1"/>
      <dgm:spPr/>
      <dgm:t>
        <a:bodyPr/>
        <a:lstStyle/>
        <a:p>
          <a:r>
            <a:rPr lang="id-ID" sz="2000" dirty="0" smtClean="0"/>
            <a:t>Dosen matakuliah</a:t>
          </a:r>
          <a:r>
            <a:rPr lang="en-US" sz="2000" dirty="0" smtClean="0"/>
            <a:t>:</a:t>
          </a:r>
          <a:r>
            <a:rPr lang="id-ID" sz="2000" dirty="0" smtClean="0"/>
            <a:t> </a:t>
          </a:r>
          <a:r>
            <a:rPr lang="en-US" sz="2000" dirty="0" err="1" smtClean="0"/>
            <a:t>Komputer</a:t>
          </a:r>
          <a:r>
            <a:rPr lang="en-US" sz="2000" dirty="0" smtClean="0"/>
            <a:t> </a:t>
          </a:r>
          <a:r>
            <a:rPr lang="en-US" sz="2000" dirty="0" err="1" smtClean="0"/>
            <a:t>dan</a:t>
          </a:r>
          <a:r>
            <a:rPr lang="en-US" sz="2000" dirty="0" smtClean="0"/>
            <a:t> </a:t>
          </a:r>
          <a:r>
            <a:rPr lang="en-US" sz="2000" dirty="0" err="1" smtClean="0"/>
            <a:t>Masyarakat</a:t>
          </a:r>
          <a:r>
            <a:rPr lang="en-US" sz="2000" dirty="0" smtClean="0"/>
            <a:t>, </a:t>
          </a:r>
          <a:r>
            <a:rPr lang="en-US" sz="2000" dirty="0" err="1" smtClean="0"/>
            <a:t>Algoritma</a:t>
          </a:r>
          <a:r>
            <a:rPr lang="en-US" sz="2000" dirty="0" smtClean="0"/>
            <a:t> </a:t>
          </a:r>
          <a:r>
            <a:rPr lang="en-US" sz="2000" dirty="0" err="1" smtClean="0"/>
            <a:t>dan</a:t>
          </a:r>
          <a:r>
            <a:rPr lang="en-US" sz="2000" dirty="0" smtClean="0"/>
            <a:t> </a:t>
          </a:r>
          <a:r>
            <a:rPr lang="en-US" sz="2000" dirty="0" err="1" smtClean="0"/>
            <a:t>Pemrograman</a:t>
          </a:r>
          <a:r>
            <a:rPr lang="id-ID" sz="2000" dirty="0" smtClean="0"/>
            <a:t>, </a:t>
          </a:r>
          <a:r>
            <a:rPr lang="en-US" sz="2000" dirty="0" err="1" smtClean="0"/>
            <a:t>Pemrograman</a:t>
          </a:r>
          <a:r>
            <a:rPr lang="en-US" sz="2000" dirty="0" smtClean="0"/>
            <a:t> </a:t>
          </a:r>
          <a:r>
            <a:rPr lang="en-US" sz="2000" dirty="0" err="1" smtClean="0"/>
            <a:t>Berorientasi</a:t>
          </a:r>
          <a:r>
            <a:rPr lang="en-US" sz="2000" dirty="0" smtClean="0"/>
            <a:t> </a:t>
          </a:r>
          <a:r>
            <a:rPr lang="en-US" sz="2000" dirty="0" err="1" smtClean="0"/>
            <a:t>Objek</a:t>
          </a:r>
          <a:r>
            <a:rPr lang="id-ID" sz="2000" dirty="0" smtClean="0"/>
            <a:t>, </a:t>
          </a:r>
          <a:r>
            <a:rPr lang="en-US" sz="2000" dirty="0" smtClean="0"/>
            <a:t>Basis Data </a:t>
          </a:r>
          <a:r>
            <a:rPr lang="en-US" sz="2000" dirty="0" err="1" smtClean="0"/>
            <a:t>Berorientasi</a:t>
          </a:r>
          <a:r>
            <a:rPr lang="en-US" sz="2000" dirty="0" smtClean="0"/>
            <a:t> </a:t>
          </a:r>
          <a:r>
            <a:rPr lang="en-US" sz="2000" dirty="0" err="1" smtClean="0"/>
            <a:t>Objek</a:t>
          </a:r>
          <a:r>
            <a:rPr lang="en-US" sz="2000" dirty="0" smtClean="0"/>
            <a:t>, </a:t>
          </a:r>
          <a:r>
            <a:rPr lang="en-US" sz="2000" dirty="0" err="1" smtClean="0"/>
            <a:t>Rekayasa</a:t>
          </a:r>
          <a:r>
            <a:rPr lang="en-US" sz="2000" dirty="0" smtClean="0"/>
            <a:t> </a:t>
          </a:r>
          <a:r>
            <a:rPr lang="en-US" sz="2000" dirty="0" err="1" smtClean="0"/>
            <a:t>Perangkat</a:t>
          </a:r>
          <a:r>
            <a:rPr lang="en-US" sz="2000" dirty="0" smtClean="0"/>
            <a:t> </a:t>
          </a:r>
          <a:r>
            <a:rPr lang="en-US" sz="2000" dirty="0" err="1" smtClean="0"/>
            <a:t>Lunak</a:t>
          </a:r>
          <a:r>
            <a:rPr lang="en-US" sz="2000" dirty="0" smtClean="0"/>
            <a:t>, </a:t>
          </a:r>
          <a:r>
            <a:rPr lang="en-US" sz="2000" dirty="0" err="1" smtClean="0"/>
            <a:t>Analisa</a:t>
          </a:r>
          <a:r>
            <a:rPr lang="en-US" sz="2000" dirty="0" smtClean="0"/>
            <a:t> </a:t>
          </a:r>
          <a:r>
            <a:rPr lang="en-US" sz="2000" dirty="0" err="1" smtClean="0"/>
            <a:t>dan</a:t>
          </a:r>
          <a:r>
            <a:rPr lang="en-US" sz="2000" dirty="0" smtClean="0"/>
            <a:t> </a:t>
          </a:r>
          <a:r>
            <a:rPr lang="en-US" sz="2000" dirty="0" err="1" smtClean="0"/>
            <a:t>Desain</a:t>
          </a:r>
          <a:r>
            <a:rPr lang="en-US" sz="2000" dirty="0" smtClean="0"/>
            <a:t> </a:t>
          </a:r>
          <a:r>
            <a:rPr lang="en-US" sz="2000" dirty="0" err="1" smtClean="0"/>
            <a:t>Berorientasi</a:t>
          </a:r>
          <a:r>
            <a:rPr lang="en-US" sz="2000" dirty="0" smtClean="0"/>
            <a:t> </a:t>
          </a:r>
          <a:r>
            <a:rPr lang="en-US" sz="2000" dirty="0" err="1" smtClean="0"/>
            <a:t>Objek</a:t>
          </a:r>
          <a:r>
            <a:rPr lang="en-US" sz="2000" dirty="0" smtClean="0"/>
            <a:t>, </a:t>
          </a:r>
          <a:r>
            <a:rPr lang="en-US" sz="2000" dirty="0" err="1" smtClean="0"/>
            <a:t>Jaringan</a:t>
          </a:r>
          <a:r>
            <a:rPr lang="en-US" sz="2000" dirty="0" smtClean="0"/>
            <a:t> </a:t>
          </a:r>
          <a:r>
            <a:rPr lang="en-US" sz="2000" dirty="0" err="1" smtClean="0"/>
            <a:t>Syaraf</a:t>
          </a:r>
          <a:r>
            <a:rPr lang="en-US" sz="2000" dirty="0" smtClean="0"/>
            <a:t> </a:t>
          </a:r>
          <a:r>
            <a:rPr lang="en-US" sz="2000" dirty="0" err="1" smtClean="0"/>
            <a:t>Tiruan</a:t>
          </a:r>
          <a:r>
            <a:rPr lang="en-US" sz="2000" dirty="0" smtClean="0"/>
            <a:t>, Fuzzy System, Genetic Algorithm.</a:t>
          </a:r>
          <a:endParaRPr lang="id-ID" sz="2000" dirty="0"/>
        </a:p>
      </dgm:t>
    </dgm:pt>
    <dgm:pt modelId="{2EB8F156-5195-43C0-8DEF-88998B29AC78}" type="parTrans" cxnId="{C170B725-C181-4B7D-A7BB-845C1A075791}">
      <dgm:prSet/>
      <dgm:spPr/>
      <dgm:t>
        <a:bodyPr/>
        <a:lstStyle/>
        <a:p>
          <a:endParaRPr lang="id-ID"/>
        </a:p>
      </dgm:t>
    </dgm:pt>
    <dgm:pt modelId="{8D37B238-DB41-44F4-88F6-CEC605B39A2B}" type="sibTrans" cxnId="{C170B725-C181-4B7D-A7BB-845C1A075791}">
      <dgm:prSet/>
      <dgm:spPr/>
      <dgm:t>
        <a:bodyPr/>
        <a:lstStyle/>
        <a:p>
          <a:endParaRPr lang="id-ID"/>
        </a:p>
      </dgm:t>
    </dgm:pt>
    <dgm:pt modelId="{3FABCF46-5CE0-461B-B44F-A40DCD141C03}">
      <dgm:prSet phldrT="[Text]" custT="1"/>
      <dgm:spPr/>
      <dgm:t>
        <a:bodyPr/>
        <a:lstStyle/>
        <a:p>
          <a:r>
            <a:rPr lang="en-US" sz="2000" dirty="0" err="1" smtClean="0"/>
            <a:t>Bidang</a:t>
          </a:r>
          <a:r>
            <a:rPr lang="en-US" sz="2000" dirty="0" smtClean="0"/>
            <a:t> </a:t>
          </a:r>
          <a:r>
            <a:rPr lang="en-US" sz="2000" dirty="0" err="1" smtClean="0"/>
            <a:t>Minat</a:t>
          </a:r>
          <a:r>
            <a:rPr lang="en-US" sz="2000" dirty="0" smtClean="0"/>
            <a:t>: </a:t>
          </a:r>
          <a:r>
            <a:rPr lang="en-US" sz="2000" dirty="0" err="1" smtClean="0"/>
            <a:t>SoftComputing</a:t>
          </a:r>
          <a:r>
            <a:rPr lang="en-US" sz="2000" dirty="0" smtClean="0"/>
            <a:t>, Signal Processing, </a:t>
          </a:r>
          <a:r>
            <a:rPr lang="en-US" sz="2000" dirty="0" err="1" smtClean="0"/>
            <a:t>dan</a:t>
          </a:r>
          <a:r>
            <a:rPr lang="en-US" sz="2000" dirty="0" smtClean="0"/>
            <a:t> </a:t>
          </a:r>
          <a:r>
            <a:rPr lang="en-US" sz="2000" dirty="0" err="1" smtClean="0"/>
            <a:t>BioInformatika</a:t>
          </a:r>
          <a:r>
            <a:rPr lang="en-US" sz="2000" dirty="0" smtClean="0"/>
            <a:t>. </a:t>
          </a:r>
          <a:endParaRPr lang="id-ID" sz="2000" dirty="0"/>
        </a:p>
      </dgm:t>
    </dgm:pt>
    <dgm:pt modelId="{66005702-77EF-4C69-8C53-143CBAC3E0F7}" type="parTrans" cxnId="{FD7D005C-FCF8-491B-91F7-FF583167D93B}">
      <dgm:prSet/>
      <dgm:spPr/>
      <dgm:t>
        <a:bodyPr/>
        <a:lstStyle/>
        <a:p>
          <a:endParaRPr lang="en-US"/>
        </a:p>
      </dgm:t>
    </dgm:pt>
    <dgm:pt modelId="{6DBD0622-78CF-43C9-B1BB-3571023A702E}" type="sibTrans" cxnId="{FD7D005C-FCF8-491B-91F7-FF583167D93B}">
      <dgm:prSet/>
      <dgm:spPr/>
      <dgm:t>
        <a:bodyPr/>
        <a:lstStyle/>
        <a:p>
          <a:endParaRPr lang="en-US"/>
        </a:p>
      </dgm:t>
    </dgm:pt>
    <dgm:pt modelId="{E96A2F75-0954-407D-8E2D-C9F3011DEC58}">
      <dgm:prSet phldrT="[Text]" custT="1"/>
      <dgm:spPr/>
      <dgm:t>
        <a:bodyPr/>
        <a:lstStyle/>
        <a:p>
          <a:r>
            <a:rPr lang="en-US" sz="2000" dirty="0" err="1" smtClean="0"/>
            <a:t>Dosen</a:t>
          </a:r>
          <a:r>
            <a:rPr lang="en-US" sz="2000" dirty="0" smtClean="0"/>
            <a:t> </a:t>
          </a:r>
          <a:r>
            <a:rPr lang="en-US" sz="2000" dirty="0" err="1" smtClean="0"/>
            <a:t>Teknik</a:t>
          </a:r>
          <a:r>
            <a:rPr lang="en-US" sz="2000" dirty="0" smtClean="0"/>
            <a:t> </a:t>
          </a:r>
          <a:r>
            <a:rPr lang="en-US" sz="2000" dirty="0" err="1" smtClean="0"/>
            <a:t>Informatika</a:t>
          </a:r>
          <a:r>
            <a:rPr lang="en-US" sz="2000" dirty="0" smtClean="0"/>
            <a:t> UPN Veteran Yogyakarta </a:t>
          </a:r>
          <a:r>
            <a:rPr lang="en-US" sz="2000" dirty="0" err="1" smtClean="0"/>
            <a:t>sejak</a:t>
          </a:r>
          <a:r>
            <a:rPr lang="en-US" sz="2000" dirty="0" smtClean="0"/>
            <a:t> 1996.</a:t>
          </a:r>
          <a:endParaRPr lang="id-ID" sz="2000" dirty="0"/>
        </a:p>
      </dgm:t>
    </dgm:pt>
    <dgm:pt modelId="{6C81F9D2-A9D1-4F11-9B02-E0C322D763C2}" type="parTrans" cxnId="{A735E8C3-BBD4-4E29-857C-3BB5AB0AB183}">
      <dgm:prSet/>
      <dgm:spPr/>
      <dgm:t>
        <a:bodyPr/>
        <a:lstStyle/>
        <a:p>
          <a:endParaRPr lang="en-US"/>
        </a:p>
      </dgm:t>
    </dgm:pt>
    <dgm:pt modelId="{5CCB7D0E-EF6F-43DF-8593-09C48A54363B}" type="sibTrans" cxnId="{A735E8C3-BBD4-4E29-857C-3BB5AB0AB183}">
      <dgm:prSet/>
      <dgm:spPr/>
      <dgm:t>
        <a:bodyPr/>
        <a:lstStyle/>
        <a:p>
          <a:endParaRPr lang="en-US"/>
        </a:p>
      </dgm:t>
    </dgm:pt>
    <dgm:pt modelId="{F3C92A93-4DCF-4B83-8C0D-6A8C02DE6B05}">
      <dgm:prSet phldrT="[Text]" custT="1"/>
      <dgm:spPr/>
      <dgm:t>
        <a:bodyPr/>
        <a:lstStyle/>
        <a:p>
          <a:r>
            <a:rPr lang="en-US" sz="2000" dirty="0" err="1" smtClean="0"/>
            <a:t>Senat</a:t>
          </a:r>
          <a:r>
            <a:rPr lang="en-US" sz="2000" dirty="0" smtClean="0"/>
            <a:t> UPN Veteran Yogyakarta </a:t>
          </a:r>
          <a:r>
            <a:rPr lang="en-US" sz="2000" dirty="0" err="1" smtClean="0"/>
            <a:t>dua</a:t>
          </a:r>
          <a:r>
            <a:rPr lang="en-US" sz="2000" dirty="0" smtClean="0"/>
            <a:t> </a:t>
          </a:r>
          <a:r>
            <a:rPr lang="en-US" sz="2000" dirty="0" err="1" smtClean="0"/>
            <a:t>periode</a:t>
          </a:r>
          <a:r>
            <a:rPr lang="en-US" sz="2000" dirty="0" smtClean="0"/>
            <a:t> 2001-2005 </a:t>
          </a:r>
          <a:r>
            <a:rPr lang="en-US" sz="2000" dirty="0" err="1" smtClean="0"/>
            <a:t>dan</a:t>
          </a:r>
          <a:r>
            <a:rPr lang="en-US" sz="2000" dirty="0" smtClean="0"/>
            <a:t> 2005-2009</a:t>
          </a:r>
          <a:endParaRPr lang="id-ID" sz="2000" dirty="0"/>
        </a:p>
      </dgm:t>
    </dgm:pt>
    <dgm:pt modelId="{F56A7474-E284-4319-A7B1-6E1DD3726DCD}" type="parTrans" cxnId="{357CA0AE-973D-40C9-B48A-FE9AF7821CF3}">
      <dgm:prSet/>
      <dgm:spPr/>
      <dgm:t>
        <a:bodyPr/>
        <a:lstStyle/>
        <a:p>
          <a:endParaRPr lang="en-US"/>
        </a:p>
      </dgm:t>
    </dgm:pt>
    <dgm:pt modelId="{7D533B9E-71A9-4831-A866-EEC9D4EB339A}" type="sibTrans" cxnId="{357CA0AE-973D-40C9-B48A-FE9AF7821CF3}">
      <dgm:prSet/>
      <dgm:spPr/>
      <dgm:t>
        <a:bodyPr/>
        <a:lstStyle/>
        <a:p>
          <a:endParaRPr lang="en-US"/>
        </a:p>
      </dgm:t>
    </dgm:pt>
    <dgm:pt modelId="{F0477689-485D-495C-9E8F-1B1253B45DEA}" type="pres">
      <dgm:prSet presAssocID="{8B58A5E7-41E7-4811-844C-613AE36CB24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77808989-C3FF-4489-B0CF-60C5D9BDB474}" type="pres">
      <dgm:prSet presAssocID="{4155CD7D-78BF-432A-A155-474A87DD957D}" presName="parentText" presStyleLbl="node1" presStyleIdx="0" presStyleCnt="1" custScaleY="140308" custLinFactNeighborY="-7376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427FAF3-A671-42E3-89E7-CB261945AC82}" type="pres">
      <dgm:prSet presAssocID="{4155CD7D-78BF-432A-A155-474A87DD957D}" presName="childText" presStyleLbl="revTx" presStyleIdx="0" presStyleCnt="1" custScaleY="16443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72775523-D22A-4B6A-8FBE-17B3F5F68BD6}" type="presOf" srcId="{F3C92A93-4DCF-4B83-8C0D-6A8C02DE6B05}" destId="{0427FAF3-A671-42E3-89E7-CB261945AC82}" srcOrd="0" destOrd="4" presId="urn:microsoft.com/office/officeart/2005/8/layout/vList2"/>
    <dgm:cxn modelId="{A1E0D42A-414E-43DD-9E49-662A91223BDC}" type="presOf" srcId="{4155CD7D-78BF-432A-A155-474A87DD957D}" destId="{77808989-C3FF-4489-B0CF-60C5D9BDB474}" srcOrd="0" destOrd="0" presId="urn:microsoft.com/office/officeart/2005/8/layout/vList2"/>
    <dgm:cxn modelId="{357CA0AE-973D-40C9-B48A-FE9AF7821CF3}" srcId="{4155CD7D-78BF-432A-A155-474A87DD957D}" destId="{F3C92A93-4DCF-4B83-8C0D-6A8C02DE6B05}" srcOrd="4" destOrd="0" parTransId="{F56A7474-E284-4319-A7B1-6E1DD3726DCD}" sibTransId="{7D533B9E-71A9-4831-A866-EEC9D4EB339A}"/>
    <dgm:cxn modelId="{83215484-BE4C-4582-929A-98F64F694EE8}" type="presOf" srcId="{2A8EBEA8-0070-4F29-88D6-F5FB47509F31}" destId="{0427FAF3-A671-42E3-89E7-CB261945AC82}" srcOrd="0" destOrd="0" presId="urn:microsoft.com/office/officeart/2005/8/layout/vList2"/>
    <dgm:cxn modelId="{A75AD114-F67F-495A-BBD7-299CB1D39991}" srcId="{4155CD7D-78BF-432A-A155-474A87DD957D}" destId="{BA7CCE9F-9316-417C-8243-485EE467F95F}" srcOrd="3" destOrd="0" parTransId="{A46FD5D4-5497-47E4-ACC8-911AB55CD651}" sibTransId="{26D7335C-E1BC-42AA-89BA-C4B40DE37392}"/>
    <dgm:cxn modelId="{A87AA2AA-21D7-4B5D-A4B5-3D208437F89C}" type="presOf" srcId="{E96A2F75-0954-407D-8E2D-C9F3011DEC58}" destId="{0427FAF3-A671-42E3-89E7-CB261945AC82}" srcOrd="0" destOrd="2" presId="urn:microsoft.com/office/officeart/2005/8/layout/vList2"/>
    <dgm:cxn modelId="{7F8FFDC3-69E7-4EE1-B51F-8DC0C26E246B}" type="presOf" srcId="{8B58A5E7-41E7-4811-844C-613AE36CB240}" destId="{F0477689-485D-495C-9E8F-1B1253B45DEA}" srcOrd="0" destOrd="0" presId="urn:microsoft.com/office/officeart/2005/8/layout/vList2"/>
    <dgm:cxn modelId="{A735E8C3-BBD4-4E29-857C-3BB5AB0AB183}" srcId="{4155CD7D-78BF-432A-A155-474A87DD957D}" destId="{E96A2F75-0954-407D-8E2D-C9F3011DEC58}" srcOrd="2" destOrd="0" parTransId="{6C81F9D2-A9D1-4F11-9B02-E0C322D763C2}" sibTransId="{5CCB7D0E-EF6F-43DF-8593-09C48A54363B}"/>
    <dgm:cxn modelId="{C19CB520-9C63-4827-AC13-FBE88847AB98}" type="presOf" srcId="{BA7CCE9F-9316-417C-8243-485EE467F95F}" destId="{0427FAF3-A671-42E3-89E7-CB261945AC82}" srcOrd="0" destOrd="3" presId="urn:microsoft.com/office/officeart/2005/8/layout/vList2"/>
    <dgm:cxn modelId="{DB8C89A0-D974-46FB-A576-E0FD200DA1E2}" type="presOf" srcId="{3FABCF46-5CE0-461B-B44F-A40DCD141C03}" destId="{0427FAF3-A671-42E3-89E7-CB261945AC82}" srcOrd="0" destOrd="1" presId="urn:microsoft.com/office/officeart/2005/8/layout/vList2"/>
    <dgm:cxn modelId="{C170B725-C181-4B7D-A7BB-845C1A075791}" srcId="{4155CD7D-78BF-432A-A155-474A87DD957D}" destId="{2A8EBEA8-0070-4F29-88D6-F5FB47509F31}" srcOrd="0" destOrd="0" parTransId="{2EB8F156-5195-43C0-8DEF-88998B29AC78}" sibTransId="{8D37B238-DB41-44F4-88F6-CEC605B39A2B}"/>
    <dgm:cxn modelId="{FD7D005C-FCF8-491B-91F7-FF583167D93B}" srcId="{4155CD7D-78BF-432A-A155-474A87DD957D}" destId="{3FABCF46-5CE0-461B-B44F-A40DCD141C03}" srcOrd="1" destOrd="0" parTransId="{66005702-77EF-4C69-8C53-143CBAC3E0F7}" sibTransId="{6DBD0622-78CF-43C9-B1BB-3571023A702E}"/>
    <dgm:cxn modelId="{B0233BB7-9669-4D2C-888C-679C143306AC}" srcId="{8B58A5E7-41E7-4811-844C-613AE36CB240}" destId="{4155CD7D-78BF-432A-A155-474A87DD957D}" srcOrd="0" destOrd="0" parTransId="{EF30895B-A07D-440F-AADC-0AF21850F89C}" sibTransId="{F6C19419-2962-4490-8766-F76FE873E167}"/>
    <dgm:cxn modelId="{F82D4986-841C-458C-89A3-8F203D190AB6}" type="presParOf" srcId="{F0477689-485D-495C-9E8F-1B1253B45DEA}" destId="{77808989-C3FF-4489-B0CF-60C5D9BDB474}" srcOrd="0" destOrd="0" presId="urn:microsoft.com/office/officeart/2005/8/layout/vList2"/>
    <dgm:cxn modelId="{588F8496-5AB6-4158-8C9E-49385EBEBD9F}" type="presParOf" srcId="{F0477689-485D-495C-9E8F-1B1253B45DEA}" destId="{0427FAF3-A671-42E3-89E7-CB261945AC82}" srcOrd="1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4B9918-227D-4691-A550-B366604BD05D}">
      <dsp:nvSpPr>
        <dsp:cNvPr id="0" name=""/>
        <dsp:cNvSpPr/>
      </dsp:nvSpPr>
      <dsp:spPr>
        <a:xfrm>
          <a:off x="0" y="125062"/>
          <a:ext cx="6096000" cy="6370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200" kern="1200" dirty="0" smtClean="0"/>
            <a:t>Sertifikasi</a:t>
          </a:r>
          <a:endParaRPr lang="id-ID" sz="2200" kern="1200" dirty="0"/>
        </a:p>
      </dsp:txBody>
      <dsp:txXfrm>
        <a:off x="31099" y="156161"/>
        <a:ext cx="6033802" cy="574867"/>
      </dsp:txXfrm>
    </dsp:sp>
    <dsp:sp modelId="{09C6A14E-E67C-41C6-A563-6E55192CC439}">
      <dsp:nvSpPr>
        <dsp:cNvPr id="0" name=""/>
        <dsp:cNvSpPr/>
      </dsp:nvSpPr>
      <dsp:spPr>
        <a:xfrm>
          <a:off x="0" y="762127"/>
          <a:ext cx="6096000" cy="182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1700" kern="1200" dirty="0" smtClean="0"/>
            <a:t> ISO 27001 :2013 Foundation</a:t>
          </a:r>
          <a:endParaRPr lang="id-ID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1700" kern="1200" dirty="0" smtClean="0"/>
            <a:t>Programmer, LSP Telematika, Indonesia 	</a:t>
          </a:r>
          <a:endParaRPr lang="id-ID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1700" kern="1200" dirty="0" smtClean="0"/>
            <a:t>Project+, CompTIA, USA,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1700" kern="1200" dirty="0" smtClean="0"/>
            <a:t>Pengadaan, LKPP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1700" kern="1200" dirty="0" smtClean="0"/>
            <a:t>System Analis , LSP Telematika</a:t>
          </a:r>
          <a:endParaRPr lang="id-ID" sz="1700" kern="1200" dirty="0" smtClean="0"/>
        </a:p>
      </dsp:txBody>
      <dsp:txXfrm>
        <a:off x="0" y="762127"/>
        <a:ext cx="6096000" cy="1821600"/>
      </dsp:txXfrm>
    </dsp:sp>
    <dsp:sp modelId="{77808989-C3FF-4489-B0CF-60C5D9BDB474}">
      <dsp:nvSpPr>
        <dsp:cNvPr id="0" name=""/>
        <dsp:cNvSpPr/>
      </dsp:nvSpPr>
      <dsp:spPr>
        <a:xfrm>
          <a:off x="0" y="2583727"/>
          <a:ext cx="6096000" cy="63706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200" kern="1200" dirty="0" smtClean="0"/>
            <a:t>Riwayat Pekerjaan</a:t>
          </a:r>
          <a:endParaRPr lang="id-ID" sz="2200" kern="1200" dirty="0"/>
        </a:p>
      </dsp:txBody>
      <dsp:txXfrm>
        <a:off x="31099" y="2614826"/>
        <a:ext cx="6033802" cy="574867"/>
      </dsp:txXfrm>
    </dsp:sp>
    <dsp:sp modelId="{0427FAF3-A671-42E3-89E7-CB261945AC82}">
      <dsp:nvSpPr>
        <dsp:cNvPr id="0" name=""/>
        <dsp:cNvSpPr/>
      </dsp:nvSpPr>
      <dsp:spPr>
        <a:xfrm>
          <a:off x="0" y="3220793"/>
          <a:ext cx="6096000" cy="3278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1700" kern="1200" dirty="0" smtClean="0"/>
            <a:t>Dosen matakuliah Matematika Diskret, Analisa Algoritma, Komputasi Numerik Logika Fuzzty, Otomata dan Pengantar Kompilasi , Pengenalan </a:t>
          </a:r>
          <a:r>
            <a:rPr lang="id-ID" sz="1700" kern="1200" dirty="0" smtClean="0"/>
            <a:t>pola, Matriks dan Ruang Vektor</a:t>
          </a:r>
          <a:endParaRPr lang="id-ID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1700" kern="1200" dirty="0" smtClean="0"/>
            <a:t>Sekretaris JurusanTeknik Informatika UPN Veteran Yogyakarta , </a:t>
          </a:r>
          <a:r>
            <a:rPr lang="id-ID" sz="1700" kern="1200" dirty="0" smtClean="0"/>
            <a:t>2001</a:t>
          </a:r>
          <a:endParaRPr lang="id-ID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1700" kern="1200" dirty="0" smtClean="0"/>
            <a:t>Ketua Jurusan Teknik Informatika UPN Veteran Yogyakarta (2002-2006)</a:t>
          </a:r>
          <a:endParaRPr lang="id-ID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1700" kern="1200" dirty="0" smtClean="0"/>
            <a:t>Kepala UPT Telematika UPN Veteran Yogyakarta (2008 – 2014)</a:t>
          </a:r>
          <a:endParaRPr lang="id-ID" sz="1700" kern="1200" dirty="0"/>
        </a:p>
      </dsp:txBody>
      <dsp:txXfrm>
        <a:off x="0" y="3220793"/>
        <a:ext cx="6096000" cy="3278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C86F193C-C289-4371-A97A-BE0216192A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79314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1725" y="700088"/>
            <a:ext cx="4656138" cy="3492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24363"/>
            <a:ext cx="5029200" cy="418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6BB55178-6231-4D76-9FDA-8501850614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80398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AD7034-A682-4A61-816F-9588E104565D}" type="slidenum">
              <a:rPr lang="en-US"/>
              <a:pPr/>
              <a:t>1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B55178-6231-4D76-9FDA-85018506143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F5ABFA-C565-4C5F-92B2-E422F64930AF}" type="slidenum">
              <a:rPr lang="en-US"/>
              <a:pPr/>
              <a:t>5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ABF1FE-E78B-4C82-9557-B81501D559AE}" type="slidenum">
              <a:rPr lang="en-US"/>
              <a:pPr/>
              <a:t>6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8F177C-C914-4A64-8952-6C86D679B566}" type="slidenum">
              <a:rPr lang="en-US"/>
              <a:pPr/>
              <a:t>7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5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656" r:id="rId12"/>
    <p:sldLayoutId id="2147483666" r:id="rId13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diagramData" Target="../diagrams/data1.xml"/><Relationship Id="rId7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990601"/>
            <a:ext cx="7772400" cy="2591762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Pemrograman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Berorientasi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Objek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6600" dirty="0" smtClean="0">
                <a:latin typeface="Times New Roman" pitchFamily="18" charset="0"/>
                <a:cs typeface="Times New Roman" pitchFamily="18" charset="0"/>
              </a:rPr>
              <a:t>Java Programming</a:t>
            </a:r>
            <a:endParaRPr lang="en-US" b="1" dirty="0" smtClean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Pendahuluan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9216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IDE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toh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1189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Integrated Development Environment  </a:t>
            </a:r>
            <a:r>
              <a:rPr lang="en-US" dirty="0" err="1" smtClean="0"/>
              <a:t>merupakan</a:t>
            </a:r>
            <a:r>
              <a:rPr lang="en-US" dirty="0" smtClean="0"/>
              <a:t> tools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coding program.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lain yang </a:t>
            </a:r>
            <a:r>
              <a:rPr lang="en-US" dirty="0" err="1" smtClean="0"/>
              <a:t>umumnya</a:t>
            </a:r>
            <a:r>
              <a:rPr lang="en-US" dirty="0" smtClean="0"/>
              <a:t> </a:t>
            </a:r>
            <a:r>
              <a:rPr lang="en-US" dirty="0" err="1" smtClean="0"/>
              <a:t>berbayar</a:t>
            </a:r>
            <a:r>
              <a:rPr lang="en-US" dirty="0" smtClean="0"/>
              <a:t> (programmer </a:t>
            </a:r>
            <a:r>
              <a:rPr lang="en-US" dirty="0" err="1" smtClean="0"/>
              <a:t>nya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diperkenankan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IDE </a:t>
            </a:r>
            <a:r>
              <a:rPr lang="en-US" dirty="0" err="1" smtClean="0"/>
              <a:t>nya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), java yang freeware </a:t>
            </a:r>
            <a:r>
              <a:rPr lang="en-US" dirty="0" err="1" smtClean="0"/>
              <a:t>membebaskan</a:t>
            </a:r>
            <a:r>
              <a:rPr lang="en-US" dirty="0" smtClean="0"/>
              <a:t> </a:t>
            </a:r>
            <a:r>
              <a:rPr lang="en-US" dirty="0" err="1" smtClean="0"/>
              <a:t>programmernya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IDE yang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sukai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Beberapa</a:t>
            </a:r>
            <a:r>
              <a:rPr lang="en-US" dirty="0" smtClean="0"/>
              <a:t> IDE yang </a:t>
            </a:r>
            <a:r>
              <a:rPr lang="en-US" dirty="0" err="1" smtClean="0"/>
              <a:t>populer</a:t>
            </a:r>
            <a:r>
              <a:rPr lang="en-US" dirty="0" smtClean="0"/>
              <a:t>, </a:t>
            </a:r>
            <a:r>
              <a:rPr lang="en-US" dirty="0" err="1" smtClean="0"/>
              <a:t>misalnya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Netbeans</a:t>
            </a:r>
            <a:r>
              <a:rPr lang="en-US" dirty="0" smtClean="0"/>
              <a:t>, Eclipse, </a:t>
            </a:r>
            <a:r>
              <a:rPr lang="en-US" dirty="0" err="1" smtClean="0"/>
              <a:t>Jdeveloper</a:t>
            </a:r>
            <a:r>
              <a:rPr lang="en-US" dirty="0" smtClean="0"/>
              <a:t>, Semantic Café, Microsoft Visual J++, Borland </a:t>
            </a:r>
            <a:r>
              <a:rPr lang="en-US" dirty="0" err="1" smtClean="0"/>
              <a:t>JBuilder</a:t>
            </a:r>
            <a:r>
              <a:rPr lang="en-US" dirty="0" smtClean="0"/>
              <a:t>, </a:t>
            </a:r>
            <a:r>
              <a:rPr lang="en-US" dirty="0" err="1" smtClean="0"/>
              <a:t>dll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0" dirty="0" smtClean="0">
                <a:effectLst/>
              </a:rPr>
              <a:t>Tips and </a:t>
            </a:r>
            <a:r>
              <a:rPr lang="en-US" sz="4000" b="0" dirty="0" err="1" smtClean="0">
                <a:effectLst/>
              </a:rPr>
              <a:t>Trik</a:t>
            </a:r>
            <a:r>
              <a:rPr lang="en-US" sz="4000" b="0" dirty="0" smtClean="0">
                <a:effectLst/>
              </a:rPr>
              <a:t> (1)</a:t>
            </a:r>
            <a:endParaRPr lang="en-US" sz="4000" b="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program paling </a:t>
            </a:r>
            <a:r>
              <a:rPr lang="en-US" dirty="0" err="1" smtClean="0"/>
              <a:t>sederhana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class </a:t>
            </a:r>
            <a:r>
              <a:rPr lang="en-US" b="1" i="1" dirty="0" err="1" smtClean="0"/>
              <a:t>N</a:t>
            </a:r>
            <a:r>
              <a:rPr lang="en-US" dirty="0" err="1" smtClean="0"/>
              <a:t>amaclass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// </a:t>
            </a:r>
            <a:r>
              <a:rPr lang="en-US" dirty="0" err="1" smtClean="0"/>
              <a:t>isi</a:t>
            </a:r>
            <a:r>
              <a:rPr lang="en-US" dirty="0" smtClean="0"/>
              <a:t> method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}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}</a:t>
            </a:r>
          </a:p>
          <a:p>
            <a:pPr>
              <a:buNone/>
            </a:pP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program, </a:t>
            </a:r>
            <a:r>
              <a:rPr lang="en-US" dirty="0" err="1" smtClean="0"/>
              <a:t>nama</a:t>
            </a:r>
            <a:r>
              <a:rPr lang="en-US" dirty="0" smtClean="0"/>
              <a:t> file </a:t>
            </a:r>
            <a:r>
              <a:rPr lang="en-US" dirty="0" err="1" smtClean="0"/>
              <a:t>nya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class yang </a:t>
            </a:r>
            <a:r>
              <a:rPr lang="en-US" dirty="0" err="1" smtClean="0"/>
              <a:t>berisi</a:t>
            </a:r>
            <a:r>
              <a:rPr lang="en-US" dirty="0" smtClean="0"/>
              <a:t> method main().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0" dirty="0" smtClean="0">
                <a:effectLst/>
              </a:rPr>
              <a:t>Tips and </a:t>
            </a:r>
            <a:r>
              <a:rPr lang="en-US" sz="4000" b="0" dirty="0" err="1" smtClean="0">
                <a:effectLst/>
              </a:rPr>
              <a:t>Trik</a:t>
            </a:r>
            <a:r>
              <a:rPr lang="en-US" sz="4000" b="0" dirty="0" smtClean="0">
                <a:effectLst/>
              </a:rPr>
              <a:t> (2)</a:t>
            </a:r>
            <a:endParaRPr lang="en-US" sz="4000" b="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menghindari</a:t>
            </a:r>
            <a:r>
              <a:rPr lang="en-US" dirty="0" smtClean="0"/>
              <a:t> syntax error </a:t>
            </a:r>
            <a:r>
              <a:rPr lang="en-US" dirty="0" err="1" smtClean="0"/>
              <a:t>sejak</a:t>
            </a:r>
            <a:r>
              <a:rPr lang="en-US" dirty="0" smtClean="0"/>
              <a:t> </a:t>
            </a:r>
            <a:r>
              <a:rPr lang="en-US" dirty="0" err="1" smtClean="0"/>
              <a:t>dini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coding </a:t>
            </a:r>
            <a:r>
              <a:rPr lang="en-US" b="1" i="1" dirty="0" smtClean="0"/>
              <a:t>separator –separator</a:t>
            </a:r>
            <a:r>
              <a:rPr lang="en-US" dirty="0" smtClean="0"/>
              <a:t>  class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 class </a:t>
            </a:r>
            <a:r>
              <a:rPr lang="en-US" dirty="0" err="1" smtClean="0"/>
              <a:t>lainnya</a:t>
            </a:r>
            <a:r>
              <a:rPr lang="en-US" dirty="0" smtClean="0"/>
              <a:t> </a:t>
            </a:r>
            <a:r>
              <a:rPr lang="en-US" dirty="0" err="1" smtClean="0"/>
              <a:t>diketikkan</a:t>
            </a:r>
            <a:r>
              <a:rPr lang="en-US" dirty="0" smtClean="0"/>
              <a:t> </a:t>
            </a:r>
            <a:r>
              <a:rPr lang="en-US" dirty="0" err="1" smtClean="0"/>
              <a:t>terlebih</a:t>
            </a:r>
            <a:r>
              <a:rPr lang="en-US" dirty="0" smtClean="0"/>
              <a:t> </a:t>
            </a:r>
            <a:r>
              <a:rPr lang="en-US" dirty="0" err="1" smtClean="0"/>
              <a:t>dahulu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class </a:t>
            </a:r>
            <a:r>
              <a:rPr lang="en-US" dirty="0" err="1" smtClean="0"/>
              <a:t>Namaclass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en-US" dirty="0" smtClean="0"/>
              <a:t>      //code program </a:t>
            </a:r>
            <a:r>
              <a:rPr lang="en-US" dirty="0" err="1" smtClean="0"/>
              <a:t>tuh</a:t>
            </a:r>
            <a:r>
              <a:rPr lang="en-US" dirty="0" smtClean="0"/>
              <a:t> </a:t>
            </a:r>
            <a:r>
              <a:rPr lang="en-US" dirty="0" err="1" smtClean="0"/>
              <a:t>disini</a:t>
            </a:r>
            <a:r>
              <a:rPr lang="en-US" dirty="0" smtClean="0"/>
              <a:t>!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>
                <a:solidFill>
                  <a:srgbClr val="FF0000"/>
                </a:solidFill>
              </a:rPr>
              <a:t>}</a:t>
            </a:r>
          </a:p>
          <a:p>
            <a:pPr>
              <a:buNone/>
            </a:pPr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dirty="0" err="1" smtClean="0"/>
              <a:t>kurung</a:t>
            </a:r>
            <a:r>
              <a:rPr lang="en-US" dirty="0" smtClean="0"/>
              <a:t> </a:t>
            </a:r>
            <a:r>
              <a:rPr lang="en-US" dirty="0" err="1" smtClean="0"/>
              <a:t>kurawal</a:t>
            </a:r>
            <a:r>
              <a:rPr lang="en-US" dirty="0" smtClean="0"/>
              <a:t> “{“ </a:t>
            </a:r>
            <a:r>
              <a:rPr lang="en-US" dirty="0" err="1" smtClean="0"/>
              <a:t>dan</a:t>
            </a:r>
            <a:r>
              <a:rPr lang="en-US" dirty="0" smtClean="0"/>
              <a:t> “}”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batas</a:t>
            </a:r>
            <a:r>
              <a:rPr lang="en-US" dirty="0" smtClean="0"/>
              <a:t> class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didahulukan</a:t>
            </a:r>
            <a:r>
              <a:rPr lang="en-US" dirty="0" smtClean="0"/>
              <a:t> </a:t>
            </a:r>
            <a:r>
              <a:rPr lang="en-US" dirty="0" err="1" smtClean="0"/>
              <a:t>diketik</a:t>
            </a:r>
            <a:r>
              <a:rPr lang="en-US" dirty="0" smtClean="0"/>
              <a:t>, </a:t>
            </a:r>
            <a:r>
              <a:rPr lang="en-US" dirty="0" err="1" smtClean="0"/>
              <a:t>selanjutnya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 code program </a:t>
            </a:r>
            <a:r>
              <a:rPr lang="en-US" dirty="0" err="1" smtClean="0"/>
              <a:t>baris-baris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batas</a:t>
            </a:r>
            <a:r>
              <a:rPr lang="en-US" dirty="0" smtClean="0"/>
              <a:t> class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Karakter</a:t>
            </a:r>
            <a:endParaRPr lang="en-US" dirty="0" smtClean="0"/>
          </a:p>
          <a:p>
            <a:r>
              <a:rPr lang="en-US" dirty="0" smtClean="0"/>
              <a:t>Identifier</a:t>
            </a:r>
          </a:p>
          <a:p>
            <a:r>
              <a:rPr lang="en-US" dirty="0" smtClean="0"/>
              <a:t>Keyword</a:t>
            </a:r>
          </a:p>
          <a:p>
            <a:r>
              <a:rPr lang="en-US" dirty="0" smtClean="0"/>
              <a:t>Literal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</a:t>
            </a:r>
          </a:p>
          <a:p>
            <a:r>
              <a:rPr lang="en-US" dirty="0" smtClean="0"/>
              <a:t>Operator</a:t>
            </a:r>
          </a:p>
          <a:p>
            <a:r>
              <a:rPr lang="en-US" dirty="0" smtClean="0"/>
              <a:t>Separator</a:t>
            </a:r>
          </a:p>
          <a:p>
            <a:r>
              <a:rPr lang="en-US" dirty="0" err="1" smtClean="0"/>
              <a:t>Keterangan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komentar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dirty="0" smtClean="0">
                <a:effectLst/>
              </a:rPr>
              <a:t>Token?</a:t>
            </a:r>
            <a:endParaRPr lang="en-US" b="0" dirty="0">
              <a:effectLst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092891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teks</a:t>
            </a:r>
            <a:r>
              <a:rPr lang="en-US" dirty="0" smtClean="0"/>
              <a:t> </a:t>
            </a:r>
            <a:r>
              <a:rPr lang="en-US" dirty="0" err="1" smtClean="0"/>
              <a:t>terkecil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papan</a:t>
            </a:r>
            <a:r>
              <a:rPr lang="en-US" dirty="0" smtClean="0"/>
              <a:t> keyboard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Java.</a:t>
            </a:r>
          </a:p>
          <a:p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Huruf</a:t>
            </a:r>
            <a:r>
              <a:rPr lang="en-US" dirty="0" smtClean="0"/>
              <a:t> (A </a:t>
            </a:r>
            <a:r>
              <a:rPr lang="en-US" dirty="0" err="1" smtClean="0"/>
              <a:t>sampai</a:t>
            </a:r>
            <a:r>
              <a:rPr lang="en-US" dirty="0" smtClean="0"/>
              <a:t> Z, a </a:t>
            </a:r>
            <a:r>
              <a:rPr lang="en-US" dirty="0" err="1" smtClean="0"/>
              <a:t>sampai</a:t>
            </a:r>
            <a:r>
              <a:rPr lang="en-US" dirty="0" smtClean="0"/>
              <a:t> z)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Angka</a:t>
            </a:r>
            <a:r>
              <a:rPr lang="en-US" dirty="0" smtClean="0"/>
              <a:t> (0 </a:t>
            </a:r>
            <a:r>
              <a:rPr lang="en-US" dirty="0" err="1" smtClean="0"/>
              <a:t>sampai</a:t>
            </a:r>
            <a:r>
              <a:rPr lang="en-US" dirty="0" smtClean="0"/>
              <a:t> 9)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Simbol</a:t>
            </a:r>
            <a:r>
              <a:rPr lang="en-US" dirty="0" smtClean="0"/>
              <a:t> </a:t>
            </a:r>
            <a:r>
              <a:rPr lang="en-US" dirty="0" err="1" smtClean="0"/>
              <a:t>matematika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(</a:t>
            </a:r>
            <a:r>
              <a:rPr lang="en-US" dirty="0" err="1" smtClean="0"/>
              <a:t>misal</a:t>
            </a:r>
            <a:r>
              <a:rPr lang="en-US" dirty="0" smtClean="0"/>
              <a:t> *, &amp;, !)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kontrol</a:t>
            </a:r>
            <a:r>
              <a:rPr lang="en-US" dirty="0" smtClean="0"/>
              <a:t> (</a:t>
            </a:r>
            <a:r>
              <a:rPr lang="en-US" dirty="0" err="1" smtClean="0"/>
              <a:t>misal</a:t>
            </a:r>
            <a:r>
              <a:rPr lang="en-US" dirty="0" smtClean="0"/>
              <a:t> </a:t>
            </a:r>
            <a:r>
              <a:rPr lang="en-US" i="1" dirty="0" err="1" smtClean="0"/>
              <a:t>formfeed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newline</a:t>
            </a:r>
            <a:r>
              <a:rPr lang="en-US" dirty="0" smtClean="0"/>
              <a:t>).</a:t>
            </a:r>
          </a:p>
          <a:p>
            <a:pPr>
              <a:buNone/>
            </a:pP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catatan</a:t>
            </a:r>
            <a:r>
              <a:rPr lang="en-US" dirty="0" smtClean="0"/>
              <a:t>,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pendahulunya</a:t>
            </a:r>
            <a:r>
              <a:rPr lang="en-US" dirty="0" smtClean="0"/>
              <a:t> </a:t>
            </a:r>
            <a:r>
              <a:rPr lang="en-US" dirty="0" err="1" smtClean="0"/>
              <a:t>misal</a:t>
            </a:r>
            <a:r>
              <a:rPr lang="en-US" dirty="0" smtClean="0"/>
              <a:t> C </a:t>
            </a:r>
            <a:r>
              <a:rPr lang="en-US" dirty="0" err="1" smtClean="0"/>
              <a:t>atau</a:t>
            </a:r>
            <a:r>
              <a:rPr lang="en-US" dirty="0" smtClean="0"/>
              <a:t> C++, Java TIDAK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7 bit ASCII (American Standard Code for Information Interchange)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,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Unicode 16 bit,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huruf-huruf</a:t>
            </a:r>
            <a:r>
              <a:rPr lang="en-US" dirty="0" smtClean="0"/>
              <a:t> </a:t>
            </a:r>
            <a:r>
              <a:rPr lang="en-US" dirty="0" err="1" smtClean="0"/>
              <a:t>selain</a:t>
            </a:r>
            <a:r>
              <a:rPr lang="en-US" dirty="0" smtClean="0"/>
              <a:t> </a:t>
            </a:r>
            <a:r>
              <a:rPr lang="en-US" dirty="0" err="1" smtClean="0"/>
              <a:t>latin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Java. 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 dirty="0" err="1" smtClean="0">
                <a:effectLst/>
              </a:rPr>
              <a:t>Karakter</a:t>
            </a:r>
            <a:endParaRPr lang="en-US" b="0" dirty="0">
              <a:effectLst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 program </a:t>
            </a:r>
            <a:r>
              <a:rPr lang="en-US" dirty="0" err="1" smtClean="0"/>
              <a:t>wajib</a:t>
            </a:r>
            <a:r>
              <a:rPr lang="en-US" dirty="0" smtClean="0"/>
              <a:t> </a:t>
            </a:r>
            <a:r>
              <a:rPr lang="en-US" dirty="0" err="1" smtClean="0"/>
              <a:t>diberi</a:t>
            </a:r>
            <a:r>
              <a:rPr lang="en-US" dirty="0" smtClean="0"/>
              <a:t> </a:t>
            </a:r>
            <a:r>
              <a:rPr lang="en-US" b="1" i="1" dirty="0" err="1" smtClean="0"/>
              <a:t>nama</a:t>
            </a:r>
            <a:r>
              <a:rPr lang="en-US" b="1" i="1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dideklarasikan</a:t>
            </a:r>
            <a:r>
              <a:rPr lang="en-US" b="1" i="1" dirty="0" smtClean="0"/>
              <a:t>.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, </a:t>
            </a:r>
            <a:r>
              <a:rPr lang="en-US" dirty="0" err="1" smtClean="0"/>
              <a:t>konstanta</a:t>
            </a:r>
            <a:r>
              <a:rPr lang="en-US" dirty="0" smtClean="0"/>
              <a:t>, method, class, package, interface, </a:t>
            </a:r>
            <a:r>
              <a:rPr lang="en-US" dirty="0" err="1" smtClean="0"/>
              <a:t>dan</a:t>
            </a:r>
            <a:r>
              <a:rPr lang="en-US" dirty="0" smtClean="0"/>
              <a:t> file </a:t>
            </a:r>
            <a:r>
              <a:rPr lang="en-US" dirty="0" err="1" smtClean="0"/>
              <a:t>disebut</a:t>
            </a:r>
            <a:r>
              <a:rPr lang="en-US" dirty="0" smtClean="0"/>
              <a:t> identifier.</a:t>
            </a:r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memudahkan</a:t>
            </a:r>
            <a:r>
              <a:rPr lang="en-US" dirty="0" smtClean="0"/>
              <a:t> programmer,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wajib</a:t>
            </a:r>
            <a:r>
              <a:rPr lang="en-US" dirty="0" smtClean="0"/>
              <a:t> </a:t>
            </a:r>
            <a:r>
              <a:rPr lang="en-US" dirty="0" err="1" smtClean="0"/>
              <a:t>unik</a:t>
            </a:r>
            <a:r>
              <a:rPr lang="en-US" dirty="0" smtClean="0"/>
              <a:t> (</a:t>
            </a:r>
            <a:r>
              <a:rPr lang="en-US" dirty="0" err="1" smtClean="0"/>
              <a:t>berbeda</a:t>
            </a:r>
            <a:r>
              <a:rPr lang="en-US" dirty="0" smtClean="0"/>
              <a:t>),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teridentifikasi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compiler.</a:t>
            </a:r>
          </a:p>
          <a:p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penamaan</a:t>
            </a:r>
            <a:r>
              <a:rPr lang="en-US" dirty="0" smtClean="0"/>
              <a:t> identifier:</a:t>
            </a:r>
          </a:p>
          <a:p>
            <a:r>
              <a:rPr lang="en-US" sz="2600" dirty="0" smtClean="0"/>
              <a:t>1. Case sensitive (capital </a:t>
            </a:r>
            <a:r>
              <a:rPr lang="en-US" sz="2600" dirty="0" err="1" smtClean="0"/>
              <a:t>atau</a:t>
            </a:r>
            <a:r>
              <a:rPr lang="en-US" sz="2600" dirty="0" smtClean="0"/>
              <a:t> </a:t>
            </a:r>
            <a:r>
              <a:rPr lang="en-US" sz="2600" dirty="0" err="1" smtClean="0"/>
              <a:t>bukan</a:t>
            </a:r>
            <a:r>
              <a:rPr lang="en-US" sz="2600" dirty="0" smtClean="0"/>
              <a:t> </a:t>
            </a:r>
            <a:r>
              <a:rPr lang="en-US" sz="2600" dirty="0" err="1" smtClean="0"/>
              <a:t>dibedakan</a:t>
            </a:r>
            <a:r>
              <a:rPr lang="en-US" sz="2600" dirty="0" smtClean="0"/>
              <a:t>).</a:t>
            </a:r>
          </a:p>
          <a:p>
            <a:r>
              <a:rPr lang="en-US" sz="2600" dirty="0" smtClean="0"/>
              <a:t>2. </a:t>
            </a:r>
            <a:r>
              <a:rPr lang="en-US" sz="2600" dirty="0" err="1" smtClean="0"/>
              <a:t>Harus</a:t>
            </a:r>
            <a:r>
              <a:rPr lang="en-US" sz="2600" dirty="0" smtClean="0"/>
              <a:t> </a:t>
            </a:r>
            <a:r>
              <a:rPr lang="en-US" sz="2600" dirty="0" err="1" smtClean="0"/>
              <a:t>diawali</a:t>
            </a:r>
            <a:r>
              <a:rPr lang="en-US" sz="2600" dirty="0" smtClean="0"/>
              <a:t> </a:t>
            </a:r>
            <a:r>
              <a:rPr lang="en-US" sz="2600" dirty="0" err="1" smtClean="0"/>
              <a:t>dengan</a:t>
            </a:r>
            <a:r>
              <a:rPr lang="en-US" sz="2600" dirty="0" smtClean="0"/>
              <a:t> </a:t>
            </a:r>
            <a:r>
              <a:rPr lang="en-US" sz="2600" dirty="0" err="1" smtClean="0"/>
              <a:t>huruf</a:t>
            </a:r>
            <a:r>
              <a:rPr lang="en-US" sz="2600" dirty="0" smtClean="0"/>
              <a:t> </a:t>
            </a:r>
            <a:r>
              <a:rPr lang="en-US" sz="2600" dirty="0" err="1" smtClean="0"/>
              <a:t>atau</a:t>
            </a:r>
            <a:r>
              <a:rPr lang="en-US" sz="2600" dirty="0" smtClean="0"/>
              <a:t> </a:t>
            </a:r>
            <a:r>
              <a:rPr lang="en-US" sz="2600" dirty="0" err="1" smtClean="0"/>
              <a:t>simbol</a:t>
            </a:r>
            <a:r>
              <a:rPr lang="en-US" sz="2600" dirty="0" smtClean="0"/>
              <a:t> </a:t>
            </a:r>
            <a:r>
              <a:rPr lang="en-US" sz="2600" dirty="0" err="1" smtClean="0"/>
              <a:t>garis</a:t>
            </a:r>
            <a:r>
              <a:rPr lang="en-US" sz="2600" dirty="0" smtClean="0"/>
              <a:t> </a:t>
            </a:r>
            <a:r>
              <a:rPr lang="en-US" sz="2600" dirty="0" err="1" smtClean="0"/>
              <a:t>bawah</a:t>
            </a:r>
            <a:endParaRPr lang="en-US" sz="2600" dirty="0" smtClean="0"/>
          </a:p>
          <a:p>
            <a:pPr>
              <a:buNone/>
            </a:pPr>
            <a:r>
              <a:rPr lang="en-US" sz="2600" dirty="0" smtClean="0"/>
              <a:t>	    (_) </a:t>
            </a:r>
            <a:r>
              <a:rPr lang="en-US" sz="2600" dirty="0" err="1" smtClean="0"/>
              <a:t>atau</a:t>
            </a:r>
            <a:r>
              <a:rPr lang="en-US" sz="2600" dirty="0" smtClean="0"/>
              <a:t> </a:t>
            </a:r>
            <a:r>
              <a:rPr lang="en-US" sz="2600" dirty="0" err="1" smtClean="0"/>
              <a:t>simbol</a:t>
            </a:r>
            <a:r>
              <a:rPr lang="en-US" sz="2600" dirty="0" smtClean="0"/>
              <a:t> </a:t>
            </a:r>
            <a:r>
              <a:rPr lang="en-US" sz="2600" dirty="0" err="1" smtClean="0"/>
              <a:t>dolar</a:t>
            </a:r>
            <a:r>
              <a:rPr lang="en-US" sz="2600" dirty="0" smtClean="0"/>
              <a:t> ($).</a:t>
            </a:r>
          </a:p>
          <a:p>
            <a:r>
              <a:rPr lang="en-US" sz="2600" dirty="0" smtClean="0"/>
              <a:t>3. </a:t>
            </a:r>
            <a:r>
              <a:rPr lang="en-US" sz="2600" dirty="0" err="1" smtClean="0"/>
              <a:t>Karakter</a:t>
            </a:r>
            <a:r>
              <a:rPr lang="en-US" sz="2600" dirty="0" smtClean="0"/>
              <a:t> </a:t>
            </a:r>
            <a:r>
              <a:rPr lang="en-US" sz="2600" dirty="0" err="1" smtClean="0"/>
              <a:t>berikutnya</a:t>
            </a:r>
            <a:r>
              <a:rPr lang="en-US" sz="2600" dirty="0" smtClean="0"/>
              <a:t> (</a:t>
            </a:r>
            <a:r>
              <a:rPr lang="en-US" sz="2600" dirty="0" err="1" smtClean="0"/>
              <a:t>kedua</a:t>
            </a:r>
            <a:r>
              <a:rPr lang="en-US" sz="2600" dirty="0" smtClean="0"/>
              <a:t> </a:t>
            </a:r>
            <a:r>
              <a:rPr lang="en-US" sz="2600" dirty="0" err="1" smtClean="0"/>
              <a:t>dst</a:t>
            </a:r>
            <a:r>
              <a:rPr lang="en-US" sz="2600" dirty="0" smtClean="0"/>
              <a:t>) </a:t>
            </a:r>
            <a:r>
              <a:rPr lang="en-US" sz="2600" dirty="0" err="1" smtClean="0"/>
              <a:t>pada</a:t>
            </a:r>
            <a:r>
              <a:rPr lang="en-US" sz="2600" dirty="0" smtClean="0"/>
              <a:t> identifier </a:t>
            </a:r>
            <a:r>
              <a:rPr lang="en-US" sz="2600" dirty="0" err="1" smtClean="0"/>
              <a:t>boleh</a:t>
            </a:r>
            <a:r>
              <a:rPr lang="en-US" sz="2600" dirty="0" smtClean="0"/>
              <a:t> </a:t>
            </a:r>
          </a:p>
          <a:p>
            <a:pPr>
              <a:buNone/>
            </a:pPr>
            <a:r>
              <a:rPr lang="en-US" sz="2600" dirty="0" smtClean="0"/>
              <a:t>	    </a:t>
            </a:r>
            <a:r>
              <a:rPr lang="en-US" sz="2600" dirty="0" err="1" smtClean="0"/>
              <a:t>angka</a:t>
            </a:r>
            <a:r>
              <a:rPr lang="en-US" sz="2600" dirty="0" smtClean="0"/>
              <a:t> </a:t>
            </a:r>
            <a:r>
              <a:rPr lang="en-US" sz="2600" dirty="0" err="1" smtClean="0"/>
              <a:t>atau</a:t>
            </a:r>
            <a:r>
              <a:rPr lang="en-US" sz="2600" dirty="0" smtClean="0"/>
              <a:t> </a:t>
            </a:r>
            <a:r>
              <a:rPr lang="en-US" sz="2600" dirty="0" err="1" smtClean="0"/>
              <a:t>karakter</a:t>
            </a:r>
            <a:r>
              <a:rPr lang="en-US" sz="2600" dirty="0" smtClean="0"/>
              <a:t> </a:t>
            </a:r>
            <a:r>
              <a:rPr lang="en-US" sz="2600" dirty="0" err="1" smtClean="0"/>
              <a:t>lainnya</a:t>
            </a:r>
            <a:r>
              <a:rPr lang="en-US" sz="2600" dirty="0" smtClean="0"/>
              <a:t>.</a:t>
            </a:r>
          </a:p>
          <a:p>
            <a:r>
              <a:rPr lang="en-US" sz="2600" dirty="0" smtClean="0"/>
              <a:t>4. </a:t>
            </a:r>
            <a:r>
              <a:rPr lang="en-US" sz="2600" dirty="0" err="1" smtClean="0"/>
              <a:t>Dilarang</a:t>
            </a:r>
            <a:r>
              <a:rPr lang="en-US" sz="2600" dirty="0" smtClean="0"/>
              <a:t> </a:t>
            </a:r>
            <a:r>
              <a:rPr lang="en-US" sz="2600" dirty="0" err="1" smtClean="0"/>
              <a:t>menggunakan</a:t>
            </a:r>
            <a:r>
              <a:rPr lang="en-US" sz="2600" dirty="0" smtClean="0"/>
              <a:t> keyword </a:t>
            </a:r>
            <a:r>
              <a:rPr lang="en-US" sz="2600" dirty="0" err="1" smtClean="0"/>
              <a:t>yg</a:t>
            </a:r>
            <a:r>
              <a:rPr lang="en-US" sz="2600" dirty="0" smtClean="0"/>
              <a:t> </a:t>
            </a:r>
            <a:r>
              <a:rPr lang="en-US" sz="2600" dirty="0" err="1" smtClean="0"/>
              <a:t>dikenal</a:t>
            </a:r>
            <a:r>
              <a:rPr lang="en-US" sz="2600" dirty="0" smtClean="0"/>
              <a:t> compiler </a:t>
            </a:r>
          </a:p>
          <a:p>
            <a:pPr>
              <a:buNone/>
            </a:pPr>
            <a:r>
              <a:rPr lang="en-US" sz="2600" dirty="0" smtClean="0"/>
              <a:t>	    </a:t>
            </a:r>
            <a:r>
              <a:rPr lang="en-US" sz="2600" dirty="0" err="1" smtClean="0"/>
              <a:t>sebagai</a:t>
            </a:r>
            <a:r>
              <a:rPr lang="en-US" sz="2600" dirty="0" smtClean="0"/>
              <a:t> keyword.</a:t>
            </a:r>
          </a:p>
          <a:p>
            <a:endParaRPr lang="en-US" b="1" i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792162"/>
          </a:xfrm>
        </p:spPr>
        <p:txBody>
          <a:bodyPr/>
          <a:lstStyle/>
          <a:p>
            <a:pPr algn="ctr"/>
            <a:r>
              <a:rPr lang="en-US" b="0" dirty="0" smtClean="0">
                <a:effectLst/>
              </a:rPr>
              <a:t>Identifier</a:t>
            </a:r>
            <a:endParaRPr lang="en-US" b="0" dirty="0">
              <a:effectLst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88091"/>
          </a:xfrm>
        </p:spPr>
        <p:txBody>
          <a:bodyPr/>
          <a:lstStyle/>
          <a:p>
            <a:r>
              <a:rPr lang="en-US" dirty="0" err="1" smtClean="0"/>
              <a:t>Konstanta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identifier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literal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yang TETAP.</a:t>
            </a:r>
          </a:p>
          <a:p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final float PHI = 3.14;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ctr"/>
            <a:r>
              <a:rPr lang="en-US" b="0" dirty="0" err="1" smtClean="0">
                <a:effectLst/>
              </a:rPr>
              <a:t>Konstanta</a:t>
            </a:r>
            <a:endParaRPr lang="en-US" b="0" dirty="0">
              <a:effectLst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88091"/>
          </a:xfrm>
        </p:spPr>
        <p:txBody>
          <a:bodyPr/>
          <a:lstStyle/>
          <a:p>
            <a:r>
              <a:rPr lang="en-US" dirty="0" smtClean="0"/>
              <a:t>Keyword </a:t>
            </a:r>
            <a:r>
              <a:rPr lang="en-US" dirty="0" err="1" smtClean="0"/>
              <a:t>adalah</a:t>
            </a:r>
            <a:r>
              <a:rPr lang="en-US" dirty="0" smtClean="0"/>
              <a:t> identifier standard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milik</a:t>
            </a:r>
            <a:r>
              <a:rPr lang="en-US" dirty="0" smtClean="0"/>
              <a:t> Java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dikenali</a:t>
            </a:r>
            <a:r>
              <a:rPr lang="en-US" dirty="0" smtClean="0"/>
              <a:t> compiler java.</a:t>
            </a:r>
          </a:p>
          <a:p>
            <a:endParaRPr lang="en-US" dirty="0" smtClean="0"/>
          </a:p>
          <a:p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dilarang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keyword </a:t>
            </a:r>
            <a:r>
              <a:rPr lang="en-US" dirty="0" err="1" smtClean="0"/>
              <a:t>sebagai</a:t>
            </a:r>
            <a:r>
              <a:rPr lang="en-US" dirty="0" smtClean="0"/>
              <a:t> identifier </a:t>
            </a:r>
            <a:r>
              <a:rPr lang="en-US" dirty="0" err="1" smtClean="0"/>
              <a:t>milik</a:t>
            </a:r>
            <a:r>
              <a:rPr lang="en-US" dirty="0" smtClean="0"/>
              <a:t> programmer.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ctr"/>
            <a:r>
              <a:rPr lang="en-US" b="0" dirty="0" smtClean="0">
                <a:effectLst/>
              </a:rPr>
              <a:t>Keyword</a:t>
            </a:r>
            <a:endParaRPr lang="en-US" b="0" dirty="0">
              <a:effectLst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524000"/>
          <a:ext cx="82296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abstract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packege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threadsafe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private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break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protected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throws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instanceof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public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transient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byvalue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extends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interface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void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finaly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switch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synchronize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continue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goto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ctr"/>
            <a:r>
              <a:rPr lang="en-US" b="0" dirty="0" err="1" smtClean="0">
                <a:effectLst/>
              </a:rPr>
              <a:t>Contoh</a:t>
            </a:r>
            <a:r>
              <a:rPr lang="en-US" b="0" dirty="0" smtClean="0">
                <a:effectLst/>
              </a:rPr>
              <a:t> Keyword</a:t>
            </a:r>
            <a:endParaRPr lang="en-US" b="0" dirty="0">
              <a:effectLst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 dirty="0" smtClean="0">
                <a:effectLst/>
              </a:rPr>
              <a:t>Literal </a:t>
            </a:r>
            <a:r>
              <a:rPr lang="en-US" b="0" dirty="0" err="1" smtClean="0">
                <a:effectLst/>
              </a:rPr>
              <a:t>dan</a:t>
            </a:r>
            <a:r>
              <a:rPr lang="en-US" b="0" dirty="0" smtClean="0">
                <a:effectLst/>
              </a:rPr>
              <a:t> </a:t>
            </a:r>
            <a:r>
              <a:rPr lang="en-US" b="0" dirty="0" err="1" smtClean="0">
                <a:effectLst/>
              </a:rPr>
              <a:t>Tipe</a:t>
            </a:r>
            <a:r>
              <a:rPr lang="en-US" b="0" dirty="0" smtClean="0">
                <a:effectLst/>
              </a:rPr>
              <a:t> Data</a:t>
            </a:r>
            <a:endParaRPr lang="en-US" b="0" dirty="0">
              <a:effectLst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24529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Literal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, </a:t>
            </a:r>
            <a:r>
              <a:rPr lang="en-US" dirty="0" err="1" smtClean="0"/>
              <a:t>konstanta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data.</a:t>
            </a:r>
          </a:p>
          <a:p>
            <a:endParaRPr lang="en-US" dirty="0" smtClean="0"/>
          </a:p>
          <a:p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tiga</a:t>
            </a:r>
            <a:r>
              <a:rPr lang="en-US" dirty="0" smtClean="0"/>
              <a:t> </a:t>
            </a:r>
            <a:r>
              <a:rPr lang="en-US" dirty="0" err="1" smtClean="0"/>
              <a:t>besaran</a:t>
            </a:r>
            <a:r>
              <a:rPr lang="en-US" dirty="0" smtClean="0"/>
              <a:t> literal </a:t>
            </a:r>
            <a:r>
              <a:rPr lang="en-US" dirty="0" err="1" smtClean="0"/>
              <a:t>dalam</a:t>
            </a:r>
            <a:r>
              <a:rPr lang="en-US" dirty="0" smtClean="0"/>
              <a:t> java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, </a:t>
            </a:r>
            <a:r>
              <a:rPr lang="en-US" dirty="0" err="1" smtClean="0"/>
              <a:t>karakter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string.</a:t>
            </a:r>
          </a:p>
          <a:p>
            <a:endParaRPr lang="en-US" dirty="0" smtClean="0"/>
          </a:p>
          <a:p>
            <a:r>
              <a:rPr lang="en-US" dirty="0" smtClean="0"/>
              <a:t>Literal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konstanta</a:t>
            </a:r>
            <a:r>
              <a:rPr lang="en-US" dirty="0" smtClean="0"/>
              <a:t> </a:t>
            </a:r>
            <a:r>
              <a:rPr lang="en-US" dirty="0" err="1" smtClean="0"/>
              <a:t>dikelompokkan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jangkauannya</a:t>
            </a:r>
            <a:r>
              <a:rPr lang="en-US" dirty="0" smtClean="0"/>
              <a:t>: byte, short, </a:t>
            </a:r>
            <a:r>
              <a:rPr lang="en-US" dirty="0" err="1" smtClean="0"/>
              <a:t>int</a:t>
            </a:r>
            <a:r>
              <a:rPr lang="en-US" dirty="0" smtClean="0"/>
              <a:t>, long, float, double,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boolean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konstanta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berisi</a:t>
            </a:r>
            <a:r>
              <a:rPr lang="en-US" dirty="0" smtClean="0"/>
              <a:t> literal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dipesan</a:t>
            </a:r>
            <a:r>
              <a:rPr lang="en-US" dirty="0" smtClean="0"/>
              <a:t> </a:t>
            </a:r>
            <a:r>
              <a:rPr lang="en-US" dirty="0" err="1" smtClean="0"/>
              <a:t>terlebih</a:t>
            </a:r>
            <a:r>
              <a:rPr lang="en-US" dirty="0" smtClean="0"/>
              <a:t> </a:t>
            </a:r>
            <a:r>
              <a:rPr lang="en-US" dirty="0" err="1" smtClean="0"/>
              <a:t>dahulu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deklarasi</a:t>
            </a:r>
            <a:r>
              <a:rPr lang="en-US" dirty="0" smtClean="0"/>
              <a:t> program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dikenalkan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compiler java.</a:t>
            </a:r>
          </a:p>
          <a:p>
            <a:r>
              <a:rPr lang="en-US" dirty="0" smtClean="0"/>
              <a:t> 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deklarasi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beserta</a:t>
            </a:r>
            <a:r>
              <a:rPr lang="en-US" dirty="0" smtClean="0"/>
              <a:t> literal </a:t>
            </a:r>
            <a:r>
              <a:rPr lang="en-US" dirty="0" err="1" smtClean="0"/>
              <a:t>awal</a:t>
            </a:r>
            <a:r>
              <a:rPr lang="en-US" dirty="0" smtClean="0"/>
              <a:t> (</a:t>
            </a:r>
            <a:r>
              <a:rPr lang="en-US" dirty="0" err="1" smtClean="0"/>
              <a:t>inisialisasi</a:t>
            </a:r>
            <a:r>
              <a:rPr lang="en-US" dirty="0" smtClean="0"/>
              <a:t>). </a:t>
            </a:r>
          </a:p>
          <a:p>
            <a:r>
              <a:rPr lang="en-US" dirty="0" smtClean="0"/>
              <a:t>double a=3, b=4;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10;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="" xmlns:p14="http://schemas.microsoft.com/office/powerpoint/2010/main" val="1029213036"/>
              </p:ext>
            </p:extLst>
          </p:nvPr>
        </p:nvGraphicFramePr>
        <p:xfrm>
          <a:off x="2895600" y="116632"/>
          <a:ext cx="6096000" cy="6624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6"/>
          <p:cNvSpPr/>
          <p:nvPr/>
        </p:nvSpPr>
        <p:spPr>
          <a:xfrm>
            <a:off x="152400" y="2667000"/>
            <a:ext cx="25922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 smtClean="0"/>
              <a:t>Novrido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Charibaldi</a:t>
            </a:r>
            <a:endParaRPr lang="en-US" sz="2000" b="1" dirty="0" smtClean="0"/>
          </a:p>
          <a:p>
            <a:pPr algn="ctr"/>
            <a:endParaRPr lang="id-ID" sz="2000" b="1" dirty="0" smtClean="0"/>
          </a:p>
          <a:p>
            <a:pPr algn="ctr"/>
            <a:r>
              <a:rPr lang="id-ID" sz="1600" b="1" dirty="0" smtClean="0"/>
              <a:t>SMAN </a:t>
            </a:r>
            <a:r>
              <a:rPr lang="en-US" sz="1600" b="1" dirty="0" smtClean="0"/>
              <a:t>6</a:t>
            </a:r>
            <a:r>
              <a:rPr lang="id-ID" sz="1600" b="1" dirty="0" smtClean="0"/>
              <a:t> </a:t>
            </a:r>
            <a:r>
              <a:rPr lang="en-US" sz="1600" b="1" dirty="0" smtClean="0"/>
              <a:t>Palembang</a:t>
            </a:r>
          </a:p>
          <a:p>
            <a:pPr algn="ctr"/>
            <a:r>
              <a:rPr lang="id-ID" sz="1600" b="1" dirty="0" smtClean="0"/>
              <a:t> </a:t>
            </a:r>
            <a:endParaRPr lang="en-US" sz="1600" b="1" dirty="0" smtClean="0"/>
          </a:p>
          <a:p>
            <a:pPr algn="ctr"/>
            <a:r>
              <a:rPr lang="id-ID" sz="1600" b="1" dirty="0" smtClean="0"/>
              <a:t>S</a:t>
            </a:r>
            <a:r>
              <a:rPr lang="en-US" sz="1600" b="1" dirty="0" smtClean="0"/>
              <a:t>1</a:t>
            </a:r>
            <a:r>
              <a:rPr lang="id-ID" sz="1600" b="1" dirty="0" smtClean="0"/>
              <a:t> </a:t>
            </a:r>
            <a:r>
              <a:rPr lang="en-US" sz="1600" b="1" dirty="0" smtClean="0"/>
              <a:t>–</a:t>
            </a:r>
            <a:r>
              <a:rPr lang="id-ID" sz="1600" b="1" dirty="0" smtClean="0"/>
              <a:t> </a:t>
            </a:r>
            <a:r>
              <a:rPr lang="en-US" sz="1600" b="1" dirty="0" err="1" smtClean="0"/>
              <a:t>Teknik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Informatika</a:t>
            </a:r>
            <a:r>
              <a:rPr lang="en-US" sz="1600" b="1" dirty="0" smtClean="0"/>
              <a:t> ST.INTEN Bandung</a:t>
            </a:r>
            <a:r>
              <a:rPr lang="id-ID" sz="1600" b="1" dirty="0" smtClean="0"/>
              <a:t> </a:t>
            </a:r>
            <a:endParaRPr lang="en-US" sz="1600" b="1" dirty="0" smtClean="0"/>
          </a:p>
          <a:p>
            <a:pPr algn="ctr"/>
            <a:r>
              <a:rPr lang="en-US" sz="1600" b="1" dirty="0" smtClean="0"/>
              <a:t>1988 – 1995</a:t>
            </a:r>
          </a:p>
          <a:p>
            <a:pPr algn="ctr"/>
            <a:endParaRPr lang="id-ID" sz="1600" b="1" dirty="0" smtClean="0"/>
          </a:p>
          <a:p>
            <a:pPr algn="ctr"/>
            <a:r>
              <a:rPr lang="id-ID" sz="1600" b="1" dirty="0" smtClean="0"/>
              <a:t>S2 </a:t>
            </a:r>
            <a:r>
              <a:rPr lang="en-US" sz="1600" b="1" dirty="0" smtClean="0"/>
              <a:t>-</a:t>
            </a:r>
            <a:r>
              <a:rPr lang="id-ID" sz="1600" b="1" dirty="0" smtClean="0"/>
              <a:t> </a:t>
            </a:r>
            <a:r>
              <a:rPr lang="en-US" sz="1600" b="1" dirty="0" err="1" smtClean="0"/>
              <a:t>Ilmu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Komputer</a:t>
            </a:r>
            <a:r>
              <a:rPr lang="en-US" sz="1600" b="1" dirty="0" smtClean="0"/>
              <a:t> UGM</a:t>
            </a:r>
            <a:r>
              <a:rPr lang="id-ID" sz="1600" b="1" dirty="0" smtClean="0"/>
              <a:t> </a:t>
            </a:r>
            <a:r>
              <a:rPr lang="en-US" sz="1600" b="1" dirty="0" smtClean="0"/>
              <a:t>1998 – 2001</a:t>
            </a:r>
          </a:p>
          <a:p>
            <a:pPr algn="ctr"/>
            <a:endParaRPr lang="id-ID" sz="1600" b="1" dirty="0"/>
          </a:p>
          <a:p>
            <a:pPr algn="ctr"/>
            <a:r>
              <a:rPr lang="id-ID" sz="1600" b="1" dirty="0" smtClean="0"/>
              <a:t>S</a:t>
            </a:r>
            <a:r>
              <a:rPr lang="en-US" sz="1600" b="1" dirty="0" smtClean="0"/>
              <a:t>3 -</a:t>
            </a:r>
            <a:r>
              <a:rPr lang="id-ID" sz="1600" b="1" dirty="0" smtClean="0"/>
              <a:t> Ilmu Komputer UGM </a:t>
            </a:r>
          </a:p>
          <a:p>
            <a:pPr algn="ctr"/>
            <a:r>
              <a:rPr lang="en-US" sz="1600" b="1" dirty="0" smtClean="0"/>
              <a:t>2012</a:t>
            </a:r>
            <a:r>
              <a:rPr lang="id-ID" sz="1600" b="1" dirty="0" smtClean="0"/>
              <a:t> - </a:t>
            </a:r>
            <a:r>
              <a:rPr lang="en-US" sz="1600" b="1" dirty="0" smtClean="0"/>
              <a:t>2019</a:t>
            </a:r>
            <a:endParaRPr lang="id-ID" sz="1600" b="1" dirty="0" smtClean="0"/>
          </a:p>
        </p:txBody>
      </p:sp>
      <p:pic>
        <p:nvPicPr>
          <p:cNvPr id="30721" name="Picture 1" descr="D:\FOTO\Me2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52400" y="228601"/>
            <a:ext cx="2632759" cy="23621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86411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066799"/>
          <a:ext cx="8229600" cy="4724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4038600"/>
                <a:gridCol w="2743200"/>
              </a:tblGrid>
              <a:tr h="729503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Tipe</a:t>
                      </a:r>
                      <a:r>
                        <a:rPr lang="en-US" dirty="0" smtClean="0"/>
                        <a:t> Data </a:t>
                      </a:r>
                      <a:r>
                        <a:rPr lang="en-US" dirty="0" err="1" smtClean="0"/>
                        <a:t>Primitif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Jangkauan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Ukuran</a:t>
                      </a:r>
                      <a:r>
                        <a:rPr lang="en-US" dirty="0" smtClean="0"/>
                        <a:t> (bit)</a:t>
                      </a:r>
                      <a:endParaRPr lang="en-US" dirty="0"/>
                    </a:p>
                  </a:txBody>
                  <a:tcPr anchor="ctr"/>
                </a:tc>
              </a:tr>
              <a:tr h="4226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byte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-128 </a:t>
                      </a:r>
                      <a:r>
                        <a:rPr lang="en-US" dirty="0" err="1" smtClean="0"/>
                        <a:t>sampai</a:t>
                      </a:r>
                      <a:r>
                        <a:rPr lang="en-US" dirty="0" smtClean="0"/>
                        <a:t> 128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  <a:tr h="4226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-32767 </a:t>
                      </a:r>
                      <a:r>
                        <a:rPr lang="en-US" dirty="0" err="1" smtClean="0"/>
                        <a:t>sampai</a:t>
                      </a:r>
                      <a:r>
                        <a:rPr lang="en-US" dirty="0" smtClean="0"/>
                        <a:t> 32767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anchor="ctr"/>
                </a:tc>
              </a:tr>
              <a:tr h="729503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-2147483648 </a:t>
                      </a:r>
                      <a:r>
                        <a:rPr lang="en-US" dirty="0" err="1" smtClean="0"/>
                        <a:t>sampai</a:t>
                      </a:r>
                      <a:r>
                        <a:rPr lang="en-US" dirty="0" smtClean="0"/>
                        <a:t> 2147483647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 anchor="ctr"/>
                </a:tc>
              </a:tr>
              <a:tr h="7295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-9223372036854775808 </a:t>
                      </a:r>
                      <a:r>
                        <a:rPr lang="en-US" dirty="0" err="1" smtClean="0"/>
                        <a:t>sampai</a:t>
                      </a:r>
                      <a:r>
                        <a:rPr lang="en-US" dirty="0" smtClean="0"/>
                        <a:t> 9223372036854775807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 anchor="ctr"/>
                </a:tc>
              </a:tr>
              <a:tr h="4226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single </a:t>
                      </a:r>
                      <a:r>
                        <a:rPr lang="en-US" dirty="0" err="1" smtClean="0"/>
                        <a:t>unicode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anchor="ctr"/>
                </a:tc>
              </a:tr>
              <a:tr h="4226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3.4e-038 </a:t>
                      </a:r>
                      <a:r>
                        <a:rPr lang="en-US" dirty="0" err="1" smtClean="0"/>
                        <a:t>sampai</a:t>
                      </a:r>
                      <a:r>
                        <a:rPr lang="en-US" dirty="0" smtClean="0"/>
                        <a:t> 3.4r+038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 anchor="ctr"/>
                </a:tc>
              </a:tr>
              <a:tr h="4226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1.7e-308 </a:t>
                      </a:r>
                      <a:r>
                        <a:rPr lang="en-US" dirty="0" err="1" smtClean="0"/>
                        <a:t>sampai</a:t>
                      </a:r>
                      <a:r>
                        <a:rPr lang="en-US" dirty="0" smtClean="0"/>
                        <a:t> 1.7e+308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54</a:t>
                      </a:r>
                      <a:endParaRPr lang="en-US" dirty="0"/>
                    </a:p>
                  </a:txBody>
                  <a:tcPr anchor="ctr"/>
                </a:tc>
              </a:tr>
              <a:tr h="422649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boolean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 </a:t>
                      </a:r>
                      <a:r>
                        <a:rPr lang="en-US" dirty="0" err="1" smtClean="0"/>
                        <a:t>atau</a:t>
                      </a:r>
                      <a:r>
                        <a:rPr lang="en-US" dirty="0" smtClean="0"/>
                        <a:t> false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pPr algn="ctr"/>
            <a:r>
              <a:rPr lang="en-US" sz="2800" b="0" dirty="0" err="1" smtClean="0">
                <a:effectLst/>
              </a:rPr>
              <a:t>Contoh</a:t>
            </a:r>
            <a:r>
              <a:rPr lang="en-US" sz="2800" b="0" dirty="0" smtClean="0">
                <a:effectLst/>
              </a:rPr>
              <a:t> </a:t>
            </a:r>
            <a:r>
              <a:rPr lang="en-US" sz="2800" b="0" dirty="0" err="1" smtClean="0">
                <a:effectLst/>
              </a:rPr>
              <a:t>jangkauan</a:t>
            </a:r>
            <a:r>
              <a:rPr lang="en-US" sz="2800" b="0" dirty="0" smtClean="0">
                <a:effectLst/>
              </a:rPr>
              <a:t> </a:t>
            </a:r>
            <a:r>
              <a:rPr lang="en-US" sz="2800" b="0" dirty="0" err="1" smtClean="0">
                <a:effectLst/>
              </a:rPr>
              <a:t>dan</a:t>
            </a:r>
            <a:r>
              <a:rPr lang="en-US" sz="2800" b="0" dirty="0" smtClean="0">
                <a:effectLst/>
              </a:rPr>
              <a:t> </a:t>
            </a:r>
            <a:r>
              <a:rPr lang="en-US" sz="2800" b="0" dirty="0" err="1" smtClean="0">
                <a:effectLst/>
              </a:rPr>
              <a:t>ukuran</a:t>
            </a:r>
            <a:r>
              <a:rPr lang="en-US" sz="2800" b="0" dirty="0" smtClean="0">
                <a:effectLst/>
              </a:rPr>
              <a:t> </a:t>
            </a:r>
            <a:r>
              <a:rPr lang="en-US" sz="2800" b="0" dirty="0" err="1" smtClean="0">
                <a:effectLst/>
              </a:rPr>
              <a:t>tipe</a:t>
            </a:r>
            <a:r>
              <a:rPr lang="en-US" sz="2800" b="0" dirty="0" smtClean="0">
                <a:effectLst/>
              </a:rPr>
              <a:t> data </a:t>
            </a:r>
            <a:r>
              <a:rPr lang="en-US" sz="2800" b="0" dirty="0" err="1" smtClean="0">
                <a:effectLst/>
              </a:rPr>
              <a:t>nya</a:t>
            </a:r>
            <a:endParaRPr lang="en-US" sz="2800" b="0" dirty="0">
              <a:effectLst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88091"/>
          </a:xfrm>
        </p:spPr>
        <p:txBody>
          <a:bodyPr/>
          <a:lstStyle/>
          <a:p>
            <a:r>
              <a:rPr lang="en-US" dirty="0" smtClean="0"/>
              <a:t>Operator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simbol</a:t>
            </a:r>
            <a:r>
              <a:rPr lang="en-US" dirty="0" smtClean="0"/>
              <a:t> </a:t>
            </a:r>
            <a:r>
              <a:rPr lang="en-US" dirty="0" err="1" smtClean="0"/>
              <a:t>khusus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komputasi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/</a:t>
            </a:r>
            <a:r>
              <a:rPr lang="en-US" dirty="0" err="1" smtClean="0"/>
              <a:t>dua</a:t>
            </a:r>
            <a:r>
              <a:rPr lang="en-US" dirty="0" smtClean="0"/>
              <a:t>/</a:t>
            </a:r>
            <a:r>
              <a:rPr lang="en-US" dirty="0" err="1" smtClean="0"/>
              <a:t>tiga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data. </a:t>
            </a:r>
            <a:r>
              <a:rPr lang="en-US" dirty="0" err="1" smtClean="0"/>
              <a:t>Operan-nya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literal, </a:t>
            </a:r>
            <a:r>
              <a:rPr lang="en-US" dirty="0" err="1" smtClean="0"/>
              <a:t>variabel</a:t>
            </a:r>
            <a:r>
              <a:rPr lang="en-US" dirty="0" smtClean="0"/>
              <a:t>, </a:t>
            </a:r>
            <a:r>
              <a:rPr lang="en-US" dirty="0" err="1" smtClean="0"/>
              <a:t>konstanta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argument.</a:t>
            </a:r>
          </a:p>
          <a:p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namaVar1, namaVar2 = 0;</a:t>
            </a:r>
          </a:p>
          <a:p>
            <a:r>
              <a:rPr lang="en-US" dirty="0" smtClean="0"/>
              <a:t>namaVar1 = namaVar2 + 1;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ctr"/>
            <a:r>
              <a:rPr lang="en-US" b="0" dirty="0" smtClean="0">
                <a:effectLst/>
              </a:rPr>
              <a:t>Operator</a:t>
            </a:r>
            <a:endParaRPr lang="en-US" b="0" dirty="0">
              <a:effectLst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990605"/>
          <a:ext cx="8229600" cy="5327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4191000"/>
                <a:gridCol w="2743200"/>
              </a:tblGrid>
              <a:tr h="41543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Prioritas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Kelompok</a:t>
                      </a:r>
                      <a:r>
                        <a:rPr lang="en-US" dirty="0" smtClean="0"/>
                        <a:t> Operator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Keterangan</a:t>
                      </a:r>
                      <a:endParaRPr lang="en-US" dirty="0"/>
                    </a:p>
                  </a:txBody>
                  <a:tcPr anchor="ctr"/>
                </a:tc>
              </a:tr>
              <a:tr h="4154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[ ] </a:t>
                      </a:r>
                      <a:r>
                        <a:rPr lang="en-US" b="1" dirty="0" err="1" smtClean="0"/>
                        <a:t>dan</a:t>
                      </a:r>
                      <a:r>
                        <a:rPr lang="en-US" b="1" dirty="0" smtClean="0"/>
                        <a:t> ( )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mengelompokkan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memisahkan</a:t>
                      </a:r>
                      <a:endParaRPr lang="en-US" dirty="0"/>
                    </a:p>
                  </a:txBody>
                  <a:tcPr anchor="ctr"/>
                </a:tc>
              </a:tr>
              <a:tr h="4154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++</a:t>
                      </a:r>
                      <a:r>
                        <a:rPr lang="en-US" b="1" dirty="0" err="1" smtClean="0"/>
                        <a:t>var</a:t>
                      </a:r>
                      <a:r>
                        <a:rPr lang="en-US" b="1" dirty="0" smtClean="0"/>
                        <a:t>, --</a:t>
                      </a:r>
                      <a:r>
                        <a:rPr lang="en-US" b="1" dirty="0" err="1" smtClean="0"/>
                        <a:t>var</a:t>
                      </a:r>
                      <a:r>
                        <a:rPr lang="en-US" b="1" dirty="0" smtClean="0"/>
                        <a:t>, ~,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instanceof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preincrement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predecrement</a:t>
                      </a:r>
                      <a:r>
                        <a:rPr lang="en-US" dirty="0" smtClean="0"/>
                        <a:t>, unary, </a:t>
                      </a:r>
                      <a:r>
                        <a:rPr lang="en-US" dirty="0" err="1" smtClean="0"/>
                        <a:t>instane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dari</a:t>
                      </a:r>
                      <a:r>
                        <a:rPr lang="en-US" dirty="0" smtClean="0"/>
                        <a:t> class </a:t>
                      </a:r>
                      <a:endParaRPr lang="en-US" dirty="0"/>
                    </a:p>
                  </a:txBody>
                  <a:tcPr anchor="ctr"/>
                </a:tc>
              </a:tr>
              <a:tr h="4154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(type) (casting)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4154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!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</a:t>
                      </a:r>
                      <a:endParaRPr lang="en-US" dirty="0"/>
                    </a:p>
                  </a:txBody>
                  <a:tcPr anchor="ctr"/>
                </a:tc>
              </a:tr>
              <a:tr h="4154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*,</a:t>
                      </a:r>
                      <a:r>
                        <a:rPr lang="en-US" b="1" baseline="0" dirty="0" smtClean="0"/>
                        <a:t> /, %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kali, </a:t>
                      </a:r>
                      <a:r>
                        <a:rPr lang="en-US" dirty="0" err="1" smtClean="0"/>
                        <a:t>bagi</a:t>
                      </a:r>
                      <a:r>
                        <a:rPr lang="en-US" dirty="0" smtClean="0"/>
                        <a:t> modulus</a:t>
                      </a:r>
                      <a:endParaRPr lang="en-US" dirty="0"/>
                    </a:p>
                  </a:txBody>
                  <a:tcPr anchor="ctr"/>
                </a:tc>
              </a:tr>
              <a:tr h="4154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+, -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tambah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kurang</a:t>
                      </a:r>
                      <a:endParaRPr lang="en-US" dirty="0"/>
                    </a:p>
                  </a:txBody>
                  <a:tcPr anchor="ctr"/>
                </a:tc>
              </a:tr>
              <a:tr h="4154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&lt;&lt;, &gt;&gt;, &gt;&gt;&gt;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geser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untuk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bilangan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biner</a:t>
                      </a:r>
                      <a:endParaRPr lang="en-US" dirty="0"/>
                    </a:p>
                  </a:txBody>
                  <a:tcPr anchor="ctr"/>
                </a:tc>
              </a:tr>
              <a:tr h="4154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&lt;, &gt;, &lt;=, &gt;=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pembandingan</a:t>
                      </a:r>
                      <a:endParaRPr lang="en-US" dirty="0"/>
                    </a:p>
                  </a:txBody>
                  <a:tcPr anchor="ctr"/>
                </a:tc>
              </a:tr>
              <a:tr h="4154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==,</a:t>
                      </a:r>
                      <a:r>
                        <a:rPr lang="en-US" b="1" baseline="0" dirty="0" smtClean="0"/>
                        <a:t> !=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kesamaan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ketidaksamaan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 dirty="0" err="1" smtClean="0">
                <a:effectLst/>
              </a:rPr>
              <a:t>Contoh</a:t>
            </a:r>
            <a:r>
              <a:rPr lang="en-US" b="0" dirty="0" smtClean="0">
                <a:effectLst/>
              </a:rPr>
              <a:t> Operator </a:t>
            </a:r>
            <a:r>
              <a:rPr lang="en-US" b="0" dirty="0" err="1" smtClean="0">
                <a:effectLst/>
              </a:rPr>
              <a:t>dan</a:t>
            </a:r>
            <a:r>
              <a:rPr lang="en-US" b="0" dirty="0" smtClean="0">
                <a:effectLst/>
              </a:rPr>
              <a:t> </a:t>
            </a:r>
            <a:r>
              <a:rPr lang="en-US" b="0" dirty="0" err="1" smtClean="0">
                <a:effectLst/>
              </a:rPr>
              <a:t>Prioritas-nya</a:t>
            </a:r>
            <a:endParaRPr lang="en-US" b="0" dirty="0">
              <a:effectLst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914400"/>
          <a:ext cx="8229600" cy="5115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3581400"/>
                <a:gridCol w="3429000"/>
              </a:tblGrid>
              <a:tr h="6095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Prioritas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Kelompok</a:t>
                      </a:r>
                      <a:r>
                        <a:rPr lang="en-US" dirty="0" smtClean="0"/>
                        <a:t> Operator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Keterangan</a:t>
                      </a:r>
                      <a:endParaRPr lang="en-US" dirty="0"/>
                    </a:p>
                  </a:txBody>
                  <a:tcPr anchor="ctr"/>
                </a:tc>
              </a:tr>
              <a:tr h="4469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&amp;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and</a:t>
                      </a:r>
                      <a:endParaRPr lang="en-US" dirty="0"/>
                    </a:p>
                  </a:txBody>
                  <a:tcPr anchor="ctr"/>
                </a:tc>
              </a:tr>
              <a:tr h="4469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^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exclusive or</a:t>
                      </a:r>
                      <a:endParaRPr lang="en-US" dirty="0"/>
                    </a:p>
                  </a:txBody>
                  <a:tcPr anchor="ctr"/>
                </a:tc>
              </a:tr>
              <a:tr h="4469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|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unconditional or</a:t>
                      </a:r>
                      <a:endParaRPr lang="en-US" dirty="0"/>
                    </a:p>
                  </a:txBody>
                  <a:tcPr anchor="ctr"/>
                </a:tc>
              </a:tr>
              <a:tr h="4469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&amp;&amp;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conditional and</a:t>
                      </a:r>
                      <a:endParaRPr lang="en-US" dirty="0"/>
                    </a:p>
                  </a:txBody>
                  <a:tcPr anchor="ctr"/>
                </a:tc>
              </a:tr>
              <a:tr h="4469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||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conditional or</a:t>
                      </a:r>
                      <a:endParaRPr lang="en-US" dirty="0"/>
                    </a:p>
                  </a:txBody>
                  <a:tcPr anchor="ctr"/>
                </a:tc>
              </a:tr>
              <a:tr h="6886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?: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Shorthand </a:t>
                      </a:r>
                      <a:r>
                        <a:rPr lang="en-US" dirty="0" err="1" smtClean="0"/>
                        <a:t>untuk</a:t>
                      </a:r>
                      <a:r>
                        <a:rPr lang="en-US" dirty="0" smtClean="0"/>
                        <a:t> if..then…else…</a:t>
                      </a:r>
                      <a:endParaRPr lang="en-US" dirty="0"/>
                    </a:p>
                  </a:txBody>
                  <a:tcPr anchor="ctr"/>
                </a:tc>
              </a:tr>
              <a:tr h="4469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=, +=, -=, *=, /=, %=, ^=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 </a:t>
                      </a:r>
                      <a:r>
                        <a:rPr lang="en-US" dirty="0" err="1" smtClean="0"/>
                        <a:t>penugasan</a:t>
                      </a:r>
                      <a:endParaRPr lang="en-US" dirty="0"/>
                    </a:p>
                  </a:txBody>
                  <a:tcPr anchor="ctr"/>
                </a:tc>
              </a:tr>
              <a:tr h="4469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&amp;=, |=, &lt;&lt;=, &gt;&gt;=, &gt;&gt;&gt;=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 </a:t>
                      </a:r>
                      <a:r>
                        <a:rPr lang="en-US" dirty="0" err="1" smtClean="0"/>
                        <a:t>penugasan</a:t>
                      </a:r>
                      <a:endParaRPr lang="en-US" dirty="0"/>
                    </a:p>
                  </a:txBody>
                  <a:tcPr anchor="ctr"/>
                </a:tc>
              </a:tr>
              <a:tr h="6886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var</a:t>
                      </a:r>
                      <a:r>
                        <a:rPr lang="en-US" b="1" dirty="0" smtClean="0"/>
                        <a:t>++, </a:t>
                      </a:r>
                      <a:r>
                        <a:rPr lang="en-US" b="1" dirty="0" err="1" smtClean="0"/>
                        <a:t>var</a:t>
                      </a:r>
                      <a:r>
                        <a:rPr lang="en-US" b="1" dirty="0" smtClean="0"/>
                        <a:t>--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posincrement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postdecrement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 dirty="0" err="1" smtClean="0">
                <a:effectLst/>
              </a:rPr>
              <a:t>Contoh</a:t>
            </a:r>
            <a:r>
              <a:rPr lang="en-US" b="0" dirty="0" smtClean="0">
                <a:effectLst/>
              </a:rPr>
              <a:t> Operator </a:t>
            </a:r>
            <a:r>
              <a:rPr lang="en-US" b="0" dirty="0" err="1" smtClean="0">
                <a:effectLst/>
              </a:rPr>
              <a:t>dan</a:t>
            </a:r>
            <a:r>
              <a:rPr lang="en-US" b="0" dirty="0" smtClean="0">
                <a:effectLst/>
              </a:rPr>
              <a:t> </a:t>
            </a:r>
            <a:r>
              <a:rPr lang="en-US" b="0" dirty="0" err="1" smtClean="0">
                <a:effectLst/>
              </a:rPr>
              <a:t>Prioritas-nya</a:t>
            </a:r>
            <a:endParaRPr lang="en-US" b="0" dirty="0">
              <a:effectLst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43400"/>
          </a:xfrm>
        </p:spPr>
        <p:txBody>
          <a:bodyPr>
            <a:noAutofit/>
          </a:bodyPr>
          <a:lstStyle/>
          <a:p>
            <a:r>
              <a:rPr lang="en-US" sz="4800" dirty="0" smtClean="0"/>
              <a:t>Separator </a:t>
            </a:r>
            <a:r>
              <a:rPr lang="en-US" sz="4800" dirty="0" err="1" smtClean="0"/>
              <a:t>menginformasikan</a:t>
            </a:r>
            <a:r>
              <a:rPr lang="en-US" sz="4800" dirty="0" smtClean="0"/>
              <a:t> </a:t>
            </a:r>
            <a:r>
              <a:rPr lang="en-US" sz="4800" dirty="0" err="1" smtClean="0"/>
              <a:t>kepada</a:t>
            </a:r>
            <a:r>
              <a:rPr lang="en-US" sz="4800" dirty="0" smtClean="0"/>
              <a:t> compiler java </a:t>
            </a:r>
            <a:r>
              <a:rPr lang="en-US" sz="4800" dirty="0" err="1" smtClean="0"/>
              <a:t>mengenai</a:t>
            </a:r>
            <a:r>
              <a:rPr lang="en-US" sz="4800" dirty="0" smtClean="0"/>
              <a:t> </a:t>
            </a:r>
            <a:r>
              <a:rPr lang="en-US" sz="4800" dirty="0" err="1" smtClean="0"/>
              <a:t>adanya</a:t>
            </a:r>
            <a:r>
              <a:rPr lang="en-US" sz="4800" dirty="0" smtClean="0"/>
              <a:t> </a:t>
            </a:r>
            <a:r>
              <a:rPr lang="en-US" sz="4800" dirty="0" err="1" smtClean="0"/>
              <a:t>kelompok</a:t>
            </a:r>
            <a:r>
              <a:rPr lang="en-US" sz="4800" dirty="0" smtClean="0"/>
              <a:t> </a:t>
            </a:r>
            <a:r>
              <a:rPr lang="en-US" sz="4800" dirty="0" err="1" smtClean="0"/>
              <a:t>kode</a:t>
            </a:r>
            <a:r>
              <a:rPr lang="en-US" sz="4800" dirty="0" smtClean="0"/>
              <a:t> program.</a:t>
            </a:r>
            <a:endParaRPr lang="en-US" sz="4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73162"/>
          </a:xfrm>
        </p:spPr>
        <p:txBody>
          <a:bodyPr>
            <a:noAutofit/>
          </a:bodyPr>
          <a:lstStyle/>
          <a:p>
            <a:pPr algn="ctr"/>
            <a:r>
              <a:rPr lang="en-US" sz="5400" b="0" dirty="0" smtClean="0">
                <a:effectLst/>
              </a:rPr>
              <a:t>Separator</a:t>
            </a:r>
            <a:endParaRPr lang="en-US" sz="5400" b="0" dirty="0">
              <a:effectLst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43000"/>
          <a:ext cx="8229600" cy="537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3124200"/>
                <a:gridCol w="3886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Notasi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Nama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Deskripsi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(..)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kurung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buka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err="1" smtClean="0"/>
                        <a:t>kurung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tutup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Mengelompokkan</a:t>
                      </a:r>
                      <a:r>
                        <a:rPr lang="en-US" sz="1600" dirty="0" smtClean="0"/>
                        <a:t> parameter method </a:t>
                      </a:r>
                      <a:endParaRPr 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{…}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kurung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kurawal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buka</a:t>
                      </a:r>
                      <a:r>
                        <a:rPr lang="en-US" sz="1600" dirty="0" smtClean="0"/>
                        <a:t>,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kurung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kurawal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tutup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Mengelompokkan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nilai-nilai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suatu</a:t>
                      </a:r>
                      <a:r>
                        <a:rPr lang="en-US" sz="1600" dirty="0" smtClean="0"/>
                        <a:t> array, </a:t>
                      </a:r>
                    </a:p>
                    <a:p>
                      <a:pPr algn="ctr"/>
                      <a:r>
                        <a:rPr lang="en-US" sz="1600" dirty="0" err="1" smtClean="0"/>
                        <a:t>Menentukan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blok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batas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mulai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dan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batas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akhir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untuk</a:t>
                      </a:r>
                      <a:r>
                        <a:rPr lang="en-US" sz="1600" dirty="0" smtClean="0"/>
                        <a:t> </a:t>
                      </a:r>
                    </a:p>
                    <a:p>
                      <a:pPr algn="ctr"/>
                      <a:r>
                        <a:rPr lang="en-US" sz="1600" dirty="0" err="1" smtClean="0"/>
                        <a:t>kode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di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dalam</a:t>
                      </a:r>
                      <a:r>
                        <a:rPr lang="en-US" sz="1600" dirty="0" smtClean="0"/>
                        <a:t> class </a:t>
                      </a:r>
                      <a:r>
                        <a:rPr lang="en-US" sz="1600" dirty="0" err="1" smtClean="0"/>
                        <a:t>dan</a:t>
                      </a:r>
                      <a:r>
                        <a:rPr lang="en-US" sz="1600" dirty="0" smtClean="0"/>
                        <a:t> </a:t>
                      </a:r>
                    </a:p>
                    <a:p>
                      <a:pPr algn="ctr"/>
                      <a:r>
                        <a:rPr lang="en-US" sz="1600" dirty="0" err="1" smtClean="0"/>
                        <a:t>kode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di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dalam</a:t>
                      </a:r>
                      <a:r>
                        <a:rPr lang="en-US" sz="1600" baseline="0" dirty="0" smtClean="0"/>
                        <a:t> method</a:t>
                      </a:r>
                      <a:endParaRPr 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[…}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Kurung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siku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buka</a:t>
                      </a:r>
                      <a:r>
                        <a:rPr lang="en-US" sz="1600" dirty="0" smtClean="0"/>
                        <a:t>, </a:t>
                      </a:r>
                    </a:p>
                    <a:p>
                      <a:pPr algn="ctr"/>
                      <a:r>
                        <a:rPr lang="en-US" sz="1600" dirty="0" err="1" smtClean="0"/>
                        <a:t>kurung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siku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tutup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Mendeklarasikan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tipe</a:t>
                      </a:r>
                      <a:r>
                        <a:rPr lang="en-US" sz="1600" dirty="0" smtClean="0"/>
                        <a:t> array</a:t>
                      </a:r>
                      <a:endParaRPr 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;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titik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koma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Mengakhiri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satu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baris</a:t>
                      </a:r>
                      <a:r>
                        <a:rPr lang="en-US" sz="1600" dirty="0" smtClean="0"/>
                        <a:t> program</a:t>
                      </a:r>
                      <a:endParaRPr 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,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koma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Memisahkan</a:t>
                      </a:r>
                      <a:r>
                        <a:rPr lang="en-US" sz="1600" dirty="0" smtClean="0"/>
                        <a:t> identifier-identifier </a:t>
                      </a:r>
                      <a:r>
                        <a:rPr lang="en-US" sz="1600" dirty="0" err="1" smtClean="0"/>
                        <a:t>di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bagian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deklarasi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variabel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atau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konstanta</a:t>
                      </a:r>
                      <a:endParaRPr 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.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titik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Memisahkan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nama-nama</a:t>
                      </a:r>
                      <a:r>
                        <a:rPr lang="en-US" sz="1600" dirty="0" smtClean="0"/>
                        <a:t> package,</a:t>
                      </a:r>
                    </a:p>
                    <a:p>
                      <a:pPr algn="ctr"/>
                      <a:r>
                        <a:rPr lang="en-US" sz="1600" dirty="0" err="1" smtClean="0"/>
                        <a:t>Memisahkan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nama</a:t>
                      </a:r>
                      <a:r>
                        <a:rPr lang="en-US" sz="1600" dirty="0" smtClean="0"/>
                        <a:t> class </a:t>
                      </a:r>
                      <a:r>
                        <a:rPr lang="en-US" sz="1600" dirty="0" err="1" smtClean="0"/>
                        <a:t>dan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nama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objek</a:t>
                      </a:r>
                      <a:r>
                        <a:rPr lang="en-US" sz="1600" dirty="0" smtClean="0"/>
                        <a:t>,</a:t>
                      </a:r>
                    </a:p>
                    <a:p>
                      <a:pPr algn="ctr"/>
                      <a:r>
                        <a:rPr lang="en-US" sz="1600" dirty="0" err="1" smtClean="0"/>
                        <a:t>Memisahkan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nama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objek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dan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nama</a:t>
                      </a:r>
                      <a:r>
                        <a:rPr lang="en-US" sz="1600" baseline="0" dirty="0" smtClean="0"/>
                        <a:t> method.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ctr"/>
            <a:r>
              <a:rPr lang="en-US" b="0" dirty="0" err="1" smtClean="0">
                <a:effectLst/>
              </a:rPr>
              <a:t>Contoh</a:t>
            </a:r>
            <a:r>
              <a:rPr lang="en-US" b="0" dirty="0" smtClean="0">
                <a:effectLst/>
              </a:rPr>
              <a:t> Separator</a:t>
            </a:r>
            <a:endParaRPr lang="en-US" b="0" dirty="0">
              <a:effectLst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11891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Keterangan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komentar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program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arti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compiler, </a:t>
            </a:r>
            <a:r>
              <a:rPr lang="en-US" dirty="0" err="1" smtClean="0"/>
              <a:t>artinya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komentar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ikut</a:t>
            </a:r>
            <a:r>
              <a:rPr lang="en-US" dirty="0" smtClean="0"/>
              <a:t> </a:t>
            </a:r>
            <a:r>
              <a:rPr lang="en-US" dirty="0" err="1" smtClean="0"/>
              <a:t>diproses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compiler. </a:t>
            </a:r>
          </a:p>
          <a:p>
            <a:r>
              <a:rPr lang="en-US" dirty="0" err="1" smtClean="0"/>
              <a:t>Keterangan</a:t>
            </a:r>
            <a:r>
              <a:rPr lang="en-US" dirty="0" smtClean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berguna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mengingat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program.</a:t>
            </a:r>
          </a:p>
          <a:p>
            <a:r>
              <a:rPr lang="en-US" dirty="0" err="1" smtClean="0"/>
              <a:t>Ada</a:t>
            </a:r>
            <a:r>
              <a:rPr lang="en-US" dirty="0" smtClean="0"/>
              <a:t> 3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keterangan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smtClean="0"/>
              <a:t>java:</a:t>
            </a:r>
            <a:endParaRPr lang="en-US" dirty="0" smtClean="0"/>
          </a:p>
          <a:p>
            <a:r>
              <a:rPr lang="en-US" dirty="0" smtClean="0"/>
              <a:t>//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keterangan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endParaRPr lang="en-US" dirty="0" smtClean="0"/>
          </a:p>
          <a:p>
            <a:r>
              <a:rPr lang="en-US" dirty="0" smtClean="0"/>
              <a:t>/*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keterangan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1 </a:t>
            </a:r>
            <a:r>
              <a:rPr lang="en-US" dirty="0" err="1" smtClean="0"/>
              <a:t>baris</a:t>
            </a:r>
            <a:r>
              <a:rPr lang="en-US" dirty="0" smtClean="0"/>
              <a:t> */</a:t>
            </a:r>
          </a:p>
          <a:p>
            <a:r>
              <a:rPr lang="en-US" dirty="0" smtClean="0"/>
              <a:t>/**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keterangan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1 </a:t>
            </a:r>
            <a:r>
              <a:rPr lang="en-US" dirty="0" err="1" smtClean="0"/>
              <a:t>baris</a:t>
            </a:r>
            <a:r>
              <a:rPr lang="en-US" dirty="0" smtClean="0"/>
              <a:t> */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ctr"/>
            <a:r>
              <a:rPr lang="en-US" b="0" dirty="0" err="1" smtClean="0">
                <a:effectLst/>
              </a:rPr>
              <a:t>Keterangan</a:t>
            </a:r>
            <a:r>
              <a:rPr lang="en-US" b="0" dirty="0" smtClean="0">
                <a:effectLst/>
              </a:rPr>
              <a:t> </a:t>
            </a:r>
            <a:r>
              <a:rPr lang="en-US" b="0" dirty="0" err="1" smtClean="0">
                <a:effectLst/>
              </a:rPr>
              <a:t>dan</a:t>
            </a:r>
            <a:r>
              <a:rPr lang="en-US" b="0" dirty="0" smtClean="0">
                <a:effectLst/>
              </a:rPr>
              <a:t> </a:t>
            </a:r>
            <a:r>
              <a:rPr lang="en-US" b="0" dirty="0" err="1" smtClean="0">
                <a:effectLst/>
              </a:rPr>
              <a:t>Komentar</a:t>
            </a:r>
            <a:endParaRPr lang="en-US" b="0" dirty="0">
              <a:effectLst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5105400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referensi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yang </a:t>
            </a:r>
            <a:r>
              <a:rPr lang="en-US" dirty="0" err="1" smtClean="0"/>
              <a:t>berupa</a:t>
            </a:r>
            <a:r>
              <a:rPr lang="en-US" dirty="0" smtClean="0"/>
              <a:t> class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berjenis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berarti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deklarasinya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dejkarasi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primitif</a:t>
            </a:r>
            <a:r>
              <a:rPr lang="en-US" dirty="0" smtClean="0"/>
              <a:t>,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inisilisasi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umumnya</a:t>
            </a:r>
            <a:r>
              <a:rPr lang="en-US" dirty="0" smtClean="0"/>
              <a:t>, </a:t>
            </a:r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r>
              <a:rPr lang="en-US" b="1" dirty="0" smtClean="0"/>
              <a:t>Integer </a:t>
            </a:r>
            <a:r>
              <a:rPr lang="en-US" b="1" dirty="0" err="1" smtClean="0"/>
              <a:t>i</a:t>
            </a:r>
            <a:r>
              <a:rPr lang="en-US" b="1" dirty="0" smtClean="0"/>
              <a:t> = new Integer(10);</a:t>
            </a:r>
          </a:p>
          <a:p>
            <a:r>
              <a:rPr lang="en-US" b="1" dirty="0" smtClean="0"/>
              <a:t>Double  d = new Double(3.5);</a:t>
            </a:r>
          </a:p>
          <a:p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referensi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kegunaan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kesamaan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primitif</a:t>
            </a:r>
            <a:r>
              <a:rPr lang="en-US" dirty="0" smtClean="0"/>
              <a:t>,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membedakan</a:t>
            </a:r>
            <a:r>
              <a:rPr lang="en-US" dirty="0" smtClean="0"/>
              <a:t> </a:t>
            </a:r>
            <a:r>
              <a:rPr lang="en-US" dirty="0" err="1" smtClean="0"/>
              <a:t>hanyalah</a:t>
            </a:r>
            <a:r>
              <a:rPr lang="en-US" dirty="0" smtClean="0"/>
              <a:t> </a:t>
            </a:r>
            <a:r>
              <a:rPr lang="en-US" dirty="0" err="1" smtClean="0"/>
              <a:t>alokasi</a:t>
            </a:r>
            <a:r>
              <a:rPr lang="en-US" dirty="0" smtClean="0"/>
              <a:t> </a:t>
            </a:r>
            <a:r>
              <a:rPr lang="en-US" dirty="0" err="1" smtClean="0"/>
              <a:t>memori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menampung</a:t>
            </a:r>
            <a:r>
              <a:rPr lang="en-US" dirty="0" smtClean="0"/>
              <a:t> literal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variabel-variabel</a:t>
            </a:r>
            <a:r>
              <a:rPr lang="en-US" dirty="0" smtClean="0"/>
              <a:t> </a:t>
            </a:r>
            <a:r>
              <a:rPr lang="en-US" dirty="0" err="1" smtClean="0"/>
              <a:t>nya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Referensi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14400"/>
            <a:ext cx="8534400" cy="533400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err="1" smtClean="0"/>
              <a:t>Kegunaan</a:t>
            </a:r>
            <a:r>
              <a:rPr lang="en-US" sz="2800" dirty="0" smtClean="0"/>
              <a:t> </a:t>
            </a:r>
            <a:r>
              <a:rPr lang="en-US" sz="2800" dirty="0" err="1" smtClean="0"/>
              <a:t>fitur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mengkonversi</a:t>
            </a:r>
            <a:r>
              <a:rPr lang="en-US" sz="2800" dirty="0" smtClean="0"/>
              <a:t> </a:t>
            </a:r>
            <a:r>
              <a:rPr lang="en-US" sz="2800" dirty="0" err="1" smtClean="0"/>
              <a:t>tipe</a:t>
            </a:r>
            <a:r>
              <a:rPr lang="en-US" sz="2800" dirty="0" smtClean="0"/>
              <a:t> data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referensi</a:t>
            </a:r>
            <a:r>
              <a:rPr lang="en-US" sz="2800" dirty="0" smtClean="0"/>
              <a:t> </a:t>
            </a:r>
            <a:r>
              <a:rPr lang="en-US" sz="2800" dirty="0" err="1" smtClean="0"/>
              <a:t>ke</a:t>
            </a:r>
            <a:r>
              <a:rPr lang="en-US" sz="2800" dirty="0" smtClean="0"/>
              <a:t> </a:t>
            </a:r>
            <a:r>
              <a:rPr lang="en-US" sz="2800" dirty="0" err="1" smtClean="0"/>
              <a:t>primitif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sebaliknya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Contoh</a:t>
            </a:r>
            <a:r>
              <a:rPr lang="en-US" sz="2800" dirty="0" smtClean="0"/>
              <a:t>:</a:t>
            </a:r>
          </a:p>
          <a:p>
            <a:r>
              <a:rPr lang="en-US" sz="2800" b="1" dirty="0" err="1" smtClean="0"/>
              <a:t>int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varPrim</a:t>
            </a:r>
            <a:r>
              <a:rPr lang="en-US" sz="2800" b="1" dirty="0" smtClean="0"/>
              <a:t> = 10;</a:t>
            </a:r>
          </a:p>
          <a:p>
            <a:r>
              <a:rPr lang="en-US" sz="2800" b="1" dirty="0" smtClean="0"/>
              <a:t>Integer </a:t>
            </a:r>
            <a:r>
              <a:rPr lang="en-US" sz="2800" b="1" dirty="0" err="1" smtClean="0"/>
              <a:t>varRef</a:t>
            </a:r>
            <a:r>
              <a:rPr lang="en-US" sz="2800" b="1" dirty="0" smtClean="0"/>
              <a:t> = new Integer(12);</a:t>
            </a:r>
          </a:p>
          <a:p>
            <a:endParaRPr lang="en-US" sz="2800" b="1" dirty="0" smtClean="0"/>
          </a:p>
          <a:p>
            <a:r>
              <a:rPr lang="en-US" sz="2800" dirty="0" err="1" smtClean="0"/>
              <a:t>Konversi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dilakukan</a:t>
            </a:r>
            <a:r>
              <a:rPr lang="en-US" sz="2800" dirty="0" smtClean="0"/>
              <a:t> </a:t>
            </a:r>
            <a:r>
              <a:rPr lang="en-US" sz="2800" dirty="0" err="1" smtClean="0"/>
              <a:t>dgn</a:t>
            </a:r>
            <a:r>
              <a:rPr lang="en-US" sz="2800" dirty="0" smtClean="0"/>
              <a:t> </a:t>
            </a:r>
            <a:r>
              <a:rPr lang="en-US" sz="2800" dirty="0" err="1" smtClean="0"/>
              <a:t>cara</a:t>
            </a:r>
            <a:r>
              <a:rPr lang="en-US" sz="2800" dirty="0" smtClean="0"/>
              <a:t> </a:t>
            </a:r>
            <a:r>
              <a:rPr lang="en-US" sz="2800" dirty="0" err="1" smtClean="0"/>
              <a:t>pertama</a:t>
            </a:r>
            <a:r>
              <a:rPr lang="en-US" sz="2800" dirty="0" smtClean="0"/>
              <a:t>:</a:t>
            </a:r>
          </a:p>
          <a:p>
            <a:r>
              <a:rPr lang="en-US" sz="2800" b="1" dirty="0" smtClean="0"/>
              <a:t>Integer </a:t>
            </a:r>
            <a:r>
              <a:rPr lang="en-US" sz="2800" b="1" dirty="0" err="1" smtClean="0"/>
              <a:t>varRef</a:t>
            </a:r>
            <a:r>
              <a:rPr lang="en-US" sz="2800" b="1" dirty="0" smtClean="0"/>
              <a:t> = new Integer(</a:t>
            </a:r>
            <a:r>
              <a:rPr lang="en-US" sz="2800" b="1" dirty="0" err="1" smtClean="0"/>
              <a:t>varPrim</a:t>
            </a:r>
            <a:r>
              <a:rPr lang="en-US" sz="2800" b="1" dirty="0" smtClean="0"/>
              <a:t>);</a:t>
            </a:r>
          </a:p>
          <a:p>
            <a:r>
              <a:rPr lang="en-US" sz="2800" b="1" dirty="0" err="1" smtClean="0"/>
              <a:t>int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varPrim</a:t>
            </a:r>
            <a:r>
              <a:rPr lang="en-US" sz="2800" b="1" dirty="0" smtClean="0"/>
              <a:t> = </a:t>
            </a:r>
            <a:r>
              <a:rPr lang="en-US" sz="2800" b="1" dirty="0" err="1" smtClean="0"/>
              <a:t>varRef.intValue</a:t>
            </a:r>
            <a:r>
              <a:rPr lang="en-US" sz="2800" b="1" dirty="0" smtClean="0"/>
              <a:t>();</a:t>
            </a:r>
          </a:p>
          <a:p>
            <a:endParaRPr lang="en-US" sz="2800" b="1" dirty="0" smtClean="0"/>
          </a:p>
          <a:p>
            <a:r>
              <a:rPr lang="en-US" sz="2800" dirty="0" err="1" smtClean="0"/>
              <a:t>Konversi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cara</a:t>
            </a:r>
            <a:r>
              <a:rPr lang="en-US" sz="2800" dirty="0" smtClean="0"/>
              <a:t> </a:t>
            </a:r>
            <a:r>
              <a:rPr lang="en-US" sz="2800" dirty="0" err="1" smtClean="0"/>
              <a:t>kedua</a:t>
            </a:r>
            <a:r>
              <a:rPr lang="en-US" sz="2800" dirty="0" smtClean="0"/>
              <a:t>:</a:t>
            </a:r>
          </a:p>
          <a:p>
            <a:r>
              <a:rPr lang="en-US" sz="2800" b="1" dirty="0" err="1" smtClean="0"/>
              <a:t>int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varPrim</a:t>
            </a:r>
            <a:r>
              <a:rPr lang="en-US" sz="2800" b="1" dirty="0" smtClean="0"/>
              <a:t> = 10;</a:t>
            </a:r>
          </a:p>
          <a:p>
            <a:r>
              <a:rPr lang="en-US" sz="2800" b="1" dirty="0" smtClean="0"/>
              <a:t>Integer </a:t>
            </a:r>
            <a:r>
              <a:rPr lang="en-US" sz="2800" b="1" dirty="0" err="1" smtClean="0"/>
              <a:t>varRef</a:t>
            </a:r>
            <a:r>
              <a:rPr lang="en-US" sz="2800" b="1" dirty="0" smtClean="0"/>
              <a:t> = </a:t>
            </a:r>
            <a:r>
              <a:rPr lang="en-US" sz="2800" b="1" dirty="0" err="1" smtClean="0"/>
              <a:t>varPrim</a:t>
            </a:r>
            <a:r>
              <a:rPr lang="en-US" sz="2800" b="1" dirty="0" smtClean="0"/>
              <a:t>;</a:t>
            </a:r>
          </a:p>
          <a:p>
            <a:r>
              <a:rPr lang="en-US" sz="2800" b="1" dirty="0" err="1" smtClean="0"/>
              <a:t>Int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varPrim</a:t>
            </a:r>
            <a:r>
              <a:rPr lang="en-US" sz="2800" b="1" dirty="0" smtClean="0"/>
              <a:t> = </a:t>
            </a:r>
            <a:r>
              <a:rPr lang="en-US" sz="2800" b="1" dirty="0" err="1" smtClean="0"/>
              <a:t>varRef</a:t>
            </a:r>
            <a:r>
              <a:rPr lang="en-US" sz="2800" b="1" dirty="0" smtClean="0"/>
              <a:t>; </a:t>
            </a:r>
            <a:endParaRPr lang="en-US" sz="28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Autoboxing</a:t>
            </a:r>
            <a:r>
              <a:rPr lang="en-US" dirty="0" smtClean="0"/>
              <a:t>/</a:t>
            </a:r>
            <a:r>
              <a:rPr lang="en-US" dirty="0" err="1" smtClean="0"/>
              <a:t>Unboxing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b="1" dirty="0" err="1" smtClean="0"/>
              <a:t>nilai</a:t>
            </a:r>
            <a:r>
              <a:rPr lang="en-US" b="1" dirty="0" smtClean="0"/>
              <a:t> </a:t>
            </a:r>
            <a:r>
              <a:rPr lang="en-US" dirty="0" err="1" smtClean="0"/>
              <a:t>atau</a:t>
            </a:r>
            <a:r>
              <a:rPr lang="en-US" b="1" dirty="0" smtClean="0"/>
              <a:t> literal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berjenis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deklarasi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, </a:t>
            </a:r>
            <a:r>
              <a:rPr lang="en-US" dirty="0" err="1" smtClean="0"/>
              <a:t>adakalanya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b="1" dirty="0" err="1" smtClean="0"/>
              <a:t>diubah</a:t>
            </a:r>
            <a:r>
              <a:rPr lang="en-US" dirty="0" smtClean="0"/>
              <a:t> </a:t>
            </a:r>
            <a:r>
              <a:rPr lang="en-US" b="1" dirty="0" err="1" smtClean="0"/>
              <a:t>tipe</a:t>
            </a:r>
            <a:r>
              <a:rPr lang="en-US" b="1" dirty="0" smtClean="0"/>
              <a:t> </a:t>
            </a:r>
            <a:r>
              <a:rPr lang="en-US" b="1" dirty="0" err="1" smtClean="0"/>
              <a:t>datanya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lain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Bentuknya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sbb</a:t>
            </a:r>
            <a:r>
              <a:rPr lang="en-US" dirty="0" smtClean="0"/>
              <a:t>:</a:t>
            </a:r>
          </a:p>
          <a:p>
            <a:r>
              <a:rPr lang="en-US" b="1" dirty="0" smtClean="0"/>
              <a:t>(</a:t>
            </a:r>
            <a:r>
              <a:rPr lang="en-US" b="1" dirty="0" err="1" smtClean="0"/>
              <a:t>tipe_data</a:t>
            </a:r>
            <a:r>
              <a:rPr lang="en-US" b="1" dirty="0" smtClean="0"/>
              <a:t> </a:t>
            </a:r>
            <a:r>
              <a:rPr lang="en-US" b="1" dirty="0" err="1" smtClean="0"/>
              <a:t>baru</a:t>
            </a:r>
            <a:r>
              <a:rPr lang="en-US" b="1" dirty="0" smtClean="0"/>
              <a:t>) = </a:t>
            </a:r>
            <a:r>
              <a:rPr lang="en-US" b="1" dirty="0" err="1" smtClean="0"/>
              <a:t>namaVariabel</a:t>
            </a:r>
            <a:r>
              <a:rPr lang="en-US" b="1" dirty="0" smtClean="0"/>
              <a:t>;</a:t>
            </a:r>
          </a:p>
          <a:p>
            <a:endParaRPr lang="en-US" b="1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=65;</a:t>
            </a:r>
          </a:p>
          <a:p>
            <a:r>
              <a:rPr lang="en-US" b="1" dirty="0" smtClean="0"/>
              <a:t>char </a:t>
            </a:r>
            <a:r>
              <a:rPr lang="en-US" b="1" dirty="0" err="1" smtClean="0"/>
              <a:t>huruf</a:t>
            </a:r>
            <a:r>
              <a:rPr lang="en-US" b="1" dirty="0" smtClean="0"/>
              <a:t>;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Agar </a:t>
            </a:r>
            <a:r>
              <a:rPr lang="en-US" b="1" dirty="0" err="1" smtClean="0"/>
              <a:t>nilai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disimpan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diubah</a:t>
            </a:r>
            <a:r>
              <a:rPr lang="en-US" dirty="0" smtClean="0"/>
              <a:t> </a:t>
            </a:r>
            <a:r>
              <a:rPr lang="en-US" dirty="0" err="1" smtClean="0"/>
              <a:t>bertipe</a:t>
            </a:r>
            <a:r>
              <a:rPr lang="en-US" dirty="0" smtClean="0"/>
              <a:t> char, </a:t>
            </a:r>
            <a:r>
              <a:rPr lang="en-US" dirty="0" err="1" smtClean="0"/>
              <a:t>dengan</a:t>
            </a:r>
            <a:r>
              <a:rPr lang="en-US" dirty="0" smtClean="0"/>
              <a:t> casting </a:t>
            </a:r>
            <a:r>
              <a:rPr lang="en-US" dirty="0" err="1" smtClean="0"/>
              <a:t>sbb</a:t>
            </a:r>
            <a:r>
              <a:rPr lang="en-US" dirty="0" smtClean="0"/>
              <a:t>:</a:t>
            </a:r>
          </a:p>
          <a:p>
            <a:r>
              <a:rPr lang="en-US" b="1" dirty="0" err="1" smtClean="0"/>
              <a:t>huruf</a:t>
            </a:r>
            <a:r>
              <a:rPr lang="en-US" b="1" dirty="0" smtClean="0"/>
              <a:t> = (char) </a:t>
            </a:r>
            <a:r>
              <a:rPr lang="en-US" b="1" dirty="0" err="1" smtClean="0"/>
              <a:t>i</a:t>
            </a:r>
            <a:r>
              <a:rPr lang="en-US" b="1" dirty="0" smtClean="0"/>
              <a:t>;</a:t>
            </a:r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ctr"/>
            <a:r>
              <a:rPr lang="en-US" dirty="0" smtClean="0">
                <a:effectLst/>
              </a:rPr>
              <a:t>Type-Casting</a:t>
            </a:r>
            <a:endParaRPr lang="en-US" dirty="0"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dirty="0" err="1" smtClean="0">
                <a:effectLst/>
              </a:rPr>
              <a:t>Keluarga</a:t>
            </a:r>
            <a:endParaRPr lang="en-US" b="0" dirty="0">
              <a:effectLst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dirty="0" err="1" smtClean="0"/>
              <a:t>Jadoel</a:t>
            </a:r>
            <a:r>
              <a:rPr lang="en-US" dirty="0" smtClean="0"/>
              <a:t> </a:t>
            </a:r>
            <a:r>
              <a:rPr lang="en-US" dirty="0" err="1" smtClean="0"/>
              <a:t>masa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 </a:t>
            </a:r>
          </a:p>
          <a:p>
            <a:pPr algn="ctr"/>
            <a:r>
              <a:rPr lang="en-US" dirty="0" err="1" smtClean="0"/>
              <a:t>saat</a:t>
            </a:r>
            <a:r>
              <a:rPr lang="en-US" dirty="0" smtClean="0"/>
              <a:t> paling </a:t>
            </a:r>
            <a:r>
              <a:rPr lang="en-US" dirty="0" err="1" smtClean="0"/>
              <a:t>bahagia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dirty="0" err="1" smtClean="0"/>
              <a:t>Anak</a:t>
            </a:r>
            <a:r>
              <a:rPr lang="en-US" dirty="0" smtClean="0"/>
              <a:t> ke-2 </a:t>
            </a:r>
            <a:r>
              <a:rPr lang="en-US" dirty="0" err="1" smtClean="0"/>
              <a:t>dari</a:t>
            </a:r>
            <a:r>
              <a:rPr lang="en-US" dirty="0" smtClean="0"/>
              <a:t> 4 </a:t>
            </a:r>
            <a:r>
              <a:rPr lang="en-US" dirty="0" err="1" smtClean="0"/>
              <a:t>bersaudara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48130" name="Picture 2" descr="D:\FOTO\masaKecil2.JPG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96094" y="1676400"/>
            <a:ext cx="3962400" cy="3172619"/>
          </a:xfrm>
          <a:prstGeom prst="rect">
            <a:avLst/>
          </a:prstGeom>
          <a:noFill/>
        </p:spPr>
      </p:pic>
      <p:pic>
        <p:nvPicPr>
          <p:cNvPr id="48131" name="Picture 3" descr="D:\FOTO\MyFamily5.JP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645025" y="1676400"/>
            <a:ext cx="4041775" cy="35813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81328"/>
            <a:ext cx="8686800" cy="4525963"/>
          </a:xfrm>
        </p:spPr>
        <p:txBody>
          <a:bodyPr>
            <a:noAutofit/>
          </a:bodyPr>
          <a:lstStyle/>
          <a:p>
            <a:r>
              <a:rPr lang="en-US" sz="3000" dirty="0" smtClean="0"/>
              <a:t>public class </a:t>
            </a:r>
            <a:r>
              <a:rPr lang="en-US" sz="3000" dirty="0" err="1" smtClean="0"/>
              <a:t>ContohTypeCast</a:t>
            </a:r>
            <a:r>
              <a:rPr lang="en-US" sz="3000" dirty="0" smtClean="0"/>
              <a:t> {</a:t>
            </a:r>
          </a:p>
          <a:p>
            <a:r>
              <a:rPr lang="en-US" sz="3000" dirty="0" smtClean="0"/>
              <a:t>     public static void main (String[] </a:t>
            </a:r>
            <a:r>
              <a:rPr lang="en-US" sz="3000" dirty="0" err="1" smtClean="0"/>
              <a:t>args</a:t>
            </a:r>
            <a:r>
              <a:rPr lang="en-US" sz="3000" dirty="0" smtClean="0"/>
              <a:t>) {</a:t>
            </a:r>
          </a:p>
          <a:p>
            <a:r>
              <a:rPr lang="en-US" sz="3000" dirty="0" smtClean="0"/>
              <a:t>           </a:t>
            </a:r>
            <a:r>
              <a:rPr lang="en-US" sz="3000" dirty="0" err="1" smtClean="0"/>
              <a:t>int</a:t>
            </a:r>
            <a:r>
              <a:rPr lang="en-US" sz="3000" dirty="0" smtClean="0"/>
              <a:t> </a:t>
            </a:r>
            <a:r>
              <a:rPr lang="en-US" sz="3000" dirty="0" err="1" smtClean="0"/>
              <a:t>i</a:t>
            </a:r>
            <a:r>
              <a:rPr lang="en-US" sz="3000" dirty="0" smtClean="0"/>
              <a:t> = = 65;</a:t>
            </a:r>
          </a:p>
          <a:p>
            <a:r>
              <a:rPr lang="en-US" sz="3000" dirty="0" smtClean="0"/>
              <a:t>           char </a:t>
            </a:r>
            <a:r>
              <a:rPr lang="en-US" sz="3000" dirty="0" err="1" smtClean="0"/>
              <a:t>hasil</a:t>
            </a:r>
            <a:r>
              <a:rPr lang="en-US" sz="3000" dirty="0" smtClean="0"/>
              <a:t> = (char) </a:t>
            </a:r>
            <a:r>
              <a:rPr lang="en-US" sz="3000" dirty="0" err="1" smtClean="0"/>
              <a:t>i</a:t>
            </a:r>
            <a:r>
              <a:rPr lang="en-US" sz="3000" dirty="0" smtClean="0"/>
              <a:t>;</a:t>
            </a:r>
          </a:p>
          <a:p>
            <a:r>
              <a:rPr lang="en-US" sz="3000" dirty="0" smtClean="0"/>
              <a:t>           </a:t>
            </a:r>
            <a:r>
              <a:rPr lang="en-US" sz="3000" dirty="0" err="1" smtClean="0"/>
              <a:t>System.out.println</a:t>
            </a:r>
            <a:r>
              <a:rPr lang="en-US" sz="3000" dirty="0" smtClean="0"/>
              <a:t>(“</a:t>
            </a:r>
            <a:r>
              <a:rPr lang="en-US" sz="3000" dirty="0" err="1" smtClean="0"/>
              <a:t>Hasil</a:t>
            </a:r>
            <a:r>
              <a:rPr lang="en-US" sz="3000" dirty="0" smtClean="0"/>
              <a:t> = ”+</a:t>
            </a:r>
            <a:r>
              <a:rPr lang="en-US" sz="3000" dirty="0" err="1" smtClean="0"/>
              <a:t>hasil</a:t>
            </a:r>
            <a:r>
              <a:rPr lang="en-US" sz="3000" dirty="0" smtClean="0"/>
              <a:t>); </a:t>
            </a:r>
          </a:p>
          <a:p>
            <a:r>
              <a:rPr lang="en-US" sz="3000" dirty="0" smtClean="0"/>
              <a:t>     }</a:t>
            </a:r>
          </a:p>
          <a:p>
            <a:r>
              <a:rPr lang="en-US" sz="3000" dirty="0" smtClean="0"/>
              <a:t>} </a:t>
            </a:r>
          </a:p>
          <a:p>
            <a:r>
              <a:rPr lang="en-US" sz="3000" dirty="0" err="1" smtClean="0"/>
              <a:t>Setelah</a:t>
            </a:r>
            <a:r>
              <a:rPr lang="en-US" sz="3000" dirty="0" smtClean="0"/>
              <a:t> </a:t>
            </a:r>
            <a:r>
              <a:rPr lang="en-US" sz="3000" dirty="0" err="1" smtClean="0"/>
              <a:t>dikompilasi</a:t>
            </a:r>
            <a:r>
              <a:rPr lang="en-US" sz="3000" dirty="0" smtClean="0"/>
              <a:t> </a:t>
            </a:r>
            <a:r>
              <a:rPr lang="en-US" sz="3000" dirty="0" err="1" smtClean="0"/>
              <a:t>dan</a:t>
            </a:r>
            <a:r>
              <a:rPr lang="en-US" sz="3000" dirty="0" smtClean="0"/>
              <a:t> </a:t>
            </a:r>
            <a:r>
              <a:rPr lang="en-US" sz="3000" dirty="0" err="1" smtClean="0"/>
              <a:t>di</a:t>
            </a:r>
            <a:r>
              <a:rPr lang="en-US" sz="3000" dirty="0" smtClean="0"/>
              <a:t> run, </a:t>
            </a:r>
            <a:r>
              <a:rPr lang="en-US" sz="3000" dirty="0" err="1" smtClean="0"/>
              <a:t>akan</a:t>
            </a:r>
            <a:r>
              <a:rPr lang="en-US" sz="3000" dirty="0" smtClean="0"/>
              <a:t> </a:t>
            </a:r>
            <a:r>
              <a:rPr lang="en-US" sz="3000" dirty="0" err="1" smtClean="0"/>
              <a:t>diperoleh</a:t>
            </a:r>
            <a:r>
              <a:rPr lang="en-US" sz="3000" dirty="0" smtClean="0"/>
              <a:t> </a:t>
            </a:r>
            <a:r>
              <a:rPr lang="en-US" sz="3000" dirty="0" err="1" smtClean="0"/>
              <a:t>hasil</a:t>
            </a:r>
            <a:r>
              <a:rPr lang="en-US" sz="3000" dirty="0" smtClean="0"/>
              <a:t>?</a:t>
            </a:r>
            <a:endParaRPr lang="en-US" sz="3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>
                <a:effectLst/>
              </a:rPr>
              <a:t>Contoh</a:t>
            </a:r>
            <a:r>
              <a:rPr lang="en-US" dirty="0" smtClean="0">
                <a:effectLst/>
              </a:rPr>
              <a:t> Class Type-Casting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dirty="0" err="1" smtClean="0">
                <a:effectLst/>
              </a:rPr>
              <a:t>Pengalaman</a:t>
            </a:r>
            <a:endParaRPr lang="en-US" b="0" dirty="0">
              <a:effectLst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err="1" smtClean="0"/>
              <a:t>di</a:t>
            </a:r>
            <a:r>
              <a:rPr lang="en-US" b="1" dirty="0" smtClean="0"/>
              <a:t> </a:t>
            </a:r>
            <a:r>
              <a:rPr lang="en-US" b="1" dirty="0" err="1" smtClean="0"/>
              <a:t>tenda</a:t>
            </a:r>
            <a:r>
              <a:rPr lang="en-US" b="1" dirty="0" smtClean="0"/>
              <a:t> </a:t>
            </a:r>
            <a:r>
              <a:rPr lang="en-US" b="1" dirty="0" err="1" smtClean="0"/>
              <a:t>Relawan</a:t>
            </a:r>
            <a:r>
              <a:rPr lang="en-US" b="1" dirty="0" smtClean="0"/>
              <a:t> PMI</a:t>
            </a:r>
            <a:endParaRPr lang="en-US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/>
        <p:txBody>
          <a:bodyPr anchor="ctr">
            <a:norm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US" b="1" dirty="0" err="1" smtClean="0"/>
              <a:t>Relawan</a:t>
            </a:r>
            <a:r>
              <a:rPr lang="en-US" b="1" dirty="0" smtClean="0"/>
              <a:t> </a:t>
            </a:r>
            <a:r>
              <a:rPr lang="en-US" b="1" dirty="0" err="1" smtClean="0"/>
              <a:t>Merapi</a:t>
            </a:r>
            <a:r>
              <a:rPr lang="en-US" b="1" dirty="0" smtClean="0"/>
              <a:t> 2010</a:t>
            </a:r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28674" name="Picture 2" descr="D:\FOTO\gendol3.jp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45025" y="1447800"/>
            <a:ext cx="4041775" cy="3809999"/>
          </a:xfrm>
          <a:prstGeom prst="rect">
            <a:avLst/>
          </a:prstGeom>
          <a:noFill/>
        </p:spPr>
      </p:pic>
      <p:sp>
        <p:nvSpPr>
          <p:cNvPr id="12" name="Content Placeholder 1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675" name="Picture 3" descr="D:\FOTO\diBarakGlagahHardj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447800"/>
            <a:ext cx="4038600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d-ID" sz="3200" dirty="0" smtClean="0"/>
              <a:t>UTS =30</a:t>
            </a:r>
            <a:r>
              <a:rPr lang="en-US" sz="3200" dirty="0" smtClean="0"/>
              <a:t>, </a:t>
            </a:r>
            <a:endParaRPr lang="id-ID" sz="3200" dirty="0" smtClean="0"/>
          </a:p>
          <a:p>
            <a:pPr eaLnBrk="1" hangingPunct="1">
              <a:lnSpc>
                <a:spcPct val="90000"/>
              </a:lnSpc>
            </a:pPr>
            <a:r>
              <a:rPr lang="id-ID" sz="3200" dirty="0" smtClean="0"/>
              <a:t>UAS </a:t>
            </a:r>
            <a:r>
              <a:rPr lang="en-US" sz="3200" dirty="0" smtClean="0"/>
              <a:t>=</a:t>
            </a:r>
            <a:r>
              <a:rPr lang="id-ID" sz="3200" dirty="0" smtClean="0"/>
              <a:t> 40</a:t>
            </a:r>
            <a:r>
              <a:rPr lang="en-US" sz="3200" dirty="0" smtClean="0"/>
              <a:t>, </a:t>
            </a:r>
            <a:endParaRPr lang="id-ID" sz="3200" dirty="0" smtClean="0"/>
          </a:p>
          <a:p>
            <a:pPr eaLnBrk="1" hangingPunct="1">
              <a:lnSpc>
                <a:spcPct val="90000"/>
              </a:lnSpc>
            </a:pPr>
            <a:r>
              <a:rPr lang="id-ID" sz="3200" dirty="0" smtClean="0"/>
              <a:t>Tugas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id-ID" sz="3200" dirty="0" smtClean="0"/>
              <a:t> k</a:t>
            </a:r>
            <a:r>
              <a:rPr lang="en-US" sz="3200" dirty="0" err="1" smtClean="0"/>
              <a:t>eaktifan</a:t>
            </a:r>
            <a:r>
              <a:rPr lang="id-ID" sz="3200" dirty="0" smtClean="0"/>
              <a:t> 30</a:t>
            </a:r>
            <a:r>
              <a:rPr lang="en-US" sz="3200" dirty="0" smtClean="0"/>
              <a:t>, 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 err="1" smtClean="0"/>
              <a:t>Sifat</a:t>
            </a:r>
            <a:r>
              <a:rPr lang="en-US" sz="3200" dirty="0" smtClean="0"/>
              <a:t> UTS &amp; UAS : open/close?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 err="1" smtClean="0"/>
              <a:t>Kehadiran</a:t>
            </a:r>
            <a:r>
              <a:rPr lang="en-US" sz="3200" dirty="0" smtClean="0"/>
              <a:t> </a:t>
            </a:r>
            <a:r>
              <a:rPr lang="en-US" sz="3200" dirty="0" err="1" smtClean="0"/>
              <a:t>penting</a:t>
            </a:r>
            <a:r>
              <a:rPr lang="en-US" sz="3200" dirty="0" smtClean="0"/>
              <a:t>, </a:t>
            </a:r>
            <a:r>
              <a:rPr lang="en-US" sz="3200" dirty="0" err="1" smtClean="0"/>
              <a:t>Kehadiran</a:t>
            </a:r>
            <a:r>
              <a:rPr lang="en-US" sz="3200" dirty="0" smtClean="0"/>
              <a:t> </a:t>
            </a:r>
            <a:r>
              <a:rPr lang="en-US" sz="3200" dirty="0" err="1" smtClean="0"/>
              <a:t>tidak</a:t>
            </a:r>
            <a:r>
              <a:rPr lang="en-US" sz="3200" dirty="0" smtClean="0"/>
              <a:t> </a:t>
            </a:r>
            <a:r>
              <a:rPr lang="en-US" sz="3200" dirty="0" err="1" smtClean="0"/>
              <a:t>mencapai</a:t>
            </a:r>
            <a:r>
              <a:rPr lang="en-US" sz="3200" dirty="0" smtClean="0"/>
              <a:t> </a:t>
            </a:r>
            <a:r>
              <a:rPr lang="id-ID" sz="3200" dirty="0" smtClean="0"/>
              <a:t>85</a:t>
            </a:r>
            <a:r>
              <a:rPr lang="en-US" sz="3200" dirty="0" smtClean="0"/>
              <a:t>% </a:t>
            </a:r>
            <a:r>
              <a:rPr lang="en-US" sz="3200" dirty="0" err="1" smtClean="0"/>
              <a:t>Tidak</a:t>
            </a:r>
            <a:r>
              <a:rPr lang="en-US" sz="3200" dirty="0" smtClean="0"/>
              <a:t> </a:t>
            </a:r>
            <a:r>
              <a:rPr lang="en-US" sz="3200" dirty="0" err="1" smtClean="0"/>
              <a:t>dapat</a:t>
            </a:r>
            <a:r>
              <a:rPr lang="en-US" sz="3200" dirty="0" smtClean="0"/>
              <a:t> </a:t>
            </a:r>
            <a:r>
              <a:rPr lang="en-US" sz="3200" dirty="0" err="1" smtClean="0"/>
              <a:t>mengikuti</a:t>
            </a:r>
            <a:r>
              <a:rPr lang="en-US" sz="3200" dirty="0" smtClean="0"/>
              <a:t> </a:t>
            </a:r>
            <a:r>
              <a:rPr lang="en-US" sz="3200" dirty="0" err="1" smtClean="0"/>
              <a:t>ujian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nilainya</a:t>
            </a:r>
            <a:r>
              <a:rPr lang="en-US" sz="3200" dirty="0" smtClean="0"/>
              <a:t> E*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Penilaian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484784"/>
            <a:ext cx="8229600" cy="4916016"/>
          </a:xfrm>
        </p:spPr>
        <p:txBody>
          <a:bodyPr>
            <a:normAutofit/>
          </a:bodyPr>
          <a:lstStyle/>
          <a:p>
            <a:pPr marL="533400" indent="-533400">
              <a:lnSpc>
                <a:spcPct val="80000"/>
              </a:lnSpc>
            </a:pPr>
            <a:r>
              <a:rPr lang="en-US" sz="4000" dirty="0" smtClean="0"/>
              <a:t>Abdul </a:t>
            </a:r>
            <a:r>
              <a:rPr lang="en-US" sz="4000" dirty="0" err="1" smtClean="0"/>
              <a:t>Kadir</a:t>
            </a:r>
            <a:r>
              <a:rPr lang="en-US" sz="4000" dirty="0" smtClean="0"/>
              <a:t>, </a:t>
            </a:r>
            <a:r>
              <a:rPr lang="en-US" sz="4000" dirty="0" err="1" smtClean="0"/>
              <a:t>Dasar</a:t>
            </a:r>
            <a:r>
              <a:rPr lang="en-US" sz="4000" dirty="0" smtClean="0"/>
              <a:t> </a:t>
            </a:r>
            <a:r>
              <a:rPr lang="en-US" sz="4000" dirty="0" err="1" smtClean="0"/>
              <a:t>Pemrograman</a:t>
            </a:r>
            <a:r>
              <a:rPr lang="en-US" sz="4000" dirty="0" smtClean="0"/>
              <a:t> Java</a:t>
            </a:r>
          </a:p>
          <a:p>
            <a:pPr marL="533400" indent="-533400">
              <a:lnSpc>
                <a:spcPct val="80000"/>
              </a:lnSpc>
            </a:pPr>
            <a:endParaRPr lang="en-US" sz="4000" dirty="0" smtClean="0"/>
          </a:p>
          <a:p>
            <a:pPr marL="533400" indent="-533400">
              <a:lnSpc>
                <a:spcPct val="80000"/>
              </a:lnSpc>
            </a:pPr>
            <a:r>
              <a:rPr lang="en-US" sz="4000" dirty="0" err="1" smtClean="0"/>
              <a:t>Novrido</a:t>
            </a:r>
            <a:r>
              <a:rPr lang="en-US" sz="4000" dirty="0" smtClean="0"/>
              <a:t> </a:t>
            </a:r>
            <a:r>
              <a:rPr lang="en-US" sz="4000" dirty="0" err="1" smtClean="0"/>
              <a:t>Charibaldi</a:t>
            </a:r>
            <a:r>
              <a:rPr lang="en-US" sz="4000" dirty="0" smtClean="0"/>
              <a:t>, </a:t>
            </a:r>
            <a:r>
              <a:rPr lang="en-US" sz="4000" dirty="0" err="1" smtClean="0"/>
              <a:t>Solusi</a:t>
            </a:r>
            <a:r>
              <a:rPr lang="en-US" sz="4000" dirty="0" smtClean="0"/>
              <a:t> </a:t>
            </a:r>
            <a:r>
              <a:rPr lang="en-US" sz="4000" dirty="0" err="1" smtClean="0"/>
              <a:t>Pemrograman</a:t>
            </a:r>
            <a:r>
              <a:rPr lang="en-US" sz="4000" dirty="0" smtClean="0"/>
              <a:t> Java</a:t>
            </a:r>
          </a:p>
          <a:p>
            <a:pPr marL="533400" indent="-533400">
              <a:lnSpc>
                <a:spcPct val="80000"/>
              </a:lnSpc>
            </a:pPr>
            <a:endParaRPr lang="en-US" sz="4000" dirty="0" smtClean="0"/>
          </a:p>
          <a:p>
            <a:pPr marL="533400" indent="-533400">
              <a:lnSpc>
                <a:spcPct val="80000"/>
              </a:lnSpc>
            </a:pPr>
            <a:r>
              <a:rPr lang="en-US" sz="4000" dirty="0" smtClean="0"/>
              <a:t>Slide </a:t>
            </a:r>
            <a:r>
              <a:rPr lang="en-US" sz="4000" dirty="0" err="1" smtClean="0"/>
              <a:t>Presentasi</a:t>
            </a:r>
            <a:r>
              <a:rPr lang="en-US" sz="4000" dirty="0" smtClean="0"/>
              <a:t> </a:t>
            </a:r>
            <a:r>
              <a:rPr lang="en-US" sz="4000" dirty="0" err="1" smtClean="0"/>
              <a:t>ini</a:t>
            </a:r>
            <a:endParaRPr lang="en-US" sz="4000" dirty="0" smtClean="0"/>
          </a:p>
          <a:p>
            <a:pPr marL="533400" indent="-533400">
              <a:lnSpc>
                <a:spcPct val="80000"/>
              </a:lnSpc>
            </a:pPr>
            <a:endParaRPr lang="en-US" sz="4000" dirty="0" smtClean="0"/>
          </a:p>
          <a:p>
            <a:pPr marL="533400" indent="-533400">
              <a:lnSpc>
                <a:spcPct val="80000"/>
              </a:lnSpc>
            </a:pPr>
            <a:r>
              <a:rPr lang="en-US" sz="4000" dirty="0" smtClean="0"/>
              <a:t>Internet Resource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endParaRPr lang="en-US" sz="3600" dirty="0" smtClean="0"/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endParaRPr lang="en-US" sz="3600" dirty="0" smtClean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err="1" smtClean="0"/>
              <a:t>Pustaka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90600"/>
            <a:ext cx="7696200" cy="5562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	1. </a:t>
            </a:r>
            <a:r>
              <a:rPr lang="en-US" sz="2400" dirty="0" err="1" smtClean="0"/>
              <a:t>Pendahuluan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	2. Class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komponennya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	3. Package </a:t>
            </a:r>
            <a:r>
              <a:rPr lang="en-US" sz="2400" dirty="0" err="1" smtClean="0"/>
              <a:t>dan</a:t>
            </a:r>
            <a:r>
              <a:rPr lang="en-US" sz="2400" dirty="0" smtClean="0"/>
              <a:t> OOP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 smtClean="0"/>
              <a:t>	4. Abstract Class </a:t>
            </a:r>
            <a:r>
              <a:rPr lang="en-US" sz="2400" dirty="0" err="1" smtClean="0"/>
              <a:t>dan</a:t>
            </a:r>
            <a:r>
              <a:rPr lang="en-US" sz="2400" dirty="0" smtClean="0"/>
              <a:t> Interface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	5. Exception Handling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 smtClean="0"/>
              <a:t>	6. </a:t>
            </a:r>
            <a:r>
              <a:rPr lang="en-US" sz="2400" dirty="0" err="1" smtClean="0"/>
              <a:t>Kelas-kelas</a:t>
            </a:r>
            <a:r>
              <a:rPr lang="en-US" sz="2400" dirty="0" smtClean="0"/>
              <a:t> </a:t>
            </a:r>
            <a:r>
              <a:rPr lang="en-US" sz="2400" dirty="0" err="1" smtClean="0"/>
              <a:t>Dasar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Operasi</a:t>
            </a:r>
            <a:r>
              <a:rPr lang="en-US" sz="2400" dirty="0" smtClean="0"/>
              <a:t> String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	7. Multithreading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	8. </a:t>
            </a:r>
            <a:r>
              <a:rPr lang="en-US" sz="2400" dirty="0" err="1" smtClean="0"/>
              <a:t>Enum</a:t>
            </a:r>
            <a:r>
              <a:rPr lang="en-US" sz="2400" dirty="0" smtClean="0"/>
              <a:t>, Generic,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Functor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	9. Java Collection Framework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	10. </a:t>
            </a:r>
            <a:r>
              <a:rPr lang="en-US" sz="2400" dirty="0" err="1" smtClean="0"/>
              <a:t>Komponen</a:t>
            </a:r>
            <a:r>
              <a:rPr lang="en-US" sz="2400" dirty="0" smtClean="0"/>
              <a:t> Swing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Manajemen</a:t>
            </a:r>
            <a:r>
              <a:rPr lang="en-US" sz="2400" dirty="0" smtClean="0"/>
              <a:t> Layout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	11. Event Handling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Menu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	12. Class File </a:t>
            </a:r>
            <a:r>
              <a:rPr lang="en-US" sz="2400" dirty="0" err="1" smtClean="0"/>
              <a:t>dan</a:t>
            </a:r>
            <a:r>
              <a:rPr lang="en-US" sz="2400" dirty="0" smtClean="0"/>
              <a:t> Stream I/O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	13. JDBC (</a:t>
            </a:r>
            <a:r>
              <a:rPr lang="en-US" sz="2400" dirty="0" err="1" smtClean="0"/>
              <a:t>bila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waktu</a:t>
            </a:r>
            <a:r>
              <a:rPr lang="en-US" sz="2400" dirty="0" smtClean="0"/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	14. </a:t>
            </a:r>
            <a:r>
              <a:rPr lang="en-US" sz="2400" dirty="0" err="1" smtClean="0"/>
              <a:t>Sebenarnya</a:t>
            </a:r>
            <a:r>
              <a:rPr lang="en-US" sz="2400" dirty="0" smtClean="0"/>
              <a:t> </a:t>
            </a:r>
            <a:r>
              <a:rPr lang="en-US" sz="2400" dirty="0" err="1" smtClean="0"/>
              <a:t>banyak</a:t>
            </a:r>
            <a:r>
              <a:rPr lang="en-US" sz="2400" dirty="0" smtClean="0"/>
              <a:t> </a:t>
            </a:r>
            <a:r>
              <a:rPr lang="en-US" sz="2400" dirty="0" err="1" smtClean="0"/>
              <a:t>materi</a:t>
            </a:r>
            <a:r>
              <a:rPr lang="en-US" sz="2400" dirty="0" smtClean="0"/>
              <a:t> </a:t>
            </a:r>
            <a:r>
              <a:rPr lang="en-US" sz="2400" dirty="0" err="1" smtClean="0"/>
              <a:t>lainnya</a:t>
            </a:r>
            <a:r>
              <a:rPr lang="en-US" sz="2400" dirty="0" smtClean="0"/>
              <a:t> </a:t>
            </a:r>
            <a:r>
              <a:rPr lang="en-US" sz="2400" dirty="0" err="1" smtClean="0"/>
              <a:t>misal</a:t>
            </a:r>
            <a:r>
              <a:rPr lang="en-US" sz="2400" dirty="0" smtClean="0"/>
              <a:t> </a:t>
            </a:r>
            <a:r>
              <a:rPr lang="en-US" sz="2400" dirty="0" err="1" smtClean="0"/>
              <a:t>Pemrograman</a:t>
            </a:r>
            <a:r>
              <a:rPr lang="en-US" sz="2400" dirty="0" smtClean="0"/>
              <a:t> </a:t>
            </a:r>
            <a:r>
              <a:rPr lang="en-US" sz="2400" dirty="0" err="1" smtClean="0"/>
              <a:t>Jaringan</a:t>
            </a:r>
            <a:r>
              <a:rPr lang="en-US" sz="2400" dirty="0" smtClean="0"/>
              <a:t>, Unit Testing, </a:t>
            </a:r>
            <a:r>
              <a:rPr lang="en-US" sz="2400" dirty="0" err="1" smtClean="0"/>
              <a:t>dll</a:t>
            </a:r>
            <a:endParaRPr lang="en-US" sz="2400" dirty="0" smtClean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pPr algn="ctr" eaLnBrk="1" hangingPunct="1"/>
            <a:r>
              <a:rPr lang="en-US" b="1" dirty="0" err="1" smtClean="0"/>
              <a:t>Materi</a:t>
            </a:r>
            <a:r>
              <a:rPr lang="en-US" b="1" dirty="0" smtClean="0"/>
              <a:t> </a:t>
            </a:r>
            <a:r>
              <a:rPr lang="en-US" b="1" dirty="0" err="1" smtClean="0"/>
              <a:t>tiap</a:t>
            </a:r>
            <a:r>
              <a:rPr lang="en-US" b="1" dirty="0" smtClean="0"/>
              <a:t> </a:t>
            </a:r>
            <a:r>
              <a:rPr lang="en-US" b="1" dirty="0" err="1" smtClean="0"/>
              <a:t>pertemuan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 smtClean="0"/>
              <a:t>Tiga</a:t>
            </a:r>
            <a:r>
              <a:rPr lang="en-US" sz="4800" dirty="0" smtClean="0"/>
              <a:t> </a:t>
            </a:r>
            <a:r>
              <a:rPr lang="en-US" sz="4800" dirty="0" err="1" smtClean="0"/>
              <a:t>Teknologi</a:t>
            </a:r>
            <a:r>
              <a:rPr lang="en-US" sz="4800" dirty="0" smtClean="0"/>
              <a:t> </a:t>
            </a:r>
            <a:r>
              <a:rPr lang="en-US" sz="4800" dirty="0" err="1" smtClean="0"/>
              <a:t>Edisi</a:t>
            </a:r>
            <a:r>
              <a:rPr lang="en-US" sz="4800" dirty="0" smtClean="0"/>
              <a:t> Java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35691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 smtClean="0"/>
              <a:t>Java Standard Edition </a:t>
            </a:r>
            <a:r>
              <a:rPr lang="en-US" sz="3600" dirty="0" err="1" smtClean="0"/>
              <a:t>untuk</a:t>
            </a:r>
            <a:r>
              <a:rPr lang="en-US" sz="3600" dirty="0" smtClean="0"/>
              <a:t> </a:t>
            </a:r>
            <a:r>
              <a:rPr lang="en-US" sz="3600" dirty="0" err="1" smtClean="0"/>
              <a:t>aplikasi</a:t>
            </a:r>
            <a:r>
              <a:rPr lang="en-US" sz="3600" dirty="0" smtClean="0"/>
              <a:t> </a:t>
            </a:r>
            <a:r>
              <a:rPr lang="en-US" sz="3600" dirty="0" err="1" smtClean="0"/>
              <a:t>berbasis</a:t>
            </a:r>
            <a:r>
              <a:rPr lang="en-US" sz="3600" dirty="0" smtClean="0"/>
              <a:t> desktop </a:t>
            </a:r>
            <a:r>
              <a:rPr lang="en-US" sz="3600" dirty="0" err="1" smtClean="0"/>
              <a:t>ataupun</a:t>
            </a:r>
            <a:r>
              <a:rPr lang="en-US" sz="3600" dirty="0" smtClean="0"/>
              <a:t> laptop.</a:t>
            </a:r>
          </a:p>
          <a:p>
            <a:endParaRPr lang="en-US" sz="3600" dirty="0" smtClean="0"/>
          </a:p>
          <a:p>
            <a:r>
              <a:rPr lang="en-US" sz="3600" dirty="0" smtClean="0"/>
              <a:t>Java Mobile Edition </a:t>
            </a:r>
            <a:r>
              <a:rPr lang="en-US" sz="3600" dirty="0" err="1" smtClean="0"/>
              <a:t>untuk</a:t>
            </a:r>
            <a:r>
              <a:rPr lang="en-US" sz="3600" dirty="0" smtClean="0"/>
              <a:t> </a:t>
            </a:r>
            <a:r>
              <a:rPr lang="en-US" sz="3600" dirty="0" err="1" smtClean="0"/>
              <a:t>aplikasi</a:t>
            </a:r>
            <a:r>
              <a:rPr lang="en-US" sz="3600" dirty="0" smtClean="0"/>
              <a:t> </a:t>
            </a:r>
            <a:r>
              <a:rPr lang="en-US" sz="3600" dirty="0" err="1" smtClean="0"/>
              <a:t>berbasis</a:t>
            </a:r>
            <a:r>
              <a:rPr lang="en-US" sz="3600" dirty="0" smtClean="0"/>
              <a:t> mobile small device </a:t>
            </a:r>
            <a:r>
              <a:rPr lang="en-US" sz="3600" dirty="0" err="1" smtClean="0"/>
              <a:t>ataupun</a:t>
            </a:r>
            <a:r>
              <a:rPr lang="en-US" sz="3600" dirty="0" smtClean="0"/>
              <a:t> </a:t>
            </a:r>
            <a:r>
              <a:rPr lang="en-US" sz="3600" dirty="0" err="1" smtClean="0"/>
              <a:t>smartphone</a:t>
            </a:r>
            <a:r>
              <a:rPr lang="en-US" sz="3600" dirty="0" smtClean="0"/>
              <a:t> (</a:t>
            </a:r>
            <a:r>
              <a:rPr lang="en-US" sz="3600" dirty="0" err="1" smtClean="0"/>
              <a:t>umumnya</a:t>
            </a:r>
            <a:r>
              <a:rPr lang="en-US" sz="3600" dirty="0" smtClean="0"/>
              <a:t> Android).</a:t>
            </a:r>
          </a:p>
          <a:p>
            <a:endParaRPr lang="en-US" sz="3600" dirty="0" smtClean="0"/>
          </a:p>
          <a:p>
            <a:r>
              <a:rPr lang="en-US" sz="3600" dirty="0" smtClean="0"/>
              <a:t>Java Enterprise Edition </a:t>
            </a:r>
            <a:r>
              <a:rPr lang="en-US" sz="3600" dirty="0" err="1" smtClean="0"/>
              <a:t>untuk</a:t>
            </a:r>
            <a:r>
              <a:rPr lang="en-US" sz="3600" dirty="0" smtClean="0"/>
              <a:t> </a:t>
            </a:r>
            <a:r>
              <a:rPr lang="en-US" sz="3600" dirty="0" err="1" smtClean="0"/>
              <a:t>aplikasi</a:t>
            </a:r>
            <a:r>
              <a:rPr lang="en-US" sz="3600" dirty="0" smtClean="0"/>
              <a:t> enterprise </a:t>
            </a:r>
            <a:r>
              <a:rPr lang="en-US" sz="3600" dirty="0" err="1" smtClean="0"/>
              <a:t>dan</a:t>
            </a:r>
            <a:r>
              <a:rPr lang="en-US" sz="3600" dirty="0" smtClean="0"/>
              <a:t> web programming.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ctr"/>
            <a:r>
              <a:rPr lang="en-US" dirty="0" err="1" smtClean="0"/>
              <a:t>Instalasi</a:t>
            </a:r>
            <a:r>
              <a:rPr lang="en-US" dirty="0" smtClean="0"/>
              <a:t> </a:t>
            </a:r>
            <a:r>
              <a:rPr lang="en-US" dirty="0" err="1" smtClean="0"/>
              <a:t>nya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instalasi</a:t>
            </a:r>
            <a:r>
              <a:rPr lang="en-US" dirty="0" smtClean="0"/>
              <a:t> JDK, JVM, </a:t>
            </a:r>
            <a:r>
              <a:rPr lang="en-US" dirty="0" err="1" smtClean="0"/>
              <a:t>dan</a:t>
            </a:r>
            <a:r>
              <a:rPr lang="en-US" dirty="0" smtClean="0"/>
              <a:t> IDE</a:t>
            </a:r>
          </a:p>
          <a:p>
            <a:endParaRPr lang="en-US" dirty="0" smtClean="0"/>
          </a:p>
          <a:p>
            <a:r>
              <a:rPr lang="en-US" dirty="0" smtClean="0"/>
              <a:t>JDK (Java Development Kit) </a:t>
            </a:r>
            <a:r>
              <a:rPr lang="en-US" dirty="0" err="1" smtClean="0"/>
              <a:t>adalah</a:t>
            </a:r>
            <a:r>
              <a:rPr lang="en-US" dirty="0" smtClean="0"/>
              <a:t> compiler Java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mengkompilasi</a:t>
            </a:r>
            <a:r>
              <a:rPr lang="en-US" dirty="0" smtClean="0"/>
              <a:t> program </a:t>
            </a:r>
            <a:r>
              <a:rPr lang="en-US" dirty="0" err="1" smtClean="0"/>
              <a:t>berekstensi</a:t>
            </a:r>
            <a:r>
              <a:rPr lang="en-US" dirty="0" smtClean="0"/>
              <a:t> </a:t>
            </a:r>
            <a:r>
              <a:rPr lang="en-US" i="1" dirty="0" smtClean="0"/>
              <a:t>java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bytecode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file </a:t>
            </a:r>
            <a:r>
              <a:rPr lang="en-US" dirty="0" err="1" smtClean="0"/>
              <a:t>berekstensi</a:t>
            </a:r>
            <a:r>
              <a:rPr lang="en-US" dirty="0" smtClean="0"/>
              <a:t> </a:t>
            </a:r>
            <a:r>
              <a:rPr lang="en-US" i="1" dirty="0" smtClean="0"/>
              <a:t>class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JVM (Java Virtual Machine)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file </a:t>
            </a:r>
            <a:r>
              <a:rPr lang="en-US" dirty="0" err="1" smtClean="0"/>
              <a:t>bytecode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menjalankannya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17081</TotalTime>
  <Words>1471</Words>
  <Application>Microsoft Office PowerPoint</Application>
  <PresentationFormat>On-screen Show (4:3)</PresentationFormat>
  <Paragraphs>366</Paragraphs>
  <Slides>30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Concourse</vt:lpstr>
      <vt:lpstr>Pemrograman Berorientasi Objek menggunakan  Java Programming</vt:lpstr>
      <vt:lpstr>Slide 2</vt:lpstr>
      <vt:lpstr>Keluarga</vt:lpstr>
      <vt:lpstr>Pengalaman</vt:lpstr>
      <vt:lpstr>Penilaian</vt:lpstr>
      <vt:lpstr>Pustaka</vt:lpstr>
      <vt:lpstr>Materi tiap pertemuan</vt:lpstr>
      <vt:lpstr>Tiga Teknologi Edisi Java</vt:lpstr>
      <vt:lpstr>Instalasi nya apa saja ya?</vt:lpstr>
      <vt:lpstr>IDE itu apa toh?</vt:lpstr>
      <vt:lpstr>Tips and Trik (1)</vt:lpstr>
      <vt:lpstr>Tips and Trik (2)</vt:lpstr>
      <vt:lpstr>Token?</vt:lpstr>
      <vt:lpstr>Karakter</vt:lpstr>
      <vt:lpstr>Identifier</vt:lpstr>
      <vt:lpstr>Konstanta</vt:lpstr>
      <vt:lpstr>Keyword</vt:lpstr>
      <vt:lpstr>Contoh Keyword</vt:lpstr>
      <vt:lpstr>Literal dan Tipe Data</vt:lpstr>
      <vt:lpstr>Contoh jangkauan dan ukuran tipe data nya</vt:lpstr>
      <vt:lpstr>Operator</vt:lpstr>
      <vt:lpstr>Contoh Operator dan Prioritas-nya</vt:lpstr>
      <vt:lpstr>Contoh Operator dan Prioritas-nya</vt:lpstr>
      <vt:lpstr>Separator</vt:lpstr>
      <vt:lpstr>Contoh Separator</vt:lpstr>
      <vt:lpstr>Keterangan dan Komentar</vt:lpstr>
      <vt:lpstr>Tipe Data Referensi</vt:lpstr>
      <vt:lpstr>Autoboxing/Unboxing</vt:lpstr>
      <vt:lpstr>Type-Casting</vt:lpstr>
      <vt:lpstr>Contoh Class Type-Casting</vt:lpstr>
    </vt:vector>
  </TitlesOfParts>
  <Company>Columbia University Computer Science Department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Models</dc:title>
  <dc:creator>Valued Sony Customer</dc:creator>
  <cp:lastModifiedBy>COMPAQ</cp:lastModifiedBy>
  <cp:revision>161</cp:revision>
  <dcterms:created xsi:type="dcterms:W3CDTF">2001-04-26T04:38:43Z</dcterms:created>
  <dcterms:modified xsi:type="dcterms:W3CDTF">2019-08-29T03:41:14Z</dcterms:modified>
</cp:coreProperties>
</file>