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47"/>
  </p:notesMasterIdLst>
  <p:handoutMasterIdLst>
    <p:handoutMasterId r:id="rId48"/>
  </p:handoutMasterIdLst>
  <p:sldIdLst>
    <p:sldId id="387" r:id="rId2"/>
    <p:sldId id="388" r:id="rId3"/>
    <p:sldId id="389" r:id="rId4"/>
    <p:sldId id="390" r:id="rId5"/>
    <p:sldId id="391" r:id="rId6"/>
    <p:sldId id="392" r:id="rId7"/>
    <p:sldId id="393" r:id="rId8"/>
    <p:sldId id="412" r:id="rId9"/>
    <p:sldId id="413" r:id="rId10"/>
    <p:sldId id="414" r:id="rId11"/>
    <p:sldId id="415" r:id="rId12"/>
    <p:sldId id="416" r:id="rId13"/>
    <p:sldId id="417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394" r:id="rId23"/>
    <p:sldId id="418" r:id="rId24"/>
    <p:sldId id="419" r:id="rId25"/>
    <p:sldId id="395" r:id="rId26"/>
    <p:sldId id="396" r:id="rId27"/>
    <p:sldId id="397" r:id="rId28"/>
    <p:sldId id="398" r:id="rId29"/>
    <p:sldId id="399" r:id="rId30"/>
    <p:sldId id="400" r:id="rId31"/>
    <p:sldId id="405" r:id="rId32"/>
    <p:sldId id="432" r:id="rId33"/>
    <p:sldId id="433" r:id="rId34"/>
    <p:sldId id="434" r:id="rId35"/>
    <p:sldId id="402" r:id="rId36"/>
    <p:sldId id="403" r:id="rId37"/>
    <p:sldId id="410" r:id="rId38"/>
    <p:sldId id="409" r:id="rId39"/>
    <p:sldId id="407" r:id="rId40"/>
    <p:sldId id="428" r:id="rId41"/>
    <p:sldId id="429" r:id="rId42"/>
    <p:sldId id="430" r:id="rId43"/>
    <p:sldId id="408" r:id="rId44"/>
    <p:sldId id="435" r:id="rId45"/>
    <p:sldId id="436" r:id="rId46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0707"/>
    <a:srgbClr val="000000"/>
    <a:srgbClr val="CCFF33"/>
    <a:srgbClr val="66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3" autoAdjust="0"/>
    <p:restoredTop sz="94643" autoAdjust="0"/>
  </p:normalViewPr>
  <p:slideViewPr>
    <p:cSldViewPr>
      <p:cViewPr varScale="1">
        <p:scale>
          <a:sx n="74" d="100"/>
          <a:sy n="74" d="100"/>
        </p:scale>
        <p:origin x="-10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C86F193C-C289-4371-A97A-BE0216192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9314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61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24363"/>
            <a:ext cx="5029200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6BB55178-6231-4D76-9FDA-850185061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039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656" r:id="rId12"/>
    <p:sldLayoutId id="2147483666" r:id="rId13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1. Class</a:t>
            </a:r>
          </a:p>
          <a:p>
            <a:pPr>
              <a:buNone/>
            </a:pPr>
            <a:r>
              <a:rPr lang="en-US" sz="4000" dirty="0" smtClean="0"/>
              <a:t>2. attribute</a:t>
            </a:r>
          </a:p>
          <a:p>
            <a:pPr>
              <a:buNone/>
            </a:pPr>
            <a:r>
              <a:rPr lang="en-US" sz="4000" dirty="0" smtClean="0"/>
              <a:t>3. method() </a:t>
            </a:r>
            <a:r>
              <a:rPr lang="en-US" sz="4000" dirty="0" err="1" smtClean="0"/>
              <a:t>dan</a:t>
            </a:r>
            <a:r>
              <a:rPr lang="en-US" sz="4000" dirty="0" smtClean="0"/>
              <a:t> constructor()</a:t>
            </a:r>
          </a:p>
          <a:p>
            <a:pPr>
              <a:buNone/>
            </a:pPr>
            <a:r>
              <a:rPr lang="en-US" sz="4000" dirty="0" smtClean="0"/>
              <a:t>4. </a:t>
            </a:r>
            <a:r>
              <a:rPr lang="en-US" sz="4000" dirty="0" err="1" smtClean="0"/>
              <a:t>objek</a:t>
            </a: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5. modifier</a:t>
            </a:r>
          </a:p>
          <a:p>
            <a:pPr>
              <a:buNone/>
            </a:pPr>
            <a:r>
              <a:rPr lang="en-US" sz="4000" dirty="0" smtClean="0"/>
              <a:t>6. inner class</a:t>
            </a:r>
            <a:endParaRPr lang="en-US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/>
              </a:rPr>
              <a:t>Class </a:t>
            </a:r>
            <a:r>
              <a:rPr lang="en-US" dirty="0" err="1" smtClean="0">
                <a:effectLst/>
              </a:rPr>
              <a:t>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Komponennya</a:t>
            </a:r>
            <a:endParaRPr 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686800" cy="4525963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Menyatakan</a:t>
            </a:r>
            <a:r>
              <a:rPr lang="en-US" sz="4000" dirty="0" smtClean="0"/>
              <a:t> </a:t>
            </a:r>
            <a:r>
              <a:rPr lang="en-US" sz="4000" dirty="0" err="1" smtClean="0"/>
              <a:t>bahwa</a:t>
            </a:r>
            <a:r>
              <a:rPr lang="en-US" sz="4000" dirty="0" smtClean="0"/>
              <a:t> class/interface/method() /attribute/inner class yang </a:t>
            </a:r>
            <a:r>
              <a:rPr lang="en-US" sz="4000" dirty="0" err="1" smtClean="0"/>
              <a:t>ditandai</a:t>
            </a:r>
            <a:r>
              <a:rPr lang="en-US" sz="4000" dirty="0" smtClean="0"/>
              <a:t> </a:t>
            </a:r>
            <a:r>
              <a:rPr lang="en-US" sz="4000" dirty="0" err="1" smtClean="0"/>
              <a:t>dengan</a:t>
            </a:r>
            <a:r>
              <a:rPr lang="en-US" sz="4000" dirty="0" smtClean="0"/>
              <a:t> keyword </a:t>
            </a:r>
            <a:r>
              <a:rPr lang="en-US" sz="4000" b="1" i="1" dirty="0" smtClean="0"/>
              <a:t>public</a:t>
            </a:r>
            <a:r>
              <a:rPr lang="en-US" sz="4000" dirty="0" smtClean="0"/>
              <a:t>  </a:t>
            </a:r>
            <a:r>
              <a:rPr lang="en-US" sz="4000" dirty="0" err="1" smtClean="0"/>
              <a:t>boleh</a:t>
            </a:r>
            <a:r>
              <a:rPr lang="en-US" sz="4000" dirty="0" smtClean="0"/>
              <a:t> </a:t>
            </a:r>
            <a:r>
              <a:rPr lang="en-US" sz="4000" b="1" i="1" dirty="0" err="1" smtClean="0"/>
              <a:t>diakses</a:t>
            </a:r>
            <a:r>
              <a:rPr lang="en-US" sz="4000" b="1" i="1" dirty="0" smtClean="0"/>
              <a:t>/</a:t>
            </a:r>
            <a:r>
              <a:rPr lang="en-US" sz="4000" b="1" i="1" dirty="0" err="1" smtClean="0"/>
              <a:t>diimplementasikan</a:t>
            </a:r>
            <a:r>
              <a:rPr lang="en-US" sz="4000" b="1" i="1" dirty="0" smtClean="0"/>
              <a:t> </a:t>
            </a:r>
            <a:r>
              <a:rPr lang="en-US" sz="4000" dirty="0" smtClean="0"/>
              <a:t>class lain </a:t>
            </a:r>
            <a:r>
              <a:rPr lang="en-US" sz="4000" dirty="0" err="1" smtClean="0"/>
              <a:t>dimana</a:t>
            </a:r>
            <a:r>
              <a:rPr lang="en-US" sz="4000" dirty="0" smtClean="0"/>
              <a:t> pun.</a:t>
            </a:r>
            <a:endParaRPr lang="en-US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effectLst/>
              </a:rPr>
              <a:t>public</a:t>
            </a:r>
            <a:endParaRPr lang="en-US" sz="48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686800" cy="4767072"/>
          </a:xfrm>
        </p:spPr>
        <p:txBody>
          <a:bodyPr>
            <a:normAutofit fontScale="92500" lnSpcReduction="20000"/>
          </a:bodyPr>
          <a:lstStyle/>
          <a:p>
            <a:r>
              <a:rPr lang="en-US" sz="4100" dirty="0" err="1" smtClean="0"/>
              <a:t>Menyatakan</a:t>
            </a:r>
            <a:r>
              <a:rPr lang="en-US" sz="4100" dirty="0" smtClean="0"/>
              <a:t> </a:t>
            </a:r>
            <a:r>
              <a:rPr lang="en-US" sz="4100" dirty="0" err="1" smtClean="0"/>
              <a:t>bahwa</a:t>
            </a:r>
            <a:r>
              <a:rPr lang="en-US" sz="4100" dirty="0" smtClean="0"/>
              <a:t> class/interface/method() /attribute/inner class yang </a:t>
            </a:r>
            <a:r>
              <a:rPr lang="en-US" sz="4100" dirty="0" err="1" smtClean="0"/>
              <a:t>ditandai</a:t>
            </a:r>
            <a:r>
              <a:rPr lang="en-US" sz="4100" dirty="0" smtClean="0"/>
              <a:t> </a:t>
            </a:r>
            <a:r>
              <a:rPr lang="en-US" sz="4100" dirty="0" err="1" smtClean="0"/>
              <a:t>dengan</a:t>
            </a:r>
            <a:r>
              <a:rPr lang="en-US" sz="4100" dirty="0" smtClean="0"/>
              <a:t> keyword </a:t>
            </a:r>
            <a:r>
              <a:rPr lang="en-US" sz="4100" b="1" i="1" dirty="0" smtClean="0"/>
              <a:t>protected </a:t>
            </a:r>
            <a:r>
              <a:rPr lang="en-US" sz="4100" dirty="0" smtClean="0"/>
              <a:t> </a:t>
            </a:r>
            <a:r>
              <a:rPr lang="en-US" sz="4100" dirty="0" err="1" smtClean="0"/>
              <a:t>ini</a:t>
            </a:r>
            <a:r>
              <a:rPr lang="en-US" sz="4100" dirty="0" smtClean="0"/>
              <a:t> </a:t>
            </a:r>
            <a:r>
              <a:rPr lang="en-US" sz="4100" dirty="0" err="1" smtClean="0"/>
              <a:t>boleh</a:t>
            </a:r>
            <a:r>
              <a:rPr lang="en-US" sz="4100" dirty="0" smtClean="0"/>
              <a:t> </a:t>
            </a:r>
            <a:r>
              <a:rPr lang="en-US" sz="4100" b="1" i="1" dirty="0" err="1" smtClean="0"/>
              <a:t>diakses</a:t>
            </a:r>
            <a:r>
              <a:rPr lang="en-US" sz="4100" b="1" i="1" dirty="0" smtClean="0"/>
              <a:t>/</a:t>
            </a:r>
            <a:r>
              <a:rPr lang="en-US" sz="4100" b="1" i="1" dirty="0" err="1" smtClean="0"/>
              <a:t>diimplementasikan</a:t>
            </a:r>
            <a:r>
              <a:rPr lang="en-US" sz="4100" b="1" i="1" dirty="0" smtClean="0"/>
              <a:t>     </a:t>
            </a:r>
            <a:r>
              <a:rPr lang="en-US" sz="4100" dirty="0" smtClean="0"/>
              <a:t>class lain yang </a:t>
            </a:r>
            <a:r>
              <a:rPr lang="en-US" sz="4100" dirty="0" err="1" smtClean="0"/>
              <a:t>berada</a:t>
            </a:r>
            <a:r>
              <a:rPr lang="en-US" sz="4100" dirty="0" smtClean="0"/>
              <a:t> </a:t>
            </a:r>
            <a:r>
              <a:rPr lang="en-US" sz="4100" dirty="0" err="1" smtClean="0"/>
              <a:t>di</a:t>
            </a:r>
            <a:r>
              <a:rPr lang="en-US" sz="4100" dirty="0" smtClean="0"/>
              <a:t> </a:t>
            </a:r>
            <a:r>
              <a:rPr lang="en-US" sz="4100" dirty="0" err="1" smtClean="0"/>
              <a:t>dalam</a:t>
            </a:r>
            <a:r>
              <a:rPr lang="en-US" sz="4100" dirty="0" smtClean="0"/>
              <a:t> </a:t>
            </a:r>
            <a:r>
              <a:rPr lang="en-US" sz="4100" b="1" i="1" dirty="0" smtClean="0"/>
              <a:t>package</a:t>
            </a:r>
            <a:r>
              <a:rPr lang="en-US" sz="4100" dirty="0" smtClean="0"/>
              <a:t>  yang </a:t>
            </a:r>
            <a:r>
              <a:rPr lang="en-US" sz="4100" dirty="0" err="1" smtClean="0"/>
              <a:t>sama</a:t>
            </a:r>
            <a:r>
              <a:rPr lang="en-US" sz="4100" dirty="0" smtClean="0"/>
              <a:t> </a:t>
            </a:r>
            <a:r>
              <a:rPr lang="en-US" sz="4100" dirty="0" err="1" smtClean="0"/>
              <a:t>atau</a:t>
            </a:r>
            <a:r>
              <a:rPr lang="en-US" sz="4100" dirty="0" smtClean="0"/>
              <a:t> </a:t>
            </a:r>
            <a:r>
              <a:rPr lang="en-US" sz="4100" b="1" i="1" dirty="0" err="1" smtClean="0"/>
              <a:t>turunannya</a:t>
            </a:r>
            <a:r>
              <a:rPr lang="en-US" sz="4100" dirty="0" smtClean="0"/>
              <a:t>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>
                <a:effectLst/>
              </a:rPr>
              <a:t>protected</a:t>
            </a:r>
            <a:endParaRPr lang="en-US" sz="48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486400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Menyatakan</a:t>
            </a:r>
            <a:r>
              <a:rPr lang="en-US" sz="4000" dirty="0" smtClean="0"/>
              <a:t> </a:t>
            </a:r>
            <a:r>
              <a:rPr lang="en-US" sz="4000" dirty="0" err="1" smtClean="0"/>
              <a:t>bahwa</a:t>
            </a:r>
            <a:r>
              <a:rPr lang="en-US" sz="4000" dirty="0" smtClean="0"/>
              <a:t> class/interface/method() /attribute/inner class yang </a:t>
            </a:r>
            <a:r>
              <a:rPr lang="en-US" sz="4000" b="1" i="1" dirty="0" err="1" smtClean="0"/>
              <a:t>tidak</a:t>
            </a:r>
            <a:r>
              <a:rPr lang="en-US" sz="4000" dirty="0" smtClean="0"/>
              <a:t> </a:t>
            </a:r>
            <a:r>
              <a:rPr lang="en-US" sz="4000" dirty="0" err="1" smtClean="0"/>
              <a:t>ditandai</a:t>
            </a:r>
            <a:r>
              <a:rPr lang="en-US" sz="4000" dirty="0" smtClean="0"/>
              <a:t> </a:t>
            </a:r>
            <a:r>
              <a:rPr lang="en-US" sz="4000" dirty="0" err="1" smtClean="0"/>
              <a:t>dengan</a:t>
            </a:r>
            <a:r>
              <a:rPr lang="en-US" sz="4000" dirty="0" smtClean="0"/>
              <a:t> keyword modifier </a:t>
            </a:r>
            <a:r>
              <a:rPr lang="en-US" sz="4000" dirty="0" err="1" smtClean="0"/>
              <a:t>akses</a:t>
            </a:r>
            <a:r>
              <a:rPr lang="en-US" sz="4000" dirty="0" smtClean="0"/>
              <a:t> </a:t>
            </a:r>
            <a:r>
              <a:rPr lang="en-US" sz="4000" dirty="0" err="1" smtClean="0"/>
              <a:t>apa</a:t>
            </a:r>
            <a:r>
              <a:rPr lang="en-US" sz="4000" dirty="0" smtClean="0"/>
              <a:t> pun </a:t>
            </a:r>
            <a:r>
              <a:rPr lang="en-US" sz="4000" dirty="0" err="1" smtClean="0"/>
              <a:t>ini</a:t>
            </a:r>
            <a:r>
              <a:rPr lang="en-US" sz="4000" dirty="0" smtClean="0"/>
              <a:t> </a:t>
            </a:r>
            <a:r>
              <a:rPr lang="en-US" sz="4000" dirty="0" err="1" smtClean="0"/>
              <a:t>boleh</a:t>
            </a:r>
            <a:r>
              <a:rPr lang="en-US" sz="4000" dirty="0" smtClean="0"/>
              <a:t> </a:t>
            </a:r>
            <a:r>
              <a:rPr lang="en-US" sz="4000" b="1" i="1" dirty="0" err="1" smtClean="0"/>
              <a:t>diakses</a:t>
            </a:r>
            <a:r>
              <a:rPr lang="en-US" sz="4000" b="1" i="1" dirty="0" smtClean="0"/>
              <a:t>/</a:t>
            </a:r>
            <a:r>
              <a:rPr lang="en-US" sz="4000" b="1" i="1" dirty="0" err="1" smtClean="0"/>
              <a:t>diimplementasikan</a:t>
            </a:r>
            <a:r>
              <a:rPr lang="en-US" sz="4000" b="1" i="1" dirty="0" smtClean="0"/>
              <a:t> </a:t>
            </a:r>
            <a:r>
              <a:rPr lang="en-US" sz="4000" dirty="0" smtClean="0"/>
              <a:t>class lain yang </a:t>
            </a:r>
            <a:r>
              <a:rPr lang="en-US" sz="4000" dirty="0" err="1" smtClean="0"/>
              <a:t>berada</a:t>
            </a:r>
            <a:r>
              <a:rPr lang="en-US" sz="4000" dirty="0" smtClean="0"/>
              <a:t> </a:t>
            </a:r>
            <a:r>
              <a:rPr lang="en-US" sz="4000" dirty="0" err="1" smtClean="0"/>
              <a:t>di</a:t>
            </a:r>
            <a:r>
              <a:rPr lang="en-US" sz="4000" dirty="0" smtClean="0"/>
              <a:t> </a:t>
            </a:r>
            <a:r>
              <a:rPr lang="en-US" sz="4000" dirty="0" err="1" smtClean="0"/>
              <a:t>dalam</a:t>
            </a:r>
            <a:r>
              <a:rPr lang="en-US" sz="4000" dirty="0" smtClean="0"/>
              <a:t> </a:t>
            </a:r>
            <a:r>
              <a:rPr lang="en-US" sz="4000" b="1" i="1" dirty="0" smtClean="0"/>
              <a:t>package</a:t>
            </a:r>
            <a:r>
              <a:rPr lang="en-US" sz="4000" dirty="0" smtClean="0"/>
              <a:t> yang </a:t>
            </a:r>
            <a:r>
              <a:rPr lang="en-US" sz="4000" dirty="0" err="1" smtClean="0"/>
              <a:t>sama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pPr algn="ctr"/>
            <a:r>
              <a:rPr lang="en-US" sz="4500" dirty="0" smtClean="0">
                <a:effectLst/>
              </a:rPr>
              <a:t>default</a:t>
            </a:r>
            <a:endParaRPr lang="en-US" sz="45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686800" cy="4525963"/>
          </a:xfrm>
        </p:spPr>
        <p:txBody>
          <a:bodyPr/>
          <a:lstStyle/>
          <a:p>
            <a:r>
              <a:rPr lang="en-US" sz="4000" dirty="0" err="1" smtClean="0"/>
              <a:t>Menyatakan</a:t>
            </a:r>
            <a:r>
              <a:rPr lang="en-US" sz="4000" dirty="0" smtClean="0"/>
              <a:t> </a:t>
            </a:r>
            <a:r>
              <a:rPr lang="en-US" sz="4000" dirty="0" err="1" smtClean="0"/>
              <a:t>bahwa</a:t>
            </a:r>
            <a:r>
              <a:rPr lang="en-US" sz="4000" dirty="0" smtClean="0"/>
              <a:t> member </a:t>
            </a:r>
            <a:r>
              <a:rPr lang="en-US" sz="4000" dirty="0" err="1" smtClean="0"/>
              <a:t>atau</a:t>
            </a:r>
            <a:r>
              <a:rPr lang="en-US" sz="4000" dirty="0" smtClean="0"/>
              <a:t> Class yang </a:t>
            </a:r>
            <a:r>
              <a:rPr lang="en-US" sz="4000" dirty="0" err="1" smtClean="0"/>
              <a:t>ditandai</a:t>
            </a:r>
            <a:r>
              <a:rPr lang="en-US" sz="4000" dirty="0" smtClean="0"/>
              <a:t> </a:t>
            </a:r>
            <a:r>
              <a:rPr lang="en-US" sz="4000" dirty="0" err="1" smtClean="0"/>
              <a:t>dengan</a:t>
            </a:r>
            <a:r>
              <a:rPr lang="en-US" sz="4000" dirty="0" smtClean="0"/>
              <a:t> keyword </a:t>
            </a:r>
            <a:r>
              <a:rPr lang="en-US" sz="4000" b="1" i="1" dirty="0" smtClean="0"/>
              <a:t>private</a:t>
            </a:r>
            <a:r>
              <a:rPr lang="en-US" sz="4000" dirty="0" smtClean="0"/>
              <a:t>  </a:t>
            </a:r>
            <a:r>
              <a:rPr lang="en-US" sz="4000" dirty="0" err="1" smtClean="0"/>
              <a:t>ini</a:t>
            </a:r>
            <a:r>
              <a:rPr lang="en-US" sz="4000" dirty="0" smtClean="0"/>
              <a:t> </a:t>
            </a:r>
            <a:r>
              <a:rPr lang="en-US" sz="4000" dirty="0" err="1" smtClean="0"/>
              <a:t>boleh</a:t>
            </a:r>
            <a:r>
              <a:rPr lang="en-US" sz="4000" dirty="0" smtClean="0"/>
              <a:t> </a:t>
            </a:r>
            <a:r>
              <a:rPr lang="en-US" sz="4000" b="1" i="1" dirty="0" err="1" smtClean="0"/>
              <a:t>diakses</a:t>
            </a:r>
            <a:r>
              <a:rPr lang="en-US" sz="4000" b="1" i="1" dirty="0" smtClean="0"/>
              <a:t>/</a:t>
            </a:r>
            <a:r>
              <a:rPr lang="en-US" sz="4000" b="1" i="1" dirty="0" err="1" smtClean="0"/>
              <a:t>diimplementasikan</a:t>
            </a:r>
            <a:r>
              <a:rPr lang="en-US" sz="4000" b="1" i="1" dirty="0" smtClean="0"/>
              <a:t>  </a:t>
            </a:r>
            <a:r>
              <a:rPr lang="en-US" sz="4000" dirty="0" smtClean="0"/>
              <a:t>member yang </a:t>
            </a:r>
            <a:r>
              <a:rPr lang="en-US" sz="4000" dirty="0" err="1" smtClean="0"/>
              <a:t>berada</a:t>
            </a:r>
            <a:r>
              <a:rPr lang="en-US" sz="4000" dirty="0" smtClean="0"/>
              <a:t> </a:t>
            </a:r>
            <a:r>
              <a:rPr lang="en-US" sz="4000" dirty="0" err="1" smtClean="0"/>
              <a:t>hanya</a:t>
            </a:r>
            <a:r>
              <a:rPr lang="en-US" sz="4000" dirty="0" smtClean="0"/>
              <a:t> </a:t>
            </a:r>
            <a:r>
              <a:rPr lang="en-US" sz="4000" dirty="0" err="1" smtClean="0"/>
              <a:t>berada</a:t>
            </a:r>
            <a:r>
              <a:rPr lang="en-US" sz="4000" dirty="0" smtClean="0"/>
              <a:t> </a:t>
            </a:r>
            <a:r>
              <a:rPr lang="en-US" sz="4000" dirty="0" err="1" smtClean="0"/>
              <a:t>di</a:t>
            </a:r>
            <a:r>
              <a:rPr lang="en-US" sz="4000" dirty="0" smtClean="0"/>
              <a:t> </a:t>
            </a:r>
            <a:r>
              <a:rPr lang="en-US" sz="4000" dirty="0" err="1" smtClean="0"/>
              <a:t>dalam</a:t>
            </a:r>
            <a:r>
              <a:rPr lang="en-US" sz="4000" dirty="0" smtClean="0"/>
              <a:t> </a:t>
            </a:r>
            <a:r>
              <a:rPr lang="en-US" sz="4000" b="1" i="1" dirty="0" smtClean="0"/>
              <a:t>Class </a:t>
            </a:r>
            <a:r>
              <a:rPr lang="en-US" sz="4000" dirty="0" smtClean="0"/>
              <a:t> yang </a:t>
            </a:r>
            <a:r>
              <a:rPr lang="en-US" sz="4000" dirty="0" err="1" smtClean="0"/>
              <a:t>sama</a:t>
            </a:r>
            <a:r>
              <a:rPr lang="en-US" sz="4000" dirty="0" smtClean="0"/>
              <a:t>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ctr"/>
            <a:r>
              <a:rPr lang="en-US" sz="4800" dirty="0" smtClean="0"/>
              <a:t>private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Setidaknya</a:t>
            </a:r>
            <a:r>
              <a:rPr lang="en-US" sz="4000" dirty="0" smtClean="0"/>
              <a:t> </a:t>
            </a:r>
            <a:r>
              <a:rPr lang="en-US" sz="4000" dirty="0" err="1" smtClean="0"/>
              <a:t>dda</a:t>
            </a:r>
            <a:r>
              <a:rPr lang="en-US" sz="4000" dirty="0" smtClean="0"/>
              <a:t> </a:t>
            </a:r>
            <a:r>
              <a:rPr lang="en-US" sz="4000" dirty="0" err="1" smtClean="0"/>
              <a:t>tujuh</a:t>
            </a:r>
            <a:r>
              <a:rPr lang="en-US" sz="4000" dirty="0" smtClean="0"/>
              <a:t> keyword </a:t>
            </a:r>
            <a:r>
              <a:rPr lang="en-US" sz="4000" dirty="0" err="1" smtClean="0"/>
              <a:t>penting</a:t>
            </a:r>
            <a:r>
              <a:rPr lang="en-US" sz="4000" dirty="0" smtClean="0"/>
              <a:t> </a:t>
            </a:r>
            <a:r>
              <a:rPr lang="en-US" sz="4000" dirty="0" err="1" smtClean="0"/>
              <a:t>dalam</a:t>
            </a:r>
            <a:r>
              <a:rPr lang="en-US" sz="4000" dirty="0" smtClean="0"/>
              <a:t> modofier1 yang </a:t>
            </a:r>
            <a:r>
              <a:rPr lang="en-US" sz="4000" b="1" i="1" dirty="0" err="1" smtClean="0"/>
              <a:t>tidak</a:t>
            </a:r>
            <a:r>
              <a:rPr lang="en-US" sz="4000" dirty="0" smtClean="0"/>
              <a:t>  </a:t>
            </a:r>
            <a:r>
              <a:rPr lang="en-US" sz="4000" dirty="0" err="1" smtClean="0"/>
              <a:t>mengatur</a:t>
            </a:r>
            <a:r>
              <a:rPr lang="en-US" sz="4000" dirty="0" smtClean="0"/>
              <a:t> </a:t>
            </a:r>
            <a:r>
              <a:rPr lang="en-US" sz="4000" dirty="0" err="1" smtClean="0"/>
              <a:t>hak</a:t>
            </a:r>
            <a:r>
              <a:rPr lang="en-US" sz="4000" dirty="0" smtClean="0"/>
              <a:t> </a:t>
            </a:r>
            <a:r>
              <a:rPr lang="en-US" sz="4000" dirty="0" err="1" smtClean="0"/>
              <a:t>akses</a:t>
            </a:r>
            <a:r>
              <a:rPr lang="en-US" sz="4000" dirty="0" smtClean="0"/>
              <a:t> member/Class lain:</a:t>
            </a:r>
          </a:p>
          <a:p>
            <a:r>
              <a:rPr lang="en-US" sz="4000" dirty="0" smtClean="0"/>
              <a:t>final, static, abstract, synchronized, native, transient, </a:t>
            </a:r>
            <a:r>
              <a:rPr lang="en-US" sz="4000" dirty="0" err="1" smtClean="0"/>
              <a:t>dan</a:t>
            </a:r>
            <a:r>
              <a:rPr lang="en-US" sz="4000" dirty="0" smtClean="0"/>
              <a:t> volatile.</a:t>
            </a:r>
            <a:endParaRPr lang="en-US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ctr"/>
            <a:r>
              <a:rPr lang="en-US" dirty="0" smtClean="0"/>
              <a:t>Modifier1 (Non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799" y="990600"/>
            <a:ext cx="8594501" cy="5334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 yang </a:t>
            </a:r>
            <a:r>
              <a:rPr lang="en-US" sz="3200" dirty="0" err="1" smtClean="0"/>
              <a:t>diberi</a:t>
            </a:r>
            <a:r>
              <a:rPr lang="en-US" sz="3200" dirty="0" smtClean="0"/>
              <a:t> keyword modifier1 final, </a:t>
            </a:r>
            <a:r>
              <a:rPr lang="en-US" sz="3200" dirty="0" err="1" smtClean="0"/>
              <a:t>artinya</a:t>
            </a:r>
            <a:r>
              <a:rPr lang="en-US" sz="3200" dirty="0" smtClean="0"/>
              <a:t> Class </a:t>
            </a:r>
            <a:r>
              <a:rPr lang="en-US" sz="3200" dirty="0" err="1" smtClean="0"/>
              <a:t>tersebut</a:t>
            </a:r>
            <a:r>
              <a:rPr lang="en-US" sz="3200" dirty="0" smtClean="0"/>
              <a:t>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menurunkan</a:t>
            </a:r>
            <a:r>
              <a:rPr lang="en-US" sz="3200" dirty="0" smtClean="0"/>
              <a:t> Class lain.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kata</a:t>
            </a:r>
            <a:r>
              <a:rPr lang="en-US" sz="3200" dirty="0" smtClean="0"/>
              <a:t> lain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di</a:t>
            </a:r>
            <a:r>
              <a:rPr lang="en-US" sz="3200" dirty="0" smtClean="0"/>
              <a:t> extends Class lain.</a:t>
            </a:r>
          </a:p>
          <a:p>
            <a:endParaRPr lang="en-US" sz="1000" dirty="0" smtClean="0"/>
          </a:p>
          <a:p>
            <a:r>
              <a:rPr lang="en-US" sz="3200" dirty="0" smtClean="0"/>
              <a:t>method() yang </a:t>
            </a:r>
            <a:r>
              <a:rPr lang="en-US" sz="3200" dirty="0" err="1" smtClean="0"/>
              <a:t>diberi</a:t>
            </a:r>
            <a:r>
              <a:rPr lang="en-US" sz="3200" dirty="0" smtClean="0"/>
              <a:t> keyword modifier1 </a:t>
            </a:r>
            <a:r>
              <a:rPr lang="en-US" sz="3200" dirty="0" err="1" smtClean="0"/>
              <a:t>ini</a:t>
            </a:r>
            <a:r>
              <a:rPr lang="en-US" sz="3200" dirty="0" smtClean="0"/>
              <a:t>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di</a:t>
            </a:r>
            <a:r>
              <a:rPr lang="en-US" sz="3200" dirty="0" smtClean="0"/>
              <a:t> override Class lain.</a:t>
            </a:r>
          </a:p>
          <a:p>
            <a:endParaRPr lang="en-US" sz="1000" dirty="0" smtClean="0"/>
          </a:p>
          <a:p>
            <a:r>
              <a:rPr lang="en-US" sz="3200" dirty="0" smtClean="0"/>
              <a:t>attribute yang </a:t>
            </a:r>
            <a:r>
              <a:rPr lang="en-US" sz="3200" dirty="0" err="1" smtClean="0"/>
              <a:t>diberi</a:t>
            </a:r>
            <a:r>
              <a:rPr lang="en-US" sz="3200" dirty="0" smtClean="0"/>
              <a:t> keyword modifier1 </a:t>
            </a:r>
            <a:r>
              <a:rPr lang="en-US" sz="3200" dirty="0" err="1" smtClean="0"/>
              <a:t>ini</a:t>
            </a:r>
            <a:r>
              <a:rPr lang="en-US" sz="3200" dirty="0" smtClean="0"/>
              <a:t> </a:t>
            </a:r>
            <a:r>
              <a:rPr lang="en-US" sz="3200" dirty="0" err="1" smtClean="0"/>
              <a:t>isinya</a:t>
            </a:r>
            <a:r>
              <a:rPr lang="en-US" sz="3200" dirty="0" smtClean="0"/>
              <a:t>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diubah</a:t>
            </a:r>
            <a:r>
              <a:rPr lang="en-US" sz="3200" dirty="0" smtClean="0"/>
              <a:t> </a:t>
            </a:r>
            <a:r>
              <a:rPr lang="en-US" sz="3200" dirty="0" err="1" smtClean="0"/>
              <a:t>selama</a:t>
            </a:r>
            <a:r>
              <a:rPr lang="en-US" sz="3200" dirty="0" smtClean="0"/>
              <a:t> </a:t>
            </a:r>
            <a:r>
              <a:rPr lang="en-US" sz="3200" dirty="0" err="1" smtClean="0"/>
              <a:t>waktu</a:t>
            </a:r>
            <a:r>
              <a:rPr lang="en-US" sz="3200" dirty="0" smtClean="0"/>
              <a:t> running.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effectLst/>
              </a:rPr>
              <a:t>final</a:t>
            </a:r>
            <a:r>
              <a:rPr lang="en-US" dirty="0" smtClean="0">
                <a:effectLst/>
              </a:rPr>
              <a:t> </a:t>
            </a:r>
            <a:endParaRPr 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48640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Attribute </a:t>
            </a:r>
            <a:r>
              <a:rPr lang="en-US" sz="2400" dirty="0" err="1" smtClean="0"/>
              <a:t>dan</a:t>
            </a:r>
            <a:r>
              <a:rPr lang="en-US" sz="2400" dirty="0" smtClean="0"/>
              <a:t> method()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jenis</a:t>
            </a:r>
            <a:r>
              <a:rPr lang="en-US" sz="2400" dirty="0" smtClean="0"/>
              <a:t>,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dirty="0" err="1" smtClean="0"/>
              <a:t>milik</a:t>
            </a:r>
            <a:r>
              <a:rPr lang="en-US" sz="2400" dirty="0" smtClean="0"/>
              <a:t> Class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milik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.</a:t>
            </a:r>
          </a:p>
          <a:p>
            <a:endParaRPr lang="en-US" sz="1000" dirty="0" smtClean="0"/>
          </a:p>
          <a:p>
            <a:r>
              <a:rPr lang="en-US" sz="2400" dirty="0" smtClean="0"/>
              <a:t>Attribute </a:t>
            </a:r>
            <a:r>
              <a:rPr lang="en-US" sz="2400" dirty="0" err="1" smtClean="0"/>
              <a:t>atau</a:t>
            </a:r>
            <a:r>
              <a:rPr lang="en-US" sz="2400" dirty="0" smtClean="0"/>
              <a:t> method() yang </a:t>
            </a:r>
            <a:r>
              <a:rPr lang="en-US" sz="2400" b="1" i="1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diberi</a:t>
            </a:r>
            <a:r>
              <a:rPr lang="en-US" sz="2400" dirty="0" smtClean="0"/>
              <a:t> keyword static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non static, </a:t>
            </a:r>
            <a:r>
              <a:rPr lang="en-US" sz="2400" dirty="0" err="1" smtClean="0"/>
              <a:t>artinya</a:t>
            </a:r>
            <a:r>
              <a:rPr lang="en-US" sz="2400" dirty="0" smtClean="0"/>
              <a:t> </a:t>
            </a:r>
            <a:r>
              <a:rPr lang="en-US" sz="2400" dirty="0" err="1" smtClean="0"/>
              <a:t>milik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diakses</a:t>
            </a:r>
            <a:r>
              <a:rPr lang="en-US" sz="2400" dirty="0" smtClean="0"/>
              <a:t> </a:t>
            </a:r>
            <a:r>
              <a:rPr lang="en-US" sz="2400" b="1" i="1" dirty="0" err="1" smtClean="0"/>
              <a:t>hanya</a:t>
            </a:r>
            <a:r>
              <a:rPr lang="en-US" sz="2400" dirty="0" smtClean="0"/>
              <a:t> 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objeknya</a:t>
            </a:r>
            <a:r>
              <a:rPr lang="en-US" sz="2400" dirty="0" smtClean="0"/>
              <a:t>.</a:t>
            </a:r>
          </a:p>
          <a:p>
            <a:endParaRPr lang="en-US" sz="1000" dirty="0" smtClean="0"/>
          </a:p>
          <a:p>
            <a:r>
              <a:rPr lang="en-US" sz="2400" dirty="0" smtClean="0"/>
              <a:t>Attribute </a:t>
            </a:r>
            <a:r>
              <a:rPr lang="en-US" sz="2400" dirty="0" err="1" smtClean="0"/>
              <a:t>atau</a:t>
            </a:r>
            <a:r>
              <a:rPr lang="en-US" sz="2400" dirty="0" smtClean="0"/>
              <a:t> method() yang </a:t>
            </a:r>
            <a:r>
              <a:rPr lang="en-US" sz="2400" dirty="0" err="1" smtClean="0"/>
              <a:t>diberi</a:t>
            </a:r>
            <a:r>
              <a:rPr lang="en-US" sz="2400" dirty="0" smtClean="0"/>
              <a:t> keyword modifier1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artinya</a:t>
            </a:r>
            <a:r>
              <a:rPr lang="en-US" sz="2400" dirty="0" smtClean="0"/>
              <a:t> </a:t>
            </a:r>
            <a:r>
              <a:rPr lang="en-US" sz="2400" dirty="0" err="1" smtClean="0"/>
              <a:t>milik</a:t>
            </a:r>
            <a:r>
              <a:rPr lang="en-US" sz="2400" dirty="0" smtClean="0"/>
              <a:t> Class,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diakses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b="1" dirty="0" smtClean="0"/>
              <a:t>Class </a:t>
            </a:r>
            <a:r>
              <a:rPr lang="en-US" sz="2400" b="1" dirty="0" err="1" smtClean="0"/>
              <a:t>nya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tersebut</a:t>
            </a:r>
            <a:r>
              <a:rPr lang="en-US" sz="2400" dirty="0" smtClean="0"/>
              <a:t>,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Class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sifat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sama</a:t>
            </a:r>
            <a:r>
              <a:rPr lang="en-US" sz="2400" dirty="0" smtClean="0"/>
              <a:t>. </a:t>
            </a:r>
          </a:p>
          <a:p>
            <a:endParaRPr lang="en-US" sz="1000" dirty="0" smtClean="0"/>
          </a:p>
          <a:p>
            <a:r>
              <a:rPr lang="en-US" sz="2400" dirty="0" smtClean="0"/>
              <a:t>Method() yang static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boleh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override </a:t>
            </a:r>
            <a:r>
              <a:rPr lang="en-US" sz="2400" dirty="0" err="1" smtClean="0"/>
              <a:t>dan</a:t>
            </a:r>
            <a:r>
              <a:rPr lang="en-US" sz="2400" dirty="0" smtClean="0"/>
              <a:t> attribute yang static </a:t>
            </a:r>
            <a:r>
              <a:rPr lang="en-US" sz="2400" dirty="0" err="1" smtClean="0"/>
              <a:t>boleh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diinisialisasi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programmer, </a:t>
            </a:r>
            <a:r>
              <a:rPr lang="en-US" sz="2400" dirty="0" err="1" smtClean="0"/>
              <a:t>namun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diberi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default </a:t>
            </a:r>
            <a:r>
              <a:rPr lang="en-US" sz="2400" dirty="0" err="1" smtClean="0"/>
              <a:t>oleh</a:t>
            </a:r>
            <a:r>
              <a:rPr lang="en-US" sz="2400" dirty="0" smtClean="0"/>
              <a:t> JVM.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Sehingga</a:t>
            </a:r>
            <a:r>
              <a:rPr lang="en-US" sz="2400" dirty="0" smtClean="0"/>
              <a:t> method() yang </a:t>
            </a:r>
            <a:r>
              <a:rPr lang="en-US" sz="2400" b="1" i="1" dirty="0" smtClean="0"/>
              <a:t>non static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memanggil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atau</a:t>
            </a:r>
            <a:r>
              <a:rPr lang="en-US" sz="2400" dirty="0" smtClean="0"/>
              <a:t> method() yang </a:t>
            </a:r>
            <a:r>
              <a:rPr lang="en-US" sz="2400" b="1" dirty="0" smtClean="0"/>
              <a:t>static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panggil</a:t>
            </a:r>
            <a:r>
              <a:rPr lang="en-US" sz="2400" dirty="0" smtClean="0"/>
              <a:t> method() standard </a:t>
            </a:r>
            <a:r>
              <a:rPr lang="en-US" sz="2400" dirty="0" err="1" smtClean="0"/>
              <a:t>println</a:t>
            </a:r>
            <a:r>
              <a:rPr lang="en-US" sz="2400" dirty="0" smtClean="0"/>
              <a:t>():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();</a:t>
            </a:r>
            <a:endParaRPr lang="en-US" sz="2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048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static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01669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Class yang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modifier1 abstract </a:t>
            </a:r>
            <a:r>
              <a:rPr lang="en-US" dirty="0" err="1" smtClean="0"/>
              <a:t>artinya</a:t>
            </a:r>
            <a:r>
              <a:rPr lang="en-US" dirty="0" smtClean="0"/>
              <a:t> Class </a:t>
            </a:r>
            <a:r>
              <a:rPr lang="en-US" dirty="0" err="1" smtClean="0"/>
              <a:t>murni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memiiki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, </a:t>
            </a:r>
            <a:r>
              <a:rPr lang="en-US" dirty="0" err="1" smtClean="0"/>
              <a:t>artinya</a:t>
            </a:r>
            <a:r>
              <a:rPr lang="en-US" dirty="0" smtClean="0"/>
              <a:t> Class abstract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diinstansiasi</a:t>
            </a:r>
            <a:r>
              <a:rPr lang="en-US" dirty="0" smtClean="0"/>
              <a:t>. </a:t>
            </a:r>
          </a:p>
          <a:p>
            <a:r>
              <a:rPr lang="en-US" dirty="0" smtClean="0"/>
              <a:t>Method yang abstract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Class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disempurnakan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Class </a:t>
            </a:r>
            <a:r>
              <a:rPr lang="en-US" dirty="0" err="1" smtClean="0"/>
              <a:t>turunannya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override. </a:t>
            </a:r>
          </a:p>
          <a:p>
            <a:r>
              <a:rPr lang="en-US" dirty="0" smtClean="0"/>
              <a:t>Class yang abstract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smtClean="0"/>
              <a:t>root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Class-class lain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Class.</a:t>
            </a:r>
          </a:p>
          <a:p>
            <a:r>
              <a:rPr lang="en-US" dirty="0" err="1" smtClean="0"/>
              <a:t>Konsekuensi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sifaty</a:t>
            </a:r>
            <a:r>
              <a:rPr lang="en-US" dirty="0" smtClean="0"/>
              <a:t> abstract: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constructor </a:t>
            </a:r>
            <a:r>
              <a:rPr lang="en-US" dirty="0" err="1" smtClean="0"/>
              <a:t>yg</a:t>
            </a:r>
            <a:r>
              <a:rPr lang="en-US" dirty="0" smtClean="0"/>
              <a:t> abstract.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b="1" dirty="0" smtClean="0"/>
              <a:t>static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b="1" dirty="0" smtClean="0"/>
              <a:t>private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/>
              </a:rPr>
              <a:t>abstract</a:t>
            </a:r>
            <a:endParaRPr 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635691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Pada</a:t>
            </a:r>
            <a:r>
              <a:rPr lang="en-US" sz="3200" dirty="0" smtClean="0"/>
              <a:t> </a:t>
            </a:r>
            <a:r>
              <a:rPr lang="en-US" sz="3200" dirty="0" err="1" smtClean="0"/>
              <a:t>lingkungan</a:t>
            </a:r>
            <a:r>
              <a:rPr lang="en-US" sz="3200" dirty="0" smtClean="0"/>
              <a:t> multithread, </a:t>
            </a:r>
            <a:r>
              <a:rPr lang="en-US" sz="3200" dirty="0" err="1" smtClean="0"/>
              <a:t>dimungkinkan</a:t>
            </a:r>
            <a:r>
              <a:rPr lang="en-US" sz="3200" dirty="0" smtClean="0"/>
              <a:t> </a:t>
            </a:r>
            <a:r>
              <a:rPr lang="en-US" sz="3200" dirty="0" err="1" smtClean="0"/>
              <a:t>lebih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satu</a:t>
            </a:r>
            <a:r>
              <a:rPr lang="en-US" sz="3200" dirty="0" smtClean="0"/>
              <a:t> </a:t>
            </a:r>
            <a:r>
              <a:rPr lang="en-US" sz="3200" dirty="0" err="1" smtClean="0"/>
              <a:t>jalur</a:t>
            </a:r>
            <a:r>
              <a:rPr lang="en-US" sz="3200" dirty="0" smtClean="0"/>
              <a:t> </a:t>
            </a:r>
            <a:r>
              <a:rPr lang="en-US" sz="3200" dirty="0" err="1" smtClean="0"/>
              <a:t>eksekusi</a:t>
            </a:r>
            <a:r>
              <a:rPr lang="en-US" sz="3200" dirty="0" smtClean="0"/>
              <a:t> yang </a:t>
            </a:r>
            <a:r>
              <a:rPr lang="en-US" sz="3200" dirty="0" err="1" smtClean="0"/>
              <a:t>berjalan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project yang </a:t>
            </a:r>
            <a:r>
              <a:rPr lang="en-US" sz="3200" dirty="0" err="1" smtClean="0"/>
              <a:t>sama</a:t>
            </a:r>
            <a:r>
              <a:rPr lang="en-US" sz="3200" dirty="0" smtClean="0"/>
              <a:t>, </a:t>
            </a:r>
            <a:r>
              <a:rPr lang="en-US" sz="3200" dirty="0" err="1" smtClean="0"/>
              <a:t>namun</a:t>
            </a:r>
            <a:r>
              <a:rPr lang="en-US" sz="3200" dirty="0" smtClean="0"/>
              <a:t> </a:t>
            </a:r>
            <a:r>
              <a:rPr lang="en-US" sz="3200" dirty="0" err="1" smtClean="0"/>
              <a:t>harus</a:t>
            </a:r>
            <a:r>
              <a:rPr lang="en-US" sz="3200" dirty="0" smtClean="0"/>
              <a:t> </a:t>
            </a:r>
            <a:r>
              <a:rPr lang="en-US" sz="3200" dirty="0" err="1" smtClean="0"/>
              <a:t>diatur</a:t>
            </a:r>
            <a:r>
              <a:rPr lang="en-US" sz="3200" dirty="0" smtClean="0"/>
              <a:t> </a:t>
            </a:r>
            <a:r>
              <a:rPr lang="en-US" sz="3200" dirty="0" err="1" smtClean="0"/>
              <a:t>bahwa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selang</a:t>
            </a:r>
            <a:r>
              <a:rPr lang="en-US" sz="3200" dirty="0" smtClean="0"/>
              <a:t> </a:t>
            </a:r>
            <a:r>
              <a:rPr lang="en-US" sz="3200" dirty="0" err="1" smtClean="0"/>
              <a:t>waktu</a:t>
            </a:r>
            <a:r>
              <a:rPr lang="en-US" sz="3200" dirty="0" smtClean="0"/>
              <a:t> </a:t>
            </a:r>
            <a:r>
              <a:rPr lang="en-US" sz="3200" dirty="0" err="1" smtClean="0"/>
              <a:t>tertentu</a:t>
            </a:r>
            <a:r>
              <a:rPr lang="en-US" sz="3200" dirty="0" smtClean="0"/>
              <a:t> </a:t>
            </a:r>
            <a:r>
              <a:rPr lang="en-US" sz="3200" dirty="0" err="1" smtClean="0"/>
              <a:t>hanya</a:t>
            </a:r>
            <a:r>
              <a:rPr lang="en-US" sz="3200" dirty="0" smtClean="0"/>
              <a:t> </a:t>
            </a:r>
            <a:r>
              <a:rPr lang="en-US" sz="3200" dirty="0" err="1" smtClean="0"/>
              <a:t>ada</a:t>
            </a:r>
            <a:r>
              <a:rPr lang="en-US" sz="3200" dirty="0" smtClean="0"/>
              <a:t> </a:t>
            </a:r>
            <a:r>
              <a:rPr lang="en-US" sz="3200" dirty="0" err="1" smtClean="0"/>
              <a:t>satu</a:t>
            </a:r>
            <a:r>
              <a:rPr lang="en-US" sz="3200" dirty="0" smtClean="0"/>
              <a:t> </a:t>
            </a:r>
            <a:r>
              <a:rPr lang="en-US" sz="3200" dirty="0" err="1" smtClean="0"/>
              <a:t>jalur</a:t>
            </a:r>
            <a:r>
              <a:rPr lang="en-US" sz="3200" dirty="0" smtClean="0"/>
              <a:t> </a:t>
            </a:r>
            <a:r>
              <a:rPr lang="en-US" sz="3200" dirty="0" err="1" smtClean="0"/>
              <a:t>eksekusi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diijinkan</a:t>
            </a:r>
            <a:r>
              <a:rPr lang="en-US" sz="3200" dirty="0" smtClean="0"/>
              <a:t> </a:t>
            </a:r>
            <a:r>
              <a:rPr lang="en-US" sz="3200" dirty="0" err="1" smtClean="0"/>
              <a:t>di</a:t>
            </a:r>
            <a:r>
              <a:rPr lang="en-US" sz="3200" dirty="0" smtClean="0"/>
              <a:t> method yang synchronized (</a:t>
            </a:r>
            <a:r>
              <a:rPr lang="en-US" sz="3200" dirty="0" err="1" smtClean="0"/>
              <a:t>eksekusi</a:t>
            </a:r>
            <a:r>
              <a:rPr lang="en-US" sz="3200" dirty="0" smtClean="0"/>
              <a:t> </a:t>
            </a:r>
            <a:r>
              <a:rPr lang="en-US" sz="3200" dirty="0" err="1" smtClean="0"/>
              <a:t>dilakukan</a:t>
            </a:r>
            <a:r>
              <a:rPr lang="en-US" sz="3200" dirty="0" smtClean="0"/>
              <a:t> </a:t>
            </a:r>
            <a:r>
              <a:rPr lang="en-US" sz="3200" dirty="0" err="1" smtClean="0"/>
              <a:t>secara</a:t>
            </a:r>
            <a:r>
              <a:rPr lang="en-US" sz="3200" dirty="0" smtClean="0"/>
              <a:t> mutual </a:t>
            </a:r>
            <a:r>
              <a:rPr lang="en-US" sz="3200" dirty="0" err="1" smtClean="0"/>
              <a:t>ekslusive</a:t>
            </a:r>
            <a:r>
              <a:rPr lang="en-US" sz="3200" dirty="0" smtClean="0"/>
              <a:t>).</a:t>
            </a:r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effectLst/>
              </a:rPr>
              <a:t>Synchronized (</a:t>
            </a:r>
            <a:r>
              <a:rPr lang="en-US" sz="3200" dirty="0" err="1" smtClean="0">
                <a:effectLst/>
              </a:rPr>
              <a:t>khusus</a:t>
            </a:r>
            <a:r>
              <a:rPr lang="en-US" sz="3200" dirty="0" smtClean="0">
                <a:effectLst/>
              </a:rPr>
              <a:t> modifier method)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/>
          <a:lstStyle/>
          <a:p>
            <a:r>
              <a:rPr lang="en-US" dirty="0" smtClean="0"/>
              <a:t>Keyword modifier1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method (procedure </a:t>
            </a:r>
            <a:r>
              <a:rPr lang="en-US" dirty="0" err="1" smtClean="0"/>
              <a:t>atau</a:t>
            </a:r>
            <a:r>
              <a:rPr lang="en-US" dirty="0" smtClean="0"/>
              <a:t> pun function) yang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C++.</a:t>
            </a:r>
          </a:p>
          <a:p>
            <a:endParaRPr lang="en-US" dirty="0" smtClean="0"/>
          </a:p>
          <a:p>
            <a:r>
              <a:rPr lang="en-US" dirty="0" err="1" smtClean="0"/>
              <a:t>Seperti</a:t>
            </a:r>
            <a:r>
              <a:rPr lang="en-US" dirty="0" smtClean="0"/>
              <a:t> method() yang abstract, method() yang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b="1" i="1" dirty="0" smtClean="0"/>
              <a:t>native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prototype, </a:t>
            </a:r>
            <a:r>
              <a:rPr lang="en-US" dirty="0" err="1" smtClean="0"/>
              <a:t>implementasi</a:t>
            </a:r>
            <a:r>
              <a:rPr lang="en-US" dirty="0" smtClean="0"/>
              <a:t> method() yang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b="1" i="1" dirty="0" smtClean="0"/>
              <a:t>native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file external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folder yang </a:t>
            </a:r>
            <a:r>
              <a:rPr lang="en-US" dirty="0" err="1" smtClean="0"/>
              <a:t>sama</a:t>
            </a:r>
            <a:r>
              <a:rPr lang="en-US" dirty="0" smtClean="0"/>
              <a:t>. 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effectLst/>
              </a:rPr>
              <a:t>native (</a:t>
            </a:r>
            <a:r>
              <a:rPr lang="en-US" sz="3600" dirty="0" err="1" smtClean="0">
                <a:effectLst/>
              </a:rPr>
              <a:t>khusus</a:t>
            </a:r>
            <a:r>
              <a:rPr lang="en-US" sz="3600" dirty="0" smtClean="0">
                <a:effectLst/>
              </a:rPr>
              <a:t> modifier method)</a:t>
            </a:r>
            <a:endParaRPr lang="en-US" sz="36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F0"/>
                </a:solidFill>
              </a:rPr>
              <a:t>blue</a:t>
            </a:r>
            <a:r>
              <a:rPr lang="en-US" dirty="0" smtClean="0"/>
              <a:t> print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mencetak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class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objeknya</a:t>
            </a:r>
            <a:r>
              <a:rPr lang="en-US" dirty="0" smtClean="0"/>
              <a:t> </a:t>
            </a:r>
            <a:r>
              <a:rPr lang="en-US" dirty="0" err="1" smtClean="0"/>
              <a:t>budi</a:t>
            </a:r>
            <a:r>
              <a:rPr lang="en-US" dirty="0" smtClean="0"/>
              <a:t>, </a:t>
            </a:r>
            <a:r>
              <a:rPr lang="en-US" dirty="0" err="1" smtClean="0"/>
              <a:t>bambang</a:t>
            </a:r>
            <a:r>
              <a:rPr lang="en-US" dirty="0" smtClean="0"/>
              <a:t>, </a:t>
            </a:r>
            <a:r>
              <a:rPr lang="en-US" dirty="0" err="1" smtClean="0"/>
              <a:t>joko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Objek-objek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dicetak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class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b="1" dirty="0" err="1" smtClean="0"/>
              <a:t>sama</a:t>
            </a:r>
            <a:r>
              <a:rPr lang="en-US" dirty="0" err="1" smtClean="0"/>
              <a:t>an</a:t>
            </a:r>
            <a:r>
              <a:rPr lang="en-US" dirty="0" smtClean="0"/>
              <a:t> attribute (</a:t>
            </a:r>
            <a:r>
              <a:rPr lang="en-US" dirty="0" err="1" smtClean="0"/>
              <a:t>ciri</a:t>
            </a:r>
            <a:r>
              <a:rPr lang="en-US" dirty="0" smtClean="0"/>
              <a:t>)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b="1" dirty="0" err="1" smtClean="0"/>
              <a:t>sama</a:t>
            </a:r>
            <a:r>
              <a:rPr lang="en-US" dirty="0" err="1" smtClean="0"/>
              <a:t>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dialami</a:t>
            </a:r>
            <a:r>
              <a:rPr lang="en-US" dirty="0" smtClean="0"/>
              <a:t> (method) </a:t>
            </a:r>
            <a:r>
              <a:rPr lang="en-US" dirty="0" err="1" smtClean="0"/>
              <a:t>oleh</a:t>
            </a:r>
            <a:r>
              <a:rPr lang="en-US" dirty="0" smtClean="0"/>
              <a:t> class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: class </a:t>
            </a:r>
            <a:r>
              <a:rPr lang="en-US" dirty="0" err="1" smtClean="0"/>
              <a:t>Buku</a:t>
            </a:r>
            <a:endParaRPr lang="en-US" dirty="0" smtClean="0"/>
          </a:p>
          <a:p>
            <a:r>
              <a:rPr lang="en-US" dirty="0" smtClean="0"/>
              <a:t>attribute </a:t>
            </a:r>
            <a:r>
              <a:rPr lang="en-US" dirty="0" err="1" smtClean="0"/>
              <a:t>nya</a:t>
            </a:r>
            <a:r>
              <a:rPr lang="en-US" dirty="0" smtClean="0"/>
              <a:t>: </a:t>
            </a:r>
            <a:r>
              <a:rPr lang="en-US" dirty="0" err="1" smtClean="0"/>
              <a:t>judul</a:t>
            </a:r>
            <a:r>
              <a:rPr lang="en-US" dirty="0" smtClean="0"/>
              <a:t>, </a:t>
            </a:r>
            <a:r>
              <a:rPr lang="en-US" dirty="0" err="1" smtClean="0"/>
              <a:t>harga</a:t>
            </a:r>
            <a:r>
              <a:rPr lang="en-US" dirty="0" smtClean="0"/>
              <a:t>,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, </a:t>
            </a:r>
            <a:r>
              <a:rPr lang="en-US" b="1" dirty="0" err="1" smtClean="0"/>
              <a:t>penulis</a:t>
            </a:r>
            <a:r>
              <a:rPr lang="en-US" b="1" dirty="0" smtClean="0"/>
              <a:t>?</a:t>
            </a:r>
          </a:p>
          <a:p>
            <a:r>
              <a:rPr lang="en-US" dirty="0" smtClean="0"/>
              <a:t>method() </a:t>
            </a:r>
            <a:r>
              <a:rPr lang="en-US" dirty="0" err="1" smtClean="0"/>
              <a:t>nya</a:t>
            </a:r>
            <a:r>
              <a:rPr lang="en-US" dirty="0" smtClean="0"/>
              <a:t>: </a:t>
            </a:r>
            <a:r>
              <a:rPr lang="en-US" dirty="0" err="1" smtClean="0"/>
              <a:t>diketik</a:t>
            </a:r>
            <a:r>
              <a:rPr lang="en-US" dirty="0" smtClean="0"/>
              <a:t>(), </a:t>
            </a:r>
            <a:r>
              <a:rPr lang="en-US" dirty="0" err="1" smtClean="0"/>
              <a:t>diedit</a:t>
            </a:r>
            <a:r>
              <a:rPr lang="en-US" dirty="0" smtClean="0"/>
              <a:t>(), </a:t>
            </a:r>
            <a:r>
              <a:rPr lang="en-US" dirty="0" err="1" smtClean="0"/>
              <a:t>dicetak</a:t>
            </a:r>
            <a:r>
              <a:rPr lang="en-US" dirty="0" smtClean="0"/>
              <a:t>().  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 class Mobil</a:t>
            </a:r>
          </a:p>
          <a:p>
            <a:r>
              <a:rPr lang="en-US" dirty="0" smtClean="0"/>
              <a:t>attribute </a:t>
            </a:r>
            <a:r>
              <a:rPr lang="en-US" dirty="0" err="1" smtClean="0"/>
              <a:t>nya</a:t>
            </a:r>
            <a:r>
              <a:rPr lang="en-US" dirty="0" smtClean="0"/>
              <a:t>: </a:t>
            </a:r>
            <a:r>
              <a:rPr lang="en-US" dirty="0" err="1" smtClean="0"/>
              <a:t>noSTNK</a:t>
            </a:r>
            <a:r>
              <a:rPr lang="en-US" dirty="0" smtClean="0"/>
              <a:t>, </a:t>
            </a:r>
            <a:r>
              <a:rPr lang="en-US" dirty="0" err="1" smtClean="0"/>
              <a:t>nopol</a:t>
            </a:r>
            <a:r>
              <a:rPr lang="en-US" dirty="0" smtClean="0"/>
              <a:t>, </a:t>
            </a:r>
            <a:r>
              <a:rPr lang="en-US" dirty="0" err="1" smtClean="0"/>
              <a:t>merk</a:t>
            </a:r>
            <a:r>
              <a:rPr lang="en-US" dirty="0" smtClean="0"/>
              <a:t>, </a:t>
            </a:r>
            <a:r>
              <a:rPr lang="en-US" dirty="0" err="1" smtClean="0"/>
              <a:t>warna</a:t>
            </a:r>
            <a:r>
              <a:rPr lang="en-US" dirty="0" smtClean="0"/>
              <a:t>, </a:t>
            </a:r>
            <a:r>
              <a:rPr lang="en-US" dirty="0" err="1" smtClean="0"/>
              <a:t>tahun</a:t>
            </a:r>
            <a:r>
              <a:rPr lang="en-US" dirty="0" smtClean="0"/>
              <a:t>, </a:t>
            </a:r>
            <a:r>
              <a:rPr lang="en-US" dirty="0" err="1" smtClean="0"/>
              <a:t>harga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method </a:t>
            </a:r>
            <a:r>
              <a:rPr lang="en-US" dirty="0" err="1" smtClean="0"/>
              <a:t>nya</a:t>
            </a:r>
            <a:r>
              <a:rPr lang="en-US" dirty="0" smtClean="0"/>
              <a:t>: </a:t>
            </a:r>
            <a:r>
              <a:rPr lang="en-US" dirty="0" err="1" smtClean="0"/>
              <a:t>maju</a:t>
            </a:r>
            <a:r>
              <a:rPr lang="en-US" dirty="0" smtClean="0"/>
              <a:t>(), </a:t>
            </a:r>
            <a:r>
              <a:rPr lang="en-US" dirty="0" err="1" smtClean="0"/>
              <a:t>berhenti</a:t>
            </a:r>
            <a:r>
              <a:rPr lang="en-US" dirty="0" smtClean="0"/>
              <a:t>(). </a:t>
            </a:r>
            <a:r>
              <a:rPr lang="en-US" dirty="0" err="1" smtClean="0"/>
              <a:t>mundur</a:t>
            </a:r>
            <a:r>
              <a:rPr lang="en-US" dirty="0" smtClean="0"/>
              <a:t>(), </a:t>
            </a:r>
            <a:r>
              <a:rPr lang="en-US" dirty="0" err="1" smtClean="0"/>
              <a:t>belok</a:t>
            </a:r>
            <a:r>
              <a:rPr lang="en-US" dirty="0" smtClean="0"/>
              <a:t>().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/>
              </a:rPr>
              <a:t>Class</a:t>
            </a:r>
            <a:endParaRPr 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sz="2800" dirty="0" err="1" smtClean="0"/>
              <a:t>Dalam</a:t>
            </a:r>
            <a:r>
              <a:rPr lang="en-US" sz="2800" dirty="0" smtClean="0"/>
              <a:t> OOP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konsep</a:t>
            </a:r>
            <a:r>
              <a:rPr lang="en-US" sz="2800" dirty="0" smtClean="0"/>
              <a:t> </a:t>
            </a:r>
            <a:r>
              <a:rPr lang="en-US" sz="2800" dirty="0" err="1" smtClean="0"/>
              <a:t>serialisasi</a:t>
            </a:r>
            <a:r>
              <a:rPr lang="en-US" sz="2800" dirty="0" smtClean="0"/>
              <a:t> </a:t>
            </a:r>
            <a:r>
              <a:rPr lang="en-US" sz="2800" dirty="0" err="1" smtClean="0"/>
              <a:t>yaitu</a:t>
            </a:r>
            <a:r>
              <a:rPr lang="en-US" sz="2800" dirty="0" smtClean="0"/>
              <a:t> </a:t>
            </a:r>
            <a:r>
              <a:rPr lang="en-US" sz="2800" dirty="0" err="1" smtClean="0"/>
              <a:t>kemampuan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mentransformasikan</a:t>
            </a:r>
            <a:r>
              <a:rPr lang="en-US" sz="2800" dirty="0" smtClean="0"/>
              <a:t> </a:t>
            </a:r>
            <a:r>
              <a:rPr lang="en-US" sz="2800" dirty="0" err="1" smtClean="0"/>
              <a:t>objek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stream, 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</a:t>
            </a:r>
            <a:r>
              <a:rPr lang="en-US" sz="2800" dirty="0" err="1" smtClean="0"/>
              <a:t>objek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ditransfer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</a:t>
            </a:r>
            <a:r>
              <a:rPr lang="en-US" sz="2800" dirty="0" err="1" smtClean="0"/>
              <a:t>lainnya</a:t>
            </a:r>
            <a:r>
              <a:rPr lang="en-US" sz="2800" dirty="0" smtClean="0"/>
              <a:t>. </a:t>
            </a:r>
            <a:r>
              <a:rPr lang="en-US" sz="2800" dirty="0" err="1" smtClean="0"/>
              <a:t>Prinsip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client-server.</a:t>
            </a:r>
          </a:p>
          <a:p>
            <a:endParaRPr lang="en-US" sz="1100" dirty="0" smtClean="0"/>
          </a:p>
          <a:p>
            <a:r>
              <a:rPr lang="en-US" sz="2800" dirty="0" err="1" smtClean="0"/>
              <a:t>Salah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ketentuan</a:t>
            </a:r>
            <a:r>
              <a:rPr lang="en-US" sz="2800" dirty="0" smtClean="0"/>
              <a:t> </a:t>
            </a:r>
            <a:r>
              <a:rPr lang="en-US" sz="2800" dirty="0" err="1" smtClean="0"/>
              <a:t>serialisasi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saat</a:t>
            </a:r>
            <a:r>
              <a:rPr lang="en-US" sz="2800" dirty="0" smtClean="0"/>
              <a:t> </a:t>
            </a:r>
            <a:r>
              <a:rPr lang="en-US" sz="2800" dirty="0" err="1" smtClean="0"/>
              <a:t>objek</a:t>
            </a:r>
            <a:r>
              <a:rPr lang="en-US" sz="2800" dirty="0" smtClean="0"/>
              <a:t> </a:t>
            </a:r>
            <a:r>
              <a:rPr lang="en-US" sz="2800" dirty="0" err="1" smtClean="0"/>
              <a:t>itu</a:t>
            </a:r>
            <a:r>
              <a:rPr lang="en-US" sz="2800" dirty="0" smtClean="0"/>
              <a:t> </a:t>
            </a:r>
            <a:r>
              <a:rPr lang="en-US" sz="2800" dirty="0" err="1" smtClean="0"/>
              <a:t>sedang</a:t>
            </a:r>
            <a:r>
              <a:rPr lang="en-US" sz="2800" dirty="0" smtClean="0"/>
              <a:t> </a:t>
            </a:r>
            <a:r>
              <a:rPr lang="en-US" sz="2800" dirty="0" err="1" smtClean="0"/>
              <a:t>ditransformasikan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stream,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boleh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perubahan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attribute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objek</a:t>
            </a:r>
            <a:r>
              <a:rPr lang="en-US" sz="2800" dirty="0" smtClean="0"/>
              <a:t>, </a:t>
            </a:r>
            <a:r>
              <a:rPr lang="en-US" sz="2800" dirty="0" err="1" smtClean="0"/>
              <a:t>namun</a:t>
            </a:r>
            <a:r>
              <a:rPr lang="en-US" sz="2800" dirty="0" smtClean="0"/>
              <a:t> </a:t>
            </a:r>
            <a:r>
              <a:rPr lang="en-US" sz="2800" dirty="0" err="1" smtClean="0"/>
              <a:t>bila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attribute </a:t>
            </a:r>
            <a:r>
              <a:rPr lang="en-US" sz="2800" dirty="0" err="1" smtClean="0"/>
              <a:t>bersifat</a:t>
            </a:r>
            <a:r>
              <a:rPr lang="en-US" sz="2800" dirty="0" smtClean="0"/>
              <a:t> transient </a:t>
            </a:r>
            <a:r>
              <a:rPr lang="en-US" sz="2800" dirty="0" err="1" smtClean="0"/>
              <a:t>artinya</a:t>
            </a:r>
            <a:r>
              <a:rPr lang="en-US" sz="2800" dirty="0" smtClean="0"/>
              <a:t> </a:t>
            </a:r>
            <a:r>
              <a:rPr lang="en-US" sz="2800" dirty="0" err="1" smtClean="0"/>
              <a:t>boleh</a:t>
            </a:r>
            <a:r>
              <a:rPr lang="en-US" sz="2800" dirty="0" smtClean="0"/>
              <a:t> </a:t>
            </a:r>
            <a:r>
              <a:rPr lang="en-US" sz="2800" dirty="0" err="1" smtClean="0"/>
              <a:t>berubah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effectLst/>
              </a:rPr>
              <a:t>transient (</a:t>
            </a:r>
            <a:r>
              <a:rPr lang="en-US" sz="3200" dirty="0" err="1" smtClean="0">
                <a:effectLst/>
              </a:rPr>
              <a:t>khusus</a:t>
            </a:r>
            <a:r>
              <a:rPr lang="en-US" sz="3200" dirty="0" smtClean="0">
                <a:effectLst/>
              </a:rPr>
              <a:t> modifier attribute)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manajemen</a:t>
            </a:r>
            <a:r>
              <a:rPr lang="en-US" sz="2800" dirty="0" smtClean="0"/>
              <a:t> thread,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attribute yang </a:t>
            </a:r>
            <a:r>
              <a:rPr lang="en-US" sz="2800" dirty="0" err="1" smtClean="0"/>
              <a:t>sering</a:t>
            </a:r>
            <a:r>
              <a:rPr lang="en-US" sz="2800" dirty="0" smtClean="0"/>
              <a:t> </a:t>
            </a:r>
            <a:r>
              <a:rPr lang="en-US" sz="2800" dirty="0" err="1" smtClean="0"/>
              <a:t>diakses</a:t>
            </a:r>
            <a:r>
              <a:rPr lang="en-US" sz="2800" dirty="0" smtClean="0"/>
              <a:t> thread,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disimpan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cache value, 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perlu</a:t>
            </a:r>
            <a:r>
              <a:rPr lang="en-US" sz="2800" dirty="0" smtClean="0"/>
              <a:t> </a:t>
            </a:r>
            <a:r>
              <a:rPr lang="en-US" sz="2800" dirty="0" err="1" smtClean="0"/>
              <a:t>selalu</a:t>
            </a:r>
            <a:r>
              <a:rPr lang="en-US" sz="2800" dirty="0" smtClean="0"/>
              <a:t> </a:t>
            </a:r>
            <a:r>
              <a:rPr lang="en-US" sz="2800" dirty="0" err="1" smtClean="0"/>
              <a:t>merujuk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lokasi</a:t>
            </a:r>
            <a:r>
              <a:rPr lang="en-US" sz="2800" dirty="0" smtClean="0"/>
              <a:t> </a:t>
            </a:r>
            <a:r>
              <a:rPr lang="en-US" sz="2800" dirty="0" err="1" smtClean="0"/>
              <a:t>memori</a:t>
            </a:r>
            <a:r>
              <a:rPr lang="en-US" sz="2800" dirty="0" smtClean="0"/>
              <a:t> </a:t>
            </a:r>
            <a:r>
              <a:rPr lang="en-US" sz="2800" dirty="0" err="1" smtClean="0"/>
              <a:t>aslinya</a:t>
            </a:r>
            <a:r>
              <a:rPr lang="en-US" sz="2800" dirty="0" smtClean="0"/>
              <a:t>.</a:t>
            </a:r>
          </a:p>
          <a:p>
            <a:endParaRPr lang="en-US" sz="1000" dirty="0" smtClean="0"/>
          </a:p>
          <a:p>
            <a:r>
              <a:rPr lang="en-US" sz="2800" dirty="0" err="1" smtClean="0"/>
              <a:t>Artinya</a:t>
            </a:r>
            <a:r>
              <a:rPr lang="en-US" sz="2800" dirty="0" smtClean="0"/>
              <a:t> attribute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 </a:t>
            </a:r>
            <a:r>
              <a:rPr lang="en-US" sz="2800" dirty="0" err="1" smtClean="0"/>
              <a:t>bersifat</a:t>
            </a:r>
            <a:r>
              <a:rPr lang="en-US" sz="2800" dirty="0" smtClean="0"/>
              <a:t> </a:t>
            </a:r>
            <a:r>
              <a:rPr lang="en-US" sz="2800" b="1" i="1" dirty="0" smtClean="0"/>
              <a:t>volatile</a:t>
            </a:r>
            <a:r>
              <a:rPr lang="en-US" sz="2800" dirty="0" smtClean="0"/>
              <a:t>,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dirty="0" err="1" smtClean="0"/>
              <a:t>nilainya</a:t>
            </a:r>
            <a:r>
              <a:rPr lang="en-US" sz="2800" dirty="0" smtClean="0"/>
              <a:t> </a:t>
            </a:r>
            <a:r>
              <a:rPr lang="en-US" sz="2800" dirty="0" err="1" smtClean="0"/>
              <a:t>rentan</a:t>
            </a:r>
            <a:r>
              <a:rPr lang="en-US" sz="2800" dirty="0" smtClean="0"/>
              <a:t> </a:t>
            </a:r>
            <a:r>
              <a:rPr lang="en-US" sz="2800" dirty="0" err="1" smtClean="0"/>
              <a:t>berubah</a:t>
            </a:r>
            <a:r>
              <a:rPr lang="en-US" sz="2800" dirty="0" smtClean="0"/>
              <a:t> </a:t>
            </a:r>
            <a:r>
              <a:rPr lang="en-US" sz="2800" dirty="0" err="1" smtClean="0"/>
              <a:t>bila</a:t>
            </a:r>
            <a:r>
              <a:rPr lang="en-US" sz="2800" dirty="0" smtClean="0"/>
              <a:t> </a:t>
            </a:r>
            <a:r>
              <a:rPr lang="en-US" sz="2800" dirty="0" err="1" smtClean="0"/>
              <a:t>diakses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thread. 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effectLst/>
              </a:rPr>
              <a:t>volatile (</a:t>
            </a:r>
            <a:r>
              <a:rPr lang="en-US" sz="3200" dirty="0" err="1" smtClean="0">
                <a:effectLst/>
              </a:rPr>
              <a:t>khusus</a:t>
            </a:r>
            <a:r>
              <a:rPr lang="en-US" sz="3200" dirty="0" smtClean="0">
                <a:effectLst/>
              </a:rPr>
              <a:t> modifier attribute)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Modifier2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Class </a:t>
            </a:r>
            <a:r>
              <a:rPr lang="en-US" dirty="0" err="1" smtClean="0"/>
              <a:t>atau</a:t>
            </a:r>
            <a:r>
              <a:rPr lang="en-US" dirty="0" smtClean="0"/>
              <a:t> Interface </a:t>
            </a:r>
            <a:r>
              <a:rPr lang="en-US" dirty="0" err="1" smtClean="0"/>
              <a:t>memanfaatkan</a:t>
            </a:r>
            <a:r>
              <a:rPr lang="en-US" dirty="0" smtClean="0"/>
              <a:t> (</a:t>
            </a:r>
            <a:r>
              <a:rPr lang="en-US" b="1" dirty="0" smtClean="0"/>
              <a:t>extends</a:t>
            </a:r>
            <a:r>
              <a:rPr lang="en-US" dirty="0" smtClean="0"/>
              <a:t>) Class lain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mengimplementasikan</a:t>
            </a:r>
            <a:r>
              <a:rPr lang="en-US" dirty="0" smtClean="0"/>
              <a:t> (</a:t>
            </a:r>
            <a:r>
              <a:rPr lang="en-US" b="1" dirty="0" smtClean="0"/>
              <a:t>implements</a:t>
            </a:r>
            <a:r>
              <a:rPr lang="en-US" dirty="0" smtClean="0"/>
              <a:t>) Interface lain.</a:t>
            </a:r>
          </a:p>
          <a:p>
            <a:endParaRPr lang="en-US" dirty="0" smtClean="0"/>
          </a:p>
          <a:p>
            <a:r>
              <a:rPr lang="en-US" dirty="0" smtClean="0"/>
              <a:t>Cara </a:t>
            </a:r>
            <a:r>
              <a:rPr lang="en-US" dirty="0" err="1" smtClean="0"/>
              <a:t>memanfaatkan</a:t>
            </a:r>
            <a:r>
              <a:rPr lang="en-US" dirty="0" smtClean="0"/>
              <a:t> Class </a:t>
            </a:r>
            <a:r>
              <a:rPr lang="en-US" dirty="0" err="1" smtClean="0"/>
              <a:t>atau</a:t>
            </a:r>
            <a:r>
              <a:rPr lang="en-US" dirty="0" smtClean="0"/>
              <a:t> Interface lain: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err="1" smtClean="0"/>
              <a:t>instansiasi</a:t>
            </a:r>
            <a:r>
              <a:rPr lang="en-US" b="1" dirty="0" smtClean="0"/>
              <a:t> </a:t>
            </a:r>
            <a:r>
              <a:rPr lang="en-US" b="1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Class lain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smtClean="0"/>
              <a:t>extends</a:t>
            </a:r>
            <a:r>
              <a:rPr lang="en-US" dirty="0" smtClean="0"/>
              <a:t> Class lain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smtClean="0"/>
              <a:t>implements</a:t>
            </a:r>
            <a:r>
              <a:rPr lang="en-US" dirty="0" smtClean="0"/>
              <a:t> Interface lain</a:t>
            </a:r>
          </a:p>
          <a:p>
            <a:r>
              <a:rPr lang="en-US" dirty="0" smtClean="0"/>
              <a:t>4. Class lain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b="1" dirty="0" err="1" smtClean="0"/>
              <a:t>tipe</a:t>
            </a:r>
            <a:r>
              <a:rPr lang="en-US" b="1" dirty="0" smtClean="0"/>
              <a:t> data attribute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    </a:t>
            </a:r>
            <a:r>
              <a:rPr lang="en-US" dirty="0" err="1" smtClean="0"/>
              <a:t>pada</a:t>
            </a:r>
            <a:r>
              <a:rPr lang="en-US" dirty="0" smtClean="0"/>
              <a:t> Class yang </a:t>
            </a:r>
            <a:r>
              <a:rPr lang="en-US" dirty="0" err="1" smtClean="0"/>
              <a:t>memanfaatkan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5. Class lain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b="1" dirty="0" err="1" smtClean="0"/>
              <a:t>tipe</a:t>
            </a:r>
            <a:r>
              <a:rPr lang="en-US" b="1" dirty="0" smtClean="0"/>
              <a:t> data parameter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	    </a:t>
            </a:r>
            <a:r>
              <a:rPr lang="en-US" dirty="0" err="1" smtClean="0"/>
              <a:t>pada</a:t>
            </a:r>
            <a:r>
              <a:rPr lang="en-US" dirty="0" smtClean="0"/>
              <a:t> Class yang </a:t>
            </a:r>
            <a:r>
              <a:rPr lang="en-US" dirty="0" err="1" smtClean="0"/>
              <a:t>memanfaatkan</a:t>
            </a:r>
            <a:r>
              <a:rPr lang="en-US" dirty="0" smtClean="0"/>
              <a:t>.  </a:t>
            </a:r>
          </a:p>
          <a:p>
            <a:pPr>
              <a:buNone/>
            </a:pPr>
            <a:r>
              <a:rPr lang="en-US" dirty="0" smtClean="0"/>
              <a:t>	6. Class lain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b="1" dirty="0" err="1" smtClean="0"/>
              <a:t>tipe</a:t>
            </a:r>
            <a:r>
              <a:rPr lang="en-US" b="1" dirty="0" smtClean="0"/>
              <a:t> data return value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pada</a:t>
            </a:r>
            <a:r>
              <a:rPr lang="en-US" dirty="0" smtClean="0"/>
              <a:t> Class yang </a:t>
            </a:r>
            <a:r>
              <a:rPr lang="en-US" dirty="0" err="1" smtClean="0"/>
              <a:t>memanfaatkan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/>
              </a:rPr>
              <a:t>Keyword Modifier2</a:t>
            </a:r>
            <a:endParaRPr 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788091"/>
          </a:xfrm>
        </p:spPr>
        <p:txBody>
          <a:bodyPr>
            <a:normAutofit/>
          </a:bodyPr>
          <a:lstStyle/>
          <a:p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pewarisan</a:t>
            </a:r>
            <a:r>
              <a:rPr lang="en-US" dirty="0" smtClean="0"/>
              <a:t>, Class yang </a:t>
            </a:r>
            <a:r>
              <a:rPr lang="en-US" dirty="0" err="1" smtClean="0"/>
              <a:t>mewariskan</a:t>
            </a:r>
            <a:r>
              <a:rPr lang="en-US" dirty="0" smtClean="0"/>
              <a:t> method()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attributenya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super Class, </a:t>
            </a:r>
            <a:r>
              <a:rPr lang="en-US" dirty="0" err="1" smtClean="0"/>
              <a:t>sedangkan</a:t>
            </a:r>
            <a:r>
              <a:rPr lang="en-US" dirty="0" smtClean="0"/>
              <a:t> yang </a:t>
            </a:r>
            <a:r>
              <a:rPr lang="en-US" dirty="0" err="1" smtClean="0"/>
              <a:t>diwariskan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subclass.</a:t>
            </a:r>
          </a:p>
          <a:p>
            <a:endParaRPr lang="en-US" dirty="0" smtClean="0"/>
          </a:p>
          <a:p>
            <a:r>
              <a:rPr lang="en-US" dirty="0" smtClean="0"/>
              <a:t>Class yang </a:t>
            </a:r>
            <a:r>
              <a:rPr lang="en-US" dirty="0" err="1" smtClean="0"/>
              <a:t>memiliki</a:t>
            </a:r>
            <a:r>
              <a:rPr lang="en-US" dirty="0" smtClean="0"/>
              <a:t> modifier2 </a:t>
            </a:r>
            <a:r>
              <a:rPr lang="en-US" b="1" dirty="0" smtClean="0"/>
              <a:t>extends</a:t>
            </a:r>
            <a:r>
              <a:rPr lang="en-US" dirty="0" smtClean="0"/>
              <a:t> </a:t>
            </a:r>
            <a:r>
              <a:rPr lang="en-US" dirty="0" err="1" smtClean="0"/>
              <a:t>artinya</a:t>
            </a:r>
            <a:r>
              <a:rPr lang="en-US" dirty="0" smtClean="0"/>
              <a:t> subclass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super class.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200" b="1" i="1" dirty="0" smtClean="0"/>
              <a:t>[modifier1] class </a:t>
            </a:r>
            <a:r>
              <a:rPr lang="en-US" sz="2200" b="1" i="1" dirty="0" err="1" smtClean="0"/>
              <a:t>NamaSubClass</a:t>
            </a:r>
            <a:r>
              <a:rPr lang="en-US" sz="2200" b="1" i="1" dirty="0" smtClean="0"/>
              <a:t> </a:t>
            </a:r>
            <a:r>
              <a:rPr lang="en-US" sz="2200" b="1" i="1" dirty="0" smtClean="0">
                <a:solidFill>
                  <a:srgbClr val="FF0000"/>
                </a:solidFill>
              </a:rPr>
              <a:t>extends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NamaSuperClass</a:t>
            </a:r>
            <a:r>
              <a:rPr lang="en-US" sz="2200" b="1" i="1" dirty="0" smtClean="0"/>
              <a:t> {</a:t>
            </a:r>
          </a:p>
          <a:p>
            <a:endParaRPr lang="en-US" sz="2200" b="1" i="1" dirty="0" smtClean="0"/>
          </a:p>
          <a:p>
            <a:pPr>
              <a:buNone/>
            </a:pPr>
            <a:r>
              <a:rPr lang="en-US" sz="2200" b="1" i="1" dirty="0" smtClean="0"/>
              <a:t>}</a:t>
            </a:r>
            <a:endParaRPr lang="en-US" sz="2200" b="1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/>
              </a:rPr>
              <a:t>extends</a:t>
            </a:r>
            <a:endParaRPr 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399" y="1481328"/>
            <a:ext cx="8798417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Class yang </a:t>
            </a:r>
            <a:r>
              <a:rPr lang="en-US" dirty="0" err="1" smtClean="0"/>
              <a:t>memiliki</a:t>
            </a:r>
            <a:r>
              <a:rPr lang="en-US" dirty="0" smtClean="0"/>
              <a:t> modifier2 implements </a:t>
            </a:r>
            <a:r>
              <a:rPr lang="en-US" dirty="0" err="1" smtClean="0"/>
              <a:t>artinya</a:t>
            </a:r>
            <a:r>
              <a:rPr lang="en-US" dirty="0" smtClean="0"/>
              <a:t> class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mengimplementasikan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interface. </a:t>
            </a:r>
            <a:r>
              <a:rPr lang="en-US" dirty="0" err="1" smtClean="0"/>
              <a:t>Bila</a:t>
            </a:r>
            <a:r>
              <a:rPr lang="en-US" dirty="0" smtClean="0"/>
              <a:t> yang </a:t>
            </a:r>
            <a:r>
              <a:rPr lang="en-US" dirty="0" err="1" smtClean="0"/>
              <a:t>diimplementasikan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interfce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koma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nama-nama</a:t>
            </a:r>
            <a:r>
              <a:rPr lang="en-US" dirty="0" smtClean="0"/>
              <a:t> interface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sz="1800" b="1" i="1" dirty="0" smtClean="0"/>
          </a:p>
          <a:p>
            <a:pPr>
              <a:buNone/>
            </a:pPr>
            <a:r>
              <a:rPr lang="en-US" sz="1800" b="1" i="1" dirty="0" smtClean="0"/>
              <a:t>modifier1] class </a:t>
            </a:r>
            <a:r>
              <a:rPr lang="en-US" sz="1800" b="1" i="1" dirty="0" err="1" smtClean="0"/>
              <a:t>NamaClass</a:t>
            </a:r>
            <a:r>
              <a:rPr lang="en-US" sz="1800" b="1" i="1" dirty="0" smtClean="0"/>
              <a:t> </a:t>
            </a:r>
            <a:r>
              <a:rPr lang="en-US" sz="1800" b="1" i="1" dirty="0" smtClean="0">
                <a:solidFill>
                  <a:srgbClr val="FF0000"/>
                </a:solidFill>
              </a:rPr>
              <a:t>implements</a:t>
            </a:r>
            <a:r>
              <a:rPr lang="en-US" sz="1800" b="1" i="1" dirty="0" smtClean="0"/>
              <a:t> NamaInterface1, NamaInterface2 {</a:t>
            </a:r>
          </a:p>
          <a:p>
            <a:endParaRPr lang="en-US" sz="1800" b="1" i="1" dirty="0" smtClean="0"/>
          </a:p>
          <a:p>
            <a:pPr>
              <a:buNone/>
            </a:pPr>
            <a:r>
              <a:rPr lang="en-US" sz="1800" b="1" i="1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implements</a:t>
            </a:r>
            <a:endParaRPr 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940491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Bila</a:t>
            </a:r>
            <a:r>
              <a:rPr lang="en-US" sz="3200" dirty="0" smtClean="0"/>
              <a:t> Class yang </a:t>
            </a:r>
            <a:r>
              <a:rPr lang="en-US" sz="3200" dirty="0" err="1" smtClean="0"/>
              <a:t>memanfaatkan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menggunakan</a:t>
            </a:r>
            <a:r>
              <a:rPr lang="en-US" sz="3200" dirty="0" smtClean="0"/>
              <a:t> Class lain, </a:t>
            </a:r>
            <a:r>
              <a:rPr lang="en-US" sz="3200" b="1" dirty="0" err="1" smtClean="0"/>
              <a:t>tidak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berada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dalam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satu</a:t>
            </a:r>
            <a:r>
              <a:rPr lang="en-US" sz="3200" b="1" dirty="0" smtClean="0"/>
              <a:t> package/directory/folder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Class </a:t>
            </a:r>
            <a:r>
              <a:rPr lang="en-US" sz="3200" dirty="0" err="1" smtClean="0"/>
              <a:t>atau</a:t>
            </a:r>
            <a:r>
              <a:rPr lang="en-US" sz="3200" dirty="0" smtClean="0"/>
              <a:t> Interface yang </a:t>
            </a:r>
            <a:r>
              <a:rPr lang="en-US" sz="3200" dirty="0" err="1" smtClean="0"/>
              <a:t>dimanfaatkan</a:t>
            </a:r>
            <a:r>
              <a:rPr lang="en-US" sz="3200" dirty="0" smtClean="0"/>
              <a:t>, </a:t>
            </a:r>
          </a:p>
          <a:p>
            <a:r>
              <a:rPr lang="en-US" sz="3200" dirty="0" err="1" smtClean="0"/>
              <a:t>maka</a:t>
            </a:r>
            <a:r>
              <a:rPr lang="en-US" sz="3200" dirty="0" smtClean="0"/>
              <a:t> Class yang </a:t>
            </a:r>
            <a:r>
              <a:rPr lang="en-US" sz="3200" dirty="0" err="1" smtClean="0"/>
              <a:t>memanfaatkan</a:t>
            </a:r>
            <a:r>
              <a:rPr lang="en-US" sz="3200" dirty="0" smtClean="0"/>
              <a:t>/</a:t>
            </a:r>
            <a:r>
              <a:rPr lang="en-US" sz="3200" dirty="0" err="1" smtClean="0"/>
              <a:t>menggunakan</a:t>
            </a:r>
            <a:r>
              <a:rPr lang="en-US" sz="3200" dirty="0" smtClean="0"/>
              <a:t> </a:t>
            </a:r>
            <a:r>
              <a:rPr lang="en-US" sz="3200" dirty="0" err="1" smtClean="0"/>
              <a:t>harus</a:t>
            </a:r>
            <a:r>
              <a:rPr lang="en-US" sz="3200" dirty="0" smtClean="0"/>
              <a:t> </a:t>
            </a:r>
            <a:r>
              <a:rPr lang="en-US" sz="3200" dirty="0" err="1" smtClean="0"/>
              <a:t>meng</a:t>
            </a:r>
            <a:r>
              <a:rPr lang="en-US" sz="3600" b="1" dirty="0" err="1" smtClean="0"/>
              <a:t>import</a:t>
            </a:r>
            <a:r>
              <a:rPr lang="en-US" sz="3200" dirty="0" smtClean="0"/>
              <a:t> Class </a:t>
            </a:r>
            <a:r>
              <a:rPr lang="en-US" sz="3200" dirty="0" err="1" smtClean="0"/>
              <a:t>atau</a:t>
            </a:r>
            <a:r>
              <a:rPr lang="en-US" sz="3200" dirty="0" smtClean="0"/>
              <a:t> Interface yang </a:t>
            </a:r>
            <a:r>
              <a:rPr lang="en-US" sz="3200" dirty="0" err="1" smtClean="0"/>
              <a:t>dimanfaatkan</a:t>
            </a:r>
            <a:r>
              <a:rPr lang="en-US" sz="3200" dirty="0" smtClean="0"/>
              <a:t>/</a:t>
            </a:r>
            <a:r>
              <a:rPr lang="en-US" sz="3200" dirty="0" err="1" smtClean="0"/>
              <a:t>digunakan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effectLst/>
              </a:rPr>
              <a:t>Catatan</a:t>
            </a:r>
            <a:endParaRPr 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diinformasikan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b="1" dirty="0" err="1" smtClean="0"/>
              <a:t>identitas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b="1" dirty="0" err="1" smtClean="0"/>
              <a:t>ciri</a:t>
            </a:r>
            <a:r>
              <a:rPr lang="en-US" b="1" dirty="0" smtClean="0"/>
              <a:t> </a:t>
            </a:r>
            <a:r>
              <a:rPr lang="en-US" b="1" dirty="0" err="1" smtClean="0"/>
              <a:t>khas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b="1" dirty="0" err="1" smtClean="0"/>
              <a:t>kondisi</a:t>
            </a:r>
            <a:r>
              <a:rPr lang="en-US" b="1" dirty="0" smtClean="0"/>
              <a:t> </a:t>
            </a:r>
            <a:r>
              <a:rPr lang="en-US" b="1" dirty="0" err="1" smtClean="0"/>
              <a:t>khas</a:t>
            </a:r>
            <a:r>
              <a:rPr lang="en-US" dirty="0" smtClean="0"/>
              <a:t> </a:t>
            </a:r>
            <a:r>
              <a:rPr lang="en-US" dirty="0" err="1" smtClean="0"/>
              <a:t>objek-objek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Class.</a:t>
            </a:r>
          </a:p>
          <a:p>
            <a:endParaRPr lang="en-US" dirty="0" smtClean="0"/>
          </a:p>
          <a:p>
            <a:r>
              <a:rPr lang="en-US" dirty="0" err="1" smtClean="0"/>
              <a:t>Deklarasi</a:t>
            </a:r>
            <a:r>
              <a:rPr lang="en-US" dirty="0" smtClean="0"/>
              <a:t> attribute </a:t>
            </a:r>
            <a:r>
              <a:rPr lang="en-US" dirty="0" err="1" smtClean="0"/>
              <a:t>diletakkan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classbody</a:t>
            </a:r>
            <a:r>
              <a:rPr lang="en-US" dirty="0" smtClean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/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method().</a:t>
            </a:r>
          </a:p>
          <a:p>
            <a:endParaRPr lang="en-US" dirty="0" smtClean="0"/>
          </a:p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deklarasi</a:t>
            </a:r>
            <a:r>
              <a:rPr lang="en-US" dirty="0" smtClean="0"/>
              <a:t> attribute:</a:t>
            </a:r>
          </a:p>
          <a:p>
            <a:r>
              <a:rPr lang="en-US" b="1" dirty="0" smtClean="0"/>
              <a:t>[modifier] </a:t>
            </a:r>
            <a:r>
              <a:rPr lang="en-US" b="1" dirty="0" err="1" smtClean="0"/>
              <a:t>tipedata</a:t>
            </a:r>
            <a:r>
              <a:rPr lang="en-US" b="1" dirty="0" smtClean="0"/>
              <a:t> </a:t>
            </a:r>
            <a:r>
              <a:rPr lang="en-US" b="1" dirty="0" err="1" smtClean="0"/>
              <a:t>namaVariabel</a:t>
            </a:r>
            <a:r>
              <a:rPr lang="en-US" b="1" dirty="0" smtClean="0"/>
              <a:t>;</a:t>
            </a:r>
          </a:p>
          <a:p>
            <a:r>
              <a:rPr lang="en-US" sz="2000" b="1" dirty="0" smtClean="0"/>
              <a:t>[public] [static] final </a:t>
            </a:r>
            <a:r>
              <a:rPr lang="en-US" sz="2000" b="1" dirty="0" err="1" smtClean="0"/>
              <a:t>tipedata</a:t>
            </a:r>
            <a:r>
              <a:rPr lang="en-US" sz="2000" b="1" dirty="0" smtClean="0"/>
              <a:t> NAMAKONSTANTA = literal;</a:t>
            </a:r>
          </a:p>
          <a:p>
            <a:endParaRPr lang="en-US" sz="2000" b="1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public Class Circle {</a:t>
            </a:r>
          </a:p>
          <a:p>
            <a:r>
              <a:rPr lang="en-US" b="1" dirty="0" smtClean="0"/>
              <a:t>    public static final double PI = 3.14159265359;</a:t>
            </a:r>
          </a:p>
          <a:p>
            <a:r>
              <a:rPr lang="en-US" b="1" dirty="0" smtClean="0"/>
              <a:t>    public double x, y, r;</a:t>
            </a:r>
          </a:p>
          <a:p>
            <a:r>
              <a:rPr lang="en-US" b="1" dirty="0" smtClean="0"/>
              <a:t>    //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seterusnya</a:t>
            </a:r>
            <a:endParaRPr lang="en-US" b="1" dirty="0" smtClean="0"/>
          </a:p>
          <a:p>
            <a:r>
              <a:rPr lang="en-US" b="1" dirty="0" smtClean="0"/>
              <a:t>}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/>
              </a:rPr>
              <a:t>attribute</a:t>
            </a:r>
            <a:endParaRPr 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dialami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Class.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method()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b="1" i="1" dirty="0" smtClean="0"/>
              <a:t>static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Class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Method </a:t>
            </a:r>
            <a:r>
              <a:rPr lang="en-US" dirty="0" err="1" smtClean="0"/>
              <a:t>diletakkan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classbody</a:t>
            </a:r>
            <a:r>
              <a:rPr lang="en-US" dirty="0" smtClean="0"/>
              <a:t>, </a:t>
            </a:r>
            <a:r>
              <a:rPr lang="en-US" dirty="0" err="1" smtClean="0"/>
              <a:t>sebaiknya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diletakkan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method lain.</a:t>
            </a:r>
          </a:p>
          <a:p>
            <a:endParaRPr lang="en-US" dirty="0" smtClean="0"/>
          </a:p>
          <a:p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method()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b="1" dirty="0" smtClean="0"/>
              <a:t>standard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smtClean="0"/>
              <a:t>non standard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Yang standard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bersamaan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class standard </a:t>
            </a:r>
            <a:r>
              <a:rPr lang="en-US" dirty="0" err="1" smtClean="0"/>
              <a:t>oleh</a:t>
            </a:r>
            <a:r>
              <a:rPr lang="en-US" dirty="0" smtClean="0"/>
              <a:t> vendor java.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misal</a:t>
            </a:r>
            <a:r>
              <a:rPr lang="en-US" dirty="0" smtClean="0"/>
              <a:t>: </a:t>
            </a:r>
            <a:r>
              <a:rPr lang="en-US" b="1" dirty="0" smtClean="0"/>
              <a:t>setter()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smtClean="0"/>
              <a:t>getter()</a:t>
            </a:r>
          </a:p>
          <a:p>
            <a:pPr>
              <a:buNone/>
            </a:pPr>
            <a:r>
              <a:rPr lang="en-US" dirty="0" smtClean="0"/>
              <a:t>   method </a:t>
            </a:r>
            <a:r>
              <a:rPr lang="en-US" b="1" dirty="0" smtClean="0"/>
              <a:t>setter()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literal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attribute.</a:t>
            </a:r>
          </a:p>
          <a:p>
            <a:pPr>
              <a:buNone/>
            </a:pPr>
            <a:r>
              <a:rPr lang="en-US" dirty="0" smtClean="0"/>
              <a:t>   method </a:t>
            </a:r>
            <a:r>
              <a:rPr lang="en-US" b="1" dirty="0" smtClean="0"/>
              <a:t>getter()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attribute.</a:t>
            </a:r>
          </a:p>
          <a:p>
            <a:r>
              <a:rPr lang="en-US" dirty="0" smtClean="0"/>
              <a:t>Yang non standard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programmer. </a:t>
            </a:r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381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/>
              </a:rPr>
              <a:t>method()</a:t>
            </a:r>
            <a:endParaRPr 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410200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[</a:t>
            </a:r>
            <a:r>
              <a:rPr lang="en-US" sz="2200" b="1" dirty="0" smtClean="0">
                <a:solidFill>
                  <a:srgbClr val="FF0000"/>
                </a:solidFill>
              </a:rPr>
              <a:t>modifier1</a:t>
            </a:r>
            <a:r>
              <a:rPr lang="en-US" sz="2200" dirty="0" smtClean="0"/>
              <a:t>] </a:t>
            </a:r>
            <a:r>
              <a:rPr lang="en-US" sz="2200" b="1" dirty="0" err="1" smtClean="0">
                <a:solidFill>
                  <a:srgbClr val="0070C0"/>
                </a:solidFill>
              </a:rPr>
              <a:t>tipeReturnValue</a:t>
            </a:r>
            <a:r>
              <a:rPr lang="en-US" sz="2200" dirty="0" smtClean="0"/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namaMethod</a:t>
            </a:r>
            <a:r>
              <a:rPr lang="en-US" sz="2200" dirty="0" smtClean="0"/>
              <a:t>([</a:t>
            </a:r>
            <a:r>
              <a:rPr lang="en-US" sz="2200" b="1" dirty="0" err="1" smtClean="0">
                <a:solidFill>
                  <a:srgbClr val="00B050"/>
                </a:solidFill>
              </a:rPr>
              <a:t>tipe</a:t>
            </a:r>
            <a:r>
              <a:rPr lang="en-US" sz="2200" dirty="0" smtClean="0"/>
              <a:t>] [</a:t>
            </a:r>
            <a:r>
              <a:rPr lang="en-US" sz="2200" b="1" dirty="0" smtClean="0">
                <a:solidFill>
                  <a:srgbClr val="D60093"/>
                </a:solidFill>
              </a:rPr>
              <a:t>parameter</a:t>
            </a:r>
            <a:r>
              <a:rPr lang="en-US" sz="2200" dirty="0" smtClean="0"/>
              <a:t>]) 			                      [</a:t>
            </a:r>
            <a:r>
              <a:rPr lang="en-US" sz="2200" b="1" dirty="0" smtClean="0">
                <a:solidFill>
                  <a:srgbClr val="7030A0"/>
                </a:solidFill>
              </a:rPr>
              <a:t>throws</a:t>
            </a:r>
            <a:r>
              <a:rPr lang="en-US" sz="2200" dirty="0" smtClean="0"/>
              <a:t> </a:t>
            </a:r>
            <a:r>
              <a:rPr lang="en-US" sz="2200" b="1" dirty="0" err="1" smtClean="0">
                <a:solidFill>
                  <a:srgbClr val="D60093"/>
                </a:solidFill>
              </a:rPr>
              <a:t>namaClassEksepsi</a:t>
            </a:r>
            <a:r>
              <a:rPr lang="en-US" sz="2200" dirty="0" smtClean="0"/>
              <a:t>] {</a:t>
            </a:r>
          </a:p>
          <a:p>
            <a:r>
              <a:rPr lang="en-US" sz="2200" dirty="0" smtClean="0"/>
              <a:t>      </a:t>
            </a:r>
            <a:r>
              <a:rPr lang="en-US" sz="2200" dirty="0" err="1" smtClean="0"/>
              <a:t>methodBody</a:t>
            </a:r>
            <a:r>
              <a:rPr lang="en-US" sz="2200" dirty="0" smtClean="0"/>
              <a:t>;                                    </a:t>
            </a:r>
          </a:p>
          <a:p>
            <a:r>
              <a:rPr lang="en-US" sz="2200" dirty="0" smtClean="0"/>
              <a:t>}</a:t>
            </a:r>
          </a:p>
          <a:p>
            <a:endParaRPr lang="en-US" sz="2000" dirty="0" smtClean="0"/>
          </a:p>
          <a:p>
            <a:r>
              <a:rPr lang="en-US" sz="2200" b="1" dirty="0" smtClean="0">
                <a:solidFill>
                  <a:srgbClr val="FF0000"/>
                </a:solidFill>
              </a:rPr>
              <a:t>abstract</a:t>
            </a:r>
            <a:r>
              <a:rPr lang="en-US" sz="2200" dirty="0" smtClean="0"/>
              <a:t> </a:t>
            </a:r>
            <a:r>
              <a:rPr lang="en-US" sz="2200" b="1" dirty="0" err="1" smtClean="0">
                <a:solidFill>
                  <a:srgbClr val="0070C0"/>
                </a:solidFill>
              </a:rPr>
              <a:t>tipeReturnValue</a:t>
            </a:r>
            <a:r>
              <a:rPr lang="en-US" sz="2200" dirty="0" smtClean="0"/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namaMethod</a:t>
            </a:r>
            <a:r>
              <a:rPr lang="en-US" sz="2200" dirty="0" smtClean="0"/>
              <a:t>([</a:t>
            </a:r>
            <a:r>
              <a:rPr lang="en-US" sz="2200" b="1" dirty="0" err="1" smtClean="0">
                <a:solidFill>
                  <a:srgbClr val="00B050"/>
                </a:solidFill>
              </a:rPr>
              <a:t>tipe</a:t>
            </a:r>
            <a:r>
              <a:rPr lang="en-US" sz="2200" dirty="0" smtClean="0"/>
              <a:t>] [</a:t>
            </a:r>
            <a:r>
              <a:rPr lang="en-US" sz="2200" b="1" dirty="0" smtClean="0">
                <a:solidFill>
                  <a:srgbClr val="D60093"/>
                </a:solidFill>
              </a:rPr>
              <a:t>parameter</a:t>
            </a:r>
            <a:r>
              <a:rPr lang="en-US" sz="2200" dirty="0" smtClean="0"/>
              <a:t>])</a:t>
            </a:r>
            <a:r>
              <a:rPr lang="en-US" sz="2200" b="1" dirty="0" smtClean="0"/>
              <a:t>;</a:t>
            </a:r>
          </a:p>
          <a:p>
            <a:endParaRPr lang="en-US" sz="2000" dirty="0" smtClean="0"/>
          </a:p>
          <a:p>
            <a:r>
              <a:rPr lang="en-US" sz="2400" dirty="0" smtClean="0"/>
              <a:t>[</a:t>
            </a:r>
            <a:r>
              <a:rPr lang="en-US" sz="2400" b="1" dirty="0" smtClean="0">
                <a:solidFill>
                  <a:srgbClr val="FF0000"/>
                </a:solidFill>
              </a:rPr>
              <a:t>modifier1</a:t>
            </a:r>
            <a:r>
              <a:rPr lang="en-US" sz="2400" dirty="0" smtClean="0"/>
              <a:t>] </a:t>
            </a:r>
            <a:r>
              <a:rPr lang="en-US" sz="2400" b="1" dirty="0" err="1" smtClean="0">
                <a:solidFill>
                  <a:srgbClr val="0070C0"/>
                </a:solidFill>
              </a:rPr>
              <a:t>tipeReturnValue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main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String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D60093"/>
                </a:solidFill>
              </a:rPr>
              <a:t>args</a:t>
            </a:r>
            <a:r>
              <a:rPr lang="en-US" sz="2400" dirty="0" smtClean="0"/>
              <a:t>) {</a:t>
            </a: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methodBody</a:t>
            </a:r>
            <a:r>
              <a:rPr lang="en-US" sz="2400" dirty="0" smtClean="0"/>
              <a:t>;                                    </a:t>
            </a:r>
          </a:p>
          <a:p>
            <a:r>
              <a:rPr lang="en-US" sz="2400" dirty="0" smtClean="0"/>
              <a:t>}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400" dirty="0" smtClean="0"/>
              <a:t>Modifier1 </a:t>
            </a:r>
            <a:r>
              <a:rPr lang="en-US" sz="2400" dirty="0" err="1" smtClean="0"/>
              <a:t>boleh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(</a:t>
            </a:r>
            <a:r>
              <a:rPr lang="en-US" sz="2400" dirty="0" err="1" smtClean="0"/>
              <a:t>dipisah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spasi</a:t>
            </a:r>
            <a:r>
              <a:rPr lang="en-US" sz="2400" dirty="0" smtClean="0"/>
              <a:t>).</a:t>
            </a:r>
          </a:p>
          <a:p>
            <a:r>
              <a:rPr lang="en-US" sz="2400" dirty="0" err="1" smtClean="0"/>
              <a:t>Pasangan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tipe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b="1" dirty="0" smtClean="0"/>
              <a:t>parameter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boleh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(</a:t>
            </a:r>
            <a:r>
              <a:rPr lang="en-US" sz="2400" dirty="0" err="1" smtClean="0"/>
              <a:t>dipisah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koma</a:t>
            </a:r>
            <a:r>
              <a:rPr lang="en-US" sz="2400" dirty="0" smtClean="0"/>
              <a:t>).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/>
              <a:t>Bentuk</a:t>
            </a:r>
            <a:r>
              <a:rPr lang="en-US" sz="3200" dirty="0" smtClean="0"/>
              <a:t> </a:t>
            </a:r>
            <a:r>
              <a:rPr lang="en-US" sz="3200" dirty="0" err="1" smtClean="0"/>
              <a:t>Umum</a:t>
            </a:r>
            <a:r>
              <a:rPr lang="en-US" sz="3200" dirty="0" smtClean="0"/>
              <a:t> method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4178491"/>
          </a:xfrm>
        </p:spPr>
        <p:txBody>
          <a:bodyPr>
            <a:noAutofit/>
          </a:bodyPr>
          <a:lstStyle/>
          <a:p>
            <a:endParaRPr lang="en-US" sz="800" dirty="0" smtClean="0"/>
          </a:p>
          <a:p>
            <a:pPr marL="624078" indent="-514350">
              <a:buNone/>
            </a:pPr>
            <a:r>
              <a:rPr lang="en-US" sz="3000" dirty="0" smtClean="0"/>
              <a:t>1. </a:t>
            </a:r>
            <a:r>
              <a:rPr lang="en-US" sz="3000" b="1" i="1" dirty="0" err="1" smtClean="0"/>
              <a:t>namaObjek</a:t>
            </a:r>
            <a:r>
              <a:rPr lang="en-US" sz="3200" b="1" dirty="0" err="1" smtClean="0"/>
              <a:t>.</a:t>
            </a:r>
            <a:r>
              <a:rPr lang="en-US" sz="3000" b="1" dirty="0" err="1" smtClean="0"/>
              <a:t>namaMethod</a:t>
            </a:r>
            <a:r>
              <a:rPr lang="en-US" sz="3000" b="1" dirty="0" smtClean="0"/>
              <a:t>([</a:t>
            </a:r>
            <a:r>
              <a:rPr lang="en-US" sz="3000" b="1" dirty="0" err="1" smtClean="0"/>
              <a:t>argumen</a:t>
            </a:r>
            <a:r>
              <a:rPr lang="en-US" sz="3000" b="1" dirty="0" smtClean="0"/>
              <a:t>]);</a:t>
            </a:r>
          </a:p>
          <a:p>
            <a:pPr marL="624078" indent="-514350">
              <a:buAutoNum type="arabicPeriod"/>
            </a:pPr>
            <a:endParaRPr lang="en-US" sz="800" dirty="0" smtClean="0"/>
          </a:p>
          <a:p>
            <a:pPr>
              <a:buNone/>
            </a:pPr>
            <a:r>
              <a:rPr lang="en-US" sz="3000" dirty="0" smtClean="0"/>
              <a:t>2. </a:t>
            </a:r>
            <a:r>
              <a:rPr lang="en-US" sz="3000" b="1" i="1" dirty="0" err="1" smtClean="0"/>
              <a:t>namaClass</a:t>
            </a:r>
            <a:r>
              <a:rPr lang="en-US" sz="3200" b="1" i="1" dirty="0" err="1" smtClean="0"/>
              <a:t>.</a:t>
            </a:r>
            <a:r>
              <a:rPr lang="en-US" sz="3000" b="1" dirty="0" err="1" smtClean="0"/>
              <a:t>namaMethod</a:t>
            </a:r>
            <a:r>
              <a:rPr lang="en-US" sz="3000" b="1" dirty="0" smtClean="0"/>
              <a:t>([</a:t>
            </a:r>
            <a:r>
              <a:rPr lang="en-US" sz="3000" b="1" dirty="0" err="1" smtClean="0"/>
              <a:t>argumen</a:t>
            </a:r>
            <a:r>
              <a:rPr lang="en-US" sz="3000" b="1" dirty="0" smtClean="0"/>
              <a:t>]);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sz="3000" dirty="0" smtClean="0"/>
              <a:t>3. </a:t>
            </a:r>
            <a:r>
              <a:rPr lang="en-US" sz="3000" b="1" i="1" dirty="0" smtClean="0"/>
              <a:t>super</a:t>
            </a:r>
            <a:r>
              <a:rPr lang="en-US" sz="3200" b="1" dirty="0" smtClean="0"/>
              <a:t>.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namaMethod</a:t>
            </a:r>
            <a:r>
              <a:rPr lang="en-US" sz="3000" b="1" dirty="0" smtClean="0"/>
              <a:t>([</a:t>
            </a:r>
            <a:r>
              <a:rPr lang="en-US" sz="3000" b="1" dirty="0" err="1" smtClean="0"/>
              <a:t>argumen</a:t>
            </a:r>
            <a:r>
              <a:rPr lang="en-US" sz="3000" b="1" dirty="0" smtClean="0"/>
              <a:t>]);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sz="3000" dirty="0" smtClean="0"/>
              <a:t>4. </a:t>
            </a:r>
            <a:r>
              <a:rPr lang="en-US" sz="3000" b="1" i="1" dirty="0" err="1" smtClean="0"/>
              <a:t>this</a:t>
            </a:r>
            <a:r>
              <a:rPr lang="en-US" sz="3200" b="1" dirty="0" err="1" smtClean="0"/>
              <a:t>.</a:t>
            </a:r>
            <a:r>
              <a:rPr lang="en-US" sz="3000" b="1" dirty="0" err="1" smtClean="0"/>
              <a:t>namaMethod</a:t>
            </a:r>
            <a:r>
              <a:rPr lang="en-US" sz="3000" b="1" dirty="0" smtClean="0"/>
              <a:t>([</a:t>
            </a:r>
            <a:r>
              <a:rPr lang="en-US" sz="3000" b="1" dirty="0" err="1" smtClean="0"/>
              <a:t>argumen</a:t>
            </a:r>
            <a:r>
              <a:rPr lang="en-US" sz="3000" b="1" dirty="0" smtClean="0"/>
              <a:t>]);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sz="3000" dirty="0" smtClean="0"/>
              <a:t>5. </a:t>
            </a:r>
            <a:r>
              <a:rPr lang="en-US" sz="3000" b="1" dirty="0" err="1" smtClean="0"/>
              <a:t>namaMethod</a:t>
            </a:r>
            <a:r>
              <a:rPr lang="en-US" sz="3000" b="1" dirty="0" smtClean="0"/>
              <a:t>([</a:t>
            </a:r>
            <a:r>
              <a:rPr lang="en-US" sz="3000" b="1" dirty="0" err="1" smtClean="0"/>
              <a:t>argumen</a:t>
            </a:r>
            <a:r>
              <a:rPr lang="en-US" sz="3000" b="1" dirty="0" smtClean="0"/>
              <a:t>]);</a:t>
            </a:r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/>
              <a:t>Ada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lima</a:t>
            </a:r>
            <a:r>
              <a:rPr lang="en-US" sz="3200" dirty="0" smtClean="0"/>
              <a:t> </a:t>
            </a:r>
            <a:r>
              <a:rPr lang="en-US" sz="3200" dirty="0" err="1" smtClean="0"/>
              <a:t>cara</a:t>
            </a:r>
            <a:r>
              <a:rPr lang="en-US" sz="3200" dirty="0" smtClean="0"/>
              <a:t> </a:t>
            </a:r>
            <a:r>
              <a:rPr lang="en-US" sz="3200" dirty="0" err="1" smtClean="0"/>
              <a:t>sintaks</a:t>
            </a:r>
            <a:r>
              <a:rPr lang="en-US" sz="3200" dirty="0" smtClean="0"/>
              <a:t> </a:t>
            </a:r>
            <a:r>
              <a:rPr lang="en-US" sz="3200" dirty="0" err="1" smtClean="0"/>
              <a:t>pemanggilan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/</a:t>
            </a:r>
            <a:r>
              <a:rPr lang="en-US" sz="3200" dirty="0" err="1" smtClean="0"/>
              <a:t>mengakses</a:t>
            </a:r>
            <a:r>
              <a:rPr lang="en-US" sz="3200" dirty="0" smtClean="0"/>
              <a:t> </a:t>
            </a:r>
            <a:r>
              <a:rPr lang="en-US" sz="3200" dirty="0" err="1" smtClean="0"/>
              <a:t>suatu</a:t>
            </a:r>
            <a:r>
              <a:rPr lang="en-US" sz="3200" dirty="0" smtClean="0"/>
              <a:t> method():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Mahasiswa</a:t>
            </a:r>
            <a:endParaRPr lang="en-US" dirty="0" smtClean="0"/>
          </a:p>
          <a:p>
            <a:r>
              <a:rPr lang="en-US" dirty="0" smtClean="0"/>
              <a:t>attribute </a:t>
            </a:r>
            <a:r>
              <a:rPr lang="en-US" dirty="0" err="1" smtClean="0"/>
              <a:t>nya</a:t>
            </a:r>
            <a:r>
              <a:rPr lang="en-US" dirty="0" smtClean="0"/>
              <a:t>?</a:t>
            </a:r>
          </a:p>
          <a:p>
            <a:r>
              <a:rPr lang="en-US" dirty="0" smtClean="0"/>
              <a:t>method() </a:t>
            </a:r>
            <a:r>
              <a:rPr lang="en-US" dirty="0" err="1" smtClean="0"/>
              <a:t>nya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effectLst/>
              </a:rPr>
              <a:t>Latihan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buat</a:t>
            </a:r>
            <a:r>
              <a:rPr lang="en-US" dirty="0" smtClean="0">
                <a:effectLst/>
              </a:rPr>
              <a:t> Class</a:t>
            </a:r>
            <a:endParaRPr 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78491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Komponen</a:t>
            </a:r>
            <a:r>
              <a:rPr lang="en-US" sz="3600" dirty="0" smtClean="0"/>
              <a:t> Class </a:t>
            </a:r>
            <a:r>
              <a:rPr lang="en-US" sz="3600" dirty="0" err="1" smtClean="0"/>
              <a:t>yg</a:t>
            </a:r>
            <a:r>
              <a:rPr lang="en-US" sz="3600" dirty="0" smtClean="0"/>
              <a:t> </a:t>
            </a:r>
            <a:r>
              <a:rPr lang="en-US" sz="3600" dirty="0" err="1" smtClean="0"/>
              <a:t>juga</a:t>
            </a:r>
            <a:r>
              <a:rPr lang="en-US" sz="3600" dirty="0" smtClean="0"/>
              <a:t> </a:t>
            </a:r>
            <a:r>
              <a:rPr lang="en-US" sz="3600" dirty="0" err="1" smtClean="0"/>
              <a:t>disebut</a:t>
            </a:r>
            <a:r>
              <a:rPr lang="en-US" sz="3600" dirty="0" smtClean="0"/>
              <a:t> “member” </a:t>
            </a:r>
            <a:r>
              <a:rPr lang="en-US" sz="3600" dirty="0" err="1" smtClean="0"/>
              <a:t>yaitu</a:t>
            </a:r>
            <a:r>
              <a:rPr lang="en-US" sz="3600" dirty="0" smtClean="0"/>
              <a:t> </a:t>
            </a:r>
            <a:r>
              <a:rPr lang="en-US" sz="3600" b="1" dirty="0" smtClean="0"/>
              <a:t>Class </a:t>
            </a:r>
            <a:r>
              <a:rPr lang="en-US" sz="3600" b="1" dirty="0" err="1" smtClean="0"/>
              <a:t>itu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sendiri</a:t>
            </a:r>
            <a:r>
              <a:rPr lang="en-US" sz="3600" dirty="0" smtClean="0"/>
              <a:t>, </a:t>
            </a:r>
            <a:r>
              <a:rPr lang="en-US" sz="3600" b="1" dirty="0" smtClean="0"/>
              <a:t>attribute</a:t>
            </a:r>
            <a:r>
              <a:rPr lang="en-US" sz="3600" dirty="0" smtClean="0"/>
              <a:t>, </a:t>
            </a:r>
            <a:r>
              <a:rPr lang="en-US" sz="3600" b="1" dirty="0" smtClean="0"/>
              <a:t>constructor()</a:t>
            </a:r>
            <a:r>
              <a:rPr lang="en-US" sz="3600" dirty="0" smtClean="0"/>
              <a:t>, </a:t>
            </a:r>
            <a:r>
              <a:rPr lang="en-US" sz="3600" b="1" dirty="0" smtClean="0"/>
              <a:t>method()</a:t>
            </a:r>
            <a:r>
              <a:rPr lang="en-US" sz="3600" dirty="0" smtClean="0"/>
              <a:t>,</a:t>
            </a:r>
            <a:r>
              <a:rPr lang="en-US" sz="3600" b="1" dirty="0" smtClean="0"/>
              <a:t> </a:t>
            </a:r>
            <a:r>
              <a:rPr lang="en-US" sz="3600" dirty="0" err="1" smtClean="0"/>
              <a:t>dan</a:t>
            </a:r>
            <a:r>
              <a:rPr lang="en-US" sz="3600" b="1" dirty="0" smtClean="0"/>
              <a:t> inner Class</a:t>
            </a:r>
            <a:r>
              <a:rPr lang="en-US" sz="3600" dirty="0" smtClean="0"/>
              <a:t> </a:t>
            </a:r>
            <a:r>
              <a:rPr lang="en-US" sz="3600" dirty="0" err="1" smtClean="0"/>
              <a:t>dapat</a:t>
            </a:r>
            <a:r>
              <a:rPr lang="en-US" sz="3600" dirty="0" smtClean="0"/>
              <a:t> </a:t>
            </a:r>
            <a:r>
              <a:rPr lang="en-US" sz="3600" dirty="0" err="1" smtClean="0"/>
              <a:t>diakses</a:t>
            </a:r>
            <a:r>
              <a:rPr lang="en-US" sz="3600" dirty="0" smtClean="0"/>
              <a:t>/</a:t>
            </a:r>
            <a:r>
              <a:rPr lang="en-US" sz="3600" dirty="0" err="1" smtClean="0"/>
              <a:t>dipanggil</a:t>
            </a:r>
            <a:r>
              <a:rPr lang="en-US" sz="3600" dirty="0" smtClean="0"/>
              <a:t> method() lain,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salah-satu</a:t>
            </a:r>
            <a:r>
              <a:rPr lang="en-US" sz="3600" dirty="0" smtClean="0"/>
              <a:t> </a:t>
            </a:r>
            <a:r>
              <a:rPr lang="en-US" sz="3600" dirty="0" err="1" smtClean="0"/>
              <a:t>dari</a:t>
            </a:r>
            <a:r>
              <a:rPr lang="en-US" sz="3600" dirty="0" smtClean="0"/>
              <a:t> format </a:t>
            </a:r>
            <a:r>
              <a:rPr lang="en-US" sz="3600" dirty="0" err="1" smtClean="0"/>
              <a:t>sebagai</a:t>
            </a:r>
            <a:r>
              <a:rPr lang="en-US" sz="3600" dirty="0" smtClean="0"/>
              <a:t> </a:t>
            </a:r>
            <a:r>
              <a:rPr lang="en-US" sz="3600" dirty="0" err="1" smtClean="0"/>
              <a:t>berikut</a:t>
            </a:r>
            <a:r>
              <a:rPr lang="en-US" sz="3600" dirty="0" smtClean="0"/>
              <a:t>: </a:t>
            </a:r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52400" y="841765"/>
          <a:ext cx="8839200" cy="4960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5257800"/>
              </a:tblGrid>
              <a:tr h="122071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method() yang </a:t>
                      </a:r>
                      <a:r>
                        <a:rPr lang="en-US" sz="2400" b="1" dirty="0" err="1" smtClean="0"/>
                        <a:t>diakses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method()</a:t>
                      </a:r>
                      <a:r>
                        <a:rPr lang="en-US" sz="2000" b="1" baseline="0" dirty="0" smtClean="0"/>
                        <a:t> yang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baseline="0" dirty="0" err="1" smtClean="0"/>
                        <a:t>mengakses</a:t>
                      </a:r>
                      <a:endParaRPr lang="en-US" sz="2400" b="1" baseline="0" dirty="0" smtClean="0"/>
                    </a:p>
                    <a:p>
                      <a:pPr algn="ctr"/>
                      <a:r>
                        <a:rPr lang="en-US" sz="2000" b="1" baseline="0" dirty="0" err="1" smtClean="0"/>
                        <a:t>misal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400" b="1" baseline="0" dirty="0" smtClean="0"/>
                        <a:t>main()</a:t>
                      </a:r>
                      <a:endParaRPr lang="en-US" sz="2400" b="1" dirty="0"/>
                    </a:p>
                  </a:txBody>
                  <a:tcPr anchor="ctr"/>
                </a:tc>
              </a:tr>
              <a:tr h="10617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dirty="0" smtClean="0">
                          <a:solidFill>
                            <a:srgbClr val="FF0000"/>
                          </a:solidFill>
                        </a:rPr>
                        <a:t>Static: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 err="1" smtClean="0"/>
                        <a:t>Menggunakan</a:t>
                      </a:r>
                      <a:r>
                        <a:rPr lang="en-US" sz="2000" b="1" i="1" dirty="0" smtClean="0"/>
                        <a:t> class</a:t>
                      </a:r>
                      <a:endParaRPr lang="en-US" sz="2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1" dirty="0" smtClean="0">
                          <a:solidFill>
                            <a:srgbClr val="FF0000"/>
                          </a:solidFill>
                        </a:rPr>
                        <a:t>Static </a:t>
                      </a:r>
                      <a:r>
                        <a:rPr lang="en-US" sz="2000" b="0" i="0" dirty="0" err="1" smtClean="0">
                          <a:solidFill>
                            <a:schemeClr val="tx1"/>
                          </a:solidFill>
                        </a:rPr>
                        <a:t>atau</a:t>
                      </a:r>
                      <a:r>
                        <a:rPr lang="en-US" sz="2000" b="1" i="1" dirty="0" smtClean="0">
                          <a:solidFill>
                            <a:srgbClr val="FF0000"/>
                          </a:solidFill>
                        </a:rPr>
                        <a:t> Non </a:t>
                      </a:r>
                      <a:r>
                        <a:rPr lang="en-US" sz="2000" b="1" i="1" dirty="0" smtClean="0">
                          <a:solidFill>
                            <a:srgbClr val="FF0000"/>
                          </a:solidFill>
                        </a:rPr>
                        <a:t>static</a:t>
                      </a:r>
                    </a:p>
                  </a:txBody>
                  <a:tcPr anchor="ctr"/>
                </a:tc>
              </a:tr>
              <a:tr h="1066800">
                <a:tc>
                  <a:txBody>
                    <a:bodyPr/>
                    <a:lstStyle/>
                    <a:p>
                      <a:pPr algn="l"/>
                      <a:r>
                        <a:rPr lang="en-US" sz="2000" b="1" i="1" dirty="0" smtClean="0">
                          <a:solidFill>
                            <a:srgbClr val="FF0000"/>
                          </a:solidFill>
                        </a:rPr>
                        <a:t>Non static:</a:t>
                      </a:r>
                    </a:p>
                    <a:p>
                      <a:pPr algn="l"/>
                      <a:r>
                        <a:rPr lang="en-US" sz="2000" b="1" dirty="0" err="1" smtClean="0"/>
                        <a:t>Menggunakan</a:t>
                      </a:r>
                      <a:r>
                        <a:rPr lang="en-US" sz="2000" b="1" dirty="0" smtClean="0"/>
                        <a:t> </a:t>
                      </a:r>
                      <a:r>
                        <a:rPr lang="en-US" sz="2000" b="1" i="1" dirty="0" err="1" smtClean="0"/>
                        <a:t>objek</a:t>
                      </a:r>
                      <a:endParaRPr lang="en-US" sz="2000" b="1" i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1" dirty="0" smtClean="0">
                          <a:solidFill>
                            <a:srgbClr val="FF0000"/>
                          </a:solidFill>
                        </a:rPr>
                        <a:t>Static </a:t>
                      </a:r>
                      <a:endParaRPr lang="en-US" sz="2000" b="1" i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1611378">
                <a:tc>
                  <a:txBody>
                    <a:bodyPr/>
                    <a:lstStyle/>
                    <a:p>
                      <a:pPr algn="l"/>
                      <a:r>
                        <a:rPr lang="en-US" sz="2000" b="1" i="1" dirty="0" smtClean="0">
                          <a:solidFill>
                            <a:srgbClr val="FF0000"/>
                          </a:solidFill>
                        </a:rPr>
                        <a:t>Non static:</a:t>
                      </a:r>
                    </a:p>
                    <a:p>
                      <a:pPr algn="l"/>
                      <a:r>
                        <a:rPr lang="en-US" sz="2000" b="1" dirty="0" err="1" smtClean="0"/>
                        <a:t>Menggunakan</a:t>
                      </a:r>
                      <a:r>
                        <a:rPr lang="en-US" sz="2000" b="1" dirty="0" smtClean="0"/>
                        <a:t> </a:t>
                      </a:r>
                      <a:r>
                        <a:rPr lang="en-US" sz="2000" b="1" i="1" dirty="0" err="1" smtClean="0"/>
                        <a:t>objek</a:t>
                      </a:r>
                      <a:endParaRPr lang="en-US" sz="2000" b="1" i="1" dirty="0" smtClean="0"/>
                    </a:p>
                    <a:p>
                      <a:pPr algn="l"/>
                      <a:r>
                        <a:rPr lang="en-US" sz="2000" b="1" i="0" dirty="0" err="1" smtClean="0"/>
                        <a:t>Menggunakan</a:t>
                      </a:r>
                      <a:r>
                        <a:rPr lang="en-US" sz="2000" b="1" i="0" dirty="0" smtClean="0"/>
                        <a:t> </a:t>
                      </a:r>
                      <a:r>
                        <a:rPr lang="en-US" sz="2000" b="1" i="1" dirty="0" smtClean="0"/>
                        <a:t>super</a:t>
                      </a:r>
                    </a:p>
                    <a:p>
                      <a:pPr algn="l"/>
                      <a:r>
                        <a:rPr lang="en-US" sz="1800" b="1" dirty="0" err="1" smtClean="0"/>
                        <a:t>Menggunakan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i="1" dirty="0" smtClean="0"/>
                        <a:t>this</a:t>
                      </a:r>
                      <a:r>
                        <a:rPr lang="en-US" sz="1800" b="1" i="0" dirty="0" smtClean="0"/>
                        <a:t>/</a:t>
                      </a:r>
                      <a:r>
                        <a:rPr lang="en-US" sz="1800" b="1" i="0" dirty="0" err="1" smtClean="0"/>
                        <a:t>langsung</a:t>
                      </a:r>
                      <a:endParaRPr lang="en-US" sz="1800" b="1" i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1" dirty="0" smtClean="0">
                          <a:solidFill>
                            <a:srgbClr val="FF0000"/>
                          </a:solidFill>
                        </a:rPr>
                        <a:t>Non static:</a:t>
                      </a:r>
                    </a:p>
                    <a:p>
                      <a:pPr algn="l"/>
                      <a:r>
                        <a:rPr lang="en-US" sz="1800" b="1" dirty="0" smtClean="0"/>
                        <a:t>Di </a:t>
                      </a:r>
                      <a:r>
                        <a:rPr lang="en-US" sz="1800" b="1" dirty="0" err="1" smtClean="0"/>
                        <a:t>luar</a:t>
                      </a:r>
                      <a:r>
                        <a:rPr lang="en-US" sz="1800" b="1" dirty="0" smtClean="0"/>
                        <a:t> class </a:t>
                      </a:r>
                      <a:r>
                        <a:rPr lang="en-US" sz="1800" b="1" dirty="0" err="1" smtClean="0"/>
                        <a:t>yg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diakses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dan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1" dirty="0" err="1" smtClean="0"/>
                        <a:t>di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baseline="0" dirty="0" err="1" smtClean="0"/>
                        <a:t>luar</a:t>
                      </a:r>
                      <a:r>
                        <a:rPr lang="en-US" sz="1800" b="1" baseline="0" dirty="0" smtClean="0"/>
                        <a:t> sub class</a:t>
                      </a:r>
                      <a:endParaRPr lang="en-US" sz="18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Di </a:t>
                      </a:r>
                      <a:r>
                        <a:rPr lang="en-US" sz="2000" b="1" dirty="0" smtClean="0"/>
                        <a:t>sub class</a:t>
                      </a:r>
                      <a:endParaRPr lang="en-US" sz="2000" b="1" dirty="0" smtClean="0"/>
                    </a:p>
                    <a:p>
                      <a:pPr algn="l"/>
                      <a:r>
                        <a:rPr lang="en-US" sz="2000" b="1" dirty="0" smtClean="0"/>
                        <a:t>Di </a:t>
                      </a:r>
                      <a:r>
                        <a:rPr lang="en-US" sz="2000" b="1" dirty="0" err="1" smtClean="0"/>
                        <a:t>dalam</a:t>
                      </a:r>
                      <a:r>
                        <a:rPr lang="en-US" sz="2000" b="1" dirty="0" smtClean="0"/>
                        <a:t> class </a:t>
                      </a:r>
                      <a:r>
                        <a:rPr lang="en-US" sz="2000" b="1" dirty="0" err="1" smtClean="0"/>
                        <a:t>yg</a:t>
                      </a:r>
                      <a:r>
                        <a:rPr lang="en-US" sz="2000" b="1" dirty="0" smtClean="0"/>
                        <a:t> </a:t>
                      </a:r>
                      <a:r>
                        <a:rPr lang="en-US" sz="2000" b="1" dirty="0" err="1" smtClean="0"/>
                        <a:t>diakses</a:t>
                      </a:r>
                      <a:endParaRPr lang="en-US" sz="2000" b="1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1097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 smtClean="0">
                <a:effectLst/>
              </a:rPr>
              <a:t>Aturan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Akses</a:t>
            </a:r>
            <a:r>
              <a:rPr lang="en-US" sz="2800" dirty="0" smtClean="0">
                <a:effectLst/>
              </a:rPr>
              <a:t> Member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486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Argument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literal yang </a:t>
            </a:r>
            <a:r>
              <a:rPr lang="en-US" sz="2400" dirty="0" err="1" smtClean="0"/>
              <a:t>dimasukkan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mathod</a:t>
            </a:r>
            <a:r>
              <a:rPr lang="en-US" sz="2400" dirty="0" smtClean="0"/>
              <a:t>() </a:t>
            </a:r>
            <a:r>
              <a:rPr lang="en-US" sz="2400" dirty="0" err="1" smtClean="0"/>
              <a:t>atau</a:t>
            </a:r>
            <a:r>
              <a:rPr lang="en-US" sz="2400" dirty="0" smtClean="0"/>
              <a:t> constructor()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parameter. </a:t>
            </a:r>
          </a:p>
          <a:p>
            <a:r>
              <a:rPr lang="en-US" sz="2400" dirty="0" smtClean="0"/>
              <a:t>Parameter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tempat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menampung</a:t>
            </a:r>
            <a:r>
              <a:rPr lang="en-US" sz="2400" dirty="0" smtClean="0"/>
              <a:t> argument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Var-Arg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parameter </a:t>
            </a:r>
            <a:r>
              <a:rPr lang="en-US" sz="2400" dirty="0" err="1" smtClean="0"/>
              <a:t>suatu</a:t>
            </a:r>
            <a:r>
              <a:rPr lang="en-US" sz="2400" dirty="0" smtClean="0"/>
              <a:t> method() </a:t>
            </a:r>
            <a:r>
              <a:rPr lang="en-US" sz="2400" dirty="0" err="1" smtClean="0"/>
              <a:t>ataupun</a:t>
            </a:r>
            <a:r>
              <a:rPr lang="en-US" sz="2400" dirty="0" smtClean="0"/>
              <a:t> constructor() </a:t>
            </a:r>
            <a:r>
              <a:rPr lang="en-US" sz="2400" dirty="0" err="1" smtClean="0"/>
              <a:t>namun</a:t>
            </a:r>
            <a:r>
              <a:rPr lang="en-US" sz="2400" dirty="0" smtClean="0"/>
              <a:t> </a:t>
            </a:r>
            <a:r>
              <a:rPr lang="en-US" sz="2400" dirty="0" err="1" smtClean="0"/>
              <a:t>boleh</a:t>
            </a:r>
            <a:r>
              <a:rPr lang="en-US" sz="2400" dirty="0" smtClean="0"/>
              <a:t> </a:t>
            </a:r>
            <a:r>
              <a:rPr lang="en-US" sz="2400" dirty="0" err="1" smtClean="0"/>
              <a:t>dimasuki</a:t>
            </a:r>
            <a:r>
              <a:rPr lang="en-US" sz="2400" dirty="0" smtClean="0"/>
              <a:t> argument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kuantitas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bervariasi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Batasan-batasan</a:t>
            </a:r>
            <a:r>
              <a:rPr lang="en-US" sz="2400" dirty="0" smtClean="0"/>
              <a:t> </a:t>
            </a:r>
            <a:r>
              <a:rPr lang="en-US" sz="2400" dirty="0" err="1" smtClean="0"/>
              <a:t>pengunaan</a:t>
            </a:r>
            <a:r>
              <a:rPr lang="en-US" sz="2400" dirty="0" smtClean="0"/>
              <a:t> </a:t>
            </a:r>
            <a:r>
              <a:rPr lang="en-US" sz="2400" dirty="0" err="1" smtClean="0"/>
              <a:t>Var-Arg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1.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boleh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1x </a:t>
            </a:r>
            <a:r>
              <a:rPr lang="en-US" sz="2400" dirty="0" err="1" smtClean="0"/>
              <a:t>dalam</a:t>
            </a:r>
            <a:r>
              <a:rPr lang="en-US" sz="2400" dirty="0" smtClean="0"/>
              <a:t> 1 method().</a:t>
            </a:r>
          </a:p>
          <a:p>
            <a:r>
              <a:rPr lang="en-US" sz="2400" dirty="0" smtClean="0"/>
              <a:t>2.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dicampur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parameter lain,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boleh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urutan</a:t>
            </a:r>
            <a:r>
              <a:rPr lang="en-US" sz="2400" dirty="0" smtClean="0"/>
              <a:t> </a:t>
            </a:r>
            <a:r>
              <a:rPr lang="en-US" sz="2400" dirty="0" err="1" smtClean="0"/>
              <a:t>terakhir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daftar</a:t>
            </a:r>
            <a:r>
              <a:rPr lang="en-US" sz="2400" dirty="0" smtClean="0"/>
              <a:t> parameter.</a:t>
            </a:r>
          </a:p>
          <a:p>
            <a:r>
              <a:rPr lang="en-US" sz="2400" dirty="0" smtClean="0"/>
              <a:t>3.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boleh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b="1" dirty="0" err="1" smtClean="0"/>
              <a:t>tipe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effectLst/>
              </a:rPr>
              <a:t>Var-Arg</a:t>
            </a:r>
            <a:endParaRPr lang="en-US" dirty="0">
              <a:effectLst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86429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public void </a:t>
            </a:r>
            <a:r>
              <a:rPr lang="en-US" b="1" dirty="0" err="1" smtClean="0"/>
              <a:t>setData</a:t>
            </a:r>
            <a:r>
              <a:rPr lang="en-US" b="1" dirty="0" smtClean="0"/>
              <a:t>(String </a:t>
            </a:r>
            <a:r>
              <a:rPr lang="en-US" b="1" dirty="0" err="1" smtClean="0"/>
              <a:t>nama</a:t>
            </a:r>
            <a:r>
              <a:rPr lang="en-US" b="1" dirty="0" smtClean="0"/>
              <a:t>, String </a:t>
            </a:r>
            <a:r>
              <a:rPr lang="en-US" b="1" dirty="0" err="1" smtClean="0"/>
              <a:t>alamat</a:t>
            </a:r>
            <a:r>
              <a:rPr lang="en-US" b="1" dirty="0" smtClean="0"/>
              <a:t>) {</a:t>
            </a:r>
          </a:p>
          <a:p>
            <a:r>
              <a:rPr lang="en-US" b="1" dirty="0" smtClean="0"/>
              <a:t>   …</a:t>
            </a:r>
          </a:p>
          <a:p>
            <a:r>
              <a:rPr lang="en-US" b="1" dirty="0" smtClean="0"/>
              <a:t>}</a:t>
            </a:r>
          </a:p>
          <a:p>
            <a:endParaRPr lang="en-US" dirty="0" smtClean="0"/>
          </a:p>
          <a:p>
            <a:r>
              <a:rPr lang="en-US" b="1" dirty="0" err="1" smtClean="0"/>
              <a:t>Pemanggilan</a:t>
            </a:r>
            <a:r>
              <a:rPr lang="en-US" dirty="0" smtClean="0"/>
              <a:t> method()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:</a:t>
            </a:r>
          </a:p>
          <a:p>
            <a:r>
              <a:rPr lang="en-US" b="1" i="1" dirty="0" err="1" smtClean="0"/>
              <a:t>setData</a:t>
            </a:r>
            <a:r>
              <a:rPr lang="en-US" b="1" i="1" dirty="0" smtClean="0"/>
              <a:t>(”</a:t>
            </a:r>
            <a:r>
              <a:rPr lang="en-US" b="1" i="1" dirty="0" err="1" smtClean="0"/>
              <a:t>Anin”,”Yogyakarta</a:t>
            </a:r>
            <a:r>
              <a:rPr lang="en-US" b="1" i="1" dirty="0" smtClean="0"/>
              <a:t>”);</a:t>
            </a:r>
          </a:p>
          <a:p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method()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b="1" dirty="0" smtClean="0"/>
              <a:t>parameter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b="1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 smtClean="0"/>
              <a:t>alamat</a:t>
            </a:r>
            <a:r>
              <a:rPr lang="en-US" dirty="0" smtClean="0"/>
              <a:t> yang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bertipe</a:t>
            </a:r>
            <a:r>
              <a:rPr lang="en-US" dirty="0" smtClean="0"/>
              <a:t> String.</a:t>
            </a:r>
          </a:p>
          <a:p>
            <a:r>
              <a:rPr lang="en-US" dirty="0" smtClean="0"/>
              <a:t>Parameter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b="1" dirty="0" smtClean="0"/>
              <a:t>argument</a:t>
            </a:r>
            <a:r>
              <a:rPr lang="en-US" dirty="0" smtClean="0"/>
              <a:t> ”</a:t>
            </a:r>
            <a:r>
              <a:rPr lang="en-US" dirty="0" err="1" smtClean="0"/>
              <a:t>Anin</a:t>
            </a:r>
            <a:r>
              <a:rPr lang="en-US" dirty="0" smtClean="0"/>
              <a:t>” </a:t>
            </a:r>
            <a:r>
              <a:rPr lang="en-US" dirty="0" err="1" smtClean="0"/>
              <a:t>dan</a:t>
            </a:r>
            <a:r>
              <a:rPr lang="en-US" dirty="0" smtClean="0"/>
              <a:t> ”Yogyakarta”.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>
                <a:effectLst/>
              </a:rPr>
              <a:t>Contoh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penggunaan</a:t>
            </a:r>
            <a:r>
              <a:rPr lang="en-US" sz="2800" dirty="0" smtClean="0">
                <a:effectLst/>
              </a:rPr>
              <a:t> argument </a:t>
            </a:r>
            <a:r>
              <a:rPr lang="en-US" sz="2800" dirty="0" err="1" smtClean="0">
                <a:effectLst/>
              </a:rPr>
              <a:t>dan</a:t>
            </a:r>
            <a:r>
              <a:rPr lang="en-US" sz="2800" dirty="0" smtClean="0">
                <a:effectLst/>
              </a:rPr>
              <a:t> parameter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334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1.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Var-Arg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,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,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b="1" i="1" dirty="0" err="1" smtClean="0"/>
              <a:t>tipe</a:t>
            </a:r>
            <a:r>
              <a:rPr lang="en-US" b="1" i="1" dirty="0" smtClean="0"/>
              <a:t> data </a:t>
            </a:r>
            <a:r>
              <a:rPr lang="en-US" b="1" i="1" dirty="0" err="1" smtClean="0"/>
              <a:t>primitif</a:t>
            </a:r>
            <a:r>
              <a:rPr lang="en-US" dirty="0" smtClean="0"/>
              <a:t>,   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b="1" i="1" dirty="0" smtClean="0"/>
              <a:t>class</a:t>
            </a:r>
            <a:r>
              <a:rPr lang="en-US" dirty="0" smtClean="0"/>
              <a:t>,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b="1" i="1" dirty="0" smtClean="0"/>
              <a:t>array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2. Format </a:t>
            </a:r>
            <a:r>
              <a:rPr lang="en-US" dirty="0" err="1" smtClean="0"/>
              <a:t>sintaks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, </a:t>
            </a:r>
            <a:r>
              <a:rPr lang="en-US" dirty="0" err="1" smtClean="0"/>
              <a:t>variabel</a:t>
            </a:r>
            <a:r>
              <a:rPr lang="en-US" dirty="0" smtClean="0"/>
              <a:t> yang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var-arg</a:t>
            </a:r>
            <a:r>
              <a:rPr lang="en-US" dirty="0" smtClean="0"/>
              <a:t> </a:t>
            </a:r>
            <a:r>
              <a:rPr lang="en-US" dirty="0" err="1" smtClean="0"/>
              <a:t>wajib</a:t>
            </a:r>
            <a:r>
              <a:rPr lang="en-US" dirty="0" smtClean="0"/>
              <a:t> </a:t>
            </a:r>
            <a:r>
              <a:rPr lang="en-US" dirty="0" err="1" smtClean="0"/>
              <a:t>memakai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”</a:t>
            </a:r>
            <a:r>
              <a:rPr lang="en-US" b="1" dirty="0" smtClean="0"/>
              <a:t>…</a:t>
            </a:r>
            <a:r>
              <a:rPr lang="en-US" dirty="0" smtClean="0"/>
              <a:t>”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b="1" i="1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parameternya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3.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var-arg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b="1" i="1" dirty="0" err="1" smtClean="0"/>
              <a:t>dicampur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paramter</a:t>
            </a:r>
            <a:r>
              <a:rPr lang="en-US" dirty="0" smtClean="0"/>
              <a:t> yang lain, </a:t>
            </a:r>
            <a:r>
              <a:rPr lang="en-US" dirty="0" err="1" smtClean="0"/>
              <a:t>ditempatkan</a:t>
            </a:r>
            <a:r>
              <a:rPr lang="en-US" dirty="0" smtClean="0"/>
              <a:t> paling </a:t>
            </a:r>
            <a:r>
              <a:rPr lang="en-US" dirty="0" err="1" smtClean="0"/>
              <a:t>belakang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setData</a:t>
            </a:r>
            <a:r>
              <a:rPr lang="en-US" dirty="0" smtClean="0"/>
              <a:t>(String… x);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setArray</a:t>
            </a:r>
            <a:r>
              <a:rPr lang="en-US" dirty="0" smtClean="0"/>
              <a:t>(String[]… y);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namaMethod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, String… z);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setTranskripNilai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nim</a:t>
            </a:r>
            <a:r>
              <a:rPr lang="en-US" dirty="0" smtClean="0"/>
              <a:t>, String </a:t>
            </a:r>
            <a:r>
              <a:rPr lang="en-US" dirty="0" err="1" smtClean="0"/>
              <a:t>nama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… </a:t>
            </a:r>
            <a:r>
              <a:rPr lang="en-US" dirty="0" err="1" smtClean="0"/>
              <a:t>nilai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setTranskripNilai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… </a:t>
            </a:r>
            <a:r>
              <a:rPr lang="en-US" dirty="0" err="1" smtClean="0"/>
              <a:t>nilai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nim</a:t>
            </a:r>
            <a:r>
              <a:rPr lang="en-US" dirty="0" smtClean="0"/>
              <a:t>, String </a:t>
            </a:r>
            <a:r>
              <a:rPr lang="en-US" dirty="0" err="1" smtClean="0"/>
              <a:t>nama</a:t>
            </a:r>
            <a:r>
              <a:rPr lang="en-US" dirty="0" smtClean="0"/>
              <a:t>); //</a:t>
            </a:r>
            <a:r>
              <a:rPr lang="en-US" dirty="0" err="1" smtClean="0"/>
              <a:t>salah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setTranskripNilai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… </a:t>
            </a:r>
            <a:r>
              <a:rPr lang="en-US" dirty="0" err="1" smtClean="0"/>
              <a:t>nim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…); //</a:t>
            </a:r>
            <a:r>
              <a:rPr lang="en-US" dirty="0" err="1" smtClean="0"/>
              <a:t>salah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4111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err="1" smtClean="0">
                <a:effectLst/>
              </a:rPr>
              <a:t>Aturan-aturan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Penggunaan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Var-Arg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 smtClean="0">
                <a:effectLst/>
              </a:rPr>
              <a:t>contoh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seter</a:t>
            </a:r>
            <a:r>
              <a:rPr lang="en-US" sz="3200" dirty="0" smtClean="0">
                <a:effectLst/>
              </a:rPr>
              <a:t>() </a:t>
            </a:r>
            <a:r>
              <a:rPr lang="en-US" sz="3200" dirty="0" err="1" smtClean="0">
                <a:effectLst/>
              </a:rPr>
              <a:t>dan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geter</a:t>
            </a:r>
            <a:r>
              <a:rPr lang="en-US" sz="3200" dirty="0" smtClean="0">
                <a:effectLst/>
              </a:rPr>
              <a:t>() </a:t>
            </a:r>
            <a:endParaRPr lang="en-US" sz="3200" dirty="0">
              <a:effectLst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52400" y="5410200"/>
            <a:ext cx="4344988" cy="762000"/>
          </a:xfrm>
        </p:spPr>
        <p:txBody>
          <a:bodyPr>
            <a:noAutofit/>
          </a:bodyPr>
          <a:lstStyle/>
          <a:p>
            <a:r>
              <a:rPr lang="en-US" sz="2000" b="1" dirty="0" err="1" smtClean="0"/>
              <a:t>setWeight</a:t>
            </a:r>
            <a:r>
              <a:rPr lang="en-US" sz="2000" b="1" dirty="0" smtClean="0"/>
              <a:t>()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method </a:t>
            </a:r>
            <a:r>
              <a:rPr lang="en-US" sz="2000" dirty="0" err="1" smtClean="0"/>
              <a:t>yg</a:t>
            </a:r>
            <a:r>
              <a:rPr lang="en-US" sz="2000" dirty="0" smtClean="0"/>
              <a:t> </a:t>
            </a:r>
            <a:r>
              <a:rPr lang="en-US" sz="2000" b="1" dirty="0" err="1" smtClean="0"/>
              <a:t>dipanggil</a:t>
            </a:r>
            <a:r>
              <a:rPr lang="en-US" sz="2000" dirty="0" smtClean="0"/>
              <a:t> method main().</a:t>
            </a:r>
            <a:endParaRPr lang="en-US" sz="2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346574" cy="7620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main()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method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b="1" dirty="0" err="1" smtClean="0"/>
              <a:t>memanggil</a:t>
            </a:r>
            <a:r>
              <a:rPr lang="en-US" dirty="0" smtClean="0"/>
              <a:t> method </a:t>
            </a:r>
            <a:r>
              <a:rPr lang="en-US" dirty="0" err="1" smtClean="0"/>
              <a:t>setWeigth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152400" y="914400"/>
            <a:ext cx="4344988" cy="447165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/>
              <a:t>public class Cat {</a:t>
            </a:r>
          </a:p>
          <a:p>
            <a:pPr>
              <a:buNone/>
            </a:pPr>
            <a:r>
              <a:rPr lang="en-US" sz="1600" b="1" dirty="0" smtClean="0"/>
              <a:t>    private String name;</a:t>
            </a:r>
          </a:p>
          <a:p>
            <a:pPr>
              <a:buNone/>
            </a:pPr>
            <a:r>
              <a:rPr lang="en-US" sz="1600" b="1" dirty="0" smtClean="0"/>
              <a:t>    private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weight;</a:t>
            </a:r>
          </a:p>
          <a:p>
            <a:pPr>
              <a:buNone/>
            </a:pPr>
            <a:r>
              <a:rPr lang="en-US" sz="1600" b="1" dirty="0" smtClean="0"/>
              <a:t>    private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age;</a:t>
            </a:r>
          </a:p>
          <a:p>
            <a:pPr>
              <a:buNone/>
            </a:pPr>
            <a:r>
              <a:rPr lang="en-US" sz="1600" b="1" dirty="0" smtClean="0"/>
              <a:t>    public void </a:t>
            </a:r>
            <a:r>
              <a:rPr lang="en-US" sz="1600" b="1" dirty="0" err="1" smtClean="0"/>
              <a:t>setWeight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newWeight</a:t>
            </a:r>
            <a:r>
              <a:rPr lang="en-US" sz="1600" b="1" dirty="0" smtClean="0"/>
              <a:t>){</a:t>
            </a:r>
          </a:p>
          <a:p>
            <a:pPr>
              <a:buNone/>
            </a:pPr>
            <a:r>
              <a:rPr lang="en-US" sz="1600" b="1" dirty="0" smtClean="0"/>
              <a:t>        weight = </a:t>
            </a:r>
            <a:r>
              <a:rPr lang="en-US" sz="1600" b="1" dirty="0" err="1" smtClean="0"/>
              <a:t>newWeight</a:t>
            </a:r>
            <a:r>
              <a:rPr lang="en-US" sz="1600" b="1" dirty="0" smtClean="0"/>
              <a:t>;</a:t>
            </a:r>
          </a:p>
          <a:p>
            <a:pPr>
              <a:buNone/>
            </a:pPr>
            <a:r>
              <a:rPr lang="en-US" sz="1600" b="1" dirty="0" smtClean="0"/>
              <a:t>    }</a:t>
            </a:r>
          </a:p>
          <a:p>
            <a:pPr>
              <a:buNone/>
            </a:pPr>
            <a:r>
              <a:rPr lang="en-US" sz="1600" b="1" dirty="0" smtClean="0"/>
              <a:t>    public void </a:t>
            </a:r>
            <a:r>
              <a:rPr lang="en-US" sz="1600" b="1" dirty="0" err="1" smtClean="0"/>
              <a:t>setAge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newAge</a:t>
            </a:r>
            <a:r>
              <a:rPr lang="en-US" sz="1600" b="1" dirty="0" smtClean="0"/>
              <a:t>){</a:t>
            </a:r>
          </a:p>
          <a:p>
            <a:pPr>
              <a:buNone/>
            </a:pPr>
            <a:r>
              <a:rPr lang="en-US" sz="1600" b="1" dirty="0" smtClean="0"/>
              <a:t>        age = </a:t>
            </a:r>
            <a:r>
              <a:rPr lang="en-US" sz="1600" b="1" dirty="0" err="1" smtClean="0"/>
              <a:t>newAge</a:t>
            </a:r>
            <a:r>
              <a:rPr lang="en-US" sz="1600" b="1" dirty="0" smtClean="0"/>
              <a:t>;</a:t>
            </a:r>
          </a:p>
          <a:p>
            <a:pPr>
              <a:buNone/>
            </a:pPr>
            <a:r>
              <a:rPr lang="en-US" sz="1600" b="1" dirty="0" smtClean="0"/>
              <a:t>    }</a:t>
            </a:r>
          </a:p>
          <a:p>
            <a:pPr>
              <a:buNone/>
            </a:pPr>
            <a:r>
              <a:rPr lang="en-US" sz="1600" b="1" dirty="0" smtClean="0"/>
              <a:t>    public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getWeight</a:t>
            </a:r>
            <a:r>
              <a:rPr lang="en-US" sz="1600" b="1" dirty="0" smtClean="0"/>
              <a:t>() {</a:t>
            </a:r>
          </a:p>
          <a:p>
            <a:pPr>
              <a:buNone/>
            </a:pPr>
            <a:r>
              <a:rPr lang="en-US" sz="1600" b="1" dirty="0" smtClean="0"/>
              <a:t>        return weight;</a:t>
            </a:r>
          </a:p>
          <a:p>
            <a:pPr>
              <a:buNone/>
            </a:pPr>
            <a:r>
              <a:rPr lang="en-US" sz="1600" b="1" dirty="0" smtClean="0"/>
              <a:t>    }</a:t>
            </a:r>
          </a:p>
          <a:p>
            <a:pPr>
              <a:buNone/>
            </a:pPr>
            <a:r>
              <a:rPr lang="en-US" sz="1600" b="1" dirty="0" smtClean="0"/>
              <a:t>}</a:t>
            </a:r>
            <a:endParaRPr lang="en-US" sz="16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419600" y="914400"/>
            <a:ext cx="4572001" cy="447165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b="1" dirty="0" smtClean="0"/>
              <a:t>public class </a:t>
            </a:r>
            <a:r>
              <a:rPr lang="en-US" sz="1400" b="1" dirty="0" err="1" smtClean="0"/>
              <a:t>TesCat</a:t>
            </a:r>
            <a:r>
              <a:rPr lang="en-US" sz="1400" b="1" dirty="0" smtClean="0"/>
              <a:t>{</a:t>
            </a:r>
          </a:p>
          <a:p>
            <a:pPr>
              <a:buNone/>
            </a:pPr>
            <a:r>
              <a:rPr lang="en-US" sz="1400" b="1" dirty="0" smtClean="0"/>
              <a:t>    public </a:t>
            </a:r>
            <a:r>
              <a:rPr lang="en-US" sz="1400" b="1" dirty="0" smtClean="0">
                <a:solidFill>
                  <a:srgbClr val="FF0000"/>
                </a:solidFill>
              </a:rPr>
              <a:t>static</a:t>
            </a:r>
            <a:r>
              <a:rPr lang="en-US" sz="1400" b="1" dirty="0" smtClean="0"/>
              <a:t> void main(String[] </a:t>
            </a:r>
            <a:r>
              <a:rPr lang="en-US" sz="1400" b="1" dirty="0" err="1" smtClean="0"/>
              <a:t>args</a:t>
            </a:r>
            <a:r>
              <a:rPr lang="en-US" sz="1400" b="1" dirty="0" smtClean="0"/>
              <a:t>) {</a:t>
            </a:r>
          </a:p>
          <a:p>
            <a:pPr>
              <a:buNone/>
            </a:pPr>
            <a:r>
              <a:rPr lang="en-US" sz="1400" b="1" dirty="0" smtClean="0"/>
              <a:t>         Cat </a:t>
            </a:r>
            <a:r>
              <a:rPr lang="en-US" sz="1400" b="1" dirty="0" err="1" smtClean="0"/>
              <a:t>jahil</a:t>
            </a:r>
            <a:r>
              <a:rPr lang="en-US" sz="1400" b="1" dirty="0" smtClean="0"/>
              <a:t> = new Cat();</a:t>
            </a:r>
          </a:p>
          <a:p>
            <a:pPr>
              <a:buNone/>
            </a:pPr>
            <a:r>
              <a:rPr lang="en-US" sz="1400" b="1" dirty="0" smtClean="0"/>
              <a:t>         </a:t>
            </a:r>
            <a:r>
              <a:rPr lang="en-US" sz="1400" b="1" dirty="0" err="1" smtClean="0">
                <a:solidFill>
                  <a:srgbClr val="FF0000"/>
                </a:solidFill>
              </a:rPr>
              <a:t>jahil</a:t>
            </a:r>
            <a:r>
              <a:rPr lang="en-US" sz="1400" b="1" dirty="0" err="1" smtClean="0"/>
              <a:t>.setWeight</a:t>
            </a:r>
            <a:r>
              <a:rPr lang="en-US" sz="1400" b="1" dirty="0" smtClean="0"/>
              <a:t>(9);</a:t>
            </a:r>
          </a:p>
          <a:p>
            <a:pPr>
              <a:buNone/>
            </a:pPr>
            <a:r>
              <a:rPr lang="en-US" sz="1400" b="1" dirty="0" smtClean="0"/>
              <a:t>         </a:t>
            </a: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(“Cat’s weight is = ” </a:t>
            </a:r>
          </a:p>
          <a:p>
            <a:pPr>
              <a:buNone/>
            </a:pPr>
            <a:r>
              <a:rPr lang="en-US" sz="1400" b="1" dirty="0" smtClean="0"/>
              <a:t>         +</a:t>
            </a:r>
            <a:r>
              <a:rPr lang="en-US" sz="1400" b="1" dirty="0" err="1" smtClean="0">
                <a:solidFill>
                  <a:srgbClr val="FF0000"/>
                </a:solidFill>
              </a:rPr>
              <a:t>jahil.</a:t>
            </a:r>
            <a:r>
              <a:rPr lang="en-US" sz="1400" b="1" dirty="0" err="1" smtClean="0"/>
              <a:t>getWeight</a:t>
            </a:r>
            <a:r>
              <a:rPr lang="en-US" sz="1400" b="1" dirty="0" smtClean="0"/>
              <a:t>());</a:t>
            </a:r>
          </a:p>
          <a:p>
            <a:pPr>
              <a:buNone/>
            </a:pPr>
            <a:r>
              <a:rPr lang="en-US" sz="1400" b="1" dirty="0" smtClean="0"/>
              <a:t>    }</a:t>
            </a:r>
          </a:p>
          <a:p>
            <a:pPr>
              <a:buNone/>
            </a:pPr>
            <a:r>
              <a:rPr lang="en-US" sz="1400" b="1" dirty="0" smtClean="0"/>
              <a:t>}</a:t>
            </a:r>
            <a:endParaRPr lang="en-US" sz="1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b="1" i="1" dirty="0" smtClean="0"/>
              <a:t>Overloading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/</a:t>
            </a:r>
            <a:r>
              <a:rPr lang="en-US" dirty="0" err="1" smtClean="0"/>
              <a:t>lebih</a:t>
            </a:r>
            <a:r>
              <a:rPr lang="en-US" dirty="0" smtClean="0"/>
              <a:t> method()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class yang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memodifikasi</a:t>
            </a:r>
            <a:r>
              <a:rPr lang="en-US" dirty="0" smtClean="0"/>
              <a:t> </a:t>
            </a:r>
            <a:r>
              <a:rPr lang="en-US" dirty="0" err="1" smtClean="0"/>
              <a:t>deklarasi</a:t>
            </a:r>
            <a:r>
              <a:rPr lang="en-US" dirty="0" smtClean="0"/>
              <a:t> parameter. </a:t>
            </a:r>
          </a:p>
          <a:p>
            <a:endParaRPr lang="en-US" dirty="0" smtClean="0"/>
          </a:p>
          <a:p>
            <a:r>
              <a:rPr lang="en-US" dirty="0" smtClean="0"/>
              <a:t>Method-method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b="1" i="1" dirty="0" smtClean="0"/>
              <a:t>overloading</a:t>
            </a:r>
            <a:r>
              <a:rPr lang="en-US" dirty="0" smtClean="0"/>
              <a:t> </a:t>
            </a:r>
            <a:r>
              <a:rPr lang="en-US" dirty="0" err="1" smtClean="0"/>
              <a:t>wajib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class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salah-satunya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superclass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lain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subclass.</a:t>
            </a:r>
          </a:p>
          <a:p>
            <a:endParaRPr lang="en-US" dirty="0" smtClean="0"/>
          </a:p>
          <a:p>
            <a:r>
              <a:rPr lang="en-US" b="1" i="1" dirty="0" smtClean="0"/>
              <a:t>Overloading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OOP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overloading </a:t>
            </a:r>
            <a:r>
              <a:rPr lang="en-US" dirty="0" err="1" smtClean="0"/>
              <a:t>terhadap</a:t>
            </a:r>
            <a:r>
              <a:rPr lang="en-US" dirty="0" smtClean="0"/>
              <a:t> operator </a:t>
            </a:r>
            <a:r>
              <a:rPr lang="en-US" dirty="0" err="1" smtClean="0"/>
              <a:t>di</a:t>
            </a:r>
            <a:r>
              <a:rPr lang="en-US" dirty="0" smtClean="0"/>
              <a:t> C++.</a:t>
            </a:r>
          </a:p>
          <a:p>
            <a:endParaRPr lang="en-US" dirty="0" smtClean="0"/>
          </a:p>
          <a:p>
            <a:r>
              <a:rPr lang="en-US" dirty="0" smtClean="0"/>
              <a:t>Interpreter/compiler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method() </a:t>
            </a:r>
            <a:r>
              <a:rPr lang="en-US" dirty="0" err="1" smtClean="0"/>
              <a:t>mana</a:t>
            </a:r>
            <a:r>
              <a:rPr lang="en-US" dirty="0" smtClean="0"/>
              <a:t> yang </a:t>
            </a:r>
            <a:r>
              <a:rPr lang="en-US" dirty="0" err="1" smtClean="0"/>
              <a:t>dieksekusi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mengenali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parameter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dilewatkan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mathod</a:t>
            </a:r>
            <a:r>
              <a:rPr lang="en-US" dirty="0" smtClean="0"/>
              <a:t>()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mengenali</a:t>
            </a:r>
            <a:r>
              <a:rPr lang="en-US" dirty="0" smtClean="0"/>
              <a:t> return </a:t>
            </a:r>
            <a:r>
              <a:rPr lang="en-US" dirty="0" err="1" smtClean="0"/>
              <a:t>valuenya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i="1" dirty="0" smtClean="0">
                <a:effectLst/>
              </a:rPr>
              <a:t>Overloading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terhadap</a:t>
            </a:r>
            <a:r>
              <a:rPr lang="en-US" sz="3200" dirty="0" smtClean="0">
                <a:effectLst/>
              </a:rPr>
              <a:t> method()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Keyword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b="1" dirty="0" smtClean="0"/>
              <a:t>method()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Baris-baris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 </a:t>
            </a:r>
            <a:r>
              <a:rPr lang="en-US" b="1" dirty="0" err="1" smtClean="0"/>
              <a:t>setelah</a:t>
            </a:r>
            <a:r>
              <a:rPr lang="en-US" dirty="0" smtClean="0"/>
              <a:t> keyword </a:t>
            </a:r>
            <a:r>
              <a:rPr lang="en-US" dirty="0" err="1" smtClean="0"/>
              <a:t>ini</a:t>
            </a:r>
            <a:r>
              <a:rPr lang="en-US" dirty="0" smtClean="0"/>
              <a:t> yang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mehod</a:t>
            </a:r>
            <a:r>
              <a:rPr lang="en-US" dirty="0" smtClean="0"/>
              <a:t>()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diabaikan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dilanjutkan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penutup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method()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cuplikan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program:</a:t>
            </a:r>
          </a:p>
          <a:p>
            <a:r>
              <a:rPr lang="en-US" b="1" i="1" dirty="0" err="1" smtClean="0"/>
              <a:t>int</a:t>
            </a:r>
            <a:r>
              <a:rPr lang="en-US" b="1" i="1" dirty="0" smtClean="0"/>
              <a:t> abs(</a:t>
            </a:r>
            <a:r>
              <a:rPr lang="en-US" b="1" i="1" dirty="0" err="1" smtClean="0"/>
              <a:t>int</a:t>
            </a:r>
            <a:r>
              <a:rPr lang="en-US" b="1" i="1" dirty="0" smtClean="0"/>
              <a:t> x) {</a:t>
            </a:r>
          </a:p>
          <a:p>
            <a:r>
              <a:rPr lang="en-US" b="1" i="1" dirty="0" smtClean="0"/>
              <a:t>    if (x &lt;= 0) {</a:t>
            </a:r>
          </a:p>
          <a:p>
            <a:r>
              <a:rPr lang="en-US" b="1" i="1" dirty="0" smtClean="0"/>
              <a:t>        return x;</a:t>
            </a:r>
          </a:p>
          <a:p>
            <a:r>
              <a:rPr lang="en-US" b="1" i="1" dirty="0" smtClean="0"/>
              <a:t>    else {</a:t>
            </a:r>
          </a:p>
          <a:p>
            <a:r>
              <a:rPr lang="en-US" b="1" i="1" dirty="0" smtClean="0"/>
              <a:t>        return (-x);</a:t>
            </a:r>
          </a:p>
          <a:p>
            <a:r>
              <a:rPr lang="en-US" b="1" i="1" dirty="0" smtClean="0"/>
              <a:t>        x *= 10;</a:t>
            </a:r>
          </a:p>
          <a:p>
            <a:r>
              <a:rPr lang="en-US" b="1" i="1" dirty="0" smtClean="0"/>
              <a:t>    }</a:t>
            </a:r>
          </a:p>
          <a:p>
            <a:r>
              <a:rPr lang="en-US" b="1" i="1" dirty="0" smtClean="0"/>
              <a:t>}    </a:t>
            </a:r>
          </a:p>
          <a:p>
            <a:r>
              <a:rPr lang="en-US" dirty="0" err="1" smtClean="0"/>
              <a:t>Catatan</a:t>
            </a:r>
            <a:r>
              <a:rPr lang="en-US" dirty="0" smtClean="0"/>
              <a:t>: </a:t>
            </a:r>
            <a:r>
              <a:rPr lang="en-US" dirty="0" err="1" smtClean="0"/>
              <a:t>coba</a:t>
            </a:r>
            <a:r>
              <a:rPr lang="en-US" dirty="0" smtClean="0"/>
              <a:t> keyword </a:t>
            </a:r>
            <a:r>
              <a:rPr lang="en-US" b="1" i="1" dirty="0" smtClean="0"/>
              <a:t>break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i="1" dirty="0" smtClean="0"/>
              <a:t>continue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/>
              </a:rPr>
              <a:t>Keyword return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4940491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prinsipnya</a:t>
            </a:r>
            <a:r>
              <a:rPr lang="en-US" dirty="0" smtClean="0"/>
              <a:t>:</a:t>
            </a:r>
          </a:p>
          <a:p>
            <a:pPr marL="624078" indent="-514350">
              <a:buNone/>
            </a:pPr>
            <a:r>
              <a:rPr lang="en-US" dirty="0" smtClean="0"/>
              <a:t>Constructor() </a:t>
            </a:r>
            <a:r>
              <a:rPr lang="en-US" dirty="0" err="1" smtClean="0"/>
              <a:t>adalah</a:t>
            </a:r>
            <a:r>
              <a:rPr lang="en-US" dirty="0" smtClean="0"/>
              <a:t> method() yang </a:t>
            </a:r>
            <a:r>
              <a:rPr lang="en-US" dirty="0" err="1" smtClean="0"/>
              <a:t>dieksekusi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instansiasi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inisialisasi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r>
              <a:rPr lang="en-US" dirty="0" smtClean="0"/>
              <a:t>.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implisit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instant </a:t>
            </a:r>
            <a:r>
              <a:rPr lang="en-US" dirty="0" err="1" smtClean="0"/>
              <a:t>dari</a:t>
            </a:r>
            <a:r>
              <a:rPr lang="en-US" dirty="0" smtClean="0"/>
              <a:t> class </a:t>
            </a:r>
            <a:r>
              <a:rPr lang="en-US" dirty="0" err="1" smtClean="0"/>
              <a:t>nya</a:t>
            </a:r>
            <a:r>
              <a:rPr lang="en-US" dirty="0" smtClean="0"/>
              <a:t>.</a:t>
            </a:r>
          </a:p>
          <a:p>
            <a:pPr marL="624078" indent="-514350">
              <a:buNone/>
            </a:pPr>
            <a:r>
              <a:rPr lang="en-US" dirty="0" err="1" smtClean="0"/>
              <a:t>Nama</a:t>
            </a:r>
            <a:r>
              <a:rPr lang="en-US" dirty="0" smtClean="0"/>
              <a:t> constructor()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class-</a:t>
            </a:r>
            <a:r>
              <a:rPr lang="en-US" dirty="0" err="1" smtClean="0"/>
              <a:t>nya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modifier </a:t>
            </a:r>
            <a:r>
              <a:rPr lang="en-US" dirty="0" err="1" smtClean="0"/>
              <a:t>akses</a:t>
            </a:r>
            <a:r>
              <a:rPr lang="en-US" dirty="0" smtClean="0"/>
              <a:t> (public, protected, default, private) </a:t>
            </a:r>
            <a:r>
              <a:rPr lang="en-US" dirty="0" err="1" smtClean="0"/>
              <a:t>sebagaimana</a:t>
            </a:r>
            <a:r>
              <a:rPr lang="en-US" dirty="0" smtClean="0"/>
              <a:t> method() </a:t>
            </a:r>
            <a:r>
              <a:rPr lang="en-US" dirty="0" err="1" smtClean="0"/>
              <a:t>biasa</a:t>
            </a:r>
            <a:r>
              <a:rPr lang="en-US" dirty="0" smtClean="0"/>
              <a:t>.</a:t>
            </a:r>
          </a:p>
          <a:p>
            <a:pPr marL="624078" indent="-514350">
              <a:buNone/>
            </a:pPr>
            <a:endParaRPr lang="en-US" dirty="0" smtClean="0"/>
          </a:p>
          <a:p>
            <a:pPr marL="624078" indent="-514350">
              <a:buNone/>
            </a:pPr>
            <a:r>
              <a:rPr lang="en-US" b="1" i="1" dirty="0" smtClean="0"/>
              <a:t>[modifier1] </a:t>
            </a:r>
            <a:r>
              <a:rPr lang="en-US" b="1" i="1" dirty="0" err="1" smtClean="0"/>
              <a:t>namaConstructor</a:t>
            </a:r>
            <a:r>
              <a:rPr lang="en-US" b="1" i="1" dirty="0" smtClean="0"/>
              <a:t>([type </a:t>
            </a:r>
            <a:r>
              <a:rPr lang="en-US" b="1" i="1" dirty="0" err="1" smtClean="0"/>
              <a:t>namaParameter</a:t>
            </a:r>
            <a:r>
              <a:rPr lang="en-US" b="1" i="1" dirty="0" smtClean="0"/>
              <a:t>]) {</a:t>
            </a:r>
          </a:p>
          <a:p>
            <a:pPr marL="624078" indent="-514350">
              <a:buNone/>
            </a:pPr>
            <a:r>
              <a:rPr lang="en-US" b="1" i="1" dirty="0" smtClean="0"/>
              <a:t>     </a:t>
            </a:r>
            <a:r>
              <a:rPr lang="en-US" b="1" i="1" dirty="0" err="1" smtClean="0"/>
              <a:t>constructorBody</a:t>
            </a:r>
            <a:r>
              <a:rPr lang="en-US" b="1" i="1" dirty="0" smtClean="0"/>
              <a:t>;</a:t>
            </a:r>
          </a:p>
          <a:p>
            <a:pPr marL="624078" indent="-514350">
              <a:buNone/>
            </a:pPr>
            <a:r>
              <a:rPr lang="en-US" b="1" i="1" dirty="0" smtClean="0"/>
              <a:t>}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/>
              </a:rPr>
              <a:t>constructor()</a:t>
            </a:r>
            <a:endParaRPr 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instansiasi</a:t>
            </a:r>
            <a:r>
              <a:rPr lang="en-US" dirty="0" smtClean="0"/>
              <a:t> (</a:t>
            </a:r>
            <a:r>
              <a:rPr lang="en-US" dirty="0" err="1" smtClean="0"/>
              <a:t>perwujudan</a:t>
            </a:r>
            <a:r>
              <a:rPr lang="en-US" dirty="0" smtClean="0"/>
              <a:t>) </a:t>
            </a:r>
            <a:r>
              <a:rPr lang="en-US" dirty="0" err="1" smtClean="0"/>
              <a:t>suatu</a:t>
            </a:r>
            <a:r>
              <a:rPr lang="en-US" dirty="0" smtClean="0"/>
              <a:t> class.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dideklarasikan</a:t>
            </a:r>
            <a:r>
              <a:rPr lang="en-US" dirty="0" smtClean="0"/>
              <a:t>,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/</a:t>
            </a:r>
            <a:r>
              <a:rPr lang="en-US" dirty="0" err="1" smtClean="0"/>
              <a:t>diujudkan</a:t>
            </a:r>
            <a:r>
              <a:rPr lang="en-US" dirty="0" smtClean="0"/>
              <a:t>,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  <a:r>
              <a:rPr lang="en-US" dirty="0" err="1" smtClean="0"/>
              <a:t>dihancurkan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instansiasi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Mahasiswa</a:t>
            </a:r>
            <a:r>
              <a:rPr lang="en-US" dirty="0" smtClean="0"/>
              <a:t> m;                         </a:t>
            </a:r>
            <a:r>
              <a:rPr lang="en-US" dirty="0" err="1" smtClean="0"/>
              <a:t>Mahasiswa</a:t>
            </a:r>
            <a:endParaRPr lang="en-US" dirty="0" smtClean="0"/>
          </a:p>
          <a:p>
            <a:r>
              <a:rPr lang="en-US" dirty="0" smtClean="0"/>
              <a:t>                                                      </a:t>
            </a:r>
          </a:p>
          <a:p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vatiabel</a:t>
            </a:r>
            <a:r>
              <a:rPr lang="en-US" dirty="0" smtClean="0"/>
              <a:t> m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,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deklarasi</a:t>
            </a:r>
            <a:r>
              <a:rPr lang="en-US" dirty="0" smtClean="0"/>
              <a:t>, m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pointer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menunjuk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ctr"/>
            <a:r>
              <a:rPr lang="en-US" dirty="0" err="1" smtClean="0">
                <a:effectLst/>
              </a:rPr>
              <a:t>Deklarasi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Objek</a:t>
            </a:r>
            <a:endParaRPr lang="en-US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6935" y="4114800"/>
            <a:ext cx="402465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standard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disediakan</a:t>
            </a:r>
            <a:r>
              <a:rPr lang="en-US" dirty="0" smtClean="0"/>
              <a:t> vendor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komunitas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dimasukkan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API (</a:t>
            </a:r>
            <a:r>
              <a:rPr lang="en-US" dirty="0" err="1" smtClean="0"/>
              <a:t>aplication</a:t>
            </a:r>
            <a:r>
              <a:rPr lang="en-US" dirty="0" smtClean="0"/>
              <a:t> Programming Interface)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siap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programmer.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programmer.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effectLst/>
              </a:rPr>
              <a:t>Dua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kelompok</a:t>
            </a:r>
            <a:r>
              <a:rPr lang="en-US" dirty="0" smtClean="0">
                <a:effectLst/>
              </a:rPr>
              <a:t> Class</a:t>
            </a:r>
            <a:endParaRPr 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7187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</a:t>
            </a:r>
          </a:p>
          <a:p>
            <a:pPr>
              <a:buNone/>
            </a:pPr>
            <a:r>
              <a:rPr lang="en-US" dirty="0" smtClean="0"/>
              <a:t>m = new </a:t>
            </a:r>
            <a:r>
              <a:rPr lang="en-US" dirty="0" err="1" smtClean="0"/>
              <a:t>Mahasiswa</a:t>
            </a:r>
            <a:r>
              <a:rPr lang="en-US" dirty="0" smtClean="0"/>
              <a:t>();                    </a:t>
            </a:r>
          </a:p>
          <a:p>
            <a:pPr>
              <a:buNone/>
            </a:pPr>
            <a:r>
              <a:rPr lang="en-US" dirty="0" smtClean="0"/>
              <a:t>          </a:t>
            </a:r>
          </a:p>
          <a:p>
            <a:pPr>
              <a:buNone/>
            </a:pPr>
            <a:r>
              <a:rPr lang="en-US" dirty="0" smtClean="0"/>
              <a:t>        m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ctr"/>
            <a:r>
              <a:rPr lang="en-US" dirty="0" err="1" smtClean="0">
                <a:effectLst/>
              </a:rPr>
              <a:t>Instansiasi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Objek</a:t>
            </a:r>
            <a:endParaRPr lang="en-US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6335" y="3429000"/>
            <a:ext cx="478665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0" y="3505200"/>
            <a:ext cx="243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Mahasiswa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-var1 :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-var2 : String</a:t>
            </a:r>
          </a:p>
          <a:p>
            <a:endParaRPr lang="en-US" dirty="0" smtClean="0"/>
          </a:p>
          <a:p>
            <a:r>
              <a:rPr lang="en-US" dirty="0" smtClean="0"/>
              <a:t>+method1: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+method2: void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048000" y="4113212"/>
            <a:ext cx="2438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048000" y="5180012"/>
            <a:ext cx="2362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048000" y="3429000"/>
            <a:ext cx="24384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676400" y="35814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smtClean="0"/>
              <a:t>Cara1:</a:t>
            </a:r>
          </a:p>
          <a:p>
            <a:r>
              <a:rPr lang="en-US" sz="2600" b="1" dirty="0" err="1" smtClean="0"/>
              <a:t>NamaClass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namaObjek</a:t>
            </a:r>
            <a:r>
              <a:rPr lang="en-US" sz="2600" b="1" dirty="0" smtClean="0"/>
              <a:t>;  </a:t>
            </a:r>
            <a:r>
              <a:rPr lang="en-US" sz="2600" dirty="0" smtClean="0"/>
              <a:t>//</a:t>
            </a:r>
            <a:r>
              <a:rPr lang="en-US" sz="2600" dirty="0" err="1" smtClean="0"/>
              <a:t>deklarasi</a:t>
            </a:r>
            <a:endParaRPr lang="en-US" sz="2600" dirty="0" smtClean="0"/>
          </a:p>
          <a:p>
            <a:r>
              <a:rPr lang="en-US" sz="2600" b="1" dirty="0" err="1" smtClean="0"/>
              <a:t>namaObjek</a:t>
            </a:r>
            <a:r>
              <a:rPr lang="en-US" sz="2600" b="1" dirty="0" smtClean="0"/>
              <a:t> = new </a:t>
            </a:r>
            <a:r>
              <a:rPr lang="en-US" sz="2600" b="1" dirty="0" err="1" smtClean="0"/>
              <a:t>NamaConstructor</a:t>
            </a:r>
            <a:r>
              <a:rPr lang="en-US" sz="2600" b="1" dirty="0" smtClean="0"/>
              <a:t>([parameter]);</a:t>
            </a:r>
          </a:p>
          <a:p>
            <a:r>
              <a:rPr lang="en-US" sz="2600" dirty="0" smtClean="0"/>
              <a:t>Statement </a:t>
            </a:r>
            <a:r>
              <a:rPr lang="en-US" sz="2600" dirty="0" err="1" smtClean="0"/>
              <a:t>deklarasi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instansiasi</a:t>
            </a:r>
            <a:r>
              <a:rPr lang="en-US" sz="2600" dirty="0" smtClean="0"/>
              <a:t> </a:t>
            </a:r>
            <a:r>
              <a:rPr lang="en-US" sz="2600" dirty="0" err="1" smtClean="0"/>
              <a:t>suatu</a:t>
            </a:r>
            <a:r>
              <a:rPr lang="en-US" sz="2600" dirty="0" smtClean="0"/>
              <a:t> </a:t>
            </a:r>
            <a:r>
              <a:rPr lang="en-US" sz="2600" dirty="0" err="1" smtClean="0"/>
              <a:t>objek</a:t>
            </a:r>
            <a:r>
              <a:rPr lang="en-US" sz="2600" dirty="0" smtClean="0"/>
              <a:t> </a:t>
            </a:r>
            <a:r>
              <a:rPr lang="en-US" sz="2600" dirty="0" err="1" smtClean="0"/>
              <a:t>boleh</a:t>
            </a:r>
            <a:r>
              <a:rPr lang="en-US" sz="2600" dirty="0" smtClean="0"/>
              <a:t> </a:t>
            </a:r>
            <a:r>
              <a:rPr lang="en-US" sz="2600" dirty="0" err="1" smtClean="0"/>
              <a:t>dipisah</a:t>
            </a:r>
            <a:r>
              <a:rPr lang="en-US" sz="2600" dirty="0" smtClean="0"/>
              <a:t>, </a:t>
            </a:r>
            <a:r>
              <a:rPr lang="en-US" sz="2600" dirty="0" err="1" smtClean="0"/>
              <a:t>bahakan</a:t>
            </a:r>
            <a:r>
              <a:rPr lang="en-US" sz="2600" dirty="0" smtClean="0"/>
              <a:t> </a:t>
            </a:r>
            <a:r>
              <a:rPr lang="en-US" sz="2600" dirty="0" err="1" smtClean="0"/>
              <a:t>boleh</a:t>
            </a:r>
            <a:r>
              <a:rPr lang="en-US" sz="2600" dirty="0" smtClean="0"/>
              <a:t> </a:t>
            </a:r>
            <a:r>
              <a:rPr lang="en-US" sz="2600" dirty="0" err="1" smtClean="0"/>
              <a:t>ditempatkan</a:t>
            </a:r>
            <a:r>
              <a:rPr lang="en-US" sz="2600" dirty="0" smtClean="0"/>
              <a:t> </a:t>
            </a:r>
            <a:r>
              <a:rPr lang="en-US" sz="2600" dirty="0" err="1" smtClean="0"/>
              <a:t>di</a:t>
            </a:r>
            <a:r>
              <a:rPr lang="en-US" sz="2600" dirty="0" smtClean="0"/>
              <a:t> class yang </a:t>
            </a:r>
            <a:r>
              <a:rPr lang="en-US" sz="2600" dirty="0" err="1" smtClean="0"/>
              <a:t>berbeda</a:t>
            </a:r>
            <a:r>
              <a:rPr lang="en-US" sz="2600" dirty="0" smtClean="0"/>
              <a:t>. </a:t>
            </a:r>
          </a:p>
          <a:p>
            <a:endParaRPr lang="en-US" sz="2400" dirty="0" smtClean="0"/>
          </a:p>
          <a:p>
            <a:r>
              <a:rPr lang="en-US" sz="2600" dirty="0" smtClean="0"/>
              <a:t>Cara2:</a:t>
            </a:r>
          </a:p>
          <a:p>
            <a:r>
              <a:rPr lang="en-US" sz="2600" b="1" dirty="0" err="1" smtClean="0"/>
              <a:t>NamaClass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namaObjek</a:t>
            </a:r>
            <a:r>
              <a:rPr lang="en-US" sz="2600" b="1" dirty="0" smtClean="0"/>
              <a:t> = new </a:t>
            </a:r>
            <a:r>
              <a:rPr lang="en-US" sz="2600" b="1" dirty="0" err="1" smtClean="0"/>
              <a:t>NamaConstructor</a:t>
            </a:r>
            <a:r>
              <a:rPr lang="en-US" sz="2600" b="1" dirty="0" smtClean="0"/>
              <a:t>([parameter]);</a:t>
            </a:r>
          </a:p>
          <a:p>
            <a:endParaRPr lang="en-US" sz="2600" b="1" dirty="0" smtClean="0"/>
          </a:p>
          <a:p>
            <a:r>
              <a:rPr lang="en-US" sz="2900" dirty="0" smtClean="0"/>
              <a:t>Cara 3:</a:t>
            </a:r>
          </a:p>
          <a:p>
            <a:r>
              <a:rPr lang="en-US" sz="2900" b="1" dirty="0" smtClean="0"/>
              <a:t>new </a:t>
            </a:r>
            <a:r>
              <a:rPr lang="en-US" sz="2900" b="1" dirty="0" err="1" smtClean="0"/>
              <a:t>NamaConstructor</a:t>
            </a:r>
            <a:r>
              <a:rPr lang="en-US" sz="2900" b="1" dirty="0" smtClean="0"/>
              <a:t>([parameter]);</a:t>
            </a:r>
            <a:endParaRPr lang="en-US" sz="2900" dirty="0" smtClean="0"/>
          </a:p>
          <a:p>
            <a:r>
              <a:rPr lang="en-US" sz="2900" dirty="0" smtClean="0"/>
              <a:t>Cara </a:t>
            </a:r>
            <a:r>
              <a:rPr lang="en-US" sz="2900" dirty="0" err="1" smtClean="0"/>
              <a:t>ini</a:t>
            </a:r>
            <a:r>
              <a:rPr lang="en-US" sz="2900" dirty="0" smtClean="0"/>
              <a:t> </a:t>
            </a:r>
            <a:r>
              <a:rPr lang="en-US" sz="2900" dirty="0" err="1" smtClean="0"/>
              <a:t>objek</a:t>
            </a:r>
            <a:r>
              <a:rPr lang="en-US" sz="2900" dirty="0" smtClean="0"/>
              <a:t> </a:t>
            </a:r>
            <a:r>
              <a:rPr lang="en-US" sz="2900" dirty="0" err="1" smtClean="0"/>
              <a:t>diinstansiasi</a:t>
            </a:r>
            <a:r>
              <a:rPr lang="en-US" sz="2900" dirty="0" smtClean="0"/>
              <a:t> </a:t>
            </a:r>
            <a:r>
              <a:rPr lang="en-US" sz="2900" dirty="0" err="1" smtClean="0"/>
              <a:t>tanpa</a:t>
            </a:r>
            <a:r>
              <a:rPr lang="en-US" sz="2900" dirty="0" smtClean="0"/>
              <a:t> </a:t>
            </a:r>
            <a:r>
              <a:rPr lang="en-US" sz="2900" dirty="0" err="1" smtClean="0"/>
              <a:t>nama</a:t>
            </a:r>
            <a:r>
              <a:rPr lang="en-US" sz="2900" dirty="0" smtClean="0"/>
              <a:t>, </a:t>
            </a:r>
            <a:r>
              <a:rPr lang="en-US" sz="2900" dirty="0" err="1" smtClean="0"/>
              <a:t>tujuannya</a:t>
            </a:r>
            <a:r>
              <a:rPr lang="en-US" sz="2900" dirty="0" smtClean="0"/>
              <a:t> </a:t>
            </a:r>
            <a:r>
              <a:rPr lang="en-US" sz="2900" dirty="0" err="1" smtClean="0"/>
              <a:t>hanya</a:t>
            </a:r>
            <a:r>
              <a:rPr lang="en-US" sz="2900" dirty="0" smtClean="0"/>
              <a:t> </a:t>
            </a:r>
            <a:r>
              <a:rPr lang="en-US" sz="2900" dirty="0" err="1" smtClean="0"/>
              <a:t>untuk</a:t>
            </a:r>
            <a:r>
              <a:rPr lang="en-US" sz="2900" dirty="0" smtClean="0"/>
              <a:t> </a:t>
            </a:r>
            <a:r>
              <a:rPr lang="en-US" sz="2900" dirty="0" err="1" smtClean="0"/>
              <a:t>mengeksekusi</a:t>
            </a:r>
            <a:r>
              <a:rPr lang="en-US" sz="2900" dirty="0" smtClean="0"/>
              <a:t> constructor.</a:t>
            </a:r>
          </a:p>
          <a:p>
            <a:endParaRPr lang="en-US" sz="2400" dirty="0" smtClean="0"/>
          </a:p>
          <a:p>
            <a:r>
              <a:rPr lang="en-US" sz="2900" dirty="0" smtClean="0"/>
              <a:t>Cara4:</a:t>
            </a:r>
          </a:p>
          <a:p>
            <a:r>
              <a:rPr lang="en-US" sz="2900" b="1" dirty="0" smtClean="0"/>
              <a:t>new </a:t>
            </a:r>
            <a:r>
              <a:rPr lang="en-US" sz="2900" b="1" dirty="0" err="1" smtClean="0"/>
              <a:t>NamaConstructor</a:t>
            </a:r>
            <a:r>
              <a:rPr lang="en-US" sz="2900" b="1" dirty="0" smtClean="0"/>
              <a:t>([parameter]).</a:t>
            </a:r>
            <a:r>
              <a:rPr lang="en-US" sz="2900" b="1" dirty="0" err="1" smtClean="0"/>
              <a:t>namaMethod</a:t>
            </a:r>
            <a:r>
              <a:rPr lang="en-US" sz="2900" b="1" dirty="0" smtClean="0"/>
              <a:t>();</a:t>
            </a:r>
          </a:p>
          <a:p>
            <a:r>
              <a:rPr lang="en-US" sz="2600" dirty="0" smtClean="0"/>
              <a:t>Cara </a:t>
            </a:r>
            <a:r>
              <a:rPr lang="en-US" sz="2600" dirty="0" err="1" smtClean="0"/>
              <a:t>ini</a:t>
            </a:r>
            <a:r>
              <a:rPr lang="en-US" sz="2600" dirty="0" smtClean="0"/>
              <a:t> </a:t>
            </a:r>
            <a:r>
              <a:rPr lang="en-US" sz="2600" dirty="0" err="1" smtClean="0"/>
              <a:t>objek</a:t>
            </a:r>
            <a:r>
              <a:rPr lang="en-US" sz="2600" dirty="0" smtClean="0"/>
              <a:t> </a:t>
            </a:r>
            <a:r>
              <a:rPr lang="en-US" sz="2600" dirty="0" err="1" smtClean="0"/>
              <a:t>diinstansiasi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langsung</a:t>
            </a:r>
            <a:r>
              <a:rPr lang="en-US" sz="2600" dirty="0" smtClean="0"/>
              <a:t> </a:t>
            </a:r>
            <a:r>
              <a:rPr lang="en-US" sz="2600" dirty="0" err="1" smtClean="0"/>
              <a:t>digunakan</a:t>
            </a:r>
            <a:r>
              <a:rPr lang="en-US" sz="2600" dirty="0" smtClean="0"/>
              <a:t> </a:t>
            </a:r>
            <a:r>
              <a:rPr lang="en-US" sz="2600" dirty="0" err="1" smtClean="0"/>
              <a:t>untuk</a:t>
            </a:r>
            <a:r>
              <a:rPr lang="en-US" sz="2600" dirty="0" smtClean="0"/>
              <a:t> </a:t>
            </a:r>
            <a:r>
              <a:rPr lang="en-US" sz="2600" dirty="0" err="1" smtClean="0"/>
              <a:t>memanggil</a:t>
            </a:r>
            <a:r>
              <a:rPr lang="en-US" sz="2600" dirty="0" smtClean="0"/>
              <a:t> </a:t>
            </a:r>
            <a:r>
              <a:rPr lang="en-US" sz="2600" dirty="0" err="1" smtClean="0"/>
              <a:t>suatu</a:t>
            </a:r>
            <a:r>
              <a:rPr lang="en-US" sz="2600" dirty="0" smtClean="0"/>
              <a:t> method().</a:t>
            </a:r>
            <a:endParaRPr lang="en-US" sz="2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err="1" smtClean="0"/>
              <a:t>Empat</a:t>
            </a:r>
            <a:r>
              <a:rPr lang="en-US" sz="2800" dirty="0" smtClean="0"/>
              <a:t> </a:t>
            </a:r>
            <a:r>
              <a:rPr lang="en-US" sz="2800" dirty="0" err="1" smtClean="0"/>
              <a:t>cara</a:t>
            </a:r>
            <a:r>
              <a:rPr lang="en-US" sz="2800" dirty="0" smtClean="0"/>
              <a:t> coding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err="1" smtClean="0"/>
              <a:t>Deklarasi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Instansiasi</a:t>
            </a:r>
            <a:r>
              <a:rPr lang="en-US" sz="2800" dirty="0" smtClean="0"/>
              <a:t> </a:t>
            </a:r>
            <a:r>
              <a:rPr lang="en-US" sz="2800" dirty="0" err="1" smtClean="0"/>
              <a:t>Objek</a:t>
            </a:r>
            <a:endParaRPr lang="en-US" sz="2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181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constructor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menginisialisasinya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b="1" dirty="0" smtClean="0"/>
              <a:t>method([</a:t>
            </a:r>
            <a:r>
              <a:rPr lang="en-US" b="1" dirty="0" err="1" smtClean="0"/>
              <a:t>daftarNilaiParameter</a:t>
            </a:r>
            <a:r>
              <a:rPr lang="en-US" b="1" dirty="0" smtClean="0"/>
              <a:t>])</a:t>
            </a:r>
            <a:r>
              <a:rPr lang="en-US" dirty="0" smtClean="0"/>
              <a:t> yang non static.  </a:t>
            </a:r>
          </a:p>
          <a:p>
            <a:endParaRPr lang="en-US" dirty="0" smtClean="0"/>
          </a:p>
          <a:p>
            <a:r>
              <a:rPr lang="en-US" dirty="0" err="1" smtClean="0"/>
              <a:t>Teknik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java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menangani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i="1" dirty="0" smtClean="0"/>
              <a:t>garbage collection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terdeteksi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JVM,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dihancurkan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i="1" dirty="0" smtClean="0"/>
              <a:t>garbage collector</a:t>
            </a:r>
            <a:r>
              <a:rPr lang="en-US" dirty="0" smtClean="0"/>
              <a:t> (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programmer).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0" dirty="0" err="1" smtClean="0">
                <a:effectLst/>
              </a:rPr>
              <a:t>Penggunaan</a:t>
            </a:r>
            <a:r>
              <a:rPr lang="en-US" sz="3200" b="0" dirty="0" smtClean="0">
                <a:effectLst/>
              </a:rPr>
              <a:t> </a:t>
            </a:r>
            <a:r>
              <a:rPr lang="en-US" sz="3200" b="0" dirty="0" err="1" smtClean="0">
                <a:effectLst/>
              </a:rPr>
              <a:t>dan</a:t>
            </a:r>
            <a:r>
              <a:rPr lang="en-US" sz="3200" b="0" dirty="0" smtClean="0">
                <a:effectLst/>
              </a:rPr>
              <a:t> </a:t>
            </a:r>
            <a:r>
              <a:rPr lang="en-US" sz="3200" b="0" dirty="0" err="1" smtClean="0">
                <a:effectLst/>
              </a:rPr>
              <a:t>Penghancuran</a:t>
            </a:r>
            <a:r>
              <a:rPr lang="en-US" sz="3200" b="0" dirty="0" smtClean="0">
                <a:effectLst/>
              </a:rPr>
              <a:t> </a:t>
            </a:r>
            <a:r>
              <a:rPr lang="en-US" sz="3200" b="0" dirty="0" err="1" smtClean="0">
                <a:effectLst/>
              </a:rPr>
              <a:t>Objek</a:t>
            </a:r>
            <a:endParaRPr lang="en-US" sz="3200" b="0" dirty="0">
              <a:effectLst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Keyword </a:t>
            </a:r>
            <a:r>
              <a:rPr lang="en-US" b="1" dirty="0" smtClean="0"/>
              <a:t>this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standard </a:t>
            </a:r>
            <a:r>
              <a:rPr lang="en-US" dirty="0" err="1" smtClean="0"/>
              <a:t>milik</a:t>
            </a:r>
            <a:r>
              <a:rPr lang="en-US" dirty="0" smtClean="0"/>
              <a:t> class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smtClean="0"/>
              <a:t>this()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constructor standard class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this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didahului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intansiasi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standard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b="1" i="1" dirty="0" smtClean="0"/>
              <a:t>attribute non static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class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b="1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method() yang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class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atrribute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attribute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b="1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parameter yang </a:t>
            </a:r>
            <a:r>
              <a:rPr lang="en-US" dirty="0" err="1" smtClean="0"/>
              <a:t>dilewatkan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method() yang </a:t>
            </a:r>
            <a:r>
              <a:rPr lang="en-US" dirty="0" err="1" smtClean="0"/>
              <a:t>mengakses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this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method() </a:t>
            </a:r>
            <a:r>
              <a:rPr lang="en-US" b="1" dirty="0" smtClean="0"/>
              <a:t>non static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class yang </a:t>
            </a:r>
            <a:r>
              <a:rPr lang="en-US" dirty="0" err="1" smtClean="0"/>
              <a:t>sama</a:t>
            </a:r>
            <a:r>
              <a:rPr lang="en-US" dirty="0" smtClean="0"/>
              <a:t>. 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Keyword this </a:t>
            </a:r>
            <a:br>
              <a:rPr lang="en-US" dirty="0" smtClean="0"/>
            </a:br>
            <a:r>
              <a:rPr lang="en-US" sz="2200" dirty="0" err="1" smtClean="0"/>
              <a:t>sebagai</a:t>
            </a:r>
            <a:r>
              <a:rPr lang="en-US" sz="2200" dirty="0" smtClean="0"/>
              <a:t> </a:t>
            </a:r>
            <a:r>
              <a:rPr lang="en-US" sz="2200" dirty="0" err="1" smtClean="0"/>
              <a:t>Objek</a:t>
            </a:r>
            <a:r>
              <a:rPr lang="en-US" sz="2200" dirty="0" smtClean="0"/>
              <a:t> standard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Dalam</a:t>
            </a:r>
            <a:r>
              <a:rPr lang="en-US" dirty="0" smtClean="0"/>
              <a:t> OOP </a:t>
            </a:r>
            <a:r>
              <a:rPr lang="en-US" dirty="0" err="1" smtClean="0"/>
              <a:t>dibolehkan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class </a:t>
            </a:r>
            <a:r>
              <a:rPr lang="en-US" b="1" dirty="0" err="1" smtClean="0"/>
              <a:t>disisipkan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b="1" dirty="0" smtClean="0"/>
              <a:t>class </a:t>
            </a:r>
            <a:r>
              <a:rPr lang="en-US" b="1" dirty="0" err="1" smtClean="0"/>
              <a:t>lainnya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method </a:t>
            </a:r>
            <a:r>
              <a:rPr lang="en-US" b="1" dirty="0" smtClean="0"/>
              <a:t>main()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Class yang </a:t>
            </a:r>
            <a:r>
              <a:rPr lang="en-US" dirty="0" err="1" smtClean="0"/>
              <a:t>disisipkan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b="1" dirty="0" smtClean="0"/>
              <a:t>class Inner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Class Inner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b="1" dirty="0" err="1" smtClean="0"/>
              <a:t>Anoymous</a:t>
            </a:r>
            <a:r>
              <a:rPr lang="en-US" b="1" dirty="0" smtClean="0"/>
              <a:t> class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disisipi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b="1" dirty="0" smtClean="0"/>
              <a:t>class </a:t>
            </a:r>
            <a:r>
              <a:rPr lang="en-US" b="1" dirty="0" err="1" smtClean="0"/>
              <a:t>luar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Class yang </a:t>
            </a:r>
            <a:r>
              <a:rPr lang="en-US" dirty="0" err="1" smtClean="0"/>
              <a:t>disisipkan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mathod</a:t>
            </a:r>
            <a:r>
              <a:rPr lang="en-US" dirty="0" smtClean="0"/>
              <a:t> main()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b="1" dirty="0" smtClean="0"/>
              <a:t>local class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3 </a:t>
            </a:r>
            <a:r>
              <a:rPr lang="en-US" dirty="0" err="1" smtClean="0"/>
              <a:t>jenis</a:t>
            </a:r>
            <a:r>
              <a:rPr lang="en-US" dirty="0" smtClean="0"/>
              <a:t> class Inner,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b="1" dirty="0" smtClean="0"/>
              <a:t>nested class</a:t>
            </a:r>
            <a:r>
              <a:rPr lang="en-US" dirty="0" smtClean="0"/>
              <a:t>, </a:t>
            </a:r>
            <a:r>
              <a:rPr lang="en-US" b="1" dirty="0" smtClean="0"/>
              <a:t>local class</a:t>
            </a:r>
            <a:r>
              <a:rPr lang="en-US" dirty="0" smtClean="0"/>
              <a:t>, </a:t>
            </a:r>
            <a:r>
              <a:rPr lang="en-US" b="1" dirty="0" smtClean="0"/>
              <a:t>anonymous class</a:t>
            </a:r>
            <a:r>
              <a:rPr lang="en-US" dirty="0" smtClean="0"/>
              <a:t>. </a:t>
            </a:r>
          </a:p>
          <a:p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/>
              </a:rPr>
              <a:t>Inner Class</a:t>
            </a:r>
            <a:endParaRPr lang="en-US" dirty="0">
              <a:effectLst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1. Class </a:t>
            </a:r>
            <a:r>
              <a:rPr lang="en-US" dirty="0" err="1" smtClean="0"/>
              <a:t>Luar</a:t>
            </a:r>
            <a:r>
              <a:rPr lang="en-US" dirty="0" smtClean="0"/>
              <a:t> yang </a:t>
            </a:r>
            <a:r>
              <a:rPr lang="en-US" dirty="0" err="1" smtClean="0"/>
              <a:t>mengandung</a:t>
            </a:r>
            <a:r>
              <a:rPr lang="en-US" dirty="0" smtClean="0"/>
              <a:t> class Inner,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dikompilasi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file *.class, </a:t>
            </a:r>
            <a:r>
              <a:rPr lang="en-US" dirty="0" err="1" smtClean="0"/>
              <a:t>yaitu</a:t>
            </a: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Luar.class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 smtClean="0"/>
              <a:t>Luar$Inner.class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2. Class Inner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modifier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b="1" dirty="0" smtClean="0"/>
              <a:t>public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protected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b="1" dirty="0" smtClean="0"/>
              <a:t>default</a:t>
            </a:r>
            <a:r>
              <a:rPr lang="en-US" dirty="0" smtClean="0"/>
              <a:t>,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b="1" dirty="0" smtClean="0"/>
              <a:t>private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3.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b="1" dirty="0" smtClean="0"/>
              <a:t>this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class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digunakan</a:t>
            </a:r>
            <a:r>
              <a:rPr lang="en-US" dirty="0" smtClean="0"/>
              <a:t> format: </a:t>
            </a:r>
            <a:r>
              <a:rPr lang="en-US" b="1" dirty="0" err="1" smtClean="0"/>
              <a:t>NamaClassLuar.this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4. Class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ikut</a:t>
            </a:r>
            <a:r>
              <a:rPr lang="en-US" dirty="0" smtClean="0"/>
              <a:t> </a:t>
            </a:r>
            <a:r>
              <a:rPr lang="en-US" dirty="0" err="1" smtClean="0"/>
              <a:t>bertanggung-jawab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instansiasi</a:t>
            </a:r>
            <a:r>
              <a:rPr lang="en-US" dirty="0" smtClean="0"/>
              <a:t> 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class inner yang </a:t>
            </a:r>
            <a:r>
              <a:rPr lang="en-US" b="1" dirty="0" smtClean="0"/>
              <a:t>non-static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class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a.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class Inner </a:t>
            </a:r>
            <a:r>
              <a:rPr lang="en-US" dirty="0" err="1" smtClean="0"/>
              <a:t>adalah</a:t>
            </a:r>
            <a:r>
              <a:rPr lang="en-US" dirty="0" smtClean="0"/>
              <a:t> b, 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sintaks</a:t>
            </a:r>
            <a:r>
              <a:rPr lang="en-US" dirty="0" smtClean="0"/>
              <a:t> </a:t>
            </a:r>
            <a:r>
              <a:rPr lang="en-US" dirty="0" err="1" smtClean="0"/>
              <a:t>instansiasi</a:t>
            </a:r>
            <a:r>
              <a:rPr lang="en-US" dirty="0" smtClean="0"/>
              <a:t> yang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Luar</a:t>
            </a:r>
            <a:r>
              <a:rPr lang="en-US" dirty="0" smtClean="0"/>
              <a:t> a = new </a:t>
            </a:r>
            <a:r>
              <a:rPr lang="en-US" dirty="0" err="1" smtClean="0"/>
              <a:t>Luar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Luar</a:t>
            </a:r>
            <a:r>
              <a:rPr lang="en-US" dirty="0" smtClean="0"/>
              <a:t> Inner b = </a:t>
            </a:r>
            <a:r>
              <a:rPr lang="en-US" dirty="0" err="1" smtClean="0"/>
              <a:t>a.new</a:t>
            </a:r>
            <a:r>
              <a:rPr lang="en-US" dirty="0" smtClean="0"/>
              <a:t> Inner();</a:t>
            </a:r>
          </a:p>
          <a:p>
            <a:pPr>
              <a:buNone/>
            </a:pPr>
            <a:r>
              <a:rPr lang="en-US" dirty="0" smtClean="0"/>
              <a:t>5. </a:t>
            </a:r>
            <a:r>
              <a:rPr lang="en-US" dirty="0" err="1" smtClean="0"/>
              <a:t>Jika</a:t>
            </a:r>
            <a:r>
              <a:rPr lang="en-US" dirty="0" smtClean="0"/>
              <a:t> class Inner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b="1" dirty="0" smtClean="0"/>
              <a:t>static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milik</a:t>
            </a:r>
            <a:r>
              <a:rPr lang="en-US" dirty="0" smtClean="0"/>
              <a:t> class Inner </a:t>
            </a:r>
            <a:r>
              <a:rPr lang="en-US" dirty="0" err="1" smtClean="0"/>
              <a:t>tsb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melibatkan</a:t>
            </a:r>
            <a:r>
              <a:rPr lang="en-US" dirty="0" smtClean="0"/>
              <a:t> class </a:t>
            </a:r>
            <a:r>
              <a:rPr lang="en-US" dirty="0" err="1" smtClean="0"/>
              <a:t>Luarnya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Inner b = new Inner();</a:t>
            </a:r>
          </a:p>
          <a:p>
            <a:pPr>
              <a:buNone/>
            </a:pPr>
            <a:r>
              <a:rPr lang="en-US" dirty="0" smtClean="0"/>
              <a:t>6. Class Inner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attribute </a:t>
            </a:r>
            <a:r>
              <a:rPr lang="en-US" dirty="0" err="1" smtClean="0"/>
              <a:t>atau</a:t>
            </a:r>
            <a:r>
              <a:rPr lang="en-US" dirty="0" smtClean="0"/>
              <a:t> method() non static 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milik</a:t>
            </a:r>
            <a:r>
              <a:rPr lang="en-US" dirty="0" smtClean="0"/>
              <a:t> class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>
                <a:effectLst/>
              </a:rPr>
              <a:t>Ketentuan</a:t>
            </a:r>
            <a:r>
              <a:rPr lang="en-US" sz="3200" dirty="0" smtClean="0">
                <a:effectLst/>
              </a:rPr>
              <a:t> class Inner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800" b="1" dirty="0" smtClean="0"/>
              <a:t>[modifier1] class </a:t>
            </a:r>
            <a:r>
              <a:rPr lang="en-US" sz="2800" b="1" dirty="0" err="1" smtClean="0"/>
              <a:t>NamaClass</a:t>
            </a:r>
            <a:r>
              <a:rPr lang="en-US" sz="2800" b="1" dirty="0" smtClean="0"/>
              <a:t> [modifier2] {</a:t>
            </a:r>
          </a:p>
          <a:p>
            <a:pPr>
              <a:buNone/>
            </a:pPr>
            <a:r>
              <a:rPr lang="en-US" sz="2800" b="1" dirty="0" smtClean="0"/>
              <a:t>     </a:t>
            </a:r>
            <a:r>
              <a:rPr lang="en-US" sz="2800" b="1" dirty="0" err="1" smtClean="0"/>
              <a:t>classbody</a:t>
            </a:r>
            <a:r>
              <a:rPr lang="en-US" sz="2800" b="1" dirty="0" smtClean="0"/>
              <a:t>;</a:t>
            </a:r>
          </a:p>
          <a:p>
            <a:pPr>
              <a:buNone/>
            </a:pPr>
            <a:r>
              <a:rPr lang="en-US" sz="2800" b="1" dirty="0" smtClean="0"/>
              <a:t>} </a:t>
            </a:r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800" dirty="0" err="1" smtClean="0"/>
              <a:t>classbody</a:t>
            </a:r>
            <a:r>
              <a:rPr lang="en-US" sz="2800" dirty="0" smtClean="0"/>
              <a:t> </a:t>
            </a:r>
            <a:r>
              <a:rPr lang="en-US" sz="2800" dirty="0" err="1" smtClean="0"/>
              <a:t>terdiri</a:t>
            </a:r>
            <a:r>
              <a:rPr lang="en-US" sz="2800" dirty="0" smtClean="0"/>
              <a:t> </a:t>
            </a:r>
            <a:r>
              <a:rPr lang="en-US" sz="2800" dirty="0" err="1" smtClean="0"/>
              <a:t>atas</a:t>
            </a:r>
            <a:r>
              <a:rPr lang="en-US" sz="2800" dirty="0" smtClean="0"/>
              <a:t>:</a:t>
            </a:r>
          </a:p>
          <a:p>
            <a:pPr>
              <a:buNone/>
            </a:pPr>
            <a:r>
              <a:rPr lang="en-US" sz="2800" dirty="0" smtClean="0"/>
              <a:t>   </a:t>
            </a:r>
            <a:r>
              <a:rPr lang="en-US" sz="2800" dirty="0" err="1" smtClean="0"/>
              <a:t>nol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beberapa</a:t>
            </a:r>
            <a:r>
              <a:rPr lang="en-US" sz="2800" dirty="0" smtClean="0"/>
              <a:t> attribute;</a:t>
            </a:r>
          </a:p>
          <a:p>
            <a:pPr>
              <a:buNone/>
            </a:pPr>
            <a:r>
              <a:rPr lang="en-US" sz="2800" dirty="0" smtClean="0"/>
              <a:t>   minimal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constructor();</a:t>
            </a:r>
          </a:p>
          <a:p>
            <a:pPr>
              <a:buNone/>
            </a:pPr>
            <a:r>
              <a:rPr lang="en-US" sz="2800" dirty="0" smtClean="0"/>
              <a:t>   minimal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method();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Modifier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anatomi</a:t>
            </a:r>
            <a:r>
              <a:rPr lang="en-US" sz="2800" dirty="0" smtClean="0"/>
              <a:t> Class </a:t>
            </a:r>
            <a:r>
              <a:rPr lang="en-US" sz="2800" dirty="0" err="1" smtClean="0"/>
              <a:t>sifatnya</a:t>
            </a:r>
            <a:r>
              <a:rPr lang="en-US" sz="2800" dirty="0" smtClean="0"/>
              <a:t> </a:t>
            </a:r>
            <a:r>
              <a:rPr lang="en-US" sz="2800" dirty="0" err="1" smtClean="0"/>
              <a:t>opsional</a:t>
            </a:r>
            <a:r>
              <a:rPr lang="en-US" sz="2800" dirty="0" smtClean="0"/>
              <a:t>,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berdasarkan</a:t>
            </a:r>
            <a:r>
              <a:rPr lang="en-US" sz="2800" dirty="0" smtClean="0"/>
              <a:t> </a:t>
            </a:r>
            <a:r>
              <a:rPr lang="en-US" sz="2800" dirty="0" err="1" smtClean="0"/>
              <a:t>kebutuhan</a:t>
            </a:r>
            <a:r>
              <a:rPr lang="en-US" sz="2800" dirty="0" smtClean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>
                <a:effectLst/>
              </a:rPr>
              <a:t>Bentuk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Umum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struktur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Anatomi</a:t>
            </a:r>
            <a:r>
              <a:rPr lang="en-US" sz="3200" dirty="0" smtClean="0">
                <a:effectLst/>
              </a:rPr>
              <a:t> Class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49404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Modifier1 </a:t>
            </a:r>
            <a:r>
              <a:rPr lang="en-US" sz="2400" dirty="0" err="1" smtClean="0"/>
              <a:t>mengatur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penggunaan</a:t>
            </a:r>
            <a:r>
              <a:rPr lang="en-US" sz="2400" dirty="0" smtClean="0"/>
              <a:t> interface/Class/</a:t>
            </a:r>
            <a:r>
              <a:rPr lang="en-US" sz="2400" dirty="0" err="1" smtClean="0"/>
              <a:t>komponen</a:t>
            </a:r>
            <a:r>
              <a:rPr lang="en-US" sz="2400" dirty="0" smtClean="0"/>
              <a:t> Class.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Modifier1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kelompok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dirty="0" smtClean="0"/>
              <a:t>   Yang </a:t>
            </a:r>
            <a:r>
              <a:rPr lang="en-US" sz="2400" dirty="0" err="1" smtClean="0"/>
              <a:t>mengatur</a:t>
            </a:r>
            <a:r>
              <a:rPr lang="en-US" sz="2400" dirty="0" smtClean="0"/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hak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akses</a:t>
            </a:r>
            <a:r>
              <a:rPr lang="en-US" sz="2400" dirty="0" smtClean="0"/>
              <a:t> </a:t>
            </a:r>
            <a:r>
              <a:rPr lang="en-US" sz="2400" b="1" u="sng" dirty="0" smtClean="0"/>
              <a:t>Class lain</a:t>
            </a:r>
            <a:r>
              <a:rPr lang="en-US" sz="2400" dirty="0" smtClean="0"/>
              <a:t> (modifier </a:t>
            </a:r>
            <a:r>
              <a:rPr lang="en-US" sz="2400" dirty="0" err="1" smtClean="0"/>
              <a:t>akses</a:t>
            </a:r>
            <a:r>
              <a:rPr lang="en-US" sz="2400" dirty="0" smtClean="0"/>
              <a:t>). </a:t>
            </a:r>
          </a:p>
          <a:p>
            <a:pPr>
              <a:buNone/>
            </a:pPr>
            <a:r>
              <a:rPr lang="en-US" sz="2400" dirty="0" smtClean="0"/>
              <a:t>   Yang </a:t>
            </a:r>
            <a:r>
              <a:rPr lang="en-US" sz="2400" dirty="0" err="1" smtClean="0"/>
              <a:t>mengatur</a:t>
            </a:r>
            <a:r>
              <a:rPr lang="en-US" sz="2400" dirty="0" smtClean="0"/>
              <a:t> </a:t>
            </a:r>
            <a:r>
              <a:rPr lang="en-US" sz="2400" dirty="0" err="1" smtClean="0"/>
              <a:t>hal-hal</a:t>
            </a:r>
            <a:r>
              <a:rPr lang="en-US" sz="2400" dirty="0" smtClean="0"/>
              <a:t> lain </a:t>
            </a:r>
            <a:r>
              <a:rPr lang="en-US" sz="2400" b="1" dirty="0" err="1" smtClean="0">
                <a:solidFill>
                  <a:srgbClr val="FF0000"/>
                </a:solidFill>
              </a:rPr>
              <a:t>selain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hak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akses</a:t>
            </a:r>
            <a:r>
              <a:rPr lang="en-US" sz="2400" dirty="0" smtClean="0"/>
              <a:t> </a:t>
            </a:r>
            <a:r>
              <a:rPr lang="en-US" sz="2400" b="1" dirty="0" smtClean="0"/>
              <a:t>Class lain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Class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(modifier non </a:t>
            </a:r>
            <a:r>
              <a:rPr lang="en-US" sz="2400" dirty="0" err="1" smtClean="0"/>
              <a:t>akses</a:t>
            </a:r>
            <a:r>
              <a:rPr lang="en-US" sz="2400" dirty="0" smtClean="0"/>
              <a:t>).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Modifier </a:t>
            </a:r>
            <a:r>
              <a:rPr lang="en-US" sz="2400" dirty="0" err="1" smtClean="0"/>
              <a:t>akses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anatomi</a:t>
            </a:r>
            <a:r>
              <a:rPr lang="en-US" sz="2400" dirty="0" smtClean="0"/>
              <a:t> class </a:t>
            </a:r>
            <a:r>
              <a:rPr lang="en-US" sz="2400" dirty="0" err="1" smtClean="0"/>
              <a:t>ditempatkan</a:t>
            </a:r>
            <a:r>
              <a:rPr lang="en-US" sz="2400" dirty="0" smtClean="0"/>
              <a:t> paling </a:t>
            </a:r>
            <a:r>
              <a:rPr lang="en-US" sz="2400" dirty="0" err="1" smtClean="0"/>
              <a:t>kiri</a:t>
            </a:r>
            <a:r>
              <a:rPr lang="en-US" sz="2400" dirty="0" smtClean="0"/>
              <a:t>/</a:t>
            </a:r>
            <a:r>
              <a:rPr lang="en-US" sz="2400" dirty="0" err="1" smtClean="0"/>
              <a:t>duluan</a:t>
            </a:r>
            <a:r>
              <a:rPr lang="en-US" sz="2400" dirty="0" smtClean="0"/>
              <a:t> </a:t>
            </a:r>
            <a:r>
              <a:rPr lang="en-US" sz="2400" dirty="0" err="1" smtClean="0"/>
              <a:t>sebelum</a:t>
            </a:r>
            <a:r>
              <a:rPr lang="en-US" sz="2400" dirty="0" smtClean="0"/>
              <a:t> modifier non </a:t>
            </a:r>
            <a:r>
              <a:rPr lang="en-US" sz="2400" dirty="0" err="1" smtClean="0"/>
              <a:t>akses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Ada</a:t>
            </a:r>
            <a:r>
              <a:rPr lang="en-US" sz="2400" dirty="0" smtClean="0"/>
              <a:t> 11 keyword yang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modifier1.</a:t>
            </a:r>
          </a:p>
          <a:p>
            <a:pPr>
              <a:buNone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/>
              </a:rPr>
              <a:t>Modifier1</a:t>
            </a:r>
            <a:endParaRPr 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533400"/>
            <a:ext cx="8763000" cy="6096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Modifier </a:t>
            </a:r>
            <a:r>
              <a:rPr lang="en-US" dirty="0" err="1" smtClean="0"/>
              <a:t>akses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	public, protected, default, private</a:t>
            </a:r>
          </a:p>
          <a:p>
            <a:endParaRPr lang="en-US" sz="900" dirty="0" smtClean="0"/>
          </a:p>
          <a:p>
            <a:r>
              <a:rPr lang="en-US" dirty="0" smtClean="0"/>
              <a:t>Modifier non </a:t>
            </a:r>
            <a:r>
              <a:rPr lang="en-US" dirty="0" err="1" smtClean="0"/>
              <a:t>akses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	final</a:t>
            </a:r>
          </a:p>
          <a:p>
            <a:pPr>
              <a:buNone/>
            </a:pPr>
            <a:r>
              <a:rPr lang="en-US" dirty="0" smtClean="0"/>
              <a:t>		static</a:t>
            </a:r>
          </a:p>
          <a:p>
            <a:pPr>
              <a:buNone/>
            </a:pPr>
            <a:r>
              <a:rPr lang="en-US" dirty="0" smtClean="0"/>
              <a:t>		abstract</a:t>
            </a:r>
          </a:p>
          <a:p>
            <a:pPr>
              <a:buNone/>
            </a:pPr>
            <a:r>
              <a:rPr lang="en-US" dirty="0" smtClean="0"/>
              <a:t>		synchronized</a:t>
            </a:r>
          </a:p>
          <a:p>
            <a:pPr>
              <a:buNone/>
            </a:pPr>
            <a:r>
              <a:rPr lang="en-US" dirty="0" smtClean="0"/>
              <a:t>		native</a:t>
            </a:r>
          </a:p>
          <a:p>
            <a:pPr>
              <a:buNone/>
            </a:pPr>
            <a:r>
              <a:rPr lang="en-US" dirty="0" smtClean="0"/>
              <a:t>		storage, transient, volatile</a:t>
            </a:r>
          </a:p>
          <a:p>
            <a:pPr>
              <a:buNone/>
            </a:pPr>
            <a:r>
              <a:rPr lang="en-US" dirty="0" smtClean="0"/>
              <a:t>		super</a:t>
            </a:r>
          </a:p>
          <a:p>
            <a:pPr>
              <a:buNone/>
            </a:pPr>
            <a:endParaRPr lang="en-US" sz="900" dirty="0" smtClean="0"/>
          </a:p>
          <a:p>
            <a:pPr>
              <a:buNone/>
            </a:pPr>
            <a:r>
              <a:rPr lang="en-US" dirty="0" smtClean="0"/>
              <a:t>Modifier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kontradiktif</a:t>
            </a:r>
            <a:r>
              <a:rPr lang="en-US" dirty="0" smtClean="0"/>
              <a:t> </a:t>
            </a: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b="1" dirty="0" smtClean="0"/>
              <a:t>static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smtClean="0"/>
              <a:t>abstract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bersamaan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sz="900" dirty="0" smtClean="0"/>
          </a:p>
          <a:p>
            <a:pPr>
              <a:buNone/>
            </a:pPr>
            <a:r>
              <a:rPr lang="en-US" sz="2600" dirty="0" smtClean="0"/>
              <a:t>Keyword </a:t>
            </a:r>
            <a:r>
              <a:rPr lang="en-US" sz="2600" b="1" dirty="0" smtClean="0"/>
              <a:t>static</a:t>
            </a:r>
            <a:r>
              <a:rPr lang="en-US" sz="2600" dirty="0" smtClean="0"/>
              <a:t> </a:t>
            </a:r>
            <a:r>
              <a:rPr lang="en-US" sz="2600" dirty="0" err="1" smtClean="0"/>
              <a:t>tidak</a:t>
            </a:r>
            <a:r>
              <a:rPr lang="en-US" sz="2600" dirty="0" smtClean="0"/>
              <a:t> </a:t>
            </a:r>
            <a:r>
              <a:rPr lang="en-US" sz="2600" dirty="0" err="1" smtClean="0"/>
              <a:t>boleh</a:t>
            </a:r>
            <a:r>
              <a:rPr lang="en-US" sz="2600" dirty="0" smtClean="0"/>
              <a:t> </a:t>
            </a:r>
            <a:r>
              <a:rPr lang="en-US" sz="2600" dirty="0" err="1" smtClean="0"/>
              <a:t>memberi</a:t>
            </a:r>
            <a:r>
              <a:rPr lang="en-US" sz="2600" dirty="0" smtClean="0"/>
              <a:t> </a:t>
            </a:r>
            <a:r>
              <a:rPr lang="en-US" sz="2600" dirty="0" err="1" smtClean="0"/>
              <a:t>sifat</a:t>
            </a:r>
            <a:r>
              <a:rPr lang="en-US" sz="2600" dirty="0" smtClean="0"/>
              <a:t> </a:t>
            </a:r>
            <a:r>
              <a:rPr lang="en-US" sz="2600" dirty="0" err="1" smtClean="0"/>
              <a:t>pada</a:t>
            </a:r>
            <a:r>
              <a:rPr lang="en-US" sz="2600" dirty="0" smtClean="0"/>
              <a:t> interface.</a:t>
            </a:r>
          </a:p>
          <a:p>
            <a:pPr>
              <a:buNone/>
            </a:pPr>
            <a:r>
              <a:rPr lang="en-US" sz="2400" dirty="0" smtClean="0"/>
              <a:t>Keyword </a:t>
            </a:r>
            <a:r>
              <a:rPr lang="en-US" sz="2400" b="1" dirty="0" smtClean="0"/>
              <a:t>super</a:t>
            </a:r>
            <a:r>
              <a:rPr lang="en-US" sz="2400" dirty="0" smtClean="0"/>
              <a:t> </a:t>
            </a:r>
            <a:r>
              <a:rPr lang="en-US" sz="2400" dirty="0" err="1" smtClean="0"/>
              <a:t>tdk</a:t>
            </a:r>
            <a:r>
              <a:rPr lang="en-US" sz="2400" dirty="0" smtClean="0"/>
              <a:t> </a:t>
            </a:r>
            <a:r>
              <a:rPr lang="en-US" sz="2400" dirty="0" err="1" smtClean="0"/>
              <a:t>boleh</a:t>
            </a:r>
            <a:r>
              <a:rPr lang="en-US" sz="2400" dirty="0" smtClean="0"/>
              <a:t> </a:t>
            </a:r>
            <a:r>
              <a:rPr lang="en-US" sz="2400" dirty="0" err="1" smtClean="0"/>
              <a:t>memberi</a:t>
            </a:r>
            <a:r>
              <a:rPr lang="en-US" sz="2400" dirty="0" smtClean="0"/>
              <a:t> </a:t>
            </a:r>
            <a:r>
              <a:rPr lang="en-US" sz="2400" dirty="0" err="1" smtClean="0"/>
              <a:t>sifat</a:t>
            </a:r>
            <a:r>
              <a:rPr lang="en-US" sz="2400" dirty="0" smtClean="0"/>
              <a:t> pd method() static.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effectLst/>
              </a:rPr>
              <a:t>Keyword Modifier1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711891"/>
          </a:xfrm>
        </p:spPr>
        <p:txBody>
          <a:bodyPr>
            <a:noAutofit/>
          </a:bodyPr>
          <a:lstStyle/>
          <a:p>
            <a:r>
              <a:rPr lang="en-US" sz="4000" dirty="0" smtClean="0"/>
              <a:t>Modifier </a:t>
            </a:r>
            <a:r>
              <a:rPr lang="en-US" sz="4000" dirty="0" err="1" smtClean="0"/>
              <a:t>ini</a:t>
            </a:r>
            <a:r>
              <a:rPr lang="en-US" sz="4000" dirty="0" smtClean="0"/>
              <a:t> </a:t>
            </a:r>
            <a:r>
              <a:rPr lang="en-US" sz="4000" dirty="0" err="1" smtClean="0"/>
              <a:t>untuk</a:t>
            </a:r>
            <a:r>
              <a:rPr lang="en-US" sz="4000" dirty="0" smtClean="0"/>
              <a:t> </a:t>
            </a:r>
            <a:r>
              <a:rPr lang="en-US" sz="4000" dirty="0" err="1" smtClean="0"/>
              <a:t>menentukan</a:t>
            </a:r>
            <a:r>
              <a:rPr lang="en-US" sz="4000" dirty="0" smtClean="0"/>
              <a:t> </a:t>
            </a:r>
            <a:r>
              <a:rPr lang="en-US" sz="4000" dirty="0" err="1" smtClean="0"/>
              <a:t>luas</a:t>
            </a:r>
            <a:r>
              <a:rPr lang="en-US" sz="4000" dirty="0" smtClean="0"/>
              <a:t> </a:t>
            </a:r>
            <a:r>
              <a:rPr lang="en-US" sz="4000" dirty="0" err="1" smtClean="0"/>
              <a:t>hubungan</a:t>
            </a:r>
            <a:r>
              <a:rPr lang="en-US" sz="4000" dirty="0" smtClean="0"/>
              <a:t> </a:t>
            </a:r>
            <a:r>
              <a:rPr lang="en-US" sz="4000" dirty="0" err="1" smtClean="0"/>
              <a:t>suatu</a:t>
            </a:r>
            <a:r>
              <a:rPr lang="en-US" sz="4000" dirty="0" smtClean="0"/>
              <a:t> member/Class yang </a:t>
            </a:r>
            <a:r>
              <a:rPr lang="en-US" sz="4000" b="1" dirty="0" err="1" smtClean="0"/>
              <a:t>diakses</a:t>
            </a:r>
            <a:r>
              <a:rPr lang="en-US" sz="4000" dirty="0" smtClean="0"/>
              <a:t> </a:t>
            </a:r>
            <a:r>
              <a:rPr lang="en-US" sz="4000" dirty="0" err="1" smtClean="0"/>
              <a:t>dengan</a:t>
            </a:r>
            <a:r>
              <a:rPr lang="en-US" sz="4000" dirty="0" smtClean="0"/>
              <a:t> Class </a:t>
            </a:r>
            <a:r>
              <a:rPr lang="en-US" sz="4000" b="1" dirty="0" smtClean="0"/>
              <a:t>yang </a:t>
            </a:r>
            <a:r>
              <a:rPr lang="en-US" sz="4000" b="1" dirty="0" err="1" smtClean="0"/>
              <a:t>mengakses</a:t>
            </a:r>
            <a:r>
              <a:rPr lang="en-US" sz="4000" dirty="0" smtClean="0"/>
              <a:t>.</a:t>
            </a:r>
          </a:p>
          <a:p>
            <a:endParaRPr lang="en-US" sz="1000" dirty="0" smtClean="0"/>
          </a:p>
          <a:p>
            <a:r>
              <a:rPr lang="en-US" sz="4000" dirty="0" err="1" smtClean="0"/>
              <a:t>Perhatikan</a:t>
            </a:r>
            <a:r>
              <a:rPr lang="en-US" sz="4000" dirty="0" smtClean="0"/>
              <a:t> </a:t>
            </a:r>
            <a:r>
              <a:rPr lang="en-US" sz="4000" dirty="0" err="1" smtClean="0"/>
              <a:t>luas</a:t>
            </a:r>
            <a:r>
              <a:rPr lang="en-US" sz="4000" dirty="0" smtClean="0"/>
              <a:t> </a:t>
            </a:r>
            <a:r>
              <a:rPr lang="en-US" sz="4000" dirty="0" err="1" smtClean="0"/>
              <a:t>wilayah</a:t>
            </a:r>
            <a:r>
              <a:rPr lang="en-US" sz="4000" dirty="0" smtClean="0"/>
              <a:t> modifier </a:t>
            </a:r>
            <a:r>
              <a:rPr lang="en-US" sz="4000" dirty="0" err="1" smtClean="0"/>
              <a:t>akses</a:t>
            </a:r>
            <a:r>
              <a:rPr lang="en-US" sz="4000" dirty="0" smtClean="0"/>
              <a:t> </a:t>
            </a:r>
            <a:r>
              <a:rPr lang="en-US" sz="4000" dirty="0" err="1" smtClean="0"/>
              <a:t>berikut</a:t>
            </a:r>
            <a:r>
              <a:rPr lang="en-US" sz="4000" dirty="0" smtClean="0"/>
              <a:t> </a:t>
            </a:r>
            <a:r>
              <a:rPr lang="en-US" sz="4000" dirty="0" err="1" smtClean="0"/>
              <a:t>ini</a:t>
            </a:r>
            <a:r>
              <a:rPr lang="en-US" sz="4000" dirty="0" smtClean="0"/>
              <a:t>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15962"/>
          </a:xfrm>
        </p:spPr>
        <p:txBody>
          <a:bodyPr>
            <a:noAutofit/>
          </a:bodyPr>
          <a:lstStyle/>
          <a:p>
            <a:pPr algn="ctr"/>
            <a:r>
              <a:rPr lang="en-US" sz="4500" dirty="0" smtClean="0">
                <a:effectLst/>
              </a:rPr>
              <a:t>Modifier1 (</a:t>
            </a:r>
            <a:r>
              <a:rPr lang="en-US" sz="4500" dirty="0" err="1" smtClean="0">
                <a:effectLst/>
              </a:rPr>
              <a:t>Hak</a:t>
            </a:r>
            <a:r>
              <a:rPr lang="en-US" sz="4500" dirty="0" smtClean="0">
                <a:effectLst/>
              </a:rPr>
              <a:t> </a:t>
            </a:r>
            <a:r>
              <a:rPr lang="en-US" sz="4500" dirty="0" err="1" smtClean="0">
                <a:effectLst/>
              </a:rPr>
              <a:t>Akses</a:t>
            </a:r>
            <a:r>
              <a:rPr lang="en-US" sz="4500" dirty="0" smtClean="0">
                <a:effectLst/>
              </a:rPr>
              <a:t>)</a:t>
            </a:r>
            <a:endParaRPr lang="en-US" sz="45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143000"/>
          <a:ext cx="8686800" cy="4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1066800"/>
                <a:gridCol w="1261532"/>
                <a:gridCol w="1045634"/>
                <a:gridCol w="1045634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Wilayah yang </a:t>
                      </a:r>
                      <a:r>
                        <a:rPr lang="en-US" dirty="0" err="1" smtClean="0"/>
                        <a:t>mengakses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public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protected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private</a:t>
                      </a:r>
                      <a:endParaRPr lang="en-US" dirty="0"/>
                    </a:p>
                  </a:txBody>
                  <a:tcPr anchor="ctr"/>
                </a:tc>
              </a:tr>
              <a:tr h="105156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di</a:t>
                      </a:r>
                      <a:r>
                        <a:rPr lang="en-US" dirty="0" smtClean="0"/>
                        <a:t> Class yang </a:t>
                      </a:r>
                      <a:r>
                        <a:rPr lang="en-US" dirty="0" err="1" smtClean="0"/>
                        <a:t>sama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√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√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10515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Beda</a:t>
                      </a:r>
                      <a:r>
                        <a:rPr lang="en-US" baseline="0" dirty="0" smtClean="0"/>
                        <a:t> class, </a:t>
                      </a:r>
                    </a:p>
                    <a:p>
                      <a:pPr algn="l"/>
                      <a:r>
                        <a:rPr lang="en-US" baseline="0" dirty="0" err="1" smtClean="0"/>
                        <a:t>di</a:t>
                      </a:r>
                      <a:r>
                        <a:rPr lang="en-US" baseline="0" dirty="0" smtClean="0"/>
                        <a:t> package </a:t>
                      </a:r>
                      <a:r>
                        <a:rPr lang="en-US" baseline="0" dirty="0" err="1" smtClean="0"/>
                        <a:t>yg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sama</a:t>
                      </a:r>
                      <a:endParaRPr lang="en-US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10515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Beda Class, </a:t>
                      </a:r>
                    </a:p>
                    <a:p>
                      <a:pPr algn="l"/>
                      <a:r>
                        <a:rPr lang="en-US" dirty="0" err="1" smtClean="0"/>
                        <a:t>beda</a:t>
                      </a:r>
                      <a:r>
                        <a:rPr lang="en-US" dirty="0" smtClean="0"/>
                        <a:t> package,</a:t>
                      </a:r>
                    </a:p>
                    <a:p>
                      <a:pPr algn="l"/>
                      <a:r>
                        <a:rPr lang="en-US" dirty="0" smtClean="0"/>
                        <a:t>Di Class </a:t>
                      </a:r>
                      <a:r>
                        <a:rPr lang="en-US" dirty="0" err="1" smtClean="0"/>
                        <a:t>turunan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implementasi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10515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Beda Class, </a:t>
                      </a:r>
                    </a:p>
                    <a:p>
                      <a:pPr algn="l"/>
                      <a:r>
                        <a:rPr lang="en-US" dirty="0" err="1" smtClean="0"/>
                        <a:t>beda</a:t>
                      </a:r>
                      <a:r>
                        <a:rPr lang="en-US" dirty="0" smtClean="0"/>
                        <a:t> package,</a:t>
                      </a:r>
                    </a:p>
                    <a:p>
                      <a:pPr algn="l"/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</a:t>
                      </a:r>
                      <a:r>
                        <a:rPr lang="en-US" dirty="0" smtClean="0"/>
                        <a:t> Class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</a:t>
                      </a:r>
                      <a:r>
                        <a:rPr lang="en-US" dirty="0" err="1" smtClean="0"/>
                        <a:t>urunan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implementasi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 err="1" smtClean="0">
                <a:effectLst/>
              </a:rPr>
              <a:t>Daftar</a:t>
            </a:r>
            <a:r>
              <a:rPr lang="en-US" b="0" dirty="0" smtClean="0">
                <a:effectLst/>
              </a:rPr>
              <a:t> </a:t>
            </a:r>
            <a:r>
              <a:rPr lang="en-US" b="0" dirty="0" err="1" smtClean="0">
                <a:effectLst/>
              </a:rPr>
              <a:t>wilayah</a:t>
            </a:r>
            <a:r>
              <a:rPr lang="en-US" b="0" dirty="0" smtClean="0">
                <a:effectLst/>
              </a:rPr>
              <a:t> </a:t>
            </a:r>
            <a:r>
              <a:rPr lang="en-US" b="0" dirty="0" err="1" smtClean="0">
                <a:effectLst/>
              </a:rPr>
              <a:t>Akses</a:t>
            </a:r>
            <a:endParaRPr lang="en-US" b="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18157</TotalTime>
  <Words>2736</Words>
  <Application>Microsoft Office PowerPoint</Application>
  <PresentationFormat>On-screen Show (4:3)</PresentationFormat>
  <Paragraphs>417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Concourse</vt:lpstr>
      <vt:lpstr>Class dan Komponennya</vt:lpstr>
      <vt:lpstr>Class</vt:lpstr>
      <vt:lpstr>Latihan buat Class</vt:lpstr>
      <vt:lpstr>Dua kelompok Class</vt:lpstr>
      <vt:lpstr>Bentuk Umum struktur Anatomi Class</vt:lpstr>
      <vt:lpstr>Modifier1</vt:lpstr>
      <vt:lpstr>Keyword Modifier1</vt:lpstr>
      <vt:lpstr>Modifier1 (Hak Akses)</vt:lpstr>
      <vt:lpstr>Daftar wilayah Akses</vt:lpstr>
      <vt:lpstr>public</vt:lpstr>
      <vt:lpstr>protected</vt:lpstr>
      <vt:lpstr>default</vt:lpstr>
      <vt:lpstr>private</vt:lpstr>
      <vt:lpstr>Modifier1 (Non Hak Akses)</vt:lpstr>
      <vt:lpstr>final </vt:lpstr>
      <vt:lpstr>static</vt:lpstr>
      <vt:lpstr>abstract</vt:lpstr>
      <vt:lpstr>Synchronized (khusus modifier method)</vt:lpstr>
      <vt:lpstr>native (khusus modifier method)</vt:lpstr>
      <vt:lpstr>transient (khusus modifier attribute)</vt:lpstr>
      <vt:lpstr>volatile (khusus modifier attribute)</vt:lpstr>
      <vt:lpstr>Keyword Modifier2</vt:lpstr>
      <vt:lpstr>extends</vt:lpstr>
      <vt:lpstr>implements</vt:lpstr>
      <vt:lpstr>Catatan</vt:lpstr>
      <vt:lpstr>attribute</vt:lpstr>
      <vt:lpstr>method()</vt:lpstr>
      <vt:lpstr>Bentuk Umum method</vt:lpstr>
      <vt:lpstr>Ada lima cara sintaks pemanggilan /mengakses suatu method():</vt:lpstr>
      <vt:lpstr>Tidak semua cara akses  dapat dilakukan</vt:lpstr>
      <vt:lpstr>Aturan Akses Member</vt:lpstr>
      <vt:lpstr>Var-Arg</vt:lpstr>
      <vt:lpstr>Contoh penggunaan argument dan parameter</vt:lpstr>
      <vt:lpstr>Aturan-aturan Penggunaan Var-Arg</vt:lpstr>
      <vt:lpstr>contoh seter() dan geter() </vt:lpstr>
      <vt:lpstr>Overloading terhadap method()</vt:lpstr>
      <vt:lpstr>Keyword return </vt:lpstr>
      <vt:lpstr>constructor()</vt:lpstr>
      <vt:lpstr>Deklarasi Objek</vt:lpstr>
      <vt:lpstr>Instansiasi Objek</vt:lpstr>
      <vt:lpstr>Empat cara coding untuk  Deklarasi dan Instansiasi Objek</vt:lpstr>
      <vt:lpstr>Penggunaan dan Penghancuran Objek</vt:lpstr>
      <vt:lpstr>Keyword this  sebagai Objek standard</vt:lpstr>
      <vt:lpstr>Inner Class</vt:lpstr>
      <vt:lpstr>Ketentuan class Inner</vt:lpstr>
    </vt:vector>
  </TitlesOfParts>
  <Company>Columbia University Computer Science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Models</dc:title>
  <dc:creator>Valued Sony Customer</dc:creator>
  <cp:lastModifiedBy>COMPAQ</cp:lastModifiedBy>
  <cp:revision>267</cp:revision>
  <dcterms:created xsi:type="dcterms:W3CDTF">2001-04-26T04:38:43Z</dcterms:created>
  <dcterms:modified xsi:type="dcterms:W3CDTF">2019-09-12T04:41:12Z</dcterms:modified>
</cp:coreProperties>
</file>