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7"/>
  </p:notesMasterIdLst>
  <p:handoutMasterIdLst>
    <p:handoutMasterId r:id="rId18"/>
  </p:handoutMasterIdLst>
  <p:sldIdLst>
    <p:sldId id="437" r:id="rId2"/>
    <p:sldId id="438" r:id="rId3"/>
    <p:sldId id="444" r:id="rId4"/>
    <p:sldId id="439" r:id="rId5"/>
    <p:sldId id="445" r:id="rId6"/>
    <p:sldId id="446" r:id="rId7"/>
    <p:sldId id="440" r:id="rId8"/>
    <p:sldId id="447" r:id="rId9"/>
    <p:sldId id="448" r:id="rId10"/>
    <p:sldId id="449" r:id="rId11"/>
    <p:sldId id="441" r:id="rId12"/>
    <p:sldId id="451" r:id="rId13"/>
    <p:sldId id="442" r:id="rId14"/>
    <p:sldId id="450" r:id="rId15"/>
    <p:sldId id="443" r:id="rId1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85045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Pendahuluan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2800" b="1" dirty="0" smtClean="0"/>
              <a:t>2. Class-class Exception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Class-class Error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</a:t>
            </a:r>
            <a:r>
              <a:rPr lang="en-US" sz="3200" b="1" dirty="0" err="1" smtClean="0"/>
              <a:t>Mengantisipasi</a:t>
            </a:r>
            <a:r>
              <a:rPr lang="en-US" sz="3200" b="1" dirty="0" smtClean="0"/>
              <a:t> Exception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</a:t>
            </a:r>
            <a:r>
              <a:rPr lang="en-US" sz="3200" b="1" dirty="0" err="1" smtClean="0"/>
              <a:t>Mekanisme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Mengantisipasi</a:t>
            </a:r>
            <a:r>
              <a:rPr lang="en-US" sz="3200" b="1" dirty="0" smtClean="0"/>
              <a:t> Exception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5</a:t>
            </a:r>
            <a:r>
              <a:rPr lang="en-US" sz="3200" b="1" i="1" dirty="0" smtClean="0"/>
              <a:t>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Menampilkan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Pesan</a:t>
            </a:r>
            <a:r>
              <a:rPr lang="en-US" sz="3200" b="1" dirty="0" smtClean="0"/>
              <a:t> Exception</a:t>
            </a:r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3200" b="1" dirty="0" smtClean="0"/>
              <a:t>6.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Aplikasi</a:t>
            </a:r>
            <a:r>
              <a:rPr lang="en-US" sz="3200" b="1" dirty="0" smtClean="0"/>
              <a:t> Exception</a:t>
            </a:r>
          </a:p>
          <a:p>
            <a:pPr>
              <a:buNone/>
            </a:pPr>
            <a:endParaRPr lang="en-US" sz="32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Exception Handling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err="1" smtClean="0"/>
              <a:t>Penangkapan</a:t>
            </a:r>
            <a:r>
              <a:rPr lang="en-US" sz="2200" dirty="0" smtClean="0"/>
              <a:t> runtime error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blok</a:t>
            </a:r>
            <a:r>
              <a:rPr lang="en-US" sz="2200" dirty="0" smtClean="0"/>
              <a:t>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</a:t>
            </a:r>
            <a:r>
              <a:rPr lang="en-US" sz="2200" dirty="0" err="1" smtClean="0"/>
              <a:t>umumnya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sebagai-berikut</a:t>
            </a:r>
            <a:r>
              <a:rPr lang="en-US" sz="2200" dirty="0" smtClean="0"/>
              <a:t>:</a:t>
            </a:r>
          </a:p>
          <a:p>
            <a:r>
              <a:rPr lang="en-US" sz="2200" b="1" dirty="0" smtClean="0"/>
              <a:t>try {</a:t>
            </a:r>
          </a:p>
          <a:p>
            <a:r>
              <a:rPr lang="en-US" sz="2200" b="1" dirty="0" smtClean="0"/>
              <a:t>    //</a:t>
            </a:r>
            <a:r>
              <a:rPr lang="en-US" sz="2200" b="1" dirty="0" err="1" smtClean="0"/>
              <a:t>pemanggilan</a:t>
            </a:r>
            <a:r>
              <a:rPr lang="en-US" sz="2200" b="1" dirty="0" smtClean="0"/>
              <a:t> method </a:t>
            </a:r>
            <a:r>
              <a:rPr lang="en-US" sz="2200" b="1" dirty="0" err="1" smtClean="0"/>
              <a:t>yg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mungkin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terjadi</a:t>
            </a:r>
            <a:r>
              <a:rPr lang="en-US" sz="2200" b="1" dirty="0" smtClean="0"/>
              <a:t> exception</a:t>
            </a:r>
          </a:p>
          <a:p>
            <a:r>
              <a:rPr lang="en-US" sz="2200" b="1" dirty="0" smtClean="0"/>
              <a:t>     //statement </a:t>
            </a:r>
            <a:r>
              <a:rPr lang="en-US" sz="2200" b="1" dirty="0" err="1" smtClean="0"/>
              <a:t>yg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mungkin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terjadi</a:t>
            </a:r>
            <a:r>
              <a:rPr lang="en-US" sz="2200" b="1" dirty="0" smtClean="0"/>
              <a:t> exception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2200" b="1" dirty="0" smtClean="0"/>
              <a:t>catch (JenisException1 </a:t>
            </a:r>
            <a:r>
              <a:rPr lang="en-US" sz="2200" b="1" dirty="0" err="1" smtClean="0"/>
              <a:t>namaObjek</a:t>
            </a:r>
            <a:r>
              <a:rPr lang="en-US" sz="2200" b="1" dirty="0" smtClean="0"/>
              <a:t>) {</a:t>
            </a:r>
          </a:p>
          <a:p>
            <a:r>
              <a:rPr lang="en-US" sz="2200" b="1" dirty="0" smtClean="0"/>
              <a:t>    //</a:t>
            </a:r>
            <a:r>
              <a:rPr lang="en-US" sz="2200" b="1" dirty="0" err="1" smtClean="0"/>
              <a:t>penanganan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bila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terjadi</a:t>
            </a:r>
            <a:r>
              <a:rPr lang="en-US" sz="2200" b="1" dirty="0" smtClean="0"/>
              <a:t> JenisException1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2200" b="1" dirty="0" smtClean="0"/>
              <a:t>catch (JenisException2 </a:t>
            </a:r>
            <a:r>
              <a:rPr lang="en-US" sz="2200" b="1" dirty="0" err="1" smtClean="0"/>
              <a:t>namaObjek</a:t>
            </a:r>
            <a:r>
              <a:rPr lang="en-US" sz="2200" b="1" dirty="0" smtClean="0"/>
              <a:t>) {</a:t>
            </a:r>
          </a:p>
          <a:p>
            <a:r>
              <a:rPr lang="en-US" sz="2200" b="1" dirty="0" smtClean="0"/>
              <a:t>    //</a:t>
            </a:r>
            <a:r>
              <a:rPr lang="en-US" sz="2200" b="1" dirty="0" err="1" smtClean="0"/>
              <a:t>penanganan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bila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terjadi</a:t>
            </a:r>
            <a:r>
              <a:rPr lang="en-US" sz="2200" b="1" dirty="0" smtClean="0"/>
              <a:t> JenisException2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2200" b="1" dirty="0" smtClean="0"/>
              <a:t>finally {</a:t>
            </a:r>
          </a:p>
          <a:p>
            <a:r>
              <a:rPr lang="en-US" sz="2200" b="1" dirty="0" smtClean="0"/>
              <a:t>    //statements </a:t>
            </a:r>
            <a:r>
              <a:rPr lang="en-US" sz="2200" b="1" dirty="0" err="1" smtClean="0"/>
              <a:t>yg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wajib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dieksekusi</a:t>
            </a:r>
            <a:r>
              <a:rPr lang="en-US" sz="2200" b="1" dirty="0" smtClean="0"/>
              <a:t> 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2200" dirty="0" smtClean="0"/>
              <a:t>Blok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dirty="0" err="1" smtClean="0"/>
              <a:t>menangkap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salah-satu</a:t>
            </a:r>
            <a:r>
              <a:rPr lang="en-US" sz="2200" dirty="0" smtClean="0"/>
              <a:t> class Exception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dilempar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throw/throws </a:t>
            </a:r>
            <a:r>
              <a:rPr lang="en-US" sz="2200" dirty="0" err="1" smtClean="0"/>
              <a:t>dan</a:t>
            </a:r>
            <a:r>
              <a:rPr lang="en-US" sz="2200" dirty="0" smtClean="0"/>
              <a:t>/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blok</a:t>
            </a:r>
            <a:r>
              <a:rPr lang="en-US" sz="2200" dirty="0" smtClean="0"/>
              <a:t> try. 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Menangkap</a:t>
            </a:r>
            <a:r>
              <a:rPr lang="en-US" sz="2800" dirty="0" smtClean="0">
                <a:effectLst/>
              </a:rPr>
              <a:t> Exception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09289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err="1" smtClean="0"/>
              <a:t>Urutan</a:t>
            </a:r>
            <a:r>
              <a:rPr lang="en-US" sz="4000" dirty="0" smtClean="0"/>
              <a:t> </a:t>
            </a:r>
            <a:r>
              <a:rPr lang="en-US" sz="4000" dirty="0" err="1" smtClean="0"/>
              <a:t>jenis</a:t>
            </a:r>
            <a:r>
              <a:rPr lang="en-US" sz="4000" dirty="0" smtClean="0"/>
              <a:t> Exception </a:t>
            </a:r>
            <a:r>
              <a:rPr lang="en-US" sz="4000" dirty="0" err="1" smtClean="0"/>
              <a:t>mana</a:t>
            </a:r>
            <a:r>
              <a:rPr lang="en-US" sz="4000" dirty="0" smtClean="0"/>
              <a:t> </a:t>
            </a:r>
            <a:r>
              <a:rPr lang="en-US" sz="4000" dirty="0" err="1" smtClean="0"/>
              <a:t>yg</a:t>
            </a:r>
            <a:r>
              <a:rPr lang="en-US" sz="4000" dirty="0" smtClean="0"/>
              <a:t> </a:t>
            </a:r>
            <a:r>
              <a:rPr lang="en-US" sz="4000" dirty="0" err="1" smtClean="0"/>
              <a:t>wajib</a:t>
            </a:r>
            <a:r>
              <a:rPr lang="en-US" sz="4000" dirty="0" smtClean="0"/>
              <a:t> </a:t>
            </a:r>
            <a:r>
              <a:rPr lang="en-US" sz="4000" dirty="0" err="1" smtClean="0"/>
              <a:t>didahulukan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catch </a:t>
            </a:r>
            <a:r>
              <a:rPr lang="en-US" sz="4000" dirty="0" err="1" smtClean="0"/>
              <a:t>yaitu</a:t>
            </a:r>
            <a:r>
              <a:rPr lang="en-US" sz="4000" dirty="0" smtClean="0"/>
              <a:t> </a:t>
            </a:r>
            <a:r>
              <a:rPr lang="en-US" sz="4000" dirty="0" err="1" smtClean="0"/>
              <a:t>mulai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Exception yang </a:t>
            </a:r>
            <a:r>
              <a:rPr lang="en-US" sz="4000" b="1" dirty="0" smtClean="0"/>
              <a:t>paling </a:t>
            </a:r>
            <a:r>
              <a:rPr lang="en-US" sz="4000" b="1" dirty="0" err="1" smtClean="0"/>
              <a:t>khusus</a:t>
            </a:r>
            <a:r>
              <a:rPr lang="en-US" sz="4000" dirty="0" smtClean="0"/>
              <a:t> </a:t>
            </a:r>
            <a:r>
              <a:rPr lang="en-US" sz="4000" dirty="0" err="1" smtClean="0"/>
              <a:t>diletakkan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catch </a:t>
            </a:r>
            <a:r>
              <a:rPr lang="en-US" sz="4000" b="1" dirty="0" smtClean="0"/>
              <a:t>paling </a:t>
            </a:r>
            <a:r>
              <a:rPr lang="en-US" sz="4000" b="1" dirty="0" err="1" smtClean="0"/>
              <a:t>atas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seterusnya</a:t>
            </a:r>
            <a:r>
              <a:rPr lang="en-US" sz="4000" dirty="0" smtClean="0"/>
              <a:t> Exception yang </a:t>
            </a:r>
            <a:r>
              <a:rPr lang="en-US" sz="4000" b="1" dirty="0" smtClean="0"/>
              <a:t>paling </a:t>
            </a:r>
            <a:r>
              <a:rPr lang="en-US" sz="4000" b="1" dirty="0" err="1" smtClean="0"/>
              <a:t>umum</a:t>
            </a:r>
            <a:r>
              <a:rPr lang="en-US" sz="4000" dirty="0" smtClean="0"/>
              <a:t> </a:t>
            </a:r>
            <a:r>
              <a:rPr lang="en-US" sz="4000" dirty="0" err="1" smtClean="0"/>
              <a:t>diletakkan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catch </a:t>
            </a:r>
            <a:r>
              <a:rPr lang="en-US" sz="4000" b="1" dirty="0" smtClean="0"/>
              <a:t>paling </a:t>
            </a:r>
            <a:r>
              <a:rPr lang="en-US" sz="4000" b="1" dirty="0" err="1" smtClean="0"/>
              <a:t>bawah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tiga</a:t>
            </a:r>
            <a:r>
              <a:rPr lang="en-US" sz="4000" dirty="0" smtClean="0"/>
              <a:t> </a:t>
            </a:r>
            <a:r>
              <a:rPr lang="en-US" sz="4000" dirty="0" err="1" smtClean="0"/>
              <a:t>skenario</a:t>
            </a:r>
            <a:r>
              <a:rPr lang="en-US" sz="4000" dirty="0" smtClean="0"/>
              <a:t> exception:</a:t>
            </a:r>
          </a:p>
          <a:p>
            <a:pPr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Jika</a:t>
            </a:r>
            <a:r>
              <a:rPr lang="en-US" sz="4000" dirty="0" smtClean="0"/>
              <a:t> </a:t>
            </a:r>
            <a:r>
              <a:rPr lang="en-US" sz="4000" b="1" dirty="0" err="1" smtClean="0"/>
              <a:t>tidak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terjadi</a:t>
            </a:r>
            <a:r>
              <a:rPr lang="en-US" sz="4000" dirty="0" smtClean="0"/>
              <a:t> exception</a:t>
            </a:r>
          </a:p>
          <a:p>
            <a:pPr>
              <a:buNone/>
            </a:pPr>
            <a:r>
              <a:rPr lang="en-US" sz="4000" dirty="0" smtClean="0"/>
              <a:t>    (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catch yang </a:t>
            </a:r>
            <a:r>
              <a:rPr lang="en-US" sz="4000" dirty="0" err="1" smtClean="0"/>
              <a:t>dieksekusi</a:t>
            </a:r>
            <a:r>
              <a:rPr lang="en-US" sz="4000" dirty="0" smtClean="0"/>
              <a:t>).</a:t>
            </a:r>
          </a:p>
          <a:p>
            <a:pPr>
              <a:buNone/>
            </a:pPr>
            <a:r>
              <a:rPr lang="en-US" sz="4000" dirty="0" smtClean="0"/>
              <a:t>2. </a:t>
            </a:r>
            <a:r>
              <a:rPr lang="en-US" sz="4000" dirty="0" err="1" smtClean="0"/>
              <a:t>Jika</a:t>
            </a:r>
            <a:r>
              <a:rPr lang="en-US" sz="4000" dirty="0" smtClean="0"/>
              <a:t> exception </a:t>
            </a:r>
            <a:r>
              <a:rPr lang="en-US" sz="4000" b="1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method() </a:t>
            </a:r>
            <a:r>
              <a:rPr lang="en-US" sz="4000" dirty="0" err="1" smtClean="0"/>
              <a:t>tunggal</a:t>
            </a:r>
            <a:r>
              <a:rPr lang="en-US" sz="4000" dirty="0" smtClean="0"/>
              <a:t>     </a:t>
            </a:r>
          </a:p>
          <a:p>
            <a:pPr>
              <a:buNone/>
            </a:pPr>
            <a:r>
              <a:rPr lang="en-US" sz="4000" dirty="0" smtClean="0"/>
              <a:t>    (</a:t>
            </a:r>
            <a:r>
              <a:rPr lang="en-US" sz="4000" dirty="0" err="1" smtClean="0"/>
              <a:t>salah-satu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catch </a:t>
            </a:r>
            <a:r>
              <a:rPr lang="en-US" sz="4000" dirty="0" err="1" smtClean="0"/>
              <a:t>dieksekusi</a:t>
            </a:r>
            <a:r>
              <a:rPr lang="en-US" sz="4000" dirty="0" smtClean="0"/>
              <a:t>).</a:t>
            </a:r>
          </a:p>
          <a:p>
            <a:pPr>
              <a:buNone/>
            </a:pPr>
            <a:r>
              <a:rPr lang="en-US" sz="4000" dirty="0" smtClean="0"/>
              <a:t>3. </a:t>
            </a:r>
            <a:r>
              <a:rPr lang="en-US" sz="4000" dirty="0" err="1" smtClean="0"/>
              <a:t>Jika</a:t>
            </a:r>
            <a:r>
              <a:rPr lang="en-US" sz="4000" dirty="0" smtClean="0"/>
              <a:t> </a:t>
            </a:r>
            <a:r>
              <a:rPr lang="en-US" sz="4000" b="1" dirty="0" err="1" smtClean="0"/>
              <a:t>terjadi</a:t>
            </a:r>
            <a:r>
              <a:rPr lang="en-US" sz="4000" dirty="0" smtClean="0"/>
              <a:t> exception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blok</a:t>
            </a:r>
            <a:r>
              <a:rPr lang="en-US" sz="4000" dirty="0" smtClean="0"/>
              <a:t> </a:t>
            </a:r>
            <a:r>
              <a:rPr lang="en-US" sz="4000" dirty="0" err="1" smtClean="0"/>
              <a:t>bersarang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semua</a:t>
            </a:r>
            <a:r>
              <a:rPr lang="en-US" sz="4000" dirty="0" smtClean="0"/>
              <a:t> </a:t>
            </a:r>
            <a:r>
              <a:rPr lang="en-US" sz="4000" dirty="0" err="1" smtClean="0"/>
              <a:t>skenario</a:t>
            </a:r>
            <a:r>
              <a:rPr lang="en-US" sz="4000" dirty="0" smtClean="0"/>
              <a:t>, </a:t>
            </a:r>
            <a:r>
              <a:rPr lang="en-US" sz="4000" dirty="0" err="1" smtClean="0"/>
              <a:t>blok</a:t>
            </a:r>
            <a:r>
              <a:rPr lang="en-US" sz="4000" dirty="0" smtClean="0"/>
              <a:t> finally </a:t>
            </a:r>
            <a:r>
              <a:rPr lang="en-US" sz="4000" dirty="0" err="1" smtClean="0"/>
              <a:t>tetap</a:t>
            </a:r>
            <a:r>
              <a:rPr lang="en-US" sz="4000" dirty="0" smtClean="0"/>
              <a:t> </a:t>
            </a:r>
            <a:r>
              <a:rPr lang="en-US" sz="4000" dirty="0" err="1" smtClean="0"/>
              <a:t>wajib</a:t>
            </a:r>
            <a:r>
              <a:rPr lang="en-US" sz="4000" dirty="0" smtClean="0"/>
              <a:t> </a:t>
            </a:r>
            <a:r>
              <a:rPr lang="en-US" sz="4000" dirty="0" err="1" smtClean="0"/>
              <a:t>dieksekusi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Mekanisme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Mengantisipasi</a:t>
            </a:r>
            <a:r>
              <a:rPr lang="en-US" sz="3200" dirty="0" smtClean="0">
                <a:effectLst/>
              </a:rPr>
              <a:t> Exception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</p:spPr>
        <p:txBody>
          <a:bodyPr/>
          <a:lstStyle/>
          <a:p>
            <a:pPr algn="ctr"/>
            <a:r>
              <a:rPr lang="en-US" sz="2800" dirty="0" smtClean="0">
                <a:effectLst/>
              </a:rPr>
              <a:t>Exception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blok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bersarang</a:t>
            </a:r>
            <a:endParaRPr lang="en-US" sz="28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52400" y="1219200"/>
            <a:ext cx="4419600" cy="53340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pertama</a:t>
            </a:r>
            <a:r>
              <a:rPr lang="en-US" sz="2200" dirty="0" smtClean="0"/>
              <a:t>() {</a:t>
            </a:r>
          </a:p>
          <a:p>
            <a:r>
              <a:rPr lang="en-US" sz="2200" dirty="0" smtClean="0"/>
              <a:t>    </a:t>
            </a:r>
            <a:r>
              <a:rPr lang="en-US" sz="2200" b="1" dirty="0" smtClean="0"/>
              <a:t>…</a:t>
            </a:r>
          </a:p>
          <a:p>
            <a:r>
              <a:rPr lang="en-US" sz="2200" dirty="0" smtClean="0"/>
              <a:t>    try {</a:t>
            </a:r>
          </a:p>
          <a:p>
            <a:r>
              <a:rPr lang="en-US" sz="2200" dirty="0" smtClean="0"/>
              <a:t>        …</a:t>
            </a:r>
          </a:p>
          <a:p>
            <a:r>
              <a:rPr lang="en-US" sz="2200" dirty="0" smtClean="0"/>
              <a:t>        </a:t>
            </a:r>
            <a:r>
              <a:rPr lang="en-US" sz="1600" dirty="0" smtClean="0"/>
              <a:t>//</a:t>
            </a:r>
            <a:r>
              <a:rPr lang="en-US" sz="1600" dirty="0" err="1" smtClean="0"/>
              <a:t>memanggil</a:t>
            </a:r>
            <a:r>
              <a:rPr lang="en-US" sz="1600" dirty="0" smtClean="0"/>
              <a:t> method </a:t>
            </a:r>
            <a:r>
              <a:rPr lang="en-US" sz="1600" dirty="0" err="1" smtClean="0"/>
              <a:t>kedua</a:t>
            </a:r>
            <a:r>
              <a:rPr lang="en-US" sz="1600" dirty="0" smtClean="0"/>
              <a:t>()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    catch(Exception1 obj1) {</a:t>
            </a:r>
          </a:p>
          <a:p>
            <a:r>
              <a:rPr lang="en-US" sz="2200" dirty="0" smtClean="0"/>
              <a:t>       //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thd</a:t>
            </a:r>
            <a:r>
              <a:rPr lang="en-US" sz="2200" dirty="0" smtClean="0"/>
              <a:t> objek1;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…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346575" cy="53340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kedua</a:t>
            </a:r>
            <a:r>
              <a:rPr lang="en-US" sz="2200" dirty="0" smtClean="0"/>
              <a:t>() {</a:t>
            </a:r>
          </a:p>
          <a:p>
            <a:r>
              <a:rPr lang="en-US" sz="2200" dirty="0" smtClean="0"/>
              <a:t>    </a:t>
            </a:r>
            <a:r>
              <a:rPr lang="en-US" sz="2200" b="1" dirty="0" smtClean="0"/>
              <a:t>…</a:t>
            </a:r>
          </a:p>
          <a:p>
            <a:r>
              <a:rPr lang="en-US" sz="2200" dirty="0" smtClean="0"/>
              <a:t>    try {</a:t>
            </a:r>
          </a:p>
          <a:p>
            <a:r>
              <a:rPr lang="en-US" sz="2200" dirty="0" smtClean="0"/>
              <a:t>        …</a:t>
            </a:r>
          </a:p>
          <a:p>
            <a:r>
              <a:rPr lang="en-US" sz="2200" dirty="0" smtClean="0"/>
              <a:t>    }</a:t>
            </a:r>
          </a:p>
          <a:p>
            <a:r>
              <a:rPr lang="en-US" sz="2200" dirty="0" smtClean="0"/>
              <a:t>    catch(Exception2 obj2) {</a:t>
            </a:r>
          </a:p>
          <a:p>
            <a:r>
              <a:rPr lang="en-US" sz="2200" dirty="0" smtClean="0"/>
              <a:t>       //</a:t>
            </a:r>
            <a:r>
              <a:rPr lang="en-US" sz="2200" dirty="0" err="1" smtClean="0"/>
              <a:t>proses</a:t>
            </a:r>
            <a:r>
              <a:rPr lang="en-US" sz="2200" dirty="0" smtClean="0"/>
              <a:t> </a:t>
            </a:r>
            <a:r>
              <a:rPr lang="en-US" sz="2200" dirty="0" err="1" smtClean="0"/>
              <a:t>thd</a:t>
            </a:r>
            <a:r>
              <a:rPr lang="en-US" sz="2200" dirty="0" smtClean="0"/>
              <a:t> objek2;</a:t>
            </a:r>
          </a:p>
          <a:p>
            <a:r>
              <a:rPr lang="en-US" sz="2200" dirty="0" smtClean="0"/>
              <a:t>    } </a:t>
            </a:r>
          </a:p>
          <a:p>
            <a:r>
              <a:rPr lang="en-US" sz="2200" dirty="0" smtClean="0"/>
              <a:t>    …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4000500" y="3390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962400" y="1752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5949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Beberapa</a:t>
            </a:r>
            <a:r>
              <a:rPr lang="en-US" sz="3600" dirty="0" smtClean="0"/>
              <a:t> method() standard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pesan</a:t>
            </a:r>
            <a:r>
              <a:rPr lang="en-US" sz="3600" dirty="0" smtClean="0"/>
              <a:t> exception, yang </a:t>
            </a:r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 smtClean="0"/>
              <a:t>turunan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class standard </a:t>
            </a:r>
            <a:r>
              <a:rPr lang="en-US" sz="3600" dirty="0" err="1" smtClean="0"/>
              <a:t>java.lang.Throwable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4000" dirty="0" err="1" smtClean="0">
                <a:effectLst/>
              </a:rPr>
              <a:t>Menampilkan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Pesan</a:t>
            </a:r>
            <a:r>
              <a:rPr lang="en-US" sz="4000" dirty="0" smtClean="0">
                <a:effectLst/>
              </a:rPr>
              <a:t> Exception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124200"/>
                <a:gridCol w="4953000"/>
              </a:tblGrid>
              <a:tr h="792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 </a:t>
                      </a:r>
                      <a:r>
                        <a:rPr lang="en-US" dirty="0" err="1" smtClean="0"/>
                        <a:t>pesan</a:t>
                      </a:r>
                      <a:r>
                        <a:rPr lang="en-US" dirty="0" smtClean="0"/>
                        <a:t> 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1386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getMessage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Mengembalikan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nilai</a:t>
                      </a:r>
                      <a:r>
                        <a:rPr lang="en-US" b="1" dirty="0" smtClean="0"/>
                        <a:t> string</a:t>
                      </a:r>
                      <a:r>
                        <a:rPr lang="en-US" dirty="0" smtClean="0"/>
                        <a:t> yang </a:t>
                      </a:r>
                      <a:r>
                        <a:rPr lang="en-US" b="0" dirty="0" err="1" smtClean="0"/>
                        <a:t>berisi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pesan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kejadian</a:t>
                      </a:r>
                      <a:r>
                        <a:rPr lang="en-US" baseline="0" dirty="0" smtClean="0"/>
                        <a:t> exception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class standard </a:t>
                      </a:r>
                      <a:r>
                        <a:rPr lang="en-US" baseline="0" dirty="0" err="1" smtClean="0"/>
                        <a:t>Throwable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1066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Mengembalikan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nilai</a:t>
                      </a:r>
                      <a:r>
                        <a:rPr lang="en-US" b="1" baseline="0" dirty="0" smtClean="0"/>
                        <a:t> string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singkat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tentang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kejadian</a:t>
                      </a:r>
                      <a:r>
                        <a:rPr lang="en-US" baseline="0" dirty="0" smtClean="0"/>
                        <a:t> exception. </a:t>
                      </a:r>
                      <a:endParaRPr lang="en-US" dirty="0"/>
                    </a:p>
                  </a:txBody>
                  <a:tcPr anchor="ctr"/>
                </a:tc>
              </a:tr>
              <a:tr h="792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getLocalizedMessage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Menampilkan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pesan</a:t>
                      </a:r>
                      <a:r>
                        <a:rPr lang="en-US" dirty="0" smtClean="0"/>
                        <a:t> exception </a:t>
                      </a:r>
                      <a:r>
                        <a:rPr lang="en-US" dirty="0" err="1" smtClean="0"/>
                        <a:t>lokal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 </a:t>
                      </a:r>
                      <a:r>
                        <a:rPr lang="en-US" dirty="0" err="1" smtClean="0"/>
                        <a:t>saja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1066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printStackTrace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Method() </a:t>
                      </a:r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bersifat</a:t>
                      </a:r>
                      <a:r>
                        <a:rPr lang="en-US" dirty="0" smtClean="0"/>
                        <a:t> void,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mencetak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class standard </a:t>
                      </a:r>
                      <a:r>
                        <a:rPr lang="en-US" dirty="0" err="1" smtClean="0"/>
                        <a:t>Throwable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6397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effectLst/>
              </a:rPr>
              <a:t>Method </a:t>
            </a:r>
            <a:r>
              <a:rPr lang="en-US" sz="3000" dirty="0" err="1" smtClean="0">
                <a:effectLst/>
              </a:rPr>
              <a:t>untuk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menampilkan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pesan</a:t>
            </a:r>
            <a:r>
              <a:rPr lang="en-US" sz="3000" dirty="0" smtClean="0">
                <a:effectLst/>
              </a:rPr>
              <a:t> Exception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pBagiNol</a:t>
            </a:r>
            <a:endParaRPr lang="en-US" dirty="0" smtClean="0"/>
          </a:p>
          <a:p>
            <a:r>
              <a:rPr lang="en-US" dirty="0" err="1" smtClean="0"/>
              <a:t>pPinjamApp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/>
              </a:rPr>
              <a:t>Contoh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Aplikasi</a:t>
            </a:r>
            <a:r>
              <a:rPr lang="en-US" dirty="0" smtClean="0">
                <a:effectLst/>
              </a:rPr>
              <a:t> Exception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Error (</a:t>
            </a:r>
            <a:r>
              <a:rPr lang="en-US" dirty="0" err="1" smtClean="0"/>
              <a:t>kesalahan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katagori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syntax error</a:t>
            </a:r>
            <a:r>
              <a:rPr lang="en-US" dirty="0" smtClean="0"/>
              <a:t>  (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), </a:t>
            </a:r>
            <a:r>
              <a:rPr lang="en-US" b="1" i="1" dirty="0" smtClean="0"/>
              <a:t>run time error</a:t>
            </a:r>
            <a:r>
              <a:rPr lang="en-US" dirty="0" smtClean="0"/>
              <a:t>  (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dieksekusi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smtClean="0"/>
              <a:t>logic error</a:t>
            </a:r>
            <a:r>
              <a:rPr lang="en-US" dirty="0" smtClean="0"/>
              <a:t>  (</a:t>
            </a:r>
            <a:r>
              <a:rPr lang="en-US" dirty="0" err="1" smtClean="0"/>
              <a:t>ketika</a:t>
            </a:r>
            <a:r>
              <a:rPr lang="en-US" dirty="0" smtClean="0"/>
              <a:t> output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).</a:t>
            </a:r>
          </a:p>
          <a:p>
            <a:endParaRPr lang="en-US" sz="1200" dirty="0" smtClean="0"/>
          </a:p>
          <a:p>
            <a:r>
              <a:rPr lang="en-US" dirty="0" smtClean="0"/>
              <a:t>Exception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i="1" dirty="0" err="1" smtClean="0"/>
              <a:t>melaporkan</a:t>
            </a:r>
            <a:r>
              <a:rPr lang="en-US" dirty="0" smtClean="0"/>
              <a:t> 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i="1" dirty="0" smtClean="0"/>
              <a:t>run time error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mengendalikan</a:t>
            </a:r>
            <a:r>
              <a:rPr lang="en-US" dirty="0" err="1" smtClean="0"/>
              <a:t>nya</a:t>
            </a:r>
            <a:r>
              <a:rPr lang="en-US" dirty="0" smtClean="0"/>
              <a:t> agar </a:t>
            </a:r>
            <a:r>
              <a:rPr lang="en-US" i="1" dirty="0" smtClean="0"/>
              <a:t>run time error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dihentikan</a:t>
            </a:r>
            <a:r>
              <a:rPr lang="en-US" dirty="0" smtClean="0"/>
              <a:t> (statement </a:t>
            </a:r>
            <a:r>
              <a:rPr lang="en-US" dirty="0" err="1" smtClean="0"/>
              <a:t>setelahnya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).</a:t>
            </a:r>
          </a:p>
          <a:p>
            <a:endParaRPr lang="en-US" sz="1200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java, </a:t>
            </a:r>
            <a:r>
              <a:rPr lang="en-US" i="1" dirty="0" smtClean="0"/>
              <a:t>exception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subclass Exception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super class </a:t>
            </a:r>
            <a:r>
              <a:rPr lang="en-US" i="1" dirty="0" err="1" smtClean="0"/>
              <a:t>Throwable</a:t>
            </a:r>
            <a:r>
              <a:rPr lang="en-US" dirty="0" smtClean="0"/>
              <a:t>. </a:t>
            </a:r>
            <a:r>
              <a:rPr lang="en-US" i="1" dirty="0" smtClean="0"/>
              <a:t>Class </a:t>
            </a:r>
            <a:r>
              <a:rPr lang="en-US" i="1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package </a:t>
            </a:r>
            <a:r>
              <a:rPr lang="en-US" i="1" dirty="0" err="1" smtClean="0"/>
              <a:t>java.lang.object</a:t>
            </a:r>
            <a:r>
              <a:rPr lang="en-US" dirty="0" smtClean="0"/>
              <a:t>. </a:t>
            </a: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Pendahuluan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Kejadian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class Error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turunannya</a:t>
            </a:r>
            <a:r>
              <a:rPr lang="en-US" sz="2800" dirty="0" smtClean="0"/>
              <a:t> </a:t>
            </a:r>
            <a:r>
              <a:rPr lang="en-US" sz="2800" dirty="0" err="1" smtClean="0"/>
              <a:t>tergolong</a:t>
            </a:r>
            <a:r>
              <a:rPr lang="en-US" sz="2800" dirty="0" smtClean="0"/>
              <a:t> fatal,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terkendalikan</a:t>
            </a:r>
            <a:r>
              <a:rPr lang="en-US" sz="2800" dirty="0" smtClean="0"/>
              <a:t>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class standard </a:t>
            </a:r>
            <a:r>
              <a:rPr lang="en-US" sz="2800" dirty="0" err="1" smtClean="0"/>
              <a:t>jenis</a:t>
            </a:r>
            <a:r>
              <a:rPr lang="en-US" sz="2800" dirty="0" smtClean="0"/>
              <a:t> Error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i="1" dirty="0" err="1" smtClean="0"/>
              <a:t>LinkageError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VirtualMachineError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AWTError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Kejadian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class standard  </a:t>
            </a:r>
            <a:r>
              <a:rPr lang="en-US" sz="2800" dirty="0" err="1" smtClean="0"/>
              <a:t>jenis</a:t>
            </a:r>
            <a:r>
              <a:rPr lang="en-US" sz="2800" i="1" dirty="0" smtClean="0"/>
              <a:t> Exception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turunannya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diantisipasi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menyisipkan</a:t>
            </a:r>
            <a:r>
              <a:rPr lang="en-US" sz="2800" dirty="0" smtClean="0"/>
              <a:t> statement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penyebab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jenisnya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Kelompok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class </a:t>
            </a:r>
            <a:r>
              <a:rPr lang="en-US" sz="2800" i="1" dirty="0" err="1" smtClean="0"/>
              <a:t>RuntimeException</a:t>
            </a:r>
            <a:r>
              <a:rPr lang="en-US" sz="2800" dirty="0" smtClean="0"/>
              <a:t>  </a:t>
            </a:r>
            <a:r>
              <a:rPr lang="en-US" sz="2800" dirty="0" err="1" smtClean="0"/>
              <a:t>diperiksa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interpreter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ditangani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dilempar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pula exception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diperiksa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interpreter. </a:t>
            </a:r>
          </a:p>
          <a:p>
            <a:endParaRPr lang="en-US" sz="1300" dirty="0" smtClean="0"/>
          </a:p>
          <a:p>
            <a:r>
              <a:rPr lang="en-US" sz="2800" dirty="0" smtClean="0"/>
              <a:t>Programmer </a:t>
            </a:r>
            <a:r>
              <a:rPr lang="en-US" sz="2800" dirty="0" err="1" smtClean="0"/>
              <a:t>dibolehkan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  <a:r>
              <a:rPr lang="en-US" sz="2800" i="1" dirty="0" smtClean="0"/>
              <a:t>class non standard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b="1" i="1" dirty="0" smtClean="0"/>
              <a:t>extends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class standard </a:t>
            </a:r>
            <a:r>
              <a:rPr lang="en-US" sz="2800" i="1" dirty="0" smtClean="0"/>
              <a:t>Exception</a:t>
            </a:r>
            <a:r>
              <a:rPr lang="en-US" sz="2800" dirty="0" smtClean="0"/>
              <a:t>.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 Error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class Exception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17536" cy="512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68"/>
                <a:gridCol w="3549332"/>
                <a:gridCol w="410273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ClassNotFoundException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ditemukan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CloneNotSupportedException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clone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mengimplementasikan</a:t>
                      </a:r>
                      <a:r>
                        <a:rPr lang="en-US" dirty="0" smtClean="0"/>
                        <a:t> interface </a:t>
                      </a:r>
                      <a:r>
                        <a:rPr lang="en-US" dirty="0" err="1" smtClean="0"/>
                        <a:t>Cloneable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IllegalAccessException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suatu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ditolak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InstantiationException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Menciptakan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     abstract 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InterruptedException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</a:t>
                      </a:r>
                      <a:r>
                        <a:rPr lang="en-US" dirty="0" err="1" smtClean="0"/>
                        <a:t>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diinterupsi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oleh</a:t>
                      </a:r>
                      <a:r>
                        <a:rPr lang="en-US" dirty="0" smtClean="0"/>
                        <a:t> thread</a:t>
                      </a:r>
                      <a:r>
                        <a:rPr lang="en-US" baseline="0" dirty="0" smtClean="0"/>
                        <a:t> lain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NoSuchFieldException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yang </a:t>
                      </a:r>
                      <a:r>
                        <a:rPr lang="en-US" dirty="0" err="1" smtClean="0"/>
                        <a:t>diminta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NoSuchMethodException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Method()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diminta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Checked Exception 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609600"/>
          <a:ext cx="8762999" cy="59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3733800"/>
                <a:gridCol w="4343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8305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ArithmaticException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Kesalahan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arithmatic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misalnya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bilangan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nol</a:t>
                      </a:r>
                      <a:endParaRPr lang="en-US" dirty="0"/>
                    </a:p>
                  </a:txBody>
                  <a:tcPr anchor="ctr"/>
                </a:tc>
              </a:tr>
              <a:tr h="8305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ArrayIndexOutBoundsException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Index </a:t>
                      </a:r>
                      <a:r>
                        <a:rPr lang="en-US" dirty="0" err="1" smtClean="0"/>
                        <a:t>arrray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ArrayStoreException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Pemberian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elemen</a:t>
                      </a:r>
                      <a:r>
                        <a:rPr lang="en-US" dirty="0" smtClean="0"/>
                        <a:t> array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sesuai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tipenya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ClassCastException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Cast yang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IllegalArgumentException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Argument Illegal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IllegalMonitorStateException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monitor illegal </a:t>
                      </a:r>
                      <a:r>
                        <a:rPr lang="en-US" dirty="0" err="1" smtClean="0"/>
                        <a:t>seperti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menunggu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thread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terkunci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IllegalStateException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Lingkungan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state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benar</a:t>
                      </a:r>
                      <a:endParaRPr lang="en-US" dirty="0"/>
                    </a:p>
                  </a:txBody>
                  <a:tcPr anchor="ctr"/>
                </a:tc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IllegalThreadStateException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diminta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kompatibel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state thread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itu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effectLst/>
              </a:rPr>
              <a:t>Uncheked</a:t>
            </a:r>
            <a:r>
              <a:rPr lang="en-US" sz="2400" dirty="0" smtClean="0">
                <a:effectLst/>
              </a:rPr>
              <a:t> Exception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838200"/>
          <a:ext cx="8686801" cy="50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3813240"/>
                <a:gridCol w="423009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IndexOutOfBoundsException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NegativeArraySizeException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</a:t>
                      </a:r>
                      <a:r>
                        <a:rPr lang="en-US" dirty="0" err="1" smtClean="0"/>
                        <a:t>diciptakan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ukuran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negatif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NullPointerException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null yang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NumberFormatException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Konversi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string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format </a:t>
                      </a:r>
                      <a:r>
                        <a:rPr lang="en-US" dirty="0" err="1" smtClean="0"/>
                        <a:t>numerik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SecurityException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Melanggar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aturan</a:t>
                      </a:r>
                      <a:r>
                        <a:rPr lang="en-US" dirty="0" smtClean="0"/>
                        <a:t> security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StringIndexOutOfBounds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</a:t>
                      </a:r>
                      <a:r>
                        <a:rPr lang="en-US" dirty="0" smtClean="0"/>
                        <a:t> string</a:t>
                      </a:r>
                      <a:endParaRPr 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UnsupportedOperationException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Ditemukan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didukung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/>
            <a:r>
              <a:rPr lang="en-US" sz="2400" dirty="0" err="1" smtClean="0">
                <a:effectLst/>
              </a:rPr>
              <a:t>Uncheked</a:t>
            </a:r>
            <a:r>
              <a:rPr lang="en-US" sz="2400" dirty="0" smtClean="0">
                <a:effectLst/>
              </a:rPr>
              <a:t> Exception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45465"/>
            <a:ext cx="8534400" cy="446182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Diperlukan</a:t>
            </a:r>
            <a:r>
              <a:rPr lang="en-US" sz="3600" dirty="0" smtClean="0"/>
              <a:t> </a:t>
            </a:r>
            <a:r>
              <a:rPr lang="en-US" sz="3600" dirty="0" err="1" smtClean="0"/>
              <a:t>tiga</a:t>
            </a:r>
            <a:r>
              <a:rPr lang="en-US" sz="3600" dirty="0" smtClean="0"/>
              <a:t> </a:t>
            </a:r>
            <a:r>
              <a:rPr lang="en-US" sz="3600" dirty="0" err="1" smtClean="0"/>
              <a:t>langkah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mengantisipasi</a:t>
            </a:r>
            <a:r>
              <a:rPr lang="en-US" sz="3600" dirty="0" smtClean="0"/>
              <a:t> exception:</a:t>
            </a:r>
          </a:p>
          <a:p>
            <a:r>
              <a:rPr lang="en-US" sz="3600" dirty="0" smtClean="0"/>
              <a:t>1. </a:t>
            </a:r>
            <a:r>
              <a:rPr lang="en-US" sz="3600" dirty="0" err="1" smtClean="0"/>
              <a:t>Mendeklarasikan</a:t>
            </a:r>
            <a:r>
              <a:rPr lang="en-US" sz="3600" dirty="0" smtClean="0"/>
              <a:t> Exception</a:t>
            </a:r>
          </a:p>
          <a:p>
            <a:r>
              <a:rPr lang="en-US" sz="3600" dirty="0" smtClean="0"/>
              <a:t>2. </a:t>
            </a:r>
            <a:r>
              <a:rPr lang="en-US" sz="3600" dirty="0" err="1" smtClean="0"/>
              <a:t>Melempar</a:t>
            </a:r>
            <a:r>
              <a:rPr lang="en-US" sz="3600" dirty="0" smtClean="0"/>
              <a:t> Exception</a:t>
            </a:r>
          </a:p>
          <a:p>
            <a:r>
              <a:rPr lang="en-US" sz="3600" dirty="0" smtClean="0"/>
              <a:t>3. </a:t>
            </a:r>
            <a:r>
              <a:rPr lang="en-US" sz="3600" dirty="0" err="1" smtClean="0"/>
              <a:t>Menangkap</a:t>
            </a:r>
            <a:r>
              <a:rPr lang="en-US" sz="3600" dirty="0" smtClean="0"/>
              <a:t> Exception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effectLst/>
              </a:rPr>
              <a:t>Mangantisipasi</a:t>
            </a:r>
            <a:r>
              <a:rPr lang="en-US" sz="4000" dirty="0" smtClean="0">
                <a:effectLst/>
              </a:rPr>
              <a:t> Exception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839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:</a:t>
            </a:r>
          </a:p>
          <a:p>
            <a:r>
              <a:rPr lang="en-US" sz="2400" b="1" dirty="0" smtClean="0"/>
              <a:t>[modifier] </a:t>
            </a:r>
            <a:r>
              <a:rPr lang="en-US" sz="2400" b="1" dirty="0" err="1" smtClean="0"/>
              <a:t>returnType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namaMethod</a:t>
            </a:r>
            <a:r>
              <a:rPr lang="en-US" sz="2400" b="1" dirty="0" smtClean="0"/>
              <a:t>() throws </a:t>
            </a:r>
            <a:r>
              <a:rPr lang="en-US" sz="2400" b="1" dirty="0" err="1" smtClean="0"/>
              <a:t>ExceptionClass</a:t>
            </a:r>
            <a:r>
              <a:rPr lang="en-US" sz="2400" b="1" dirty="0" smtClean="0"/>
              <a:t> {</a:t>
            </a:r>
          </a:p>
          <a:p>
            <a:r>
              <a:rPr lang="en-US" sz="2400" b="1" dirty="0" smtClean="0"/>
              <a:t>     //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statement </a:t>
            </a:r>
            <a:r>
              <a:rPr lang="en-US" sz="2400" b="1" dirty="0" err="1" smtClean="0"/>
              <a:t>melempar</a:t>
            </a:r>
            <a:r>
              <a:rPr lang="en-US" sz="2400" b="1" dirty="0" smtClean="0"/>
              <a:t> exception</a:t>
            </a:r>
          </a:p>
          <a:p>
            <a:r>
              <a:rPr lang="en-US" sz="2400" b="1" dirty="0" smtClean="0"/>
              <a:t>}</a:t>
            </a:r>
          </a:p>
          <a:p>
            <a:endParaRPr lang="en-US" sz="1300" b="1" dirty="0" smtClean="0"/>
          </a:p>
          <a:p>
            <a:r>
              <a:rPr lang="en-US" sz="2400" dirty="0" smtClean="0"/>
              <a:t>Contoh1:</a:t>
            </a:r>
          </a:p>
          <a:p>
            <a:r>
              <a:rPr lang="en-US" sz="2400" b="1" dirty="0" smtClean="0"/>
              <a:t>public void </a:t>
            </a:r>
            <a:r>
              <a:rPr lang="en-US" sz="2400" b="1" dirty="0" err="1" smtClean="0"/>
              <a:t>operasiMatematika</a:t>
            </a:r>
            <a:r>
              <a:rPr lang="en-US" sz="2400" b="1" dirty="0" smtClean="0"/>
              <a:t>() throws </a:t>
            </a:r>
            <a:r>
              <a:rPr lang="en-US" sz="2400" b="1" dirty="0" err="1" smtClean="0"/>
              <a:t>ClassNotFoundException</a:t>
            </a:r>
            <a:r>
              <a:rPr lang="en-US" sz="2400" b="1" dirty="0" smtClean="0"/>
              <a:t> {</a:t>
            </a:r>
          </a:p>
          <a:p>
            <a:r>
              <a:rPr lang="en-US" sz="2400" b="1" dirty="0" smtClean="0"/>
              <a:t>     //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statement </a:t>
            </a:r>
            <a:r>
              <a:rPr lang="en-US" sz="2400" b="1" dirty="0" err="1" smtClean="0"/>
              <a:t>melempar</a:t>
            </a:r>
            <a:r>
              <a:rPr lang="en-US" sz="2400" b="1" dirty="0" smtClean="0"/>
              <a:t> exception     </a:t>
            </a:r>
          </a:p>
          <a:p>
            <a:r>
              <a:rPr lang="en-US" sz="2400" b="1" dirty="0" smtClean="0"/>
              <a:t>}</a:t>
            </a:r>
          </a:p>
          <a:p>
            <a:endParaRPr lang="en-US" sz="1300" b="1" dirty="0" smtClean="0"/>
          </a:p>
          <a:p>
            <a:r>
              <a:rPr lang="en-US" sz="2400" dirty="0" smtClean="0"/>
              <a:t>Contoh2:</a:t>
            </a:r>
          </a:p>
          <a:p>
            <a:r>
              <a:rPr lang="en-US" sz="2400" b="1" dirty="0" smtClean="0"/>
              <a:t>public void </a:t>
            </a:r>
            <a:r>
              <a:rPr lang="en-US" sz="2400" b="1" dirty="0" err="1" smtClean="0"/>
              <a:t>beriPinjaman</a:t>
            </a:r>
            <a:r>
              <a:rPr lang="en-US" sz="2400" b="1" dirty="0" smtClean="0"/>
              <a:t>() throws </a:t>
            </a:r>
            <a:r>
              <a:rPr lang="en-US" sz="2400" b="1" dirty="0" err="1" smtClean="0"/>
              <a:t>TolakException</a:t>
            </a:r>
            <a:r>
              <a:rPr lang="en-US" sz="2400" b="1" dirty="0" smtClean="0"/>
              <a:t> {</a:t>
            </a:r>
          </a:p>
          <a:p>
            <a:r>
              <a:rPr lang="en-US" sz="2400" b="1" dirty="0" smtClean="0"/>
              <a:t>     //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statement </a:t>
            </a:r>
            <a:r>
              <a:rPr lang="en-US" sz="2400" b="1" dirty="0" err="1" smtClean="0"/>
              <a:t>melempar</a:t>
            </a:r>
            <a:r>
              <a:rPr lang="en-US" sz="2400" b="1" dirty="0" smtClean="0"/>
              <a:t> exception</a:t>
            </a:r>
          </a:p>
          <a:p>
            <a:r>
              <a:rPr lang="en-US" sz="2400" b="1" dirty="0" smtClean="0"/>
              <a:t>}</a:t>
            </a:r>
          </a:p>
          <a:p>
            <a:endParaRPr lang="en-US" sz="1300" b="1" dirty="0" smtClean="0"/>
          </a:p>
          <a:p>
            <a:r>
              <a:rPr lang="en-US" sz="2600" dirty="0" smtClean="0"/>
              <a:t>Contoh3:</a:t>
            </a:r>
          </a:p>
          <a:p>
            <a:r>
              <a:rPr lang="en-US" sz="2600" b="1" dirty="0" smtClean="0"/>
              <a:t>public abstract </a:t>
            </a:r>
            <a:r>
              <a:rPr lang="en-US" sz="2600" b="1" dirty="0" err="1" smtClean="0"/>
              <a:t>beriPinjaman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vduit</a:t>
            </a:r>
            <a:r>
              <a:rPr lang="en-US" sz="2600" b="1" dirty="0" smtClean="0"/>
              <a:t>) throws </a:t>
            </a:r>
            <a:r>
              <a:rPr lang="en-US" sz="2600" b="1" dirty="0" err="1" smtClean="0"/>
              <a:t>TolakException</a:t>
            </a:r>
            <a:r>
              <a:rPr lang="en-US" sz="2600" b="1" dirty="0" smtClean="0"/>
              <a:t>;</a:t>
            </a:r>
          </a:p>
          <a:p>
            <a:endParaRPr lang="en-US" sz="1200" b="1" dirty="0" smtClean="0"/>
          </a:p>
          <a:p>
            <a:r>
              <a:rPr lang="en-US" sz="2600" b="1" dirty="0" err="1" smtClean="0"/>
              <a:t>ClassNotFoundException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class standard, </a:t>
            </a:r>
            <a:r>
              <a:rPr lang="en-US" sz="2600" dirty="0" err="1" smtClean="0"/>
              <a:t>sedangkan</a:t>
            </a:r>
            <a:r>
              <a:rPr lang="en-US" sz="2600" dirty="0" smtClean="0"/>
              <a:t> </a:t>
            </a:r>
            <a:r>
              <a:rPr lang="en-US" sz="2600" b="1" dirty="0" err="1" smtClean="0"/>
              <a:t>TolakException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class non standard yang </a:t>
            </a:r>
            <a:r>
              <a:rPr lang="en-US" sz="2600" dirty="0" err="1" smtClean="0"/>
              <a:t>diturunkan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class standard. 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Mendeklarasikan</a:t>
            </a:r>
            <a:r>
              <a:rPr lang="en-US" sz="2800" dirty="0" smtClean="0">
                <a:effectLst/>
              </a:rPr>
              <a:t> Exception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:</a:t>
            </a:r>
          </a:p>
          <a:p>
            <a:r>
              <a:rPr lang="en-US" sz="2200" b="1" dirty="0" err="1" smtClean="0"/>
              <a:t>ExceptionClass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namaObjek</a:t>
            </a:r>
            <a:r>
              <a:rPr lang="en-US" sz="2200" b="1" dirty="0" smtClean="0"/>
              <a:t> = new </a:t>
            </a:r>
            <a:r>
              <a:rPr lang="en-US" sz="2200" b="1" dirty="0" err="1" smtClean="0"/>
              <a:t>ExceptionConstructor</a:t>
            </a:r>
            <a:r>
              <a:rPr lang="en-US" sz="2200" b="1" dirty="0" smtClean="0"/>
              <a:t>();</a:t>
            </a:r>
          </a:p>
          <a:p>
            <a:r>
              <a:rPr lang="en-US" sz="2200" b="1" dirty="0" smtClean="0"/>
              <a:t>throw </a:t>
            </a:r>
            <a:r>
              <a:rPr lang="en-US" sz="2200" b="1" dirty="0" err="1" smtClean="0"/>
              <a:t>namaObjek</a:t>
            </a:r>
            <a:r>
              <a:rPr lang="en-US" sz="2200" b="1" dirty="0" smtClean="0"/>
              <a:t>;</a:t>
            </a:r>
          </a:p>
          <a:p>
            <a:endParaRPr lang="en-US" sz="1100" dirty="0" smtClean="0"/>
          </a:p>
          <a:p>
            <a:r>
              <a:rPr lang="en-US" sz="2000" dirty="0" err="1" smtClean="0"/>
              <a:t>Diringkas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:</a:t>
            </a:r>
          </a:p>
          <a:p>
            <a:r>
              <a:rPr lang="en-US" sz="2200" b="1" dirty="0" smtClean="0"/>
              <a:t>throw </a:t>
            </a:r>
            <a:r>
              <a:rPr lang="en-US" sz="2200" b="1" dirty="0" err="1" smtClean="0"/>
              <a:t>namaObjek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ExceptionConstructor</a:t>
            </a:r>
            <a:r>
              <a:rPr lang="en-US" sz="2200" b="1" dirty="0" smtClean="0"/>
              <a:t>();</a:t>
            </a:r>
          </a:p>
          <a:p>
            <a:endParaRPr lang="en-US" sz="1100" dirty="0" smtClean="0"/>
          </a:p>
          <a:p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:</a:t>
            </a:r>
          </a:p>
          <a:p>
            <a:r>
              <a:rPr lang="en-US" sz="2200" b="1" dirty="0" smtClean="0"/>
              <a:t>throw new </a:t>
            </a:r>
            <a:r>
              <a:rPr lang="en-US" sz="2200" b="1" dirty="0" err="1" smtClean="0"/>
              <a:t>ExceptionConstructor</a:t>
            </a:r>
            <a:r>
              <a:rPr lang="en-US" sz="2200" b="1" dirty="0" smtClean="0"/>
              <a:t>();</a:t>
            </a:r>
          </a:p>
          <a:p>
            <a:endParaRPr lang="en-US" sz="11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r>
              <a:rPr lang="en-US" sz="2200" b="1" dirty="0" err="1" smtClean="0"/>
              <a:t>TolakException</a:t>
            </a:r>
            <a:r>
              <a:rPr lang="en-US" sz="2200" b="1" dirty="0" smtClean="0"/>
              <a:t> t = new </a:t>
            </a:r>
            <a:r>
              <a:rPr lang="en-US" sz="2200" b="1" dirty="0" err="1" smtClean="0"/>
              <a:t>TolakException</a:t>
            </a:r>
            <a:r>
              <a:rPr lang="en-US" sz="2200" b="1" dirty="0" smtClean="0"/>
              <a:t>(“</a:t>
            </a:r>
            <a:r>
              <a:rPr lang="en-US" sz="2200" b="1" dirty="0" err="1" smtClean="0"/>
              <a:t>lagi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pelit</a:t>
            </a:r>
            <a:r>
              <a:rPr lang="en-US" sz="2200" b="1" dirty="0" smtClean="0"/>
              <a:t>!”);</a:t>
            </a:r>
          </a:p>
          <a:p>
            <a:r>
              <a:rPr lang="en-US" sz="2200" b="1" dirty="0" smtClean="0"/>
              <a:t>throw t;</a:t>
            </a:r>
          </a:p>
          <a:p>
            <a:r>
              <a:rPr lang="en-US" sz="2000" dirty="0" err="1" smtClean="0"/>
              <a:t>Diringkas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:</a:t>
            </a:r>
          </a:p>
          <a:p>
            <a:r>
              <a:rPr lang="en-US" sz="2200" b="1" dirty="0" smtClean="0"/>
              <a:t>throw new </a:t>
            </a:r>
            <a:r>
              <a:rPr lang="en-US" sz="2200" b="1" dirty="0" err="1" smtClean="0"/>
              <a:t>TolakException</a:t>
            </a:r>
            <a:r>
              <a:rPr lang="en-US" sz="2200" b="1" dirty="0" smtClean="0"/>
              <a:t>(“</a:t>
            </a:r>
            <a:r>
              <a:rPr lang="en-US" sz="2200" b="1" dirty="0" err="1" smtClean="0"/>
              <a:t>lagi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pelit</a:t>
            </a:r>
            <a:r>
              <a:rPr lang="en-US" sz="2200" b="1" dirty="0" smtClean="0"/>
              <a:t>!”);</a:t>
            </a:r>
            <a:endParaRPr lang="en-US" sz="2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Melempar</a:t>
            </a:r>
            <a:r>
              <a:rPr lang="en-US" sz="2800" dirty="0" smtClean="0">
                <a:effectLst/>
              </a:rPr>
              <a:t> Exception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18877</TotalTime>
  <Words>919</Words>
  <Application>Microsoft Office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Exception Handling</vt:lpstr>
      <vt:lpstr>Pendahuluan</vt:lpstr>
      <vt:lpstr>class Error dan class Exception</vt:lpstr>
      <vt:lpstr>Checked Exception </vt:lpstr>
      <vt:lpstr>Uncheked Exception</vt:lpstr>
      <vt:lpstr>Uncheked Exception</vt:lpstr>
      <vt:lpstr>Mangantisipasi Exception</vt:lpstr>
      <vt:lpstr>Mendeklarasikan Exception</vt:lpstr>
      <vt:lpstr>Melempar Exception</vt:lpstr>
      <vt:lpstr>Menangkap Exception</vt:lpstr>
      <vt:lpstr>Mekanisme Mengantisipasi Exception</vt:lpstr>
      <vt:lpstr>Exception pada blok bersarang</vt:lpstr>
      <vt:lpstr>Menampilkan Pesan Exception</vt:lpstr>
      <vt:lpstr>Method untuk menampilkan pesan Exception</vt:lpstr>
      <vt:lpstr>Contoh Aplikasi Exception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352</cp:revision>
  <dcterms:created xsi:type="dcterms:W3CDTF">2001-04-26T04:38:43Z</dcterms:created>
  <dcterms:modified xsi:type="dcterms:W3CDTF">2019-09-26T08:27:39Z</dcterms:modified>
</cp:coreProperties>
</file>